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1"/>
  </p:sldMasterIdLst>
  <p:notesMasterIdLst>
    <p:notesMasterId r:id="rId31"/>
  </p:notesMasterIdLst>
  <p:handoutMasterIdLst>
    <p:handoutMasterId r:id="rId32"/>
  </p:handoutMasterIdLst>
  <p:sldIdLst>
    <p:sldId id="1979" r:id="rId2"/>
    <p:sldId id="1874" r:id="rId3"/>
    <p:sldId id="1982" r:id="rId4"/>
    <p:sldId id="1983" r:id="rId5"/>
    <p:sldId id="1981" r:id="rId6"/>
    <p:sldId id="1890" r:id="rId7"/>
    <p:sldId id="1986" r:id="rId8"/>
    <p:sldId id="1917" r:id="rId9"/>
    <p:sldId id="1987" r:id="rId10"/>
    <p:sldId id="1990" r:id="rId11"/>
    <p:sldId id="2006" r:id="rId12"/>
    <p:sldId id="1881" r:id="rId13"/>
    <p:sldId id="1991" r:id="rId14"/>
    <p:sldId id="1992" r:id="rId15"/>
    <p:sldId id="1993" r:id="rId16"/>
    <p:sldId id="1994" r:id="rId17"/>
    <p:sldId id="1999" r:id="rId18"/>
    <p:sldId id="2005" r:id="rId19"/>
    <p:sldId id="2004" r:id="rId20"/>
    <p:sldId id="1997" r:id="rId21"/>
    <p:sldId id="1998" r:id="rId22"/>
    <p:sldId id="2007" r:id="rId23"/>
    <p:sldId id="2001" r:id="rId24"/>
    <p:sldId id="1995" r:id="rId25"/>
    <p:sldId id="1996" r:id="rId26"/>
    <p:sldId id="2002" r:id="rId27"/>
    <p:sldId id="1871" r:id="rId28"/>
    <p:sldId id="2003" r:id="rId29"/>
    <p:sldId id="1963" r:id="rId30"/>
  </p:sldIdLst>
  <p:sldSz cx="10059988" cy="7773988"/>
  <p:notesSz cx="6858000" cy="9144000"/>
  <p:defaultTextStyle>
    <a:defPPr lvl="0">
      <a:defRPr lang="zh-CN"/>
    </a:defPPr>
    <a:lvl1pPr marL="0" lvl="1" algn="l" defTabSz="1019007" rtl="0" eaLnBrk="1" latinLnBrk="0" hangingPunct="1">
      <a:defRPr sz="2000" kern="1200">
        <a:solidFill>
          <a:schemeClr val="tx1"/>
        </a:solidFill>
        <a:latin typeface="+mn-lt"/>
        <a:ea typeface="+mn-ea"/>
        <a:cs typeface="+mn-cs"/>
      </a:defRPr>
    </a:lvl1pPr>
    <a:lvl2pPr marL="509504" lvl="2" algn="l" defTabSz="1019007" rtl="0" eaLnBrk="1" latinLnBrk="0" hangingPunct="1">
      <a:defRPr sz="2000" kern="1200">
        <a:solidFill>
          <a:schemeClr val="tx1"/>
        </a:solidFill>
        <a:latin typeface="+mn-lt"/>
        <a:ea typeface="+mn-ea"/>
        <a:cs typeface="+mn-cs"/>
      </a:defRPr>
    </a:lvl2pPr>
    <a:lvl3pPr marL="1019007" lvl="3" algn="l" defTabSz="1019007" rtl="0" eaLnBrk="1" latinLnBrk="0" hangingPunct="1">
      <a:defRPr sz="2000" kern="1200">
        <a:solidFill>
          <a:schemeClr val="tx1"/>
        </a:solidFill>
        <a:latin typeface="+mn-lt"/>
        <a:ea typeface="+mn-ea"/>
        <a:cs typeface="+mn-cs"/>
      </a:defRPr>
    </a:lvl3pPr>
    <a:lvl4pPr marL="1528511" lvl="4"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0E5080"/>
    <a:srgbClr val="4F81BD"/>
    <a:srgbClr val="CFE8FA"/>
    <a:srgbClr val="FF85FF"/>
    <a:srgbClr val="DDDEE1"/>
    <a:srgbClr val="FF0000"/>
    <a:srgbClr val="FF6701"/>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5" autoAdjust="0"/>
    <p:restoredTop sz="81948" autoAdjust="0"/>
  </p:normalViewPr>
  <p:slideViewPr>
    <p:cSldViewPr>
      <p:cViewPr varScale="1">
        <p:scale>
          <a:sx n="86" d="100"/>
          <a:sy n="86" d="100"/>
        </p:scale>
        <p:origin x="2360" y="216"/>
      </p:cViewPr>
      <p:guideLst>
        <p:guide orient="horz" pos="2448"/>
        <p:guide pos="3169"/>
      </p:guideLst>
    </p:cSldViewPr>
  </p:slideViewPr>
  <p:notesTextViewPr>
    <p:cViewPr>
      <p:scale>
        <a:sx n="1" d="1"/>
        <a:sy n="1" d="1"/>
      </p:scale>
      <p:origin x="0" y="0"/>
    </p:cViewPr>
  </p:notesTextViewPr>
  <p:sorterViewPr>
    <p:cViewPr>
      <p:scale>
        <a:sx n="100" d="100"/>
        <a:sy n="100" d="100"/>
      </p:scale>
      <p:origin x="0" y="27388"/>
    </p:cViewPr>
  </p:sorterViewPr>
  <p:notesViewPr>
    <p:cSldViewPr>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6E6E35-2206-44F1-B381-2A7354E2B6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F4C98C-478C-4AEE-AC88-CB5186399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00862-CF19-49A5-A7A4-D947E87F66BE}" type="datetimeFigureOut">
              <a:rPr lang="zh-CN" altLang="en-US" smtClean="0"/>
              <a:t>2024/3/19</a:t>
            </a:fld>
            <a:endParaRPr lang="zh-CN" altLang="en-US"/>
          </a:p>
        </p:txBody>
      </p:sp>
      <p:sp>
        <p:nvSpPr>
          <p:cNvPr id="4" name="页脚占位符 3">
            <a:extLst>
              <a:ext uri="{FF2B5EF4-FFF2-40B4-BE49-F238E27FC236}">
                <a16:creationId xmlns:a16="http://schemas.microsoft.com/office/drawing/2014/main" id="{E361C4F2-6EF2-4FAA-B0A8-DD6D43872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A8FC8F-CF70-4106-AC02-13426510C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51C9D-FB2C-4D1A-9360-495531BAC234}" type="slidenum">
              <a:rPr lang="zh-CN" altLang="en-US" smtClean="0"/>
              <a:t>‹#›</a:t>
            </a:fld>
            <a:endParaRPr lang="zh-CN" altLang="en-US"/>
          </a:p>
        </p:txBody>
      </p:sp>
    </p:spTree>
    <p:extLst>
      <p:ext uri="{BB962C8B-B14F-4D97-AF65-F5344CB8AC3E}">
        <p14:creationId xmlns:p14="http://schemas.microsoft.com/office/powerpoint/2010/main" val="2843023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55AA-1F54-47F1-927C-00473FCE018E}" type="datetimeFigureOut">
              <a:rPr lang="zh-CN" altLang="en-US" smtClean="0"/>
              <a:t>2024/3/19</a:t>
            </a:fld>
            <a:endParaRPr lang="zh-CN" altLang="en-US"/>
          </a:p>
        </p:txBody>
      </p:sp>
      <p:sp>
        <p:nvSpPr>
          <p:cNvPr id="4" name="幻灯片图像占位符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F7446-39BB-44B8-8E60-5C2E41FBB344}" type="slidenum">
              <a:rPr lang="zh-CN" altLang="en-US" smtClean="0"/>
              <a:t>‹#›</a:t>
            </a:fld>
            <a:endParaRPr lang="zh-CN" altLang="en-US"/>
          </a:p>
        </p:txBody>
      </p:sp>
    </p:spTree>
    <p:extLst>
      <p:ext uri="{BB962C8B-B14F-4D97-AF65-F5344CB8AC3E}">
        <p14:creationId xmlns:p14="http://schemas.microsoft.com/office/powerpoint/2010/main" val="36298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Hello everyone. I</a:t>
            </a:r>
            <a:r>
              <a:rPr lang="zh-CN" altLang="en-US" sz="1600" dirty="0"/>
              <a:t> </a:t>
            </a:r>
            <a:r>
              <a:rPr lang="en-US" altLang="zh-CN" sz="1600" dirty="0"/>
              <a:t>am Hanzhi Wang from Renmin University [e] of China. </a:t>
            </a:r>
            <a:r>
              <a:rPr lang="en-US" altLang="zh-CN" sz="1600"/>
              <a:t>It’s my pleasure to present our paper here. This paper was completed under the supervision </a:t>
            </a:r>
            <a:r>
              <a:rPr lang="en-US" altLang="zh-CN" sz="2400" b="0" i="0" u="none" strike="noStrike">
                <a:solidFill>
                  <a:srgbClr val="666666"/>
                </a:solidFill>
                <a:effectLst/>
                <a:latin typeface="lucida sans unicode" panose="020B0602030504020204" pitchFamily="34" charset="0"/>
              </a:rPr>
              <a:t>[ˌsuːpərˈvɪʒ(ə)n]</a:t>
            </a:r>
            <a:r>
              <a:rPr lang="en-US" altLang="zh-CN" sz="1600"/>
              <a:t> of my adviser, Prof Zhewei Wei</a:t>
            </a:r>
            <a:r>
              <a:rPr lang="en-US" altLang="zh-CN" sz="2400" b="0" i="0" u="none" strike="noStrike">
                <a:solidFill>
                  <a:srgbClr val="313131"/>
                </a:solidFill>
                <a:effectLst/>
                <a:latin typeface="MacDictSTHeiti"/>
              </a:rPr>
              <a:t>.</a:t>
            </a:r>
            <a:r>
              <a:rPr lang="en-US" altLang="zh-CN" sz="1600" b="0" i="0" u="none" strike="noStrike">
                <a:solidFill>
                  <a:srgbClr val="313131"/>
                </a:solidFill>
                <a:effectLst/>
                <a:latin typeface="MacDictSTHeiti"/>
              </a:rPr>
              <a:t> I</a:t>
            </a:r>
            <a:r>
              <a:rPr lang="en-US" altLang="zh-CN" sz="1600"/>
              <a:t>n this paper, </a:t>
            </a:r>
            <a:r>
              <a:rPr lang="en-US" altLang="zh-CN" sz="1600" b="0" i="0" u="none" strike="noStrike">
                <a:solidFill>
                  <a:srgbClr val="313131"/>
                </a:solidFill>
                <a:effectLst/>
                <a:latin typeface="MacDictSTHeiti"/>
              </a:rPr>
              <a:t>w</a:t>
            </a:r>
            <a:r>
              <a:rPr lang="en-US" altLang="zh-CN" sz="1600"/>
              <a:t>e consider</a:t>
            </a:r>
            <a:r>
              <a:rPr lang="zh-CN" altLang="en-US" sz="1600"/>
              <a:t> </a:t>
            </a:r>
            <a:r>
              <a:rPr lang="en-US" altLang="zh-CN" sz="1600"/>
              <a:t>the</a:t>
            </a:r>
            <a:r>
              <a:rPr lang="zh-CN" altLang="en-US" sz="1600"/>
              <a:t> </a:t>
            </a:r>
            <a:r>
              <a:rPr lang="en-US" altLang="zh-CN" sz="1600"/>
              <a:t>problem</a:t>
            </a:r>
            <a:r>
              <a:rPr lang="zh-CN" altLang="en-US" sz="1600"/>
              <a:t> </a:t>
            </a:r>
            <a:r>
              <a:rPr lang="en-US" altLang="zh-CN" sz="1600"/>
              <a:t>of</a:t>
            </a:r>
            <a:r>
              <a:rPr lang="zh-CN" altLang="en-US" sz="1600"/>
              <a:t> </a:t>
            </a:r>
            <a:r>
              <a:rPr lang="en-US" altLang="zh-CN" sz="1600"/>
              <a:t>estimating</a:t>
            </a:r>
            <a:r>
              <a:rPr lang="zh-CN" altLang="en-US" sz="1600"/>
              <a:t> </a:t>
            </a:r>
            <a:r>
              <a:rPr lang="en-US" altLang="zh-CN" sz="1600"/>
              <a:t>(click)</a:t>
            </a:r>
            <a:r>
              <a:rPr lang="zh-CN" altLang="en-US" sz="1600"/>
              <a:t> </a:t>
            </a:r>
            <a:r>
              <a:rPr lang="en-US" altLang="zh-CN" sz="1600"/>
              <a:t>a</a:t>
            </a:r>
            <a:r>
              <a:rPr lang="zh-CN" altLang="en-US" sz="1600"/>
              <a:t> </a:t>
            </a:r>
            <a:r>
              <a:rPr lang="en-US" altLang="zh-CN" sz="1600"/>
              <a:t>single</a:t>
            </a:r>
            <a:r>
              <a:rPr lang="zh-CN" altLang="en-US" sz="1600"/>
              <a:t> </a:t>
            </a:r>
            <a:r>
              <a:rPr lang="en-US" altLang="zh-CN" sz="1600"/>
              <a:t>node’s</a:t>
            </a:r>
            <a:r>
              <a:rPr lang="zh-CN" altLang="en-US" sz="1600"/>
              <a:t> </a:t>
            </a:r>
            <a:r>
              <a:rPr lang="en-US" altLang="zh-CN" sz="1600"/>
              <a:t>pagerank (click!) on undirected graphs. And we have successfully tightened the upper bound for the query time complexity of this problem to (click) the minimum of dt and the square root of m. here</a:t>
            </a:r>
            <a:r>
              <a:rPr lang="zh-CN" altLang="en-US" sz="1600"/>
              <a:t> </a:t>
            </a:r>
            <a:r>
              <a:rPr lang="en-US" altLang="zh-CN" sz="1600"/>
              <a:t>dt</a:t>
            </a:r>
            <a:r>
              <a:rPr lang="zh-CN" altLang="en-US" sz="1600"/>
              <a:t> </a:t>
            </a:r>
            <a:r>
              <a:rPr lang="en-US" altLang="zh-CN" sz="1600"/>
              <a:t>denotes</a:t>
            </a:r>
            <a:r>
              <a:rPr lang="zh-CN" altLang="en-US" sz="1600"/>
              <a:t> </a:t>
            </a:r>
            <a:r>
              <a:rPr lang="en-US" altLang="zh-CN" sz="1600"/>
              <a:t>the</a:t>
            </a:r>
            <a:r>
              <a:rPr lang="zh-CN" altLang="en-US" sz="1600"/>
              <a:t> </a:t>
            </a:r>
            <a:r>
              <a:rPr lang="en-US" altLang="zh-CN" sz="1600"/>
              <a:t>degree</a:t>
            </a:r>
            <a:r>
              <a:rPr lang="zh-CN" altLang="en-US" sz="1600"/>
              <a:t> </a:t>
            </a:r>
            <a:r>
              <a:rPr lang="en-US" altLang="zh-CN" sz="1600"/>
              <a:t>of</a:t>
            </a:r>
            <a:r>
              <a:rPr lang="zh-CN" altLang="en-US" sz="1600"/>
              <a:t> </a:t>
            </a:r>
            <a:r>
              <a:rPr lang="en-US" altLang="zh-CN" sz="1600"/>
              <a:t>the</a:t>
            </a:r>
            <a:r>
              <a:rPr lang="zh-CN" altLang="en-US" sz="1600"/>
              <a:t> </a:t>
            </a:r>
            <a:r>
              <a:rPr lang="en-US" altLang="zh-CN" sz="1600"/>
              <a:t>target</a:t>
            </a:r>
            <a:r>
              <a:rPr lang="zh-CN" altLang="en-US" sz="1600"/>
              <a:t> </a:t>
            </a:r>
            <a:r>
              <a:rPr lang="en-US" altLang="zh-CN" sz="1600"/>
              <a:t>node</a:t>
            </a:r>
            <a:r>
              <a:rPr lang="zh-CN" altLang="en-US" sz="1600"/>
              <a:t> </a:t>
            </a:r>
            <a:r>
              <a:rPr lang="en-US" altLang="zh-CN" sz="1600"/>
              <a:t>t</a:t>
            </a:r>
            <a:r>
              <a:rPr lang="zh-CN" altLang="en-US" sz="1600"/>
              <a:t>， </a:t>
            </a:r>
            <a:r>
              <a:rPr lang="en-US" altLang="zh-CN" sz="1600"/>
              <a:t>and</a:t>
            </a:r>
            <a:r>
              <a:rPr lang="zh-CN" altLang="en-US" sz="1600"/>
              <a:t> </a:t>
            </a:r>
            <a:r>
              <a:rPr lang="en-US" altLang="zh-CN" sz="1600"/>
              <a:t>m</a:t>
            </a:r>
            <a:r>
              <a:rPr lang="zh-CN" altLang="en-US" sz="1600"/>
              <a:t> </a:t>
            </a:r>
            <a:r>
              <a:rPr lang="en-US" altLang="zh-CN" sz="1600"/>
              <a:t>denotes</a:t>
            </a:r>
            <a:r>
              <a:rPr lang="zh-CN" altLang="en-US" sz="1600"/>
              <a:t> </a:t>
            </a:r>
            <a:r>
              <a:rPr lang="en-US" altLang="zh-CN" sz="1600"/>
              <a:t>the</a:t>
            </a:r>
            <a:r>
              <a:rPr lang="zh-CN" altLang="en-US" sz="1600"/>
              <a:t> </a:t>
            </a:r>
            <a:r>
              <a:rPr lang="en-US" altLang="zh-CN" sz="1600"/>
              <a:t>number</a:t>
            </a:r>
            <a:r>
              <a:rPr lang="zh-CN" altLang="en-US" sz="1600"/>
              <a:t> </a:t>
            </a:r>
            <a:r>
              <a:rPr lang="en-US" altLang="zh-CN" sz="1600"/>
              <a:t>of</a:t>
            </a:r>
            <a:r>
              <a:rPr lang="zh-CN" altLang="en-US" sz="1600"/>
              <a:t> </a:t>
            </a:r>
            <a:r>
              <a:rPr lang="en-US" altLang="zh-CN" sz="1600"/>
              <a:t>edges</a:t>
            </a:r>
            <a:r>
              <a:rPr lang="zh-CN" altLang="en-US" sz="1600"/>
              <a:t> </a:t>
            </a:r>
            <a:r>
              <a:rPr lang="en-US" altLang="zh-CN" sz="1600"/>
              <a:t>in</a:t>
            </a:r>
            <a:r>
              <a:rPr lang="zh-CN" altLang="en-US" sz="1600"/>
              <a:t> </a:t>
            </a:r>
            <a:r>
              <a:rPr lang="en-US" altLang="zh-CN" sz="1600"/>
              <a:t>the</a:t>
            </a:r>
            <a:r>
              <a:rPr lang="zh-CN" altLang="en-US" sz="1600"/>
              <a:t> </a:t>
            </a:r>
            <a:r>
              <a:rPr lang="en-US" altLang="zh-CN" sz="1600"/>
              <a:t>graph.</a:t>
            </a:r>
            <a:r>
              <a:rPr lang="zh-CN" altLang="en-US" sz="1600"/>
              <a:t> </a:t>
            </a:r>
            <a:endParaRPr lang="zh-CN" altLang="en-US" sz="1600" b="1"/>
          </a:p>
        </p:txBody>
      </p:sp>
      <p:sp>
        <p:nvSpPr>
          <p:cNvPr id="4" name="灯片编号占位符 3"/>
          <p:cNvSpPr>
            <a:spLocks noGrp="1"/>
          </p:cNvSpPr>
          <p:nvPr>
            <p:ph type="sldNum" sz="quarter" idx="10"/>
          </p:nvPr>
        </p:nvSpPr>
        <p:spPr/>
        <p:txBody>
          <a:bodyPr/>
          <a:lstStyle/>
          <a:p>
            <a:pPr>
              <a:defRPr/>
            </a:pPr>
            <a:fld id="{C57559C1-BDE1-41D1-A1D9-3B01ED79877F}" type="slidenum">
              <a:rPr lang="en-US" altLang="zh-CN" smtClean="0"/>
              <a:pPr>
                <a:defRPr/>
              </a:pPr>
              <a:t>0</a:t>
            </a:fld>
            <a:endParaRPr lang="en-US" altLang="zh-CN"/>
          </a:p>
        </p:txBody>
      </p:sp>
    </p:spTree>
    <p:extLst>
      <p:ext uri="{BB962C8B-B14F-4D97-AF65-F5344CB8AC3E}">
        <p14:creationId xmlns:p14="http://schemas.microsoft.com/office/powerpoint/2010/main" val="281778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solidFill>
                      <a:srgbClr val="009900"/>
                    </a:solidFill>
                    <a:latin typeface="Comic Sans MS" pitchFamily="66" charset="0"/>
                  </a:rPr>
                  <a:t>To see the theoretical improvement of our setpush, recall that the upper bound before this paper is the square root of n times dt. Since dt denotes the degree of the target node t, which is always smaller than the number of nodes n, our complexity bound is always asymptotically /</a:t>
                </a:r>
                <a:r>
                  <a:rPr lang="en-US" altLang="zh-CN" b="0" i="0">
                    <a:solidFill>
                      <a:srgbClr val="212529"/>
                    </a:solidFill>
                    <a:effectLst/>
                    <a:latin typeface="Muli"/>
                  </a:rPr>
                  <a:t>æsɪmˈtɒtɪklɪ/</a:t>
                </a:r>
                <a:r>
                  <a:rPr lang="zh-CN" altLang="en-US" b="0" i="0">
                    <a:solidFill>
                      <a:srgbClr val="212529"/>
                    </a:solidFill>
                    <a:effectLst/>
                    <a:latin typeface="Muli"/>
                  </a:rPr>
                  <a:t> </a:t>
                </a:r>
                <a:r>
                  <a:rPr lang="en-US" altLang="zh-CN" dirty="0">
                    <a:solidFill>
                      <a:srgbClr val="009900"/>
                    </a:solidFill>
                    <a:latin typeface="Comic Sans MS" pitchFamily="66" charset="0"/>
                  </a:rPr>
                  <a:t>better than the previous bound. In particular, (click) for a tiny dt, the improvement of dt over the square root of n times dt is significant. </a:t>
                </a:r>
              </a:p>
            </p:txBody>
          </p:sp>
        </mc:Choice>
        <mc:Fallback xmlns="">
          <p:sp>
            <p:nvSpPr>
              <p:cNvPr id="3" name="备注占位符 2"/>
              <p:cNvSpPr>
                <a:spLocks noGrp="1"/>
              </p:cNvSpPr>
              <p:nvPr>
                <p:ph type="body" idx="1"/>
              </p:nvPr>
            </p:nvSpPr>
            <p:spPr/>
            <p:txBody>
              <a:bodyPr/>
              <a:lstStyle/>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In the following, I will introduce some details of one of my work, to show how we improve the theoretical bounds of existing work based on the high-level ideas I have mentioned before. </a:t>
                </a: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work I would like to present here is the problem of computing the delta-pagerank contributiong set of a given target node t. Recall that the pagerank score of node t equals the probability that an alpha random walk generated from a uniformly selected source node terminates at node t. So actually, the pagerank score is an average, over the contribution that all nodes u makes to node t’s pagerank. Here we use pi_t(u) to denote the contribution that node u makes to node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problem of computing the delta-pagerank contributing set of node t aims to identify all nodes u in the graph, whose contribution to node t’s pagerank exceeds a delta faction of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a:t>
                </a:r>
                <a:r>
                  <a:rPr lang="en-US" altLang="zh-CN" i="0" dirty="0">
                    <a:latin typeface="Cambria Math" panose="02040503050406030204" pitchFamily="18" charset="0"/>
                  </a:rPr>
                  <a:t>(</a:t>
                </a:r>
                <a:r>
                  <a:rPr lang="zh-CN" altLang="en-US" i="0" dirty="0">
                    <a:latin typeface="Cambria Math" panose="02040503050406030204" pitchFamily="18" charset="0"/>
                  </a:rPr>
                  <a:t>𝑡</a:t>
                </a:r>
                <a:r>
                  <a:rPr lang="en-US" altLang="zh-CN" i="0" dirty="0">
                    <a:latin typeface="Cambria Math" panose="02040503050406030204" pitchFamily="18" charset="0"/>
                  </a:rPr>
                  <a:t>)</a:t>
                </a:r>
                <a:r>
                  <a:rPr lang="en-US" altLang="zh-CN" dirty="0">
                    <a:solidFill>
                      <a:prstClr val="black"/>
                    </a:solidFill>
                    <a:latin typeface="Times New Roman" panose="02020603050405020304" pitchFamily="18" charset="0"/>
                    <a:ea typeface="楷体" panose="02010609060101010101" pitchFamily="49" charset="-122"/>
                  </a:rPr>
                  <a:t>: the PageRank score of node </a:t>
                </a:r>
                <a:r>
                  <a:rPr lang="en-US" altLang="zh-CN" b="0" i="0" dirty="0">
                    <a:solidFill>
                      <a:prstClr val="black"/>
                    </a:solidFill>
                    <a:latin typeface="Cambria Math" panose="02040503050406030204" pitchFamily="18" charset="0"/>
                    <a:ea typeface="楷体" panose="02010609060101010101" pitchFamily="49" charset="-122"/>
                  </a:rPr>
                  <a:t>𝑡</a:t>
                </a:r>
                <a:r>
                  <a:rPr lang="en-US" altLang="zh-CN" dirty="0">
                    <a:solidFill>
                      <a:prstClr val="black"/>
                    </a:solidFill>
                    <a:latin typeface="Times New Roman" panose="02020603050405020304" pitchFamily="18" charset="0"/>
                    <a:ea typeface="楷体" panose="02010609060101010101" pitchFamily="49" charset="-122"/>
                  </a:rPr>
                  <a:t>, which equals the probability that an </a:t>
                </a:r>
                <a:r>
                  <a:rPr lang="en-US" altLang="zh-CN" b="1" i="0" dirty="0">
                    <a:solidFill>
                      <a:prstClr val="black"/>
                    </a:solidFill>
                    <a:latin typeface="Cambria Math" panose="02040503050406030204" pitchFamily="18" charset="0"/>
                    <a:ea typeface="楷体" panose="02010609060101010101" pitchFamily="49" charset="-122"/>
                  </a:rPr>
                  <a:t>𝜶</a:t>
                </a:r>
                <a:r>
                  <a:rPr lang="en-US" altLang="zh-CN" b="1" dirty="0">
                    <a:solidFill>
                      <a:prstClr val="black"/>
                    </a:solidFill>
                    <a:latin typeface="Times New Roman" panose="02020603050405020304" pitchFamily="18" charset="0"/>
                    <a:ea typeface="楷体" panose="02010609060101010101" pitchFamily="49" charset="-122"/>
                  </a:rPr>
                  <a:t>-random walk </a:t>
                </a:r>
                <a:r>
                  <a:rPr lang="en-US" altLang="zh-CN" dirty="0">
                    <a:solidFill>
                      <a:prstClr val="black"/>
                    </a:solidFill>
                    <a:latin typeface="Times New Roman" panose="02020603050405020304" pitchFamily="18" charset="0"/>
                    <a:ea typeface="楷体" panose="02010609060101010101" pitchFamily="49" charset="-122"/>
                  </a:rPr>
                  <a:t>uniformly </a:t>
                </a:r>
                <a:r>
                  <a:rPr lang="en-US" altLang="zh-CN" b="1" dirty="0">
                    <a:solidFill>
                      <a:srgbClr val="005AAA"/>
                    </a:solidFill>
                    <a:latin typeface="Times New Roman" panose="02020603050405020304" pitchFamily="18" charset="0"/>
                    <a:ea typeface="楷体" panose="02010609060101010101" pitchFamily="49" charset="-122"/>
                  </a:rPr>
                  <a:t>generated from a random source node</a:t>
                </a:r>
                <a:r>
                  <a:rPr lang="en-US" altLang="zh-CN" dirty="0">
                    <a:solidFill>
                      <a:prstClr val="black"/>
                    </a:solidFill>
                    <a:latin typeface="Times New Roman" panose="02020603050405020304" pitchFamily="18" charset="0"/>
                    <a:ea typeface="楷体" panose="02010609060101010101" pitchFamily="49" charset="-122"/>
                  </a:rPr>
                  <a:t> terminates at node </a:t>
                </a:r>
                <a:r>
                  <a:rPr lang="en-US" altLang="zh-CN" b="0"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𝝅_</a:t>
                </a:r>
                <a:r>
                  <a:rPr lang="en-US" altLang="zh-CN" i="0" dirty="0">
                    <a:latin typeface="Cambria Math" panose="02040503050406030204" pitchFamily="18" charset="0"/>
                  </a:rPr>
                  <a:t>𝑡^𝑏</a:t>
                </a:r>
                <a:r>
                  <a:rPr lang="en-US" altLang="zh-CN" b="0" i="0" dirty="0">
                    <a:latin typeface="Cambria Math" panose="02040503050406030204" pitchFamily="18" charset="0"/>
                  </a:rPr>
                  <a:t> (𝑢)</a:t>
                </a:r>
                <a:r>
                  <a:rPr lang="en-US" altLang="zh-CN" dirty="0">
                    <a:solidFill>
                      <a:prstClr val="black"/>
                    </a:solidFill>
                    <a:latin typeface="Times New Roman" panose="02020603050405020304" pitchFamily="18" charset="0"/>
                    <a:ea typeface="楷体" panose="02010609060101010101" pitchFamily="49" charset="-122"/>
                  </a:rPr>
                  <a:t>: the probability that </a:t>
                </a:r>
                <a:r>
                  <a:rPr lang="en-US" altLang="zh-CN" i="0" dirty="0">
                    <a:solidFill>
                      <a:prstClr val="black"/>
                    </a:solidFill>
                    <a:latin typeface="Cambria Math" panose="02040503050406030204" pitchFamily="18" charset="0"/>
                    <a:ea typeface="楷体" panose="02010609060101010101" pitchFamily="49" charset="-122"/>
                  </a:rPr>
                  <a:t>𝛼</a:t>
                </a:r>
                <a:r>
                  <a:rPr lang="en-US" altLang="zh-CN" dirty="0">
                    <a:solidFill>
                      <a:prstClr val="black"/>
                    </a:solidFill>
                    <a:latin typeface="Times New Roman" panose="02020603050405020304" pitchFamily="18" charset="0"/>
                    <a:ea typeface="楷体" panose="02010609060101010101" pitchFamily="49" charset="-122"/>
                  </a:rPr>
                  <a:t>-random walk </a:t>
                </a:r>
                <a:r>
                  <a:rPr lang="en-US" altLang="zh-CN" b="1" dirty="0">
                    <a:solidFill>
                      <a:srgbClr val="005AAA"/>
                    </a:solidFill>
                    <a:latin typeface="Times New Roman" panose="02020603050405020304" pitchFamily="18" charset="0"/>
                    <a:ea typeface="楷体" panose="02010609060101010101" pitchFamily="49" charset="-122"/>
                  </a:rPr>
                  <a:t>generated from node </a:t>
                </a:r>
                <a:r>
                  <a:rPr lang="en-US" altLang="zh-CN" b="1" i="0" dirty="0">
                    <a:solidFill>
                      <a:srgbClr val="005AAA"/>
                    </a:solidFill>
                    <a:latin typeface="Cambria Math" panose="02040503050406030204" pitchFamily="18" charset="0"/>
                    <a:ea typeface="楷体" panose="02010609060101010101" pitchFamily="49" charset="-122"/>
                  </a:rPr>
                  <a:t>𝒖</a:t>
                </a:r>
                <a:r>
                  <a:rPr lang="en-US" altLang="zh-CN" b="1" dirty="0">
                    <a:solidFill>
                      <a:srgbClr val="005AAA"/>
                    </a:solidFill>
                    <a:latin typeface="Times New Roman" panose="02020603050405020304" pitchFamily="18" charset="0"/>
                    <a:ea typeface="楷体" panose="02010609060101010101" pitchFamily="49" charset="-122"/>
                  </a:rPr>
                  <a:t> </a:t>
                </a:r>
                <a:r>
                  <a:rPr lang="en-US" altLang="zh-CN" dirty="0">
                    <a:solidFill>
                      <a:prstClr val="black"/>
                    </a:solidFill>
                    <a:latin typeface="Times New Roman" panose="02020603050405020304" pitchFamily="18" charset="0"/>
                    <a:ea typeface="楷体" panose="02010609060101010101" pitchFamily="49" charset="-122"/>
                  </a:rPr>
                  <a:t>terminates at node </a:t>
                </a:r>
                <a:r>
                  <a:rPr lang="en-US" altLang="zh-CN"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8652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solidFill>
                      <a:srgbClr val="009900"/>
                    </a:solidFill>
                    <a:latin typeface="Comic Sans MS" pitchFamily="66" charset="0"/>
                  </a:rPr>
                  <a:t>On the other hand, when dt is large (for example when dt is larger than the average node degree d), the square root of m can dominate our complexity bound, where m is the number of edges in the graph and (click) m</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equals n times d. thus, (click!) for a large dt especially when dt is larger than the average degree d, the larger dt is, the more significant improvement achieved by our setpush is. </a:t>
                </a:r>
              </a:p>
            </p:txBody>
          </p:sp>
        </mc:Choice>
        <mc:Fallback xmlns="">
          <p:sp>
            <p:nvSpPr>
              <p:cNvPr id="3" name="备注占位符 2"/>
              <p:cNvSpPr>
                <a:spLocks noGrp="1"/>
              </p:cNvSpPr>
              <p:nvPr>
                <p:ph type="body" idx="1"/>
              </p:nvPr>
            </p:nvSpPr>
            <p:spPr/>
            <p:txBody>
              <a:bodyPr/>
              <a:lstStyle/>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In the following, I will introduce some details of one of my work, to show how we improve the theoretical bounds of existing work based on the high-level ideas I have mentioned before. </a:t>
                </a: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work I would like to present here is the problem of computing the delta-pagerank contributiong set of a given target node t. Recall that the pagerank score of node t equals the probability that an alpha random walk generated from a uniformly selected source node terminates at node t. So actually, the pagerank score is an average, over the contribution that all nodes u makes to node t’s pagerank. Here we use pi_t(u) to denote the contribution that node u makes to node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problem of computing the delta-pagerank contributing set of node t aims to identify all nodes u in the graph, whose contribution to node t’s pagerank exceeds a delta faction of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a:t>
                </a:r>
                <a:r>
                  <a:rPr lang="en-US" altLang="zh-CN" i="0" dirty="0">
                    <a:latin typeface="Cambria Math" panose="02040503050406030204" pitchFamily="18" charset="0"/>
                  </a:rPr>
                  <a:t>(</a:t>
                </a:r>
                <a:r>
                  <a:rPr lang="zh-CN" altLang="en-US" i="0" dirty="0">
                    <a:latin typeface="Cambria Math" panose="02040503050406030204" pitchFamily="18" charset="0"/>
                  </a:rPr>
                  <a:t>𝑡</a:t>
                </a:r>
                <a:r>
                  <a:rPr lang="en-US" altLang="zh-CN" i="0" dirty="0">
                    <a:latin typeface="Cambria Math" panose="02040503050406030204" pitchFamily="18" charset="0"/>
                  </a:rPr>
                  <a:t>)</a:t>
                </a:r>
                <a:r>
                  <a:rPr lang="en-US" altLang="zh-CN" dirty="0">
                    <a:solidFill>
                      <a:prstClr val="black"/>
                    </a:solidFill>
                    <a:latin typeface="Times New Roman" panose="02020603050405020304" pitchFamily="18" charset="0"/>
                    <a:ea typeface="楷体" panose="02010609060101010101" pitchFamily="49" charset="-122"/>
                  </a:rPr>
                  <a:t>: the PageRank score of node </a:t>
                </a:r>
                <a:r>
                  <a:rPr lang="en-US" altLang="zh-CN" b="0" i="0" dirty="0">
                    <a:solidFill>
                      <a:prstClr val="black"/>
                    </a:solidFill>
                    <a:latin typeface="Cambria Math" panose="02040503050406030204" pitchFamily="18" charset="0"/>
                    <a:ea typeface="楷体" panose="02010609060101010101" pitchFamily="49" charset="-122"/>
                  </a:rPr>
                  <a:t>𝑡</a:t>
                </a:r>
                <a:r>
                  <a:rPr lang="en-US" altLang="zh-CN" dirty="0">
                    <a:solidFill>
                      <a:prstClr val="black"/>
                    </a:solidFill>
                    <a:latin typeface="Times New Roman" panose="02020603050405020304" pitchFamily="18" charset="0"/>
                    <a:ea typeface="楷体" panose="02010609060101010101" pitchFamily="49" charset="-122"/>
                  </a:rPr>
                  <a:t>, which equals the probability that an </a:t>
                </a:r>
                <a:r>
                  <a:rPr lang="en-US" altLang="zh-CN" b="1" i="0" dirty="0">
                    <a:solidFill>
                      <a:prstClr val="black"/>
                    </a:solidFill>
                    <a:latin typeface="Cambria Math" panose="02040503050406030204" pitchFamily="18" charset="0"/>
                    <a:ea typeface="楷体" panose="02010609060101010101" pitchFamily="49" charset="-122"/>
                  </a:rPr>
                  <a:t>𝜶</a:t>
                </a:r>
                <a:r>
                  <a:rPr lang="en-US" altLang="zh-CN" b="1" dirty="0">
                    <a:solidFill>
                      <a:prstClr val="black"/>
                    </a:solidFill>
                    <a:latin typeface="Times New Roman" panose="02020603050405020304" pitchFamily="18" charset="0"/>
                    <a:ea typeface="楷体" panose="02010609060101010101" pitchFamily="49" charset="-122"/>
                  </a:rPr>
                  <a:t>-random walk </a:t>
                </a:r>
                <a:r>
                  <a:rPr lang="en-US" altLang="zh-CN" dirty="0">
                    <a:solidFill>
                      <a:prstClr val="black"/>
                    </a:solidFill>
                    <a:latin typeface="Times New Roman" panose="02020603050405020304" pitchFamily="18" charset="0"/>
                    <a:ea typeface="楷体" panose="02010609060101010101" pitchFamily="49" charset="-122"/>
                  </a:rPr>
                  <a:t>uniformly </a:t>
                </a:r>
                <a:r>
                  <a:rPr lang="en-US" altLang="zh-CN" b="1" dirty="0">
                    <a:solidFill>
                      <a:srgbClr val="005AAA"/>
                    </a:solidFill>
                    <a:latin typeface="Times New Roman" panose="02020603050405020304" pitchFamily="18" charset="0"/>
                    <a:ea typeface="楷体" panose="02010609060101010101" pitchFamily="49" charset="-122"/>
                  </a:rPr>
                  <a:t>generated from a random source node</a:t>
                </a:r>
                <a:r>
                  <a:rPr lang="en-US" altLang="zh-CN" dirty="0">
                    <a:solidFill>
                      <a:prstClr val="black"/>
                    </a:solidFill>
                    <a:latin typeface="Times New Roman" panose="02020603050405020304" pitchFamily="18" charset="0"/>
                    <a:ea typeface="楷体" panose="02010609060101010101" pitchFamily="49" charset="-122"/>
                  </a:rPr>
                  <a:t> terminates at node </a:t>
                </a:r>
                <a:r>
                  <a:rPr lang="en-US" altLang="zh-CN" b="0"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𝝅_</a:t>
                </a:r>
                <a:r>
                  <a:rPr lang="en-US" altLang="zh-CN" i="0" dirty="0">
                    <a:latin typeface="Cambria Math" panose="02040503050406030204" pitchFamily="18" charset="0"/>
                  </a:rPr>
                  <a:t>𝑡^𝑏</a:t>
                </a:r>
                <a:r>
                  <a:rPr lang="en-US" altLang="zh-CN" b="0" i="0" dirty="0">
                    <a:latin typeface="Cambria Math" panose="02040503050406030204" pitchFamily="18" charset="0"/>
                  </a:rPr>
                  <a:t> (𝑢)</a:t>
                </a:r>
                <a:r>
                  <a:rPr lang="en-US" altLang="zh-CN" dirty="0">
                    <a:solidFill>
                      <a:prstClr val="black"/>
                    </a:solidFill>
                    <a:latin typeface="Times New Roman" panose="02020603050405020304" pitchFamily="18" charset="0"/>
                    <a:ea typeface="楷体" panose="02010609060101010101" pitchFamily="49" charset="-122"/>
                  </a:rPr>
                  <a:t>: the probability that </a:t>
                </a:r>
                <a:r>
                  <a:rPr lang="en-US" altLang="zh-CN" i="0" dirty="0">
                    <a:solidFill>
                      <a:prstClr val="black"/>
                    </a:solidFill>
                    <a:latin typeface="Cambria Math" panose="02040503050406030204" pitchFamily="18" charset="0"/>
                    <a:ea typeface="楷体" panose="02010609060101010101" pitchFamily="49" charset="-122"/>
                  </a:rPr>
                  <a:t>𝛼</a:t>
                </a:r>
                <a:r>
                  <a:rPr lang="en-US" altLang="zh-CN" dirty="0">
                    <a:solidFill>
                      <a:prstClr val="black"/>
                    </a:solidFill>
                    <a:latin typeface="Times New Roman" panose="02020603050405020304" pitchFamily="18" charset="0"/>
                    <a:ea typeface="楷体" panose="02010609060101010101" pitchFamily="49" charset="-122"/>
                  </a:rPr>
                  <a:t>-random walk </a:t>
                </a:r>
                <a:r>
                  <a:rPr lang="en-US" altLang="zh-CN" b="1" dirty="0">
                    <a:solidFill>
                      <a:srgbClr val="005AAA"/>
                    </a:solidFill>
                    <a:latin typeface="Times New Roman" panose="02020603050405020304" pitchFamily="18" charset="0"/>
                    <a:ea typeface="楷体" panose="02010609060101010101" pitchFamily="49" charset="-122"/>
                  </a:rPr>
                  <a:t>generated from node </a:t>
                </a:r>
                <a:r>
                  <a:rPr lang="en-US" altLang="zh-CN" b="1" i="0" dirty="0">
                    <a:solidFill>
                      <a:srgbClr val="005AAA"/>
                    </a:solidFill>
                    <a:latin typeface="Cambria Math" panose="02040503050406030204" pitchFamily="18" charset="0"/>
                    <a:ea typeface="楷体" panose="02010609060101010101" pitchFamily="49" charset="-122"/>
                  </a:rPr>
                  <a:t>𝒖</a:t>
                </a:r>
                <a:r>
                  <a:rPr lang="en-US" altLang="zh-CN" b="1" dirty="0">
                    <a:solidFill>
                      <a:srgbClr val="005AAA"/>
                    </a:solidFill>
                    <a:latin typeface="Times New Roman" panose="02020603050405020304" pitchFamily="18" charset="0"/>
                    <a:ea typeface="楷体" panose="02010609060101010101" pitchFamily="49" charset="-122"/>
                  </a:rPr>
                  <a:t> </a:t>
                </a:r>
                <a:r>
                  <a:rPr lang="en-US" altLang="zh-CN" dirty="0">
                    <a:solidFill>
                      <a:prstClr val="black"/>
                    </a:solidFill>
                    <a:latin typeface="Times New Roman" panose="02020603050405020304" pitchFamily="18" charset="0"/>
                    <a:ea typeface="楷体" panose="02010609060101010101" pitchFamily="49" charset="-122"/>
                  </a:rPr>
                  <a:t>terminates at node </a:t>
                </a:r>
                <a:r>
                  <a:rPr lang="en-US" altLang="zh-CN"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0939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following</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will</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illustrate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limitations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of</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existing</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methods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explain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reason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why</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our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setpush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can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achieve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better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complexity</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348717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First, let’s see the limitation of the canonical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kəˈnɑːnɪkl</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monte-carlo method. Recall that the pagerank score of the target node t equals the probability that an alpha random walk generated from a random</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source node terminates at node t. By this interpretation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ɪnˌtɜːrprəˈteɪʃ(ə)n</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(click!) the monte-carlo method generates multiple alpha random walks on the graph. Each random walk is generated from a random source node. Then the monte-carlo method uses the fraction</a:t>
            </a:r>
            <a:r>
              <a:rPr lang="zh-CN" altLang="en-US" dirty="0">
                <a:solidFill>
                  <a:srgbClr val="009900"/>
                </a:solidFill>
                <a:latin typeface="Comic Sans MS" pitchFamily="66" charset="0"/>
              </a:rPr>
              <a:t>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ˈfrækʃ(ə)n</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that the number of alpha walks terminates at node t over the total number of random walks generated in the graph as the estimated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value of 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t's pagerank. Such monte-carlo method is cut out to estimate large pagerank scores. However, for small pagerank like pi(t) equals 1 over n,if we want to derive an estimator of pi(t) within constant relative error, by the pigeonhole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ˈpɪdʒɪnhoʊl</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principle, the monte-carlo method needs to generate no less than n walks to ensure that node t is touched by random walks at least once. Therefore, in the worst case scenario, the query time complexity of the monte-carlo method can not be sublinear to n.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10413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This slide presents a toy example for such worst-case scenario. If we are given node v as the target node for single-node pagerank query, the</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Monte-Carlo method has to cost </a:t>
                </a:r>
                <a14:m>
                  <m:oMath xmlns:m="http://schemas.openxmlformats.org/officeDocument/2006/math">
                    <m:acc>
                      <m:accPr>
                        <m:chr m:val="̃"/>
                        <m:ctrlPr>
                          <a:rPr lang="en-US" altLang="zh-CN" sz="12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𝑂</m:t>
                        </m:r>
                      </m:e>
                    </m:acc>
                    <m:d>
                      <m:dPr>
                        <m:ctrlP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e>
                    </m:d>
                  </m:oMath>
                </a14:m>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time to estimate </a:t>
                </a:r>
                <a14:m>
                  <m:oMath xmlns:m="http://schemas.openxmlformats.org/officeDocument/2006/math">
                    <m:r>
                      <a:rPr lang="en-US" altLang="zh-CN" sz="1200" b="1" i="1">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12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200" i="1">
                            <a:latin typeface="Cambria Math" panose="02040503050406030204" pitchFamily="18" charset="0"/>
                            <a:ea typeface="楷体" panose="02010609060101010101" pitchFamily="49" charset="-122"/>
                            <a:cs typeface="Times New Roman" panose="02020603050405020304" pitchFamily="18" charset="0"/>
                          </a:rPr>
                          <m:t>𝑣</m:t>
                        </m:r>
                      </m:e>
                    </m:d>
                  </m:oMath>
                </a14:m>
                <a:r>
                  <a:rPr lang="en-US" altLang="zh-CN" dirty="0">
                    <a:solidFill>
                      <a:srgbClr val="009900"/>
                    </a:solidFill>
                    <a:latin typeface="Comic Sans MS" pitchFamily="66" charset="0"/>
                  </a:rPr>
                  <a:t>.</a:t>
                </a: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This slide presents a toy example for such worst-case scenario. If we are given node v as the target node for single-node pagerank query, the</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Monte-Carlo method has to cost </a:t>
                </a:r>
                <a:r>
                  <a:rPr lang="en-US" altLang="zh-CN" sz="1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a:t>𝑂 ̃(𝑛)</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time to estimate </a:t>
                </a:r>
                <a:r>
                  <a:rPr lang="en-US" altLang="zh-CN" sz="1200" b="1" i="0">
                    <a:latin typeface="Cambria Math" panose="02040503050406030204" pitchFamily="18" charset="0"/>
                    <a:ea typeface="楷体" panose="02010609060101010101" pitchFamily="49" charset="-122"/>
                    <a:cs typeface="Times New Roman" panose="02020603050405020304" pitchFamily="18" charset="0"/>
                  </a:rPr>
                  <a:t>𝝅</a:t>
                </a:r>
                <a:r>
                  <a:rPr lang="en-US" altLang="zh-CN" sz="1200" i="0">
                    <a:latin typeface="Cambria Math" panose="02040503050406030204" pitchFamily="18" charset="0"/>
                    <a:ea typeface="楷体" panose="02010609060101010101" pitchFamily="49" charset="-122"/>
                    <a:cs typeface="Times New Roman" panose="02020603050405020304" pitchFamily="18" charset="0"/>
                  </a:rPr>
                  <a:t>(𝑣)</a:t>
                </a:r>
                <a:r>
                  <a:rPr lang="en-US" altLang="zh-CN" dirty="0">
                    <a:solidFill>
                      <a:srgbClr val="009900"/>
                    </a:solidFill>
                    <a:latin typeface="Comic Sans MS" pitchFamily="66" charset="0"/>
                  </a:rPr>
                  <a:t>.</a:t>
                </a: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313207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Another line of research estimates pi(t) by reversely pushing the probability mass from the target node t to its ancestors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ˈænsestər</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More specifically, (click!) this line of research maintains a variable r_u(t) for each node u in the graph, which records the probability mass that has been reversely transferred from the target node t to the node u. In particular, r^i_u(t) records the probability mass transferred from node t to node u at the i-th push step. Initially, (click) these push methods set r zero t(t) as 1, referring to that we put 1</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unit</a:t>
            </a:r>
            <a:r>
              <a:rPr lang="zh-CN" altLang="en-US" dirty="0">
                <a:solidFill>
                  <a:srgbClr val="009900"/>
                </a:solidFill>
                <a:latin typeface="Comic Sans MS" pitchFamily="66" charset="0"/>
              </a:rPr>
              <a:t>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ˈjuːnɪt</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of probability mass at node t initially.(click)Then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during</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push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process</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each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with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nonzero</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r_u</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t</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transfers its probability mass to its neighbors according to the transition probability. (click)Finally, we return the average of r^i_u(t) over all nodes u and all steps i as the estimator of pi(t).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346302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The push method is cut out to estimate small pi(t) since we reversely push the probability mass from t to its ancestors. However, a hard instance for these push methods is to push probability mass from a large-degree node. for example, as shown in the toy graph, when we are given node u as the target node for the single-node pagerank query, the push method costs </a:t>
                </a:r>
                <a14:m>
                  <m:oMath xmlns:m="http://schemas.openxmlformats.org/officeDocument/2006/math">
                    <m:r>
                      <m:rPr>
                        <m:sty m:val="p"/>
                      </m:rPr>
                      <a:rPr lang="en-US" altLang="zh-CN" sz="1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O</m:t>
                    </m:r>
                    <m: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1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time even after the first push step because the degree of node u is n.</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As a result, these push methods still cannot achieve a sublinear query time complexity for an arbitrary </a:t>
                </a:r>
                <a:r>
                  <a:rPr lang="en-US" altLang="zh-CN" sz="1200" b="0" i="0" u="none" strike="noStrike" kern="1200">
                    <a:solidFill>
                      <a:schemeClr val="tx1"/>
                    </a:solidFill>
                    <a:effectLst/>
                    <a:latin typeface="+mn-lt"/>
                    <a:ea typeface="+mn-ea"/>
                    <a:cs typeface="+mn-cs"/>
                  </a:rPr>
                  <a:t>/ˈɑːrbɪtreri/</a:t>
                </a:r>
                <a:r>
                  <a:rPr lang="en-US" altLang="zh-CN" sz="1200" b="0" i="0" u="none" strike="noStrike" kern="1200" baseline="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target node in the worst-case scenario.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The push method is cut out to estimate small pi(t) since we reversely push the probability mass from t to its ancestors. However, a hard instance for these push methods is to push probability mass from a large-degree node. for example, as shown in the toy graph, when we are given node u as the target node for the single-node pagerank query, the push method costs </a:t>
                </a:r>
                <a:r>
                  <a:rPr lang="en-US" altLang="zh-CN" sz="1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a:t>o(𝑛)</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time even after the first push step because the degree of node u is n.</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as a result, these push methods still cannot achieve a sublinear query time complexity for an arbitrary </a:t>
                </a:r>
                <a:r>
                  <a:rPr lang="en-US" altLang="zh-CN" sz="1200" b="0" i="0" u="none" strike="noStrike" kern="1200">
                    <a:solidFill>
                      <a:schemeClr val="tx1"/>
                    </a:solidFill>
                    <a:effectLst/>
                    <a:latin typeface="+mn-lt"/>
                    <a:ea typeface="+mn-ea"/>
                    <a:cs typeface="+mn-cs"/>
                  </a:rPr>
                  <a:t>/ˈɑːrbɪtreri/</a:t>
                </a:r>
                <a:r>
                  <a:rPr lang="en-US" altLang="zh-CN" sz="1200" b="0" i="0" u="none" strike="noStrike" kern="1200" baseline="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target node in the worst-case scenario. </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279931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Recently, a set of works propose to combine the monte-carlo method and the push method in an effective way. The rationale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ˌræʃəˈnæl</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behind these hybrid methods is that 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monte-carlo</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method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push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method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have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complementary</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advantages. The monte-carlo method generates forward random walks in the graph, which performs well when pi(t) is large. The push method reversely push probability mass from the target noe t, which can efficiently</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estimate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small</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pi</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t</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 However, these hybrid methods can only relieve the limitations of monte-carlo and the push methods. In the worst-case scenario, the push operation still costs O(n) time right after the first push step, leading to inefficient query cost.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198701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addition, recall that this paper focuses on the single-node pagerank query on undirected graphs</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and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upper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before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our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paper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square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root</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of</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times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dt</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comparsion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for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problem</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of</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estimating</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single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node’s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pagerank</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directed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graphs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a</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proved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lower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given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here (click)</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where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delta</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denotes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maximum</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degree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graph.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We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note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that</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lower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directed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graphs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is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even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larger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than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upper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on</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undirected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graphs.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This is because there are some nice property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ˈprɑːpərti</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of pagerank held only on undirected graphs. However, most of existing methods do not well utilize these property, resulting in inefficient query complexity.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64278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Next, I will present the details of our setpush algorithm and explain the superiority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suːˌpɪriˈɔːrəti</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of our setpush over existing methods.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59462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Before diving into more details of our method, I would like to briefly introduce the definition of pagerank first! Pagerank is actually a very famous, popular, influencial and widely-adopted metric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ˈmetrɪk</a:t>
            </a:r>
            <a:r>
              <a:rPr lang="en-US" altLang="zh-CN" b="0" i="0" u="none" strike="noStrike">
                <a:solidFill>
                  <a:srgbClr val="C8C9CC"/>
                </a:solidFill>
                <a:effectLst/>
                <a:latin typeface="Arial" panose="020B0604020202020204" pitchFamily="34" charset="0"/>
              </a:rPr>
              <a:t>/</a:t>
            </a:r>
            <a:r>
              <a:rPr lang="en-US" altLang="zh-CN" sz="1200" kern="1200">
                <a:solidFill>
                  <a:schemeClr val="tx1"/>
                </a:solidFill>
                <a:effectLst/>
                <a:latin typeface="+mn-lt"/>
                <a:ea typeface="+mn-ea"/>
                <a:cs typeface="+mn-cs"/>
              </a:rPr>
              <a:t> for evaluating node centrality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senˈtræləti</a:t>
            </a:r>
            <a:r>
              <a:rPr lang="en-US" altLang="zh-CN" b="0" i="0" u="none" strike="noStrike">
                <a:solidFill>
                  <a:srgbClr val="C8C9CC"/>
                </a:solidFill>
                <a:effectLst/>
                <a:latin typeface="Arial" panose="020B0604020202020204" pitchFamily="34" charset="0"/>
              </a:rPr>
              <a:t>/</a:t>
            </a:r>
            <a:r>
              <a:rPr lang="en-US" altLang="zh-CN" sz="1200" kern="1200">
                <a:solidFill>
                  <a:schemeClr val="tx1"/>
                </a:solidFill>
                <a:effectLst/>
                <a:latin typeface="+mn-lt"/>
                <a:ea typeface="+mn-ea"/>
                <a:cs typeface="+mn-cs"/>
              </a:rPr>
              <a:t> on graphs. It was first proposed by the cofounders of google in 1998 to calculate the global importance of web pages in google’s search engine. PageRank is defined based on the intuition that a web page is important if this page is linked by many other web pages, or this page is linked by some very important pages. For example, in this toy network, </a:t>
            </a:r>
            <a:r>
              <a:rPr lang="zh-CN" altLang="en-US" sz="1200" kern="1200">
                <a:solidFill>
                  <a:schemeClr val="tx1"/>
                </a:solidFill>
                <a:effectLst/>
                <a:latin typeface="+mn-lt"/>
                <a:ea typeface="+mn-ea"/>
                <a:cs typeface="+mn-cs"/>
              </a:rPr>
              <a:t>（</a:t>
            </a:r>
            <a:r>
              <a:rPr lang="en-US" altLang="zh-CN" sz="1200" kern="1200">
                <a:solidFill>
                  <a:schemeClr val="tx1"/>
                </a:solidFill>
                <a:effectLst/>
                <a:latin typeface="+mn-lt"/>
                <a:ea typeface="+mn-ea"/>
                <a:cs typeface="+mn-cs"/>
              </a:rPr>
              <a:t>click</a:t>
            </a:r>
            <a:r>
              <a:rPr lang="zh-CN" altLang="en-US" sz="1200" kern="1200">
                <a:solidFill>
                  <a:schemeClr val="tx1"/>
                </a:solidFill>
                <a:effectLst/>
                <a:latin typeface="+mn-lt"/>
                <a:ea typeface="+mn-ea"/>
                <a:cs typeface="+mn-cs"/>
              </a:rPr>
              <a:t>）</a:t>
            </a:r>
            <a:r>
              <a:rPr lang="en-US" altLang="zh-CN" sz="1200" kern="1200">
                <a:solidFill>
                  <a:schemeClr val="tx1"/>
                </a:solidFill>
                <a:effectLst/>
                <a:latin typeface="+mn-lt"/>
                <a:ea typeface="+mn-ea"/>
                <a:cs typeface="+mn-cs"/>
              </a:rPr>
              <a:t>we believe the page u is an important web page,on which the infomration are worth trusty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ˈtrʌsti</a:t>
            </a:r>
            <a:r>
              <a:rPr lang="en-US" altLang="zh-CN" b="0" i="0" u="none" strike="noStrike">
                <a:solidFill>
                  <a:srgbClr val="C8C9CC"/>
                </a:solidFill>
                <a:effectLst/>
                <a:latin typeface="Arial" panose="020B0604020202020204" pitchFamily="34" charset="0"/>
              </a:rPr>
              <a:t>/ if </a:t>
            </a:r>
            <a:endParaRPr lang="en-US"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8457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As an overview of our setpush algorithm, we follow the push structure adopted in existing push methods to push probability mass from the target node t step by step. However, a major difference between our setpush and existing reverse push methods is, we push the probability mass from the target node t in a forward fashion by utilizing the symmetry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ˈsɪmətri/ </a:t>
            </a:r>
            <a:r>
              <a:rPr lang="en-US" altLang="zh-CN" dirty="0">
                <a:solidFill>
                  <a:srgbClr val="009900"/>
                </a:solidFill>
                <a:latin typeface="Comic Sans MS" pitchFamily="66" charset="0"/>
              </a:rPr>
              <a:t>of random walk probabilities on undirected graphs. Moreover, we design a novel randomized push operation, which only samples a small fraction of neighbors to push probability for large-degree nodes. Such push operation enables us to avoid the O(n) term introduced by the original push operation for large degree nodes.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396717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To see the details of our setpush, a core idea of our method is to utilize the symmetry</a:t>
                </a:r>
                <a:r>
                  <a:rPr lang="en-US" altLang="zh-CN" sz="1200" b="0" i="0" u="none" strike="noStrike" kern="1200" baseline="0">
                    <a:solidFill>
                      <a:schemeClr val="tx1"/>
                    </a:solidFill>
                    <a:effectLst/>
                    <a:latin typeface="+mn-lt"/>
                    <a:ea typeface="+mn-ea"/>
                    <a:cs typeface="+mn-cs"/>
                  </a:rPr>
                  <a:t> </a:t>
                </a:r>
                <a:r>
                  <a:rPr lang="en-US" altLang="zh-CN" sz="1200" b="0" i="0" u="none" strike="noStrike" kern="1200">
                    <a:solidFill>
                      <a:schemeClr val="tx1"/>
                    </a:solidFill>
                    <a:effectLst/>
                    <a:latin typeface="+mn-lt"/>
                    <a:ea typeface="+mn-ea"/>
                    <a:cs typeface="+mn-cs"/>
                  </a:rPr>
                  <a:t>/ˈsɪmətri/</a:t>
                </a:r>
                <a:r>
                  <a:rPr lang="en-US" altLang="zh-CN" dirty="0">
                    <a:solidFill>
                      <a:srgbClr val="009900"/>
                    </a:solidFill>
                    <a:latin typeface="Comic Sans MS" pitchFamily="66" charset="0"/>
                  </a:rPr>
                  <a:t> of random walk probabilities on undirected graphs. To be more specific, for any two nodes s and t in the graph, </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random walk probability </a:t>
                </a:r>
                <a:r>
                  <a:rPr lang="en-US" altLang="zh-CN" sz="1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12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1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a:t>
                </a:r>
                <a:r>
                  <a:rPr lang="en-US" altLang="zh-CN" sz="1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12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1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equals</a:t>
                </a:r>
                <a:r>
                  <a:rPr lang="en-US" altLang="zh-CN" sz="1200" b="1"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random probability</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from node t to s with a multiplication of dt over ds. Such symmetry is very intuitive. </a:t>
                </a:r>
              </a:p>
              <a:p>
                <a:pPr marL="0" indent="0">
                  <a:buFontTx/>
                  <a:buNone/>
                </a:pP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To see the details of our setpush, a core idea of our method is to utilize the symmetry</a:t>
                </a:r>
                <a:r>
                  <a:rPr lang="en-US" altLang="zh-CN" sz="1200" b="0" i="0" u="none" strike="noStrike" kern="1200" baseline="0">
                    <a:solidFill>
                      <a:schemeClr val="tx1"/>
                    </a:solidFill>
                    <a:effectLst/>
                    <a:latin typeface="+mn-lt"/>
                    <a:ea typeface="+mn-ea"/>
                    <a:cs typeface="+mn-cs"/>
                  </a:rPr>
                  <a:t> </a:t>
                </a:r>
                <a:r>
                  <a:rPr lang="en-US" altLang="zh-CN" sz="1200" b="0" i="0" u="none" strike="noStrike" kern="1200">
                    <a:solidFill>
                      <a:schemeClr val="tx1"/>
                    </a:solidFill>
                    <a:effectLst/>
                    <a:latin typeface="+mn-lt"/>
                    <a:ea typeface="+mn-ea"/>
                    <a:cs typeface="+mn-cs"/>
                  </a:rPr>
                  <a:t>/ˈsɪmətri/</a:t>
                </a:r>
                <a:r>
                  <a:rPr lang="en-US" altLang="zh-CN" dirty="0">
                    <a:solidFill>
                      <a:srgbClr val="009900"/>
                    </a:solidFill>
                    <a:latin typeface="Comic Sans MS" pitchFamily="66" charset="0"/>
                  </a:rPr>
                  <a:t> of random walk probabilities on undirected graphs. to be more specific, for any two nodes s and t in the graph, </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random walk probability </a:t>
                </a:r>
                <a:r>
                  <a:rPr lang="en-US" altLang="zh-CN" sz="1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r>
                  <a:rPr lang="en-US" altLang="zh-CN" sz="1200" b="1" i="0">
                    <a:solidFill>
                      <a:srgbClr val="005AAA"/>
                    </a:solidFill>
                    <a:latin typeface="Cambria Math" panose="02040503050406030204" pitchFamily="18" charset="0"/>
                    <a:ea typeface="楷体" panose="02010609060101010101" pitchFamily="49" charset="-122"/>
                    <a:cs typeface="Times New Roman" panose="02020603050405020304" pitchFamily="18" charset="0"/>
                  </a:rPr>
                  <a:t>𝒔</a:t>
                </a:r>
                <a:r>
                  <a:rPr lang="en-US" altLang="zh-CN" sz="1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a:t>
                </a:r>
                <a:r>
                  <a:rPr lang="en-US" altLang="zh-CN" sz="1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1" i="0">
                    <a:solidFill>
                      <a:srgbClr val="C00000"/>
                    </a:solidFill>
                    <a:latin typeface="Cambria Math" panose="02040503050406030204" pitchFamily="18" charset="0"/>
                    <a:ea typeface="楷体" panose="02010609060101010101" pitchFamily="49" charset="-122"/>
                    <a:cs typeface="Times New Roman" panose="02020603050405020304" pitchFamily="18" charset="0"/>
                  </a:rPr>
                  <a:t>𝒕</a:t>
                </a:r>
                <a:r>
                  <a:rPr lang="en-US" altLang="zh-CN" sz="1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equals</a:t>
                </a:r>
                <a:r>
                  <a:rPr lang="en-US" altLang="zh-CN" sz="1200" b="1"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random probability</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from t to s with a multiplication of dt over ds. Such symmetry is very intuitive. </a:t>
                </a:r>
              </a:p>
              <a:p>
                <a:pPr marL="0" indent="0">
                  <a:buFontTx/>
                  <a:buNone/>
                </a:pP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3803021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Consider a specific random walk path from node s to t, (click) the probability of walking from s to t via this path is 1 devided by ds, du, dv, and finally dw. </a:t>
            </a:r>
            <a:endParaRPr lang="en-US" altLang="zh-CN" sz="1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32873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In comparison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kəmˈpærɪsn</a:t>
            </a:r>
            <a:r>
              <a:rPr lang="en-US" altLang="zh-CN" b="0" i="0" u="none" strike="noStrike">
                <a:solidFill>
                  <a:srgbClr val="C8C9CC"/>
                </a:solidFill>
                <a:effectLst/>
                <a:latin typeface="Arial" panose="020B0604020202020204" pitchFamily="34" charset="0"/>
              </a:rPr>
              <a:t>/</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(click!) the probability of walking from t to s via this path is 1 devided by dt, dw, then dv, and finally du. We</a:t>
            </a:r>
            <a:r>
              <a:rPr lang="zh-CN" altLang="en-US"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rPr>
              <a:t>note that </a:t>
            </a:r>
            <a:r>
              <a:rPr lang="en-US" altLang="zh-CN" sz="1200" b="0" i="0" baseline="0">
                <a:solidFill>
                  <a:srgbClr val="374151"/>
                </a:solidFill>
                <a:effectLst/>
                <a:latin typeface="Söhne"/>
                <a:ea typeface="楷体" panose="02010609060101010101" pitchFamily="49" charset="-122"/>
                <a:cs typeface="Times New Roman" panose="02020603050405020304" pitchFamily="18" charset="0"/>
              </a:rPr>
              <a:t>t</a:t>
            </a:r>
            <a:r>
              <a:rPr lang="en-US" altLang="zh-CN" b="0" i="0">
                <a:solidFill>
                  <a:srgbClr val="374151"/>
                </a:solidFill>
                <a:effectLst/>
                <a:latin typeface="Söhne"/>
              </a:rPr>
              <a:t>he denominators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dɪˈnɑːmɪneɪtər</a:t>
            </a:r>
            <a:r>
              <a:rPr lang="en-US" altLang="zh-CN" b="0" i="0" u="none" strike="noStrike">
                <a:solidFill>
                  <a:srgbClr val="C8C9CC"/>
                </a:solidFill>
                <a:effectLst/>
                <a:latin typeface="Arial" panose="020B0604020202020204" pitchFamily="34" charset="0"/>
              </a:rPr>
              <a:t>/ </a:t>
            </a:r>
            <a:r>
              <a:rPr lang="en-US" altLang="zh-CN" b="0" i="0">
                <a:solidFill>
                  <a:srgbClr val="374151"/>
                </a:solidFill>
                <a:effectLst/>
                <a:latin typeface="Söhne"/>
              </a:rPr>
              <a:t>of these two probabilities are nearly the same, except the first one is devided by ds, while the second one is devided by dt. This actually gives the symmetry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ˈsɪmətri</a:t>
            </a:r>
            <a:r>
              <a:rPr lang="en-US" altLang="zh-CN" b="0" i="0" u="none" strike="noStrike">
                <a:solidFill>
                  <a:srgbClr val="C8C9CC"/>
                </a:solidFill>
                <a:effectLst/>
                <a:latin typeface="Arial" panose="020B0604020202020204" pitchFamily="34" charset="0"/>
              </a:rPr>
              <a:t>/ </a:t>
            </a:r>
            <a:r>
              <a:rPr lang="en-US" altLang="zh-CN" b="0" i="0">
                <a:solidFill>
                  <a:srgbClr val="374151"/>
                </a:solidFill>
                <a:effectLst/>
                <a:latin typeface="Söhne"/>
              </a:rPr>
              <a:t>of random walk probabilities on undirected graphs </a:t>
            </a:r>
            <a:endParaRPr lang="en-US" altLang="zh-CN" sz="1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2319444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By utilizing this symmetry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ˈsɪmətri</a:t>
            </a:r>
            <a:r>
              <a:rPr lang="en-US" altLang="zh-CN" b="0" i="0" u="none" strike="noStrike">
                <a:solidFill>
                  <a:srgbClr val="C8C9CC"/>
                </a:solidFill>
                <a:effectLst/>
                <a:latin typeface="Arial" panose="020B0604020202020204" pitchFamily="34" charset="0"/>
              </a:rPr>
              <a:t>/, we estimate pi(t) by calculating the random walk probability from the target node t to all the other nodes u, instead of the random walk probability from all the other nodes u to the target node 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339570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And for small degree nodes, (click)we adopt the original push method to transfer probability mass in a forward way.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2815966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on the other hand, for large degree nodes, (click)we only sample a small fraction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ˈfrækʃ(ə)n</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of neighbors to push probability mass. Specifically, for the large-degree node u, we only sample some neighbors from u’s adjacency list to touch. Each neighbor is independently sampled with probability r_t(u) over theta times du, where theta is an error parameter. For those sampled neighbor v, we increase r_t(v) by theta. By this means the expected increment is still the same to that of the deterministic push.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149745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Above is the high-level idea of our method. We also conduct extensive experiments to evaluate the effectiveness of our method. In our experiments, we use four real-world large graphs, whose information are listed here.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63496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The experimental results show that our setpush costs the minimum query time over all existing methods, no matter the target node t is uniformly sampled in the graph, or is sampled according to the node degree distribution.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253893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conclusion, in this paper we consider the problem of estimating a single node’s pagerank on undirected graphs. We successfully tighten the upper bound for this problem by utilizing th</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e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symmetry</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of random walk probabilities on undirected graphs. a novel randomized push operation is proposed to avoid touch all neighbors during the push operation from large-degree nodes. I</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would</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like</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to</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use</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an</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open</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problem</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to</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end</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this</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talk</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Since</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we</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have</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kern="1200">
                <a:solidFill>
                  <a:schemeClr val="tx1"/>
                </a:solidFill>
                <a:effectLst/>
                <a:latin typeface="+mn-lt"/>
                <a:ea typeface="+mn-ea"/>
                <a:cs typeface="+mn-cs"/>
              </a:rPr>
              <a:t>successfully tightened the upper bound to</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minimum</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of</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dt</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and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square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root</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of</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m</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natural</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question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is</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have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we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already</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achieved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optimal complexity</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or</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not</a:t>
            </a:r>
            <a:r>
              <a:rPr lang="zh-CN" altLang="en-US" sz="1200" kern="1200">
                <a:solidFill>
                  <a:schemeClr val="tx1"/>
                </a:solidFill>
                <a:effectLst/>
                <a:latin typeface="+mn-lt"/>
                <a:ea typeface="+mn-ea"/>
                <a:cs typeface="+mn-cs"/>
              </a:rPr>
              <a:t>。</a:t>
            </a:r>
            <a:r>
              <a:rPr lang="en-US" altLang="zh-CN" sz="1200" kern="1200">
                <a:solidFill>
                  <a:schemeClr val="tx1"/>
                </a:solidFill>
                <a:effectLst/>
                <a:latin typeface="+mn-lt"/>
                <a:ea typeface="+mn-ea"/>
                <a:cs typeface="+mn-cs"/>
              </a:rPr>
              <a:t>what</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is</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lower</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bound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for</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single-node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pagerank</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query</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on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undirected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graphs</a:t>
            </a:r>
            <a:r>
              <a:rPr lang="zh-CN" altLang="en-US" sz="1200" kern="1200">
                <a:solidFill>
                  <a:schemeClr val="tx1"/>
                </a:solidFill>
                <a:effectLst/>
                <a:latin typeface="+mn-lt"/>
                <a:ea typeface="+mn-ea"/>
                <a:cs typeface="+mn-cs"/>
              </a:rPr>
              <a:t>？</a:t>
            </a:r>
            <a:r>
              <a:rPr lang="en-US" altLang="zh-CN" sz="1200" kern="1200">
                <a:solidFill>
                  <a:schemeClr val="tx1"/>
                </a:solidFill>
                <a:effectLst/>
                <a:latin typeface="+mn-lt"/>
                <a:ea typeface="+mn-ea"/>
                <a:cs typeface="+mn-cs"/>
              </a:rPr>
              <a:t>For</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now</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the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lower</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bound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is</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still</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unclear</a:t>
            </a:r>
            <a:r>
              <a:rPr lang="zh-CN" altLang="en-US" sz="1200" kern="1200">
                <a:solidFill>
                  <a:schemeClr val="tx1"/>
                </a:solidFill>
                <a:effectLst/>
                <a:latin typeface="+mn-lt"/>
                <a:ea typeface="+mn-ea"/>
                <a:cs typeface="+mn-cs"/>
              </a:rPr>
              <a:t>。 </a:t>
            </a:r>
            <a:endParaRPr lang="en-US" sz="1200" dirty="0">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That’s all of my presentation. Thank</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you</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Any questions? </a:t>
            </a:r>
            <a:endParaRPr lang="en-US"/>
          </a:p>
        </p:txBody>
      </p:sp>
      <p:sp>
        <p:nvSpPr>
          <p:cNvPr id="4" name="灯片编号占位符 3"/>
          <p:cNvSpPr>
            <a:spLocks noGrp="1"/>
          </p:cNvSpPr>
          <p:nvPr>
            <p:ph type="sldNum" sz="quarter" idx="5"/>
          </p:nvPr>
        </p:nvSpPr>
        <p:spPr/>
        <p:txBody>
          <a:bodyPr/>
          <a:lstStyle/>
          <a:p>
            <a:fld id="{BA7F7446-39BB-44B8-8E60-5C2E41FBB344}" type="slidenum">
              <a:rPr lang="zh-CN" altLang="en-US" smtClean="0"/>
              <a:t>28</a:t>
            </a:fld>
            <a:endParaRPr lang="zh-CN" altLang="en-US"/>
          </a:p>
        </p:txBody>
      </p:sp>
    </p:spTree>
    <p:extLst>
      <p:ext uri="{BB962C8B-B14F-4D97-AF65-F5344CB8AC3E}">
        <p14:creationId xmlns:p14="http://schemas.microsoft.com/office/powerpoint/2010/main" val="360080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Page u is linked by many other pages</a:t>
            </a: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2218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Or if page u is linked by some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known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to</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be important web pages, like page v. </a:t>
            </a: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5154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Such intuition of PageRank can be formulated as an iterative /</a:t>
            </a:r>
            <a:r>
              <a:rPr lang="en-US" altLang="zh-CN" b="0" i="0" u="none" strike="noStrike">
                <a:solidFill>
                  <a:srgbClr val="626469"/>
                </a:solidFill>
                <a:effectLst/>
                <a:latin typeface="Arial" panose="020B0604020202020204" pitchFamily="34" charset="0"/>
              </a:rPr>
              <a:t>ˈɪtəreɪtɪv/ </a:t>
            </a:r>
            <a:r>
              <a:rPr lang="en-US" altLang="zh-CN" sz="1200" kern="1200">
                <a:solidFill>
                  <a:schemeClr val="tx1"/>
                </a:solidFill>
                <a:effectLst/>
                <a:latin typeface="+mn-lt"/>
                <a:ea typeface="+mn-ea"/>
                <a:cs typeface="+mn-cs"/>
              </a:rPr>
              <a:t>equation by converting the real-world networks to graph structures. In this iterative equation, the vector pi is called the pagerank vector, whose u-th entry pi(u) records the pagerank score of node u. and the matrix P denotes the transition matrix of the graph, where p inherently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ɪnˈherəntli</a:t>
            </a:r>
            <a:r>
              <a:rPr lang="en-US" altLang="zh-CN" b="0" i="0" u="none" strike="noStrike">
                <a:solidFill>
                  <a:srgbClr val="C8C9CC"/>
                </a:solidFill>
                <a:effectLst/>
                <a:latin typeface="Arial" panose="020B0604020202020204" pitchFamily="34" charset="0"/>
              </a:rPr>
              <a:t>/ </a:t>
            </a:r>
            <a:r>
              <a:rPr lang="en-US" altLang="zh-CN" sz="1200" kern="1200">
                <a:solidFill>
                  <a:schemeClr val="tx1"/>
                </a:solidFill>
                <a:effectLst/>
                <a:latin typeface="+mn-lt"/>
                <a:ea typeface="+mn-ea"/>
                <a:cs typeface="+mn-cs"/>
              </a:rPr>
              <a:t>equals the adjacency </a:t>
            </a:r>
            <a:r>
              <a:rPr lang="en-US" altLang="zh-CN" b="0" i="0" u="none" strike="noStrike">
                <a:solidFill>
                  <a:srgbClr val="626469"/>
                </a:solidFill>
                <a:effectLst/>
                <a:latin typeface="Arial" panose="020B0604020202020204" pitchFamily="34" charset="0"/>
              </a:rPr>
              <a:t>əˈdʒeɪsənsi</a:t>
            </a:r>
            <a:r>
              <a:rPr lang="en-US" altLang="zh-CN" b="0" i="0" u="none" strike="noStrike">
                <a:solidFill>
                  <a:srgbClr val="C8C9CC"/>
                </a:solidFill>
                <a:effectLst/>
                <a:latin typeface="Arial" panose="020B0604020202020204" pitchFamily="34" charset="0"/>
              </a:rPr>
              <a:t>/</a:t>
            </a:r>
            <a:r>
              <a:rPr lang="en-US" altLang="zh-CN" sz="1200" kern="1200">
                <a:solidFill>
                  <a:schemeClr val="tx1"/>
                </a:solidFill>
                <a:effectLst/>
                <a:latin typeface="+mn-lt"/>
                <a:ea typeface="+mn-ea"/>
                <a:cs typeface="+mn-cs"/>
              </a:rPr>
              <a:t> matrix A times the inverse of the degree matrix D on undirected graphs. </a:t>
            </a: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7751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On the other hand, the pagerank score of any node t in the graph can be interpretated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ɪnˈtɜːrprətɪd</a:t>
            </a:r>
            <a:r>
              <a:rPr lang="en-US" altLang="zh-CN" b="0" i="0" u="none" strike="noStrike">
                <a:solidFill>
                  <a:srgbClr val="C8C9CC"/>
                </a:solidFill>
                <a:effectLst/>
                <a:latin typeface="Arial" panose="020B0604020202020204" pitchFamily="34" charset="0"/>
              </a:rPr>
              <a:t>/ </a:t>
            </a:r>
            <a:r>
              <a:rPr lang="en-US" altLang="zh-CN" dirty="0">
                <a:solidFill>
                  <a:srgbClr val="009900"/>
                </a:solidFill>
                <a:latin typeface="Comic Sans MS" pitchFamily="66" charset="0"/>
              </a:rPr>
              <a:t>as the probability that an alpha-random walk (click!) generated from a random source node in the graph terminates at node t. here the alpha-random walk refers to a specific random walk simulation process that at each step, the walk either terminates w.p. alpha, or moves to a randomly selected neighbor with probability 1 minus alpha. Here </a:t>
            </a:r>
            <a:r>
              <a:rPr lang="en-US" altLang="zh-CN" b="0" i="0">
                <a:solidFill>
                  <a:srgbClr val="374151"/>
                </a:solidFill>
                <a:effectLst/>
                <a:latin typeface="Söhne"/>
              </a:rPr>
              <a:t>alpha is a constant called the damping factor.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24111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374151"/>
                </a:solidFill>
                <a:effectLst/>
                <a:latin typeface="Söhne"/>
              </a:rPr>
              <a:t>Above is a brief introduction to the definition of PageRank. Pagerank was first proposed in 1998, and has become one of the most influential metric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ˈmetrɪk</a:t>
            </a:r>
            <a:r>
              <a:rPr lang="en-US" altLang="zh-CN" b="0" i="0" u="none" strike="noStrike">
                <a:solidFill>
                  <a:srgbClr val="C8C9CC"/>
                </a:solidFill>
                <a:effectLst/>
                <a:latin typeface="Arial" panose="020B0604020202020204" pitchFamily="34" charset="0"/>
              </a:rPr>
              <a:t>/ </a:t>
            </a:r>
            <a:r>
              <a:rPr lang="en-US" altLang="zh-CN" b="0" i="0">
                <a:solidFill>
                  <a:srgbClr val="374151"/>
                </a:solidFill>
                <a:effectLst/>
                <a:latin typeface="Söhne"/>
              </a:rPr>
              <a:t>on graphs over the last decade</a:t>
            </a:r>
            <a:r>
              <a:rPr lang="zh-CN" altLang="en-US" b="0" i="0">
                <a:solidFill>
                  <a:srgbClr val="374151"/>
                </a:solidFill>
                <a:effectLst/>
                <a:latin typeface="Söhne"/>
              </a:rPr>
              <a:t> </a:t>
            </a:r>
            <a:r>
              <a:rPr lang="en-US" altLang="zh-CN" b="0" i="0">
                <a:solidFill>
                  <a:srgbClr val="374151"/>
                </a:solidFill>
                <a:effectLst/>
                <a:latin typeface="Söhne"/>
              </a:rPr>
              <a:t>due</a:t>
            </a:r>
            <a:r>
              <a:rPr lang="zh-CN" altLang="en-US" b="0" i="0">
                <a:solidFill>
                  <a:srgbClr val="374151"/>
                </a:solidFill>
                <a:effectLst/>
                <a:latin typeface="Söhne"/>
              </a:rPr>
              <a:t> </a:t>
            </a:r>
            <a:r>
              <a:rPr lang="en-US" altLang="zh-CN" b="0" i="0">
                <a:solidFill>
                  <a:srgbClr val="374151"/>
                </a:solidFill>
                <a:effectLst/>
                <a:latin typeface="Söhne"/>
              </a:rPr>
              <a:t>to</a:t>
            </a:r>
            <a:r>
              <a:rPr lang="zh-CN" altLang="en-US" b="0" i="0">
                <a:solidFill>
                  <a:srgbClr val="374151"/>
                </a:solidFill>
                <a:effectLst/>
                <a:latin typeface="Söhne"/>
              </a:rPr>
              <a:t> </a:t>
            </a:r>
            <a:r>
              <a:rPr lang="en-US" altLang="zh-CN" b="0" i="0">
                <a:solidFill>
                  <a:srgbClr val="374151"/>
                </a:solidFill>
                <a:effectLst/>
                <a:latin typeface="Söhne"/>
              </a:rPr>
              <a:t>its</a:t>
            </a:r>
            <a:r>
              <a:rPr lang="zh-CN" altLang="en-US" b="0" i="0">
                <a:solidFill>
                  <a:srgbClr val="374151"/>
                </a:solidFill>
                <a:effectLst/>
                <a:latin typeface="Söhne"/>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simplicity, uniqueness /</a:t>
            </a:r>
            <a:r>
              <a:rPr lang="en-US" altLang="zh-CN" b="0" i="0" u="none" strike="noStrike">
                <a:solidFill>
                  <a:srgbClr val="626469"/>
                </a:solidFill>
                <a:effectLst/>
                <a:latin typeface="Arial" panose="020B0604020202020204" pitchFamily="34" charset="0"/>
              </a:rPr>
              <a:t>juˈniːknəs</a:t>
            </a:r>
            <a:r>
              <a:rPr lang="en-US" altLang="zh-CN" b="0" i="0" u="none" strike="noStrike">
                <a:solidFill>
                  <a:srgbClr val="C8C9CC"/>
                </a:solidFill>
                <a:effectLst/>
                <a:latin typeface="Arial" panose="020B0604020202020204" pitchFamily="34" charset="0"/>
              </a:rPr>
              <a:t>/</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generality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ˌdʒenəˈræləti</a:t>
            </a:r>
            <a:r>
              <a:rPr lang="en-US" altLang="zh-CN" b="0" i="0" u="none" strike="noStrike">
                <a:solidFill>
                  <a:srgbClr val="C8C9CC"/>
                </a:solidFill>
                <a:effectLst/>
                <a:latin typeface="Arial" panose="020B0604020202020204" pitchFamily="34" charset="0"/>
              </a:rPr>
              <a:t>/</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guaranteed existence, </a:t>
            </a:r>
            <a:r>
              <a:rPr lang="en-US" altLang="zh-CN" sz="1200" i="1" dirty="0">
                <a:latin typeface="Times New Roman" panose="02020603050405020304" pitchFamily="18" charset="0"/>
                <a:ea typeface="楷体" panose="02010609060101010101" pitchFamily="49" charset="-122"/>
                <a:cs typeface="Times New Roman" panose="02020603050405020304" pitchFamily="18" charset="0"/>
              </a:rPr>
              <a:t>and of course, the success that Google achieved</a:t>
            </a:r>
            <a:r>
              <a:rPr lang="en-US" altLang="zh-CN" b="0" i="0">
                <a:solidFill>
                  <a:srgbClr val="374151"/>
                </a:solidFill>
                <a:effectLst/>
                <a:latin typeface="Söhne"/>
              </a:rPr>
              <a:t>. Its</a:t>
            </a:r>
            <a:r>
              <a:rPr lang="zh-CN" altLang="en-US" b="0" i="0">
                <a:solidFill>
                  <a:srgbClr val="374151"/>
                </a:solidFill>
                <a:effectLst/>
                <a:latin typeface="Söhne"/>
              </a:rPr>
              <a:t> </a:t>
            </a:r>
            <a:r>
              <a:rPr lang="en-US" altLang="zh-CN" b="0" i="0">
                <a:solidFill>
                  <a:srgbClr val="374151"/>
                </a:solidFill>
                <a:effectLst/>
                <a:latin typeface="Söhne"/>
              </a:rPr>
              <a:t>application</a:t>
            </a:r>
            <a:r>
              <a:rPr lang="zh-CN" altLang="en-US" b="0" i="0">
                <a:solidFill>
                  <a:srgbClr val="374151"/>
                </a:solidFill>
                <a:effectLst/>
                <a:latin typeface="Söhne"/>
              </a:rPr>
              <a:t> </a:t>
            </a:r>
            <a:r>
              <a:rPr lang="en-US" altLang="zh-CN" b="0" i="0">
                <a:solidFill>
                  <a:srgbClr val="374151"/>
                </a:solidFill>
                <a:effectLst/>
                <a:latin typeface="Söhne"/>
              </a:rPr>
              <a:t>has</a:t>
            </a:r>
            <a:r>
              <a:rPr lang="zh-CN" altLang="en-US" b="0" i="0">
                <a:solidFill>
                  <a:srgbClr val="374151"/>
                </a:solidFill>
                <a:effectLst/>
                <a:latin typeface="Söhne"/>
              </a:rPr>
              <a:t> </a:t>
            </a:r>
            <a:r>
              <a:rPr lang="en-US" altLang="zh-CN" b="0" i="0">
                <a:solidFill>
                  <a:srgbClr val="374151"/>
                </a:solidFill>
                <a:effectLst/>
                <a:latin typeface="Söhne"/>
              </a:rPr>
              <a:t>been</a:t>
            </a:r>
            <a:r>
              <a:rPr lang="zh-CN" altLang="en-US" b="0" i="0">
                <a:solidFill>
                  <a:srgbClr val="374151"/>
                </a:solidFill>
                <a:effectLst/>
                <a:latin typeface="Söhne"/>
              </a:rPr>
              <a:t> </a:t>
            </a:r>
            <a:r>
              <a:rPr lang="en-US" altLang="zh-CN" b="0" i="0">
                <a:solidFill>
                  <a:srgbClr val="374151"/>
                </a:solidFill>
                <a:effectLst/>
                <a:latin typeface="Söhne"/>
              </a:rPr>
              <a:t>far</a:t>
            </a:r>
            <a:r>
              <a:rPr lang="zh-CN" altLang="en-US" b="0" i="0">
                <a:solidFill>
                  <a:srgbClr val="374151"/>
                </a:solidFill>
                <a:effectLst/>
                <a:latin typeface="Söhne"/>
              </a:rPr>
              <a:t> </a:t>
            </a:r>
            <a:r>
              <a:rPr lang="en-US" altLang="zh-CN" b="0" i="0">
                <a:solidFill>
                  <a:srgbClr val="374151"/>
                </a:solidFill>
                <a:effectLst/>
                <a:latin typeface="Söhne"/>
              </a:rPr>
              <a:t>beyond</a:t>
            </a:r>
            <a:r>
              <a:rPr lang="zh-CN" altLang="en-US" b="0" i="0">
                <a:solidFill>
                  <a:srgbClr val="374151"/>
                </a:solidFill>
                <a:effectLst/>
                <a:latin typeface="Söhne"/>
              </a:rPr>
              <a:t> </a:t>
            </a:r>
            <a:r>
              <a:rPr lang="en-US" altLang="zh-CN" b="0" i="0">
                <a:solidFill>
                  <a:srgbClr val="374151"/>
                </a:solidFill>
                <a:effectLst/>
                <a:latin typeface="Söhne"/>
              </a:rPr>
              <a:t>the</a:t>
            </a:r>
            <a:r>
              <a:rPr lang="zh-CN" altLang="en-US" b="0" i="0">
                <a:solidFill>
                  <a:srgbClr val="374151"/>
                </a:solidFill>
                <a:effectLst/>
                <a:latin typeface="Söhne"/>
              </a:rPr>
              <a:t> </a:t>
            </a:r>
            <a:r>
              <a:rPr lang="en-US" altLang="zh-CN" b="0" i="0">
                <a:solidFill>
                  <a:srgbClr val="374151"/>
                </a:solidFill>
                <a:effectLst/>
                <a:latin typeface="Söhne"/>
              </a:rPr>
              <a:t>original</a:t>
            </a:r>
            <a:r>
              <a:rPr lang="zh-CN" altLang="en-US" b="0" i="0">
                <a:solidFill>
                  <a:srgbClr val="374151"/>
                </a:solidFill>
                <a:effectLst/>
                <a:latin typeface="Söhne"/>
              </a:rPr>
              <a:t> </a:t>
            </a:r>
            <a:r>
              <a:rPr lang="en-US" altLang="zh-CN" b="0" i="0">
                <a:solidFill>
                  <a:srgbClr val="374151"/>
                </a:solidFill>
                <a:effectLst/>
                <a:latin typeface="Söhne"/>
              </a:rPr>
              <a:t>web</a:t>
            </a:r>
            <a:r>
              <a:rPr lang="zh-CN" altLang="en-US" b="0" i="0">
                <a:solidFill>
                  <a:srgbClr val="374151"/>
                </a:solidFill>
                <a:effectLst/>
                <a:latin typeface="Söhne"/>
              </a:rPr>
              <a:t> </a:t>
            </a:r>
            <a:r>
              <a:rPr lang="en-US" altLang="zh-CN" b="0" i="0">
                <a:solidFill>
                  <a:srgbClr val="374151"/>
                </a:solidFill>
                <a:effectLst/>
                <a:latin typeface="Söhne"/>
              </a:rPr>
              <a:t>search</a:t>
            </a:r>
            <a:r>
              <a:rPr lang="zh-CN" altLang="en-US" b="0" i="0">
                <a:solidFill>
                  <a:srgbClr val="374151"/>
                </a:solidFill>
                <a:effectLst/>
                <a:latin typeface="Söhne"/>
              </a:rPr>
              <a:t>，</a:t>
            </a:r>
            <a:r>
              <a:rPr lang="en-US" altLang="zh-CN" b="0" i="0">
                <a:solidFill>
                  <a:srgbClr val="374151"/>
                </a:solidFill>
                <a:effectLst/>
                <a:latin typeface="Söhne"/>
              </a:rPr>
              <a:t>covering</a:t>
            </a:r>
            <a:r>
              <a:rPr lang="zh-CN" altLang="en-US" b="0" i="0">
                <a:solidFill>
                  <a:srgbClr val="374151"/>
                </a:solidFill>
                <a:effectLst/>
                <a:latin typeface="Söhne"/>
              </a:rPr>
              <a:t> </a:t>
            </a:r>
            <a:r>
              <a:rPr lang="en-US" altLang="zh-CN" b="0" i="0">
                <a:solidFill>
                  <a:srgbClr val="374151"/>
                </a:solidFill>
                <a:effectLst/>
                <a:latin typeface="Söhne"/>
              </a:rPr>
              <a:t>information</a:t>
            </a:r>
            <a:r>
              <a:rPr lang="zh-CN" altLang="en-US" b="0" i="0">
                <a:solidFill>
                  <a:srgbClr val="374151"/>
                </a:solidFill>
                <a:effectLst/>
                <a:latin typeface="Söhne"/>
              </a:rPr>
              <a:t> </a:t>
            </a:r>
            <a:r>
              <a:rPr lang="en-US" altLang="zh-CN" b="0" i="0">
                <a:solidFill>
                  <a:srgbClr val="374151"/>
                </a:solidFill>
                <a:effectLst/>
                <a:latin typeface="Söhne"/>
              </a:rPr>
              <a:t>retrieval</a:t>
            </a:r>
            <a:r>
              <a:rPr lang="zh-CN" altLang="en-US" b="0" i="0">
                <a:solidFill>
                  <a:srgbClr val="374151"/>
                </a:solidFill>
                <a:effectLst/>
                <a:latin typeface="Söhne"/>
              </a:rPr>
              <a:t>， </a:t>
            </a:r>
            <a:r>
              <a:rPr lang="en-US" altLang="zh-CN" b="0" i="0">
                <a:solidFill>
                  <a:srgbClr val="374151"/>
                </a:solidFill>
                <a:effectLst/>
                <a:latin typeface="Söhne"/>
              </a:rPr>
              <a:t>recommender</a:t>
            </a:r>
            <a:r>
              <a:rPr lang="zh-CN" altLang="en-US" b="0" i="0">
                <a:solidFill>
                  <a:srgbClr val="374151"/>
                </a:solidFill>
                <a:effectLst/>
                <a:latin typeface="Söhne"/>
              </a:rPr>
              <a:t> </a:t>
            </a:r>
            <a:r>
              <a:rPr lang="en-US" altLang="zh-CN" b="0" i="0">
                <a:solidFill>
                  <a:srgbClr val="374151"/>
                </a:solidFill>
                <a:effectLst/>
                <a:latin typeface="Söhne"/>
              </a:rPr>
              <a:t>system,</a:t>
            </a:r>
            <a:r>
              <a:rPr lang="zh-CN" altLang="en-US" b="0" i="0">
                <a:solidFill>
                  <a:srgbClr val="374151"/>
                </a:solidFill>
                <a:effectLst/>
                <a:latin typeface="Söhne"/>
              </a:rPr>
              <a:t> </a:t>
            </a:r>
            <a:r>
              <a:rPr lang="en-US" altLang="zh-CN" b="0" i="0">
                <a:solidFill>
                  <a:srgbClr val="374151"/>
                </a:solidFill>
                <a:effectLst/>
                <a:latin typeface="Söhne"/>
              </a:rPr>
              <a:t>social</a:t>
            </a:r>
            <a:r>
              <a:rPr lang="zh-CN" altLang="en-US" b="0" i="0">
                <a:solidFill>
                  <a:srgbClr val="374151"/>
                </a:solidFill>
                <a:effectLst/>
                <a:latin typeface="Söhne"/>
              </a:rPr>
              <a:t> </a:t>
            </a:r>
            <a:r>
              <a:rPr lang="en-US" altLang="zh-CN" b="0" i="0">
                <a:solidFill>
                  <a:srgbClr val="374151"/>
                </a:solidFill>
                <a:effectLst/>
                <a:latin typeface="Söhne"/>
              </a:rPr>
              <a:t>networks,</a:t>
            </a:r>
            <a:r>
              <a:rPr lang="zh-CN" altLang="en-US" b="0" i="0">
                <a:solidFill>
                  <a:srgbClr val="374151"/>
                </a:solidFill>
                <a:effectLst/>
                <a:latin typeface="Söhne"/>
              </a:rPr>
              <a:t> </a:t>
            </a:r>
            <a:r>
              <a:rPr lang="en-US" altLang="zh-CN" b="0" i="0">
                <a:solidFill>
                  <a:srgbClr val="374151"/>
                </a:solidFill>
                <a:effectLst/>
                <a:latin typeface="Söhne"/>
              </a:rPr>
              <a:t>even</a:t>
            </a:r>
            <a:r>
              <a:rPr lang="zh-CN" altLang="en-US" b="0" i="0">
                <a:solidFill>
                  <a:srgbClr val="374151"/>
                </a:solidFill>
                <a:effectLst/>
                <a:latin typeface="Söhne"/>
              </a:rPr>
              <a:t> </a:t>
            </a:r>
            <a:r>
              <a:rPr lang="en-US" altLang="zh-CN" b="0" i="0">
                <a:solidFill>
                  <a:srgbClr val="374151"/>
                </a:solidFill>
                <a:effectLst/>
                <a:latin typeface="Söhne"/>
              </a:rPr>
              <a:t>biology,</a:t>
            </a:r>
            <a:r>
              <a:rPr lang="zh-CN" altLang="en-US" b="0" i="0">
                <a:solidFill>
                  <a:srgbClr val="374151"/>
                </a:solidFill>
                <a:effectLst/>
                <a:latin typeface="Söhne"/>
              </a:rPr>
              <a:t> </a:t>
            </a:r>
            <a:r>
              <a:rPr lang="en-US" altLang="zh-CN" b="0" i="0">
                <a:solidFill>
                  <a:srgbClr val="374151"/>
                </a:solidFill>
                <a:effectLst/>
                <a:latin typeface="Söhne"/>
              </a:rPr>
              <a:t>chemistry,</a:t>
            </a:r>
            <a:r>
              <a:rPr lang="zh-CN" altLang="en-US" b="0" i="0">
                <a:solidFill>
                  <a:srgbClr val="374151"/>
                </a:solidFill>
                <a:effectLst/>
                <a:latin typeface="Söhne"/>
              </a:rPr>
              <a:t> </a:t>
            </a:r>
            <a:r>
              <a:rPr lang="en-US" altLang="zh-CN" b="0" i="0">
                <a:solidFill>
                  <a:srgbClr val="374151"/>
                </a:solidFill>
                <a:effectLst/>
                <a:latin typeface="Söhne"/>
              </a:rPr>
              <a:t>neuroscience and so on.</a:t>
            </a:r>
            <a:r>
              <a:rPr lang="zh-CN" altLang="en-US" b="0" i="0">
                <a:solidFill>
                  <a:srgbClr val="374151"/>
                </a:solidFill>
                <a:effectLst/>
                <a:latin typeface="Söhne"/>
              </a:rPr>
              <a:t> </a:t>
            </a:r>
            <a:endParaRPr lang="en-US"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656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solidFill>
                      <a:srgbClr val="009900"/>
                    </a:solidFill>
                    <a:latin typeface="Comic Sans MS" pitchFamily="66" charset="0"/>
                  </a:rPr>
                  <a:t>In this paper, we focus on a fundamental pagerank computation problem, called the single-node PageRank query. In this problem, we are given a target</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 in the graph, we aim to estimate the PageRank score of the target node t within constant relative error and constant success probability. In this paper, we only care about undirected graphs. </a:t>
                </a:r>
              </a:p>
              <a:p>
                <a:endParaRPr lang="en-US" altLang="zh-CN" dirty="0">
                  <a:solidFill>
                    <a:srgbClr val="009900"/>
                  </a:solidFill>
                  <a:latin typeface="Comic Sans MS" pitchFamily="66" charset="0"/>
                </a:endParaRPr>
              </a:p>
              <a:p>
                <a:r>
                  <a:rPr lang="en-US" altLang="zh-CN" dirty="0">
                    <a:solidFill>
                      <a:srgbClr val="009900"/>
                    </a:solidFill>
                    <a:latin typeface="Comic Sans MS" pitchFamily="66" charset="0"/>
                  </a:rPr>
                  <a:t>note that the output of this problem is only one decimal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ˈdesɪm(ə)l</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that is \hat{\pi}(t), the estimated value of node t’s pagerank. thus, (click) we believe a humble goal of this problem is designing a local algorithm whose query time complexity can be sublinear to the number of nodes n. (click) in other words, we hope to design a local algorithm, which only needs to explore a small fraction of the graph. </a:t>
                </a:r>
              </a:p>
            </p:txBody>
          </p:sp>
        </mc:Choice>
        <mc:Fallback xmlns="">
          <p:sp>
            <p:nvSpPr>
              <p:cNvPr id="3" name="备注占位符 2"/>
              <p:cNvSpPr>
                <a:spLocks noGrp="1"/>
              </p:cNvSpPr>
              <p:nvPr>
                <p:ph type="body" idx="1"/>
              </p:nvPr>
            </p:nvSpPr>
            <p:spPr/>
            <p:txBody>
              <a:bodyPr/>
              <a:lstStyle/>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In the following, I will introduce some details of one of my work, to show how we improve the theoretical bounds of existing work based on the high-level ideas I have mentioned before. </a:t>
                </a: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work I would like to present here is the problem of computing the delta-pagerank contributiong set of a given target node t. Recall that the pagerank score of node t equals the probability that an alpha random walk generated from a uniformly selected source node terminates at node t. So actually, the pagerank score is an average, over the contribution that all nodes u makes to node t’s pagerank. Here we use pi_t(u) to denote the contribution that node u makes to node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problem of computing the delta-pagerank contributing set of node t aims to identify all nodes u in the graph, whose contribution to node t’s pagerank exceeds a delta faction of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a:t>
                </a:r>
                <a:r>
                  <a:rPr lang="en-US" altLang="zh-CN" i="0" dirty="0">
                    <a:latin typeface="Cambria Math" panose="02040503050406030204" pitchFamily="18" charset="0"/>
                  </a:rPr>
                  <a:t>(</a:t>
                </a:r>
                <a:r>
                  <a:rPr lang="zh-CN" altLang="en-US" i="0" dirty="0">
                    <a:latin typeface="Cambria Math" panose="02040503050406030204" pitchFamily="18" charset="0"/>
                  </a:rPr>
                  <a:t>𝑡</a:t>
                </a:r>
                <a:r>
                  <a:rPr lang="en-US" altLang="zh-CN" i="0" dirty="0">
                    <a:latin typeface="Cambria Math" panose="02040503050406030204" pitchFamily="18" charset="0"/>
                  </a:rPr>
                  <a:t>)</a:t>
                </a:r>
                <a:r>
                  <a:rPr lang="en-US" altLang="zh-CN" dirty="0">
                    <a:solidFill>
                      <a:prstClr val="black"/>
                    </a:solidFill>
                    <a:latin typeface="Times New Roman" panose="02020603050405020304" pitchFamily="18" charset="0"/>
                    <a:ea typeface="楷体" panose="02010609060101010101" pitchFamily="49" charset="-122"/>
                  </a:rPr>
                  <a:t>: the PageRank score of node </a:t>
                </a:r>
                <a:r>
                  <a:rPr lang="en-US" altLang="zh-CN" b="0" i="0" dirty="0">
                    <a:solidFill>
                      <a:prstClr val="black"/>
                    </a:solidFill>
                    <a:latin typeface="Cambria Math" panose="02040503050406030204" pitchFamily="18" charset="0"/>
                    <a:ea typeface="楷体" panose="02010609060101010101" pitchFamily="49" charset="-122"/>
                  </a:rPr>
                  <a:t>𝑡</a:t>
                </a:r>
                <a:r>
                  <a:rPr lang="en-US" altLang="zh-CN" dirty="0">
                    <a:solidFill>
                      <a:prstClr val="black"/>
                    </a:solidFill>
                    <a:latin typeface="Times New Roman" panose="02020603050405020304" pitchFamily="18" charset="0"/>
                    <a:ea typeface="楷体" panose="02010609060101010101" pitchFamily="49" charset="-122"/>
                  </a:rPr>
                  <a:t>, which equals the probability that an </a:t>
                </a:r>
                <a:r>
                  <a:rPr lang="en-US" altLang="zh-CN" b="1" i="0" dirty="0">
                    <a:solidFill>
                      <a:prstClr val="black"/>
                    </a:solidFill>
                    <a:latin typeface="Cambria Math" panose="02040503050406030204" pitchFamily="18" charset="0"/>
                    <a:ea typeface="楷体" panose="02010609060101010101" pitchFamily="49" charset="-122"/>
                  </a:rPr>
                  <a:t>𝜶</a:t>
                </a:r>
                <a:r>
                  <a:rPr lang="en-US" altLang="zh-CN" b="1" dirty="0">
                    <a:solidFill>
                      <a:prstClr val="black"/>
                    </a:solidFill>
                    <a:latin typeface="Times New Roman" panose="02020603050405020304" pitchFamily="18" charset="0"/>
                    <a:ea typeface="楷体" panose="02010609060101010101" pitchFamily="49" charset="-122"/>
                  </a:rPr>
                  <a:t>-random walk </a:t>
                </a:r>
                <a:r>
                  <a:rPr lang="en-US" altLang="zh-CN" dirty="0">
                    <a:solidFill>
                      <a:prstClr val="black"/>
                    </a:solidFill>
                    <a:latin typeface="Times New Roman" panose="02020603050405020304" pitchFamily="18" charset="0"/>
                    <a:ea typeface="楷体" panose="02010609060101010101" pitchFamily="49" charset="-122"/>
                  </a:rPr>
                  <a:t>uniformly </a:t>
                </a:r>
                <a:r>
                  <a:rPr lang="en-US" altLang="zh-CN" b="1" dirty="0">
                    <a:solidFill>
                      <a:srgbClr val="005AAA"/>
                    </a:solidFill>
                    <a:latin typeface="Times New Roman" panose="02020603050405020304" pitchFamily="18" charset="0"/>
                    <a:ea typeface="楷体" panose="02010609060101010101" pitchFamily="49" charset="-122"/>
                  </a:rPr>
                  <a:t>generated from a random source node</a:t>
                </a:r>
                <a:r>
                  <a:rPr lang="en-US" altLang="zh-CN" dirty="0">
                    <a:solidFill>
                      <a:prstClr val="black"/>
                    </a:solidFill>
                    <a:latin typeface="Times New Roman" panose="02020603050405020304" pitchFamily="18" charset="0"/>
                    <a:ea typeface="楷体" panose="02010609060101010101" pitchFamily="49" charset="-122"/>
                  </a:rPr>
                  <a:t> terminates at node </a:t>
                </a:r>
                <a:r>
                  <a:rPr lang="en-US" altLang="zh-CN" b="0"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𝝅_</a:t>
                </a:r>
                <a:r>
                  <a:rPr lang="en-US" altLang="zh-CN" i="0" dirty="0">
                    <a:latin typeface="Cambria Math" panose="02040503050406030204" pitchFamily="18" charset="0"/>
                  </a:rPr>
                  <a:t>𝑡^𝑏</a:t>
                </a:r>
                <a:r>
                  <a:rPr lang="en-US" altLang="zh-CN" b="0" i="0" dirty="0">
                    <a:latin typeface="Cambria Math" panose="02040503050406030204" pitchFamily="18" charset="0"/>
                  </a:rPr>
                  <a:t> (𝑢)</a:t>
                </a:r>
                <a:r>
                  <a:rPr lang="en-US" altLang="zh-CN" dirty="0">
                    <a:solidFill>
                      <a:prstClr val="black"/>
                    </a:solidFill>
                    <a:latin typeface="Times New Roman" panose="02020603050405020304" pitchFamily="18" charset="0"/>
                    <a:ea typeface="楷体" panose="02010609060101010101" pitchFamily="49" charset="-122"/>
                  </a:rPr>
                  <a:t>: the probability that </a:t>
                </a:r>
                <a:r>
                  <a:rPr lang="en-US" altLang="zh-CN" i="0" dirty="0">
                    <a:solidFill>
                      <a:prstClr val="black"/>
                    </a:solidFill>
                    <a:latin typeface="Cambria Math" panose="02040503050406030204" pitchFamily="18" charset="0"/>
                    <a:ea typeface="楷体" panose="02010609060101010101" pitchFamily="49" charset="-122"/>
                  </a:rPr>
                  <a:t>𝛼</a:t>
                </a:r>
                <a:r>
                  <a:rPr lang="en-US" altLang="zh-CN" dirty="0">
                    <a:solidFill>
                      <a:prstClr val="black"/>
                    </a:solidFill>
                    <a:latin typeface="Times New Roman" panose="02020603050405020304" pitchFamily="18" charset="0"/>
                    <a:ea typeface="楷体" panose="02010609060101010101" pitchFamily="49" charset="-122"/>
                  </a:rPr>
                  <a:t>-random walk </a:t>
                </a:r>
                <a:r>
                  <a:rPr lang="en-US" altLang="zh-CN" b="1" dirty="0">
                    <a:solidFill>
                      <a:srgbClr val="005AAA"/>
                    </a:solidFill>
                    <a:latin typeface="Times New Roman" panose="02020603050405020304" pitchFamily="18" charset="0"/>
                    <a:ea typeface="楷体" panose="02010609060101010101" pitchFamily="49" charset="-122"/>
                  </a:rPr>
                  <a:t>generated from node </a:t>
                </a:r>
                <a:r>
                  <a:rPr lang="en-US" altLang="zh-CN" b="1" i="0" dirty="0">
                    <a:solidFill>
                      <a:srgbClr val="005AAA"/>
                    </a:solidFill>
                    <a:latin typeface="Cambria Math" panose="02040503050406030204" pitchFamily="18" charset="0"/>
                    <a:ea typeface="楷体" panose="02010609060101010101" pitchFamily="49" charset="-122"/>
                  </a:rPr>
                  <a:t>𝒖</a:t>
                </a:r>
                <a:r>
                  <a:rPr lang="en-US" altLang="zh-CN" b="1" dirty="0">
                    <a:solidFill>
                      <a:srgbClr val="005AAA"/>
                    </a:solidFill>
                    <a:latin typeface="Times New Roman" panose="02020603050405020304" pitchFamily="18" charset="0"/>
                    <a:ea typeface="楷体" panose="02010609060101010101" pitchFamily="49" charset="-122"/>
                  </a:rPr>
                  <a:t> </a:t>
                </a:r>
                <a:r>
                  <a:rPr lang="en-US" altLang="zh-CN" dirty="0">
                    <a:solidFill>
                      <a:prstClr val="black"/>
                    </a:solidFill>
                    <a:latin typeface="Times New Roman" panose="02020603050405020304" pitchFamily="18" charset="0"/>
                    <a:ea typeface="楷体" panose="02010609060101010101" pitchFamily="49" charset="-122"/>
                  </a:rPr>
                  <a:t>terminates at node </a:t>
                </a:r>
                <a:r>
                  <a:rPr lang="en-US" altLang="zh-CN"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5821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solidFill>
                      <a:srgbClr val="009900"/>
                    </a:solidFill>
                    <a:latin typeface="Comic Sans MS" pitchFamily="66" charset="0"/>
                  </a:rPr>
                  <a:t>However, even for this humble goal, existing method can seldom </a:t>
                </a:r>
                <a:r>
                  <a:rPr lang="en-US" altLang="zh-CN" b="0" i="0" u="none" strike="noStrike">
                    <a:solidFill>
                      <a:srgbClr val="C8C9CC"/>
                    </a:solidFill>
                    <a:effectLst/>
                    <a:latin typeface="Arial" panose="020B0604020202020204" pitchFamily="34" charset="0"/>
                  </a:rPr>
                  <a:t>/</a:t>
                </a:r>
                <a:r>
                  <a:rPr lang="en-US" altLang="zh-CN" b="0" i="0" u="none" strike="noStrike">
                    <a:solidFill>
                      <a:srgbClr val="626469"/>
                    </a:solidFill>
                    <a:effectLst/>
                    <a:latin typeface="Arial" panose="020B0604020202020204" pitchFamily="34" charset="0"/>
                  </a:rPr>
                  <a:t>ˈseldəm</a:t>
                </a:r>
                <a:r>
                  <a:rPr lang="en-US" altLang="zh-CN" b="0" i="0" u="none" strike="noStrike">
                    <a:solidFill>
                      <a:srgbClr val="C8C9CC"/>
                    </a:solidFill>
                    <a:effectLst/>
                    <a:latin typeface="Arial" panose="020B0604020202020204" pitchFamily="34" charset="0"/>
                  </a:rPr>
                  <a:t>/</a:t>
                </a:r>
                <a:r>
                  <a:rPr lang="en-US" altLang="zh-CN" dirty="0">
                    <a:solidFill>
                      <a:srgbClr val="009900"/>
                    </a:solidFill>
                    <a:latin typeface="Comic Sans MS" pitchFamily="66" charset="0"/>
                  </a:rPr>
                  <a:t> achieve it. For example, in the table, we list the query time complexity of existing methods. We note that only from the fifth line, the query time complexity becomes sublinear to the number of nodes n. In particular, the Fastppr method and the bippr method provide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the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upper</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bound</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for this problem before our paper. They achieve the complexity of the square root of n times dt. In comparison, in this paper, we propose a novel method setpush, which tightens the upper bound to the minimum of dt and the square root of m. </a:t>
                </a:r>
              </a:p>
            </p:txBody>
          </p:sp>
        </mc:Choice>
        <mc:Fallback xmlns="">
          <p:sp>
            <p:nvSpPr>
              <p:cNvPr id="3" name="备注占位符 2"/>
              <p:cNvSpPr>
                <a:spLocks noGrp="1"/>
              </p:cNvSpPr>
              <p:nvPr>
                <p:ph type="body" idx="1"/>
              </p:nvPr>
            </p:nvSpPr>
            <p:spPr/>
            <p:txBody>
              <a:bodyPr/>
              <a:lstStyle/>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In the following, I will introduce some details of one of my work, to show how we improve the theoretical bounds of existing work based on the high-level ideas I have mentioned before. </a:t>
                </a: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work I would like to present here is the problem of computing the delta-pagerank contributiong set of a given target node t. Recall that the pagerank score of node t equals the probability that an alpha random walk generated from a uniformly selected source node terminates at node t. So actually, the pagerank score is an average, over the contribution that all nodes u makes to node t’s pagerank. Here we use pi_t(u) to denote the contribution that node u makes to node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0" lvl="0" indent="0">
                  <a:lnSpc>
                    <a:spcPct val="110000"/>
                  </a:lnSpc>
                  <a:spcAft>
                    <a:spcPts val="900"/>
                  </a:spcAft>
                  <a:buClr>
                    <a:schemeClr val="tx1"/>
                  </a:buClr>
                  <a:buSzPct val="80000"/>
                  <a:buFontTx/>
                  <a:buNone/>
                </a:pPr>
                <a:r>
                  <a:rPr lang="en-US" altLang="zh-CN" b="1" i="0" dirty="0">
                    <a:latin typeface="Cambria Math" panose="02040503050406030204" pitchFamily="18" charset="0"/>
                  </a:rPr>
                  <a:t>The problem of computing the delta-pagerank contributing set of node t aims to identify all nodes u in the graph, whose contribution to node t’s pagerank exceeds a delta faction of t’s pagerank. </a:t>
                </a:r>
              </a:p>
              <a:p>
                <a:pPr marL="0" lvl="0" indent="0">
                  <a:lnSpc>
                    <a:spcPct val="110000"/>
                  </a:lnSpc>
                  <a:spcAft>
                    <a:spcPts val="900"/>
                  </a:spcAft>
                  <a:buClr>
                    <a:schemeClr val="tx1"/>
                  </a:buClr>
                  <a:buSzPct val="80000"/>
                  <a:buFontTx/>
                  <a:buNone/>
                </a:pPr>
                <a:endParaRPr lang="en-US" altLang="zh-CN" b="1" i="0" dirty="0">
                  <a:latin typeface="Cambria Math" panose="02040503050406030204" pitchFamily="18" charset="0"/>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a:t>
                </a:r>
                <a:r>
                  <a:rPr lang="en-US" altLang="zh-CN" i="0" dirty="0">
                    <a:latin typeface="Cambria Math" panose="02040503050406030204" pitchFamily="18" charset="0"/>
                  </a:rPr>
                  <a:t>(</a:t>
                </a:r>
                <a:r>
                  <a:rPr lang="zh-CN" altLang="en-US" i="0" dirty="0">
                    <a:latin typeface="Cambria Math" panose="02040503050406030204" pitchFamily="18" charset="0"/>
                  </a:rPr>
                  <a:t>𝑡</a:t>
                </a:r>
                <a:r>
                  <a:rPr lang="en-US" altLang="zh-CN" i="0" dirty="0">
                    <a:latin typeface="Cambria Math" panose="02040503050406030204" pitchFamily="18" charset="0"/>
                  </a:rPr>
                  <a:t>)</a:t>
                </a:r>
                <a:r>
                  <a:rPr lang="en-US" altLang="zh-CN" dirty="0">
                    <a:solidFill>
                      <a:prstClr val="black"/>
                    </a:solidFill>
                    <a:latin typeface="Times New Roman" panose="02020603050405020304" pitchFamily="18" charset="0"/>
                    <a:ea typeface="楷体" panose="02010609060101010101" pitchFamily="49" charset="-122"/>
                  </a:rPr>
                  <a:t>: the PageRank score of node </a:t>
                </a:r>
                <a:r>
                  <a:rPr lang="en-US" altLang="zh-CN" b="0" i="0" dirty="0">
                    <a:solidFill>
                      <a:prstClr val="black"/>
                    </a:solidFill>
                    <a:latin typeface="Cambria Math" panose="02040503050406030204" pitchFamily="18" charset="0"/>
                    <a:ea typeface="楷体" panose="02010609060101010101" pitchFamily="49" charset="-122"/>
                  </a:rPr>
                  <a:t>𝑡</a:t>
                </a:r>
                <a:r>
                  <a:rPr lang="en-US" altLang="zh-CN" dirty="0">
                    <a:solidFill>
                      <a:prstClr val="black"/>
                    </a:solidFill>
                    <a:latin typeface="Times New Roman" panose="02020603050405020304" pitchFamily="18" charset="0"/>
                    <a:ea typeface="楷体" panose="02010609060101010101" pitchFamily="49" charset="-122"/>
                  </a:rPr>
                  <a:t>, which equals the probability that an </a:t>
                </a:r>
                <a:r>
                  <a:rPr lang="en-US" altLang="zh-CN" b="1" i="0" dirty="0">
                    <a:solidFill>
                      <a:prstClr val="black"/>
                    </a:solidFill>
                    <a:latin typeface="Cambria Math" panose="02040503050406030204" pitchFamily="18" charset="0"/>
                    <a:ea typeface="楷体" panose="02010609060101010101" pitchFamily="49" charset="-122"/>
                  </a:rPr>
                  <a:t>𝜶</a:t>
                </a:r>
                <a:r>
                  <a:rPr lang="en-US" altLang="zh-CN" b="1" dirty="0">
                    <a:solidFill>
                      <a:prstClr val="black"/>
                    </a:solidFill>
                    <a:latin typeface="Times New Roman" panose="02020603050405020304" pitchFamily="18" charset="0"/>
                    <a:ea typeface="楷体" panose="02010609060101010101" pitchFamily="49" charset="-122"/>
                  </a:rPr>
                  <a:t>-random walk </a:t>
                </a:r>
                <a:r>
                  <a:rPr lang="en-US" altLang="zh-CN" dirty="0">
                    <a:solidFill>
                      <a:prstClr val="black"/>
                    </a:solidFill>
                    <a:latin typeface="Times New Roman" panose="02020603050405020304" pitchFamily="18" charset="0"/>
                    <a:ea typeface="楷体" panose="02010609060101010101" pitchFamily="49" charset="-122"/>
                  </a:rPr>
                  <a:t>uniformly </a:t>
                </a:r>
                <a:r>
                  <a:rPr lang="en-US" altLang="zh-CN" b="1" dirty="0">
                    <a:solidFill>
                      <a:srgbClr val="005AAA"/>
                    </a:solidFill>
                    <a:latin typeface="Times New Roman" panose="02020603050405020304" pitchFamily="18" charset="0"/>
                    <a:ea typeface="楷体" panose="02010609060101010101" pitchFamily="49" charset="-122"/>
                  </a:rPr>
                  <a:t>generated from a random source node</a:t>
                </a:r>
                <a:r>
                  <a:rPr lang="en-US" altLang="zh-CN" dirty="0">
                    <a:solidFill>
                      <a:prstClr val="black"/>
                    </a:solidFill>
                    <a:latin typeface="Times New Roman" panose="02020603050405020304" pitchFamily="18" charset="0"/>
                    <a:ea typeface="楷体" panose="02010609060101010101" pitchFamily="49" charset="-122"/>
                  </a:rPr>
                  <a:t> terminates at node </a:t>
                </a:r>
                <a:r>
                  <a:rPr lang="en-US" altLang="zh-CN" b="0"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pPr marL="684000" lvl="1" indent="-342900">
                  <a:lnSpc>
                    <a:spcPct val="110000"/>
                  </a:lnSpc>
                  <a:spcAft>
                    <a:spcPts val="900"/>
                  </a:spcAft>
                  <a:buClr>
                    <a:schemeClr val="tx1"/>
                  </a:buClr>
                  <a:buSzPct val="80000"/>
                  <a:buFont typeface="Wingdings" pitchFamily="2" charset="2"/>
                  <a:buChar char="ü"/>
                </a:pPr>
                <a:r>
                  <a:rPr lang="en-US" altLang="zh-CN" b="1" i="0" dirty="0">
                    <a:latin typeface="Cambria Math" panose="02040503050406030204" pitchFamily="18" charset="0"/>
                  </a:rPr>
                  <a:t>𝝅_</a:t>
                </a:r>
                <a:r>
                  <a:rPr lang="en-US" altLang="zh-CN" i="0" dirty="0">
                    <a:latin typeface="Cambria Math" panose="02040503050406030204" pitchFamily="18" charset="0"/>
                  </a:rPr>
                  <a:t>𝑡^𝑏</a:t>
                </a:r>
                <a:r>
                  <a:rPr lang="en-US" altLang="zh-CN" b="0" i="0" dirty="0">
                    <a:latin typeface="Cambria Math" panose="02040503050406030204" pitchFamily="18" charset="0"/>
                  </a:rPr>
                  <a:t> (𝑢)</a:t>
                </a:r>
                <a:r>
                  <a:rPr lang="en-US" altLang="zh-CN" dirty="0">
                    <a:solidFill>
                      <a:prstClr val="black"/>
                    </a:solidFill>
                    <a:latin typeface="Times New Roman" panose="02020603050405020304" pitchFamily="18" charset="0"/>
                    <a:ea typeface="楷体" panose="02010609060101010101" pitchFamily="49" charset="-122"/>
                  </a:rPr>
                  <a:t>: the probability that </a:t>
                </a:r>
                <a:r>
                  <a:rPr lang="en-US" altLang="zh-CN" i="0" dirty="0">
                    <a:solidFill>
                      <a:prstClr val="black"/>
                    </a:solidFill>
                    <a:latin typeface="Cambria Math" panose="02040503050406030204" pitchFamily="18" charset="0"/>
                    <a:ea typeface="楷体" panose="02010609060101010101" pitchFamily="49" charset="-122"/>
                  </a:rPr>
                  <a:t>𝛼</a:t>
                </a:r>
                <a:r>
                  <a:rPr lang="en-US" altLang="zh-CN" dirty="0">
                    <a:solidFill>
                      <a:prstClr val="black"/>
                    </a:solidFill>
                    <a:latin typeface="Times New Roman" panose="02020603050405020304" pitchFamily="18" charset="0"/>
                    <a:ea typeface="楷体" panose="02010609060101010101" pitchFamily="49" charset="-122"/>
                  </a:rPr>
                  <a:t>-random walk </a:t>
                </a:r>
                <a:r>
                  <a:rPr lang="en-US" altLang="zh-CN" b="1" dirty="0">
                    <a:solidFill>
                      <a:srgbClr val="005AAA"/>
                    </a:solidFill>
                    <a:latin typeface="Times New Roman" panose="02020603050405020304" pitchFamily="18" charset="0"/>
                    <a:ea typeface="楷体" panose="02010609060101010101" pitchFamily="49" charset="-122"/>
                  </a:rPr>
                  <a:t>generated from node </a:t>
                </a:r>
                <a:r>
                  <a:rPr lang="en-US" altLang="zh-CN" b="1" i="0" dirty="0">
                    <a:solidFill>
                      <a:srgbClr val="005AAA"/>
                    </a:solidFill>
                    <a:latin typeface="Cambria Math" panose="02040503050406030204" pitchFamily="18" charset="0"/>
                    <a:ea typeface="楷体" panose="02010609060101010101" pitchFamily="49" charset="-122"/>
                  </a:rPr>
                  <a:t>𝒖</a:t>
                </a:r>
                <a:r>
                  <a:rPr lang="en-US" altLang="zh-CN" b="1" dirty="0">
                    <a:solidFill>
                      <a:srgbClr val="005AAA"/>
                    </a:solidFill>
                    <a:latin typeface="Times New Roman" panose="02020603050405020304" pitchFamily="18" charset="0"/>
                    <a:ea typeface="楷体" panose="02010609060101010101" pitchFamily="49" charset="-122"/>
                  </a:rPr>
                  <a:t> </a:t>
                </a:r>
                <a:r>
                  <a:rPr lang="en-US" altLang="zh-CN" dirty="0">
                    <a:solidFill>
                      <a:prstClr val="black"/>
                    </a:solidFill>
                    <a:latin typeface="Times New Roman" panose="02020603050405020304" pitchFamily="18" charset="0"/>
                    <a:ea typeface="楷体" panose="02010609060101010101" pitchFamily="49" charset="-122"/>
                  </a:rPr>
                  <a:t>terminates at node </a:t>
                </a:r>
                <a:r>
                  <a:rPr lang="en-US" altLang="zh-CN" i="0" dirty="0">
                    <a:solidFill>
                      <a:prstClr val="black"/>
                    </a:solidFill>
                    <a:latin typeface="Cambria Math" panose="02040503050406030204" pitchFamily="18" charset="0"/>
                    <a:ea typeface="楷体" panose="02010609060101010101" pitchFamily="49" charset="-122"/>
                  </a:rPr>
                  <a:t>𝑡</a:t>
                </a:r>
                <a:endParaRPr lang="en-US" altLang="zh-CN" dirty="0">
                  <a:solidFill>
                    <a:prstClr val="black"/>
                  </a:solidFill>
                  <a:latin typeface="Times New Roman" panose="02020603050405020304" pitchFamily="18" charset="0"/>
                  <a:ea typeface="楷体" panose="02010609060101010101" pitchFamily="49" charset="-122"/>
                </a:endParaRPr>
              </a:p>
              <a:p>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DE6574-9F1F-4C27-A420-92E929B1085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5225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Tree>
    <p:extLst>
      <p:ext uri="{BB962C8B-B14F-4D97-AF65-F5344CB8AC3E}">
        <p14:creationId xmlns:p14="http://schemas.microsoft.com/office/powerpoint/2010/main" val="29255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文本占位符 2"/>
          <p:cNvSpPr>
            <a:spLocks noGrp="1"/>
          </p:cNvSpPr>
          <p:nvPr>
            <p:ph type="body" idx="1"/>
          </p:nvPr>
        </p:nvSpPr>
        <p:spPr>
          <a:xfrm>
            <a:off x="406800" y="1652400"/>
            <a:ext cx="2102400" cy="5115600"/>
          </a:xfrm>
        </p:spPr>
        <p:txBody>
          <a:bodyPr/>
          <a:lstStyle>
            <a:lvl1pPr marL="180975" indent="-180975">
              <a:defRPr lang="zh-CN" altLang="en-US" sz="1200" kern="1200" dirty="0" smtClean="0">
                <a:solidFill>
                  <a:srgbClr val="000000"/>
                </a:solidFill>
                <a:latin typeface="Arial"/>
                <a:ea typeface="楷体_GB2312"/>
                <a:cs typeface="Arial" pitchFamily="34" charset="0"/>
              </a:defRPr>
            </a:lvl1pPr>
            <a:lvl2pPr marL="371475" indent="-171450">
              <a:defRPr lang="zh-CN" altLang="en-US" sz="1200" kern="1200" dirty="0" smtClean="0">
                <a:solidFill>
                  <a:srgbClr val="000000"/>
                </a:solidFill>
                <a:latin typeface="Arial"/>
                <a:ea typeface="楷体_GB2312"/>
                <a:cs typeface="Arial" pitchFamily="34" charset="0"/>
              </a:defRPr>
            </a:lvl2pPr>
            <a:lvl3pPr marL="542925" indent="-180975">
              <a:defRPr lang="zh-CN" altLang="en-US" sz="1200" kern="1200" dirty="0" smtClean="0">
                <a:solidFill>
                  <a:srgbClr val="000000"/>
                </a:solidFill>
                <a:latin typeface="Arial"/>
                <a:ea typeface="楷体_GB2312"/>
                <a:cs typeface="Arial" pitchFamily="34" charset="0"/>
              </a:defRPr>
            </a:lvl3pPr>
            <a:lvl4pPr marL="666750" indent="-171450">
              <a:defRPr lang="zh-CN" altLang="en-US" sz="1200" kern="1200" dirty="0" smtClean="0">
                <a:solidFill>
                  <a:schemeClr val="tx1"/>
                </a:solidFill>
                <a:latin typeface="Arial"/>
                <a:ea typeface="楷体_GB2312"/>
                <a:cs typeface="Arial" pitchFamily="34" charset="0"/>
              </a:defRPr>
            </a:lvl4pPr>
            <a:lvl5pPr marL="828675" indent="-171450">
              <a:defRPr lang="zh-CN" altLang="en-US" sz="1200" kern="1200" dirty="0">
                <a:solidFill>
                  <a:schemeClr val="tx1"/>
                </a:solidFill>
                <a:latin typeface="Arial"/>
                <a:ea typeface="楷体_GB2312"/>
                <a:cs typeface="Arial" pitchFamily="34" charset="0"/>
              </a:defRPr>
            </a:lvl5pPr>
          </a:lstStyle>
          <a:p>
            <a:pPr marL="180975" lvl="0" indent="-180975" algn="l" defTabSz="1019007" rtl="0" eaLnBrk="1" latinLnBrk="0" hangingPunct="1">
              <a:lnSpc>
                <a:spcPct val="110000"/>
              </a:lnSpc>
              <a:spcBef>
                <a:spcPts val="300"/>
              </a:spcBef>
              <a:buSzPct val="80000"/>
              <a:buFont typeface="Wingdings" pitchFamily="2" charset="2"/>
              <a:buChar char="n"/>
            </a:pPr>
            <a:r>
              <a:rPr lang="zh-CN" altLang="en-US" dirty="0"/>
              <a:t>单击此处编辑母版文本样式</a:t>
            </a:r>
          </a:p>
          <a:p>
            <a:pPr marL="333375" lvl="1" indent="-133350" algn="l" defTabSz="1019007" rtl="0" eaLnBrk="1" latinLnBrk="0" hangingPunct="1">
              <a:lnSpc>
                <a:spcPct val="110000"/>
              </a:lnSpc>
              <a:spcBef>
                <a:spcPts val="300"/>
              </a:spcBef>
              <a:buSzPct val="80000"/>
              <a:buFont typeface="Arial" pitchFamily="34" charset="0"/>
              <a:buChar char="–"/>
            </a:pPr>
            <a:r>
              <a:rPr lang="zh-CN" altLang="en-US" dirty="0"/>
              <a:t>第二级</a:t>
            </a:r>
          </a:p>
          <a:p>
            <a:pPr marL="485775" lvl="2" indent="-123825" algn="l" defTabSz="1019007" rtl="0" eaLnBrk="1" latinLnBrk="0" hangingPunct="1">
              <a:lnSpc>
                <a:spcPct val="110000"/>
              </a:lnSpc>
              <a:spcBef>
                <a:spcPts val="300"/>
              </a:spcBef>
              <a:buFont typeface="Arial" pitchFamily="34" charset="0"/>
              <a:buChar char="•"/>
            </a:pPr>
            <a:r>
              <a:rPr lang="zh-CN" altLang="en-US" dirty="0"/>
              <a:t>第三级</a:t>
            </a:r>
          </a:p>
          <a:p>
            <a:pPr marL="638175" lvl="3" indent="-142875" algn="l" defTabSz="1019007" rtl="0" eaLnBrk="1" latinLnBrk="0" hangingPunct="1">
              <a:lnSpc>
                <a:spcPct val="110000"/>
              </a:lnSpc>
              <a:spcBef>
                <a:spcPts val="300"/>
              </a:spcBef>
              <a:buSzPct val="80000"/>
              <a:buFont typeface="Wingdings" pitchFamily="2" charset="2"/>
              <a:buChar char="ü"/>
            </a:pPr>
            <a:r>
              <a:rPr lang="zh-CN" altLang="en-US" dirty="0"/>
              <a:t>第四级</a:t>
            </a:r>
          </a:p>
          <a:p>
            <a:pPr marL="790575" lvl="4" indent="-133350" algn="l" defTabSz="1019007" rtl="0" eaLnBrk="1" latinLnBrk="0" hangingPunct="1">
              <a:lnSpc>
                <a:spcPct val="110000"/>
              </a:lnSpc>
              <a:spcBef>
                <a:spcPts val="300"/>
              </a:spcBef>
              <a:buSzPct val="80000"/>
              <a:buFont typeface="Arial" pitchFamily="34" charset="0"/>
              <a:buChar char="»"/>
            </a:pPr>
            <a:r>
              <a:rPr lang="zh-CN" altLang="en-US" dirty="0"/>
              <a:t>第五级</a:t>
            </a:r>
          </a:p>
        </p:txBody>
      </p:sp>
    </p:spTree>
    <p:extLst>
      <p:ext uri="{BB962C8B-B14F-4D97-AF65-F5344CB8AC3E}">
        <p14:creationId xmlns:p14="http://schemas.microsoft.com/office/powerpoint/2010/main" val="1893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内容占位符 2"/>
          <p:cNvSpPr>
            <a:spLocks noGrp="1"/>
          </p:cNvSpPr>
          <p:nvPr>
            <p:ph idx="1"/>
          </p:nvPr>
        </p:nvSpPr>
        <p:spPr>
          <a:xfrm>
            <a:off x="406800" y="1652400"/>
            <a:ext cx="2102400" cy="5115600"/>
          </a:xfrm>
        </p:spPr>
        <p:txBody>
          <a:bodyPr/>
          <a:lstStyle>
            <a:lvl1pPr>
              <a:lnSpc>
                <a:spcPct val="110000"/>
              </a:lnSpc>
              <a:spcBef>
                <a:spcPts val="300"/>
              </a:spcBef>
              <a:defRPr>
                <a:latin typeface="Arial"/>
                <a:ea typeface="楷体_GB2312"/>
              </a:defRPr>
            </a:lvl1pPr>
            <a:lvl2pPr marL="333375" indent="-133350">
              <a:lnSpc>
                <a:spcPct val="110000"/>
              </a:lnSpc>
              <a:spcBef>
                <a:spcPts val="300"/>
              </a:spcBef>
              <a:buSzPct val="80000"/>
              <a:defRPr>
                <a:latin typeface="Arial"/>
                <a:ea typeface="楷体_GB2312"/>
              </a:defRPr>
            </a:lvl2pPr>
            <a:lvl3pPr marL="485775" indent="-123825">
              <a:lnSpc>
                <a:spcPct val="110000"/>
              </a:lnSpc>
              <a:spcBef>
                <a:spcPts val="300"/>
              </a:spcBef>
              <a:defRPr>
                <a:latin typeface="Arial"/>
                <a:ea typeface="楷体_GB2312"/>
              </a:defRPr>
            </a:lvl3pPr>
            <a:lvl4pPr marL="638175" indent="-142875">
              <a:lnSpc>
                <a:spcPct val="110000"/>
              </a:lnSpc>
              <a:spcBef>
                <a:spcPts val="300"/>
              </a:spcBef>
              <a:buSzPct val="80000"/>
              <a:buFont typeface="Wingdings" pitchFamily="2" charset="2"/>
              <a:buChar char="ü"/>
              <a:defRPr>
                <a:latin typeface="Arial"/>
                <a:ea typeface="楷体_GB2312"/>
              </a:defRPr>
            </a:lvl4pPr>
            <a:lvl5pPr marL="790575" indent="-133350">
              <a:lnSpc>
                <a:spcPct val="110000"/>
              </a:lnSpc>
              <a:spcBef>
                <a:spcPts val="300"/>
              </a:spcBef>
              <a:buSzPct val="80000"/>
              <a:defRPr>
                <a:latin typeface="Arial"/>
                <a:ea typeface="楷体_GB231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2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Line 29"/>
          <p:cNvSpPr>
            <a:spLocks noChangeShapeType="1"/>
          </p:cNvSpPr>
          <p:nvPr userDrawn="1"/>
        </p:nvSpPr>
        <p:spPr bwMode="auto">
          <a:xfrm>
            <a:off x="1934557" y="3959754"/>
            <a:ext cx="6190876" cy="0"/>
          </a:xfrm>
          <a:prstGeom prst="line">
            <a:avLst/>
          </a:prstGeom>
          <a:noFill/>
          <a:ln w="19050">
            <a:solidFill>
              <a:schemeClr val="tx1"/>
            </a:solidFill>
            <a:round/>
            <a:headEnd/>
            <a:tailEnd/>
          </a:ln>
        </p:spPr>
        <p:txBody>
          <a:bodyPr lIns="98204" tIns="49102" rIns="98204" bIns="49102" anchor="ctr"/>
          <a:lstStyle/>
          <a:p>
            <a:endParaRPr lang="zh-CN" altLang="en-US" sz="1869" dirty="0">
              <a:ea typeface="楷体" panose="02010609060101010101" pitchFamily="49" charset="-122"/>
            </a:endParaRPr>
          </a:p>
        </p:txBody>
      </p:sp>
      <p:sp>
        <p:nvSpPr>
          <p:cNvPr id="8216" name="Rectangle 24"/>
          <p:cNvSpPr>
            <a:spLocks noGrp="1" noChangeArrowheads="1"/>
          </p:cNvSpPr>
          <p:nvPr>
            <p:ph type="ctrTitle"/>
          </p:nvPr>
        </p:nvSpPr>
        <p:spPr>
          <a:xfrm>
            <a:off x="2271327" y="3325936"/>
            <a:ext cx="5450582" cy="552431"/>
          </a:xfrm>
          <a:prstGeom prst="rect">
            <a:avLst/>
          </a:prstGeom>
          <a:noFill/>
        </p:spPr>
        <p:txBody>
          <a:bodyPr lIns="91411" tIns="45706" rIns="91411" bIns="45706">
            <a:spAutoFit/>
          </a:bodyPr>
          <a:lstStyle>
            <a:lvl1pPr algn="ctr">
              <a:defRPr sz="2990">
                <a:solidFill>
                  <a:schemeClr val="tx1"/>
                </a:solidFill>
                <a:ea typeface="楷体" panose="02010609060101010101" pitchFamily="49" charset="-122"/>
              </a:defRPr>
            </a:lvl1pPr>
          </a:lstStyle>
          <a:p>
            <a:r>
              <a:rPr lang="zh-CN" altLang="en-US" dirty="0"/>
              <a:t>单击此处编辑母版标题样式</a:t>
            </a:r>
          </a:p>
        </p:txBody>
      </p:sp>
      <p:sp>
        <p:nvSpPr>
          <p:cNvPr id="2" name="灯片编号占位符 1"/>
          <p:cNvSpPr>
            <a:spLocks noGrp="1"/>
          </p:cNvSpPr>
          <p:nvPr>
            <p:ph type="sldNum" sz="quarter" idx="10"/>
          </p:nvPr>
        </p:nvSpPr>
        <p:spPr/>
        <p:txBody>
          <a:bodyPr/>
          <a:lstStyle>
            <a:lvl1pPr>
              <a:defRPr b="0" i="0">
                <a:latin typeface="Times New Roman" panose="02020603050405020304" pitchFamily="18" charset="0"/>
                <a:cs typeface="Times New Roman" panose="02020603050405020304" pitchFamily="18" charset="0"/>
              </a:defRPr>
            </a:lvl1pPr>
          </a:lstStyle>
          <a:p>
            <a:pPr>
              <a:defRPr/>
            </a:pPr>
            <a:fld id="{C969E627-E459-4B23-8883-DCBD97182DC3}" type="slidenum">
              <a:rPr lang="en-US" altLang="zh-CN" smtClean="0"/>
              <a:pPr>
                <a:defRPr/>
              </a:pPr>
              <a:t>‹#›</a:t>
            </a:fld>
            <a:endParaRPr lang="en-US" altLang="zh-CN" dirty="0"/>
          </a:p>
        </p:txBody>
      </p:sp>
    </p:spTree>
    <p:extLst>
      <p:ext uri="{BB962C8B-B14F-4D97-AF65-F5344CB8AC3E}">
        <p14:creationId xmlns:p14="http://schemas.microsoft.com/office/powerpoint/2010/main" val="271423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63626" y="790650"/>
            <a:ext cx="8997950" cy="561975"/>
          </a:xfrm>
          <a:prstGeom prst="rect">
            <a:avLst/>
          </a:prstGeom>
        </p:spPr>
        <p:txBody>
          <a:bodyPr vert="horz" wrap="square" lIns="100838" tIns="50419" rIns="100838" bIns="50419" rtlCol="0" anchor="t">
            <a:noAutofit/>
          </a:bodyPr>
          <a:lstStyle/>
          <a:p>
            <a:r>
              <a:rPr lang="zh-CN" altLang="en-US" dirty="0"/>
              <a:t>单击此处编辑母版标题样式</a:t>
            </a:r>
          </a:p>
        </p:txBody>
      </p:sp>
      <p:sp>
        <p:nvSpPr>
          <p:cNvPr id="3" name="文本占位符 2"/>
          <p:cNvSpPr>
            <a:spLocks noGrp="1"/>
          </p:cNvSpPr>
          <p:nvPr>
            <p:ph type="body" idx="1"/>
          </p:nvPr>
        </p:nvSpPr>
        <p:spPr>
          <a:xfrm>
            <a:off x="406800" y="1652400"/>
            <a:ext cx="2102400" cy="4762800"/>
          </a:xfrm>
          <a:prstGeom prst="rect">
            <a:avLst/>
          </a:prstGeom>
        </p:spPr>
        <p:txBody>
          <a:bodyPr vert="horz" lIns="101901" tIns="50950" rIns="101901" bIns="50950"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990434" y="7152510"/>
            <a:ext cx="540060" cy="252028"/>
          </a:xfrm>
          <a:prstGeom prst="rect">
            <a:avLst/>
          </a:prstGeom>
          <a:noFill/>
        </p:spPr>
        <p:txBody>
          <a:bodyPr wrap="square" lIns="72000" tIns="18000" rIns="72000" bIns="18000" rtlCol="0" anchor="ctr">
            <a:noAutofit/>
          </a:bodyPr>
          <a:lstStyle/>
          <a:p>
            <a:pPr algn="r"/>
            <a:fld id="{DAEC31D3-4A50-4A4C-86F1-071D92773413}" type="slidenum">
              <a:rPr lang="zh-CN" altLang="en-US" sz="1000" smtClean="0">
                <a:latin typeface="Arial"/>
                <a:ea typeface="楷体_GB2312"/>
                <a:cs typeface="Arial" pitchFamily="34" charset="0"/>
              </a:rPr>
              <a:pPr algn="r"/>
              <a:t>‹#›</a:t>
            </a:fld>
            <a:endParaRPr lang="zh-CN" altLang="en-US" sz="1000" dirty="0">
              <a:latin typeface="Arial"/>
              <a:ea typeface="楷体_GB2312"/>
              <a:cs typeface="Arial" pitchFamily="34" charset="0"/>
            </a:endParaRPr>
          </a:p>
        </p:txBody>
      </p:sp>
      <p:pic>
        <p:nvPicPr>
          <p:cNvPr id="6" name="图片 3">
            <a:extLst>
              <a:ext uri="{FF2B5EF4-FFF2-40B4-BE49-F238E27FC236}">
                <a16:creationId xmlns:a16="http://schemas.microsoft.com/office/drawing/2014/main" id="{008FCD76-7F24-9DBD-6A70-419C5380957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74410" y="369450"/>
            <a:ext cx="919263" cy="91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4792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746" r:id="rId4"/>
  </p:sldLayoutIdLst>
  <p:hf hdr="0" ftr="0" dt="0"/>
  <p:txStyles>
    <p:title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p:titleStyle>
    <p:bodyStyle>
      <a:lvl1pPr marL="180975" indent="-180975" algn="l" defTabSz="1019007" rtl="0" eaLnBrk="1" latinLnBrk="0" hangingPunct="1">
        <a:spcBef>
          <a:spcPct val="20000"/>
        </a:spcBef>
        <a:buSzPct val="80000"/>
        <a:buFont typeface="Wingdings" pitchFamily="2" charset="2"/>
        <a:buChar char="n"/>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1pPr>
      <a:lvl2pPr marL="361950"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2pPr>
      <a:lvl3pPr marL="542925"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3pPr>
      <a:lvl4pPr marL="809625" indent="-23812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4pPr>
      <a:lvl5pPr marL="990600" indent="-18097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5pPr>
      <a:lvl6pPr marL="2802270"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74"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278"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781"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0.xml"/><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10.png"/><Relationship Id="rId5" Type="http://schemas.openxmlformats.org/officeDocument/2006/relationships/image" Target="../media/image37.png"/><Relationship Id="rId4" Type="http://schemas.openxmlformats.org/officeDocument/2006/relationships/image" Target="../media/image41.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0.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15.xml"/><Relationship Id="rId16"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3.xml"/><Relationship Id="rId16" Type="http://schemas.openxmlformats.org/officeDocument/2006/relationships/image" Target="../media/image19.png"/><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tiff"/></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91.png"/><Relationship Id="rId7"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6.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22.xml"/><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3.png"/><Relationship Id="rId5" Type="http://schemas.openxmlformats.org/officeDocument/2006/relationships/image" Target="../media/image100.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9.png"/><Relationship Id="rId9" Type="http://schemas.openxmlformats.org/officeDocument/2006/relationships/image" Target="../media/image98.png"/><Relationship Id="rId14" Type="http://schemas.openxmlformats.org/officeDocument/2006/relationships/image" Target="../media/image106.png"/></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40.png"/><Relationship Id="rId18" Type="http://schemas.openxmlformats.org/officeDocument/2006/relationships/image" Target="../media/image110.png"/><Relationship Id="rId26" Type="http://schemas.openxmlformats.org/officeDocument/2006/relationships/image" Target="../media/image120.png"/><Relationship Id="rId3" Type="http://schemas.openxmlformats.org/officeDocument/2006/relationships/image" Target="../media/image114.png"/><Relationship Id="rId21"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9.png"/><Relationship Id="rId2" Type="http://schemas.openxmlformats.org/officeDocument/2006/relationships/notesSlide" Target="../notesSlides/notesSlide23.xml"/><Relationship Id="rId16" Type="http://schemas.openxmlformats.org/officeDocument/2006/relationships/image" Target="../media/image108.png"/><Relationship Id="rId20" Type="http://schemas.openxmlformats.org/officeDocument/2006/relationships/image" Target="../media/image112.png"/><Relationship Id="rId29" Type="http://schemas.openxmlformats.org/officeDocument/2006/relationships/image" Target="../media/image123.png"/><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3.png"/><Relationship Id="rId24" Type="http://schemas.openxmlformats.org/officeDocument/2006/relationships/image" Target="../media/image118.png"/><Relationship Id="rId5" Type="http://schemas.openxmlformats.org/officeDocument/2006/relationships/image" Target="../media/image100.png"/><Relationship Id="rId15" Type="http://schemas.openxmlformats.org/officeDocument/2006/relationships/image" Target="../media/image1150.png"/><Relationship Id="rId23" Type="http://schemas.openxmlformats.org/officeDocument/2006/relationships/image" Target="../media/image1170.png"/><Relationship Id="rId28" Type="http://schemas.openxmlformats.org/officeDocument/2006/relationships/image" Target="../media/image122.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9.png"/><Relationship Id="rId9" Type="http://schemas.openxmlformats.org/officeDocument/2006/relationships/image" Target="../media/image117.png"/><Relationship Id="rId14" Type="http://schemas.openxmlformats.org/officeDocument/2006/relationships/image" Target="../media/image106.png"/><Relationship Id="rId22" Type="http://schemas.openxmlformats.org/officeDocument/2006/relationships/image" Target="../media/image1160.png"/><Relationship Id="rId27" Type="http://schemas.openxmlformats.org/officeDocument/2006/relationships/image" Target="../media/image121.png"/></Relationships>
</file>

<file path=ppt/slides/_rels/slide2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 Id="rId9" Type="http://schemas.openxmlformats.org/officeDocument/2006/relationships/image" Target="../media/image130.png"/></Relationships>
</file>

<file path=ppt/slides/_rels/slide2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2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45.png"/><Relationship Id="rId4" Type="http://schemas.openxmlformats.org/officeDocument/2006/relationships/image" Target="../media/image144.png"/></Relationships>
</file>

<file path=ppt/slides/_rels/slide2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3.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3.xml"/><Relationship Id="rId16" Type="http://schemas.openxmlformats.org/officeDocument/2006/relationships/image" Target="../media/image20.png"/><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slideLayout" Target="../slideLayouts/slideLayout3.xml"/><Relationship Id="rId16" Type="http://schemas.openxmlformats.org/officeDocument/2006/relationships/image" Target="../media/image21.png"/><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tiff"/></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3.xml"/><Relationship Id="rId16" Type="http://schemas.openxmlformats.org/officeDocument/2006/relationships/image" Target="../media/image16.svg"/><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11.png"/><Relationship Id="rId5" Type="http://schemas.openxmlformats.org/officeDocument/2006/relationships/image" Target="../media/image24.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23.pn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0354" y="790650"/>
            <a:ext cx="10060801" cy="7055519"/>
          </a:xfrm>
          <a:prstGeom prst="rect">
            <a:avLst/>
          </a:prstGeom>
          <a:solidFill>
            <a:schemeClr val="bg1"/>
          </a:solidFill>
          <a:ln w="9525">
            <a:noFill/>
            <a:miter lim="800000"/>
            <a:headEnd/>
            <a:tailEnd/>
          </a:ln>
          <a:effectLst/>
        </p:spPr>
        <p:txBody>
          <a:bodyPr lIns="85416" tIns="42710" rIns="85416" bIns="42710" anchor="ctr"/>
          <a:lstStyle/>
          <a:p>
            <a:pPr algn="ctr">
              <a:lnSpc>
                <a:spcPct val="150000"/>
              </a:lnSpc>
            </a:pPr>
            <a:r>
              <a:rPr lang="en-US" altLang="zh-CN" sz="2600" b="1" dirty="0">
                <a:solidFill>
                  <a:srgbClr val="005AAA"/>
                </a:solidFill>
                <a:latin typeface="Times New Roman" panose="02020603050405020304" pitchFamily="18" charset="0"/>
                <a:ea typeface="KaiTi" panose="02010609060101010101" pitchFamily="49" charset="-122"/>
                <a:cs typeface="Times New Roman" panose="02020603050405020304" pitchFamily="18" charset="0"/>
              </a:rPr>
              <a:t>Hanzhi Wang, </a:t>
            </a:r>
            <a:r>
              <a:rPr lang="en-US" altLang="zh-CN" sz="2600" b="1" dirty="0">
                <a:latin typeface="Times New Roman" panose="02020603050405020304" pitchFamily="18" charset="0"/>
                <a:ea typeface="KaiTi" panose="02010609060101010101" pitchFamily="49" charset="-122"/>
                <a:cs typeface="Times New Roman" panose="02020603050405020304" pitchFamily="18" charset="0"/>
              </a:rPr>
              <a:t> Zhewei Wei </a:t>
            </a:r>
          </a:p>
        </p:txBody>
      </p:sp>
      <p:sp>
        <p:nvSpPr>
          <p:cNvPr id="62466" name="矩形 3"/>
          <p:cNvSpPr>
            <a:spLocks noChangeArrowheads="1"/>
          </p:cNvSpPr>
          <p:nvPr/>
        </p:nvSpPr>
        <p:spPr bwMode="auto">
          <a:xfrm>
            <a:off x="3953678" y="5025105"/>
            <a:ext cx="2792051" cy="373903"/>
          </a:xfrm>
          <a:prstGeom prst="rect">
            <a:avLst/>
          </a:prstGeom>
          <a:noFill/>
          <a:ln w="12700" algn="ctr">
            <a:noFill/>
            <a:round/>
            <a:headEnd/>
            <a:tailEnd/>
          </a:ln>
        </p:spPr>
        <p:txBody>
          <a:bodyPr lIns="85426" tIns="42713" rIns="85426" bIns="42713">
            <a:spAutoFit/>
          </a:bodyPr>
          <a:lstStyle/>
          <a:p>
            <a:pPr>
              <a:spcBef>
                <a:spcPct val="50000"/>
              </a:spcBef>
            </a:pPr>
            <a:endParaRPr lang="zh-CN" altLang="en-US" sz="1869">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710" name="Rectangle 4"/>
              <p:cNvSpPr>
                <a:spLocks noChangeArrowheads="1"/>
              </p:cNvSpPr>
              <p:nvPr/>
            </p:nvSpPr>
            <p:spPr bwMode="auto">
              <a:xfrm>
                <a:off x="1" y="1582738"/>
                <a:ext cx="10101134" cy="1397747"/>
              </a:xfrm>
              <a:prstGeom prst="rect">
                <a:avLst/>
              </a:prstGeom>
              <a:noFill/>
              <a:ln w="9525" algn="ctr">
                <a:noFill/>
                <a:miter lim="800000"/>
                <a:headEnd/>
                <a:tailEnd/>
              </a:ln>
            </p:spPr>
            <p:txBody>
              <a:bodyPr lIns="85435" tIns="42718" rIns="85435" bIns="42718" anchor="ctr" anchorCtr="1">
                <a:noAutofit/>
              </a:bodyPr>
              <a:lstStyle/>
              <a:p>
                <a:pPr marL="388600" indent="-388600" algn="ctr" defTabSz="981881" eaLnBrk="0" hangingPunct="0">
                  <a:lnSpc>
                    <a:spcPct val="150000"/>
                  </a:lnSpc>
                  <a:defRPr/>
                </a:pPr>
                <a:r>
                  <a:rPr lang="en-US" altLang="zh-CN" sz="3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Estimating Single-Node PageRank in </a:t>
                </a:r>
                <a14:m>
                  <m:oMath xmlns:m="http://schemas.openxmlformats.org/officeDocument/2006/math">
                    <m:acc>
                      <m:accPr>
                        <m:chr m:val="̃"/>
                        <m:ctrlP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ctrlPr>
                      </m:accPr>
                      <m:e>
                        <m: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𝑶</m:t>
                        </m:r>
                      </m:e>
                    </m:acc>
                    <m:d>
                      <m:dPr>
                        <m:ctrlP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ctrlPr>
                      </m:dPr>
                      <m:e>
                        <m:r>
                          <a:rPr lang="en-US" altLang="zh-CN" sz="3000" b="1" i="0"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𝐦𝐢𝐧</m:t>
                        </m:r>
                        <m:d>
                          <m:dPr>
                            <m:begChr m:val="{"/>
                            <m:endChr m:val="}"/>
                            <m:ctrlP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ctrlPr>
                          </m:dPr>
                          <m:e>
                            <m:sSub>
                              <m:sSubPr>
                                <m:ctrlP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ctrlPr>
                              </m:sSubPr>
                              <m:e>
                                <m: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𝒅</m:t>
                                </m:r>
                              </m:e>
                              <m:sub>
                                <m: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𝒕</m:t>
                                </m:r>
                              </m:sub>
                            </m:sSub>
                            <m: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m:t>
                            </m:r>
                            <m:rad>
                              <m:radPr>
                                <m:degHide m:val="on"/>
                                <m:ctrlP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ctrlPr>
                              </m:radPr>
                              <m:deg/>
                              <m:e>
                                <m:r>
                                  <a:rPr lang="en-US" altLang="zh-CN" sz="3000" b="1" i="1" dirty="0">
                                    <a:solidFill>
                                      <a:schemeClr val="tx1"/>
                                    </a:solidFill>
                                    <a:latin typeface="Cambria Math" panose="02040503050406030204" pitchFamily="18" charset="0"/>
                                    <a:ea typeface="KaiTi" panose="02010609060101010101" pitchFamily="49" charset="-122"/>
                                    <a:cs typeface="Times New Roman" panose="02020603050405020304" pitchFamily="18" charset="0"/>
                                  </a:rPr>
                                  <m:t>𝒎</m:t>
                                </m:r>
                              </m:e>
                            </m:rad>
                          </m:e>
                        </m:d>
                      </m:e>
                    </m:d>
                  </m:oMath>
                </a14:m>
                <a:r>
                  <a:rPr lang="en-US" altLang="zh-CN" sz="3000" b="1"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 Time</a:t>
                </a:r>
              </a:p>
            </p:txBody>
          </p:sp>
        </mc:Choice>
        <mc:Fallback xmlns="">
          <p:sp>
            <p:nvSpPr>
              <p:cNvPr id="72710" name="Rectangle 4"/>
              <p:cNvSpPr>
                <a:spLocks noRot="1" noChangeAspect="1" noMove="1" noResize="1" noEditPoints="1" noAdjustHandles="1" noChangeArrowheads="1" noChangeShapeType="1" noTextEdit="1"/>
              </p:cNvSpPr>
              <p:nvPr/>
            </p:nvSpPr>
            <p:spPr bwMode="auto">
              <a:xfrm>
                <a:off x="1" y="1582738"/>
                <a:ext cx="10101134" cy="1397747"/>
              </a:xfrm>
              <a:prstGeom prst="rect">
                <a:avLst/>
              </a:prstGeom>
              <a:blipFill>
                <a:blip r:embed="rId3"/>
                <a:stretch>
                  <a:fillRect l="-754" r="-754"/>
                </a:stretch>
              </a:blipFill>
              <a:ln w="9525" algn="ctr">
                <a:noFill/>
                <a:miter lim="800000"/>
                <a:headEnd/>
                <a:tailEnd/>
              </a:ln>
            </p:spPr>
            <p:txBody>
              <a:bodyPr/>
              <a:lstStyle/>
              <a:p>
                <a:r>
                  <a:rPr lang="en-US">
                    <a:noFill/>
                  </a:rPr>
                  <a:t> </a:t>
                </a:r>
              </a:p>
            </p:txBody>
          </p:sp>
        </mc:Fallback>
      </mc:AlternateContent>
      <p:sp>
        <p:nvSpPr>
          <p:cNvPr id="12" name="date">
            <a:extLst>
              <a:ext uri="{FF2B5EF4-FFF2-40B4-BE49-F238E27FC236}">
                <a16:creationId xmlns:a16="http://schemas.microsoft.com/office/drawing/2014/main" id="{082AEE6D-6575-584B-8546-3A78DEF537A1}"/>
              </a:ext>
            </a:extLst>
          </p:cNvPr>
          <p:cNvSpPr txBox="1">
            <a:spLocks noChangeArrowheads="1"/>
          </p:cNvSpPr>
          <p:nvPr/>
        </p:nvSpPr>
        <p:spPr bwMode="auto">
          <a:xfrm>
            <a:off x="3360733" y="5975226"/>
            <a:ext cx="3420000" cy="7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algn="ctr" defTabSz="1018970" eaLnBrk="1" hangingPunct="1">
              <a:lnSpc>
                <a:spcPct val="110000"/>
              </a:lnSpc>
              <a:spcBef>
                <a:spcPct val="30000"/>
              </a:spcBef>
              <a:spcAft>
                <a:spcPct val="10000"/>
              </a:spcAft>
            </a:pPr>
            <a:r>
              <a:rPr lang="en-US" altLang="zh-CN" sz="2200" dirty="0">
                <a:solidFill>
                  <a:prstClr val="black"/>
                </a:solidFill>
                <a:ea typeface="KaiTi" panose="02010609060101010101" pitchFamily="49" charset="-122"/>
                <a:cs typeface="Times New Roman" panose="02020603050405020304" pitchFamily="18" charset="0"/>
              </a:rPr>
              <a:t>August 30, 2023</a:t>
            </a:r>
          </a:p>
        </p:txBody>
      </p:sp>
      <p:pic>
        <p:nvPicPr>
          <p:cNvPr id="1026" name="Picture 2" descr="DEco - 2nd International Workshop on Data Ecosystems - Vancouver, Canada -  RWTH AACHEN UNIVERSITY Production Technology - English">
            <a:extLst>
              <a:ext uri="{FF2B5EF4-FFF2-40B4-BE49-F238E27FC236}">
                <a16:creationId xmlns:a16="http://schemas.microsoft.com/office/drawing/2014/main" id="{DA4EDE0E-ADD2-8445-BB30-735007B30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6335261"/>
            <a:ext cx="2518172" cy="1298625"/>
          </a:xfrm>
          <a:prstGeom prst="rect">
            <a:avLst/>
          </a:prstGeom>
          <a:noFill/>
          <a:extLst>
            <a:ext uri="{909E8E84-426E-40DD-AFC4-6F175D3DCCD1}">
              <a14:hiddenFill xmlns:a14="http://schemas.microsoft.com/office/drawing/2010/main">
                <a:solidFill>
                  <a:srgbClr val="FFFFFF"/>
                </a:solidFill>
              </a14:hiddenFill>
            </a:ext>
          </a:extLst>
        </p:spPr>
      </p:pic>
      <p:pic>
        <p:nvPicPr>
          <p:cNvPr id="4" name="图形 3" descr="信封 轮廓">
            <a:extLst>
              <a:ext uri="{FF2B5EF4-FFF2-40B4-BE49-F238E27FC236}">
                <a16:creationId xmlns:a16="http://schemas.microsoft.com/office/drawing/2014/main" id="{04B547BD-FBE4-E69E-0AE0-14C301FADC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4210" y="4132617"/>
            <a:ext cx="258433" cy="258433"/>
          </a:xfrm>
          <a:prstGeom prst="rect">
            <a:avLst/>
          </a:prstGeom>
        </p:spPr>
      </p:pic>
      <p:pic>
        <p:nvPicPr>
          <p:cNvPr id="5" name="图片 4" descr="ruclogo.jpg">
            <a:extLst>
              <a:ext uri="{FF2B5EF4-FFF2-40B4-BE49-F238E27FC236}">
                <a16:creationId xmlns:a16="http://schemas.microsoft.com/office/drawing/2014/main" id="{90915E01-CF21-6140-2457-A61B0B887C20}"/>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7566" y="240659"/>
            <a:ext cx="2901172" cy="694455"/>
          </a:xfrm>
          <a:prstGeom prst="rect">
            <a:avLst/>
          </a:prstGeom>
          <a:noFill/>
          <a:ln w="9525">
            <a:noFill/>
            <a:miter lim="800000"/>
            <a:headEnd/>
            <a:tailEnd/>
          </a:ln>
        </p:spPr>
      </p:pic>
      <p:sp>
        <p:nvSpPr>
          <p:cNvPr id="6" name="矩形 5">
            <a:extLst>
              <a:ext uri="{FF2B5EF4-FFF2-40B4-BE49-F238E27FC236}">
                <a16:creationId xmlns:a16="http://schemas.microsoft.com/office/drawing/2014/main" id="{0BE62157-9297-8A97-D896-1AE3048E77A8}"/>
              </a:ext>
            </a:extLst>
          </p:cNvPr>
          <p:cNvSpPr/>
          <p:nvPr/>
        </p:nvSpPr>
        <p:spPr>
          <a:xfrm>
            <a:off x="8628405" y="375181"/>
            <a:ext cx="1222028" cy="1296144"/>
          </a:xfrm>
          <a:prstGeom prst="rect">
            <a:avLst/>
          </a:prstGeom>
          <a:solidFill>
            <a:schemeClr val="bg1"/>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文本框 10">
            <a:extLst>
              <a:ext uri="{FF2B5EF4-FFF2-40B4-BE49-F238E27FC236}">
                <a16:creationId xmlns:a16="http://schemas.microsoft.com/office/drawing/2014/main" id="{D79BFA1D-992A-DE36-52E4-0FE057B622B9}"/>
              </a:ext>
            </a:extLst>
          </p:cNvPr>
          <p:cNvSpPr txBox="1"/>
          <p:nvPr/>
        </p:nvSpPr>
        <p:spPr bwMode="auto">
          <a:xfrm>
            <a:off x="2542066" y="4607074"/>
            <a:ext cx="5057334" cy="718466"/>
          </a:xfrm>
          <a:prstGeom prst="rect">
            <a:avLst/>
          </a:prstGeom>
          <a:noFill/>
          <a:ln w="9525" algn="ctr">
            <a:noFill/>
            <a:miter lim="800000"/>
            <a:headEnd/>
            <a:tailEnd/>
          </a:ln>
          <a:effectLst/>
        </p:spPr>
        <p:txBody>
          <a:bodyPr wrap="square">
            <a:spAutoFit/>
          </a:bodyPr>
          <a:lstStyle/>
          <a:p>
            <a:pPr algn="ctr">
              <a:lnSpc>
                <a:spcPct val="200000"/>
              </a:lnSpc>
            </a:pPr>
            <a:r>
              <a:rPr lang="en-US" altLang="zh-CN" sz="2400" b="1" dirty="0">
                <a:solidFill>
                  <a:sysClr val="windowText" lastClr="000000"/>
                </a:solidFill>
                <a:latin typeface="Times New Roman" panose="02020603050405020304" pitchFamily="18" charset="0"/>
                <a:ea typeface="KaiTi" panose="02010609060101010101" pitchFamily="49" charset="-122"/>
                <a:cs typeface="Times New Roman" panose="02020603050405020304" pitchFamily="18" charset="0"/>
              </a:rPr>
              <a:t>Renmin University of China</a:t>
            </a:r>
          </a:p>
        </p:txBody>
      </p:sp>
      <p:sp>
        <p:nvSpPr>
          <p:cNvPr id="16" name="任意形状 15">
            <a:extLst>
              <a:ext uri="{FF2B5EF4-FFF2-40B4-BE49-F238E27FC236}">
                <a16:creationId xmlns:a16="http://schemas.microsoft.com/office/drawing/2014/main" id="{C83B35DC-DFA9-257E-EC2C-903936D8747C}"/>
              </a:ext>
            </a:extLst>
          </p:cNvPr>
          <p:cNvSpPr/>
          <p:nvPr/>
        </p:nvSpPr>
        <p:spPr>
          <a:xfrm>
            <a:off x="2005658" y="2703164"/>
            <a:ext cx="3744416" cy="175718"/>
          </a:xfrm>
          <a:custGeom>
            <a:avLst/>
            <a:gdLst>
              <a:gd name="connsiteX0" fmla="*/ 0 w 3744416"/>
              <a:gd name="connsiteY0" fmla="*/ 0 h 175718"/>
              <a:gd name="connsiteX1" fmla="*/ 281837 w 3744416"/>
              <a:gd name="connsiteY1" fmla="*/ 175558 h 175718"/>
              <a:gd name="connsiteX2" fmla="*/ 603937 w 3744416"/>
              <a:gd name="connsiteY2" fmla="*/ 27720 h 175718"/>
              <a:gd name="connsiteX3" fmla="*/ 912617 w 3744416"/>
              <a:gd name="connsiteY3" fmla="*/ 147838 h 175718"/>
              <a:gd name="connsiteX4" fmla="*/ 1207875 w 3744416"/>
              <a:gd name="connsiteY4" fmla="*/ 46199 h 175718"/>
              <a:gd name="connsiteX5" fmla="*/ 1516555 w 3744416"/>
              <a:gd name="connsiteY5" fmla="*/ 166318 h 175718"/>
              <a:gd name="connsiteX6" fmla="*/ 1784972 w 3744416"/>
              <a:gd name="connsiteY6" fmla="*/ 55439 h 175718"/>
              <a:gd name="connsiteX7" fmla="*/ 2026547 w 3744416"/>
              <a:gd name="connsiteY7" fmla="*/ 147838 h 175718"/>
              <a:gd name="connsiteX8" fmla="*/ 2254701 w 3744416"/>
              <a:gd name="connsiteY8" fmla="*/ 55439 h 175718"/>
              <a:gd name="connsiteX9" fmla="*/ 2509697 w 3744416"/>
              <a:gd name="connsiteY9" fmla="*/ 175558 h 175718"/>
              <a:gd name="connsiteX10" fmla="*/ 2791536 w 3744416"/>
              <a:gd name="connsiteY10" fmla="*/ 73919 h 175718"/>
              <a:gd name="connsiteX11" fmla="*/ 3019690 w 3744416"/>
              <a:gd name="connsiteY11" fmla="*/ 175558 h 175718"/>
              <a:gd name="connsiteX12" fmla="*/ 3274686 w 3744416"/>
              <a:gd name="connsiteY12" fmla="*/ 83159 h 175718"/>
              <a:gd name="connsiteX13" fmla="*/ 3516261 w 3744416"/>
              <a:gd name="connsiteY13" fmla="*/ 175558 h 175718"/>
              <a:gd name="connsiteX14" fmla="*/ 3744416 w 3744416"/>
              <a:gd name="connsiteY14" fmla="*/ 55439 h 17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4416" h="175718" extrusionOk="0">
                <a:moveTo>
                  <a:pt x="0" y="0"/>
                </a:moveTo>
                <a:cubicBezTo>
                  <a:pt x="74476" y="75529"/>
                  <a:pt x="166768" y="176347"/>
                  <a:pt x="281837" y="175558"/>
                </a:cubicBezTo>
                <a:cubicBezTo>
                  <a:pt x="391601" y="182096"/>
                  <a:pt x="481925" y="32877"/>
                  <a:pt x="603937" y="27720"/>
                </a:cubicBezTo>
                <a:cubicBezTo>
                  <a:pt x="706799" y="25315"/>
                  <a:pt x="810117" y="154946"/>
                  <a:pt x="912617" y="147838"/>
                </a:cubicBezTo>
                <a:cubicBezTo>
                  <a:pt x="1009526" y="148868"/>
                  <a:pt x="1116139" y="47381"/>
                  <a:pt x="1207875" y="46199"/>
                </a:cubicBezTo>
                <a:cubicBezTo>
                  <a:pt x="1317479" y="50340"/>
                  <a:pt x="1422962" y="159450"/>
                  <a:pt x="1516555" y="166318"/>
                </a:cubicBezTo>
                <a:cubicBezTo>
                  <a:pt x="1602486" y="166288"/>
                  <a:pt x="1690160" y="67759"/>
                  <a:pt x="1784972" y="55439"/>
                </a:cubicBezTo>
                <a:cubicBezTo>
                  <a:pt x="1868842" y="41602"/>
                  <a:pt x="1942081" y="156424"/>
                  <a:pt x="2026547" y="147838"/>
                </a:cubicBezTo>
                <a:cubicBezTo>
                  <a:pt x="2110253" y="150871"/>
                  <a:pt x="2175973" y="51251"/>
                  <a:pt x="2254701" y="55439"/>
                </a:cubicBezTo>
                <a:cubicBezTo>
                  <a:pt x="2324456" y="58317"/>
                  <a:pt x="2430136" y="180583"/>
                  <a:pt x="2509697" y="175558"/>
                </a:cubicBezTo>
                <a:cubicBezTo>
                  <a:pt x="2608217" y="192105"/>
                  <a:pt x="2707387" y="82718"/>
                  <a:pt x="2791536" y="73919"/>
                </a:cubicBezTo>
                <a:cubicBezTo>
                  <a:pt x="2884250" y="85804"/>
                  <a:pt x="2941855" y="177313"/>
                  <a:pt x="3019690" y="175558"/>
                </a:cubicBezTo>
                <a:cubicBezTo>
                  <a:pt x="3105940" y="172085"/>
                  <a:pt x="3192798" y="79050"/>
                  <a:pt x="3274686" y="83159"/>
                </a:cubicBezTo>
                <a:cubicBezTo>
                  <a:pt x="3348622" y="84608"/>
                  <a:pt x="3431798" y="175917"/>
                  <a:pt x="3516261" y="175558"/>
                </a:cubicBezTo>
                <a:cubicBezTo>
                  <a:pt x="3592073" y="170762"/>
                  <a:pt x="3662252" y="98451"/>
                  <a:pt x="3744416" y="55439"/>
                </a:cubicBezTo>
              </a:path>
            </a:pathLst>
          </a:custGeom>
          <a:noFill/>
          <a:ln w="28575">
            <a:solidFill>
              <a:srgbClr val="005AAA"/>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直线连接符 17">
            <a:extLst>
              <a:ext uri="{FF2B5EF4-FFF2-40B4-BE49-F238E27FC236}">
                <a16:creationId xmlns:a16="http://schemas.microsoft.com/office/drawing/2014/main" id="{54E3FFD9-E30B-8A9B-6D89-81AB4EBA9CB5}"/>
              </a:ext>
            </a:extLst>
          </p:cNvPr>
          <p:cNvCxnSpPr>
            <a:cxnSpLocks/>
          </p:cNvCxnSpPr>
          <p:nvPr/>
        </p:nvCxnSpPr>
        <p:spPr>
          <a:xfrm>
            <a:off x="6212830" y="2734866"/>
            <a:ext cx="292162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DE9028D7-225B-B97C-CCD5-FE69DE1A5CE8}"/>
              </a:ext>
            </a:extLst>
          </p:cNvPr>
          <p:cNvSpPr txBox="1"/>
          <p:nvPr/>
        </p:nvSpPr>
        <p:spPr bwMode="auto">
          <a:xfrm>
            <a:off x="6830194" y="1203764"/>
            <a:ext cx="3240360" cy="43035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2200" dirty="0">
                <a:latin typeface="Times New Roman" panose="02020603050405020304" pitchFamily="18" charset="0"/>
                <a:cs typeface="Times New Roman" panose="02020603050405020304" pitchFamily="18" charset="0"/>
              </a:rPr>
              <a:t>on undirected graphs ! </a:t>
            </a:r>
          </a:p>
        </p:txBody>
      </p:sp>
      <p:sp>
        <p:nvSpPr>
          <p:cNvPr id="8" name="泪珠形 7">
            <a:extLst>
              <a:ext uri="{FF2B5EF4-FFF2-40B4-BE49-F238E27FC236}">
                <a16:creationId xmlns:a16="http://schemas.microsoft.com/office/drawing/2014/main" id="{86088921-94B6-C06A-B9B9-B71D5103761C}"/>
              </a:ext>
            </a:extLst>
          </p:cNvPr>
          <p:cNvSpPr/>
          <p:nvPr/>
        </p:nvSpPr>
        <p:spPr>
          <a:xfrm flipH="1" flipV="1">
            <a:off x="6752049" y="942492"/>
            <a:ext cx="3098384" cy="861641"/>
          </a:xfrm>
          <a:prstGeom prst="teardrop">
            <a:avLst>
              <a:gd name="adj" fmla="val 107857"/>
            </a:avLst>
          </a:prstGeom>
          <a:noFill/>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7056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91CEE1A-3670-ADBE-F37C-499BB86D4771}"/>
                  </a:ext>
                </a:extLst>
              </p:cNvPr>
              <p:cNvSpPr txBox="1"/>
              <p:nvPr/>
            </p:nvSpPr>
            <p:spPr bwMode="auto">
              <a:xfrm>
                <a:off x="344552" y="5896238"/>
                <a:ext cx="9217024" cy="1265796"/>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sSub>
                      <m:sSubPr>
                        <m:ctrlPr>
                          <a:rPr lang="en-US" altLang="zh-CN" sz="2200" b="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sub>
                    </m:sSub>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degree of node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i="1">
                        <a:solidFill>
                          <a:schemeClr val="tx1"/>
                        </a:solidFill>
                        <a:latin typeface="Cambria Math" panose="02040503050406030204" pitchFamily="18" charset="0"/>
                        <a:ea typeface="楷体" panose="02010609060101010101" pitchFamily="49" charset="-122"/>
                      </a:rPr>
                      <m:t>𝑑</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average node degree;</a:t>
                </a:r>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rPr>
                      <m:t>𝑛</m:t>
                    </m:r>
                  </m:oMath>
                </a14:m>
                <a:r>
                  <a:rPr lang="en-US" altLang="zh-CN" sz="22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the number of nodes in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rPr>
                      <m:t>𝐺</m:t>
                    </m:r>
                  </m:oMath>
                </a14:m>
                <a:r>
                  <a:rPr lang="en-US" altLang="zh-CN" sz="22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b="0" i="1">
                        <a:latin typeface="Cambria Math" panose="02040503050406030204" pitchFamily="18" charset="0"/>
                        <a:ea typeface="楷体" panose="02010609060101010101" pitchFamily="49" charset="-122"/>
                      </a:rPr>
                      <m:t>𝑚</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the number of edges in </a:t>
                </a:r>
                <a14:m>
                  <m:oMath xmlns:m="http://schemas.openxmlformats.org/officeDocument/2006/math">
                    <m:r>
                      <a:rPr lang="en-US" altLang="zh-CN" sz="2200" i="1">
                        <a:latin typeface="Cambria Math" panose="02040503050406030204" pitchFamily="18" charset="0"/>
                        <a:ea typeface="楷体" panose="02010609060101010101" pitchFamily="49" charset="-122"/>
                      </a:rPr>
                      <m:t>𝐺</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𝑚</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𝑛𝑑</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p>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𝑂</m:t>
                        </m:r>
                      </m:e>
                    </m:acc>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all poly-logarithmic factors are omitted</a:t>
                </a:r>
              </a:p>
            </p:txBody>
          </p:sp>
        </mc:Choice>
        <mc:Fallback xmlns="">
          <p:sp>
            <p:nvSpPr>
              <p:cNvPr id="5" name="文本框 4">
                <a:extLst>
                  <a:ext uri="{FF2B5EF4-FFF2-40B4-BE49-F238E27FC236}">
                    <a16:creationId xmlns:a16="http://schemas.microsoft.com/office/drawing/2014/main" id="{F91CEE1A-3670-ADBE-F37C-499BB86D4771}"/>
                  </a:ext>
                </a:extLst>
              </p:cNvPr>
              <p:cNvSpPr txBox="1">
                <a:spLocks noRot="1" noChangeAspect="1" noMove="1" noResize="1" noEditPoints="1" noAdjustHandles="1" noChangeArrowheads="1" noChangeShapeType="1" noTextEdit="1"/>
              </p:cNvSpPr>
              <p:nvPr/>
            </p:nvSpPr>
            <p:spPr bwMode="auto">
              <a:xfrm>
                <a:off x="344552" y="5896238"/>
                <a:ext cx="9217024" cy="1265796"/>
              </a:xfrm>
              <a:prstGeom prst="rect">
                <a:avLst/>
              </a:prstGeom>
              <a:blipFill>
                <a:blip r:embed="rId4"/>
                <a:stretch>
                  <a:fillRect t="-2000" b="-9000"/>
                </a:stretch>
              </a:blipFill>
              <a:ln w="9525" algn="ctr">
                <a:noFill/>
                <a:miter lim="800000"/>
                <a:headEnd/>
                <a:tailEnd/>
              </a:ln>
              <a:effectLst/>
            </p:spPr>
            <p:txBody>
              <a:bodyPr/>
              <a:lstStyle/>
              <a:p>
                <a:r>
                  <a:rPr lang="en-US">
                    <a:noFill/>
                  </a:rPr>
                  <a:t> </a:t>
                </a:r>
              </a:p>
            </p:txBody>
          </p:sp>
        </mc:Fallback>
      </mc:AlternateContent>
      <p:sp>
        <p:nvSpPr>
          <p:cNvPr id="9" name="文本框 8">
            <a:extLst>
              <a:ext uri="{FF2B5EF4-FFF2-40B4-BE49-F238E27FC236}">
                <a16:creationId xmlns:a16="http://schemas.microsoft.com/office/drawing/2014/main" id="{AD29D61A-9439-3289-656C-6103A2BF643C}"/>
              </a:ext>
            </a:extLst>
          </p:cNvPr>
          <p:cNvSpPr txBox="1"/>
          <p:nvPr/>
        </p:nvSpPr>
        <p:spPr bwMode="auto">
          <a:xfrm>
            <a:off x="2548660" y="3900552"/>
            <a:ext cx="1255304" cy="461665"/>
          </a:xfrm>
          <a:prstGeom prst="rect">
            <a:avLst/>
          </a:prstGeom>
          <a:noFill/>
          <a:ln w="9525" algn="ctr">
            <a:noFill/>
            <a:miter lim="800000"/>
            <a:headEnd/>
            <a:tailEnd/>
          </a:ln>
          <a:effectLst/>
        </p:spPr>
        <p:txBody>
          <a:bodyPr wrap="square">
            <a:spAutoFit/>
          </a:bodyPr>
          <a:lstStyle/>
          <a:p>
            <a:pPr algn="ctr"/>
            <a:r>
              <a:rPr kumimoji="1" lang="en-US" sz="2400" dirty="0">
                <a:latin typeface="Times New Roman" panose="02020603050405020304" pitchFamily="18" charset="0"/>
                <a:ea typeface="楷体" panose="02010609060101010101" pitchFamily="49" charset="-122"/>
                <a:cs typeface="Times New Roman" panose="02020603050405020304" pitchFamily="18" charset="0"/>
              </a:rPr>
              <a:t>SOTA</a:t>
            </a:r>
            <a:endParaRPr lang="en-US" sz="240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31A7CD0-A3CF-631A-4508-45EA73079D3B}"/>
                  </a:ext>
                </a:extLst>
              </p:cNvPr>
              <p:cNvSpPr txBox="1"/>
              <p:nvPr/>
            </p:nvSpPr>
            <p:spPr>
              <a:xfrm>
                <a:off x="1643724" y="3022898"/>
                <a:ext cx="3028124" cy="580031"/>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zh-CN" sz="2600" i="1">
                              <a:latin typeface="Cambria Math" panose="02040503050406030204" pitchFamily="18" charset="0"/>
                              <a:ea typeface="SimHei" panose="02010609060101010101" pitchFamily="49" charset="-122"/>
                              <a:cs typeface="Times New Roman" panose="02020603050405020304" pitchFamily="18" charset="0"/>
                            </a:rPr>
                          </m:ctrlPr>
                        </m:accPr>
                        <m:e>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𝑂</m:t>
                          </m:r>
                        </m:e>
                      </m:acc>
                      <m:d>
                        <m:dPr>
                          <m:ctrlPr>
                            <a:rPr lang="en-US" altLang="zh-CN" sz="2600" i="1">
                              <a:latin typeface="Cambria Math" panose="02040503050406030204" pitchFamily="18" charset="0"/>
                            </a:rPr>
                          </m:ctrlPr>
                        </m:dPr>
                        <m:e>
                          <m:rad>
                            <m:radPr>
                              <m:degHide m:val="on"/>
                              <m:ctrlPr>
                                <a:rPr lang="en-US" altLang="zh-CN" sz="2600" b="1" i="1">
                                  <a:solidFill>
                                    <a:srgbClr val="005AAA"/>
                                  </a:solidFill>
                                  <a:latin typeface="Cambria Math" panose="02040503050406030204" pitchFamily="18" charset="0"/>
                                </a:rPr>
                              </m:ctrlPr>
                            </m:radPr>
                            <m:deg/>
                            <m:e>
                              <m:r>
                                <a:rPr lang="en-US" altLang="zh-CN" sz="2600" b="1" i="1">
                                  <a:solidFill>
                                    <a:srgbClr val="005AAA"/>
                                  </a:solidFill>
                                  <a:latin typeface="Cambria Math" panose="02040503050406030204" pitchFamily="18" charset="0"/>
                                </a:rPr>
                                <m:t>𝒏</m:t>
                              </m:r>
                              <m:sSub>
                                <m:sSubPr>
                                  <m:ctrlPr>
                                    <a:rPr lang="en-US" altLang="zh-CN" sz="2600" b="1" i="1">
                                      <a:solidFill>
                                        <a:srgbClr val="005AAA"/>
                                      </a:solidFill>
                                      <a:latin typeface="Cambria Math" panose="02040503050406030204" pitchFamily="18" charset="0"/>
                                    </a:rPr>
                                  </m:ctrlPr>
                                </m:sSubPr>
                                <m:e>
                                  <m:r>
                                    <a:rPr lang="en-US" altLang="zh-CN" sz="2600" b="1" i="1">
                                      <a:solidFill>
                                        <a:srgbClr val="005AAA"/>
                                      </a:solidFill>
                                      <a:latin typeface="Cambria Math" panose="02040503050406030204" pitchFamily="18" charset="0"/>
                                    </a:rPr>
                                    <m:t>𝒅</m:t>
                                  </m:r>
                                </m:e>
                                <m:sub>
                                  <m:r>
                                    <a:rPr lang="en-US" altLang="zh-CN" sz="2600" b="1" i="1">
                                      <a:solidFill>
                                        <a:srgbClr val="005AAA"/>
                                      </a:solidFill>
                                      <a:latin typeface="Cambria Math" panose="02040503050406030204" pitchFamily="18" charset="0"/>
                                    </a:rPr>
                                    <m:t>𝒕</m:t>
                                  </m:r>
                                </m:sub>
                              </m:sSub>
                            </m:e>
                          </m:rad>
                        </m:e>
                      </m:d>
                    </m:oMath>
                  </m:oMathPara>
                </a14:m>
                <a:endParaRPr lang="zh-CN" altLang="en-US" sz="26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F31A7CD0-A3CF-631A-4508-45EA73079D3B}"/>
                  </a:ext>
                </a:extLst>
              </p:cNvPr>
              <p:cNvSpPr txBox="1">
                <a:spLocks noRot="1" noChangeAspect="1" noMove="1" noResize="1" noEditPoints="1" noAdjustHandles="1" noChangeArrowheads="1" noChangeShapeType="1" noTextEdit="1"/>
              </p:cNvSpPr>
              <p:nvPr/>
            </p:nvSpPr>
            <p:spPr>
              <a:xfrm>
                <a:off x="1643724" y="3022898"/>
                <a:ext cx="3028124" cy="5800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3C9F4A6-0E91-8B9B-B574-991659641E7A}"/>
                  </a:ext>
                </a:extLst>
              </p:cNvPr>
              <p:cNvSpPr txBox="1"/>
              <p:nvPr/>
            </p:nvSpPr>
            <p:spPr>
              <a:xfrm>
                <a:off x="5174010" y="3066236"/>
                <a:ext cx="3028124" cy="502253"/>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zh-CN" sz="2600" i="1">
                              <a:latin typeface="Cambria Math" panose="02040503050406030204" pitchFamily="18" charset="0"/>
                              <a:ea typeface="SimHei" panose="02010609060101010101" pitchFamily="49" charset="-122"/>
                              <a:cs typeface="Times New Roman" panose="02020603050405020304" pitchFamily="18" charset="0"/>
                            </a:rPr>
                          </m:ctrlPr>
                        </m:accPr>
                        <m:e>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𝑂</m:t>
                          </m:r>
                        </m:e>
                      </m:acc>
                      <m:d>
                        <m:dPr>
                          <m:ctrlPr>
                            <a:rPr lang="en-US" altLang="zh-CN" sz="2600" i="1">
                              <a:latin typeface="Cambria Math" panose="02040503050406030204" pitchFamily="18" charset="0"/>
                            </a:rPr>
                          </m:ctrlPr>
                        </m:dPr>
                        <m:e>
                          <m:r>
                            <m:rPr>
                              <m:sty m:val="p"/>
                            </m:rPr>
                            <a:rPr lang="en-US" altLang="zh-CN" sz="2600" b="0" i="0">
                              <a:latin typeface="Cambria Math" panose="02040503050406030204" pitchFamily="18" charset="0"/>
                            </a:rPr>
                            <m:t>min</m:t>
                          </m:r>
                          <m:d>
                            <m:dPr>
                              <m:begChr m:val="{"/>
                              <m:endChr m:val="}"/>
                              <m:ctrlPr>
                                <a:rPr lang="en-US" altLang="zh-CN" sz="2600" i="1">
                                  <a:latin typeface="Cambria Math" panose="02040503050406030204" pitchFamily="18" charset="0"/>
                                </a:rPr>
                              </m:ctrlPr>
                            </m:dPr>
                            <m:e>
                              <m:sSub>
                                <m:sSubPr>
                                  <m:ctrlPr>
                                    <a:rPr lang="en-US" altLang="zh-CN" sz="2600" b="1" i="1">
                                      <a:solidFill>
                                        <a:srgbClr val="C00000"/>
                                      </a:solidFill>
                                      <a:latin typeface="Cambria Math" panose="02040503050406030204" pitchFamily="18" charset="0"/>
                                    </a:rPr>
                                  </m:ctrlPr>
                                </m:sSubPr>
                                <m:e>
                                  <m:r>
                                    <a:rPr lang="en-US" altLang="zh-CN" sz="2600" b="1" i="1">
                                      <a:solidFill>
                                        <a:srgbClr val="C00000"/>
                                      </a:solidFill>
                                      <a:latin typeface="Cambria Math" panose="02040503050406030204" pitchFamily="18" charset="0"/>
                                    </a:rPr>
                                    <m:t>𝒅</m:t>
                                  </m:r>
                                </m:e>
                                <m:sub>
                                  <m:r>
                                    <a:rPr lang="en-US" altLang="zh-CN" sz="2600" b="1" i="1">
                                      <a:solidFill>
                                        <a:srgbClr val="C00000"/>
                                      </a:solidFill>
                                      <a:latin typeface="Cambria Math" panose="02040503050406030204" pitchFamily="18" charset="0"/>
                                    </a:rPr>
                                    <m:t>𝒕</m:t>
                                  </m:r>
                                </m:sub>
                              </m:sSub>
                              <m:r>
                                <a:rPr lang="en-US" altLang="zh-CN" sz="2600" b="0" i="1">
                                  <a:latin typeface="Cambria Math" panose="02040503050406030204" pitchFamily="18" charset="0"/>
                                </a:rPr>
                                <m:t>,</m:t>
                              </m:r>
                              <m:rad>
                                <m:radPr>
                                  <m:degHide m:val="on"/>
                                  <m:ctrlPr>
                                    <a:rPr lang="en-US" altLang="zh-CN" sz="2600" i="1">
                                      <a:solidFill>
                                        <a:schemeClr val="tx1"/>
                                      </a:solidFill>
                                      <a:latin typeface="Cambria Math" panose="02040503050406030204" pitchFamily="18" charset="0"/>
                                    </a:rPr>
                                  </m:ctrlPr>
                                </m:radPr>
                                <m:deg/>
                                <m:e>
                                  <m:r>
                                    <a:rPr lang="en-US" altLang="zh-CN" sz="2600" b="0" i="1">
                                      <a:solidFill>
                                        <a:schemeClr val="tx1"/>
                                      </a:solidFill>
                                      <a:latin typeface="Cambria Math" panose="02040503050406030204" pitchFamily="18" charset="0"/>
                                    </a:rPr>
                                    <m:t>𝑚</m:t>
                                  </m:r>
                                </m:e>
                              </m:rad>
                            </m:e>
                          </m:d>
                        </m:e>
                      </m:d>
                    </m:oMath>
                  </m:oMathPara>
                </a14:m>
                <a:endParaRPr lang="zh-CN" altLang="en-US" sz="26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13C9F4A6-0E91-8B9B-B574-991659641E7A}"/>
                  </a:ext>
                </a:extLst>
              </p:cNvPr>
              <p:cNvSpPr txBox="1">
                <a:spLocks noRot="1" noChangeAspect="1" noMove="1" noResize="1" noEditPoints="1" noAdjustHandles="1" noChangeArrowheads="1" noChangeShapeType="1" noTextEdit="1"/>
              </p:cNvSpPr>
              <p:nvPr/>
            </p:nvSpPr>
            <p:spPr>
              <a:xfrm>
                <a:off x="5174010" y="3066236"/>
                <a:ext cx="3028124" cy="502253"/>
              </a:xfrm>
              <a:prstGeom prst="rect">
                <a:avLst/>
              </a:prstGeom>
              <a:blipFill>
                <a:blip r:embed="rId6"/>
                <a:stretch>
                  <a:fillRect b="-5000"/>
                </a:stretch>
              </a:blipFill>
            </p:spPr>
            <p:txBody>
              <a:bodyPr/>
              <a:lstStyle/>
              <a:p>
                <a:r>
                  <a:rPr lang="en-US">
                    <a:noFill/>
                  </a:rPr>
                  <a:t> </a:t>
                </a:r>
              </a:p>
            </p:txBody>
          </p:sp>
        </mc:Fallback>
      </mc:AlternateContent>
      <p:cxnSp>
        <p:nvCxnSpPr>
          <p:cNvPr id="13" name="直接连接符 5">
            <a:extLst>
              <a:ext uri="{FF2B5EF4-FFF2-40B4-BE49-F238E27FC236}">
                <a16:creationId xmlns:a16="http://schemas.microsoft.com/office/drawing/2014/main" id="{AC1E6F58-A650-7C90-DE74-51DB6D185BE0}"/>
              </a:ext>
            </a:extLst>
          </p:cNvPr>
          <p:cNvCxnSpPr/>
          <p:nvPr/>
        </p:nvCxnSpPr>
        <p:spPr bwMode="auto">
          <a:xfrm>
            <a:off x="2378325" y="3807193"/>
            <a:ext cx="1622547" cy="0"/>
          </a:xfrm>
          <a:prstGeom prst="line">
            <a:avLst/>
          </a:prstGeom>
          <a:solidFill>
            <a:schemeClr val="accent1"/>
          </a:solidFill>
          <a:ln w="38100" cap="flat" cmpd="sng" algn="ctr">
            <a:solidFill>
              <a:srgbClr val="005AAA"/>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5">
            <a:extLst>
              <a:ext uri="{FF2B5EF4-FFF2-40B4-BE49-F238E27FC236}">
                <a16:creationId xmlns:a16="http://schemas.microsoft.com/office/drawing/2014/main" id="{7114BE19-0754-1225-91FF-9A6B079C189C}"/>
              </a:ext>
            </a:extLst>
          </p:cNvPr>
          <p:cNvCxnSpPr/>
          <p:nvPr/>
        </p:nvCxnSpPr>
        <p:spPr bwMode="auto">
          <a:xfrm>
            <a:off x="5475683" y="3812694"/>
            <a:ext cx="2376264" cy="0"/>
          </a:xfrm>
          <a:prstGeom prst="line">
            <a:avLst/>
          </a:prstGeom>
          <a:solidFill>
            <a:schemeClr val="accent1"/>
          </a:solidFill>
          <a:ln w="38100" cap="flat" cmpd="sng" algn="ctr">
            <a:solidFill>
              <a:srgbClr val="005AAA"/>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B0BD969C-1539-4CCD-1A27-A6B7640ED46D}"/>
                  </a:ext>
                </a:extLst>
              </p:cNvPr>
              <p:cNvSpPr txBox="1"/>
              <p:nvPr/>
            </p:nvSpPr>
            <p:spPr bwMode="auto">
              <a:xfrm>
                <a:off x="205458" y="1689635"/>
                <a:ext cx="9664070" cy="531940"/>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14:m>
                  <m:oMath xmlns:m="http://schemas.openxmlformats.org/officeDocument/2006/math">
                    <m:sSub>
                      <m:sSub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&lt;</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oMath>
                </a14:m>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always holds    </a:t>
                </a:r>
              </a:p>
            </p:txBody>
          </p:sp>
        </mc:Choice>
        <mc:Fallback xmlns="">
          <p:sp>
            <p:nvSpPr>
              <p:cNvPr id="2" name="文本框 1">
                <a:extLst>
                  <a:ext uri="{FF2B5EF4-FFF2-40B4-BE49-F238E27FC236}">
                    <a16:creationId xmlns:a16="http://schemas.microsoft.com/office/drawing/2014/main" id="{B0BD969C-1539-4CCD-1A27-A6B7640ED46D}"/>
                  </a:ext>
                </a:extLst>
              </p:cNvPr>
              <p:cNvSpPr txBox="1">
                <a:spLocks noRot="1" noChangeAspect="1" noMove="1" noResize="1" noEditPoints="1" noAdjustHandles="1" noChangeArrowheads="1" noChangeShapeType="1" noTextEdit="1"/>
              </p:cNvSpPr>
              <p:nvPr/>
            </p:nvSpPr>
            <p:spPr bwMode="auto">
              <a:xfrm>
                <a:off x="205458" y="1689635"/>
                <a:ext cx="9664070" cy="531940"/>
              </a:xfrm>
              <a:prstGeom prst="rect">
                <a:avLst/>
              </a:prstGeom>
              <a:blipFill>
                <a:blip r:embed="rId7"/>
                <a:stretch>
                  <a:fillRect t="-6977" b="-34884"/>
                </a:stretch>
              </a:blipFill>
              <a:ln w="9525" algn="ctr">
                <a:noFill/>
                <a:miter lim="800000"/>
                <a:headEnd/>
                <a:tailEnd/>
              </a:ln>
              <a:effectLst/>
            </p:spPr>
            <p:txBody>
              <a:bodyPr/>
              <a:lstStyle/>
              <a:p>
                <a:r>
                  <a:rPr lang="en-US">
                    <a:noFill/>
                  </a:rPr>
                  <a:t> </a:t>
                </a:r>
              </a:p>
            </p:txBody>
          </p:sp>
        </mc:Fallback>
      </mc:AlternateContent>
      <p:sp>
        <p:nvSpPr>
          <p:cNvPr id="6" name="文本框 5">
            <a:extLst>
              <a:ext uri="{FF2B5EF4-FFF2-40B4-BE49-F238E27FC236}">
                <a16:creationId xmlns:a16="http://schemas.microsoft.com/office/drawing/2014/main" id="{66FACDFC-D97E-21C6-641F-9BEA3DDBFEEF}"/>
              </a:ext>
            </a:extLst>
          </p:cNvPr>
          <p:cNvSpPr txBox="1"/>
          <p:nvPr/>
        </p:nvSpPr>
        <p:spPr bwMode="auto">
          <a:xfrm>
            <a:off x="5657298" y="3900035"/>
            <a:ext cx="2036992" cy="461665"/>
          </a:xfrm>
          <a:prstGeom prst="rect">
            <a:avLst/>
          </a:prstGeom>
          <a:noFill/>
          <a:ln w="9525" algn="ctr">
            <a:noFill/>
            <a:miter lim="800000"/>
            <a:headEnd/>
            <a:tailEnd/>
          </a:ln>
          <a:effectLst/>
        </p:spPr>
        <p:txBody>
          <a:bodyPr wrap="square">
            <a:spAutoFit/>
          </a:bodyPr>
          <a:lstStyle/>
          <a:p>
            <a:pPr algn="ctr"/>
            <a:r>
              <a:rPr kumimoji="1"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Our SetPush</a:t>
            </a:r>
            <a:endParaRPr lang="en-US" sz="2400"/>
          </a:p>
        </p:txBody>
      </p:sp>
      <p:sp>
        <p:nvSpPr>
          <p:cNvPr id="7" name="弧 6">
            <a:extLst>
              <a:ext uri="{FF2B5EF4-FFF2-40B4-BE49-F238E27FC236}">
                <a16:creationId xmlns:a16="http://schemas.microsoft.com/office/drawing/2014/main" id="{CC536921-E5EA-A0DF-24F3-F10E4B25AC82}"/>
              </a:ext>
            </a:extLst>
          </p:cNvPr>
          <p:cNvSpPr/>
          <p:nvPr/>
        </p:nvSpPr>
        <p:spPr>
          <a:xfrm rot="16200000" flipH="1">
            <a:off x="3553830" y="2595080"/>
            <a:ext cx="2448272" cy="2088232"/>
          </a:xfrm>
          <a:prstGeom prst="arc">
            <a:avLst>
              <a:gd name="adj1" fmla="val 18893684"/>
              <a:gd name="adj2" fmla="val 2608129"/>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71FF44F-F881-7B6C-B9D9-E101145E9B02}"/>
                  </a:ext>
                </a:extLst>
              </p:cNvPr>
              <p:cNvSpPr txBox="1"/>
              <p:nvPr/>
            </p:nvSpPr>
            <p:spPr bwMode="auto">
              <a:xfrm>
                <a:off x="3853172" y="4740273"/>
                <a:ext cx="5035377" cy="1413849"/>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Improvements: </a:t>
                </a:r>
                <a14:m>
                  <m:oMath xmlns:m="http://schemas.openxmlformats.org/officeDocument/2006/math">
                    <m:func>
                      <m:func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uncPr>
                      <m:fName>
                        <m:r>
                          <a:rPr lang="en-US" altLang="zh-CN" sz="2400" b="1" i="0">
                            <a:solidFill>
                              <a:schemeClr val="tx1"/>
                            </a:solidFill>
                            <a:latin typeface="Cambria Math" panose="02040503050406030204" pitchFamily="18" charset="0"/>
                            <a:ea typeface="楷体" panose="02010609060101010101" pitchFamily="49" charset="-122"/>
                            <a:cs typeface="Times New Roman" panose="02020603050405020304" pitchFamily="18" charset="0"/>
                          </a:rPr>
                          <m:t>𝐦𝐢𝐧</m:t>
                        </m:r>
                      </m:fName>
                      <m:e>
                        <m:d>
                          <m:dPr>
                            <m:begChr m:val="{"/>
                            <m:endChr m:val="}"/>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ad>
                              <m:radPr>
                                <m:degHide m:val="on"/>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radPr>
                              <m:deg/>
                              <m:e>
                                <m:f>
                                  <m:f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𝒕</m:t>
                                        </m:r>
                                      </m:sub>
                                    </m:sSub>
                                  </m:num>
                                  <m:den>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𝒏</m:t>
                                    </m:r>
                                  </m:den>
                                </m:f>
                              </m:e>
                            </m:rad>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 </m:t>
                            </m:r>
                            <m:rad>
                              <m:radPr>
                                <m:degHide m:val="on"/>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radPr>
                              <m:deg/>
                              <m:e>
                                <m:f>
                                  <m:f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𝒅</m:t>
                                    </m:r>
                                  </m:num>
                                  <m:den>
                                    <m:sSub>
                                      <m:sSub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𝒕</m:t>
                                        </m:r>
                                      </m:sub>
                                    </m:sSub>
                                  </m:den>
                                </m:f>
                              </m:e>
                            </m:rad>
                          </m:e>
                        </m:d>
                      </m:e>
                    </m:func>
                  </m:oMath>
                </a14:m>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77100" lvl="2" eaLnBrk="0" hangingPunct="0">
                  <a:lnSpc>
                    <a:spcPct val="110000"/>
                  </a:lnSpc>
                  <a:spcBef>
                    <a:spcPts val="300"/>
                  </a:spcBef>
                  <a:buSzPct val="80000"/>
                  <a:defRPr/>
                </a:pPr>
                <a:endParaRPr lang="en-US" altLang="zh-CN" sz="2400" b="1">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A71FF44F-F881-7B6C-B9D9-E101145E9B02}"/>
                  </a:ext>
                </a:extLst>
              </p:cNvPr>
              <p:cNvSpPr txBox="1">
                <a:spLocks noRot="1" noChangeAspect="1" noMove="1" noResize="1" noEditPoints="1" noAdjustHandles="1" noChangeArrowheads="1" noChangeShapeType="1" noTextEdit="1"/>
              </p:cNvSpPr>
              <p:nvPr/>
            </p:nvSpPr>
            <p:spPr bwMode="auto">
              <a:xfrm>
                <a:off x="3853172" y="4740273"/>
                <a:ext cx="5035377" cy="1413849"/>
              </a:xfrm>
              <a:prstGeom prst="rect">
                <a:avLst/>
              </a:prstGeom>
              <a:blipFill>
                <a:blip r:embed="rId8"/>
                <a:stretch>
                  <a:fillRect l="-2015"/>
                </a:stretch>
              </a:blipFill>
              <a:ln w="9525" algn="ctr">
                <a:noFill/>
                <a:miter lim="800000"/>
                <a:headEnd/>
                <a:tailEnd/>
              </a:ln>
              <a:effec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8793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91CEE1A-3670-ADBE-F37C-499BB86D4771}"/>
                  </a:ext>
                </a:extLst>
              </p:cNvPr>
              <p:cNvSpPr txBox="1"/>
              <p:nvPr/>
            </p:nvSpPr>
            <p:spPr bwMode="auto">
              <a:xfrm>
                <a:off x="205458" y="6005574"/>
                <a:ext cx="10230058" cy="1265796"/>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sSub>
                      <m:sSubPr>
                        <m:ctrlPr>
                          <a:rPr lang="en-US" altLang="zh-CN" sz="2200" b="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sub>
                    </m:sSub>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degree of node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i="1">
                        <a:solidFill>
                          <a:schemeClr val="tx1"/>
                        </a:solidFill>
                        <a:latin typeface="Cambria Math" panose="02040503050406030204" pitchFamily="18" charset="0"/>
                        <a:ea typeface="楷体" panose="02010609060101010101" pitchFamily="49" charset="-122"/>
                      </a:rPr>
                      <m:t>𝑑</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average node degree;</a:t>
                </a:r>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rPr>
                      <m:t>𝑛</m:t>
                    </m:r>
                  </m:oMath>
                </a14:m>
                <a:r>
                  <a:rPr lang="en-US" altLang="zh-CN" sz="22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the number of nodes in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rPr>
                      <m:t>𝐺</m:t>
                    </m:r>
                  </m:oMath>
                </a14:m>
                <a:r>
                  <a:rPr lang="en-US" altLang="zh-CN" sz="22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b="0" i="1">
                        <a:latin typeface="Cambria Math" panose="02040503050406030204" pitchFamily="18" charset="0"/>
                        <a:ea typeface="楷体" panose="02010609060101010101" pitchFamily="49" charset="-122"/>
                      </a:rPr>
                      <m:t>𝑚</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the number of edges in </a:t>
                </a:r>
                <a14:m>
                  <m:oMath xmlns:m="http://schemas.openxmlformats.org/officeDocument/2006/math">
                    <m:r>
                      <a:rPr lang="en-US" altLang="zh-CN" sz="2200" i="1">
                        <a:latin typeface="Cambria Math" panose="02040503050406030204" pitchFamily="18" charset="0"/>
                        <a:ea typeface="楷体" panose="02010609060101010101" pitchFamily="49" charset="-122"/>
                      </a:rPr>
                      <m:t>𝐺</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𝑚</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𝑛𝑑</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t>
                </a:r>
              </a:p>
              <a:p>
                <a:pPr marL="720000" lvl="2" indent="-342900" eaLnBrk="0" hangingPunct="0">
                  <a:lnSpc>
                    <a:spcPct val="110000"/>
                  </a:lnSpc>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𝑂</m:t>
                        </m:r>
                      </m:e>
                    </m:acc>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all poly-logarithmic factors are omitted</a:t>
                </a:r>
              </a:p>
            </p:txBody>
          </p:sp>
        </mc:Choice>
        <mc:Fallback xmlns="">
          <p:sp>
            <p:nvSpPr>
              <p:cNvPr id="5" name="文本框 4">
                <a:extLst>
                  <a:ext uri="{FF2B5EF4-FFF2-40B4-BE49-F238E27FC236}">
                    <a16:creationId xmlns:a16="http://schemas.microsoft.com/office/drawing/2014/main" id="{F91CEE1A-3670-ADBE-F37C-499BB86D4771}"/>
                  </a:ext>
                </a:extLst>
              </p:cNvPr>
              <p:cNvSpPr txBox="1">
                <a:spLocks noRot="1" noChangeAspect="1" noMove="1" noResize="1" noEditPoints="1" noAdjustHandles="1" noChangeArrowheads="1" noChangeShapeType="1" noTextEdit="1"/>
              </p:cNvSpPr>
              <p:nvPr/>
            </p:nvSpPr>
            <p:spPr bwMode="auto">
              <a:xfrm>
                <a:off x="205458" y="6005574"/>
                <a:ext cx="10230058" cy="1265796"/>
              </a:xfrm>
              <a:prstGeom prst="rect">
                <a:avLst/>
              </a:prstGeom>
              <a:blipFill>
                <a:blip r:embed="rId4"/>
                <a:stretch>
                  <a:fillRect t="-1980" b="-7921"/>
                </a:stretch>
              </a:blipFill>
              <a:ln w="9525" algn="ctr">
                <a:noFill/>
                <a:miter lim="800000"/>
                <a:headEnd/>
                <a:tailEnd/>
              </a:ln>
              <a:effectLst/>
            </p:spPr>
            <p:txBody>
              <a:bodyPr/>
              <a:lstStyle/>
              <a:p>
                <a:r>
                  <a:rPr lang="en-US">
                    <a:noFill/>
                  </a:rPr>
                  <a:t> </a:t>
                </a:r>
              </a:p>
            </p:txBody>
          </p:sp>
        </mc:Fallback>
      </mc:AlternateContent>
      <p:sp>
        <p:nvSpPr>
          <p:cNvPr id="9" name="文本框 8">
            <a:extLst>
              <a:ext uri="{FF2B5EF4-FFF2-40B4-BE49-F238E27FC236}">
                <a16:creationId xmlns:a16="http://schemas.microsoft.com/office/drawing/2014/main" id="{AD29D61A-9439-3289-656C-6103A2BF643C}"/>
              </a:ext>
            </a:extLst>
          </p:cNvPr>
          <p:cNvSpPr txBox="1"/>
          <p:nvPr/>
        </p:nvSpPr>
        <p:spPr bwMode="auto">
          <a:xfrm>
            <a:off x="2548660" y="3900552"/>
            <a:ext cx="1255304" cy="461665"/>
          </a:xfrm>
          <a:prstGeom prst="rect">
            <a:avLst/>
          </a:prstGeom>
          <a:noFill/>
          <a:ln w="9525" algn="ctr">
            <a:noFill/>
            <a:miter lim="800000"/>
            <a:headEnd/>
            <a:tailEnd/>
          </a:ln>
          <a:effectLst/>
        </p:spPr>
        <p:txBody>
          <a:bodyPr wrap="square">
            <a:spAutoFit/>
          </a:bodyPr>
          <a:lstStyle/>
          <a:p>
            <a:pPr algn="ctr"/>
            <a:r>
              <a:rPr kumimoji="1" lang="en-US" sz="2400" dirty="0">
                <a:latin typeface="Times New Roman" panose="02020603050405020304" pitchFamily="18" charset="0"/>
                <a:ea typeface="楷体" panose="02010609060101010101" pitchFamily="49" charset="-122"/>
                <a:cs typeface="Times New Roman" panose="02020603050405020304" pitchFamily="18" charset="0"/>
              </a:rPr>
              <a:t>SOTA</a:t>
            </a:r>
            <a:endParaRPr lang="en-US" sz="2400"/>
          </a:p>
        </p:txBody>
      </p:sp>
      <p:sp>
        <p:nvSpPr>
          <p:cNvPr id="10" name="文本框 9">
            <a:extLst>
              <a:ext uri="{FF2B5EF4-FFF2-40B4-BE49-F238E27FC236}">
                <a16:creationId xmlns:a16="http://schemas.microsoft.com/office/drawing/2014/main" id="{D80DF7B4-AEB4-57AD-680D-ED2BA52F3AB4}"/>
              </a:ext>
            </a:extLst>
          </p:cNvPr>
          <p:cNvSpPr txBox="1"/>
          <p:nvPr/>
        </p:nvSpPr>
        <p:spPr bwMode="auto">
          <a:xfrm>
            <a:off x="5631678" y="3900551"/>
            <a:ext cx="2036992" cy="461665"/>
          </a:xfrm>
          <a:prstGeom prst="rect">
            <a:avLst/>
          </a:prstGeom>
          <a:noFill/>
          <a:ln w="9525" algn="ctr">
            <a:noFill/>
            <a:miter lim="800000"/>
            <a:headEnd/>
            <a:tailEnd/>
          </a:ln>
          <a:effectLst/>
        </p:spPr>
        <p:txBody>
          <a:bodyPr wrap="square">
            <a:spAutoFit/>
          </a:bodyPr>
          <a:lstStyle/>
          <a:p>
            <a:pPr algn="ctr"/>
            <a:r>
              <a:rPr kumimoji="1"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Our SetPush</a:t>
            </a:r>
            <a:endParaRPr lang="en-US" sz="240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31A7CD0-A3CF-631A-4508-45EA73079D3B}"/>
                  </a:ext>
                </a:extLst>
              </p:cNvPr>
              <p:cNvSpPr txBox="1"/>
              <p:nvPr/>
            </p:nvSpPr>
            <p:spPr>
              <a:xfrm>
                <a:off x="1643724" y="3022898"/>
                <a:ext cx="3028124" cy="580031"/>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zh-CN" sz="2600" i="1">
                              <a:latin typeface="Cambria Math" panose="02040503050406030204" pitchFamily="18" charset="0"/>
                              <a:ea typeface="SimHei" panose="02010609060101010101" pitchFamily="49" charset="-122"/>
                              <a:cs typeface="Times New Roman" panose="02020603050405020304" pitchFamily="18" charset="0"/>
                            </a:rPr>
                          </m:ctrlPr>
                        </m:accPr>
                        <m:e>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𝑂</m:t>
                          </m:r>
                        </m:e>
                      </m:acc>
                      <m:d>
                        <m:dPr>
                          <m:ctrlPr>
                            <a:rPr lang="en-US" altLang="zh-CN" sz="2600" i="1">
                              <a:latin typeface="Cambria Math" panose="02040503050406030204" pitchFamily="18" charset="0"/>
                            </a:rPr>
                          </m:ctrlPr>
                        </m:dPr>
                        <m:e>
                          <m:rad>
                            <m:radPr>
                              <m:degHide m:val="on"/>
                              <m:ctrlPr>
                                <a:rPr lang="en-US" altLang="zh-CN" sz="2600" b="1" i="1">
                                  <a:solidFill>
                                    <a:srgbClr val="005AAA"/>
                                  </a:solidFill>
                                  <a:latin typeface="Cambria Math" panose="02040503050406030204" pitchFamily="18" charset="0"/>
                                </a:rPr>
                              </m:ctrlPr>
                            </m:radPr>
                            <m:deg/>
                            <m:e>
                              <m:r>
                                <a:rPr lang="en-US" altLang="zh-CN" sz="2600" b="1" i="1">
                                  <a:solidFill>
                                    <a:srgbClr val="005AAA"/>
                                  </a:solidFill>
                                  <a:latin typeface="Cambria Math" panose="02040503050406030204" pitchFamily="18" charset="0"/>
                                </a:rPr>
                                <m:t>𝒏</m:t>
                              </m:r>
                              <m:sSub>
                                <m:sSubPr>
                                  <m:ctrlPr>
                                    <a:rPr lang="en-US" altLang="zh-CN" sz="2600" b="1" i="1">
                                      <a:solidFill>
                                        <a:srgbClr val="005AAA"/>
                                      </a:solidFill>
                                      <a:latin typeface="Cambria Math" panose="02040503050406030204" pitchFamily="18" charset="0"/>
                                    </a:rPr>
                                  </m:ctrlPr>
                                </m:sSubPr>
                                <m:e>
                                  <m:r>
                                    <a:rPr lang="en-US" altLang="zh-CN" sz="2600" b="1" i="1">
                                      <a:solidFill>
                                        <a:srgbClr val="005AAA"/>
                                      </a:solidFill>
                                      <a:latin typeface="Cambria Math" panose="02040503050406030204" pitchFamily="18" charset="0"/>
                                    </a:rPr>
                                    <m:t>𝒅</m:t>
                                  </m:r>
                                </m:e>
                                <m:sub>
                                  <m:r>
                                    <a:rPr lang="en-US" altLang="zh-CN" sz="2600" b="1" i="1">
                                      <a:solidFill>
                                        <a:srgbClr val="005AAA"/>
                                      </a:solidFill>
                                      <a:latin typeface="Cambria Math" panose="02040503050406030204" pitchFamily="18" charset="0"/>
                                    </a:rPr>
                                    <m:t>𝒕</m:t>
                                  </m:r>
                                </m:sub>
                              </m:sSub>
                            </m:e>
                          </m:rad>
                        </m:e>
                      </m:d>
                    </m:oMath>
                  </m:oMathPara>
                </a14:m>
                <a:endParaRPr lang="zh-CN" altLang="en-US" sz="26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F31A7CD0-A3CF-631A-4508-45EA73079D3B}"/>
                  </a:ext>
                </a:extLst>
              </p:cNvPr>
              <p:cNvSpPr txBox="1">
                <a:spLocks noRot="1" noChangeAspect="1" noMove="1" noResize="1" noEditPoints="1" noAdjustHandles="1" noChangeArrowheads="1" noChangeShapeType="1" noTextEdit="1"/>
              </p:cNvSpPr>
              <p:nvPr/>
            </p:nvSpPr>
            <p:spPr>
              <a:xfrm>
                <a:off x="1643724" y="3022898"/>
                <a:ext cx="3028124" cy="5800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3C9F4A6-0E91-8B9B-B574-991659641E7A}"/>
                  </a:ext>
                </a:extLst>
              </p:cNvPr>
              <p:cNvSpPr txBox="1"/>
              <p:nvPr/>
            </p:nvSpPr>
            <p:spPr>
              <a:xfrm>
                <a:off x="5174010" y="3045365"/>
                <a:ext cx="3028124" cy="54399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zh-CN" sz="2600" i="1">
                              <a:latin typeface="Cambria Math" panose="02040503050406030204" pitchFamily="18" charset="0"/>
                              <a:ea typeface="SimHei" panose="02010609060101010101" pitchFamily="49" charset="-122"/>
                              <a:cs typeface="Times New Roman" panose="02020603050405020304" pitchFamily="18" charset="0"/>
                            </a:rPr>
                          </m:ctrlPr>
                        </m:accPr>
                        <m:e>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𝑂</m:t>
                          </m:r>
                        </m:e>
                      </m:acc>
                      <m:d>
                        <m:dPr>
                          <m:ctrlPr>
                            <a:rPr lang="en-US" altLang="zh-CN" sz="2600" i="1">
                              <a:latin typeface="Cambria Math" panose="02040503050406030204" pitchFamily="18" charset="0"/>
                            </a:rPr>
                          </m:ctrlPr>
                        </m:dPr>
                        <m:e>
                          <m:r>
                            <m:rPr>
                              <m:sty m:val="p"/>
                            </m:rPr>
                            <a:rPr lang="en-US" altLang="zh-CN" sz="2600" b="0" i="0">
                              <a:latin typeface="Cambria Math" panose="02040503050406030204" pitchFamily="18" charset="0"/>
                            </a:rPr>
                            <m:t>min</m:t>
                          </m:r>
                          <m:d>
                            <m:dPr>
                              <m:begChr m:val="{"/>
                              <m:endChr m:val="}"/>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b="0" i="1">
                                      <a:latin typeface="Cambria Math" panose="02040503050406030204" pitchFamily="18" charset="0"/>
                                    </a:rPr>
                                    <m:t>𝑑</m:t>
                                  </m:r>
                                </m:e>
                                <m:sub>
                                  <m:r>
                                    <a:rPr lang="en-US" altLang="zh-CN" sz="2600" b="0" i="1">
                                      <a:latin typeface="Cambria Math" panose="02040503050406030204" pitchFamily="18" charset="0"/>
                                    </a:rPr>
                                    <m:t>𝑡</m:t>
                                  </m:r>
                                </m:sub>
                              </m:sSub>
                              <m:r>
                                <a:rPr lang="en-US" altLang="zh-CN" sz="2600" b="0" i="1">
                                  <a:latin typeface="Cambria Math" panose="02040503050406030204" pitchFamily="18" charset="0"/>
                                </a:rPr>
                                <m:t>,</m:t>
                              </m:r>
                              <m:rad>
                                <m:radPr>
                                  <m:degHide m:val="on"/>
                                  <m:ctrlPr>
                                    <a:rPr lang="en-US" altLang="zh-CN" sz="2600" b="1" i="1">
                                      <a:solidFill>
                                        <a:srgbClr val="C00000"/>
                                      </a:solidFill>
                                      <a:latin typeface="Cambria Math" panose="02040503050406030204" pitchFamily="18" charset="0"/>
                                    </a:rPr>
                                  </m:ctrlPr>
                                </m:radPr>
                                <m:deg/>
                                <m:e>
                                  <m:r>
                                    <a:rPr lang="en-US" altLang="zh-CN" sz="2600" b="1" i="1">
                                      <a:solidFill>
                                        <a:srgbClr val="C00000"/>
                                      </a:solidFill>
                                      <a:latin typeface="Cambria Math" panose="02040503050406030204" pitchFamily="18" charset="0"/>
                                    </a:rPr>
                                    <m:t>𝒎</m:t>
                                  </m:r>
                                </m:e>
                              </m:rad>
                            </m:e>
                          </m:d>
                        </m:e>
                      </m:d>
                    </m:oMath>
                  </m:oMathPara>
                </a14:m>
                <a:endParaRPr lang="zh-CN" altLang="en-US" sz="26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13C9F4A6-0E91-8B9B-B574-991659641E7A}"/>
                  </a:ext>
                </a:extLst>
              </p:cNvPr>
              <p:cNvSpPr txBox="1">
                <a:spLocks noRot="1" noChangeAspect="1" noMove="1" noResize="1" noEditPoints="1" noAdjustHandles="1" noChangeArrowheads="1" noChangeShapeType="1" noTextEdit="1"/>
              </p:cNvSpPr>
              <p:nvPr/>
            </p:nvSpPr>
            <p:spPr>
              <a:xfrm>
                <a:off x="5174010" y="3045365"/>
                <a:ext cx="3028124" cy="543995"/>
              </a:xfrm>
              <a:prstGeom prst="rect">
                <a:avLst/>
              </a:prstGeom>
              <a:blipFill>
                <a:blip r:embed="rId6"/>
                <a:stretch>
                  <a:fillRect/>
                </a:stretch>
              </a:blipFill>
            </p:spPr>
            <p:txBody>
              <a:bodyPr/>
              <a:lstStyle/>
              <a:p>
                <a:r>
                  <a:rPr lang="en-US">
                    <a:noFill/>
                  </a:rPr>
                  <a:t> </a:t>
                </a:r>
              </a:p>
            </p:txBody>
          </p:sp>
        </mc:Fallback>
      </mc:AlternateContent>
      <p:cxnSp>
        <p:nvCxnSpPr>
          <p:cNvPr id="13" name="直接连接符 5">
            <a:extLst>
              <a:ext uri="{FF2B5EF4-FFF2-40B4-BE49-F238E27FC236}">
                <a16:creationId xmlns:a16="http://schemas.microsoft.com/office/drawing/2014/main" id="{AC1E6F58-A650-7C90-DE74-51DB6D185BE0}"/>
              </a:ext>
            </a:extLst>
          </p:cNvPr>
          <p:cNvCxnSpPr/>
          <p:nvPr/>
        </p:nvCxnSpPr>
        <p:spPr bwMode="auto">
          <a:xfrm>
            <a:off x="2378325" y="3807193"/>
            <a:ext cx="1622547" cy="0"/>
          </a:xfrm>
          <a:prstGeom prst="line">
            <a:avLst/>
          </a:prstGeom>
          <a:solidFill>
            <a:schemeClr val="accent1"/>
          </a:solidFill>
          <a:ln w="38100" cap="flat" cmpd="sng" algn="ctr">
            <a:solidFill>
              <a:srgbClr val="005AAA"/>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5">
            <a:extLst>
              <a:ext uri="{FF2B5EF4-FFF2-40B4-BE49-F238E27FC236}">
                <a16:creationId xmlns:a16="http://schemas.microsoft.com/office/drawing/2014/main" id="{7114BE19-0754-1225-91FF-9A6B079C189C}"/>
              </a:ext>
            </a:extLst>
          </p:cNvPr>
          <p:cNvCxnSpPr/>
          <p:nvPr/>
        </p:nvCxnSpPr>
        <p:spPr bwMode="auto">
          <a:xfrm>
            <a:off x="5462042" y="3807193"/>
            <a:ext cx="2376264" cy="0"/>
          </a:xfrm>
          <a:prstGeom prst="line">
            <a:avLst/>
          </a:prstGeom>
          <a:solidFill>
            <a:schemeClr val="accent1"/>
          </a:solidFill>
          <a:ln w="38100" cap="flat" cmpd="sng" algn="ctr">
            <a:solidFill>
              <a:srgbClr val="005AAA"/>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C2A23EB-0CD9-F9FD-511A-597DBE696A79}"/>
                  </a:ext>
                </a:extLst>
              </p:cNvPr>
              <p:cNvSpPr txBox="1"/>
              <p:nvPr/>
            </p:nvSpPr>
            <p:spPr bwMode="auto">
              <a:xfrm>
                <a:off x="205458" y="1601470"/>
                <a:ext cx="9664070" cy="557332"/>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400">
                    <a:latin typeface="Times New Roman" panose="02020603050405020304" pitchFamily="18" charset="0"/>
                    <a:ea typeface="楷体" panose="02010609060101010101" pitchFamily="49" charset="-122"/>
                    <a:cs typeface="Times New Roman" panose="02020603050405020304" pitchFamily="18" charset="0"/>
                  </a:rPr>
                  <a:t>When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Sub>
                  </m:oMath>
                </a14:m>
                <a:r>
                  <a:rPr lang="en-US" altLang="zh-CN" sz="2400">
                    <a:latin typeface="Times New Roman" panose="02020603050405020304" pitchFamily="18" charset="0"/>
                    <a:ea typeface="楷体" panose="02010609060101010101" pitchFamily="49" charset="-122"/>
                    <a:cs typeface="Times New Roman" panose="02020603050405020304" pitchFamily="18" charset="0"/>
                  </a:rPr>
                  <a:t> is large (e.g.,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400" b="0" i="1">
                        <a:latin typeface="Cambria Math" panose="02040503050406030204" pitchFamily="18" charset="0"/>
                        <a:ea typeface="楷体" panose="02010609060101010101" pitchFamily="49" charset="-122"/>
                        <a:cs typeface="Times New Roman" panose="02020603050405020304" pitchFamily="18" charset="0"/>
                      </a:rPr>
                      <m:t>&gt;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𝑑</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ad>
                      <m:radPr>
                        <m:degHide m:val="on"/>
                        <m:ctrlPr>
                          <a:rPr lang="en-US" altLang="zh-CN" sz="2400" i="1">
                            <a:latin typeface="Cambria Math" panose="02040503050406030204" pitchFamily="18" charset="0"/>
                          </a:rPr>
                        </m:ctrlPr>
                      </m:radPr>
                      <m:deg/>
                      <m:e>
                        <m:r>
                          <a:rPr lang="en-US" altLang="zh-CN" sz="2400" b="0" i="1">
                            <a:latin typeface="Cambria Math" panose="02040503050406030204" pitchFamily="18" charset="0"/>
                          </a:rPr>
                          <m:t>𝑛</m:t>
                        </m:r>
                        <m:sSub>
                          <m:sSubPr>
                            <m:ctrlPr>
                              <a:rPr lang="en-US" altLang="zh-CN" sz="2400" i="1">
                                <a:latin typeface="Cambria Math" panose="02040503050406030204" pitchFamily="18" charset="0"/>
                              </a:rPr>
                            </m:ctrlPr>
                          </m:sSubPr>
                          <m:e>
                            <m:r>
                              <a:rPr lang="en-US" altLang="zh-CN" sz="2400" b="0" i="1">
                                <a:latin typeface="Cambria Math" panose="02040503050406030204" pitchFamily="18" charset="0"/>
                              </a:rPr>
                              <m:t>𝑑</m:t>
                            </m:r>
                          </m:e>
                          <m:sub>
                            <m:r>
                              <a:rPr lang="en-US" altLang="zh-CN" sz="2400" b="0" i="1">
                                <a:latin typeface="Cambria Math" panose="02040503050406030204" pitchFamily="18" charset="0"/>
                              </a:rPr>
                              <m:t>𝑡</m:t>
                            </m:r>
                          </m:sub>
                        </m:sSub>
                      </m:e>
                    </m:rad>
                    <m:r>
                      <a:rPr lang="en-US" altLang="zh-CN" sz="2400" b="0" i="1">
                        <a:latin typeface="Cambria Math" panose="02040503050406030204" pitchFamily="18" charset="0"/>
                      </a:rPr>
                      <m:t>&lt;</m:t>
                    </m:r>
                    <m:rad>
                      <m:radPr>
                        <m:degHide m:val="on"/>
                        <m:ctrlPr>
                          <a:rPr lang="en-US" altLang="zh-CN" sz="2400" i="1">
                            <a:latin typeface="Cambria Math" panose="02040503050406030204" pitchFamily="18" charset="0"/>
                          </a:rPr>
                        </m:ctrlPr>
                      </m:radPr>
                      <m:deg/>
                      <m:e>
                        <m:r>
                          <a:rPr lang="en-US" altLang="zh-CN" sz="2400" b="0" i="1">
                            <a:latin typeface="Cambria Math" panose="02040503050406030204" pitchFamily="18" charset="0"/>
                          </a:rPr>
                          <m:t>𝑚</m:t>
                        </m:r>
                      </m:e>
                    </m:rad>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  since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𝑚</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𝑛𝑑</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15" name="文本框 14">
                <a:extLst>
                  <a:ext uri="{FF2B5EF4-FFF2-40B4-BE49-F238E27FC236}">
                    <a16:creationId xmlns:a16="http://schemas.microsoft.com/office/drawing/2014/main" id="{9C2A23EB-0CD9-F9FD-511A-597DBE696A79}"/>
                  </a:ext>
                </a:extLst>
              </p:cNvPr>
              <p:cNvSpPr txBox="1">
                <a:spLocks noRot="1" noChangeAspect="1" noMove="1" noResize="1" noEditPoints="1" noAdjustHandles="1" noChangeArrowheads="1" noChangeShapeType="1" noTextEdit="1"/>
              </p:cNvSpPr>
              <p:nvPr/>
            </p:nvSpPr>
            <p:spPr bwMode="auto">
              <a:xfrm>
                <a:off x="205458" y="1601470"/>
                <a:ext cx="9664070" cy="557332"/>
              </a:xfrm>
              <a:prstGeom prst="rect">
                <a:avLst/>
              </a:prstGeom>
              <a:blipFill>
                <a:blip r:embed="rId7"/>
                <a:stretch>
                  <a:fillRect b="-22727"/>
                </a:stretch>
              </a:blipFill>
              <a:ln w="9525" algn="ctr">
                <a:noFill/>
                <a:miter lim="800000"/>
                <a:headEnd/>
                <a:tailEnd/>
              </a:ln>
              <a:effectLst/>
            </p:spPr>
            <p:txBody>
              <a:bodyPr/>
              <a:lstStyle/>
              <a:p>
                <a:r>
                  <a:rPr lang="en-US">
                    <a:noFill/>
                  </a:rPr>
                  <a:t> </a:t>
                </a:r>
              </a:p>
            </p:txBody>
          </p:sp>
        </mc:Fallback>
      </mc:AlternateContent>
      <p:sp>
        <p:nvSpPr>
          <p:cNvPr id="4" name="弧 3">
            <a:extLst>
              <a:ext uri="{FF2B5EF4-FFF2-40B4-BE49-F238E27FC236}">
                <a16:creationId xmlns:a16="http://schemas.microsoft.com/office/drawing/2014/main" id="{4533C2D6-8638-E1E3-55C0-9A11E57010B2}"/>
              </a:ext>
            </a:extLst>
          </p:cNvPr>
          <p:cNvSpPr/>
          <p:nvPr/>
        </p:nvSpPr>
        <p:spPr>
          <a:xfrm rot="4902420" flipH="1">
            <a:off x="7357819" y="2661419"/>
            <a:ext cx="1193421" cy="1195392"/>
          </a:xfrm>
          <a:prstGeom prst="arc">
            <a:avLst>
              <a:gd name="adj1" fmla="val 20701288"/>
              <a:gd name="adj2" fmla="val 3441334"/>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2AD51C9-1744-6CFE-B5BF-99802773B632}"/>
                  </a:ext>
                </a:extLst>
              </p:cNvPr>
              <p:cNvSpPr txBox="1"/>
              <p:nvPr/>
            </p:nvSpPr>
            <p:spPr>
              <a:xfrm>
                <a:off x="7838306" y="2419833"/>
                <a:ext cx="1944216" cy="496931"/>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𝑚</m:t>
                      </m:r>
                      <m:r>
                        <a:rPr lang="en-US" altLang="zh-CN" sz="2600" b="0" i="1">
                          <a:latin typeface="Cambria Math" panose="02040503050406030204" pitchFamily="18" charset="0"/>
                          <a:ea typeface="SimHei" panose="02010609060101010101" pitchFamily="49" charset="-122"/>
                          <a:cs typeface="Times New Roman" panose="02020603050405020304" pitchFamily="18" charset="0"/>
                        </a:rPr>
                        <m:t>=</m:t>
                      </m:r>
                      <m:r>
                        <a:rPr lang="en-US" altLang="zh-CN" sz="2600" b="0" i="1">
                          <a:latin typeface="Cambria Math" panose="02040503050406030204" pitchFamily="18" charset="0"/>
                          <a:ea typeface="SimHei" panose="02010609060101010101" pitchFamily="49" charset="-122"/>
                          <a:cs typeface="Times New Roman" panose="02020603050405020304" pitchFamily="18" charset="0"/>
                        </a:rPr>
                        <m:t>𝑛𝑑</m:t>
                      </m:r>
                    </m:oMath>
                  </m:oMathPara>
                </a14:m>
                <a:endParaRPr lang="zh-CN" altLang="en-US" sz="26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7" name="文本框 6">
                <a:extLst>
                  <a:ext uri="{FF2B5EF4-FFF2-40B4-BE49-F238E27FC236}">
                    <a16:creationId xmlns:a16="http://schemas.microsoft.com/office/drawing/2014/main" id="{92AD51C9-1744-6CFE-B5BF-99802773B632}"/>
                  </a:ext>
                </a:extLst>
              </p:cNvPr>
              <p:cNvSpPr txBox="1">
                <a:spLocks noRot="1" noChangeAspect="1" noMove="1" noResize="1" noEditPoints="1" noAdjustHandles="1" noChangeArrowheads="1" noChangeShapeType="1" noTextEdit="1"/>
              </p:cNvSpPr>
              <p:nvPr/>
            </p:nvSpPr>
            <p:spPr>
              <a:xfrm>
                <a:off x="7838306" y="2419833"/>
                <a:ext cx="1944216" cy="496931"/>
              </a:xfrm>
              <a:prstGeom prst="rect">
                <a:avLst/>
              </a:prstGeom>
              <a:blipFill>
                <a:blip r:embed="rId8"/>
                <a:stretch>
                  <a:fillRect/>
                </a:stretch>
              </a:blipFill>
            </p:spPr>
            <p:txBody>
              <a:bodyPr/>
              <a:lstStyle/>
              <a:p>
                <a:r>
                  <a:rPr lang="en-US">
                    <a:noFill/>
                  </a:rPr>
                  <a:t> </a:t>
                </a:r>
              </a:p>
            </p:txBody>
          </p:sp>
        </mc:Fallback>
      </mc:AlternateContent>
      <p:sp>
        <p:nvSpPr>
          <p:cNvPr id="2" name="弧 1">
            <a:extLst>
              <a:ext uri="{FF2B5EF4-FFF2-40B4-BE49-F238E27FC236}">
                <a16:creationId xmlns:a16="http://schemas.microsoft.com/office/drawing/2014/main" id="{96A765C9-763C-FC57-EDF5-7C0F275530E7}"/>
              </a:ext>
            </a:extLst>
          </p:cNvPr>
          <p:cNvSpPr/>
          <p:nvPr/>
        </p:nvSpPr>
        <p:spPr>
          <a:xfrm rot="16200000" flipH="1">
            <a:off x="3553830" y="2595080"/>
            <a:ext cx="2448272" cy="2088232"/>
          </a:xfrm>
          <a:prstGeom prst="arc">
            <a:avLst>
              <a:gd name="adj1" fmla="val 18893684"/>
              <a:gd name="adj2" fmla="val 2608129"/>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8D1C5CE-CB71-3BF2-28AB-F4C65FF90D85}"/>
                  </a:ext>
                </a:extLst>
              </p:cNvPr>
              <p:cNvSpPr txBox="1"/>
              <p:nvPr/>
            </p:nvSpPr>
            <p:spPr bwMode="auto">
              <a:xfrm>
                <a:off x="3853172" y="4740273"/>
                <a:ext cx="5035377" cy="1413849"/>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Improvements: </a:t>
                </a:r>
                <a14:m>
                  <m:oMath xmlns:m="http://schemas.openxmlformats.org/officeDocument/2006/math">
                    <m:func>
                      <m:func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uncPr>
                      <m:fName>
                        <m:r>
                          <a:rPr lang="en-US" altLang="zh-CN" sz="2400" b="1" i="0">
                            <a:solidFill>
                              <a:schemeClr val="tx1"/>
                            </a:solidFill>
                            <a:latin typeface="Cambria Math" panose="02040503050406030204" pitchFamily="18" charset="0"/>
                            <a:ea typeface="楷体" panose="02010609060101010101" pitchFamily="49" charset="-122"/>
                            <a:cs typeface="Times New Roman" panose="02020603050405020304" pitchFamily="18" charset="0"/>
                          </a:rPr>
                          <m:t>𝐦𝐢𝐧</m:t>
                        </m:r>
                      </m:fName>
                      <m:e>
                        <m:d>
                          <m:dPr>
                            <m:begChr m:val="{"/>
                            <m:endChr m:val="}"/>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ad>
                              <m:radPr>
                                <m:degHide m:val="on"/>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radPr>
                              <m:deg/>
                              <m:e>
                                <m:f>
                                  <m:f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𝒕</m:t>
                                        </m:r>
                                      </m:sub>
                                    </m:sSub>
                                  </m:num>
                                  <m:den>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𝒏</m:t>
                                    </m:r>
                                  </m:den>
                                </m:f>
                              </m:e>
                            </m:rad>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 </m:t>
                            </m:r>
                            <m:rad>
                              <m:radPr>
                                <m:degHide m:val="on"/>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radPr>
                              <m:deg/>
                              <m:e>
                                <m:f>
                                  <m:f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𝒅</m:t>
                                    </m:r>
                                  </m:num>
                                  <m:den>
                                    <m:sSub>
                                      <m:sSub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𝒕</m:t>
                                        </m:r>
                                      </m:sub>
                                    </m:sSub>
                                  </m:den>
                                </m:f>
                              </m:e>
                            </m:rad>
                          </m:e>
                        </m:d>
                      </m:e>
                    </m:func>
                  </m:oMath>
                </a14:m>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77100" lvl="2" eaLnBrk="0" hangingPunct="0">
                  <a:lnSpc>
                    <a:spcPct val="110000"/>
                  </a:lnSpc>
                  <a:spcBef>
                    <a:spcPts val="300"/>
                  </a:spcBef>
                  <a:buSzPct val="80000"/>
                  <a:defRPr/>
                </a:pPr>
                <a:endParaRPr lang="en-US" altLang="zh-CN" sz="2400" b="1">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48D1C5CE-CB71-3BF2-28AB-F4C65FF90D85}"/>
                  </a:ext>
                </a:extLst>
              </p:cNvPr>
              <p:cNvSpPr txBox="1">
                <a:spLocks noRot="1" noChangeAspect="1" noMove="1" noResize="1" noEditPoints="1" noAdjustHandles="1" noChangeArrowheads="1" noChangeShapeType="1" noTextEdit="1"/>
              </p:cNvSpPr>
              <p:nvPr/>
            </p:nvSpPr>
            <p:spPr bwMode="auto">
              <a:xfrm>
                <a:off x="3853172" y="4740273"/>
                <a:ext cx="5035377" cy="1413849"/>
              </a:xfrm>
              <a:prstGeom prst="rect">
                <a:avLst/>
              </a:prstGeom>
              <a:blipFill>
                <a:blip r:embed="rId9"/>
                <a:stretch>
                  <a:fillRect l="-2015"/>
                </a:stretch>
              </a:blipFill>
              <a:ln w="9525" algn="ctr">
                <a:noFill/>
                <a:miter lim="800000"/>
                <a:headEnd/>
                <a:tailEnd/>
              </a:ln>
              <a:effec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0189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6">
            <a:extLst>
              <a:ext uri="{FF2B5EF4-FFF2-40B4-BE49-F238E27FC236}">
                <a16:creationId xmlns:a16="http://schemas.microsoft.com/office/drawing/2014/main" id="{548FEC04-0917-794D-BC80-F040052EAC9A}"/>
              </a:ext>
            </a:extLst>
          </p:cNvPr>
          <p:cNvSpPr>
            <a:spLocks noChangeArrowheads="1"/>
          </p:cNvSpPr>
          <p:nvPr/>
        </p:nvSpPr>
        <p:spPr bwMode="auto">
          <a:xfrm>
            <a:off x="1645618" y="3028013"/>
            <a:ext cx="112712" cy="1323968"/>
          </a:xfrm>
          <a:prstGeom prst="rect">
            <a:avLst/>
          </a:prstGeom>
          <a:solidFill>
            <a:srgbClr val="0E5080"/>
          </a:solidFill>
          <a:ln w="9525" cmpd="sng">
            <a:no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05AAB"/>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5" name="矩形 7">
            <a:extLst>
              <a:ext uri="{FF2B5EF4-FFF2-40B4-BE49-F238E27FC236}">
                <a16:creationId xmlns:a16="http://schemas.microsoft.com/office/drawing/2014/main" id="{B97E4F90-11ED-A94A-9F31-F7D1B425E388}"/>
              </a:ext>
            </a:extLst>
          </p:cNvPr>
          <p:cNvSpPr>
            <a:spLocks noChangeArrowheads="1"/>
          </p:cNvSpPr>
          <p:nvPr/>
        </p:nvSpPr>
        <p:spPr bwMode="auto">
          <a:xfrm>
            <a:off x="1801199" y="3028013"/>
            <a:ext cx="46037" cy="1323968"/>
          </a:xfrm>
          <a:prstGeom prst="rect">
            <a:avLst/>
          </a:prstGeom>
          <a:solidFill>
            <a:srgbClr val="0E5080"/>
          </a:solidFill>
          <a:ln w="9525" cmpd="sng">
            <a:no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05AAB"/>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标题 1">
            <a:extLst>
              <a:ext uri="{FF2B5EF4-FFF2-40B4-BE49-F238E27FC236}">
                <a16:creationId xmlns:a16="http://schemas.microsoft.com/office/drawing/2014/main" id="{A107F72E-7792-2C46-8EC8-E950383C1D10}"/>
              </a:ext>
            </a:extLst>
          </p:cNvPr>
          <p:cNvSpPr txBox="1">
            <a:spLocks noChangeArrowheads="1"/>
          </p:cNvSpPr>
          <p:nvPr/>
        </p:nvSpPr>
        <p:spPr bwMode="auto">
          <a:xfrm>
            <a:off x="2034727" y="3337719"/>
            <a:ext cx="6831633" cy="54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rtlCol="0" anchor="t">
            <a:noAutofit/>
          </a:bodyPr>
          <a:lst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a:lstStyle>
          <a:p>
            <a:pPr lvl="0"/>
            <a:r>
              <a:rPr lang="en-US" altLang="zh-CN" sz="3600" dirty="0">
                <a:solidFill>
                  <a:srgbClr val="0E5080"/>
                </a:solidFill>
                <a:cs typeface="Times New Roman" panose="02020603050405020304" pitchFamily="18" charset="0"/>
                <a:sym typeface="楷体" panose="02010609060101010101" pitchFamily="49" charset="-122"/>
              </a:rPr>
              <a:t>Limitations of Existing Methods</a:t>
            </a:r>
            <a:endParaRPr lang="zh-CN" altLang="en-US" sz="3600" dirty="0">
              <a:solidFill>
                <a:srgbClr val="0E5080"/>
              </a:solidFill>
              <a:cs typeface="Times New Roman" panose="02020603050405020304" pitchFamily="18" charset="0"/>
              <a:sym typeface="楷体" panose="02010609060101010101" pitchFamily="49" charset="-122"/>
            </a:endParaRPr>
          </a:p>
        </p:txBody>
      </p:sp>
    </p:spTree>
    <p:extLst>
      <p:ext uri="{BB962C8B-B14F-4D97-AF65-F5344CB8AC3E}">
        <p14:creationId xmlns:p14="http://schemas.microsoft.com/office/powerpoint/2010/main" val="319046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grpSp>
        <p:nvGrpSpPr>
          <p:cNvPr id="21" name="Group 2">
            <a:extLst>
              <a:ext uri="{FF2B5EF4-FFF2-40B4-BE49-F238E27FC236}">
                <a16:creationId xmlns:a16="http://schemas.microsoft.com/office/drawing/2014/main" id="{EE1FAE7E-C21F-6994-0E61-5852EB1ADF40}"/>
              </a:ext>
            </a:extLst>
          </p:cNvPr>
          <p:cNvGrpSpPr>
            <a:grpSpLocks/>
          </p:cNvGrpSpPr>
          <p:nvPr/>
        </p:nvGrpSpPr>
        <p:grpSpPr bwMode="auto">
          <a:xfrm>
            <a:off x="317502" y="2086794"/>
            <a:ext cx="7162800" cy="5105400"/>
            <a:chOff x="1152" y="1344"/>
            <a:chExt cx="3408" cy="2064"/>
          </a:xfrm>
        </p:grpSpPr>
        <p:sp>
          <p:nvSpPr>
            <p:cNvPr id="22" name="Oval 3">
              <a:extLst>
                <a:ext uri="{FF2B5EF4-FFF2-40B4-BE49-F238E27FC236}">
                  <a16:creationId xmlns:a16="http://schemas.microsoft.com/office/drawing/2014/main" id="{D5F897EC-5040-E3B5-E2DB-0D822AED93AC}"/>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46" name="Oval 4">
              <a:extLst>
                <a:ext uri="{FF2B5EF4-FFF2-40B4-BE49-F238E27FC236}">
                  <a16:creationId xmlns:a16="http://schemas.microsoft.com/office/drawing/2014/main" id="{A6F917FE-EAC2-9BA4-42D1-B520748DFEE0}"/>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47" name="Oval 5">
              <a:extLst>
                <a:ext uri="{FF2B5EF4-FFF2-40B4-BE49-F238E27FC236}">
                  <a16:creationId xmlns:a16="http://schemas.microsoft.com/office/drawing/2014/main" id="{FB4B404E-3061-7137-1D0F-307367C31175}"/>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48" name="Oval 6">
              <a:extLst>
                <a:ext uri="{FF2B5EF4-FFF2-40B4-BE49-F238E27FC236}">
                  <a16:creationId xmlns:a16="http://schemas.microsoft.com/office/drawing/2014/main" id="{989A4C3E-7D78-B56A-D8EC-0A9B17C1665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49" name="Oval 7">
              <a:extLst>
                <a:ext uri="{FF2B5EF4-FFF2-40B4-BE49-F238E27FC236}">
                  <a16:creationId xmlns:a16="http://schemas.microsoft.com/office/drawing/2014/main" id="{1198F7E9-02ED-E7DE-05FB-B02EA42E54C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51" name="Oval 8">
              <a:extLst>
                <a:ext uri="{FF2B5EF4-FFF2-40B4-BE49-F238E27FC236}">
                  <a16:creationId xmlns:a16="http://schemas.microsoft.com/office/drawing/2014/main" id="{3EA6786A-487A-476B-4D0F-6818DB86754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52" name="Oval 9">
              <a:extLst>
                <a:ext uri="{FF2B5EF4-FFF2-40B4-BE49-F238E27FC236}">
                  <a16:creationId xmlns:a16="http://schemas.microsoft.com/office/drawing/2014/main" id="{9847B140-5C2E-3654-5803-CD17E7F5362A}"/>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53" name="Oval 10">
              <a:extLst>
                <a:ext uri="{FF2B5EF4-FFF2-40B4-BE49-F238E27FC236}">
                  <a16:creationId xmlns:a16="http://schemas.microsoft.com/office/drawing/2014/main" id="{1C390B4A-FC34-5F5B-67C2-C5FCDFC61C0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54" name="Oval 11">
              <a:extLst>
                <a:ext uri="{FF2B5EF4-FFF2-40B4-BE49-F238E27FC236}">
                  <a16:creationId xmlns:a16="http://schemas.microsoft.com/office/drawing/2014/main" id="{5F912EED-785B-851E-7313-CCF16521337E}"/>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55" name="Oval 12">
              <a:extLst>
                <a:ext uri="{FF2B5EF4-FFF2-40B4-BE49-F238E27FC236}">
                  <a16:creationId xmlns:a16="http://schemas.microsoft.com/office/drawing/2014/main" id="{FE9F12E4-AEE7-04C4-3C9F-05181A1561DF}"/>
                </a:ext>
              </a:extLst>
            </p:cNvPr>
            <p:cNvSpPr>
              <a:spLocks noChangeArrowheads="1"/>
            </p:cNvSpPr>
            <p:nvPr/>
          </p:nvSpPr>
          <p:spPr bwMode="auto">
            <a:xfrm>
              <a:off x="3024" y="1920"/>
              <a:ext cx="288" cy="240"/>
            </a:xfrm>
            <a:prstGeom prst="ellipse">
              <a:avLst/>
            </a:prstGeom>
            <a:solidFill>
              <a:schemeClr val="bg1"/>
            </a:solidFill>
            <a:ln w="38100">
              <a:solidFill>
                <a:srgbClr val="C0000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56" name="Oval 13">
              <a:extLst>
                <a:ext uri="{FF2B5EF4-FFF2-40B4-BE49-F238E27FC236}">
                  <a16:creationId xmlns:a16="http://schemas.microsoft.com/office/drawing/2014/main" id="{65087355-8A0C-DD18-B6C7-587E45FBAE7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57" name="Oval 14">
              <a:extLst>
                <a:ext uri="{FF2B5EF4-FFF2-40B4-BE49-F238E27FC236}">
                  <a16:creationId xmlns:a16="http://schemas.microsoft.com/office/drawing/2014/main" id="{ACFA0391-8708-0EBE-8F76-AE8F02831DC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58" name="AutoShape 39">
            <a:extLst>
              <a:ext uri="{FF2B5EF4-FFF2-40B4-BE49-F238E27FC236}">
                <a16:creationId xmlns:a16="http://schemas.microsoft.com/office/drawing/2014/main" id="{059939D1-5526-4C77-677B-0F08EB8754A9}"/>
              </a:ext>
            </a:extLst>
          </p:cNvPr>
          <p:cNvSpPr>
            <a:spLocks noChangeArrowheads="1"/>
          </p:cNvSpPr>
          <p:nvPr/>
        </p:nvSpPr>
        <p:spPr bwMode="auto">
          <a:xfrm>
            <a:off x="1079502" y="4753794"/>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EFD53E69-3D45-9901-FEF5-3BECA079E3F7}"/>
                  </a:ext>
                </a:extLst>
              </p:cNvPr>
              <p:cNvSpPr txBox="1"/>
              <p:nvPr/>
            </p:nvSpPr>
            <p:spPr>
              <a:xfrm>
                <a:off x="1642948" y="4626352"/>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1" name="文本框 70">
                <a:extLst>
                  <a:ext uri="{FF2B5EF4-FFF2-40B4-BE49-F238E27FC236}">
                    <a16:creationId xmlns:a16="http://schemas.microsoft.com/office/drawing/2014/main" id="{EFD53E69-3D45-9901-FEF5-3BECA079E3F7}"/>
                  </a:ext>
                </a:extLst>
              </p:cNvPr>
              <p:cNvSpPr txBox="1">
                <a:spLocks noRot="1" noChangeAspect="1" noMove="1" noResize="1" noEditPoints="1" noAdjustHandles="1" noChangeArrowheads="1" noChangeShapeType="1" noTextEdit="1"/>
              </p:cNvSpPr>
              <p:nvPr/>
            </p:nvSpPr>
            <p:spPr>
              <a:xfrm>
                <a:off x="1642948" y="4626352"/>
                <a:ext cx="93375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1954F6EE-18F0-0536-A01D-0446DD22489B}"/>
                  </a:ext>
                </a:extLst>
              </p:cNvPr>
              <p:cNvSpPr txBox="1"/>
              <p:nvPr/>
            </p:nvSpPr>
            <p:spPr>
              <a:xfrm>
                <a:off x="1909764" y="3488890"/>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2" name="文本框 71">
                <a:extLst>
                  <a:ext uri="{FF2B5EF4-FFF2-40B4-BE49-F238E27FC236}">
                    <a16:creationId xmlns:a16="http://schemas.microsoft.com/office/drawing/2014/main" id="{1954F6EE-18F0-0536-A01D-0446DD22489B}"/>
                  </a:ext>
                </a:extLst>
              </p:cNvPr>
              <p:cNvSpPr txBox="1">
                <a:spLocks noRot="1" noChangeAspect="1" noMove="1" noResize="1" noEditPoints="1" noAdjustHandles="1" noChangeArrowheads="1" noChangeShapeType="1" noTextEdit="1"/>
              </p:cNvSpPr>
              <p:nvPr/>
            </p:nvSpPr>
            <p:spPr>
              <a:xfrm>
                <a:off x="1909764" y="3488890"/>
                <a:ext cx="93375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FCAC58A3-9C49-E12F-364F-57D21548A3EF}"/>
                  </a:ext>
                </a:extLst>
              </p:cNvPr>
              <p:cNvSpPr txBox="1"/>
              <p:nvPr/>
            </p:nvSpPr>
            <p:spPr>
              <a:xfrm>
                <a:off x="2732912" y="317012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FCAC58A3-9C49-E12F-364F-57D21548A3EF}"/>
                  </a:ext>
                </a:extLst>
              </p:cNvPr>
              <p:cNvSpPr txBox="1">
                <a:spLocks noRot="1" noChangeAspect="1" noMove="1" noResize="1" noEditPoints="1" noAdjustHandles="1" noChangeArrowheads="1" noChangeShapeType="1" noTextEdit="1"/>
              </p:cNvSpPr>
              <p:nvPr/>
            </p:nvSpPr>
            <p:spPr>
              <a:xfrm>
                <a:off x="2732912" y="3170124"/>
                <a:ext cx="9337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C2EB4069-2EAE-9A0F-A071-8D91D5C169F3}"/>
                  </a:ext>
                </a:extLst>
              </p:cNvPr>
              <p:cNvSpPr txBox="1"/>
              <p:nvPr/>
            </p:nvSpPr>
            <p:spPr>
              <a:xfrm>
                <a:off x="4375968" y="319144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C2EB4069-2EAE-9A0F-A071-8D91D5C169F3}"/>
                  </a:ext>
                </a:extLst>
              </p:cNvPr>
              <p:cNvSpPr txBox="1">
                <a:spLocks noRot="1" noChangeAspect="1" noMove="1" noResize="1" noEditPoints="1" noAdjustHandles="1" noChangeArrowheads="1" noChangeShapeType="1" noTextEdit="1"/>
              </p:cNvSpPr>
              <p:nvPr/>
            </p:nvSpPr>
            <p:spPr>
              <a:xfrm>
                <a:off x="4375968" y="3191444"/>
                <a:ext cx="933757" cy="369332"/>
              </a:xfrm>
              <a:prstGeom prst="rect">
                <a:avLst/>
              </a:prstGeom>
              <a:blipFill>
                <a:blip r:embed="rId6"/>
                <a:stretch>
                  <a:fillRect/>
                </a:stretch>
              </a:blipFill>
            </p:spPr>
            <p:txBody>
              <a:bodyPr/>
              <a:lstStyle/>
              <a:p>
                <a:r>
                  <a:rPr lang="en-US">
                    <a:noFill/>
                  </a:rPr>
                  <a:t> </a:t>
                </a:r>
              </a:p>
            </p:txBody>
          </p:sp>
        </mc:Fallback>
      </mc:AlternateContent>
      <p:cxnSp>
        <p:nvCxnSpPr>
          <p:cNvPr id="92" name="直线箭头连接符 91">
            <a:extLst>
              <a:ext uri="{FF2B5EF4-FFF2-40B4-BE49-F238E27FC236}">
                <a16:creationId xmlns:a16="http://schemas.microsoft.com/office/drawing/2014/main" id="{51691F82-F8D9-C3F0-3D40-3188B67322FC}"/>
              </a:ext>
            </a:extLst>
          </p:cNvPr>
          <p:cNvCxnSpPr>
            <a:cxnSpLocks/>
            <a:stCxn id="46" idx="5"/>
          </p:cNvCxnSpPr>
          <p:nvPr/>
        </p:nvCxnSpPr>
        <p:spPr>
          <a:xfrm>
            <a:off x="1540356" y="5205572"/>
            <a:ext cx="983680" cy="533696"/>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8538B2ED-9655-E699-62BD-66E0ACD4E4E2}"/>
              </a:ext>
            </a:extLst>
          </p:cNvPr>
          <p:cNvCxnSpPr>
            <a:cxnSpLocks/>
            <a:stCxn id="46" idx="1"/>
            <a:endCxn id="22" idx="5"/>
          </p:cNvCxnSpPr>
          <p:nvPr/>
        </p:nvCxnSpPr>
        <p:spPr>
          <a:xfrm flipH="1" flipV="1">
            <a:off x="834164" y="4137000"/>
            <a:ext cx="278175" cy="648797"/>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65DB78D6-332D-F607-AF2B-40FBA137AA40}"/>
              </a:ext>
            </a:extLst>
          </p:cNvPr>
          <p:cNvCxnSpPr>
            <a:cxnSpLocks/>
          </p:cNvCxnSpPr>
          <p:nvPr/>
        </p:nvCxnSpPr>
        <p:spPr>
          <a:xfrm flipV="1">
            <a:off x="832401" y="3341028"/>
            <a:ext cx="485684" cy="383811"/>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3C40B756-6F16-EAE9-42FD-0113692296EE}"/>
              </a:ext>
            </a:extLst>
          </p:cNvPr>
          <p:cNvCxnSpPr>
            <a:cxnSpLocks/>
          </p:cNvCxnSpPr>
          <p:nvPr/>
        </p:nvCxnSpPr>
        <p:spPr>
          <a:xfrm>
            <a:off x="1924510" y="3341028"/>
            <a:ext cx="2338399" cy="47098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A140F562-2863-24E8-032B-0B99E603D893}"/>
              </a:ext>
            </a:extLst>
          </p:cNvPr>
          <p:cNvCxnSpPr>
            <a:cxnSpLocks/>
          </p:cNvCxnSpPr>
          <p:nvPr/>
        </p:nvCxnSpPr>
        <p:spPr>
          <a:xfrm flipH="1" flipV="1">
            <a:off x="1835701" y="3550941"/>
            <a:ext cx="283981" cy="534260"/>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7566E5B7-D375-4DAF-E0F4-310AE761F687}"/>
              </a:ext>
            </a:extLst>
          </p:cNvPr>
          <p:cNvCxnSpPr>
            <a:cxnSpLocks/>
          </p:cNvCxnSpPr>
          <p:nvPr/>
        </p:nvCxnSpPr>
        <p:spPr>
          <a:xfrm flipV="1">
            <a:off x="3007745" y="4055295"/>
            <a:ext cx="1399993" cy="1718535"/>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08E65978-EBC9-925B-7F91-B20BE2398616}"/>
              </a:ext>
            </a:extLst>
          </p:cNvPr>
          <p:cNvCxnSpPr>
            <a:cxnSpLocks/>
            <a:stCxn id="46" idx="7"/>
          </p:cNvCxnSpPr>
          <p:nvPr/>
        </p:nvCxnSpPr>
        <p:spPr>
          <a:xfrm flipV="1">
            <a:off x="1540356" y="4461399"/>
            <a:ext cx="582043" cy="324398"/>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47C2E832-39F3-19B5-A0C3-F09CD58D4FB5}"/>
              </a:ext>
            </a:extLst>
          </p:cNvPr>
          <p:cNvCxnSpPr>
            <a:cxnSpLocks/>
            <a:endCxn id="51" idx="2"/>
          </p:cNvCxnSpPr>
          <p:nvPr/>
        </p:nvCxnSpPr>
        <p:spPr>
          <a:xfrm flipV="1">
            <a:off x="3041652" y="5708067"/>
            <a:ext cx="705923" cy="241115"/>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60F447AA-7AF0-4B7A-781F-ACB109B6F6B2}"/>
              </a:ext>
            </a:extLst>
          </p:cNvPr>
          <p:cNvCxnSpPr>
            <a:cxnSpLocks/>
            <a:stCxn id="49" idx="5"/>
            <a:endCxn id="52" idx="1"/>
          </p:cNvCxnSpPr>
          <p:nvPr/>
        </p:nvCxnSpPr>
        <p:spPr>
          <a:xfrm>
            <a:off x="2952739" y="6155414"/>
            <a:ext cx="519877" cy="530067"/>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ECCC2DCA-BCA6-04C4-7853-0B574D247937}"/>
              </a:ext>
            </a:extLst>
          </p:cNvPr>
          <p:cNvCxnSpPr>
            <a:cxnSpLocks/>
            <a:stCxn id="52" idx="0"/>
          </p:cNvCxnSpPr>
          <p:nvPr/>
        </p:nvCxnSpPr>
        <p:spPr>
          <a:xfrm flipV="1">
            <a:off x="3686625" y="5990457"/>
            <a:ext cx="367059" cy="608086"/>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96798360-0663-4737-6198-6953C24834F0}"/>
              </a:ext>
            </a:extLst>
          </p:cNvPr>
          <p:cNvCxnSpPr>
            <a:cxnSpLocks/>
            <a:endCxn id="56" idx="2"/>
          </p:cNvCxnSpPr>
          <p:nvPr/>
        </p:nvCxnSpPr>
        <p:spPr>
          <a:xfrm>
            <a:off x="4780525" y="4021924"/>
            <a:ext cx="782971" cy="142649"/>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5F2A3C7A-D8FB-E4AF-8E25-8F7711A46F6F}"/>
              </a:ext>
            </a:extLst>
          </p:cNvPr>
          <p:cNvCxnSpPr>
            <a:cxnSpLocks/>
          </p:cNvCxnSpPr>
          <p:nvPr/>
        </p:nvCxnSpPr>
        <p:spPr>
          <a:xfrm flipV="1">
            <a:off x="6080218" y="3295245"/>
            <a:ext cx="882468" cy="64697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B06D6E3F-8080-CF33-28AB-B721D67851EE}"/>
              </a:ext>
            </a:extLst>
          </p:cNvPr>
          <p:cNvCxnSpPr>
            <a:cxnSpLocks/>
          </p:cNvCxnSpPr>
          <p:nvPr/>
        </p:nvCxnSpPr>
        <p:spPr>
          <a:xfrm>
            <a:off x="6177797" y="2454455"/>
            <a:ext cx="784889" cy="42096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870CB4E1-2A1B-C20C-B535-E0FC20FA3ED0}"/>
              </a:ext>
            </a:extLst>
          </p:cNvPr>
          <p:cNvCxnSpPr>
            <a:cxnSpLocks/>
            <a:endCxn id="54" idx="4"/>
          </p:cNvCxnSpPr>
          <p:nvPr/>
        </p:nvCxnSpPr>
        <p:spPr>
          <a:xfrm flipV="1">
            <a:off x="5865815" y="2680445"/>
            <a:ext cx="335" cy="1174824"/>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9B13B54F-983B-846F-7377-AF0B5E70E089}"/>
              </a:ext>
            </a:extLst>
          </p:cNvPr>
          <p:cNvCxnSpPr>
            <a:cxnSpLocks/>
            <a:stCxn id="53" idx="6"/>
          </p:cNvCxnSpPr>
          <p:nvPr/>
        </p:nvCxnSpPr>
        <p:spPr>
          <a:xfrm flipV="1">
            <a:off x="4756420" y="2383657"/>
            <a:ext cx="822057" cy="23742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66F4A1F5-77E1-7364-76BC-E2035C914035}"/>
              </a:ext>
            </a:extLst>
          </p:cNvPr>
          <p:cNvCxnSpPr>
            <a:cxnSpLocks/>
            <a:endCxn id="53" idx="4"/>
          </p:cNvCxnSpPr>
          <p:nvPr/>
        </p:nvCxnSpPr>
        <p:spPr>
          <a:xfrm flipH="1" flipV="1">
            <a:off x="4453767" y="2917905"/>
            <a:ext cx="112355" cy="59724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3009E79D-3B66-7D4C-3C0B-B87A7DC547D1}"/>
              </a:ext>
            </a:extLst>
          </p:cNvPr>
          <p:cNvCxnSpPr>
            <a:cxnSpLocks/>
          </p:cNvCxnSpPr>
          <p:nvPr/>
        </p:nvCxnSpPr>
        <p:spPr>
          <a:xfrm flipH="1" flipV="1">
            <a:off x="921003" y="4012432"/>
            <a:ext cx="1109663" cy="360362"/>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39ED2395-A62C-D0C6-3A27-0E2EC1833883}"/>
              </a:ext>
            </a:extLst>
          </p:cNvPr>
          <p:cNvSpPr txBox="1"/>
          <p:nvPr/>
        </p:nvSpPr>
        <p:spPr bwMode="auto">
          <a:xfrm>
            <a:off x="205458" y="6060628"/>
            <a:ext cx="2281488" cy="76890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2200" dirty="0">
                <a:latin typeface="Times New Roman" panose="02020603050405020304" pitchFamily="18" charset="0"/>
                <a:cs typeface="Times New Roman" panose="02020603050405020304" pitchFamily="18" charset="0"/>
              </a:rPr>
              <a:t>uniformly select a node in the graph</a:t>
            </a:r>
          </a:p>
        </p:txBody>
      </p:sp>
      <p:sp>
        <p:nvSpPr>
          <p:cNvPr id="4" name="弧 3">
            <a:extLst>
              <a:ext uri="{FF2B5EF4-FFF2-40B4-BE49-F238E27FC236}">
                <a16:creationId xmlns:a16="http://schemas.microsoft.com/office/drawing/2014/main" id="{9AAE99D5-5913-D461-CB49-444A687F46C2}"/>
              </a:ext>
            </a:extLst>
          </p:cNvPr>
          <p:cNvSpPr/>
          <p:nvPr/>
        </p:nvSpPr>
        <p:spPr>
          <a:xfrm rot="9376316" flipV="1">
            <a:off x="641900" y="5252100"/>
            <a:ext cx="1034591" cy="985678"/>
          </a:xfrm>
          <a:prstGeom prst="arc">
            <a:avLst/>
          </a:prstGeom>
          <a:ln w="28575">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文本框 4">
            <a:extLst>
              <a:ext uri="{FF2B5EF4-FFF2-40B4-BE49-F238E27FC236}">
                <a16:creationId xmlns:a16="http://schemas.microsoft.com/office/drawing/2014/main" id="{FE2C3A3D-3A53-5D95-E662-904C1D1D703A}"/>
              </a:ext>
            </a:extLst>
          </p:cNvPr>
          <p:cNvSpPr txBox="1"/>
          <p:nvPr/>
        </p:nvSpPr>
        <p:spPr bwMode="auto">
          <a:xfrm>
            <a:off x="194614" y="1473796"/>
            <a:ext cx="9664070" cy="531940"/>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Monte-Carlo Method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[Internet Mathematics’05]</a:t>
            </a: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62FBBAB-A4EE-0199-F847-01DD6C1AC560}"/>
                  </a:ext>
                </a:extLst>
              </p:cNvPr>
              <p:cNvSpPr txBox="1"/>
              <p:nvPr/>
            </p:nvSpPr>
            <p:spPr>
              <a:xfrm>
                <a:off x="4692153" y="4999938"/>
                <a:ext cx="1323799" cy="46166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zh-CN" sz="2400" b="1" i="1" dirty="0">
                              <a:latin typeface="Cambria Math" panose="02040503050406030204" pitchFamily="18" charset="0"/>
                              <a:ea typeface="楷体_GB2312" panose="02010609030101010101" pitchFamily="49" charset="-122"/>
                              <a:cs typeface="Arial" panose="020B0604020202020204" pitchFamily="34" charset="0"/>
                            </a:rPr>
                          </m:ctrlPr>
                        </m:accPr>
                        <m:e>
                          <m:r>
                            <a:rPr lang="en-US" altLang="zh-CN" sz="2400" b="1" i="1" dirty="0">
                              <a:latin typeface="Cambria Math" panose="02040503050406030204" pitchFamily="18" charset="0"/>
                              <a:ea typeface="楷体_GB2312" panose="02010609030101010101" pitchFamily="49" charset="-122"/>
                              <a:cs typeface="Arial" panose="020B0604020202020204" pitchFamily="34" charset="0"/>
                            </a:rPr>
                            <m:t>𝝅</m:t>
                          </m:r>
                        </m:e>
                      </m:acc>
                      <m:d>
                        <m:dPr>
                          <m:ctrlPr>
                            <a:rPr lang="en-US" altLang="zh-CN" sz="2400" b="0" i="1" dirty="0">
                              <a:latin typeface="Cambria Math" panose="02040503050406030204" pitchFamily="18" charset="0"/>
                              <a:ea typeface="楷体_GB2312" panose="02010609030101010101" pitchFamily="49" charset="-122"/>
                              <a:cs typeface="Arial" panose="020B0604020202020204" pitchFamily="34" charset="0"/>
                            </a:rPr>
                          </m:ctrlPr>
                        </m:dPr>
                        <m:e>
                          <m:r>
                            <a:rPr lang="en-US" altLang="zh-CN" sz="2400" b="0" i="1" dirty="0">
                              <a:latin typeface="Cambria Math" panose="02040503050406030204" pitchFamily="18" charset="0"/>
                              <a:ea typeface="楷体_GB2312" panose="02010609030101010101" pitchFamily="49" charset="-122"/>
                              <a:cs typeface="Arial" panose="020B0604020202020204" pitchFamily="34" charset="0"/>
                            </a:rPr>
                            <m:t>𝑡</m:t>
                          </m:r>
                        </m:e>
                      </m:d>
                      <m:r>
                        <a:rPr lang="en-US" altLang="zh-CN" sz="2400" b="0" i="1" dirty="0">
                          <a:latin typeface="Cambria Math" panose="02040503050406030204" pitchFamily="18" charset="0"/>
                          <a:ea typeface="楷体_GB2312" panose="02010609030101010101" pitchFamily="49" charset="-122"/>
                          <a:cs typeface="Arial" panose="020B0604020202020204" pitchFamily="34" charset="0"/>
                        </a:rPr>
                        <m:t>=</m:t>
                      </m:r>
                    </m:oMath>
                  </m:oMathPara>
                </a14:m>
                <a:endParaRPr lang="zh-CN" altLang="en-US" sz="2400" dirty="0">
                  <a:latin typeface="楷体_GB2312" panose="02010609030101010101" pitchFamily="49" charset="-122"/>
                  <a:ea typeface="楷体_GB2312" panose="02010609030101010101" pitchFamily="49" charset="-122"/>
                  <a:cs typeface="Arial" panose="020B0604020202020204" pitchFamily="34" charset="0"/>
                </a:endParaRPr>
              </a:p>
            </p:txBody>
          </p:sp>
        </mc:Choice>
        <mc:Fallback xmlns="">
          <p:sp>
            <p:nvSpPr>
              <p:cNvPr id="7" name="文本框 6">
                <a:extLst>
                  <a:ext uri="{FF2B5EF4-FFF2-40B4-BE49-F238E27FC236}">
                    <a16:creationId xmlns:a16="http://schemas.microsoft.com/office/drawing/2014/main" id="{162FBBAB-A4EE-0199-F847-01DD6C1AC560}"/>
                  </a:ext>
                </a:extLst>
              </p:cNvPr>
              <p:cNvSpPr txBox="1">
                <a:spLocks noRot="1" noChangeAspect="1" noMove="1" noResize="1" noEditPoints="1" noAdjustHandles="1" noChangeArrowheads="1" noChangeShapeType="1" noTextEdit="1"/>
              </p:cNvSpPr>
              <p:nvPr/>
            </p:nvSpPr>
            <p:spPr>
              <a:xfrm>
                <a:off x="4692153" y="4999938"/>
                <a:ext cx="1323799" cy="461665"/>
              </a:xfrm>
              <a:prstGeom prst="rect">
                <a:avLst/>
              </a:prstGeom>
              <a:blipFill>
                <a:blip r:embed="rId7"/>
                <a:stretch>
                  <a:fillRect/>
                </a:stretch>
              </a:blipFill>
            </p:spPr>
            <p:txBody>
              <a:bodyPr/>
              <a:lstStyle/>
              <a:p>
                <a:r>
                  <a:rPr lang="en-US">
                    <a:noFill/>
                  </a:rPr>
                  <a:t> </a:t>
                </a:r>
              </a:p>
            </p:txBody>
          </p:sp>
        </mc:Fallback>
      </mc:AlternateContent>
      <p:cxnSp>
        <p:nvCxnSpPr>
          <p:cNvPr id="9" name="直线连接符 8">
            <a:extLst>
              <a:ext uri="{FF2B5EF4-FFF2-40B4-BE49-F238E27FC236}">
                <a16:creationId xmlns:a16="http://schemas.microsoft.com/office/drawing/2014/main" id="{90646084-FB85-50BB-E667-C2E170365C2E}"/>
              </a:ext>
            </a:extLst>
          </p:cNvPr>
          <p:cNvCxnSpPr>
            <a:cxnSpLocks/>
          </p:cNvCxnSpPr>
          <p:nvPr/>
        </p:nvCxnSpPr>
        <p:spPr>
          <a:xfrm flipV="1">
            <a:off x="5888220" y="5180626"/>
            <a:ext cx="3445818" cy="3290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5F411E5-460C-9F34-9E67-0547EAFEFE3B}"/>
                  </a:ext>
                </a:extLst>
              </p:cNvPr>
              <p:cNvSpPr txBox="1"/>
              <p:nvPr/>
            </p:nvSpPr>
            <p:spPr bwMode="auto">
              <a:xfrm>
                <a:off x="5822082" y="4734885"/>
                <a:ext cx="4040365"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altLang="zh-CN" sz="2400"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of </a:t>
                </a:r>
                <a14:m>
                  <m:oMath xmlns:m="http://schemas.openxmlformats.org/officeDocument/2006/math">
                    <m:r>
                      <a:rPr lang="en-US" altLang="zh-CN" sz="2400" b="0" i="1" dirty="0">
                        <a:solidFill>
                          <a:prstClr val="black"/>
                        </a:solidFill>
                        <a:latin typeface="Cambria Math" panose="02040503050406030204" pitchFamily="18" charset="0"/>
                        <a:cs typeface="Times New Roman" panose="02020603050405020304" pitchFamily="18" charset="0"/>
                      </a:rPr>
                      <m:t>𝛼</m:t>
                    </m:r>
                  </m:oMath>
                </a14:m>
                <a:r>
                  <a:rPr lang="en-US" sz="2400" dirty="0">
                    <a:solidFill>
                      <a:prstClr val="black"/>
                    </a:solidFill>
                    <a:latin typeface="Times New Roman" panose="02020603050405020304" pitchFamily="18" charset="0"/>
                    <a:cs typeface="Times New Roman" panose="02020603050405020304" pitchFamily="18" charset="0"/>
                  </a:rPr>
                  <a:t>-walks terminates at </a:t>
                </a:r>
                <a14:m>
                  <m:oMath xmlns:m="http://schemas.openxmlformats.org/officeDocument/2006/math">
                    <m:r>
                      <a:rPr lang="en-US" sz="2400" b="0" i="1" dirty="0">
                        <a:solidFill>
                          <a:prstClr val="black"/>
                        </a:solidFill>
                        <a:latin typeface="Cambria Math" panose="02040503050406030204" pitchFamily="18" charset="0"/>
                        <a:cs typeface="Times New Roman" panose="02020603050405020304" pitchFamily="18" charset="0"/>
                      </a:rPr>
                      <m:t>𝑡</m:t>
                    </m:r>
                  </m:oMath>
                </a14:m>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D5F411E5-460C-9F34-9E67-0547EAFEFE3B}"/>
                  </a:ext>
                </a:extLst>
              </p:cNvPr>
              <p:cNvSpPr txBox="1">
                <a:spLocks noRot="1" noChangeAspect="1" noMove="1" noResize="1" noEditPoints="1" noAdjustHandles="1" noChangeArrowheads="1" noChangeShapeType="1" noTextEdit="1"/>
              </p:cNvSpPr>
              <p:nvPr/>
            </p:nvSpPr>
            <p:spPr bwMode="auto">
              <a:xfrm>
                <a:off x="5822082" y="4734885"/>
                <a:ext cx="4040365" cy="461130"/>
              </a:xfrm>
              <a:prstGeom prst="rect">
                <a:avLst/>
              </a:prstGeom>
              <a:blipFill>
                <a:blip r:embed="rId8"/>
                <a:stretch>
                  <a:fillRect l="-2508" t="-8108" b="-3243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4784C2D-6159-1AA4-66EF-2035C2B2E6E7}"/>
                  </a:ext>
                </a:extLst>
              </p:cNvPr>
              <p:cNvSpPr txBox="1"/>
              <p:nvPr/>
            </p:nvSpPr>
            <p:spPr bwMode="auto">
              <a:xfrm>
                <a:off x="5823902" y="5241453"/>
                <a:ext cx="4775233"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altLang="zh-CN" sz="2400" dirty="0">
                    <a:solidFill>
                      <a:prstClr val="black"/>
                    </a:solidFill>
                    <a:latin typeface="Times New Roman" panose="02020603050405020304" pitchFamily="18" charset="0"/>
                    <a:cs typeface="Times New Roman" panose="02020603050405020304" pitchFamily="18" charset="0"/>
                  </a:rPr>
                  <a:t>total #</a:t>
                </a:r>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of </a:t>
                </a:r>
                <a14:m>
                  <m:oMath xmlns:m="http://schemas.openxmlformats.org/officeDocument/2006/math">
                    <m:r>
                      <a:rPr lang="en-US" altLang="zh-CN" sz="2400" b="0" i="1" dirty="0">
                        <a:solidFill>
                          <a:prstClr val="black"/>
                        </a:solidFill>
                        <a:latin typeface="Cambria Math" panose="02040503050406030204" pitchFamily="18" charset="0"/>
                        <a:cs typeface="Times New Roman" panose="02020603050405020304" pitchFamily="18" charset="0"/>
                      </a:rPr>
                      <m:t>𝛼</m:t>
                    </m:r>
                  </m:oMath>
                </a14:m>
                <a:r>
                  <a:rPr lang="en-US" sz="2400" dirty="0">
                    <a:solidFill>
                      <a:prstClr val="black"/>
                    </a:solidFill>
                    <a:latin typeface="Times New Roman" panose="02020603050405020304" pitchFamily="18" charset="0"/>
                    <a:cs typeface="Times New Roman" panose="02020603050405020304" pitchFamily="18" charset="0"/>
                  </a:rPr>
                  <a:t>-walks generated in </a:t>
                </a:r>
                <a14:m>
                  <m:oMath xmlns:m="http://schemas.openxmlformats.org/officeDocument/2006/math">
                    <m:r>
                      <a:rPr lang="en-US" sz="2400" b="0" i="1" dirty="0">
                        <a:solidFill>
                          <a:prstClr val="black"/>
                        </a:solidFill>
                        <a:latin typeface="Cambria Math" panose="02040503050406030204" pitchFamily="18" charset="0"/>
                        <a:cs typeface="Times New Roman" panose="02020603050405020304" pitchFamily="18" charset="0"/>
                      </a:rPr>
                      <m:t>𝐺</m:t>
                    </m:r>
                  </m:oMath>
                </a14:m>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14784C2D-6159-1AA4-66EF-2035C2B2E6E7}"/>
                  </a:ext>
                </a:extLst>
              </p:cNvPr>
              <p:cNvSpPr txBox="1">
                <a:spLocks noRot="1" noChangeAspect="1" noMove="1" noResize="1" noEditPoints="1" noAdjustHandles="1" noChangeArrowheads="1" noChangeShapeType="1" noTextEdit="1"/>
              </p:cNvSpPr>
              <p:nvPr/>
            </p:nvSpPr>
            <p:spPr bwMode="auto">
              <a:xfrm>
                <a:off x="5823902" y="5241453"/>
                <a:ext cx="4775233" cy="461130"/>
              </a:xfrm>
              <a:prstGeom prst="rect">
                <a:avLst/>
              </a:prstGeom>
              <a:blipFill>
                <a:blip r:embed="rId9"/>
                <a:stretch>
                  <a:fillRect l="-1857" t="-10811" b="-32432"/>
                </a:stretch>
              </a:blipFill>
              <a:ln w="9525" algn="ctr">
                <a:noFill/>
                <a:miter lim="800000"/>
                <a:headEnd/>
                <a:tailEnd/>
              </a:ln>
              <a:effectLst/>
            </p:spPr>
            <p:txBody>
              <a:bodyPr/>
              <a:lstStyle/>
              <a:p>
                <a:r>
                  <a:rPr lang="en-US">
                    <a:noFill/>
                  </a:rPr>
                  <a:t> </a:t>
                </a:r>
              </a:p>
            </p:txBody>
          </p:sp>
        </mc:Fallback>
      </mc:AlternateContent>
      <p:sp>
        <p:nvSpPr>
          <p:cNvPr id="14" name="文本框 13">
            <a:extLst>
              <a:ext uri="{FF2B5EF4-FFF2-40B4-BE49-F238E27FC236}">
                <a16:creationId xmlns:a16="http://schemas.microsoft.com/office/drawing/2014/main" id="{9B59B52D-9189-E9FA-4A52-93618C75C466}"/>
              </a:ext>
            </a:extLst>
          </p:cNvPr>
          <p:cNvSpPr txBox="1"/>
          <p:nvPr/>
        </p:nvSpPr>
        <p:spPr bwMode="auto">
          <a:xfrm>
            <a:off x="4207806" y="4129806"/>
            <a:ext cx="1435616"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dirty="0">
                <a:solidFill>
                  <a:srgbClr val="C00000"/>
                </a:solidFill>
                <a:latin typeface="Times New Roman" panose="02020603050405020304" pitchFamily="18" charset="0"/>
                <a:cs typeface="Times New Roman" panose="02020603050405020304" pitchFamily="18" charset="0"/>
              </a:rPr>
              <a:t>target node</a:t>
            </a:r>
          </a:p>
        </p:txBody>
      </p:sp>
      <p:sp>
        <p:nvSpPr>
          <p:cNvPr id="18" name="Oval 5">
            <a:extLst>
              <a:ext uri="{FF2B5EF4-FFF2-40B4-BE49-F238E27FC236}">
                <a16:creationId xmlns:a16="http://schemas.microsoft.com/office/drawing/2014/main" id="{21C10897-B716-ED66-4253-5EC488F96E4A}"/>
              </a:ext>
            </a:extLst>
          </p:cNvPr>
          <p:cNvSpPr>
            <a:spLocks noChangeArrowheads="1"/>
          </p:cNvSpPr>
          <p:nvPr/>
        </p:nvSpPr>
        <p:spPr bwMode="auto">
          <a:xfrm>
            <a:off x="4251998" y="3532499"/>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19" name="AutoShape 39">
            <a:extLst>
              <a:ext uri="{FF2B5EF4-FFF2-40B4-BE49-F238E27FC236}">
                <a16:creationId xmlns:a16="http://schemas.microsoft.com/office/drawing/2014/main" id="{1675FA66-773B-673A-536D-F9E72BAAD1A5}"/>
              </a:ext>
            </a:extLst>
          </p:cNvPr>
          <p:cNvSpPr>
            <a:spLocks noChangeArrowheads="1"/>
          </p:cNvSpPr>
          <p:nvPr/>
        </p:nvSpPr>
        <p:spPr bwMode="auto">
          <a:xfrm>
            <a:off x="2486593" y="5692859"/>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F04BEE1-550A-E13F-9C13-DDEEB7DA88AD}"/>
                  </a:ext>
                </a:extLst>
              </p:cNvPr>
              <p:cNvSpPr txBox="1"/>
              <p:nvPr/>
            </p:nvSpPr>
            <p:spPr>
              <a:xfrm>
                <a:off x="3435901" y="4949670"/>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6F04BEE1-550A-E13F-9C13-DDEEB7DA88AD}"/>
                  </a:ext>
                </a:extLst>
              </p:cNvPr>
              <p:cNvSpPr txBox="1">
                <a:spLocks noRot="1" noChangeAspect="1" noMove="1" noResize="1" noEditPoints="1" noAdjustHandles="1" noChangeArrowheads="1" noChangeShapeType="1" noTextEdit="1"/>
              </p:cNvSpPr>
              <p:nvPr/>
            </p:nvSpPr>
            <p:spPr>
              <a:xfrm>
                <a:off x="3435901" y="4949670"/>
                <a:ext cx="93375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8A6887A-F315-6002-8DA0-5BFA0B4A4E2D}"/>
                  </a:ext>
                </a:extLst>
              </p:cNvPr>
              <p:cNvSpPr txBox="1"/>
              <p:nvPr/>
            </p:nvSpPr>
            <p:spPr>
              <a:xfrm>
                <a:off x="4793924" y="3767668"/>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28A6887A-F315-6002-8DA0-5BFA0B4A4E2D}"/>
                  </a:ext>
                </a:extLst>
              </p:cNvPr>
              <p:cNvSpPr txBox="1">
                <a:spLocks noRot="1" noChangeAspect="1" noMove="1" noResize="1" noEditPoints="1" noAdjustHandles="1" noChangeArrowheads="1" noChangeShapeType="1" noTextEdit="1"/>
              </p:cNvSpPr>
              <p:nvPr/>
            </p:nvSpPr>
            <p:spPr>
              <a:xfrm>
                <a:off x="4793924" y="3767668"/>
                <a:ext cx="93375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62A1A15-B90D-333D-3F4A-76276582A923}"/>
                  </a:ext>
                </a:extLst>
              </p:cNvPr>
              <p:cNvSpPr txBox="1"/>
              <p:nvPr/>
            </p:nvSpPr>
            <p:spPr>
              <a:xfrm>
                <a:off x="5893491" y="4003238"/>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F62A1A15-B90D-333D-3F4A-76276582A923}"/>
                  </a:ext>
                </a:extLst>
              </p:cNvPr>
              <p:cNvSpPr txBox="1">
                <a:spLocks noRot="1" noChangeAspect="1" noMove="1" noResize="1" noEditPoints="1" noAdjustHandles="1" noChangeArrowheads="1" noChangeShapeType="1" noTextEdit="1"/>
              </p:cNvSpPr>
              <p:nvPr/>
            </p:nvSpPr>
            <p:spPr>
              <a:xfrm>
                <a:off x="5893491" y="4003238"/>
                <a:ext cx="933757" cy="369332"/>
              </a:xfrm>
              <a:prstGeom prst="rect">
                <a:avLst/>
              </a:prstGeom>
              <a:blipFill>
                <a:blip r:embed="rId12"/>
                <a:stretch>
                  <a:fillRect/>
                </a:stretch>
              </a:blipFill>
            </p:spPr>
            <p:txBody>
              <a:bodyPr/>
              <a:lstStyle/>
              <a:p>
                <a:r>
                  <a:rPr lang="en-US">
                    <a:noFill/>
                  </a:rPr>
                  <a:t> </a:t>
                </a:r>
              </a:p>
            </p:txBody>
          </p:sp>
        </mc:Fallback>
      </mc:AlternateContent>
      <p:sp>
        <p:nvSpPr>
          <p:cNvPr id="26" name="AutoShape 39">
            <a:extLst>
              <a:ext uri="{FF2B5EF4-FFF2-40B4-BE49-F238E27FC236}">
                <a16:creationId xmlns:a16="http://schemas.microsoft.com/office/drawing/2014/main" id="{96B56F7F-777D-56F9-25B2-3EA990C4CD5B}"/>
              </a:ext>
            </a:extLst>
          </p:cNvPr>
          <p:cNvSpPr>
            <a:spLocks noChangeArrowheads="1"/>
          </p:cNvSpPr>
          <p:nvPr/>
        </p:nvSpPr>
        <p:spPr bwMode="auto">
          <a:xfrm>
            <a:off x="4191567" y="2384641"/>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E2EDE99-A092-7B29-B82D-9E7CE4771DEB}"/>
                  </a:ext>
                </a:extLst>
              </p:cNvPr>
              <p:cNvSpPr txBox="1"/>
              <p:nvPr/>
            </p:nvSpPr>
            <p:spPr>
              <a:xfrm>
                <a:off x="3695021" y="3034097"/>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3E2EDE99-A092-7B29-B82D-9E7CE4771DEB}"/>
                  </a:ext>
                </a:extLst>
              </p:cNvPr>
              <p:cNvSpPr txBox="1">
                <a:spLocks noRot="1" noChangeAspect="1" noMove="1" noResize="1" noEditPoints="1" noAdjustHandles="1" noChangeArrowheads="1" noChangeShapeType="1" noTextEdit="1"/>
              </p:cNvSpPr>
              <p:nvPr/>
            </p:nvSpPr>
            <p:spPr>
              <a:xfrm>
                <a:off x="3695021" y="3034097"/>
                <a:ext cx="93375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15DB82D2-ED3A-F6CB-7E9A-745723CB947B}"/>
                  </a:ext>
                </a:extLst>
              </p:cNvPr>
              <p:cNvSpPr txBox="1"/>
              <p:nvPr/>
            </p:nvSpPr>
            <p:spPr>
              <a:xfrm>
                <a:off x="3041035" y="4539063"/>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15DB82D2-ED3A-F6CB-7E9A-745723CB947B}"/>
                  </a:ext>
                </a:extLst>
              </p:cNvPr>
              <p:cNvSpPr txBox="1">
                <a:spLocks noRot="1" noChangeAspect="1" noMove="1" noResize="1" noEditPoints="1" noAdjustHandles="1" noChangeArrowheads="1" noChangeShapeType="1" noTextEdit="1"/>
              </p:cNvSpPr>
              <p:nvPr/>
            </p:nvSpPr>
            <p:spPr>
              <a:xfrm>
                <a:off x="3041035" y="4539063"/>
                <a:ext cx="93375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47E1DD8-5052-8A4E-453F-3B4A04064CA2}"/>
                  </a:ext>
                </a:extLst>
              </p:cNvPr>
              <p:cNvSpPr txBox="1"/>
              <p:nvPr/>
            </p:nvSpPr>
            <p:spPr>
              <a:xfrm>
                <a:off x="2266033" y="5279369"/>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D47E1DD8-5052-8A4E-453F-3B4A04064CA2}"/>
                  </a:ext>
                </a:extLst>
              </p:cNvPr>
              <p:cNvSpPr txBox="1">
                <a:spLocks noRot="1" noChangeAspect="1" noMove="1" noResize="1" noEditPoints="1" noAdjustHandles="1" noChangeArrowheads="1" noChangeShapeType="1" noTextEdit="1"/>
              </p:cNvSpPr>
              <p:nvPr/>
            </p:nvSpPr>
            <p:spPr>
              <a:xfrm>
                <a:off x="2266033" y="5279369"/>
                <a:ext cx="93375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A965654-08C5-C4C4-8DA0-5FC06E89E6B5}"/>
                  </a:ext>
                </a:extLst>
              </p:cNvPr>
              <p:cNvSpPr txBox="1"/>
              <p:nvPr/>
            </p:nvSpPr>
            <p:spPr bwMode="auto">
              <a:xfrm>
                <a:off x="4398899" y="5881712"/>
                <a:ext cx="5697130" cy="1552733"/>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Pigeonhole Principle: </a:t>
                </a:r>
              </a:p>
              <a:p>
                <a:pPr marL="377100" lvl="2" eaLnBrk="0" hangingPunct="0">
                  <a:spcBef>
                    <a:spcPts val="300"/>
                  </a:spcBef>
                  <a:buSzPct val="80000"/>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To estimate </a:t>
                </a:r>
                <a14:m>
                  <m:oMath xmlns:m="http://schemas.openxmlformats.org/officeDocument/2006/math">
                    <m:r>
                      <a:rPr lang="en-US" altLang="zh-CN" sz="2200" b="1" i="1">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200"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e>
                    </m:d>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𝑂</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we need to generate </a:t>
                </a:r>
                <a14:m>
                  <m:oMath xmlns:m="http://schemas.openxmlformats.org/officeDocument/2006/math">
                    <m:r>
                      <m:rPr>
                        <m:sty m:val="p"/>
                      </m:rPr>
                      <a:rPr lang="en-US" altLang="zh-CN" sz="2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Ω</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random walks in order to touch node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least once. </a:t>
                </a:r>
              </a:p>
            </p:txBody>
          </p:sp>
        </mc:Choice>
        <mc:Fallback xmlns="">
          <p:sp>
            <p:nvSpPr>
              <p:cNvPr id="31" name="文本框 30">
                <a:extLst>
                  <a:ext uri="{FF2B5EF4-FFF2-40B4-BE49-F238E27FC236}">
                    <a16:creationId xmlns:a16="http://schemas.microsoft.com/office/drawing/2014/main" id="{3A965654-08C5-C4C4-8DA0-5FC06E89E6B5}"/>
                  </a:ext>
                </a:extLst>
              </p:cNvPr>
              <p:cNvSpPr txBox="1">
                <a:spLocks noRot="1" noChangeAspect="1" noMove="1" noResize="1" noEditPoints="1" noAdjustHandles="1" noChangeArrowheads="1" noChangeShapeType="1" noTextEdit="1"/>
              </p:cNvSpPr>
              <p:nvPr/>
            </p:nvSpPr>
            <p:spPr bwMode="auto">
              <a:xfrm>
                <a:off x="4398899" y="5881712"/>
                <a:ext cx="5697130" cy="1552733"/>
              </a:xfrm>
              <a:prstGeom prst="rect">
                <a:avLst/>
              </a:prstGeom>
              <a:blipFill>
                <a:blip r:embed="rId15"/>
                <a:stretch>
                  <a:fillRect t="-2439" b="-6504"/>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9320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grpId="0" nodeType="afterEffect">
                                  <p:stCondLst>
                                    <p:cond delay="0"/>
                                  </p:stCondLst>
                                  <p:childTnLst>
                                    <p:animMotion origin="layout" path="M 3.21288E-6 -4.69675E-6 C 0.04892 -0.02818 0.09783 -0.05595 0.10178 -0.09761 C 0.10573 -0.13926 -0.01247 -0.2379 0.02398 -0.25035 C 0.06044 -0.26301 0.25374 -0.18174 0.32444 -0.16009 " pathEditMode="relative" rAng="0" ptsTypes="AAAA">
                                      <p:cBhvr>
                                        <p:cTn id="14" dur="1500" fill="hold"/>
                                        <p:tgtEl>
                                          <p:spTgt spid="58"/>
                                        </p:tgtEl>
                                        <p:attrNameLst>
                                          <p:attrName>ppt_x</p:attrName>
                                          <p:attrName>ppt_y</p:attrName>
                                        </p:attrNameLst>
                                      </p:cBhvr>
                                      <p:rCtr x="16222" y="-12600"/>
                                    </p:animMotion>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20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60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81"/>
                                        </p:tgtEl>
                                        <p:attrNameLst>
                                          <p:attrName>style.visibility</p:attrName>
                                        </p:attrNameLst>
                                      </p:cBhvr>
                                      <p:to>
                                        <p:strVal val="visible"/>
                                      </p:to>
                                    </p:set>
                                  </p:childTnLst>
                                </p:cTn>
                              </p:par>
                            </p:childTnLst>
                          </p:cTn>
                        </p:par>
                        <p:par>
                          <p:cTn id="27" fill="hold">
                            <p:stCondLst>
                              <p:cond delay="1500"/>
                            </p:stCondLst>
                            <p:childTnLst>
                              <p:par>
                                <p:cTn id="28" presetID="10" presetClass="exit" presetSubtype="0" fill="hold" grpId="1" nodeType="afterEffect">
                                  <p:stCondLst>
                                    <p:cond delay="200"/>
                                  </p:stCondLst>
                                  <p:childTnLst>
                                    <p:animEffect transition="out" filter="fade">
                                      <p:cBhvr>
                                        <p:cTn id="29" dur="100"/>
                                        <p:tgtEl>
                                          <p:spTgt spid="58"/>
                                        </p:tgtEl>
                                      </p:cBhvr>
                                    </p:animEffect>
                                    <p:set>
                                      <p:cBhvr>
                                        <p:cTn id="30" dur="1" fill="hold">
                                          <p:stCondLst>
                                            <p:cond delay="99"/>
                                          </p:stCondLst>
                                        </p:cTn>
                                        <p:tgtEl>
                                          <p:spTgt spid="5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1"/>
                                        </p:tgtEl>
                                        <p:attrNameLst>
                                          <p:attrName>style.visibility</p:attrName>
                                        </p:attrNameLst>
                                      </p:cBhvr>
                                      <p:to>
                                        <p:strVal val="hidden"/>
                                      </p:to>
                                    </p:set>
                                  </p:childTnLst>
                                </p:cTn>
                              </p:par>
                            </p:childTnLst>
                          </p:cTn>
                        </p:par>
                        <p:par>
                          <p:cTn id="39" fill="hold">
                            <p:stCondLst>
                              <p:cond delay="1800"/>
                            </p:stCondLst>
                            <p:childTnLst>
                              <p:par>
                                <p:cTn id="40" presetID="5"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par>
                          <p:cTn id="43" fill="hold">
                            <p:stCondLst>
                              <p:cond delay="2300"/>
                            </p:stCondLst>
                            <p:childTnLst>
                              <p:par>
                                <p:cTn id="44" presetID="1" presetClass="exit" presetSubtype="0" fill="hold" grpId="1" nodeType="afterEffect">
                                  <p:stCondLst>
                                    <p:cond delay="0"/>
                                  </p:stCondLst>
                                  <p:childTnLst>
                                    <p:set>
                                      <p:cBhvr>
                                        <p:cTn id="45" dur="1" fill="hold">
                                          <p:stCondLst>
                                            <p:cond delay="0"/>
                                          </p:stCondLst>
                                        </p:cTn>
                                        <p:tgtEl>
                                          <p:spTgt spid="18"/>
                                        </p:tgtEl>
                                        <p:attrNameLst>
                                          <p:attrName>style.visibility</p:attrName>
                                        </p:attrNameLst>
                                      </p:cBhvr>
                                      <p:to>
                                        <p:strVal val="hidden"/>
                                      </p:to>
                                    </p:set>
                                  </p:childTnLst>
                                </p:cTn>
                              </p:par>
                            </p:childTnLst>
                          </p:cTn>
                        </p:par>
                        <p:par>
                          <p:cTn id="46" fill="hold">
                            <p:stCondLst>
                              <p:cond delay="2300"/>
                            </p:stCondLst>
                            <p:childTnLst>
                              <p:par>
                                <p:cTn id="47" presetID="1" presetClass="entr" presetSubtype="0" fill="hold" grpId="2" nodeType="after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2300"/>
                            </p:stCondLst>
                            <p:childTnLst>
                              <p:par>
                                <p:cTn id="50" presetID="0" presetClass="path" presetSubtype="0" accel="50000" decel="50000" fill="hold" grpId="0" nodeType="afterEffect">
                                  <p:stCondLst>
                                    <p:cond delay="0"/>
                                  </p:stCondLst>
                                  <p:childTnLst>
                                    <p:animMotion origin="layout" path="M -5.79138E-7 -8.31121E-7 C 0.04892 -0.02818 0.14802 -0.22565 0.17832 -0.272 C 0.23244 -0.29855 0.26921 -0.21094 0.31608 -0.22381 " pathEditMode="relative" rAng="0" ptsTypes="AAA">
                                      <p:cBhvr>
                                        <p:cTn id="51" dur="1500" fill="hold"/>
                                        <p:tgtEl>
                                          <p:spTgt spid="19"/>
                                        </p:tgtEl>
                                        <p:attrNameLst>
                                          <p:attrName>ppt_x</p:attrName>
                                          <p:attrName>ppt_y</p:attrName>
                                        </p:attrNameLst>
                                      </p:cBhvr>
                                      <p:rCtr x="15796" y="-13845"/>
                                    </p:animMotion>
                                  </p:childTnLst>
                                </p:cTn>
                              </p:par>
                              <p:par>
                                <p:cTn id="52" presetID="1" presetClass="entr" presetSubtype="0"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childTnLst>
                                </p:cTn>
                              </p:par>
                              <p:par>
                                <p:cTn id="54" presetID="1" presetClass="entr" presetSubtype="0" fill="hold" grpId="0" nodeType="withEffect">
                                  <p:stCondLst>
                                    <p:cond delay="100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grpId="0" nodeType="withEffect">
                                  <p:stCondLst>
                                    <p:cond delay="120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3800"/>
                            </p:stCondLst>
                            <p:childTnLst>
                              <p:par>
                                <p:cTn id="59" presetID="10" presetClass="exit" presetSubtype="0" fill="hold" grpId="1" nodeType="afterEffect">
                                  <p:stCondLst>
                                    <p:cond delay="500"/>
                                  </p:stCondLst>
                                  <p:childTnLst>
                                    <p:animEffect transition="out" filter="fade">
                                      <p:cBhvr>
                                        <p:cTn id="60" dur="100"/>
                                        <p:tgtEl>
                                          <p:spTgt spid="19"/>
                                        </p:tgtEl>
                                      </p:cBhvr>
                                    </p:animEffect>
                                    <p:set>
                                      <p:cBhvr>
                                        <p:cTn id="61" dur="1" fill="hold">
                                          <p:stCondLst>
                                            <p:cond delay="99"/>
                                          </p:stCondLst>
                                        </p:cTn>
                                        <p:tgtEl>
                                          <p:spTgt spid="19"/>
                                        </p:tgtEl>
                                        <p:attrNameLst>
                                          <p:attrName>style.visibility</p:attrName>
                                        </p:attrNameLst>
                                      </p:cBhvr>
                                      <p:to>
                                        <p:strVal val="hidden"/>
                                      </p:to>
                                    </p:set>
                                  </p:childTnLst>
                                </p:cTn>
                              </p:par>
                              <p:par>
                                <p:cTn id="62" presetID="1" presetClass="exit" presetSubtype="0" fill="hold" grpId="1" nodeType="withEffect">
                                  <p:stCondLst>
                                    <p:cond delay="500"/>
                                  </p:stCondLst>
                                  <p:childTnLst>
                                    <p:set>
                                      <p:cBhvr>
                                        <p:cTn id="63" dur="1" fill="hold">
                                          <p:stCondLst>
                                            <p:cond delay="0"/>
                                          </p:stCondLst>
                                        </p:cTn>
                                        <p:tgtEl>
                                          <p:spTgt spid="20"/>
                                        </p:tgtEl>
                                        <p:attrNameLst>
                                          <p:attrName>style.visibility</p:attrName>
                                        </p:attrNameLst>
                                      </p:cBhvr>
                                      <p:to>
                                        <p:strVal val="hidden"/>
                                      </p:to>
                                    </p:set>
                                  </p:childTnLst>
                                </p:cTn>
                              </p:par>
                              <p:par>
                                <p:cTn id="64" presetID="1" presetClass="exit" presetSubtype="0" fill="hold" grpId="1" nodeType="withEffect">
                                  <p:stCondLst>
                                    <p:cond delay="50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xit" presetSubtype="0" fill="hold" grpId="1" nodeType="withEffect">
                                  <p:stCondLst>
                                    <p:cond delay="500"/>
                                  </p:stCondLst>
                                  <p:childTnLst>
                                    <p:set>
                                      <p:cBhvr>
                                        <p:cTn id="67" dur="1" fill="hold">
                                          <p:stCondLst>
                                            <p:cond delay="0"/>
                                          </p:stCondLst>
                                        </p:cTn>
                                        <p:tgtEl>
                                          <p:spTgt spid="25"/>
                                        </p:tgtEl>
                                        <p:attrNameLst>
                                          <p:attrName>style.visibility</p:attrName>
                                        </p:attrNameLst>
                                      </p:cBhvr>
                                      <p:to>
                                        <p:strVal val="hidden"/>
                                      </p:to>
                                    </p:set>
                                  </p:childTnLst>
                                </p:cTn>
                              </p:par>
                            </p:childTnLst>
                          </p:cTn>
                        </p:par>
                        <p:par>
                          <p:cTn id="68" fill="hold">
                            <p:stCondLst>
                              <p:cond delay="4400"/>
                            </p:stCondLst>
                            <p:childTnLst>
                              <p:par>
                                <p:cTn id="69" presetID="1" presetClass="entr" presetSubtype="0" fill="hold" grpId="2" nodeType="after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par>
                          <p:cTn id="71" fill="hold">
                            <p:stCondLst>
                              <p:cond delay="4400"/>
                            </p:stCondLst>
                            <p:childTnLst>
                              <p:par>
                                <p:cTn id="72" presetID="0" presetClass="path" presetSubtype="0" accel="50000" decel="50000" fill="hold" grpId="0" nodeType="afterEffect">
                                  <p:stCondLst>
                                    <p:cond delay="0"/>
                                  </p:stCondLst>
                                  <p:childTnLst>
                                    <p:animMotion origin="layout" path="M -3.08032E-6 4.88258E-6 C 0.00726 0.06452 0.01263 0.08556 0.01515 0.14049 C -0.04339 0.32387 -0.17295 0.42801 -0.17295 0.42066 " pathEditMode="relative" rAng="0" ptsTypes="AAA">
                                      <p:cBhvr>
                                        <p:cTn id="73" dur="1500" fill="hold"/>
                                        <p:tgtEl>
                                          <p:spTgt spid="26"/>
                                        </p:tgtEl>
                                        <p:attrNameLst>
                                          <p:attrName>ppt_x</p:attrName>
                                          <p:attrName>ppt_y</p:attrName>
                                        </p:attrNameLst>
                                      </p:cBhvr>
                                      <p:rCtr x="-7890" y="21054"/>
                                    </p:animMotion>
                                  </p:childTnLst>
                                </p:cTn>
                              </p:par>
                              <p:par>
                                <p:cTn id="74" presetID="1" presetClass="entr" presetSubtype="0" fill="hold" grpId="0" nodeType="withEffect">
                                  <p:stCondLst>
                                    <p:cond delay="300"/>
                                  </p:stCondLst>
                                  <p:childTnLst>
                                    <p:set>
                                      <p:cBhvr>
                                        <p:cTn id="75" dur="1" fill="hold">
                                          <p:stCondLst>
                                            <p:cond delay="0"/>
                                          </p:stCondLst>
                                        </p:cTn>
                                        <p:tgtEl>
                                          <p:spTgt spid="28"/>
                                        </p:tgtEl>
                                        <p:attrNameLst>
                                          <p:attrName>style.visibility</p:attrName>
                                        </p:attrNameLst>
                                      </p:cBhvr>
                                      <p:to>
                                        <p:strVal val="visible"/>
                                      </p:to>
                                    </p:set>
                                  </p:childTnLst>
                                </p:cTn>
                              </p:par>
                              <p:par>
                                <p:cTn id="76" presetID="1" presetClass="entr" presetSubtype="0" fill="hold" grpId="0" nodeType="withEffect">
                                  <p:stCondLst>
                                    <p:cond delay="800"/>
                                  </p:stCondLst>
                                  <p:childTnLst>
                                    <p:set>
                                      <p:cBhvr>
                                        <p:cTn id="77" dur="1" fill="hold">
                                          <p:stCondLst>
                                            <p:cond delay="0"/>
                                          </p:stCondLst>
                                        </p:cTn>
                                        <p:tgtEl>
                                          <p:spTgt spid="29"/>
                                        </p:tgtEl>
                                        <p:attrNameLst>
                                          <p:attrName>style.visibility</p:attrName>
                                        </p:attrNameLst>
                                      </p:cBhvr>
                                      <p:to>
                                        <p:strVal val="visible"/>
                                      </p:to>
                                    </p:set>
                                  </p:childTnLst>
                                </p:cTn>
                              </p:par>
                              <p:par>
                                <p:cTn id="78" presetID="1" presetClass="entr" presetSubtype="0" fill="hold" grpId="0" nodeType="withEffect">
                                  <p:stCondLst>
                                    <p:cond delay="1200"/>
                                  </p:stCondLst>
                                  <p:childTnLst>
                                    <p:set>
                                      <p:cBhvr>
                                        <p:cTn id="79" dur="1" fill="hold">
                                          <p:stCondLst>
                                            <p:cond delay="0"/>
                                          </p:stCondLst>
                                        </p:cTn>
                                        <p:tgtEl>
                                          <p:spTgt spid="30"/>
                                        </p:tgtEl>
                                        <p:attrNameLst>
                                          <p:attrName>style.visibility</p:attrName>
                                        </p:attrNameLst>
                                      </p:cBhvr>
                                      <p:to>
                                        <p:strVal val="visible"/>
                                      </p:to>
                                    </p:set>
                                  </p:childTnLst>
                                </p:cTn>
                              </p:par>
                            </p:childTnLst>
                          </p:cTn>
                        </p:par>
                        <p:par>
                          <p:cTn id="80" fill="hold">
                            <p:stCondLst>
                              <p:cond delay="5900"/>
                            </p:stCondLst>
                            <p:childTnLst>
                              <p:par>
                                <p:cTn id="81" presetID="10" presetClass="exit" presetSubtype="0" fill="hold" grpId="1" nodeType="afterEffect">
                                  <p:stCondLst>
                                    <p:cond delay="500"/>
                                  </p:stCondLst>
                                  <p:childTnLst>
                                    <p:animEffect transition="out" filter="fade">
                                      <p:cBhvr>
                                        <p:cTn id="82" dur="100"/>
                                        <p:tgtEl>
                                          <p:spTgt spid="26"/>
                                        </p:tgtEl>
                                      </p:cBhvr>
                                    </p:animEffect>
                                    <p:set>
                                      <p:cBhvr>
                                        <p:cTn id="83" dur="1" fill="hold">
                                          <p:stCondLst>
                                            <p:cond delay="99"/>
                                          </p:stCondLst>
                                        </p:cTn>
                                        <p:tgtEl>
                                          <p:spTgt spid="26"/>
                                        </p:tgtEl>
                                        <p:attrNameLst>
                                          <p:attrName>style.visibility</p:attrName>
                                        </p:attrNameLst>
                                      </p:cBhvr>
                                      <p:to>
                                        <p:strVal val="hidden"/>
                                      </p:to>
                                    </p:set>
                                  </p:childTnLst>
                                </p:cTn>
                              </p:par>
                              <p:par>
                                <p:cTn id="84" presetID="1" presetClass="exit" presetSubtype="0" fill="hold" grpId="1" nodeType="withEffect">
                                  <p:stCondLst>
                                    <p:cond delay="500"/>
                                  </p:stCondLst>
                                  <p:childTnLst>
                                    <p:set>
                                      <p:cBhvr>
                                        <p:cTn id="85" dur="1" fill="hold">
                                          <p:stCondLst>
                                            <p:cond delay="0"/>
                                          </p:stCondLst>
                                        </p:cTn>
                                        <p:tgtEl>
                                          <p:spTgt spid="28"/>
                                        </p:tgtEl>
                                        <p:attrNameLst>
                                          <p:attrName>style.visibility</p:attrName>
                                        </p:attrNameLst>
                                      </p:cBhvr>
                                      <p:to>
                                        <p:strVal val="hidden"/>
                                      </p:to>
                                    </p:set>
                                  </p:childTnLst>
                                </p:cTn>
                              </p:par>
                              <p:par>
                                <p:cTn id="86" presetID="1" presetClass="exit" presetSubtype="0" fill="hold" grpId="1" nodeType="withEffect">
                                  <p:stCondLst>
                                    <p:cond delay="500"/>
                                  </p:stCondLst>
                                  <p:childTnLst>
                                    <p:set>
                                      <p:cBhvr>
                                        <p:cTn id="87" dur="1" fill="hold">
                                          <p:stCondLst>
                                            <p:cond delay="0"/>
                                          </p:stCondLst>
                                        </p:cTn>
                                        <p:tgtEl>
                                          <p:spTgt spid="29"/>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8" grpId="2" animBg="1"/>
      <p:bldP spid="71" grpId="0"/>
      <p:bldP spid="71" grpId="1"/>
      <p:bldP spid="72" grpId="0"/>
      <p:bldP spid="72" grpId="1"/>
      <p:bldP spid="73" grpId="0"/>
      <p:bldP spid="73" grpId="1"/>
      <p:bldP spid="81" grpId="0"/>
      <p:bldP spid="81" grpId="1"/>
      <p:bldP spid="3" grpId="0"/>
      <p:bldP spid="3" grpId="1"/>
      <p:bldP spid="4" grpId="0" animBg="1"/>
      <p:bldP spid="4" grpId="1" animBg="1"/>
      <p:bldP spid="18" grpId="0" animBg="1"/>
      <p:bldP spid="18" grpId="1" animBg="1"/>
      <p:bldP spid="19" grpId="0" animBg="1"/>
      <p:bldP spid="19" grpId="1" animBg="1"/>
      <p:bldP spid="19" grpId="2" animBg="1"/>
      <p:bldP spid="20" grpId="0"/>
      <p:bldP spid="20" grpId="1"/>
      <p:bldP spid="23" grpId="0"/>
      <p:bldP spid="23" grpId="1"/>
      <p:bldP spid="25" grpId="0"/>
      <p:bldP spid="25" grpId="1"/>
      <p:bldP spid="26" grpId="0" animBg="1"/>
      <p:bldP spid="26" grpId="1" animBg="1"/>
      <p:bldP spid="26" grpId="2" animBg="1"/>
      <p:bldP spid="28" grpId="0"/>
      <p:bldP spid="28" grpId="1"/>
      <p:bldP spid="29" grpId="0"/>
      <p:bldP spid="29" grpId="1"/>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FE2C3A3D-3A53-5D95-E662-904C1D1D703A}"/>
              </a:ext>
            </a:extLst>
          </p:cNvPr>
          <p:cNvSpPr txBox="1"/>
          <p:nvPr/>
        </p:nvSpPr>
        <p:spPr bwMode="auto">
          <a:xfrm>
            <a:off x="194614" y="1473796"/>
            <a:ext cx="9664070" cy="531940"/>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Monte-Carlo Method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[Internet Mathematics’05]</a:t>
            </a: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5978756" y="259085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5978756" y="3418757"/>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5978756" y="424666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椭圆 10">
            <a:extLst>
              <a:ext uri="{FF2B5EF4-FFF2-40B4-BE49-F238E27FC236}">
                <a16:creationId xmlns:a16="http://schemas.microsoft.com/office/drawing/2014/main" id="{B3488495-E806-B3B9-C658-19C5F5DA46E2}"/>
              </a:ext>
            </a:extLst>
          </p:cNvPr>
          <p:cNvSpPr/>
          <p:nvPr/>
        </p:nvSpPr>
        <p:spPr>
          <a:xfrm>
            <a:off x="5978756" y="554317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5978756" y="638702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7058876" y="259085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7058876" y="3418757"/>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7058876" y="4246664"/>
            <a:ext cx="360040" cy="36004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7058876" y="554317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7058876" y="638702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9003092" y="442668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stCxn id="2" idx="6"/>
            <a:endCxn id="15" idx="2"/>
          </p:cNvCxnSpPr>
          <p:nvPr/>
        </p:nvCxnSpPr>
        <p:spPr>
          <a:xfrm>
            <a:off x="6338796" y="277087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6338796" y="3598777"/>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6338796" y="442668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6338796" y="5723198"/>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5" name="直线连接符 44">
            <a:extLst>
              <a:ext uri="{FF2B5EF4-FFF2-40B4-BE49-F238E27FC236}">
                <a16:creationId xmlns:a16="http://schemas.microsoft.com/office/drawing/2014/main" id="{18A89191-F764-44CF-162C-23B9DC5CCC90}"/>
              </a:ext>
            </a:extLst>
          </p:cNvPr>
          <p:cNvCxnSpPr>
            <a:cxnSpLocks/>
            <a:stCxn id="13" idx="6"/>
            <a:endCxn id="32" idx="2"/>
          </p:cNvCxnSpPr>
          <p:nvPr/>
        </p:nvCxnSpPr>
        <p:spPr>
          <a:xfrm>
            <a:off x="6338796" y="6567042"/>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1" name="直线连接符 60">
            <a:extLst>
              <a:ext uri="{FF2B5EF4-FFF2-40B4-BE49-F238E27FC236}">
                <a16:creationId xmlns:a16="http://schemas.microsoft.com/office/drawing/2014/main" id="{C78A4119-F850-9E53-DFC8-4E57C19EA3F8}"/>
              </a:ext>
            </a:extLst>
          </p:cNvPr>
          <p:cNvCxnSpPr>
            <a:cxnSpLocks/>
            <a:stCxn id="15" idx="6"/>
            <a:endCxn id="33" idx="1"/>
          </p:cNvCxnSpPr>
          <p:nvPr/>
        </p:nvCxnSpPr>
        <p:spPr>
          <a:xfrm>
            <a:off x="7418916" y="2770870"/>
            <a:ext cx="1636903" cy="1708541"/>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4" name="直线连接符 63">
            <a:extLst>
              <a:ext uri="{FF2B5EF4-FFF2-40B4-BE49-F238E27FC236}">
                <a16:creationId xmlns:a16="http://schemas.microsoft.com/office/drawing/2014/main" id="{D5FEBB95-FDFA-29C0-A32D-4C31F72CB926}"/>
              </a:ext>
            </a:extLst>
          </p:cNvPr>
          <p:cNvCxnSpPr>
            <a:cxnSpLocks/>
            <a:stCxn id="16" idx="6"/>
            <a:endCxn id="33" idx="2"/>
          </p:cNvCxnSpPr>
          <p:nvPr/>
        </p:nvCxnSpPr>
        <p:spPr>
          <a:xfrm>
            <a:off x="7418916" y="3598777"/>
            <a:ext cx="1584176" cy="1007927"/>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7418916" y="4426684"/>
            <a:ext cx="1584176" cy="18002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7418916" y="4606704"/>
            <a:ext cx="1584176" cy="111649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6" name="直线连接符 75">
            <a:extLst>
              <a:ext uri="{FF2B5EF4-FFF2-40B4-BE49-F238E27FC236}">
                <a16:creationId xmlns:a16="http://schemas.microsoft.com/office/drawing/2014/main" id="{9DC09CA3-6A2F-AD39-CAB2-23CE738B4031}"/>
              </a:ext>
            </a:extLst>
          </p:cNvPr>
          <p:cNvCxnSpPr>
            <a:cxnSpLocks/>
            <a:stCxn id="32" idx="6"/>
            <a:endCxn id="33" idx="3"/>
          </p:cNvCxnSpPr>
          <p:nvPr/>
        </p:nvCxnSpPr>
        <p:spPr>
          <a:xfrm flipV="1">
            <a:off x="7418916" y="4733997"/>
            <a:ext cx="1636903" cy="183304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82" name="直线连接符 81">
            <a:extLst>
              <a:ext uri="{FF2B5EF4-FFF2-40B4-BE49-F238E27FC236}">
                <a16:creationId xmlns:a16="http://schemas.microsoft.com/office/drawing/2014/main" id="{D383F37E-0A02-63F4-4971-C28451D5469F}"/>
              </a:ext>
            </a:extLst>
          </p:cNvPr>
          <p:cNvCxnSpPr/>
          <p:nvPr/>
        </p:nvCxnSpPr>
        <p:spPr>
          <a:xfrm>
            <a:off x="5186668" y="2770870"/>
            <a:ext cx="36004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直线连接符 82">
            <a:extLst>
              <a:ext uri="{FF2B5EF4-FFF2-40B4-BE49-F238E27FC236}">
                <a16:creationId xmlns:a16="http://schemas.microsoft.com/office/drawing/2014/main" id="{D4611A3B-D6BE-EADB-7B25-F38CFB2342D3}"/>
              </a:ext>
            </a:extLst>
          </p:cNvPr>
          <p:cNvCxnSpPr/>
          <p:nvPr/>
        </p:nvCxnSpPr>
        <p:spPr>
          <a:xfrm>
            <a:off x="5186668" y="6567042"/>
            <a:ext cx="36004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113984DE-22D9-C71C-BBDD-271CC8CF7F72}"/>
              </a:ext>
            </a:extLst>
          </p:cNvPr>
          <p:cNvCxnSpPr/>
          <p:nvPr/>
        </p:nvCxnSpPr>
        <p:spPr>
          <a:xfrm>
            <a:off x="5366688" y="5237283"/>
            <a:ext cx="0" cy="133187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BF3B68F5-5F91-7463-31F4-EB141483C3AA}"/>
              </a:ext>
            </a:extLst>
          </p:cNvPr>
          <p:cNvCxnSpPr>
            <a:cxnSpLocks/>
          </p:cNvCxnSpPr>
          <p:nvPr/>
        </p:nvCxnSpPr>
        <p:spPr>
          <a:xfrm flipV="1">
            <a:off x="5366688" y="2770870"/>
            <a:ext cx="0" cy="133187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DE555E7F-4703-6AED-FDC5-2BFDF88C5AAE}"/>
                  </a:ext>
                </a:extLst>
              </p:cNvPr>
              <p:cNvSpPr txBox="1"/>
              <p:nvPr/>
            </p:nvSpPr>
            <p:spPr bwMode="auto">
              <a:xfrm>
                <a:off x="4741962" y="4430413"/>
                <a:ext cx="1224135"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b="0" i="1" dirty="0">
                        <a:solidFill>
                          <a:prstClr val="black"/>
                        </a:solidFill>
                        <a:latin typeface="Cambria Math" panose="02040503050406030204" pitchFamily="18" charset="0"/>
                      </a:rPr>
                      <m:t>𝑛</m:t>
                    </m:r>
                  </m:oMath>
                </a14:m>
                <a:r>
                  <a:rPr lang="zh-CN" altLang="en-US"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nodes</a:t>
                </a:r>
                <a:endParaRPr 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9" name="文本框 88">
                <a:extLst>
                  <a:ext uri="{FF2B5EF4-FFF2-40B4-BE49-F238E27FC236}">
                    <a16:creationId xmlns:a16="http://schemas.microsoft.com/office/drawing/2014/main" id="{DE555E7F-4703-6AED-FDC5-2BFDF88C5AAE}"/>
                  </a:ext>
                </a:extLst>
              </p:cNvPr>
              <p:cNvSpPr txBox="1">
                <a:spLocks noRot="1" noChangeAspect="1" noMove="1" noResize="1" noEditPoints="1" noAdjustHandles="1" noChangeArrowheads="1" noChangeShapeType="1" noTextEdit="1"/>
              </p:cNvSpPr>
              <p:nvPr/>
            </p:nvSpPr>
            <p:spPr bwMode="auto">
              <a:xfrm>
                <a:off x="4741962" y="4430413"/>
                <a:ext cx="1224135" cy="399574"/>
              </a:xfrm>
              <a:prstGeom prst="rect">
                <a:avLst/>
              </a:prstGeom>
              <a:blipFill>
                <a:blip r:embed="rId3"/>
                <a:stretch>
                  <a:fillRect t="-6061" b="-2424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CC3C1111-E985-3831-066D-FB485EE13337}"/>
                  </a:ext>
                </a:extLst>
              </p:cNvPr>
              <p:cNvSpPr txBox="1"/>
              <p:nvPr/>
            </p:nvSpPr>
            <p:spPr bwMode="auto">
              <a:xfrm>
                <a:off x="9012732" y="4368705"/>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prstClr val="black"/>
                          </a:solidFill>
                          <a:latin typeface="Cambria Math" panose="02040503050406030204" pitchFamily="18" charset="0"/>
                        </a:rPr>
                        <m:t>𝒖</m:t>
                      </m:r>
                    </m:oMath>
                  </m:oMathPara>
                </a14:m>
                <a:endParaRPr lang="en-US" b="1" dirty="0">
                  <a:solidFill>
                    <a:prstClr val="black"/>
                  </a:solidFill>
                </a:endParaRPr>
              </a:p>
            </p:txBody>
          </p:sp>
        </mc:Choice>
        <mc:Fallback xmlns="">
          <p:sp>
            <p:nvSpPr>
              <p:cNvPr id="91" name="文本框 90">
                <a:extLst>
                  <a:ext uri="{FF2B5EF4-FFF2-40B4-BE49-F238E27FC236}">
                    <a16:creationId xmlns:a16="http://schemas.microsoft.com/office/drawing/2014/main" id="{CC3C1111-E985-3831-066D-FB485EE13337}"/>
                  </a:ext>
                </a:extLst>
              </p:cNvPr>
              <p:cNvSpPr txBox="1">
                <a:spLocks noRot="1" noChangeAspect="1" noMove="1" noResize="1" noEditPoints="1" noAdjustHandles="1" noChangeArrowheads="1" noChangeShapeType="1" noTextEdit="1"/>
              </p:cNvSpPr>
              <p:nvPr/>
            </p:nvSpPr>
            <p:spPr bwMode="auto">
              <a:xfrm>
                <a:off x="9012732" y="4368705"/>
                <a:ext cx="288032" cy="401434"/>
              </a:xfrm>
              <a:prstGeom prst="rect">
                <a:avLst/>
              </a:prstGeom>
              <a:blipFill>
                <a:blip r:embed="rId4"/>
                <a:stretch>
                  <a:fillRect r="-8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C217E638-C6D3-277B-9222-4552E65967EC}"/>
                  </a:ext>
                </a:extLst>
              </p:cNvPr>
              <p:cNvSpPr txBox="1"/>
              <p:nvPr/>
            </p:nvSpPr>
            <p:spPr bwMode="auto">
              <a:xfrm>
                <a:off x="194614" y="2443197"/>
                <a:ext cx="4812032" cy="2178866"/>
              </a:xfrm>
              <a:prstGeom prst="rect">
                <a:avLst/>
              </a:prstGeom>
              <a:noFill/>
              <a:ln w="9525" algn="ctr">
                <a:noFill/>
                <a:miter lim="800000"/>
                <a:headEnd/>
                <a:tailEnd/>
              </a:ln>
              <a:effectLst/>
            </p:spPr>
            <p:txBody>
              <a:bodyPr wrap="square">
                <a:spAutoFit/>
              </a:bodyPr>
              <a:lstStyle/>
              <a:p>
                <a:pPr marL="720000" lvl="2" indent="-342900" eaLnBrk="0" hangingPunct="0">
                  <a:spcAft>
                    <a:spcPts val="1800"/>
                  </a:spcAft>
                  <a:buSzPct val="80000"/>
                  <a:buFont typeface="Wingdings" pitchFamily="2" charset="2"/>
                  <a:buChar char="Ø"/>
                  <a:defRPr/>
                </a:pPr>
                <a14:m>
                  <m:oMath xmlns:m="http://schemas.openxmlformats.org/officeDocument/2006/math">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n-US" altLang="zh-CN" sz="24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720000" lvl="2" indent="-342900" eaLnBrk="0" hangingPunct="0">
                  <a:spcAft>
                    <a:spcPts val="1800"/>
                  </a:spcAft>
                  <a:buSzPct val="80000"/>
                  <a:buFont typeface="Wingdings" pitchFamily="2" charset="2"/>
                  <a:buChar char="Ø"/>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Given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as the target node, the Monte-Carlo method costs </a:t>
                </a:r>
                <a14:m>
                  <m:oMath xmlns:m="http://schemas.openxmlformats.org/officeDocument/2006/math">
                    <m:acc>
                      <m:accPr>
                        <m:chr m:val="̃"/>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𝑂</m:t>
                        </m:r>
                      </m:e>
                    </m:acc>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estimate </a:t>
                </a:r>
                <a14:m>
                  <m:oMath xmlns:m="http://schemas.openxmlformats.org/officeDocument/2006/math">
                    <m:r>
                      <a:rPr lang="en-US" altLang="zh-CN" sz="2400" b="1" i="1">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𝑣</m:t>
                        </m:r>
                      </m:e>
                    </m:d>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under constant relative error. </a:t>
                </a:r>
              </a:p>
            </p:txBody>
          </p:sp>
        </mc:Choice>
        <mc:Fallback xmlns="">
          <p:sp>
            <p:nvSpPr>
              <p:cNvPr id="109" name="文本框 108">
                <a:extLst>
                  <a:ext uri="{FF2B5EF4-FFF2-40B4-BE49-F238E27FC236}">
                    <a16:creationId xmlns:a16="http://schemas.microsoft.com/office/drawing/2014/main" id="{C217E638-C6D3-277B-9222-4552E65967EC}"/>
                  </a:ext>
                </a:extLst>
              </p:cNvPr>
              <p:cNvSpPr txBox="1">
                <a:spLocks noRot="1" noChangeAspect="1" noMove="1" noResize="1" noEditPoints="1" noAdjustHandles="1" noChangeArrowheads="1" noChangeShapeType="1" noTextEdit="1"/>
              </p:cNvSpPr>
              <p:nvPr/>
            </p:nvSpPr>
            <p:spPr bwMode="auto">
              <a:xfrm>
                <a:off x="194614" y="2443197"/>
                <a:ext cx="4812032" cy="2178866"/>
              </a:xfrm>
              <a:prstGeom prst="rect">
                <a:avLst/>
              </a:prstGeom>
              <a:blipFill>
                <a:blip r:embed="rId5"/>
                <a:stretch>
                  <a:fillRect b="-5814"/>
                </a:stretch>
              </a:blipFill>
              <a:ln w="9525" algn="ctr">
                <a:noFill/>
                <a:miter lim="800000"/>
                <a:headEnd/>
                <a:tailEnd/>
              </a:ln>
              <a:effectLst/>
            </p:spPr>
            <p:txBody>
              <a:bodyPr/>
              <a:lstStyle/>
              <a:p>
                <a:r>
                  <a:rPr lang="en-US">
                    <a:noFill/>
                  </a:rPr>
                  <a:t> </a:t>
                </a:r>
              </a:p>
            </p:txBody>
          </p:sp>
        </mc:Fallback>
      </mc:AlternateContent>
      <p:sp>
        <p:nvSpPr>
          <p:cNvPr id="111" name="弧 110">
            <a:extLst>
              <a:ext uri="{FF2B5EF4-FFF2-40B4-BE49-F238E27FC236}">
                <a16:creationId xmlns:a16="http://schemas.microsoft.com/office/drawing/2014/main" id="{0EE02846-528C-CDE6-BAA3-D014F24A7500}"/>
              </a:ext>
            </a:extLst>
          </p:cNvPr>
          <p:cNvSpPr/>
          <p:nvPr/>
        </p:nvSpPr>
        <p:spPr>
          <a:xfrm rot="15950170" flipH="1">
            <a:off x="3529287" y="1421120"/>
            <a:ext cx="3162134" cy="4844062"/>
          </a:xfrm>
          <a:prstGeom prst="arc">
            <a:avLst>
              <a:gd name="adj1" fmla="val 20722675"/>
              <a:gd name="adj2" fmla="val 3934396"/>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2" name="文本框 111">
            <a:extLst>
              <a:ext uri="{FF2B5EF4-FFF2-40B4-BE49-F238E27FC236}">
                <a16:creationId xmlns:a16="http://schemas.microsoft.com/office/drawing/2014/main" id="{DCEC0FAF-E72C-B796-EBD1-29B81C201CBE}"/>
              </a:ext>
            </a:extLst>
          </p:cNvPr>
          <p:cNvSpPr txBox="1"/>
          <p:nvPr/>
        </p:nvSpPr>
        <p:spPr bwMode="auto">
          <a:xfrm>
            <a:off x="1717626" y="4948980"/>
            <a:ext cx="3235177"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 hard instance for the Monte-Carlo method</a:t>
            </a:r>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6B14BF1E-AC6E-90E9-6032-F5934B7E276A}"/>
                  </a:ext>
                </a:extLst>
              </p:cNvPr>
              <p:cNvSpPr txBox="1"/>
              <p:nvPr/>
            </p:nvSpPr>
            <p:spPr bwMode="auto">
              <a:xfrm>
                <a:off x="5978756" y="4866382"/>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13" name="文本框 112">
                <a:extLst>
                  <a:ext uri="{FF2B5EF4-FFF2-40B4-BE49-F238E27FC236}">
                    <a16:creationId xmlns:a16="http://schemas.microsoft.com/office/drawing/2014/main" id="{6B14BF1E-AC6E-90E9-6032-F5934B7E276A}"/>
                  </a:ext>
                </a:extLst>
              </p:cNvPr>
              <p:cNvSpPr txBox="1">
                <a:spLocks noRot="1" noChangeAspect="1" noMove="1" noResize="1" noEditPoints="1" noAdjustHandles="1" noChangeArrowheads="1" noChangeShapeType="1" noTextEdit="1"/>
              </p:cNvSpPr>
              <p:nvPr/>
            </p:nvSpPr>
            <p:spPr bwMode="auto">
              <a:xfrm>
                <a:off x="5978756" y="4866382"/>
                <a:ext cx="552925" cy="360040"/>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93DE689-3CDA-468A-2124-32C6003E749B}"/>
                  </a:ext>
                </a:extLst>
              </p:cNvPr>
              <p:cNvSpPr txBox="1"/>
              <p:nvPr/>
            </p:nvSpPr>
            <p:spPr bwMode="auto">
              <a:xfrm>
                <a:off x="7058876" y="4866197"/>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14" name="文本框 113">
                <a:extLst>
                  <a:ext uri="{FF2B5EF4-FFF2-40B4-BE49-F238E27FC236}">
                    <a16:creationId xmlns:a16="http://schemas.microsoft.com/office/drawing/2014/main" id="{D93DE689-3CDA-468A-2124-32C6003E749B}"/>
                  </a:ext>
                </a:extLst>
              </p:cNvPr>
              <p:cNvSpPr txBox="1">
                <a:spLocks noRot="1" noChangeAspect="1" noMove="1" noResize="1" noEditPoints="1" noAdjustHandles="1" noChangeArrowheads="1" noChangeShapeType="1" noTextEdit="1"/>
              </p:cNvSpPr>
              <p:nvPr/>
            </p:nvSpPr>
            <p:spPr bwMode="auto">
              <a:xfrm>
                <a:off x="7058876" y="4866197"/>
                <a:ext cx="552925" cy="360040"/>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45478564-B200-346A-BED7-D65CB36FE0E6}"/>
                  </a:ext>
                </a:extLst>
              </p:cNvPr>
              <p:cNvSpPr txBox="1"/>
              <p:nvPr/>
            </p:nvSpPr>
            <p:spPr bwMode="auto">
              <a:xfrm>
                <a:off x="7072191" y="4206039"/>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𝒗</m:t>
                      </m:r>
                    </m:oMath>
                  </m:oMathPara>
                </a14:m>
                <a:endParaRPr lang="en-US" b="1" dirty="0">
                  <a:solidFill>
                    <a:srgbClr val="C00000"/>
                  </a:solidFill>
                </a:endParaRPr>
              </a:p>
            </p:txBody>
          </p:sp>
        </mc:Choice>
        <mc:Fallback xmlns="">
          <p:sp>
            <p:nvSpPr>
              <p:cNvPr id="115" name="文本框 114">
                <a:extLst>
                  <a:ext uri="{FF2B5EF4-FFF2-40B4-BE49-F238E27FC236}">
                    <a16:creationId xmlns:a16="http://schemas.microsoft.com/office/drawing/2014/main" id="{45478564-B200-346A-BED7-D65CB36FE0E6}"/>
                  </a:ext>
                </a:extLst>
              </p:cNvPr>
              <p:cNvSpPr txBox="1">
                <a:spLocks noRot="1" noChangeAspect="1" noMove="1" noResize="1" noEditPoints="1" noAdjustHandles="1" noChangeArrowheads="1" noChangeShapeType="1" noTextEdit="1"/>
              </p:cNvSpPr>
              <p:nvPr/>
            </p:nvSpPr>
            <p:spPr bwMode="auto">
              <a:xfrm>
                <a:off x="7072191" y="4206039"/>
                <a:ext cx="288032" cy="400665"/>
              </a:xfrm>
              <a:prstGeom prst="rect">
                <a:avLst/>
              </a:prstGeom>
              <a:blipFill>
                <a:blip r:embed="rId7"/>
                <a:stretch>
                  <a:fillRect r="-8333"/>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46787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E2C3A3D-3A53-5D95-E662-904C1D1D703A}"/>
                  </a:ext>
                </a:extLst>
              </p:cNvPr>
              <p:cNvSpPr txBox="1"/>
              <p:nvPr/>
            </p:nvSpPr>
            <p:spPr bwMode="auto">
              <a:xfrm>
                <a:off x="194614" y="1510730"/>
                <a:ext cx="9664070" cy="946413"/>
              </a:xfrm>
              <a:prstGeom prst="rect">
                <a:avLst/>
              </a:prstGeom>
              <a:noFill/>
              <a:ln w="9525" algn="ctr">
                <a:noFill/>
                <a:miter lim="800000"/>
                <a:headEnd/>
                <a:tailEnd/>
              </a:ln>
              <a:effectLst/>
            </p:spPr>
            <p:txBody>
              <a:bodyPr wrap="square">
                <a:spAutoFit/>
              </a:bodyPr>
              <a:lstStyle/>
              <a:p>
                <a:pPr marL="720000" lvl="2" indent="-342900" eaLnBrk="0" hangingPunct="0">
                  <a:spcBef>
                    <a:spcPts val="300"/>
                  </a:spcBef>
                  <a:spcAft>
                    <a:spcPts val="600"/>
                  </a:spcAft>
                  <a:buSzPct val="80000"/>
                  <a:buFont typeface="Wingdings" pitchFamily="2" charset="2"/>
                  <a:buChar char="Ø"/>
                  <a:defRPr/>
                </a:pPr>
                <a:r>
                  <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LocalPush Method </a:t>
                </a:r>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[Lofgren et al.’13] </a:t>
                </a:r>
              </a:p>
              <a:p>
                <a:pPr marL="377100" lvl="2" eaLnBrk="0" hangingPunct="0">
                  <a:spcBef>
                    <a:spcPts val="300"/>
                  </a:spcBef>
                  <a:spcAft>
                    <a:spcPts val="600"/>
                  </a:spcAft>
                  <a:buSzPct val="80000"/>
                  <a:defRPr/>
                </a:pPr>
                <a:r>
                  <a:rPr lang="en-US" altLang="zh-CN" sz="2400">
                    <a:latin typeface="Times New Roman" panose="02020603050405020304" pitchFamily="18" charset="0"/>
                    <a:ea typeface="楷体" panose="02010609060101010101" pitchFamily="49" charset="-122"/>
                    <a:cs typeface="Times New Roman" panose="02020603050405020304" pitchFamily="18" charset="0"/>
                  </a:rPr>
                  <a:t>     reversely push the probability mass initially at node </a:t>
                </a:r>
                <a14:m>
                  <m:oMath xmlns:m="http://schemas.openxmlformats.org/officeDocument/2006/math">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its ancestors</a:t>
                </a:r>
              </a:p>
            </p:txBody>
          </p:sp>
        </mc:Choice>
        <mc:Fallback xmlns="">
          <p:sp>
            <p:nvSpPr>
              <p:cNvPr id="5" name="文本框 4">
                <a:extLst>
                  <a:ext uri="{FF2B5EF4-FFF2-40B4-BE49-F238E27FC236}">
                    <a16:creationId xmlns:a16="http://schemas.microsoft.com/office/drawing/2014/main" id="{FE2C3A3D-3A53-5D95-E662-904C1D1D703A}"/>
                  </a:ext>
                </a:extLst>
              </p:cNvPr>
              <p:cNvSpPr txBox="1">
                <a:spLocks noRot="1" noChangeAspect="1" noMove="1" noResize="1" noEditPoints="1" noAdjustHandles="1" noChangeArrowheads="1" noChangeShapeType="1" noTextEdit="1"/>
              </p:cNvSpPr>
              <p:nvPr/>
            </p:nvSpPr>
            <p:spPr bwMode="auto">
              <a:xfrm>
                <a:off x="194614" y="1510730"/>
                <a:ext cx="9664070" cy="946413"/>
              </a:xfrm>
              <a:prstGeom prst="rect">
                <a:avLst/>
              </a:prstGeom>
              <a:blipFill>
                <a:blip r:embed="rId3"/>
                <a:stretch>
                  <a:fillRect t="-5333" b="-14667"/>
                </a:stretch>
              </a:blipFill>
              <a:ln w="9525" algn="ctr">
                <a:noFill/>
                <a:miter lim="800000"/>
                <a:headEnd/>
                <a:tailEnd/>
              </a:ln>
              <a:effectLst/>
            </p:spPr>
            <p:txBody>
              <a:bodyPr/>
              <a:lstStyle/>
              <a:p>
                <a:r>
                  <a:rPr lang="en-US">
                    <a:noFill/>
                  </a:rPr>
                  <a:t> </a:t>
                </a:r>
              </a:p>
            </p:txBody>
          </p:sp>
        </mc:Fallback>
      </mc:AlternateContent>
      <p:sp>
        <p:nvSpPr>
          <p:cNvPr id="16" name="椭圆 15">
            <a:extLst>
              <a:ext uri="{FF2B5EF4-FFF2-40B4-BE49-F238E27FC236}">
                <a16:creationId xmlns:a16="http://schemas.microsoft.com/office/drawing/2014/main" id="{2DB235B5-33A8-A137-E39A-A4652B2C38BB}"/>
              </a:ext>
            </a:extLst>
          </p:cNvPr>
          <p:cNvSpPr/>
          <p:nvPr/>
        </p:nvSpPr>
        <p:spPr>
          <a:xfrm>
            <a:off x="2656690" y="411273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2656690" y="530068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2654941" y="6488997"/>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4672914" y="530942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4" name="直线连接符 63">
            <a:extLst>
              <a:ext uri="{FF2B5EF4-FFF2-40B4-BE49-F238E27FC236}">
                <a16:creationId xmlns:a16="http://schemas.microsoft.com/office/drawing/2014/main" id="{D5FEBB95-FDFA-29C0-A32D-4C31F72CB926}"/>
              </a:ext>
            </a:extLst>
          </p:cNvPr>
          <p:cNvCxnSpPr>
            <a:cxnSpLocks/>
            <a:stCxn id="16" idx="6"/>
            <a:endCxn id="33" idx="2"/>
          </p:cNvCxnSpPr>
          <p:nvPr/>
        </p:nvCxnSpPr>
        <p:spPr>
          <a:xfrm>
            <a:off x="3016730" y="4292753"/>
            <a:ext cx="1656184" cy="1196691"/>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3016730" y="5480700"/>
            <a:ext cx="1656184" cy="874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3014981" y="5489444"/>
            <a:ext cx="1657933" cy="1179573"/>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4AEE380-5C9D-4F7A-1F94-FBF4923FE407}"/>
                  </a:ext>
                </a:extLst>
              </p:cNvPr>
              <p:cNvSpPr txBox="1"/>
              <p:nvPr/>
            </p:nvSpPr>
            <p:spPr bwMode="auto">
              <a:xfrm>
                <a:off x="4764031" y="5300680"/>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prstClr val="black"/>
                          </a:solidFill>
                          <a:latin typeface="Cambria Math" panose="02040503050406030204" pitchFamily="18" charset="0"/>
                        </a:rPr>
                        <m:t>𝒕</m:t>
                      </m:r>
                    </m:oMath>
                  </m:oMathPara>
                </a14:m>
                <a:endParaRPr lang="en-US" b="1" dirty="0">
                  <a:solidFill>
                    <a:prstClr val="black"/>
                  </a:solidFill>
                </a:endParaRPr>
              </a:p>
            </p:txBody>
          </p:sp>
        </mc:Choice>
        <mc:Fallback xmlns="">
          <p:sp>
            <p:nvSpPr>
              <p:cNvPr id="21" name="文本框 20">
                <a:extLst>
                  <a:ext uri="{FF2B5EF4-FFF2-40B4-BE49-F238E27FC236}">
                    <a16:creationId xmlns:a16="http://schemas.microsoft.com/office/drawing/2014/main" id="{64AEE380-5C9D-4F7A-1F94-FBF4923FE407}"/>
                  </a:ext>
                </a:extLst>
              </p:cNvPr>
              <p:cNvSpPr txBox="1">
                <a:spLocks noRot="1" noChangeAspect="1" noMove="1" noResize="1" noEditPoints="1" noAdjustHandles="1" noChangeArrowheads="1" noChangeShapeType="1" noTextEdit="1"/>
              </p:cNvSpPr>
              <p:nvPr/>
            </p:nvSpPr>
            <p:spPr bwMode="auto">
              <a:xfrm>
                <a:off x="4764031" y="5300680"/>
                <a:ext cx="177805" cy="307777"/>
              </a:xfrm>
              <a:prstGeom prst="rect">
                <a:avLst/>
              </a:prstGeom>
              <a:blipFill>
                <a:blip r:embed="rId4"/>
                <a:stretch>
                  <a:fillRect l="-26667" r="-20000" b="-4000"/>
                </a:stretch>
              </a:blipFill>
              <a:ln w="9525" algn="ctr">
                <a:noFill/>
                <a:miter lim="800000"/>
                <a:headEnd/>
                <a:tailEnd/>
              </a:ln>
              <a:effectLst/>
            </p:spPr>
            <p:txBody>
              <a:bodyPr/>
              <a:lstStyle/>
              <a:p>
                <a:r>
                  <a:rPr lang="en-US">
                    <a:noFill/>
                  </a:rPr>
                  <a:t> </a:t>
                </a:r>
              </a:p>
            </p:txBody>
          </p:sp>
        </mc:Fallback>
      </mc:AlternateContent>
      <p:cxnSp>
        <p:nvCxnSpPr>
          <p:cNvPr id="51" name="直线连接符 50">
            <a:extLst>
              <a:ext uri="{FF2B5EF4-FFF2-40B4-BE49-F238E27FC236}">
                <a16:creationId xmlns:a16="http://schemas.microsoft.com/office/drawing/2014/main" id="{E846A045-B345-1D94-E81B-038FF24C829C}"/>
              </a:ext>
            </a:extLst>
          </p:cNvPr>
          <p:cNvCxnSpPr>
            <a:cxnSpLocks/>
            <a:stCxn id="62" idx="6"/>
            <a:endCxn id="16" idx="2"/>
          </p:cNvCxnSpPr>
          <p:nvPr/>
        </p:nvCxnSpPr>
        <p:spPr>
          <a:xfrm>
            <a:off x="1432554" y="3716689"/>
            <a:ext cx="1224136" cy="57606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4" name="直线连接符 53">
            <a:extLst>
              <a:ext uri="{FF2B5EF4-FFF2-40B4-BE49-F238E27FC236}">
                <a16:creationId xmlns:a16="http://schemas.microsoft.com/office/drawing/2014/main" id="{A17C828E-62E9-C9DF-0F12-ADD36EF28D03}"/>
              </a:ext>
            </a:extLst>
          </p:cNvPr>
          <p:cNvCxnSpPr>
            <a:cxnSpLocks/>
            <a:stCxn id="65" idx="6"/>
            <a:endCxn id="16" idx="2"/>
          </p:cNvCxnSpPr>
          <p:nvPr/>
        </p:nvCxnSpPr>
        <p:spPr>
          <a:xfrm flipV="1">
            <a:off x="1432554" y="4292753"/>
            <a:ext cx="1224136" cy="356563"/>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id="{A3BE53FF-77F2-0A73-4CD7-0BB881FFE44F}"/>
              </a:ext>
            </a:extLst>
          </p:cNvPr>
          <p:cNvSpPr/>
          <p:nvPr/>
        </p:nvSpPr>
        <p:spPr>
          <a:xfrm>
            <a:off x="1072514" y="353666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椭圆 64">
            <a:extLst>
              <a:ext uri="{FF2B5EF4-FFF2-40B4-BE49-F238E27FC236}">
                <a16:creationId xmlns:a16="http://schemas.microsoft.com/office/drawing/2014/main" id="{9B9A49AB-F175-0A6C-41AB-AC3EAA928580}"/>
              </a:ext>
            </a:extLst>
          </p:cNvPr>
          <p:cNvSpPr/>
          <p:nvPr/>
        </p:nvSpPr>
        <p:spPr>
          <a:xfrm>
            <a:off x="1072514" y="446929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椭圆 67">
            <a:extLst>
              <a:ext uri="{FF2B5EF4-FFF2-40B4-BE49-F238E27FC236}">
                <a16:creationId xmlns:a16="http://schemas.microsoft.com/office/drawing/2014/main" id="{3BF3132D-EB46-0276-F953-C8C047C96146}"/>
              </a:ext>
            </a:extLst>
          </p:cNvPr>
          <p:cNvSpPr/>
          <p:nvPr/>
        </p:nvSpPr>
        <p:spPr>
          <a:xfrm>
            <a:off x="1072514" y="533686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9" name="直线连接符 68">
            <a:extLst>
              <a:ext uri="{FF2B5EF4-FFF2-40B4-BE49-F238E27FC236}">
                <a16:creationId xmlns:a16="http://schemas.microsoft.com/office/drawing/2014/main" id="{FA585411-CDB4-CD85-DB26-09399C85FC29}"/>
              </a:ext>
            </a:extLst>
          </p:cNvPr>
          <p:cNvCxnSpPr>
            <a:cxnSpLocks/>
            <a:stCxn id="68" idx="6"/>
            <a:endCxn id="17" idx="2"/>
          </p:cNvCxnSpPr>
          <p:nvPr/>
        </p:nvCxnSpPr>
        <p:spPr>
          <a:xfrm flipV="1">
            <a:off x="1432554" y="5480700"/>
            <a:ext cx="1224136" cy="36189"/>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74" name="椭圆 73">
            <a:extLst>
              <a:ext uri="{FF2B5EF4-FFF2-40B4-BE49-F238E27FC236}">
                <a16:creationId xmlns:a16="http://schemas.microsoft.com/office/drawing/2014/main" id="{3897866D-F5C9-0738-5E33-E9577ECA3CA7}"/>
              </a:ext>
            </a:extLst>
          </p:cNvPr>
          <p:cNvSpPr/>
          <p:nvPr/>
        </p:nvSpPr>
        <p:spPr>
          <a:xfrm>
            <a:off x="1072514" y="7065061"/>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5" name="直线连接符 74">
            <a:extLst>
              <a:ext uri="{FF2B5EF4-FFF2-40B4-BE49-F238E27FC236}">
                <a16:creationId xmlns:a16="http://schemas.microsoft.com/office/drawing/2014/main" id="{0F8751FA-7617-F1DD-B296-322D916B7BA6}"/>
              </a:ext>
            </a:extLst>
          </p:cNvPr>
          <p:cNvCxnSpPr>
            <a:cxnSpLocks/>
            <a:stCxn id="74" idx="6"/>
            <a:endCxn id="24" idx="2"/>
          </p:cNvCxnSpPr>
          <p:nvPr/>
        </p:nvCxnSpPr>
        <p:spPr>
          <a:xfrm flipV="1">
            <a:off x="1432554" y="6669017"/>
            <a:ext cx="1222387" cy="57606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79" name="椭圆 78">
            <a:extLst>
              <a:ext uri="{FF2B5EF4-FFF2-40B4-BE49-F238E27FC236}">
                <a16:creationId xmlns:a16="http://schemas.microsoft.com/office/drawing/2014/main" id="{5E924409-E30B-EE5B-470C-DD6FB69D67C5}"/>
              </a:ext>
            </a:extLst>
          </p:cNvPr>
          <p:cNvSpPr/>
          <p:nvPr/>
        </p:nvSpPr>
        <p:spPr>
          <a:xfrm>
            <a:off x="1072514" y="623696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0" name="直线连接符 79">
            <a:extLst>
              <a:ext uri="{FF2B5EF4-FFF2-40B4-BE49-F238E27FC236}">
                <a16:creationId xmlns:a16="http://schemas.microsoft.com/office/drawing/2014/main" id="{5330E48A-DA49-9A06-FB63-401336A2E82E}"/>
              </a:ext>
            </a:extLst>
          </p:cNvPr>
          <p:cNvCxnSpPr>
            <a:cxnSpLocks/>
            <a:stCxn id="79" idx="6"/>
            <a:endCxn id="24" idx="2"/>
          </p:cNvCxnSpPr>
          <p:nvPr/>
        </p:nvCxnSpPr>
        <p:spPr>
          <a:xfrm>
            <a:off x="1432554" y="6416989"/>
            <a:ext cx="1222387" cy="252028"/>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92BD24BF-9888-7862-A6DB-F4F7DBF0E119}"/>
                  </a:ext>
                </a:extLst>
              </p:cNvPr>
              <p:cNvSpPr txBox="1"/>
              <p:nvPr/>
            </p:nvSpPr>
            <p:spPr bwMode="auto">
              <a:xfrm>
                <a:off x="2656485" y="4096746"/>
                <a:ext cx="358496"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𝒖</m:t>
                          </m:r>
                        </m:e>
                        <m:sub>
                          <m:r>
                            <a:rPr lang="en-US" b="1" i="1" dirty="0">
                              <a:solidFill>
                                <a:prstClr val="black"/>
                              </a:solidFill>
                              <a:latin typeface="Cambria Math" panose="02040503050406030204" pitchFamily="18" charset="0"/>
                            </a:rPr>
                            <m:t>𝟏</m:t>
                          </m:r>
                        </m:sub>
                      </m:sSub>
                    </m:oMath>
                  </m:oMathPara>
                </a14:m>
                <a:endParaRPr lang="en-US" b="1" dirty="0">
                  <a:solidFill>
                    <a:prstClr val="black"/>
                  </a:solidFill>
                </a:endParaRPr>
              </a:p>
            </p:txBody>
          </p:sp>
        </mc:Choice>
        <mc:Fallback xmlns="">
          <p:sp>
            <p:nvSpPr>
              <p:cNvPr id="85" name="文本框 84">
                <a:extLst>
                  <a:ext uri="{FF2B5EF4-FFF2-40B4-BE49-F238E27FC236}">
                    <a16:creationId xmlns:a16="http://schemas.microsoft.com/office/drawing/2014/main" id="{92BD24BF-9888-7862-A6DB-F4F7DBF0E119}"/>
                  </a:ext>
                </a:extLst>
              </p:cNvPr>
              <p:cNvSpPr txBox="1">
                <a:spLocks noRot="1" noChangeAspect="1" noMove="1" noResize="1" noEditPoints="1" noAdjustHandles="1" noChangeArrowheads="1" noChangeShapeType="1" noTextEdit="1"/>
              </p:cNvSpPr>
              <p:nvPr/>
            </p:nvSpPr>
            <p:spPr bwMode="auto">
              <a:xfrm>
                <a:off x="2656485" y="4096746"/>
                <a:ext cx="358496" cy="307777"/>
              </a:xfrm>
              <a:prstGeom prst="rect">
                <a:avLst/>
              </a:prstGeom>
              <a:blipFill>
                <a:blip r:embed="rId5"/>
                <a:stretch>
                  <a:fillRect l="-10345" r="-6897"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77AB9DDE-5B8F-4E94-2118-6A83848236D1}"/>
                  </a:ext>
                </a:extLst>
              </p:cNvPr>
              <p:cNvSpPr txBox="1"/>
              <p:nvPr/>
            </p:nvSpPr>
            <p:spPr bwMode="auto">
              <a:xfrm>
                <a:off x="2654065" y="5290992"/>
                <a:ext cx="358496"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𝒖</m:t>
                          </m:r>
                        </m:e>
                        <m:sub>
                          <m:r>
                            <a:rPr lang="en-US" b="1" i="1" dirty="0">
                              <a:solidFill>
                                <a:prstClr val="black"/>
                              </a:solidFill>
                              <a:latin typeface="Cambria Math" panose="02040503050406030204" pitchFamily="18" charset="0"/>
                            </a:rPr>
                            <m:t>𝟐</m:t>
                          </m:r>
                        </m:sub>
                      </m:sSub>
                    </m:oMath>
                  </m:oMathPara>
                </a14:m>
                <a:endParaRPr lang="en-US" b="1" dirty="0">
                  <a:solidFill>
                    <a:prstClr val="black"/>
                  </a:solidFill>
                </a:endParaRPr>
              </a:p>
            </p:txBody>
          </p:sp>
        </mc:Choice>
        <mc:Fallback xmlns="">
          <p:sp>
            <p:nvSpPr>
              <p:cNvPr id="86" name="文本框 85">
                <a:extLst>
                  <a:ext uri="{FF2B5EF4-FFF2-40B4-BE49-F238E27FC236}">
                    <a16:creationId xmlns:a16="http://schemas.microsoft.com/office/drawing/2014/main" id="{77AB9DDE-5B8F-4E94-2118-6A83848236D1}"/>
                  </a:ext>
                </a:extLst>
              </p:cNvPr>
              <p:cNvSpPr txBox="1">
                <a:spLocks noRot="1" noChangeAspect="1" noMove="1" noResize="1" noEditPoints="1" noAdjustHandles="1" noChangeArrowheads="1" noChangeShapeType="1" noTextEdit="1"/>
              </p:cNvSpPr>
              <p:nvPr/>
            </p:nvSpPr>
            <p:spPr bwMode="auto">
              <a:xfrm>
                <a:off x="2654065" y="5290992"/>
                <a:ext cx="358496" cy="307777"/>
              </a:xfrm>
              <a:prstGeom prst="rect">
                <a:avLst/>
              </a:prstGeom>
              <a:blipFill>
                <a:blip r:embed="rId6"/>
                <a:stretch>
                  <a:fillRect l="-6667" r="-3333" b="-16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9005F094-8968-77BB-1895-C9E3C8D8BB2E}"/>
                  </a:ext>
                </a:extLst>
              </p:cNvPr>
              <p:cNvSpPr txBox="1"/>
              <p:nvPr/>
            </p:nvSpPr>
            <p:spPr bwMode="auto">
              <a:xfrm>
                <a:off x="2654065" y="6482475"/>
                <a:ext cx="358496"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𝒖</m:t>
                          </m:r>
                        </m:e>
                        <m:sub>
                          <m:r>
                            <a:rPr lang="en-US" b="1" i="1" dirty="0">
                              <a:solidFill>
                                <a:prstClr val="black"/>
                              </a:solidFill>
                              <a:latin typeface="Cambria Math" panose="02040503050406030204" pitchFamily="18" charset="0"/>
                            </a:rPr>
                            <m:t>𝟑</m:t>
                          </m:r>
                        </m:sub>
                      </m:sSub>
                    </m:oMath>
                  </m:oMathPara>
                </a14:m>
                <a:endParaRPr lang="en-US" b="1" dirty="0">
                  <a:solidFill>
                    <a:prstClr val="black"/>
                  </a:solidFill>
                </a:endParaRPr>
              </a:p>
            </p:txBody>
          </p:sp>
        </mc:Choice>
        <mc:Fallback xmlns="">
          <p:sp>
            <p:nvSpPr>
              <p:cNvPr id="90" name="文本框 89">
                <a:extLst>
                  <a:ext uri="{FF2B5EF4-FFF2-40B4-BE49-F238E27FC236}">
                    <a16:creationId xmlns:a16="http://schemas.microsoft.com/office/drawing/2014/main" id="{9005F094-8968-77BB-1895-C9E3C8D8BB2E}"/>
                  </a:ext>
                </a:extLst>
              </p:cNvPr>
              <p:cNvSpPr txBox="1">
                <a:spLocks noRot="1" noChangeAspect="1" noMove="1" noResize="1" noEditPoints="1" noAdjustHandles="1" noChangeArrowheads="1" noChangeShapeType="1" noTextEdit="1"/>
              </p:cNvSpPr>
              <p:nvPr/>
            </p:nvSpPr>
            <p:spPr bwMode="auto">
              <a:xfrm>
                <a:off x="2654065" y="6482475"/>
                <a:ext cx="358496" cy="307777"/>
              </a:xfrm>
              <a:prstGeom prst="rect">
                <a:avLst/>
              </a:prstGeom>
              <a:blipFill>
                <a:blip r:embed="rId7"/>
                <a:stretch>
                  <a:fillRect l="-6667" r="-333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EF00DC17-B86A-1EE6-C9E9-4ABCF46C7359}"/>
                  </a:ext>
                </a:extLst>
              </p:cNvPr>
              <p:cNvSpPr txBox="1"/>
              <p:nvPr/>
            </p:nvSpPr>
            <p:spPr bwMode="auto">
              <a:xfrm>
                <a:off x="1075728" y="6231414"/>
                <a:ext cx="34727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𝒗</m:t>
                          </m:r>
                        </m:e>
                        <m:sub>
                          <m:r>
                            <a:rPr lang="en-US" b="1" i="1" dirty="0">
                              <a:solidFill>
                                <a:prstClr val="black"/>
                              </a:solidFill>
                              <a:latin typeface="Cambria Math" panose="02040503050406030204" pitchFamily="18" charset="0"/>
                            </a:rPr>
                            <m:t>𝟒</m:t>
                          </m:r>
                        </m:sub>
                      </m:sSub>
                    </m:oMath>
                  </m:oMathPara>
                </a14:m>
                <a:endParaRPr lang="en-US" b="1" dirty="0">
                  <a:solidFill>
                    <a:prstClr val="black"/>
                  </a:solidFill>
                </a:endParaRPr>
              </a:p>
            </p:txBody>
          </p:sp>
        </mc:Choice>
        <mc:Fallback xmlns="">
          <p:sp>
            <p:nvSpPr>
              <p:cNvPr id="92" name="文本框 91">
                <a:extLst>
                  <a:ext uri="{FF2B5EF4-FFF2-40B4-BE49-F238E27FC236}">
                    <a16:creationId xmlns:a16="http://schemas.microsoft.com/office/drawing/2014/main" id="{EF00DC17-B86A-1EE6-C9E9-4ABCF46C7359}"/>
                  </a:ext>
                </a:extLst>
              </p:cNvPr>
              <p:cNvSpPr txBox="1">
                <a:spLocks noRot="1" noChangeAspect="1" noMove="1" noResize="1" noEditPoints="1" noAdjustHandles="1" noChangeArrowheads="1" noChangeShapeType="1" noTextEdit="1"/>
              </p:cNvSpPr>
              <p:nvPr/>
            </p:nvSpPr>
            <p:spPr bwMode="auto">
              <a:xfrm>
                <a:off x="1075728" y="6231414"/>
                <a:ext cx="347275" cy="307777"/>
              </a:xfrm>
              <a:prstGeom prst="rect">
                <a:avLst/>
              </a:prstGeom>
              <a:blipFill>
                <a:blip r:embed="rId8"/>
                <a:stretch>
                  <a:fillRect l="-7143" r="-7143"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10D4889-6C18-76A0-8E22-1BFD562C5BC0}"/>
                  </a:ext>
                </a:extLst>
              </p:cNvPr>
              <p:cNvSpPr txBox="1"/>
              <p:nvPr/>
            </p:nvSpPr>
            <p:spPr bwMode="auto">
              <a:xfrm>
                <a:off x="1085279" y="3513982"/>
                <a:ext cx="34727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𝒗</m:t>
                          </m:r>
                        </m:e>
                        <m:sub>
                          <m:r>
                            <a:rPr lang="en-US" b="1" i="1" dirty="0">
                              <a:solidFill>
                                <a:prstClr val="black"/>
                              </a:solidFill>
                              <a:latin typeface="Cambria Math" panose="02040503050406030204" pitchFamily="18" charset="0"/>
                            </a:rPr>
                            <m:t>𝟏</m:t>
                          </m:r>
                        </m:sub>
                      </m:sSub>
                    </m:oMath>
                  </m:oMathPara>
                </a14:m>
                <a:endParaRPr lang="en-US" b="1" dirty="0">
                  <a:solidFill>
                    <a:prstClr val="black"/>
                  </a:solidFill>
                </a:endParaRPr>
              </a:p>
            </p:txBody>
          </p:sp>
        </mc:Choice>
        <mc:Fallback xmlns="">
          <p:sp>
            <p:nvSpPr>
              <p:cNvPr id="93" name="文本框 92">
                <a:extLst>
                  <a:ext uri="{FF2B5EF4-FFF2-40B4-BE49-F238E27FC236}">
                    <a16:creationId xmlns:a16="http://schemas.microsoft.com/office/drawing/2014/main" id="{610D4889-6C18-76A0-8E22-1BFD562C5BC0}"/>
                  </a:ext>
                </a:extLst>
              </p:cNvPr>
              <p:cNvSpPr txBox="1">
                <a:spLocks noRot="1" noChangeAspect="1" noMove="1" noResize="1" noEditPoints="1" noAdjustHandles="1" noChangeArrowheads="1" noChangeShapeType="1" noTextEdit="1"/>
              </p:cNvSpPr>
              <p:nvPr/>
            </p:nvSpPr>
            <p:spPr bwMode="auto">
              <a:xfrm>
                <a:off x="1085279" y="3513982"/>
                <a:ext cx="347275" cy="307777"/>
              </a:xfrm>
              <a:prstGeom prst="rect">
                <a:avLst/>
              </a:prstGeom>
              <a:blipFill>
                <a:blip r:embed="rId9"/>
                <a:stretch>
                  <a:fillRect l="-7143" r="-714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C927775F-DC07-442C-8912-E4115279CD80}"/>
                  </a:ext>
                </a:extLst>
              </p:cNvPr>
              <p:cNvSpPr txBox="1"/>
              <p:nvPr/>
            </p:nvSpPr>
            <p:spPr bwMode="auto">
              <a:xfrm>
                <a:off x="1083194" y="4452843"/>
                <a:ext cx="34727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𝒗</m:t>
                          </m:r>
                        </m:e>
                        <m:sub>
                          <m:r>
                            <a:rPr lang="en-US" b="1" i="1" dirty="0">
                              <a:solidFill>
                                <a:prstClr val="black"/>
                              </a:solidFill>
                              <a:latin typeface="Cambria Math" panose="02040503050406030204" pitchFamily="18" charset="0"/>
                            </a:rPr>
                            <m:t>𝟐</m:t>
                          </m:r>
                        </m:sub>
                      </m:sSub>
                    </m:oMath>
                  </m:oMathPara>
                </a14:m>
                <a:endParaRPr lang="en-US" b="1" dirty="0">
                  <a:solidFill>
                    <a:prstClr val="black"/>
                  </a:solidFill>
                </a:endParaRPr>
              </a:p>
            </p:txBody>
          </p:sp>
        </mc:Choice>
        <mc:Fallback xmlns="">
          <p:sp>
            <p:nvSpPr>
              <p:cNvPr id="94" name="文本框 93">
                <a:extLst>
                  <a:ext uri="{FF2B5EF4-FFF2-40B4-BE49-F238E27FC236}">
                    <a16:creationId xmlns:a16="http://schemas.microsoft.com/office/drawing/2014/main" id="{C927775F-DC07-442C-8912-E4115279CD80}"/>
                  </a:ext>
                </a:extLst>
              </p:cNvPr>
              <p:cNvSpPr txBox="1">
                <a:spLocks noRot="1" noChangeAspect="1" noMove="1" noResize="1" noEditPoints="1" noAdjustHandles="1" noChangeArrowheads="1" noChangeShapeType="1" noTextEdit="1"/>
              </p:cNvSpPr>
              <p:nvPr/>
            </p:nvSpPr>
            <p:spPr bwMode="auto">
              <a:xfrm>
                <a:off x="1083194" y="4452843"/>
                <a:ext cx="347275" cy="307777"/>
              </a:xfrm>
              <a:prstGeom prst="rect">
                <a:avLst/>
              </a:prstGeom>
              <a:blipFill>
                <a:blip r:embed="rId10"/>
                <a:stretch>
                  <a:fillRect l="-7143" r="-714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600A4DB5-03D9-A204-94B4-320E2E52D769}"/>
                  </a:ext>
                </a:extLst>
              </p:cNvPr>
              <p:cNvSpPr txBox="1"/>
              <p:nvPr/>
            </p:nvSpPr>
            <p:spPr bwMode="auto">
              <a:xfrm>
                <a:off x="1097029" y="5319699"/>
                <a:ext cx="34727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𝒗</m:t>
                          </m:r>
                        </m:e>
                        <m:sub>
                          <m:r>
                            <a:rPr lang="en-US" b="1" i="1" dirty="0">
                              <a:solidFill>
                                <a:prstClr val="black"/>
                              </a:solidFill>
                              <a:latin typeface="Cambria Math" panose="02040503050406030204" pitchFamily="18" charset="0"/>
                            </a:rPr>
                            <m:t>𝟑</m:t>
                          </m:r>
                        </m:sub>
                      </m:sSub>
                    </m:oMath>
                  </m:oMathPara>
                </a14:m>
                <a:endParaRPr lang="en-US" b="1" dirty="0">
                  <a:solidFill>
                    <a:prstClr val="black"/>
                  </a:solidFill>
                </a:endParaRPr>
              </a:p>
            </p:txBody>
          </p:sp>
        </mc:Choice>
        <mc:Fallback xmlns="">
          <p:sp>
            <p:nvSpPr>
              <p:cNvPr id="95" name="文本框 94">
                <a:extLst>
                  <a:ext uri="{FF2B5EF4-FFF2-40B4-BE49-F238E27FC236}">
                    <a16:creationId xmlns:a16="http://schemas.microsoft.com/office/drawing/2014/main" id="{600A4DB5-03D9-A204-94B4-320E2E52D769}"/>
                  </a:ext>
                </a:extLst>
              </p:cNvPr>
              <p:cNvSpPr txBox="1">
                <a:spLocks noRot="1" noChangeAspect="1" noMove="1" noResize="1" noEditPoints="1" noAdjustHandles="1" noChangeArrowheads="1" noChangeShapeType="1" noTextEdit="1"/>
              </p:cNvSpPr>
              <p:nvPr/>
            </p:nvSpPr>
            <p:spPr bwMode="auto">
              <a:xfrm>
                <a:off x="1097029" y="5319699"/>
                <a:ext cx="347275" cy="307777"/>
              </a:xfrm>
              <a:prstGeom prst="rect">
                <a:avLst/>
              </a:prstGeom>
              <a:blipFill>
                <a:blip r:embed="rId11"/>
                <a:stretch>
                  <a:fillRect l="-7143" r="-7143" b="-16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BA2FBCD7-4B5C-B7BA-083E-91353E90321E}"/>
                  </a:ext>
                </a:extLst>
              </p:cNvPr>
              <p:cNvSpPr txBox="1"/>
              <p:nvPr/>
            </p:nvSpPr>
            <p:spPr bwMode="auto">
              <a:xfrm>
                <a:off x="1086478" y="7045501"/>
                <a:ext cx="34727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𝒗</m:t>
                          </m:r>
                        </m:e>
                        <m:sub>
                          <m:r>
                            <a:rPr lang="en-US" b="1" i="1" dirty="0">
                              <a:solidFill>
                                <a:prstClr val="black"/>
                              </a:solidFill>
                              <a:latin typeface="Cambria Math" panose="02040503050406030204" pitchFamily="18" charset="0"/>
                            </a:rPr>
                            <m:t>𝟓</m:t>
                          </m:r>
                        </m:sub>
                      </m:sSub>
                    </m:oMath>
                  </m:oMathPara>
                </a14:m>
                <a:endParaRPr lang="en-US" b="1" dirty="0">
                  <a:solidFill>
                    <a:prstClr val="black"/>
                  </a:solidFill>
                </a:endParaRPr>
              </a:p>
            </p:txBody>
          </p:sp>
        </mc:Choice>
        <mc:Fallback xmlns="">
          <p:sp>
            <p:nvSpPr>
              <p:cNvPr id="96" name="文本框 95">
                <a:extLst>
                  <a:ext uri="{FF2B5EF4-FFF2-40B4-BE49-F238E27FC236}">
                    <a16:creationId xmlns:a16="http://schemas.microsoft.com/office/drawing/2014/main" id="{BA2FBCD7-4B5C-B7BA-083E-91353E90321E}"/>
                  </a:ext>
                </a:extLst>
              </p:cNvPr>
              <p:cNvSpPr txBox="1">
                <a:spLocks noRot="1" noChangeAspect="1" noMove="1" noResize="1" noEditPoints="1" noAdjustHandles="1" noChangeArrowheads="1" noChangeShapeType="1" noTextEdit="1"/>
              </p:cNvSpPr>
              <p:nvPr/>
            </p:nvSpPr>
            <p:spPr bwMode="auto">
              <a:xfrm>
                <a:off x="1086478" y="7045501"/>
                <a:ext cx="347275" cy="307777"/>
              </a:xfrm>
              <a:prstGeom prst="rect">
                <a:avLst/>
              </a:prstGeom>
              <a:blipFill>
                <a:blip r:embed="rId12"/>
                <a:stretch>
                  <a:fillRect l="-7143" r="-7143" b="-20000"/>
                </a:stretch>
              </a:blipFill>
              <a:ln w="9525" algn="ctr">
                <a:noFill/>
                <a:miter lim="800000"/>
                <a:headEnd/>
                <a:tailEnd/>
              </a:ln>
              <a:effectLst/>
            </p:spPr>
            <p:txBody>
              <a:bodyPr/>
              <a:lstStyle/>
              <a:p>
                <a:r>
                  <a:rPr lang="en-US">
                    <a:noFill/>
                  </a:rPr>
                  <a:t> </a:t>
                </a:r>
              </a:p>
            </p:txBody>
          </p:sp>
        </mc:Fallback>
      </mc:AlternateContent>
      <p:sp>
        <p:nvSpPr>
          <p:cNvPr id="97" name="椭圆 96">
            <a:extLst>
              <a:ext uri="{FF2B5EF4-FFF2-40B4-BE49-F238E27FC236}">
                <a16:creationId xmlns:a16="http://schemas.microsoft.com/office/drawing/2014/main" id="{97BA6139-9AE2-99EB-5224-B98C1088CE4E}"/>
              </a:ext>
            </a:extLst>
          </p:cNvPr>
          <p:cNvSpPr/>
          <p:nvPr/>
        </p:nvSpPr>
        <p:spPr>
          <a:xfrm>
            <a:off x="4671165" y="5309424"/>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8" name="直线连接符 97">
            <a:extLst>
              <a:ext uri="{FF2B5EF4-FFF2-40B4-BE49-F238E27FC236}">
                <a16:creationId xmlns:a16="http://schemas.microsoft.com/office/drawing/2014/main" id="{BD3F2629-8AF1-56CE-A986-A5D326D143C0}"/>
              </a:ext>
            </a:extLst>
          </p:cNvPr>
          <p:cNvCxnSpPr>
            <a:cxnSpLocks/>
          </p:cNvCxnSpPr>
          <p:nvPr/>
        </p:nvCxnSpPr>
        <p:spPr>
          <a:xfrm>
            <a:off x="3012896" y="4290667"/>
            <a:ext cx="1656184" cy="119669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99" name="直线连接符 98">
            <a:extLst>
              <a:ext uri="{FF2B5EF4-FFF2-40B4-BE49-F238E27FC236}">
                <a16:creationId xmlns:a16="http://schemas.microsoft.com/office/drawing/2014/main" id="{7380FC00-F11F-8651-28F9-8DA6FD9466DD}"/>
              </a:ext>
            </a:extLst>
          </p:cNvPr>
          <p:cNvCxnSpPr>
            <a:cxnSpLocks/>
          </p:cNvCxnSpPr>
          <p:nvPr/>
        </p:nvCxnSpPr>
        <p:spPr>
          <a:xfrm>
            <a:off x="3012896" y="5478614"/>
            <a:ext cx="1656184" cy="8744"/>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0" name="直线连接符 99">
            <a:extLst>
              <a:ext uri="{FF2B5EF4-FFF2-40B4-BE49-F238E27FC236}">
                <a16:creationId xmlns:a16="http://schemas.microsoft.com/office/drawing/2014/main" id="{5477BBE8-863A-5E9D-82B2-2F070EA7B173}"/>
              </a:ext>
            </a:extLst>
          </p:cNvPr>
          <p:cNvCxnSpPr>
            <a:cxnSpLocks/>
          </p:cNvCxnSpPr>
          <p:nvPr/>
        </p:nvCxnSpPr>
        <p:spPr>
          <a:xfrm flipV="1">
            <a:off x="3011147" y="5487358"/>
            <a:ext cx="1657933" cy="117957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101" name="椭圆 100">
            <a:extLst>
              <a:ext uri="{FF2B5EF4-FFF2-40B4-BE49-F238E27FC236}">
                <a16:creationId xmlns:a16="http://schemas.microsoft.com/office/drawing/2014/main" id="{AD6E70CC-7F4D-0AFD-AD49-5D0AFD3781DA}"/>
              </a:ext>
            </a:extLst>
          </p:cNvPr>
          <p:cNvSpPr/>
          <p:nvPr/>
        </p:nvSpPr>
        <p:spPr>
          <a:xfrm>
            <a:off x="2669984" y="4123901"/>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椭圆 101">
            <a:extLst>
              <a:ext uri="{FF2B5EF4-FFF2-40B4-BE49-F238E27FC236}">
                <a16:creationId xmlns:a16="http://schemas.microsoft.com/office/drawing/2014/main" id="{91CCD377-7308-7801-D120-9D00325647E4}"/>
              </a:ext>
            </a:extLst>
          </p:cNvPr>
          <p:cNvSpPr/>
          <p:nvPr/>
        </p:nvSpPr>
        <p:spPr>
          <a:xfrm>
            <a:off x="2669984" y="5311848"/>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椭圆 102">
            <a:extLst>
              <a:ext uri="{FF2B5EF4-FFF2-40B4-BE49-F238E27FC236}">
                <a16:creationId xmlns:a16="http://schemas.microsoft.com/office/drawing/2014/main" id="{7DAE3A22-4108-8EF0-CDB4-CF4BFB11476A}"/>
              </a:ext>
            </a:extLst>
          </p:cNvPr>
          <p:cNvSpPr/>
          <p:nvPr/>
        </p:nvSpPr>
        <p:spPr>
          <a:xfrm>
            <a:off x="2668235" y="6500165"/>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4" name="直线连接符 103">
            <a:extLst>
              <a:ext uri="{FF2B5EF4-FFF2-40B4-BE49-F238E27FC236}">
                <a16:creationId xmlns:a16="http://schemas.microsoft.com/office/drawing/2014/main" id="{26D4A30D-EE1E-AD31-9F06-98C439BFB096}"/>
              </a:ext>
            </a:extLst>
          </p:cNvPr>
          <p:cNvCxnSpPr>
            <a:cxnSpLocks/>
          </p:cNvCxnSpPr>
          <p:nvPr/>
        </p:nvCxnSpPr>
        <p:spPr>
          <a:xfrm>
            <a:off x="1429929" y="3714603"/>
            <a:ext cx="1224136" cy="576064"/>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5" name="直线连接符 104">
            <a:extLst>
              <a:ext uri="{FF2B5EF4-FFF2-40B4-BE49-F238E27FC236}">
                <a16:creationId xmlns:a16="http://schemas.microsoft.com/office/drawing/2014/main" id="{8774968F-8957-00E7-06F8-267AA8644948}"/>
              </a:ext>
            </a:extLst>
          </p:cNvPr>
          <p:cNvCxnSpPr>
            <a:cxnSpLocks/>
          </p:cNvCxnSpPr>
          <p:nvPr/>
        </p:nvCxnSpPr>
        <p:spPr>
          <a:xfrm flipV="1">
            <a:off x="1429929" y="4290667"/>
            <a:ext cx="1224136" cy="35656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6" name="直线连接符 105">
            <a:extLst>
              <a:ext uri="{FF2B5EF4-FFF2-40B4-BE49-F238E27FC236}">
                <a16:creationId xmlns:a16="http://schemas.microsoft.com/office/drawing/2014/main" id="{5CECC5B0-A6AE-9A37-F1E3-45D87B6DD1F2}"/>
              </a:ext>
            </a:extLst>
          </p:cNvPr>
          <p:cNvCxnSpPr>
            <a:cxnSpLocks/>
          </p:cNvCxnSpPr>
          <p:nvPr/>
        </p:nvCxnSpPr>
        <p:spPr>
          <a:xfrm flipV="1">
            <a:off x="1429929" y="5478614"/>
            <a:ext cx="1224136" cy="36189"/>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E3948A22-17E2-4BAA-3702-6328F158B12D}"/>
              </a:ext>
            </a:extLst>
          </p:cNvPr>
          <p:cNvCxnSpPr>
            <a:cxnSpLocks/>
          </p:cNvCxnSpPr>
          <p:nvPr/>
        </p:nvCxnSpPr>
        <p:spPr>
          <a:xfrm flipV="1">
            <a:off x="1429929" y="6666931"/>
            <a:ext cx="1222387" cy="576064"/>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8" name="直线连接符 107">
            <a:extLst>
              <a:ext uri="{FF2B5EF4-FFF2-40B4-BE49-F238E27FC236}">
                <a16:creationId xmlns:a16="http://schemas.microsoft.com/office/drawing/2014/main" id="{F70E1901-7BE8-78F2-EC55-7CA555A1588A}"/>
              </a:ext>
            </a:extLst>
          </p:cNvPr>
          <p:cNvCxnSpPr>
            <a:cxnSpLocks/>
          </p:cNvCxnSpPr>
          <p:nvPr/>
        </p:nvCxnSpPr>
        <p:spPr>
          <a:xfrm>
            <a:off x="1429929" y="6414903"/>
            <a:ext cx="1222387" cy="25202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113" name="椭圆 112">
            <a:extLst>
              <a:ext uri="{FF2B5EF4-FFF2-40B4-BE49-F238E27FC236}">
                <a16:creationId xmlns:a16="http://schemas.microsoft.com/office/drawing/2014/main" id="{95F80365-F92D-F96B-43DE-5BE84345D0DF}"/>
              </a:ext>
            </a:extLst>
          </p:cNvPr>
          <p:cNvSpPr/>
          <p:nvPr/>
        </p:nvSpPr>
        <p:spPr>
          <a:xfrm>
            <a:off x="1069554" y="3534583"/>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椭圆 113">
            <a:extLst>
              <a:ext uri="{FF2B5EF4-FFF2-40B4-BE49-F238E27FC236}">
                <a16:creationId xmlns:a16="http://schemas.microsoft.com/office/drawing/2014/main" id="{5546FD6E-46E7-F5A8-3331-CFE794CF25E7}"/>
              </a:ext>
            </a:extLst>
          </p:cNvPr>
          <p:cNvSpPr/>
          <p:nvPr/>
        </p:nvSpPr>
        <p:spPr>
          <a:xfrm>
            <a:off x="1069554" y="4467210"/>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椭圆 114">
            <a:extLst>
              <a:ext uri="{FF2B5EF4-FFF2-40B4-BE49-F238E27FC236}">
                <a16:creationId xmlns:a16="http://schemas.microsoft.com/office/drawing/2014/main" id="{50F5A24F-6985-9727-F2FE-7F514587BE9B}"/>
              </a:ext>
            </a:extLst>
          </p:cNvPr>
          <p:cNvSpPr/>
          <p:nvPr/>
        </p:nvSpPr>
        <p:spPr>
          <a:xfrm>
            <a:off x="1069554" y="5334783"/>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椭圆 115">
            <a:extLst>
              <a:ext uri="{FF2B5EF4-FFF2-40B4-BE49-F238E27FC236}">
                <a16:creationId xmlns:a16="http://schemas.microsoft.com/office/drawing/2014/main" id="{12AC0120-EF3F-E88B-8B1F-CF7F3A70F27A}"/>
              </a:ext>
            </a:extLst>
          </p:cNvPr>
          <p:cNvSpPr/>
          <p:nvPr/>
        </p:nvSpPr>
        <p:spPr>
          <a:xfrm>
            <a:off x="1069554" y="7062975"/>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椭圆 116">
            <a:extLst>
              <a:ext uri="{FF2B5EF4-FFF2-40B4-BE49-F238E27FC236}">
                <a16:creationId xmlns:a16="http://schemas.microsoft.com/office/drawing/2014/main" id="{8DC25FB2-C38F-58DA-3244-42506E6B8E26}"/>
              </a:ext>
            </a:extLst>
          </p:cNvPr>
          <p:cNvSpPr/>
          <p:nvPr/>
        </p:nvSpPr>
        <p:spPr>
          <a:xfrm>
            <a:off x="1069554" y="6234883"/>
            <a:ext cx="360040" cy="3600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03D0D08C-BD02-9472-FE94-5FA132F8BBBA}"/>
                  </a:ext>
                </a:extLst>
              </p:cNvPr>
              <p:cNvSpPr txBox="1"/>
              <p:nvPr/>
            </p:nvSpPr>
            <p:spPr bwMode="auto">
              <a:xfrm>
                <a:off x="4039884" y="4723306"/>
                <a:ext cx="1944216" cy="47626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Sup>
                        <m:sSubSupPr>
                          <m:ctrlPr>
                            <a:rPr lang="en-US" b="1" i="1" dirty="0">
                              <a:solidFill>
                                <a:prstClr val="black"/>
                              </a:solidFill>
                              <a:latin typeface="Cambria Math" panose="02040503050406030204" pitchFamily="18" charset="0"/>
                            </a:rPr>
                          </m:ctrlPr>
                        </m:sSubSupPr>
                        <m:e>
                          <m:r>
                            <a:rPr lang="en-US" b="1" i="1" dirty="0">
                              <a:solidFill>
                                <a:prstClr val="black"/>
                              </a:solidFill>
                              <a:latin typeface="Cambria Math" panose="02040503050406030204" pitchFamily="18" charset="0"/>
                            </a:rPr>
                            <m:t>𝒓</m:t>
                          </m:r>
                        </m:e>
                        <m:sub>
                          <m:r>
                            <a:rPr lang="en-US" b="0" i="1" dirty="0">
                              <a:solidFill>
                                <a:prstClr val="black"/>
                              </a:solidFill>
                              <a:latin typeface="Cambria Math" panose="02040503050406030204" pitchFamily="18" charset="0"/>
                            </a:rPr>
                            <m:t>𝑡</m:t>
                          </m:r>
                        </m:sub>
                        <m:sup>
                          <m:r>
                            <a:rPr lang="en-US" i="1" dirty="0">
                              <a:solidFill>
                                <a:prstClr val="black"/>
                              </a:solidFill>
                              <a:latin typeface="Cambria Math" panose="02040503050406030204" pitchFamily="18" charset="0"/>
                            </a:rPr>
                            <m:t>(0)</m:t>
                          </m:r>
                        </m:sup>
                      </m:sSubSup>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𝑡</m:t>
                          </m:r>
                        </m:e>
                      </m:d>
                      <m:r>
                        <a:rPr lang="en-US" b="0" i="1" dirty="0">
                          <a:solidFill>
                            <a:prstClr val="black"/>
                          </a:solidFill>
                          <a:latin typeface="Cambria Math" panose="02040503050406030204" pitchFamily="18" charset="0"/>
                        </a:rPr>
                        <m:t>=1</m:t>
                      </m:r>
                    </m:oMath>
                  </m:oMathPara>
                </a14:m>
                <a:endParaRPr lang="en-US" dirty="0">
                  <a:solidFill>
                    <a:prstClr val="black"/>
                  </a:solidFill>
                </a:endParaRPr>
              </a:p>
            </p:txBody>
          </p:sp>
        </mc:Choice>
        <mc:Fallback xmlns="">
          <p:sp>
            <p:nvSpPr>
              <p:cNvPr id="118" name="文本框 117">
                <a:extLst>
                  <a:ext uri="{FF2B5EF4-FFF2-40B4-BE49-F238E27FC236}">
                    <a16:creationId xmlns:a16="http://schemas.microsoft.com/office/drawing/2014/main" id="{03D0D08C-BD02-9472-FE94-5FA132F8BBBA}"/>
                  </a:ext>
                </a:extLst>
              </p:cNvPr>
              <p:cNvSpPr txBox="1">
                <a:spLocks noRot="1" noChangeAspect="1" noMove="1" noResize="1" noEditPoints="1" noAdjustHandles="1" noChangeArrowheads="1" noChangeShapeType="1" noTextEdit="1"/>
              </p:cNvSpPr>
              <p:nvPr/>
            </p:nvSpPr>
            <p:spPr bwMode="auto">
              <a:xfrm>
                <a:off x="4039884" y="4723306"/>
                <a:ext cx="1944216" cy="476262"/>
              </a:xfrm>
              <a:prstGeom prst="rect">
                <a:avLst/>
              </a:prstGeom>
              <a:blipFill>
                <a:blip r:embed="rId13"/>
                <a:stretch>
                  <a:fillRect b="-263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83A5497B-180D-10BE-DD7E-9722F342EFEB}"/>
                  </a:ext>
                </a:extLst>
              </p:cNvPr>
              <p:cNvSpPr txBox="1"/>
              <p:nvPr/>
            </p:nvSpPr>
            <p:spPr bwMode="auto">
              <a:xfrm>
                <a:off x="2151118" y="3329938"/>
                <a:ext cx="2612913" cy="71966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Sup>
                      <m:sSubSupPr>
                        <m:ctrlPr>
                          <a:rPr lang="en-US" b="0" i="1" dirty="0">
                            <a:solidFill>
                              <a:prstClr val="black"/>
                            </a:solidFill>
                            <a:latin typeface="Cambria Math" panose="02040503050406030204" pitchFamily="18" charset="0"/>
                          </a:rPr>
                        </m:ctrlPr>
                      </m:sSubSupPr>
                      <m:e>
                        <m:r>
                          <a:rPr lang="en-US" b="1" i="1" dirty="0">
                            <a:solidFill>
                              <a:prstClr val="black"/>
                            </a:solidFill>
                            <a:latin typeface="Cambria Math" panose="02040503050406030204" pitchFamily="18" charset="0"/>
                          </a:rPr>
                          <m:t>𝒓</m:t>
                        </m:r>
                      </m:e>
                      <m:sub>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1</m:t>
                            </m:r>
                          </m:sub>
                        </m:sSub>
                      </m:sub>
                      <m:sup>
                        <m:r>
                          <a:rPr lang="en-US" b="0" i="1" dirty="0">
                            <a:solidFill>
                              <a:prstClr val="black"/>
                            </a:solidFill>
                            <a:latin typeface="Cambria Math" panose="02040503050406030204" pitchFamily="18" charset="0"/>
                          </a:rPr>
                          <m:t>(1)</m:t>
                        </m:r>
                      </m:sup>
                    </m:sSubSup>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𝑡</m:t>
                        </m:r>
                      </m:e>
                    </m:d>
                    <m:r>
                      <a:rPr lang="en-US" b="0" i="1" dirty="0">
                        <a:solidFill>
                          <a:prstClr val="black"/>
                        </a:solidFill>
                        <a:latin typeface="Cambria Math" panose="02040503050406030204" pitchFamily="18" charset="0"/>
                      </a:rPr>
                      <m:t>+</m:t>
                    </m:r>
                    <m:f>
                      <m:fPr>
                        <m:ctrlPr>
                          <a:rPr lang="en-US" b="0" i="1" dirty="0">
                            <a:solidFill>
                              <a:prstClr val="black"/>
                            </a:solidFill>
                            <a:latin typeface="Cambria Math" panose="02040503050406030204" pitchFamily="18" charset="0"/>
                          </a:rPr>
                        </m:ctrlPr>
                      </m:fPr>
                      <m:num>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1−</m:t>
                            </m:r>
                            <m:r>
                              <a:rPr lang="en-US" b="0" i="1" dirty="0">
                                <a:solidFill>
                                  <a:prstClr val="black"/>
                                </a:solidFill>
                                <a:latin typeface="Cambria Math" panose="02040503050406030204" pitchFamily="18" charset="0"/>
                              </a:rPr>
                              <m:t>𝛼</m:t>
                            </m:r>
                          </m:e>
                        </m:d>
                        <m:sSubSup>
                          <m:sSubSupPr>
                            <m:ctrlPr>
                              <a:rPr lang="en-US" altLang="zh-CN" b="0" i="1" dirty="0">
                                <a:solidFill>
                                  <a:prstClr val="black"/>
                                </a:solidFill>
                                <a:latin typeface="Cambria Math" panose="02040503050406030204" pitchFamily="18" charset="0"/>
                              </a:rPr>
                            </m:ctrlPr>
                          </m:sSubSupPr>
                          <m:e>
                            <m:r>
                              <a:rPr lang="en-US" altLang="zh-CN" b="1" i="1" dirty="0">
                                <a:solidFill>
                                  <a:prstClr val="black"/>
                                </a:solidFill>
                                <a:latin typeface="Cambria Math" panose="02040503050406030204" pitchFamily="18" charset="0"/>
                              </a:rPr>
                              <m:t>𝒓</m:t>
                            </m:r>
                          </m:e>
                          <m:sub>
                            <m:r>
                              <a:rPr lang="en-US" altLang="zh-CN" b="0" i="1" dirty="0">
                                <a:solidFill>
                                  <a:prstClr val="black"/>
                                </a:solidFill>
                                <a:latin typeface="Cambria Math" panose="02040503050406030204" pitchFamily="18" charset="0"/>
                              </a:rPr>
                              <m:t>𝑡</m:t>
                            </m:r>
                          </m:sub>
                          <m:sup>
                            <m:r>
                              <a:rPr lang="en-US" altLang="zh-CN" b="0" i="1" dirty="0">
                                <a:solidFill>
                                  <a:prstClr val="black"/>
                                </a:solidFill>
                                <a:latin typeface="Cambria Math" panose="02040503050406030204" pitchFamily="18" charset="0"/>
                              </a:rPr>
                              <m:t>(0)</m:t>
                            </m:r>
                          </m:sup>
                        </m:sSubSup>
                        <m:d>
                          <m:dPr>
                            <m:ctrlPr>
                              <a:rPr lang="en-US" altLang="zh-CN" i="1" dirty="0">
                                <a:solidFill>
                                  <a:prstClr val="black"/>
                                </a:solidFill>
                                <a:latin typeface="Cambria Math" panose="02040503050406030204" pitchFamily="18" charset="0"/>
                              </a:rPr>
                            </m:ctrlPr>
                          </m:dPr>
                          <m:e>
                            <m:r>
                              <a:rPr lang="en-US" altLang="zh-CN" i="1" dirty="0">
                                <a:solidFill>
                                  <a:prstClr val="black"/>
                                </a:solidFill>
                                <a:latin typeface="Cambria Math" panose="02040503050406030204" pitchFamily="18" charset="0"/>
                              </a:rPr>
                              <m:t>𝑡</m:t>
                            </m:r>
                          </m:e>
                        </m:d>
                      </m:num>
                      <m:den>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𝒅</m:t>
                            </m:r>
                          </m:e>
                          <m: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𝒖</m:t>
                                </m:r>
                              </m:e>
                              <m:sub>
                                <m:r>
                                  <a:rPr lang="en-US" b="1" i="1" dirty="0">
                                    <a:solidFill>
                                      <a:srgbClr val="FF0000"/>
                                    </a:solidFill>
                                    <a:latin typeface="Cambria Math" panose="02040503050406030204" pitchFamily="18" charset="0"/>
                                  </a:rPr>
                                  <m:t>𝟏</m:t>
                                </m:r>
                              </m:sub>
                            </m:sSub>
                          </m:sub>
                        </m:sSub>
                      </m:den>
                    </m:f>
                  </m:oMath>
                </a14:m>
                <a:r>
                  <a:rPr lang="en-US" dirty="0">
                    <a:solidFill>
                      <a:prstClr val="black"/>
                    </a:solidFill>
                  </a:rPr>
                  <a:t> </a:t>
                </a:r>
              </a:p>
            </p:txBody>
          </p:sp>
        </mc:Choice>
        <mc:Fallback xmlns="">
          <p:sp>
            <p:nvSpPr>
              <p:cNvPr id="119" name="文本框 118">
                <a:extLst>
                  <a:ext uri="{FF2B5EF4-FFF2-40B4-BE49-F238E27FC236}">
                    <a16:creationId xmlns:a16="http://schemas.microsoft.com/office/drawing/2014/main" id="{83A5497B-180D-10BE-DD7E-9722F342EFEB}"/>
                  </a:ext>
                </a:extLst>
              </p:cNvPr>
              <p:cNvSpPr txBox="1">
                <a:spLocks noRot="1" noChangeAspect="1" noMove="1" noResize="1" noEditPoints="1" noAdjustHandles="1" noChangeArrowheads="1" noChangeShapeType="1" noTextEdit="1"/>
              </p:cNvSpPr>
              <p:nvPr/>
            </p:nvSpPr>
            <p:spPr bwMode="auto">
              <a:xfrm>
                <a:off x="2151118" y="3329938"/>
                <a:ext cx="2612913" cy="719662"/>
              </a:xfrm>
              <a:prstGeom prst="rect">
                <a:avLst/>
              </a:prstGeom>
              <a:blipFill>
                <a:blip r:embed="rId14"/>
                <a:stretch>
                  <a:fillRect b="-175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10F6B12D-84E9-F7BF-5E5B-460F532F9477}"/>
                  </a:ext>
                </a:extLst>
              </p:cNvPr>
              <p:cNvSpPr txBox="1"/>
              <p:nvPr/>
            </p:nvSpPr>
            <p:spPr bwMode="auto">
              <a:xfrm>
                <a:off x="2151803" y="6771771"/>
                <a:ext cx="2612913" cy="72088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Sup>
                      <m:sSubSupPr>
                        <m:ctrlPr>
                          <a:rPr lang="en-US" b="0" i="1" dirty="0">
                            <a:solidFill>
                              <a:prstClr val="black"/>
                            </a:solidFill>
                            <a:latin typeface="Cambria Math" panose="02040503050406030204" pitchFamily="18" charset="0"/>
                          </a:rPr>
                        </m:ctrlPr>
                      </m:sSubSupPr>
                      <m:e>
                        <m:r>
                          <a:rPr lang="en-US" b="1" i="1" dirty="0">
                            <a:solidFill>
                              <a:prstClr val="black"/>
                            </a:solidFill>
                            <a:latin typeface="Cambria Math" panose="02040503050406030204" pitchFamily="18" charset="0"/>
                          </a:rPr>
                          <m:t>𝒓</m:t>
                        </m:r>
                      </m:e>
                      <m:sub>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3</m:t>
                            </m:r>
                          </m:sub>
                        </m:sSub>
                      </m:sub>
                      <m:sup>
                        <m:r>
                          <a:rPr lang="en-US" b="0" i="1" dirty="0">
                            <a:solidFill>
                              <a:prstClr val="black"/>
                            </a:solidFill>
                            <a:latin typeface="Cambria Math" panose="02040503050406030204" pitchFamily="18" charset="0"/>
                          </a:rPr>
                          <m:t>(1)</m:t>
                        </m:r>
                      </m:sup>
                    </m:sSubSup>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𝑡</m:t>
                        </m:r>
                      </m:e>
                    </m:d>
                    <m:r>
                      <a:rPr lang="en-US" b="0" i="1" dirty="0">
                        <a:solidFill>
                          <a:prstClr val="black"/>
                        </a:solidFill>
                        <a:latin typeface="Cambria Math" panose="02040503050406030204" pitchFamily="18" charset="0"/>
                      </a:rPr>
                      <m:t>+</m:t>
                    </m:r>
                    <m:f>
                      <m:fPr>
                        <m:ctrlPr>
                          <a:rPr lang="en-US" b="0" i="1" dirty="0">
                            <a:solidFill>
                              <a:prstClr val="black"/>
                            </a:solidFill>
                            <a:latin typeface="Cambria Math" panose="02040503050406030204" pitchFamily="18" charset="0"/>
                          </a:rPr>
                        </m:ctrlPr>
                      </m:fPr>
                      <m:num>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1−</m:t>
                            </m:r>
                            <m:r>
                              <a:rPr lang="en-US" b="0" i="1" dirty="0">
                                <a:solidFill>
                                  <a:prstClr val="black"/>
                                </a:solidFill>
                                <a:latin typeface="Cambria Math" panose="02040503050406030204" pitchFamily="18" charset="0"/>
                              </a:rPr>
                              <m:t>𝛼</m:t>
                            </m:r>
                          </m:e>
                        </m:d>
                        <m:sSubSup>
                          <m:sSubSupPr>
                            <m:ctrlPr>
                              <a:rPr lang="en-US" altLang="zh-CN" b="0" i="1" dirty="0">
                                <a:solidFill>
                                  <a:prstClr val="black"/>
                                </a:solidFill>
                                <a:latin typeface="Cambria Math" panose="02040503050406030204" pitchFamily="18" charset="0"/>
                              </a:rPr>
                            </m:ctrlPr>
                          </m:sSubSupPr>
                          <m:e>
                            <m:r>
                              <a:rPr lang="en-US" altLang="zh-CN" b="1" i="1" dirty="0">
                                <a:solidFill>
                                  <a:prstClr val="black"/>
                                </a:solidFill>
                                <a:latin typeface="Cambria Math" panose="02040503050406030204" pitchFamily="18" charset="0"/>
                              </a:rPr>
                              <m:t>𝒓</m:t>
                            </m:r>
                          </m:e>
                          <m:sub>
                            <m:r>
                              <a:rPr lang="en-US" altLang="zh-CN" b="0" i="1" dirty="0">
                                <a:solidFill>
                                  <a:prstClr val="black"/>
                                </a:solidFill>
                                <a:latin typeface="Cambria Math" panose="02040503050406030204" pitchFamily="18" charset="0"/>
                              </a:rPr>
                              <m:t>𝑡</m:t>
                            </m:r>
                          </m:sub>
                          <m:sup>
                            <m:r>
                              <a:rPr lang="en-US" altLang="zh-CN" b="0" i="1" dirty="0">
                                <a:solidFill>
                                  <a:prstClr val="black"/>
                                </a:solidFill>
                                <a:latin typeface="Cambria Math" panose="02040503050406030204" pitchFamily="18" charset="0"/>
                              </a:rPr>
                              <m:t>(0)</m:t>
                            </m:r>
                          </m:sup>
                        </m:sSubSup>
                        <m:d>
                          <m:dPr>
                            <m:ctrlPr>
                              <a:rPr lang="en-US" altLang="zh-CN" i="1" dirty="0">
                                <a:solidFill>
                                  <a:prstClr val="black"/>
                                </a:solidFill>
                                <a:latin typeface="Cambria Math" panose="02040503050406030204" pitchFamily="18" charset="0"/>
                              </a:rPr>
                            </m:ctrlPr>
                          </m:dPr>
                          <m:e>
                            <m:r>
                              <a:rPr lang="en-US" altLang="zh-CN" i="1" dirty="0">
                                <a:solidFill>
                                  <a:prstClr val="black"/>
                                </a:solidFill>
                                <a:latin typeface="Cambria Math" panose="02040503050406030204" pitchFamily="18" charset="0"/>
                              </a:rPr>
                              <m:t>𝑡</m:t>
                            </m:r>
                          </m:e>
                        </m:d>
                      </m:num>
                      <m:den>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𝒅</m:t>
                            </m:r>
                          </m:e>
                          <m: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𝒖</m:t>
                                </m:r>
                              </m:e>
                              <m:sub>
                                <m:r>
                                  <a:rPr lang="en-US" b="1" i="1" dirty="0">
                                    <a:solidFill>
                                      <a:srgbClr val="FF0000"/>
                                    </a:solidFill>
                                    <a:latin typeface="Cambria Math" panose="02040503050406030204" pitchFamily="18" charset="0"/>
                                  </a:rPr>
                                  <m:t>𝟑</m:t>
                                </m:r>
                              </m:sub>
                            </m:sSub>
                          </m:sub>
                        </m:sSub>
                      </m:den>
                    </m:f>
                  </m:oMath>
                </a14:m>
                <a:r>
                  <a:rPr lang="en-US" dirty="0">
                    <a:solidFill>
                      <a:prstClr val="black"/>
                    </a:solidFill>
                  </a:rPr>
                  <a:t> </a:t>
                </a:r>
              </a:p>
            </p:txBody>
          </p:sp>
        </mc:Choice>
        <mc:Fallback xmlns="">
          <p:sp>
            <p:nvSpPr>
              <p:cNvPr id="120" name="文本框 119">
                <a:extLst>
                  <a:ext uri="{FF2B5EF4-FFF2-40B4-BE49-F238E27FC236}">
                    <a16:creationId xmlns:a16="http://schemas.microsoft.com/office/drawing/2014/main" id="{10F6B12D-84E9-F7BF-5E5B-460F532F9477}"/>
                  </a:ext>
                </a:extLst>
              </p:cNvPr>
              <p:cNvSpPr txBox="1">
                <a:spLocks noRot="1" noChangeAspect="1" noMove="1" noResize="1" noEditPoints="1" noAdjustHandles="1" noChangeArrowheads="1" noChangeShapeType="1" noTextEdit="1"/>
              </p:cNvSpPr>
              <p:nvPr/>
            </p:nvSpPr>
            <p:spPr bwMode="auto">
              <a:xfrm>
                <a:off x="2151803" y="6771771"/>
                <a:ext cx="2612913" cy="720881"/>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16C52951-6219-5D05-A46A-235491762009}"/>
                  </a:ext>
                </a:extLst>
              </p:cNvPr>
              <p:cNvSpPr txBox="1"/>
              <p:nvPr/>
            </p:nvSpPr>
            <p:spPr bwMode="auto">
              <a:xfrm>
                <a:off x="1561529" y="4730873"/>
                <a:ext cx="2612913" cy="72088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Sup>
                      <m:sSubSupPr>
                        <m:ctrlPr>
                          <a:rPr lang="en-US" b="0" i="1" dirty="0">
                            <a:solidFill>
                              <a:prstClr val="black"/>
                            </a:solidFill>
                            <a:latin typeface="Cambria Math" panose="02040503050406030204" pitchFamily="18" charset="0"/>
                          </a:rPr>
                        </m:ctrlPr>
                      </m:sSubSupPr>
                      <m:e>
                        <m:r>
                          <a:rPr lang="en-US" b="1" i="1" dirty="0">
                            <a:solidFill>
                              <a:prstClr val="black"/>
                            </a:solidFill>
                            <a:latin typeface="Cambria Math" panose="02040503050406030204" pitchFamily="18" charset="0"/>
                          </a:rPr>
                          <m:t>𝒓</m:t>
                        </m:r>
                      </m:e>
                      <m:sub>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3</m:t>
                            </m:r>
                          </m:sub>
                        </m:sSub>
                      </m:sub>
                      <m:sup>
                        <m:r>
                          <a:rPr lang="en-US" b="0" i="1" dirty="0">
                            <a:solidFill>
                              <a:prstClr val="black"/>
                            </a:solidFill>
                            <a:latin typeface="Cambria Math" panose="02040503050406030204" pitchFamily="18" charset="0"/>
                          </a:rPr>
                          <m:t>(1)</m:t>
                        </m:r>
                      </m:sup>
                    </m:sSubSup>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𝑡</m:t>
                        </m:r>
                      </m:e>
                    </m:d>
                    <m:r>
                      <a:rPr lang="en-US" b="0" i="1" dirty="0">
                        <a:solidFill>
                          <a:prstClr val="black"/>
                        </a:solidFill>
                        <a:latin typeface="Cambria Math" panose="02040503050406030204" pitchFamily="18" charset="0"/>
                      </a:rPr>
                      <m:t>+</m:t>
                    </m:r>
                    <m:f>
                      <m:fPr>
                        <m:ctrlPr>
                          <a:rPr lang="en-US" b="0" i="1" dirty="0">
                            <a:solidFill>
                              <a:prstClr val="black"/>
                            </a:solidFill>
                            <a:latin typeface="Cambria Math" panose="02040503050406030204" pitchFamily="18" charset="0"/>
                          </a:rPr>
                        </m:ctrlPr>
                      </m:fPr>
                      <m:num>
                        <m:d>
                          <m:dPr>
                            <m:ctrlPr>
                              <a:rPr lang="en-US" b="0" i="1" dirty="0">
                                <a:solidFill>
                                  <a:prstClr val="black"/>
                                </a:solidFill>
                                <a:latin typeface="Cambria Math" panose="02040503050406030204" pitchFamily="18" charset="0"/>
                              </a:rPr>
                            </m:ctrlPr>
                          </m:dPr>
                          <m:e>
                            <m:r>
                              <a:rPr lang="en-US" b="0" i="1" dirty="0">
                                <a:solidFill>
                                  <a:prstClr val="black"/>
                                </a:solidFill>
                                <a:latin typeface="Cambria Math" panose="02040503050406030204" pitchFamily="18" charset="0"/>
                              </a:rPr>
                              <m:t>1−</m:t>
                            </m:r>
                            <m:r>
                              <a:rPr lang="en-US" b="0" i="1" dirty="0">
                                <a:solidFill>
                                  <a:prstClr val="black"/>
                                </a:solidFill>
                                <a:latin typeface="Cambria Math" panose="02040503050406030204" pitchFamily="18" charset="0"/>
                              </a:rPr>
                              <m:t>𝛼</m:t>
                            </m:r>
                          </m:e>
                        </m:d>
                        <m:sSubSup>
                          <m:sSubSupPr>
                            <m:ctrlPr>
                              <a:rPr lang="en-US" altLang="zh-CN" b="0" i="1" dirty="0">
                                <a:solidFill>
                                  <a:prstClr val="black"/>
                                </a:solidFill>
                                <a:latin typeface="Cambria Math" panose="02040503050406030204" pitchFamily="18" charset="0"/>
                              </a:rPr>
                            </m:ctrlPr>
                          </m:sSubSupPr>
                          <m:e>
                            <m:r>
                              <a:rPr lang="en-US" altLang="zh-CN" b="1" i="1" dirty="0">
                                <a:solidFill>
                                  <a:prstClr val="black"/>
                                </a:solidFill>
                                <a:latin typeface="Cambria Math" panose="02040503050406030204" pitchFamily="18" charset="0"/>
                              </a:rPr>
                              <m:t>𝒓</m:t>
                            </m:r>
                          </m:e>
                          <m:sub>
                            <m:r>
                              <a:rPr lang="en-US" altLang="zh-CN" b="0" i="1" dirty="0">
                                <a:solidFill>
                                  <a:prstClr val="black"/>
                                </a:solidFill>
                                <a:latin typeface="Cambria Math" panose="02040503050406030204" pitchFamily="18" charset="0"/>
                              </a:rPr>
                              <m:t>𝑡</m:t>
                            </m:r>
                          </m:sub>
                          <m:sup>
                            <m:r>
                              <a:rPr lang="en-US" altLang="zh-CN" b="0" i="1" dirty="0">
                                <a:solidFill>
                                  <a:prstClr val="black"/>
                                </a:solidFill>
                                <a:latin typeface="Cambria Math" panose="02040503050406030204" pitchFamily="18" charset="0"/>
                              </a:rPr>
                              <m:t>(0)</m:t>
                            </m:r>
                          </m:sup>
                        </m:sSubSup>
                        <m:d>
                          <m:dPr>
                            <m:ctrlPr>
                              <a:rPr lang="en-US" altLang="zh-CN" i="1" dirty="0">
                                <a:solidFill>
                                  <a:prstClr val="black"/>
                                </a:solidFill>
                                <a:latin typeface="Cambria Math" panose="02040503050406030204" pitchFamily="18" charset="0"/>
                              </a:rPr>
                            </m:ctrlPr>
                          </m:dPr>
                          <m:e>
                            <m:r>
                              <a:rPr lang="en-US" altLang="zh-CN" i="1" dirty="0">
                                <a:solidFill>
                                  <a:prstClr val="black"/>
                                </a:solidFill>
                                <a:latin typeface="Cambria Math" panose="02040503050406030204" pitchFamily="18" charset="0"/>
                              </a:rPr>
                              <m:t>𝑡</m:t>
                            </m:r>
                          </m:e>
                        </m:d>
                      </m:num>
                      <m:den>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𝒅</m:t>
                            </m:r>
                          </m:e>
                          <m:sub>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𝒖</m:t>
                                </m:r>
                              </m:e>
                              <m:sub>
                                <m:r>
                                  <a:rPr lang="en-US" b="1" i="1" dirty="0">
                                    <a:solidFill>
                                      <a:srgbClr val="FF0000"/>
                                    </a:solidFill>
                                    <a:latin typeface="Cambria Math" panose="02040503050406030204" pitchFamily="18" charset="0"/>
                                  </a:rPr>
                                  <m:t>𝟑</m:t>
                                </m:r>
                              </m:sub>
                            </m:sSub>
                          </m:sub>
                        </m:sSub>
                      </m:den>
                    </m:f>
                  </m:oMath>
                </a14:m>
                <a:r>
                  <a:rPr lang="en-US" dirty="0">
                    <a:solidFill>
                      <a:prstClr val="black"/>
                    </a:solidFill>
                  </a:rPr>
                  <a:t> </a:t>
                </a:r>
              </a:p>
            </p:txBody>
          </p:sp>
        </mc:Choice>
        <mc:Fallback xmlns="">
          <p:sp>
            <p:nvSpPr>
              <p:cNvPr id="121" name="文本框 120">
                <a:extLst>
                  <a:ext uri="{FF2B5EF4-FFF2-40B4-BE49-F238E27FC236}">
                    <a16:creationId xmlns:a16="http://schemas.microsoft.com/office/drawing/2014/main" id="{16C52951-6219-5D05-A46A-235491762009}"/>
                  </a:ext>
                </a:extLst>
              </p:cNvPr>
              <p:cNvSpPr txBox="1">
                <a:spLocks noRot="1" noChangeAspect="1" noMove="1" noResize="1" noEditPoints="1" noAdjustHandles="1" noChangeArrowheads="1" noChangeShapeType="1" noTextEdit="1"/>
              </p:cNvSpPr>
              <p:nvPr/>
            </p:nvSpPr>
            <p:spPr bwMode="auto">
              <a:xfrm>
                <a:off x="1561529" y="4730873"/>
                <a:ext cx="2612913" cy="720881"/>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56B86D79-4356-918B-5A68-8C4ABC498696}"/>
                  </a:ext>
                </a:extLst>
              </p:cNvPr>
              <p:cNvSpPr txBox="1"/>
              <p:nvPr/>
            </p:nvSpPr>
            <p:spPr bwMode="auto">
              <a:xfrm>
                <a:off x="5058595" y="2922899"/>
                <a:ext cx="4579911" cy="1279581"/>
              </a:xfrm>
              <a:prstGeom prst="rect">
                <a:avLst/>
              </a:prstGeom>
              <a:noFill/>
              <a:ln w="9525" algn="ctr">
                <a:noFill/>
                <a:miter lim="800000"/>
                <a:headEnd/>
                <a:tailEnd/>
              </a:ln>
              <a:effectLst/>
            </p:spPr>
            <p:txBody>
              <a:bodyPr wrap="square">
                <a:spAutoFit/>
              </a:bodyPr>
              <a:lstStyle/>
              <a:p>
                <a:pPr marL="720000" lvl="2" indent="-342900" eaLnBrk="0" hangingPunct="0">
                  <a:spcBef>
                    <a:spcPts val="300"/>
                  </a:spcBef>
                  <a:spcAft>
                    <a:spcPts val="600"/>
                  </a:spcAft>
                  <a:buSzPct val="80000"/>
                  <a:buFont typeface="Arial" panose="020B0604020202020204" pitchFamily="34" charset="0"/>
                  <a:buChar char="•"/>
                  <a:defRPr/>
                </a:pPr>
                <a14:m>
                  <m:oMath xmlns:m="http://schemas.openxmlformats.org/officeDocument/2006/math">
                    <m:sSubSup>
                      <m:sSubSupPr>
                        <m:ctrlPr>
                          <a:rPr lang="en-US" altLang="zh-CN" sz="2400" b="0" i="1" dirty="0">
                            <a:solidFill>
                              <a:prstClr val="black"/>
                            </a:solidFill>
                            <a:latin typeface="Cambria Math" panose="02040503050406030204" pitchFamily="18" charset="0"/>
                          </a:rPr>
                        </m:ctrlPr>
                      </m:sSubSupPr>
                      <m:e>
                        <m:r>
                          <a:rPr lang="en-US" altLang="zh-CN" sz="2400" b="1" i="1" dirty="0">
                            <a:solidFill>
                              <a:prstClr val="black"/>
                            </a:solidFill>
                            <a:latin typeface="Cambria Math" panose="02040503050406030204" pitchFamily="18" charset="0"/>
                          </a:rPr>
                          <m:t>𝒓</m:t>
                        </m:r>
                      </m:e>
                      <m:sub>
                        <m:r>
                          <a:rPr lang="en-US" altLang="zh-CN" sz="2400" b="0" i="1" dirty="0">
                            <a:solidFill>
                              <a:prstClr val="black"/>
                            </a:solidFill>
                            <a:latin typeface="Cambria Math" panose="02040503050406030204" pitchFamily="18" charset="0"/>
                          </a:rPr>
                          <m:t>𝑢</m:t>
                        </m:r>
                      </m:sub>
                      <m:sup>
                        <m:r>
                          <a:rPr lang="en-US" altLang="zh-CN" sz="2400" b="0" i="1" dirty="0">
                            <a:solidFill>
                              <a:prstClr val="black"/>
                            </a:solidFill>
                            <a:latin typeface="Cambria Math" panose="02040503050406030204" pitchFamily="18" charset="0"/>
                          </a:rPr>
                          <m:t>(</m:t>
                        </m:r>
                        <m:r>
                          <a:rPr lang="en-US" altLang="zh-CN" sz="2400" b="0" i="1" dirty="0">
                            <a:solidFill>
                              <a:prstClr val="black"/>
                            </a:solidFill>
                            <a:latin typeface="Cambria Math" panose="02040503050406030204" pitchFamily="18" charset="0"/>
                          </a:rPr>
                          <m:t>𝑖</m:t>
                        </m:r>
                        <m:r>
                          <a:rPr lang="en-US" altLang="zh-CN" sz="2400" b="0" i="1" dirty="0">
                            <a:solidFill>
                              <a:prstClr val="black"/>
                            </a:solidFill>
                            <a:latin typeface="Cambria Math" panose="02040503050406030204" pitchFamily="18" charset="0"/>
                          </a:rPr>
                          <m:t>)</m:t>
                        </m:r>
                      </m:sup>
                    </m:sSubSup>
                    <m:d>
                      <m:dPr>
                        <m:ctrlPr>
                          <a:rPr lang="en-US" altLang="zh-CN" sz="2400" b="0" i="1" dirty="0">
                            <a:solidFill>
                              <a:prstClr val="black"/>
                            </a:solidFill>
                            <a:latin typeface="Cambria Math" panose="02040503050406030204" pitchFamily="18" charset="0"/>
                          </a:rPr>
                        </m:ctrlPr>
                      </m:dPr>
                      <m:e>
                        <m:r>
                          <a:rPr lang="en-US" altLang="zh-CN" sz="2400" b="0" i="1" dirty="0">
                            <a:solidFill>
                              <a:prstClr val="black"/>
                            </a:solidFill>
                            <a:latin typeface="Cambria Math" panose="02040503050406030204" pitchFamily="18" charset="0"/>
                          </a:rPr>
                          <m:t>𝑡</m:t>
                        </m:r>
                      </m:e>
                    </m:d>
                    <m:r>
                      <a:rPr lang="en-US" altLang="zh-CN" sz="2400" b="0" i="1" dirty="0">
                        <a:solidFill>
                          <a:prstClr val="black"/>
                        </a:solidFill>
                        <a:latin typeface="Cambria Math" panose="02040503050406030204" pitchFamily="18" charset="0"/>
                      </a:rPr>
                      <m:t> </m:t>
                    </m:r>
                  </m:oMath>
                </a14:m>
                <a:r>
                  <a:rPr lang="en-US" altLang="zh-CN" sz="2400">
                    <a:latin typeface="Times New Roman" panose="02020603050405020304" pitchFamily="18" charset="0"/>
                    <a:ea typeface="楷体" panose="02010609060101010101" pitchFamily="49" charset="-122"/>
                    <a:cs typeface="Times New Roman" panose="02020603050405020304" pitchFamily="18" charset="0"/>
                  </a:rPr>
                  <a:t>: t</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probability mass that is reversely transferred from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the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𝑖</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 step</a:t>
                </a:r>
              </a:p>
            </p:txBody>
          </p:sp>
        </mc:Choice>
        <mc:Fallback xmlns="">
          <p:sp>
            <p:nvSpPr>
              <p:cNvPr id="122" name="文本框 121">
                <a:extLst>
                  <a:ext uri="{FF2B5EF4-FFF2-40B4-BE49-F238E27FC236}">
                    <a16:creationId xmlns:a16="http://schemas.microsoft.com/office/drawing/2014/main" id="{56B86D79-4356-918B-5A68-8C4ABC498696}"/>
                  </a:ext>
                </a:extLst>
              </p:cNvPr>
              <p:cNvSpPr txBox="1">
                <a:spLocks noRot="1" noChangeAspect="1" noMove="1" noResize="1" noEditPoints="1" noAdjustHandles="1" noChangeArrowheads="1" noChangeShapeType="1" noTextEdit="1"/>
              </p:cNvSpPr>
              <p:nvPr/>
            </p:nvSpPr>
            <p:spPr bwMode="auto">
              <a:xfrm>
                <a:off x="5058595" y="2922899"/>
                <a:ext cx="4579911" cy="1279581"/>
              </a:xfrm>
              <a:prstGeom prst="rect">
                <a:avLst/>
              </a:prstGeom>
              <a:blipFill>
                <a:blip r:embed="rId17"/>
                <a:stretch>
                  <a:fillRect r="-554" b="-1078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689A3423-AAB4-7680-15DC-E6586E41D8BF}"/>
                  </a:ext>
                </a:extLst>
              </p:cNvPr>
              <p:cNvSpPr txBox="1"/>
              <p:nvPr/>
            </p:nvSpPr>
            <p:spPr bwMode="auto">
              <a:xfrm>
                <a:off x="5062601" y="5289167"/>
                <a:ext cx="5151821" cy="1225400"/>
              </a:xfrm>
              <a:prstGeom prst="rect">
                <a:avLst/>
              </a:prstGeom>
              <a:noFill/>
              <a:ln w="9525" algn="ctr">
                <a:noFill/>
                <a:miter lim="800000"/>
                <a:headEnd/>
                <a:tailEnd/>
              </a:ln>
              <a:effectLst/>
            </p:spPr>
            <p:txBody>
              <a:bodyPr wrap="square">
                <a:spAutoFit/>
              </a:bodyPr>
              <a:lstStyle/>
              <a:p>
                <a:pPr marL="17100" lvl="2" eaLnBrk="0" hangingPunct="0">
                  <a:spcBef>
                    <a:spcPts val="300"/>
                  </a:spcBef>
                  <a:spcAft>
                    <a:spcPts val="600"/>
                  </a:spcAft>
                  <a:buSzPct val="80000"/>
                  <a:defRPr/>
                </a:pPr>
                <a14:m>
                  <m:oMathPara xmlns:m="http://schemas.openxmlformats.org/officeDocument/2006/math">
                    <m:oMathParaPr>
                      <m:jc m:val="centerGroup"/>
                    </m:oMathParaPr>
                    <m:oMath xmlns:m="http://schemas.openxmlformats.org/officeDocument/2006/math">
                      <m:acc>
                        <m:accPr>
                          <m:chr m:val="̂"/>
                          <m:ctrlPr>
                            <a:rPr lang="en-US" altLang="zh-CN" sz="2400" b="1"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400"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𝑡</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𝑛</m:t>
                          </m:r>
                        </m:den>
                      </m:f>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nary>
                        <m:naryPr>
                          <m:chr m:val="∑"/>
                          <m:supHide m:val="on"/>
                          <m:ctrlPr>
                            <a:rPr lang="en-US" altLang="zh-CN" sz="2400" b="0" i="1">
                              <a:latin typeface="Cambria Math" panose="02040503050406030204" pitchFamily="18" charset="0"/>
                              <a:ea typeface="楷体" panose="02010609060101010101" pitchFamily="49" charset="-122"/>
                              <a:cs typeface="Times New Roman" panose="02020603050405020304" pitchFamily="18" charset="0"/>
                            </a:rPr>
                          </m:ctrlPr>
                        </m:naryPr>
                        <m:sub>
                          <m:r>
                            <m:rPr>
                              <m:brk m:alnAt="7"/>
                            </m:rPr>
                            <a:rPr lang="en-US" altLang="zh-CN" sz="2400"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𝑉</m:t>
                          </m:r>
                        </m:sub>
                        <m:sup/>
                        <m:e>
                          <m:nary>
                            <m:naryPr>
                              <m:chr m:val="∑"/>
                              <m:ctrlPr>
                                <a:rPr lang="en-US" altLang="zh-CN" sz="2400" b="0" i="1">
                                  <a:latin typeface="Cambria Math" panose="02040503050406030204" pitchFamily="18" charset="0"/>
                                  <a:ea typeface="楷体" panose="02010609060101010101" pitchFamily="49" charset="-122"/>
                                  <a:cs typeface="Times New Roman" panose="02020603050405020304" pitchFamily="18" charset="0"/>
                                </a:rPr>
                              </m:ctrlPr>
                            </m:naryPr>
                            <m:sub>
                              <m:r>
                                <m:rPr>
                                  <m:brk m:alnAt="23"/>
                                </m:rPr>
                                <a:rPr lang="en-US" altLang="zh-CN" sz="2400" b="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=0</m:t>
                              </m:r>
                            </m:sub>
                            <m:sup>
                              <m:r>
                                <m:rPr>
                                  <m:sty m:val="p"/>
                                </m:rPr>
                                <a:rPr lang="en-US" altLang="zh-CN" sz="2400" b="0" i="0">
                                  <a:latin typeface="Cambria Math" panose="02040503050406030204" pitchFamily="18" charset="0"/>
                                  <a:ea typeface="楷体" panose="02010609060101010101" pitchFamily="49" charset="-122"/>
                                  <a:cs typeface="Times New Roman" panose="02020603050405020304" pitchFamily="18" charset="0"/>
                                </a:rPr>
                                <m:t>Θ</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2400" b="0" i="1">
                                      <a:latin typeface="Cambria Math" panose="02040503050406030204" pitchFamily="18" charset="0"/>
                                      <a:ea typeface="楷体" panose="02010609060101010101" pitchFamily="49" charset="-122"/>
                                      <a:cs typeface="Times New Roman" panose="02020603050405020304" pitchFamily="18" charset="0"/>
                                    </a:rPr>
                                  </m:ctrlPr>
                                </m:funcPr>
                                <m:fName>
                                  <m:r>
                                    <m:rPr>
                                      <m:sty m:val="p"/>
                                    </m:rPr>
                                    <a:rPr lang="en-US" altLang="zh-CN" sz="2400" b="0" i="0">
                                      <a:latin typeface="Cambria Math" panose="02040503050406030204" pitchFamily="18" charset="0"/>
                                      <a:ea typeface="楷体" panose="02010609060101010101" pitchFamily="49" charset="-122"/>
                                      <a:cs typeface="Times New Roman" panose="02020603050405020304" pitchFamily="18" charset="0"/>
                                    </a:rPr>
                                    <m:t>log</m:t>
                                  </m:r>
                                </m:fName>
                                <m:e>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𝑛</m:t>
                                  </m:r>
                                </m:e>
                              </m:func>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sup>
                            <m:e>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dirty="0">
                                      <a:solidFill>
                                        <a:prstClr val="black"/>
                                      </a:solidFill>
                                      <a:latin typeface="Cambria Math" panose="02040503050406030204" pitchFamily="18" charset="0"/>
                                    </a:rPr>
                                  </m:ctrlPr>
                                </m:sSubSupPr>
                                <m:e>
                                  <m:r>
                                    <a:rPr lang="en-US" altLang="zh-CN" sz="2400" b="1" i="1" dirty="0">
                                      <a:solidFill>
                                        <a:prstClr val="black"/>
                                      </a:solidFill>
                                      <a:latin typeface="Cambria Math" panose="02040503050406030204" pitchFamily="18" charset="0"/>
                                    </a:rPr>
                                    <m:t>𝒓</m:t>
                                  </m:r>
                                </m:e>
                                <m:sub>
                                  <m:r>
                                    <a:rPr lang="en-US" altLang="zh-CN" sz="2400" i="1" dirty="0">
                                      <a:solidFill>
                                        <a:prstClr val="black"/>
                                      </a:solidFill>
                                      <a:latin typeface="Cambria Math" panose="02040503050406030204" pitchFamily="18" charset="0"/>
                                    </a:rPr>
                                    <m:t>𝑢</m:t>
                                  </m:r>
                                </m:sub>
                                <m:sup>
                                  <m:r>
                                    <a:rPr lang="en-US" altLang="zh-CN" sz="2400" i="1" dirty="0">
                                      <a:solidFill>
                                        <a:prstClr val="black"/>
                                      </a:solidFill>
                                      <a:latin typeface="Cambria Math" panose="02040503050406030204" pitchFamily="18" charset="0"/>
                                    </a:rPr>
                                    <m:t>(</m:t>
                                  </m:r>
                                  <m:r>
                                    <a:rPr lang="en-US" altLang="zh-CN" sz="2400" i="1" dirty="0">
                                      <a:solidFill>
                                        <a:prstClr val="black"/>
                                      </a:solidFill>
                                      <a:latin typeface="Cambria Math" panose="02040503050406030204" pitchFamily="18" charset="0"/>
                                    </a:rPr>
                                    <m:t>𝑖</m:t>
                                  </m:r>
                                  <m:r>
                                    <a:rPr lang="en-US" altLang="zh-CN" sz="2400" i="1" dirty="0">
                                      <a:solidFill>
                                        <a:prstClr val="black"/>
                                      </a:solidFill>
                                      <a:latin typeface="Cambria Math" panose="02040503050406030204" pitchFamily="18" charset="0"/>
                                    </a:rPr>
                                    <m:t>)</m:t>
                                  </m:r>
                                </m:sup>
                              </m:sSubSup>
                              <m:d>
                                <m:dPr>
                                  <m:ctrlPr>
                                    <a:rPr lang="en-US" altLang="zh-CN" sz="2400" i="1" dirty="0">
                                      <a:solidFill>
                                        <a:prstClr val="black"/>
                                      </a:solidFill>
                                      <a:latin typeface="Cambria Math" panose="02040503050406030204" pitchFamily="18" charset="0"/>
                                    </a:rPr>
                                  </m:ctrlPr>
                                </m:dPr>
                                <m:e>
                                  <m:r>
                                    <a:rPr lang="en-US" altLang="zh-CN" sz="2400" i="1" dirty="0">
                                      <a:solidFill>
                                        <a:prstClr val="black"/>
                                      </a:solidFill>
                                      <a:latin typeface="Cambria Math" panose="02040503050406030204" pitchFamily="18" charset="0"/>
                                    </a:rPr>
                                    <m:t>𝑡</m:t>
                                  </m:r>
                                </m:e>
                              </m:d>
                            </m:e>
                          </m:nary>
                        </m:e>
                      </m:nary>
                    </m:oMath>
                  </m:oMathPara>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24" name="文本框 123">
                <a:extLst>
                  <a:ext uri="{FF2B5EF4-FFF2-40B4-BE49-F238E27FC236}">
                    <a16:creationId xmlns:a16="http://schemas.microsoft.com/office/drawing/2014/main" id="{689A3423-AAB4-7680-15DC-E6586E41D8BF}"/>
                  </a:ext>
                </a:extLst>
              </p:cNvPr>
              <p:cNvSpPr txBox="1">
                <a:spLocks noRot="1" noChangeAspect="1" noMove="1" noResize="1" noEditPoints="1" noAdjustHandles="1" noChangeArrowheads="1" noChangeShapeType="1" noTextEdit="1"/>
              </p:cNvSpPr>
              <p:nvPr/>
            </p:nvSpPr>
            <p:spPr bwMode="auto">
              <a:xfrm>
                <a:off x="5062601" y="5289167"/>
                <a:ext cx="5151821" cy="1225400"/>
              </a:xfrm>
              <a:prstGeom prst="rect">
                <a:avLst/>
              </a:prstGeom>
              <a:blipFill>
                <a:blip r:embed="rId18"/>
                <a:stretch>
                  <a:fillRect t="-91837" b="-138776"/>
                </a:stretch>
              </a:blipFill>
              <a:ln w="9525" algn="ctr">
                <a:noFill/>
                <a:miter lim="800000"/>
                <a:headEnd/>
                <a:tailEnd/>
              </a:ln>
              <a:effectLst/>
            </p:spPr>
            <p:txBody>
              <a:bodyPr/>
              <a:lstStyle/>
              <a:p>
                <a:r>
                  <a:rPr lang="en-US">
                    <a:noFill/>
                  </a:rPr>
                  <a:t> </a:t>
                </a:r>
              </a:p>
            </p:txBody>
          </p:sp>
        </mc:Fallback>
      </mc:AlternateContent>
      <p:cxnSp>
        <p:nvCxnSpPr>
          <p:cNvPr id="126" name="直线箭头连接符 125">
            <a:extLst>
              <a:ext uri="{FF2B5EF4-FFF2-40B4-BE49-F238E27FC236}">
                <a16:creationId xmlns:a16="http://schemas.microsoft.com/office/drawing/2014/main" id="{34758D7F-3F0E-831B-3272-839194382CC0}"/>
              </a:ext>
            </a:extLst>
          </p:cNvPr>
          <p:cNvCxnSpPr>
            <a:cxnSpLocks/>
          </p:cNvCxnSpPr>
          <p:nvPr/>
        </p:nvCxnSpPr>
        <p:spPr>
          <a:xfrm>
            <a:off x="1069554" y="3163637"/>
            <a:ext cx="3384376" cy="0"/>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
        <p:nvSpPr>
          <p:cNvPr id="128" name="文本框 127">
            <a:extLst>
              <a:ext uri="{FF2B5EF4-FFF2-40B4-BE49-F238E27FC236}">
                <a16:creationId xmlns:a16="http://schemas.microsoft.com/office/drawing/2014/main" id="{A0FA4E0E-FD61-AAAB-1977-A7A956E3D317}"/>
              </a:ext>
            </a:extLst>
          </p:cNvPr>
          <p:cNvSpPr txBox="1"/>
          <p:nvPr/>
        </p:nvSpPr>
        <p:spPr bwMode="auto">
          <a:xfrm>
            <a:off x="1561529" y="2746439"/>
            <a:ext cx="2310847" cy="461665"/>
          </a:xfrm>
          <a:prstGeom prst="rect">
            <a:avLst/>
          </a:prstGeom>
          <a:noFill/>
          <a:ln w="9525" algn="ctr">
            <a:noFill/>
            <a:miter lim="800000"/>
            <a:headEnd/>
            <a:tailEnd/>
          </a:ln>
          <a:effectLst/>
        </p:spPr>
        <p:txBody>
          <a:bodyPr wrap="square">
            <a:spAutoFit/>
          </a:bodyPr>
          <a:lstStyle/>
          <a:p>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reversely push </a:t>
            </a:r>
            <a:endParaRPr lang="en-US" sz="2400" b="1">
              <a:solidFill>
                <a:srgbClr val="FF0000"/>
              </a:solidFill>
            </a:endParaRPr>
          </a:p>
        </p:txBody>
      </p:sp>
    </p:spTree>
    <p:extLst>
      <p:ext uri="{BB962C8B-B14F-4D97-AF65-F5344CB8AC3E}">
        <p14:creationId xmlns:p14="http://schemas.microsoft.com/office/powerpoint/2010/main" val="36481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heel(1)">
                                      <p:cBhvr>
                                        <p:cTn id="11" dur="1000"/>
                                        <p:tgtEl>
                                          <p:spTgt spid="9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500"/>
                                        <p:tgtEl>
                                          <p:spTgt spid="98"/>
                                        </p:tgtEl>
                                      </p:cBhvr>
                                    </p:animEffect>
                                  </p:childTnLst>
                                </p:cTn>
                              </p:par>
                              <p:par>
                                <p:cTn id="20" presetID="22" presetClass="entr" presetSubtype="8"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par>
                                <p:cTn id="23" presetID="22" presetClass="entr" presetSubtype="8"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500"/>
                                        <p:tgtEl>
                                          <p:spTgt spid="100"/>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heel(1)">
                                      <p:cBhvr>
                                        <p:cTn id="29" dur="1000"/>
                                        <p:tgtEl>
                                          <p:spTgt spid="101"/>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heel(1)">
                                      <p:cBhvr>
                                        <p:cTn id="32" dur="1000"/>
                                        <p:tgtEl>
                                          <p:spTgt spid="10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heel(1)">
                                      <p:cBhvr>
                                        <p:cTn id="35" dur="1000"/>
                                        <p:tgtEl>
                                          <p:spTgt spid="103"/>
                                        </p:tgtEl>
                                      </p:cBhvr>
                                    </p:animEffec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par>
                          <p:cTn id="43" fill="hold">
                            <p:stCondLst>
                              <p:cond delay="1500"/>
                            </p:stCondLst>
                            <p:childTnLst>
                              <p:par>
                                <p:cTn id="44" presetID="22" presetClass="entr" presetSubtype="8" fill="hold" nodeType="afterEffect">
                                  <p:stCondLst>
                                    <p:cond delay="500"/>
                                  </p:stCondLst>
                                  <p:childTnLst>
                                    <p:set>
                                      <p:cBhvr>
                                        <p:cTn id="45" dur="1" fill="hold">
                                          <p:stCondLst>
                                            <p:cond delay="0"/>
                                          </p:stCondLst>
                                        </p:cTn>
                                        <p:tgtEl>
                                          <p:spTgt spid="104"/>
                                        </p:tgtEl>
                                        <p:attrNameLst>
                                          <p:attrName>style.visibility</p:attrName>
                                        </p:attrNameLst>
                                      </p:cBhvr>
                                      <p:to>
                                        <p:strVal val="visible"/>
                                      </p:to>
                                    </p:set>
                                    <p:animEffect transition="in" filter="wipe(left)">
                                      <p:cBhvr>
                                        <p:cTn id="46" dur="500"/>
                                        <p:tgtEl>
                                          <p:spTgt spid="104"/>
                                        </p:tgtEl>
                                      </p:cBhvr>
                                    </p:animEffect>
                                  </p:childTnLst>
                                </p:cTn>
                              </p:par>
                              <p:par>
                                <p:cTn id="47" presetID="22" presetClass="entr" presetSubtype="8" fill="hold" nodeType="withEffect">
                                  <p:stCondLst>
                                    <p:cond delay="50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par>
                                <p:cTn id="50" presetID="22" presetClass="entr" presetSubtype="8" fill="hold" nodeType="withEffect">
                                  <p:stCondLst>
                                    <p:cond delay="50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par>
                                <p:cTn id="53" presetID="22" presetClass="entr" presetSubtype="8" fill="hold" nodeType="withEffect">
                                  <p:stCondLst>
                                    <p:cond delay="500"/>
                                  </p:stCondLst>
                                  <p:childTnLst>
                                    <p:set>
                                      <p:cBhvr>
                                        <p:cTn id="54" dur="1" fill="hold">
                                          <p:stCondLst>
                                            <p:cond delay="0"/>
                                          </p:stCondLst>
                                        </p:cTn>
                                        <p:tgtEl>
                                          <p:spTgt spid="107"/>
                                        </p:tgtEl>
                                        <p:attrNameLst>
                                          <p:attrName>style.visibility</p:attrName>
                                        </p:attrNameLst>
                                      </p:cBhvr>
                                      <p:to>
                                        <p:strVal val="visible"/>
                                      </p:to>
                                    </p:set>
                                    <p:animEffect transition="in" filter="wipe(left)">
                                      <p:cBhvr>
                                        <p:cTn id="55" dur="500"/>
                                        <p:tgtEl>
                                          <p:spTgt spid="107"/>
                                        </p:tgtEl>
                                      </p:cBhvr>
                                    </p:animEffect>
                                  </p:childTnLst>
                                </p:cTn>
                              </p:par>
                              <p:par>
                                <p:cTn id="56" presetID="22" presetClass="entr" presetSubtype="8" fill="hold" nodeType="withEffect">
                                  <p:stCondLst>
                                    <p:cond delay="500"/>
                                  </p:stCondLst>
                                  <p:childTnLst>
                                    <p:set>
                                      <p:cBhvr>
                                        <p:cTn id="57" dur="1" fill="hold">
                                          <p:stCondLst>
                                            <p:cond delay="0"/>
                                          </p:stCondLst>
                                        </p:cTn>
                                        <p:tgtEl>
                                          <p:spTgt spid="108"/>
                                        </p:tgtEl>
                                        <p:attrNameLst>
                                          <p:attrName>style.visibility</p:attrName>
                                        </p:attrNameLst>
                                      </p:cBhvr>
                                      <p:to>
                                        <p:strVal val="visible"/>
                                      </p:to>
                                    </p:set>
                                    <p:animEffect transition="in" filter="wipe(left)">
                                      <p:cBhvr>
                                        <p:cTn id="58" dur="500"/>
                                        <p:tgtEl>
                                          <p:spTgt spid="108"/>
                                        </p:tgtEl>
                                      </p:cBhvr>
                                    </p:animEffect>
                                  </p:childTnLst>
                                </p:cTn>
                              </p:par>
                            </p:childTnLst>
                          </p:cTn>
                        </p:par>
                        <p:par>
                          <p:cTn id="59" fill="hold">
                            <p:stCondLst>
                              <p:cond delay="2500"/>
                            </p:stCondLst>
                            <p:childTnLst>
                              <p:par>
                                <p:cTn id="60" presetID="21" presetClass="entr" presetSubtype="1" fill="hold" grpId="0" nodeType="after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heel(1)">
                                      <p:cBhvr>
                                        <p:cTn id="62" dur="1000"/>
                                        <p:tgtEl>
                                          <p:spTgt spid="11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heel(1)">
                                      <p:cBhvr>
                                        <p:cTn id="65" dur="1000"/>
                                        <p:tgtEl>
                                          <p:spTgt spid="11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heel(1)">
                                      <p:cBhvr>
                                        <p:cTn id="68" dur="1000"/>
                                        <p:tgtEl>
                                          <p:spTgt spid="115"/>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wheel(1)">
                                      <p:cBhvr>
                                        <p:cTn id="71" dur="1000"/>
                                        <p:tgtEl>
                                          <p:spTgt spid="11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heel(1)">
                                      <p:cBhvr>
                                        <p:cTn id="74" dur="1000"/>
                                        <p:tgtEl>
                                          <p:spTgt spid="11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P spid="102" grpId="0" animBg="1"/>
      <p:bldP spid="103" grpId="0" animBg="1"/>
      <p:bldP spid="113" grpId="0" animBg="1"/>
      <p:bldP spid="114" grpId="0" animBg="1"/>
      <p:bldP spid="115" grpId="0" animBg="1"/>
      <p:bldP spid="116" grpId="0" animBg="1"/>
      <p:bldP spid="117" grpId="0" animBg="1"/>
      <p:bldP spid="118" grpId="0"/>
      <p:bldP spid="119" grpId="0"/>
      <p:bldP spid="120" grpId="0"/>
      <p:bldP spid="121" grpId="0"/>
      <p:bldP spid="122" grpId="0"/>
      <p:bldP spid="1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FE2C3A3D-3A53-5D95-E662-904C1D1D703A}"/>
              </a:ext>
            </a:extLst>
          </p:cNvPr>
          <p:cNvSpPr txBox="1"/>
          <p:nvPr/>
        </p:nvSpPr>
        <p:spPr bwMode="auto">
          <a:xfrm>
            <a:off x="194614" y="1473796"/>
            <a:ext cx="9664070" cy="531940"/>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LocalPush Method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[Lofgren et al.’13]</a:t>
            </a: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1861642" y="259085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1861642" y="3418757"/>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1861642" y="424666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椭圆 10">
            <a:extLst>
              <a:ext uri="{FF2B5EF4-FFF2-40B4-BE49-F238E27FC236}">
                <a16:creationId xmlns:a16="http://schemas.microsoft.com/office/drawing/2014/main" id="{B3488495-E806-B3B9-C658-19C5F5DA46E2}"/>
              </a:ext>
            </a:extLst>
          </p:cNvPr>
          <p:cNvSpPr/>
          <p:nvPr/>
        </p:nvSpPr>
        <p:spPr>
          <a:xfrm>
            <a:off x="1861642" y="554317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1861642" y="638702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2941762" y="259085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2941762" y="3418757"/>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2941762" y="424666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2941762" y="554317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2941762" y="638702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4885978" y="4426684"/>
            <a:ext cx="360040" cy="36004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stCxn id="2" idx="6"/>
            <a:endCxn id="15" idx="2"/>
          </p:cNvCxnSpPr>
          <p:nvPr/>
        </p:nvCxnSpPr>
        <p:spPr>
          <a:xfrm>
            <a:off x="2221682" y="277087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2221682" y="3598777"/>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2221682" y="442668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2221682" y="5723198"/>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5" name="直线连接符 44">
            <a:extLst>
              <a:ext uri="{FF2B5EF4-FFF2-40B4-BE49-F238E27FC236}">
                <a16:creationId xmlns:a16="http://schemas.microsoft.com/office/drawing/2014/main" id="{18A89191-F764-44CF-162C-23B9DC5CCC90}"/>
              </a:ext>
            </a:extLst>
          </p:cNvPr>
          <p:cNvCxnSpPr>
            <a:cxnSpLocks/>
            <a:stCxn id="13" idx="6"/>
            <a:endCxn id="32" idx="2"/>
          </p:cNvCxnSpPr>
          <p:nvPr/>
        </p:nvCxnSpPr>
        <p:spPr>
          <a:xfrm>
            <a:off x="2221682" y="6567042"/>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1" name="直线连接符 60">
            <a:extLst>
              <a:ext uri="{FF2B5EF4-FFF2-40B4-BE49-F238E27FC236}">
                <a16:creationId xmlns:a16="http://schemas.microsoft.com/office/drawing/2014/main" id="{C78A4119-F850-9E53-DFC8-4E57C19EA3F8}"/>
              </a:ext>
            </a:extLst>
          </p:cNvPr>
          <p:cNvCxnSpPr>
            <a:cxnSpLocks/>
            <a:stCxn id="15" idx="6"/>
            <a:endCxn id="33" idx="1"/>
          </p:cNvCxnSpPr>
          <p:nvPr/>
        </p:nvCxnSpPr>
        <p:spPr>
          <a:xfrm>
            <a:off x="3301802" y="2770870"/>
            <a:ext cx="1636903" cy="1708541"/>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4" name="直线连接符 63">
            <a:extLst>
              <a:ext uri="{FF2B5EF4-FFF2-40B4-BE49-F238E27FC236}">
                <a16:creationId xmlns:a16="http://schemas.microsoft.com/office/drawing/2014/main" id="{D5FEBB95-FDFA-29C0-A32D-4C31F72CB926}"/>
              </a:ext>
            </a:extLst>
          </p:cNvPr>
          <p:cNvCxnSpPr>
            <a:cxnSpLocks/>
            <a:stCxn id="16" idx="6"/>
            <a:endCxn id="33" idx="2"/>
          </p:cNvCxnSpPr>
          <p:nvPr/>
        </p:nvCxnSpPr>
        <p:spPr>
          <a:xfrm>
            <a:off x="3301802" y="3598777"/>
            <a:ext cx="1584176" cy="1007927"/>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3301802" y="4426684"/>
            <a:ext cx="1584176" cy="18002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3301802" y="4606704"/>
            <a:ext cx="1584176" cy="111649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6" name="直线连接符 75">
            <a:extLst>
              <a:ext uri="{FF2B5EF4-FFF2-40B4-BE49-F238E27FC236}">
                <a16:creationId xmlns:a16="http://schemas.microsoft.com/office/drawing/2014/main" id="{9DC09CA3-6A2F-AD39-CAB2-23CE738B4031}"/>
              </a:ext>
            </a:extLst>
          </p:cNvPr>
          <p:cNvCxnSpPr>
            <a:cxnSpLocks/>
            <a:stCxn id="32" idx="6"/>
            <a:endCxn id="33" idx="3"/>
          </p:cNvCxnSpPr>
          <p:nvPr/>
        </p:nvCxnSpPr>
        <p:spPr>
          <a:xfrm flipV="1">
            <a:off x="3301802" y="4733997"/>
            <a:ext cx="1636903" cy="183304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82" name="直线连接符 81">
            <a:extLst>
              <a:ext uri="{FF2B5EF4-FFF2-40B4-BE49-F238E27FC236}">
                <a16:creationId xmlns:a16="http://schemas.microsoft.com/office/drawing/2014/main" id="{D383F37E-0A02-63F4-4971-C28451D5469F}"/>
              </a:ext>
            </a:extLst>
          </p:cNvPr>
          <p:cNvCxnSpPr/>
          <p:nvPr/>
        </p:nvCxnSpPr>
        <p:spPr>
          <a:xfrm>
            <a:off x="1069554" y="2770870"/>
            <a:ext cx="360040" cy="0"/>
          </a:xfrm>
          <a:prstGeom prst="line">
            <a:avLst/>
          </a:prstGeom>
          <a:ln w="12700">
            <a:solidFill>
              <a:schemeClr val="accent4"/>
            </a:solidFill>
          </a:ln>
        </p:spPr>
        <p:style>
          <a:lnRef idx="1">
            <a:schemeClr val="dk1"/>
          </a:lnRef>
          <a:fillRef idx="0">
            <a:schemeClr val="dk1"/>
          </a:fillRef>
          <a:effectRef idx="0">
            <a:schemeClr val="dk1"/>
          </a:effectRef>
          <a:fontRef idx="minor">
            <a:schemeClr val="tx1"/>
          </a:fontRef>
        </p:style>
      </p:cxnSp>
      <p:cxnSp>
        <p:nvCxnSpPr>
          <p:cNvPr id="83" name="直线连接符 82">
            <a:extLst>
              <a:ext uri="{FF2B5EF4-FFF2-40B4-BE49-F238E27FC236}">
                <a16:creationId xmlns:a16="http://schemas.microsoft.com/office/drawing/2014/main" id="{D4611A3B-D6BE-EADB-7B25-F38CFB2342D3}"/>
              </a:ext>
            </a:extLst>
          </p:cNvPr>
          <p:cNvCxnSpPr/>
          <p:nvPr/>
        </p:nvCxnSpPr>
        <p:spPr>
          <a:xfrm>
            <a:off x="1069554" y="6567042"/>
            <a:ext cx="360040" cy="0"/>
          </a:xfrm>
          <a:prstGeom prst="line">
            <a:avLst/>
          </a:prstGeom>
          <a:ln w="12700">
            <a:solidFill>
              <a:schemeClr val="accent4"/>
            </a:solidFill>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113984DE-22D9-C71C-BBDD-271CC8CF7F72}"/>
              </a:ext>
            </a:extLst>
          </p:cNvPr>
          <p:cNvCxnSpPr/>
          <p:nvPr/>
        </p:nvCxnSpPr>
        <p:spPr>
          <a:xfrm>
            <a:off x="1249574" y="5237283"/>
            <a:ext cx="0" cy="1331870"/>
          </a:xfrm>
          <a:prstGeom prst="straightConnector1">
            <a:avLst/>
          </a:prstGeom>
          <a:ln w="1270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BF3B68F5-5F91-7463-31F4-EB141483C3AA}"/>
              </a:ext>
            </a:extLst>
          </p:cNvPr>
          <p:cNvCxnSpPr>
            <a:cxnSpLocks/>
          </p:cNvCxnSpPr>
          <p:nvPr/>
        </p:nvCxnSpPr>
        <p:spPr>
          <a:xfrm flipV="1">
            <a:off x="1249574" y="2770870"/>
            <a:ext cx="0" cy="1331870"/>
          </a:xfrm>
          <a:prstGeom prst="straightConnector1">
            <a:avLst/>
          </a:prstGeom>
          <a:ln w="12700">
            <a:solidFill>
              <a:schemeClr val="accent4"/>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DE555E7F-4703-6AED-FDC5-2BFDF88C5AAE}"/>
                  </a:ext>
                </a:extLst>
              </p:cNvPr>
              <p:cNvSpPr txBox="1"/>
              <p:nvPr/>
            </p:nvSpPr>
            <p:spPr bwMode="auto">
              <a:xfrm>
                <a:off x="624848" y="4399635"/>
                <a:ext cx="1224135"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2400" b="0" i="1" dirty="0">
                        <a:solidFill>
                          <a:prstClr val="black"/>
                        </a:solidFill>
                        <a:latin typeface="Cambria Math" panose="02040503050406030204" pitchFamily="18" charset="0"/>
                      </a:rPr>
                      <m:t>𝑛</m:t>
                    </m:r>
                  </m:oMath>
                </a14:m>
                <a:r>
                  <a:rPr lang="zh-CN" altLang="en-US" sz="2400" dirty="0">
                    <a:solidFill>
                      <a:prstClr val="black"/>
                    </a:solidFill>
                    <a:latin typeface="Times New Roman" panose="02020603050405020304" pitchFamily="18" charset="0"/>
                    <a:cs typeface="Times New Roman" panose="02020603050405020304" pitchFamily="18" charset="0"/>
                  </a:rPr>
                  <a:t> </a:t>
                </a:r>
                <a:r>
                  <a:rPr lang="en-US" altLang="zh-CN" sz="2400" dirty="0">
                    <a:solidFill>
                      <a:prstClr val="black"/>
                    </a:solidFill>
                    <a:latin typeface="Times New Roman" panose="02020603050405020304" pitchFamily="18" charset="0"/>
                    <a:cs typeface="Times New Roman" panose="02020603050405020304" pitchFamily="18" charset="0"/>
                  </a:rPr>
                  <a:t>nodes</a:t>
                </a: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9" name="文本框 88">
                <a:extLst>
                  <a:ext uri="{FF2B5EF4-FFF2-40B4-BE49-F238E27FC236}">
                    <a16:creationId xmlns:a16="http://schemas.microsoft.com/office/drawing/2014/main" id="{DE555E7F-4703-6AED-FDC5-2BFDF88C5AAE}"/>
                  </a:ext>
                </a:extLst>
              </p:cNvPr>
              <p:cNvSpPr txBox="1">
                <a:spLocks noRot="1" noChangeAspect="1" noMove="1" noResize="1" noEditPoints="1" noAdjustHandles="1" noChangeArrowheads="1" noChangeShapeType="1" noTextEdit="1"/>
              </p:cNvSpPr>
              <p:nvPr/>
            </p:nvSpPr>
            <p:spPr bwMode="auto">
              <a:xfrm>
                <a:off x="624848" y="4399635"/>
                <a:ext cx="1224135" cy="461130"/>
              </a:xfrm>
              <a:prstGeom prst="rect">
                <a:avLst/>
              </a:prstGeom>
              <a:blipFill>
                <a:blip r:embed="rId3"/>
                <a:stretch>
                  <a:fillRect t="-10811" r="-2062" b="-3243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44A0B2A-CAC4-79DA-8015-A7237DF1E40C}"/>
                  </a:ext>
                </a:extLst>
              </p:cNvPr>
              <p:cNvSpPr txBox="1"/>
              <p:nvPr/>
            </p:nvSpPr>
            <p:spPr bwMode="auto">
              <a:xfrm>
                <a:off x="2958485" y="3364682"/>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𝒗</m:t>
                      </m:r>
                    </m:oMath>
                  </m:oMathPara>
                </a14:m>
                <a:endParaRPr lang="en-US" b="1" dirty="0">
                  <a:solidFill>
                    <a:schemeClr val="tx1"/>
                  </a:solidFill>
                </a:endParaRPr>
              </a:p>
            </p:txBody>
          </p:sp>
        </mc:Choice>
        <mc:Fallback xmlns="">
          <p:sp>
            <p:nvSpPr>
              <p:cNvPr id="3" name="文本框 2">
                <a:extLst>
                  <a:ext uri="{FF2B5EF4-FFF2-40B4-BE49-F238E27FC236}">
                    <a16:creationId xmlns:a16="http://schemas.microsoft.com/office/drawing/2014/main" id="{144A0B2A-CAC4-79DA-8015-A7237DF1E40C}"/>
                  </a:ext>
                </a:extLst>
              </p:cNvPr>
              <p:cNvSpPr txBox="1">
                <a:spLocks noRot="1" noChangeAspect="1" noMove="1" noResize="1" noEditPoints="1" noAdjustHandles="1" noChangeArrowheads="1" noChangeShapeType="1" noTextEdit="1"/>
              </p:cNvSpPr>
              <p:nvPr/>
            </p:nvSpPr>
            <p:spPr bwMode="auto">
              <a:xfrm>
                <a:off x="2958485" y="3364682"/>
                <a:ext cx="288032" cy="400665"/>
              </a:xfrm>
              <a:prstGeom prst="rect">
                <a:avLst/>
              </a:prstGeom>
              <a:blipFill>
                <a:blip r:embed="rId4"/>
                <a:stretch>
                  <a:fillRect r="-8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EEDD47-F653-468B-D9CC-42B4F0613BA9}"/>
                  </a:ext>
                </a:extLst>
              </p:cNvPr>
              <p:cNvSpPr txBox="1"/>
              <p:nvPr/>
            </p:nvSpPr>
            <p:spPr bwMode="auto">
              <a:xfrm>
                <a:off x="4895618" y="4368705"/>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𝒖</m:t>
                      </m:r>
                    </m:oMath>
                  </m:oMathPara>
                </a14:m>
                <a:endParaRPr lang="en-US" b="1" dirty="0">
                  <a:solidFill>
                    <a:srgbClr val="C00000"/>
                  </a:solidFill>
                </a:endParaRPr>
              </a:p>
            </p:txBody>
          </p:sp>
        </mc:Choice>
        <mc:Fallback xmlns="">
          <p:sp>
            <p:nvSpPr>
              <p:cNvPr id="4" name="文本框 3">
                <a:extLst>
                  <a:ext uri="{FF2B5EF4-FFF2-40B4-BE49-F238E27FC236}">
                    <a16:creationId xmlns:a16="http://schemas.microsoft.com/office/drawing/2014/main" id="{BEEEDD47-F653-468B-D9CC-42B4F0613BA9}"/>
                  </a:ext>
                </a:extLst>
              </p:cNvPr>
              <p:cNvSpPr txBox="1">
                <a:spLocks noRot="1" noChangeAspect="1" noMove="1" noResize="1" noEditPoints="1" noAdjustHandles="1" noChangeArrowheads="1" noChangeShapeType="1" noTextEdit="1"/>
              </p:cNvSpPr>
              <p:nvPr/>
            </p:nvSpPr>
            <p:spPr bwMode="auto">
              <a:xfrm>
                <a:off x="4895618" y="4368705"/>
                <a:ext cx="288032" cy="401434"/>
              </a:xfrm>
              <a:prstGeom prst="rect">
                <a:avLst/>
              </a:prstGeom>
              <a:blipFill>
                <a:blip r:embed="rId5"/>
                <a:stretch>
                  <a:fillRect r="-8333"/>
                </a:stretch>
              </a:blipFill>
              <a:ln w="9525" algn="ctr">
                <a:noFill/>
                <a:miter lim="800000"/>
                <a:headEnd/>
                <a:tailEnd/>
              </a:ln>
              <a:effectLst/>
            </p:spPr>
            <p:txBody>
              <a:bodyPr/>
              <a:lstStyle/>
              <a:p>
                <a:r>
                  <a:rPr lang="en-US">
                    <a:noFill/>
                  </a:rPr>
                  <a:t> </a:t>
                </a:r>
              </a:p>
            </p:txBody>
          </p:sp>
        </mc:Fallback>
      </mc:AlternateContent>
      <p:sp>
        <p:nvSpPr>
          <p:cNvPr id="7" name="弧 6">
            <a:extLst>
              <a:ext uri="{FF2B5EF4-FFF2-40B4-BE49-F238E27FC236}">
                <a16:creationId xmlns:a16="http://schemas.microsoft.com/office/drawing/2014/main" id="{5A609EC5-F5BF-6707-4377-D60F8C98F748}"/>
              </a:ext>
            </a:extLst>
          </p:cNvPr>
          <p:cNvSpPr/>
          <p:nvPr/>
        </p:nvSpPr>
        <p:spPr>
          <a:xfrm rot="16380508" flipH="1" flipV="1">
            <a:off x="4916639" y="2988359"/>
            <a:ext cx="2717744" cy="227617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文本框 8">
            <a:extLst>
              <a:ext uri="{FF2B5EF4-FFF2-40B4-BE49-F238E27FC236}">
                <a16:creationId xmlns:a16="http://schemas.microsoft.com/office/drawing/2014/main" id="{BC083F83-17E9-8DFD-F0F9-DA8C2DA57D24}"/>
              </a:ext>
            </a:extLst>
          </p:cNvPr>
          <p:cNvSpPr txBox="1"/>
          <p:nvPr/>
        </p:nvSpPr>
        <p:spPr bwMode="auto">
          <a:xfrm>
            <a:off x="6470415" y="5092996"/>
            <a:ext cx="3227595"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a hard instance for the LocalPush method</a:t>
            </a:r>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A5D19BF-0AF8-7747-A0A0-8DE7ADC7B972}"/>
                  </a:ext>
                </a:extLst>
              </p:cNvPr>
              <p:cNvSpPr txBox="1"/>
              <p:nvPr/>
            </p:nvSpPr>
            <p:spPr bwMode="auto">
              <a:xfrm>
                <a:off x="4885978" y="2234537"/>
                <a:ext cx="4812032" cy="1800493"/>
              </a:xfrm>
              <a:prstGeom prst="rect">
                <a:avLst/>
              </a:prstGeom>
              <a:noFill/>
              <a:ln w="9525" algn="ctr">
                <a:noFill/>
                <a:miter lim="800000"/>
                <a:headEnd/>
                <a:tailEnd/>
              </a:ln>
              <a:effectLst/>
            </p:spPr>
            <p:txBody>
              <a:bodyPr wrap="square">
                <a:spAutoFit/>
              </a:bodyPr>
              <a:lstStyle/>
              <a:p>
                <a:pPr marL="720000" lvl="2" indent="-342900" eaLnBrk="0" hangingPunct="0">
                  <a:spcAft>
                    <a:spcPts val="1800"/>
                  </a:spcAft>
                  <a:buSzPct val="80000"/>
                  <a:buFont typeface="Wingdings" pitchFamily="2" charset="2"/>
                  <a:buChar char="Ø"/>
                  <a:defRPr/>
                </a:pPr>
                <a14:m>
                  <m:oMath xmlns:m="http://schemas.openxmlformats.org/officeDocument/2006/math">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n-US" altLang="zh-CN" sz="24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b>
                      <m:sSub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m:rPr>
                        <m:sty m:val="p"/>
                      </m:rPr>
                      <a:rPr lang="en-US" altLang="zh-CN" sz="2400">
                        <a:latin typeface="Cambria Math" panose="02040503050406030204" pitchFamily="18" charset="0"/>
                        <a:ea typeface="楷体" panose="02010609060101010101" pitchFamily="49" charset="-122"/>
                        <a:cs typeface="Times New Roman" panose="02020603050405020304" pitchFamily="18" charset="0"/>
                      </a:rPr>
                      <m:t>Θ</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720000" lvl="2" indent="-342900" eaLnBrk="0" hangingPunct="0">
                  <a:spcAft>
                    <a:spcPts val="1800"/>
                  </a:spcAft>
                  <a:buSzPct val="80000"/>
                  <a:buFont typeface="Wingdings" pitchFamily="2" charset="2"/>
                  <a:buChar char="Ø"/>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Given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as the target node, the LocalPush method costs </a:t>
                </a:r>
                <a14:m>
                  <m:oMath xmlns:m="http://schemas.openxmlformats.org/officeDocument/2006/math">
                    <m:r>
                      <m:rPr>
                        <m:sty m:val="p"/>
                      </m:rPr>
                      <a:rPr lang="en-US" altLang="zh-CN" sz="24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right after the first push step </a:t>
                </a:r>
              </a:p>
            </p:txBody>
          </p:sp>
        </mc:Choice>
        <mc:Fallback xmlns="">
          <p:sp>
            <p:nvSpPr>
              <p:cNvPr id="12" name="文本框 11">
                <a:extLst>
                  <a:ext uri="{FF2B5EF4-FFF2-40B4-BE49-F238E27FC236}">
                    <a16:creationId xmlns:a16="http://schemas.microsoft.com/office/drawing/2014/main" id="{7A5D19BF-0AF8-7747-A0A0-8DE7ADC7B972}"/>
                  </a:ext>
                </a:extLst>
              </p:cNvPr>
              <p:cNvSpPr txBox="1">
                <a:spLocks noRot="1" noChangeAspect="1" noMove="1" noResize="1" noEditPoints="1" noAdjustHandles="1" noChangeArrowheads="1" noChangeShapeType="1" noTextEdit="1"/>
              </p:cNvSpPr>
              <p:nvPr/>
            </p:nvSpPr>
            <p:spPr bwMode="auto">
              <a:xfrm>
                <a:off x="4885978" y="2234537"/>
                <a:ext cx="4812032" cy="1800493"/>
              </a:xfrm>
              <a:prstGeom prst="rect">
                <a:avLst/>
              </a:prstGeom>
              <a:blipFill>
                <a:blip r:embed="rId6"/>
                <a:stretch>
                  <a:fillRect t="-3521" b="-7746"/>
                </a:stretch>
              </a:blipFill>
              <a:ln w="9525" algn="ctr">
                <a:noFill/>
                <a:miter lim="800000"/>
                <a:headEnd/>
                <a:tailEnd/>
              </a:ln>
              <a:effectLst/>
            </p:spPr>
            <p:txBody>
              <a:bodyPr/>
              <a:lstStyle/>
              <a:p>
                <a:r>
                  <a:rPr lang="en-US">
                    <a:noFill/>
                  </a:rPr>
                  <a:t> </a:t>
                </a:r>
              </a:p>
            </p:txBody>
          </p:sp>
        </mc:Fallback>
      </mc:AlternateContent>
      <p:cxnSp>
        <p:nvCxnSpPr>
          <p:cNvPr id="14" name="直线连接符 13">
            <a:extLst>
              <a:ext uri="{FF2B5EF4-FFF2-40B4-BE49-F238E27FC236}">
                <a16:creationId xmlns:a16="http://schemas.microsoft.com/office/drawing/2014/main" id="{71DBF103-FCC4-FF0D-6377-3CB4563A9F77}"/>
              </a:ext>
            </a:extLst>
          </p:cNvPr>
          <p:cNvCxnSpPr>
            <a:cxnSpLocks/>
          </p:cNvCxnSpPr>
          <p:nvPr/>
        </p:nvCxnSpPr>
        <p:spPr>
          <a:xfrm>
            <a:off x="3285079" y="2770870"/>
            <a:ext cx="1636903" cy="1708541"/>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8" name="直线连接符 17">
            <a:extLst>
              <a:ext uri="{FF2B5EF4-FFF2-40B4-BE49-F238E27FC236}">
                <a16:creationId xmlns:a16="http://schemas.microsoft.com/office/drawing/2014/main" id="{C78F34FD-6CA8-ADFB-6B00-DC829CD50243}"/>
              </a:ext>
            </a:extLst>
          </p:cNvPr>
          <p:cNvCxnSpPr>
            <a:cxnSpLocks/>
          </p:cNvCxnSpPr>
          <p:nvPr/>
        </p:nvCxnSpPr>
        <p:spPr>
          <a:xfrm>
            <a:off x="3285079" y="3598777"/>
            <a:ext cx="1584176" cy="100792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9" name="直线连接符 18">
            <a:extLst>
              <a:ext uri="{FF2B5EF4-FFF2-40B4-BE49-F238E27FC236}">
                <a16:creationId xmlns:a16="http://schemas.microsoft.com/office/drawing/2014/main" id="{7C9059FE-9193-66F7-862A-1D3D049A599B}"/>
              </a:ext>
            </a:extLst>
          </p:cNvPr>
          <p:cNvCxnSpPr>
            <a:cxnSpLocks/>
          </p:cNvCxnSpPr>
          <p:nvPr/>
        </p:nvCxnSpPr>
        <p:spPr>
          <a:xfrm>
            <a:off x="3285079" y="4426684"/>
            <a:ext cx="1584176" cy="18002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直线连接符 19">
            <a:extLst>
              <a:ext uri="{FF2B5EF4-FFF2-40B4-BE49-F238E27FC236}">
                <a16:creationId xmlns:a16="http://schemas.microsoft.com/office/drawing/2014/main" id="{C67E20D6-EC3F-3A9A-6DF6-C0ACE2A8EBA6}"/>
              </a:ext>
            </a:extLst>
          </p:cNvPr>
          <p:cNvCxnSpPr>
            <a:cxnSpLocks/>
          </p:cNvCxnSpPr>
          <p:nvPr/>
        </p:nvCxnSpPr>
        <p:spPr>
          <a:xfrm flipV="1">
            <a:off x="3285079" y="4606704"/>
            <a:ext cx="1584176" cy="1116494"/>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1" name="直线连接符 20">
            <a:extLst>
              <a:ext uri="{FF2B5EF4-FFF2-40B4-BE49-F238E27FC236}">
                <a16:creationId xmlns:a16="http://schemas.microsoft.com/office/drawing/2014/main" id="{BDD98A06-1300-3BE2-0A2D-DE948DE8DC63}"/>
              </a:ext>
            </a:extLst>
          </p:cNvPr>
          <p:cNvCxnSpPr>
            <a:cxnSpLocks/>
          </p:cNvCxnSpPr>
          <p:nvPr/>
        </p:nvCxnSpPr>
        <p:spPr>
          <a:xfrm flipV="1">
            <a:off x="3285079" y="4733997"/>
            <a:ext cx="1636903" cy="183304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7F202AB-3362-7753-38F7-0FD738B8B08F}"/>
                  </a:ext>
                </a:extLst>
              </p:cNvPr>
              <p:cNvSpPr txBox="1"/>
              <p:nvPr/>
            </p:nvSpPr>
            <p:spPr bwMode="auto">
              <a:xfrm>
                <a:off x="1859510" y="4853467"/>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22" name="文本框 21">
                <a:extLst>
                  <a:ext uri="{FF2B5EF4-FFF2-40B4-BE49-F238E27FC236}">
                    <a16:creationId xmlns:a16="http://schemas.microsoft.com/office/drawing/2014/main" id="{A7F202AB-3362-7753-38F7-0FD738B8B08F}"/>
                  </a:ext>
                </a:extLst>
              </p:cNvPr>
              <p:cNvSpPr txBox="1">
                <a:spLocks noRot="1" noChangeAspect="1" noMove="1" noResize="1" noEditPoints="1" noAdjustHandles="1" noChangeArrowheads="1" noChangeShapeType="1" noTextEdit="1"/>
              </p:cNvSpPr>
              <p:nvPr/>
            </p:nvSpPr>
            <p:spPr bwMode="auto">
              <a:xfrm>
                <a:off x="1859510" y="4853467"/>
                <a:ext cx="552925" cy="360040"/>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2F11D9B-6C2E-1B30-92A4-47A519A6B7EA}"/>
                  </a:ext>
                </a:extLst>
              </p:cNvPr>
              <p:cNvSpPr txBox="1"/>
              <p:nvPr/>
            </p:nvSpPr>
            <p:spPr bwMode="auto">
              <a:xfrm>
                <a:off x="2939630" y="4853282"/>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23" name="文本框 22">
                <a:extLst>
                  <a:ext uri="{FF2B5EF4-FFF2-40B4-BE49-F238E27FC236}">
                    <a16:creationId xmlns:a16="http://schemas.microsoft.com/office/drawing/2014/main" id="{62F11D9B-6C2E-1B30-92A4-47A519A6B7EA}"/>
                  </a:ext>
                </a:extLst>
              </p:cNvPr>
              <p:cNvSpPr txBox="1">
                <a:spLocks noRot="1" noChangeAspect="1" noMove="1" noResize="1" noEditPoints="1" noAdjustHandles="1" noChangeArrowheads="1" noChangeShapeType="1" noTextEdit="1"/>
              </p:cNvSpPr>
              <p:nvPr/>
            </p:nvSpPr>
            <p:spPr bwMode="auto">
              <a:xfrm>
                <a:off x="2939630" y="4853282"/>
                <a:ext cx="552925" cy="360040"/>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8080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FE2C3A3D-3A53-5D95-E662-904C1D1D703A}"/>
              </a:ext>
            </a:extLst>
          </p:cNvPr>
          <p:cNvSpPr txBox="1"/>
          <p:nvPr/>
        </p:nvSpPr>
        <p:spPr bwMode="auto">
          <a:xfrm>
            <a:off x="194614" y="1473796"/>
            <a:ext cx="9664070" cy="469167"/>
          </a:xfrm>
          <a:prstGeom prst="rect">
            <a:avLst/>
          </a:prstGeom>
          <a:noFill/>
          <a:ln w="9525" algn="ctr">
            <a:noFill/>
            <a:miter lim="800000"/>
            <a:headEnd/>
            <a:tailEnd/>
          </a:ln>
          <a:effectLst/>
        </p:spPr>
        <p:txBody>
          <a:bodyPr wrap="square">
            <a:spAutoFit/>
          </a:bodyPr>
          <a:lstStyle/>
          <a:p>
            <a:pPr marL="720000" lvl="2" indent="-342900" eaLnBrk="0" hangingPunct="0">
              <a:lnSpc>
                <a:spcPct val="110000"/>
              </a:lnSpc>
              <a:spcBef>
                <a:spcPts val="300"/>
              </a:spcBef>
              <a:buSzPct val="80000"/>
              <a:buFont typeface="Wingdings" pitchFamily="2" charset="2"/>
              <a:buChar char="Ø"/>
              <a:defRPr/>
            </a:pPr>
            <a:r>
              <a:rPr lang="en-US" altLang="zh-CN" sz="2400">
                <a:latin typeface="Times New Roman" panose="02020603050405020304" pitchFamily="18" charset="0"/>
                <a:ea typeface="楷体" panose="02010609060101010101" pitchFamily="49" charset="-122"/>
                <a:cs typeface="Times New Roman" panose="02020603050405020304" pitchFamily="18" charset="0"/>
              </a:rPr>
              <a:t>FastPPR</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[KDD’14],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BiPPR </a:t>
            </a:r>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[WSDM’16]</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SubgraphPush </a:t>
            </a:r>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[FOCS’18]</a:t>
            </a:r>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4093890" y="333118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4093890" y="415908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4093890" y="498699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椭圆 10">
            <a:extLst>
              <a:ext uri="{FF2B5EF4-FFF2-40B4-BE49-F238E27FC236}">
                <a16:creationId xmlns:a16="http://schemas.microsoft.com/office/drawing/2014/main" id="{B3488495-E806-B3B9-C658-19C5F5DA46E2}"/>
              </a:ext>
            </a:extLst>
          </p:cNvPr>
          <p:cNvSpPr/>
          <p:nvPr/>
        </p:nvSpPr>
        <p:spPr>
          <a:xfrm>
            <a:off x="4093890" y="628351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4093890" y="71273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5174010" y="333118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5174010" y="415908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5174010" y="498699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5174010" y="628351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5174010" y="71273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7118226" y="5167016"/>
            <a:ext cx="360040" cy="36004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stCxn id="2" idx="6"/>
            <a:endCxn id="15" idx="2"/>
          </p:cNvCxnSpPr>
          <p:nvPr/>
        </p:nvCxnSpPr>
        <p:spPr>
          <a:xfrm>
            <a:off x="4453930" y="3511202"/>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4453930" y="4339109"/>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4453930" y="5167016"/>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4453930" y="646353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5" name="直线连接符 44">
            <a:extLst>
              <a:ext uri="{FF2B5EF4-FFF2-40B4-BE49-F238E27FC236}">
                <a16:creationId xmlns:a16="http://schemas.microsoft.com/office/drawing/2014/main" id="{18A89191-F764-44CF-162C-23B9DC5CCC90}"/>
              </a:ext>
            </a:extLst>
          </p:cNvPr>
          <p:cNvCxnSpPr>
            <a:cxnSpLocks/>
            <a:stCxn id="13" idx="6"/>
            <a:endCxn id="32" idx="2"/>
          </p:cNvCxnSpPr>
          <p:nvPr/>
        </p:nvCxnSpPr>
        <p:spPr>
          <a:xfrm>
            <a:off x="4453930" y="730737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1" name="直线连接符 60">
            <a:extLst>
              <a:ext uri="{FF2B5EF4-FFF2-40B4-BE49-F238E27FC236}">
                <a16:creationId xmlns:a16="http://schemas.microsoft.com/office/drawing/2014/main" id="{C78A4119-F850-9E53-DFC8-4E57C19EA3F8}"/>
              </a:ext>
            </a:extLst>
          </p:cNvPr>
          <p:cNvCxnSpPr>
            <a:cxnSpLocks/>
            <a:stCxn id="15" idx="6"/>
            <a:endCxn id="33" idx="1"/>
          </p:cNvCxnSpPr>
          <p:nvPr/>
        </p:nvCxnSpPr>
        <p:spPr>
          <a:xfrm>
            <a:off x="5534050" y="3511202"/>
            <a:ext cx="1636903" cy="1708541"/>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4" name="直线连接符 63">
            <a:extLst>
              <a:ext uri="{FF2B5EF4-FFF2-40B4-BE49-F238E27FC236}">
                <a16:creationId xmlns:a16="http://schemas.microsoft.com/office/drawing/2014/main" id="{D5FEBB95-FDFA-29C0-A32D-4C31F72CB926}"/>
              </a:ext>
            </a:extLst>
          </p:cNvPr>
          <p:cNvCxnSpPr>
            <a:cxnSpLocks/>
            <a:stCxn id="16" idx="6"/>
            <a:endCxn id="33" idx="2"/>
          </p:cNvCxnSpPr>
          <p:nvPr/>
        </p:nvCxnSpPr>
        <p:spPr>
          <a:xfrm>
            <a:off x="5534050" y="4339109"/>
            <a:ext cx="1584176" cy="1007927"/>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5534050" y="5167016"/>
            <a:ext cx="1584176" cy="18002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5534050" y="5347036"/>
            <a:ext cx="1584176" cy="1116494"/>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76" name="直线连接符 75">
            <a:extLst>
              <a:ext uri="{FF2B5EF4-FFF2-40B4-BE49-F238E27FC236}">
                <a16:creationId xmlns:a16="http://schemas.microsoft.com/office/drawing/2014/main" id="{9DC09CA3-6A2F-AD39-CAB2-23CE738B4031}"/>
              </a:ext>
            </a:extLst>
          </p:cNvPr>
          <p:cNvCxnSpPr>
            <a:cxnSpLocks/>
            <a:stCxn id="32" idx="6"/>
            <a:endCxn id="33" idx="3"/>
          </p:cNvCxnSpPr>
          <p:nvPr/>
        </p:nvCxnSpPr>
        <p:spPr>
          <a:xfrm flipV="1">
            <a:off x="5534050" y="5474329"/>
            <a:ext cx="1636903" cy="183304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44A0B2A-CAC4-79DA-8015-A7237DF1E40C}"/>
                  </a:ext>
                </a:extLst>
              </p:cNvPr>
              <p:cNvSpPr txBox="1"/>
              <p:nvPr/>
            </p:nvSpPr>
            <p:spPr bwMode="auto">
              <a:xfrm>
                <a:off x="5190733" y="4105014"/>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𝒗</m:t>
                      </m:r>
                    </m:oMath>
                  </m:oMathPara>
                </a14:m>
                <a:endParaRPr lang="en-US" b="1" dirty="0">
                  <a:solidFill>
                    <a:schemeClr val="tx1"/>
                  </a:solidFill>
                </a:endParaRPr>
              </a:p>
            </p:txBody>
          </p:sp>
        </mc:Choice>
        <mc:Fallback xmlns="">
          <p:sp>
            <p:nvSpPr>
              <p:cNvPr id="3" name="文本框 2">
                <a:extLst>
                  <a:ext uri="{FF2B5EF4-FFF2-40B4-BE49-F238E27FC236}">
                    <a16:creationId xmlns:a16="http://schemas.microsoft.com/office/drawing/2014/main" id="{144A0B2A-CAC4-79DA-8015-A7237DF1E40C}"/>
                  </a:ext>
                </a:extLst>
              </p:cNvPr>
              <p:cNvSpPr txBox="1">
                <a:spLocks noRot="1" noChangeAspect="1" noMove="1" noResize="1" noEditPoints="1" noAdjustHandles="1" noChangeArrowheads="1" noChangeShapeType="1" noTextEdit="1"/>
              </p:cNvSpPr>
              <p:nvPr/>
            </p:nvSpPr>
            <p:spPr bwMode="auto">
              <a:xfrm>
                <a:off x="5190733" y="4105014"/>
                <a:ext cx="288032" cy="400665"/>
              </a:xfrm>
              <a:prstGeom prst="rect">
                <a:avLst/>
              </a:prstGeom>
              <a:blipFill>
                <a:blip r:embed="rId3"/>
                <a:stretch>
                  <a:fillRect r="-41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EEDD47-F653-468B-D9CC-42B4F0613BA9}"/>
                  </a:ext>
                </a:extLst>
              </p:cNvPr>
              <p:cNvSpPr txBox="1"/>
              <p:nvPr/>
            </p:nvSpPr>
            <p:spPr bwMode="auto">
              <a:xfrm>
                <a:off x="7149680" y="510903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𝒕</m:t>
                      </m:r>
                    </m:oMath>
                  </m:oMathPara>
                </a14:m>
                <a:endParaRPr lang="en-US" b="1" dirty="0">
                  <a:solidFill>
                    <a:srgbClr val="C00000"/>
                  </a:solidFill>
                </a:endParaRPr>
              </a:p>
            </p:txBody>
          </p:sp>
        </mc:Choice>
        <mc:Fallback xmlns="">
          <p:sp>
            <p:nvSpPr>
              <p:cNvPr id="4" name="文本框 3">
                <a:extLst>
                  <a:ext uri="{FF2B5EF4-FFF2-40B4-BE49-F238E27FC236}">
                    <a16:creationId xmlns:a16="http://schemas.microsoft.com/office/drawing/2014/main" id="{BEEEDD47-F653-468B-D9CC-42B4F0613BA9}"/>
                  </a:ext>
                </a:extLst>
              </p:cNvPr>
              <p:cNvSpPr txBox="1">
                <a:spLocks noRot="1" noChangeAspect="1" noMove="1" noResize="1" noEditPoints="1" noAdjustHandles="1" noChangeArrowheads="1" noChangeShapeType="1" noTextEdit="1"/>
              </p:cNvSpPr>
              <p:nvPr/>
            </p:nvSpPr>
            <p:spPr bwMode="auto">
              <a:xfrm>
                <a:off x="7149680" y="5109036"/>
                <a:ext cx="288032" cy="40143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10" name="直线箭头连接符 9">
            <a:extLst>
              <a:ext uri="{FF2B5EF4-FFF2-40B4-BE49-F238E27FC236}">
                <a16:creationId xmlns:a16="http://schemas.microsoft.com/office/drawing/2014/main" id="{35536B0C-42B1-FC81-708A-8645181F5E6F}"/>
              </a:ext>
            </a:extLst>
          </p:cNvPr>
          <p:cNvCxnSpPr>
            <a:cxnSpLocks/>
          </p:cNvCxnSpPr>
          <p:nvPr/>
        </p:nvCxnSpPr>
        <p:spPr>
          <a:xfrm>
            <a:off x="5665478" y="2725533"/>
            <a:ext cx="2100820" cy="11082"/>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
        <p:nvSpPr>
          <p:cNvPr id="22" name="文本框 21">
            <a:extLst>
              <a:ext uri="{FF2B5EF4-FFF2-40B4-BE49-F238E27FC236}">
                <a16:creationId xmlns:a16="http://schemas.microsoft.com/office/drawing/2014/main" id="{3F7C94CA-335B-2918-2212-FE42533AA322}"/>
              </a:ext>
            </a:extLst>
          </p:cNvPr>
          <p:cNvSpPr txBox="1"/>
          <p:nvPr/>
        </p:nvSpPr>
        <p:spPr bwMode="auto">
          <a:xfrm>
            <a:off x="5642091" y="2234103"/>
            <a:ext cx="2124207" cy="461665"/>
          </a:xfrm>
          <a:prstGeom prst="rect">
            <a:avLst/>
          </a:prstGeom>
          <a:noFill/>
          <a:ln w="9525" algn="ctr">
            <a:noFill/>
            <a:miter lim="800000"/>
            <a:headEnd/>
            <a:tailEnd/>
          </a:ln>
          <a:effectLst/>
        </p:spPr>
        <p:txBody>
          <a:bodyPr wrap="square">
            <a:spAutoFit/>
          </a:bodyPr>
          <a:lstStyle/>
          <a:p>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reversely push </a:t>
            </a:r>
            <a:endParaRPr lang="en-US" sz="2400" b="1">
              <a:solidFill>
                <a:srgbClr val="C00000"/>
              </a:solidFill>
            </a:endParaRPr>
          </a:p>
        </p:txBody>
      </p:sp>
      <p:cxnSp>
        <p:nvCxnSpPr>
          <p:cNvPr id="25" name="直线箭头连接符 24">
            <a:extLst>
              <a:ext uri="{FF2B5EF4-FFF2-40B4-BE49-F238E27FC236}">
                <a16:creationId xmlns:a16="http://schemas.microsoft.com/office/drawing/2014/main" id="{87363D46-CC5F-3D80-B9C8-3684B3F9B648}"/>
              </a:ext>
            </a:extLst>
          </p:cNvPr>
          <p:cNvCxnSpPr>
            <a:cxnSpLocks/>
          </p:cNvCxnSpPr>
          <p:nvPr/>
        </p:nvCxnSpPr>
        <p:spPr>
          <a:xfrm>
            <a:off x="1861642" y="2736615"/>
            <a:ext cx="3096344" cy="0"/>
          </a:xfrm>
          <a:prstGeom prst="straightConnector1">
            <a:avLst/>
          </a:prstGeom>
          <a:ln w="28575">
            <a:solidFill>
              <a:srgbClr val="005AAA"/>
            </a:solidFill>
            <a:tailEnd type="stealth" w="lg" len="lg"/>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35DB3BE5-740C-B96E-9E02-D5CA6ABC9C45}"/>
              </a:ext>
            </a:extLst>
          </p:cNvPr>
          <p:cNvSpPr txBox="1"/>
          <p:nvPr/>
        </p:nvSpPr>
        <p:spPr bwMode="auto">
          <a:xfrm>
            <a:off x="1861642" y="2230810"/>
            <a:ext cx="3096345" cy="461665"/>
          </a:xfrm>
          <a:prstGeom prst="rect">
            <a:avLst/>
          </a:prstGeom>
          <a:noFill/>
          <a:ln w="9525" algn="ctr">
            <a:noFill/>
            <a:miter lim="800000"/>
            <a:headEnd/>
            <a:tailEnd/>
          </a:ln>
          <a:effectLst/>
        </p:spPr>
        <p:txBody>
          <a:bodyPr wrap="square">
            <a:spAutoFit/>
          </a:bodyPr>
          <a:lstStyle/>
          <a:p>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forward random walk</a:t>
            </a:r>
            <a:endParaRPr lang="en-US" sz="2400" b="1">
              <a:solidFill>
                <a:srgbClr val="005AAA"/>
              </a:solidFill>
            </a:endParaRPr>
          </a:p>
        </p:txBody>
      </p:sp>
      <p:sp>
        <p:nvSpPr>
          <p:cNvPr id="30" name="弧 29">
            <a:extLst>
              <a:ext uri="{FF2B5EF4-FFF2-40B4-BE49-F238E27FC236}">
                <a16:creationId xmlns:a16="http://schemas.microsoft.com/office/drawing/2014/main" id="{3C8528A5-C14E-08D3-23AD-22A864AF2649}"/>
              </a:ext>
            </a:extLst>
          </p:cNvPr>
          <p:cNvSpPr/>
          <p:nvPr/>
        </p:nvSpPr>
        <p:spPr>
          <a:xfrm rot="2674129" flipH="1" flipV="1">
            <a:off x="1859203" y="2690119"/>
            <a:ext cx="1101108" cy="1745277"/>
          </a:xfrm>
          <a:prstGeom prst="arc">
            <a:avLst>
              <a:gd name="adj1" fmla="val 20722675"/>
              <a:gd name="adj2" fmla="val 3934396"/>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4FBA885D-F7AC-A726-1B96-A01067FBFB30}"/>
                  </a:ext>
                </a:extLst>
              </p:cNvPr>
              <p:cNvSpPr txBox="1"/>
              <p:nvPr/>
            </p:nvSpPr>
            <p:spPr bwMode="auto">
              <a:xfrm>
                <a:off x="41285" y="3240631"/>
                <a:ext cx="4098578" cy="1064715"/>
              </a:xfrm>
              <a:prstGeom prst="rect">
                <a:avLst/>
              </a:prstGeom>
              <a:noFill/>
              <a:ln w="9525" algn="ctr">
                <a:noFill/>
                <a:miter lim="800000"/>
                <a:headEnd/>
                <a:tailEnd/>
              </a:ln>
              <a:effectLst/>
            </p:spPr>
            <p:txBody>
              <a:bodyPr wrap="square">
                <a:spAutoFit/>
              </a:bodyPr>
              <a:lstStyle/>
              <a:p>
                <a:pPr marL="180000" lvl="1" indent="-1800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Perform well when </a:t>
                </a:r>
                <a14:m>
                  <m:oMath xmlns:m="http://schemas.openxmlformats.org/officeDocument/2006/math">
                    <m:r>
                      <a:rPr lang="en-US" altLang="zh-CN" sz="2200" b="1" i="1">
                        <a:latin typeface="Cambria Math" panose="02040503050406030204" pitchFamily="18" charset="0"/>
                        <a:ea typeface="楷体" panose="02010609060101010101" pitchFamily="49" charset="-122"/>
                        <a:cs typeface="Times New Roman" panose="02020603050405020304" pitchFamily="18" charset="0"/>
                      </a:rPr>
                      <m:t>𝝅</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is large</a:t>
                </a:r>
              </a:p>
              <a:p>
                <a:pPr marL="180000" lvl="1" indent="-1800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Cost</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m:rPr>
                        <m:sty m:val="p"/>
                      </m:rPr>
                      <a:rPr lang="en-US" altLang="zh-CN" sz="2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when </a:t>
                </a:r>
                <a14:m>
                  <m:oMath xmlns:m="http://schemas.openxmlformats.org/officeDocument/2006/math">
                    <m:r>
                      <a:rPr lang="en-US" altLang="zh-CN" sz="2200" b="1" i="1">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2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i="1">
                            <a:latin typeface="Cambria Math" panose="02040503050406030204" pitchFamily="18" charset="0"/>
                            <a:ea typeface="楷体" panose="02010609060101010101" pitchFamily="49" charset="-122"/>
                            <a:cs typeface="Times New Roman" panose="02020603050405020304" pitchFamily="18" charset="0"/>
                          </a:rPr>
                          <m:t>𝑡</m:t>
                        </m:r>
                      </m:e>
                    </m:d>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200" b="0" i="1">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200" b="0" i="1">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𝑛</m:t>
                        </m:r>
                      </m:den>
                    </m:f>
                  </m:oMath>
                </a14:m>
                <a:endParaRPr lang="en-US" altLang="zh-CN" sz="220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4FBA885D-F7AC-A726-1B96-A01067FBFB30}"/>
                  </a:ext>
                </a:extLst>
              </p:cNvPr>
              <p:cNvSpPr txBox="1">
                <a:spLocks noRot="1" noChangeAspect="1" noMove="1" noResize="1" noEditPoints="1" noAdjustHandles="1" noChangeArrowheads="1" noChangeShapeType="1" noTextEdit="1"/>
              </p:cNvSpPr>
              <p:nvPr/>
            </p:nvSpPr>
            <p:spPr bwMode="auto">
              <a:xfrm>
                <a:off x="41285" y="3240631"/>
                <a:ext cx="4098578" cy="1064715"/>
              </a:xfrm>
              <a:prstGeom prst="rect">
                <a:avLst/>
              </a:prstGeom>
              <a:blipFill>
                <a:blip r:embed="rId5"/>
                <a:stretch>
                  <a:fillRect l="-929" t="-3571" b="-4762"/>
                </a:stretch>
              </a:blipFill>
              <a:ln w="9525" algn="ctr">
                <a:noFill/>
                <a:miter lim="800000"/>
                <a:headEnd/>
                <a:tailEnd/>
              </a:ln>
              <a:effectLst/>
            </p:spPr>
            <p:txBody>
              <a:bodyPr/>
              <a:lstStyle/>
              <a:p>
                <a:r>
                  <a:rPr lang="en-US">
                    <a:noFill/>
                  </a:rPr>
                  <a:t> </a:t>
                </a:r>
              </a:p>
            </p:txBody>
          </p:sp>
        </mc:Fallback>
      </mc:AlternateContent>
      <p:sp>
        <p:nvSpPr>
          <p:cNvPr id="34" name="弧 33">
            <a:extLst>
              <a:ext uri="{FF2B5EF4-FFF2-40B4-BE49-F238E27FC236}">
                <a16:creationId xmlns:a16="http://schemas.microsoft.com/office/drawing/2014/main" id="{3DBBD1BE-6BA4-7817-0083-7DEFE07481B0}"/>
              </a:ext>
            </a:extLst>
          </p:cNvPr>
          <p:cNvSpPr/>
          <p:nvPr/>
        </p:nvSpPr>
        <p:spPr>
          <a:xfrm rot="18925871" flipV="1">
            <a:off x="6459633" y="2668267"/>
            <a:ext cx="1101108" cy="1745277"/>
          </a:xfrm>
          <a:prstGeom prst="arc">
            <a:avLst>
              <a:gd name="adj1" fmla="val 20722675"/>
              <a:gd name="adj2" fmla="val 3934396"/>
            </a:avLst>
          </a:prstGeom>
          <a:ln w="28575">
            <a:solidFill>
              <a:srgbClr val="FF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A93E4011-1102-156A-2439-0BD413F8479A}"/>
                  </a:ext>
                </a:extLst>
              </p:cNvPr>
              <p:cNvSpPr txBox="1"/>
              <p:nvPr/>
            </p:nvSpPr>
            <p:spPr bwMode="auto">
              <a:xfrm>
                <a:off x="6005580" y="3240631"/>
                <a:ext cx="4106409" cy="923330"/>
              </a:xfrm>
              <a:prstGeom prst="rect">
                <a:avLst/>
              </a:prstGeom>
              <a:noFill/>
              <a:ln w="9525" algn="ctr">
                <a:noFill/>
                <a:miter lim="800000"/>
                <a:headEnd/>
                <a:tailEnd/>
              </a:ln>
              <a:effectLst/>
            </p:spPr>
            <p:txBody>
              <a:bodyPr wrap="square">
                <a:spAutoFit/>
              </a:bodyPr>
              <a:lstStyle/>
              <a:p>
                <a:pPr marL="180000" lvl="1" indent="-1800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Perform well when </a:t>
                </a:r>
                <a14:m>
                  <m:oMath xmlns:m="http://schemas.openxmlformats.org/officeDocument/2006/math">
                    <m:r>
                      <a:rPr lang="en-US" altLang="zh-CN" sz="2200" b="1" i="1">
                        <a:latin typeface="Cambria Math" panose="02040503050406030204" pitchFamily="18" charset="0"/>
                        <a:ea typeface="楷体" panose="02010609060101010101" pitchFamily="49" charset="-122"/>
                        <a:cs typeface="Times New Roman" panose="02020603050405020304" pitchFamily="18" charset="0"/>
                      </a:rPr>
                      <m:t>𝝅</m:t>
                    </m:r>
                    <m:r>
                      <a:rPr lang="en-US" altLang="zh-CN" sz="220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a:latin typeface="Cambria Math" panose="02040503050406030204" pitchFamily="18" charset="0"/>
                        <a:ea typeface="楷体" panose="02010609060101010101" pitchFamily="49" charset="-122"/>
                        <a:cs typeface="Times New Roman" panose="02020603050405020304" pitchFamily="18" charset="0"/>
                      </a:rPr>
                      <m:t>𝑡</m:t>
                    </m:r>
                    <m:r>
                      <a:rPr lang="en-US" altLang="zh-CN" sz="220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latin typeface="Times New Roman" panose="02020603050405020304" pitchFamily="18" charset="0"/>
                    <a:ea typeface="楷体" panose="02010609060101010101" pitchFamily="49" charset="-122"/>
                    <a:cs typeface="Times New Roman" panose="02020603050405020304" pitchFamily="18" charset="0"/>
                  </a:rPr>
                  <a:t> is small </a:t>
                </a:r>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180000" lvl="1" indent="-1800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Cost</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m:rPr>
                        <m:sty m:val="p"/>
                      </m:rPr>
                      <a:rPr lang="en-US" altLang="zh-CN" sz="22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when </a:t>
                </a:r>
                <a14:m>
                  <m:oMath xmlns:m="http://schemas.openxmlformats.org/officeDocument/2006/math">
                    <m:sSub>
                      <m:sSubPr>
                        <m:ctrlPr>
                          <a:rPr lang="en-US" altLang="zh-CN" sz="2200" b="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200" i="1">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200" b="0" i="0">
                        <a:latin typeface="Cambria Math" panose="02040503050406030204" pitchFamily="18" charset="0"/>
                        <a:ea typeface="楷体" panose="02010609060101010101" pitchFamily="49" charset="-122"/>
                        <a:cs typeface="Times New Roman" panose="02020603050405020304" pitchFamily="18" charset="0"/>
                      </a:rPr>
                      <m:t>=</m:t>
                    </m:r>
                    <m:r>
                      <m:rPr>
                        <m:sty m:val="p"/>
                      </m:rPr>
                      <a:rPr lang="en-US" altLang="zh-CN" sz="2200" b="0" i="0">
                        <a:latin typeface="Cambria Math" panose="02040503050406030204" pitchFamily="18" charset="0"/>
                        <a:ea typeface="楷体" panose="02010609060101010101" pitchFamily="49" charset="-122"/>
                        <a:cs typeface="Times New Roman" panose="02020603050405020304" pitchFamily="18" charset="0"/>
                      </a:rPr>
                      <m:t>Θ</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20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A93E4011-1102-156A-2439-0BD413F8479A}"/>
                  </a:ext>
                </a:extLst>
              </p:cNvPr>
              <p:cNvSpPr txBox="1">
                <a:spLocks noRot="1" noChangeAspect="1" noMove="1" noResize="1" noEditPoints="1" noAdjustHandles="1" noChangeArrowheads="1" noChangeShapeType="1" noTextEdit="1"/>
              </p:cNvSpPr>
              <p:nvPr/>
            </p:nvSpPr>
            <p:spPr bwMode="auto">
              <a:xfrm>
                <a:off x="6005580" y="3240631"/>
                <a:ext cx="4106409" cy="923330"/>
              </a:xfrm>
              <a:prstGeom prst="rect">
                <a:avLst/>
              </a:prstGeom>
              <a:blipFill>
                <a:blip r:embed="rId6"/>
                <a:stretch>
                  <a:fillRect l="-923" t="-4110" r="-2154" b="-1232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EB2DB18-9526-6664-21D8-7E47E323B392}"/>
                  </a:ext>
                </a:extLst>
              </p:cNvPr>
              <p:cNvSpPr txBox="1"/>
              <p:nvPr/>
            </p:nvSpPr>
            <p:spPr bwMode="auto">
              <a:xfrm>
                <a:off x="4093890" y="5616065"/>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38" name="文本框 37">
                <a:extLst>
                  <a:ext uri="{FF2B5EF4-FFF2-40B4-BE49-F238E27FC236}">
                    <a16:creationId xmlns:a16="http://schemas.microsoft.com/office/drawing/2014/main" id="{0EB2DB18-9526-6664-21D8-7E47E323B392}"/>
                  </a:ext>
                </a:extLst>
              </p:cNvPr>
              <p:cNvSpPr txBox="1">
                <a:spLocks noRot="1" noChangeAspect="1" noMove="1" noResize="1" noEditPoints="1" noAdjustHandles="1" noChangeArrowheads="1" noChangeShapeType="1" noTextEdit="1"/>
              </p:cNvSpPr>
              <p:nvPr/>
            </p:nvSpPr>
            <p:spPr bwMode="auto">
              <a:xfrm>
                <a:off x="4093890" y="5616065"/>
                <a:ext cx="552925" cy="360040"/>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93F061E-15B7-4617-2086-1D6E4860862E}"/>
                  </a:ext>
                </a:extLst>
              </p:cNvPr>
              <p:cNvSpPr txBox="1"/>
              <p:nvPr/>
            </p:nvSpPr>
            <p:spPr bwMode="auto">
              <a:xfrm>
                <a:off x="5174010" y="5615880"/>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40" name="文本框 39">
                <a:extLst>
                  <a:ext uri="{FF2B5EF4-FFF2-40B4-BE49-F238E27FC236}">
                    <a16:creationId xmlns:a16="http://schemas.microsoft.com/office/drawing/2014/main" id="{393F061E-15B7-4617-2086-1D6E4860862E}"/>
                  </a:ext>
                </a:extLst>
              </p:cNvPr>
              <p:cNvSpPr txBox="1">
                <a:spLocks noRot="1" noChangeAspect="1" noMove="1" noResize="1" noEditPoints="1" noAdjustHandles="1" noChangeArrowheads="1" noChangeShapeType="1" noTextEdit="1"/>
              </p:cNvSpPr>
              <p:nvPr/>
            </p:nvSpPr>
            <p:spPr bwMode="auto">
              <a:xfrm>
                <a:off x="5174010" y="5615880"/>
                <a:ext cx="552925" cy="360040"/>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49041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Limitations of Existing Methods</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表格 2">
                <a:extLst>
                  <a:ext uri="{FF2B5EF4-FFF2-40B4-BE49-F238E27FC236}">
                    <a16:creationId xmlns:a16="http://schemas.microsoft.com/office/drawing/2014/main" id="{40429976-7BBA-8B71-2C94-DE604447826B}"/>
                  </a:ext>
                </a:extLst>
              </p:cNvPr>
              <p:cNvGraphicFramePr>
                <a:graphicFrameLocks noGrp="1"/>
              </p:cNvGraphicFramePr>
              <p:nvPr>
                <p:extLst>
                  <p:ext uri="{D42A27DB-BD31-4B8C-83A1-F6EECF244321}">
                    <p14:modId xmlns:p14="http://schemas.microsoft.com/office/powerpoint/2010/main" val="3817985997"/>
                  </p:ext>
                </p:extLst>
              </p:nvPr>
            </p:nvGraphicFramePr>
            <p:xfrm>
              <a:off x="617832" y="1510730"/>
              <a:ext cx="9092682" cy="4212471"/>
            </p:xfrm>
            <a:graphic>
              <a:graphicData uri="http://schemas.openxmlformats.org/drawingml/2006/table">
                <a:tbl>
                  <a:tblPr firstRow="1" bandRow="1">
                    <a:tableStyleId>{5940675A-B579-460E-94D1-54222C63F5DA}</a:tableStyleId>
                  </a:tblPr>
                  <a:tblGrid>
                    <a:gridCol w="3692082">
                      <a:extLst>
                        <a:ext uri="{9D8B030D-6E8A-4147-A177-3AD203B41FA5}">
                          <a16:colId xmlns:a16="http://schemas.microsoft.com/office/drawing/2014/main" val="766223457"/>
                        </a:ext>
                      </a:extLst>
                    </a:gridCol>
                    <a:gridCol w="5400600">
                      <a:extLst>
                        <a:ext uri="{9D8B030D-6E8A-4147-A177-3AD203B41FA5}">
                          <a16:colId xmlns:a16="http://schemas.microsoft.com/office/drawing/2014/main" val="1028029713"/>
                        </a:ext>
                      </a:extLst>
                    </a:gridCol>
                  </a:tblGrid>
                  <a:tr h="435251">
                    <a:tc>
                      <a:txBody>
                        <a:bodyPr/>
                        <a:lstStyle/>
                        <a:p>
                          <a:pPr algn="ctr"/>
                          <a:r>
                            <a:rPr lang="en-US" b="1">
                              <a:latin typeface="Times New Roman" panose="02020603050405020304" pitchFamily="18" charset="0"/>
                              <a:cs typeface="Times New Roman" panose="02020603050405020304" pitchFamily="18" charset="0"/>
                            </a:rPr>
                            <a:t>Algorithms</a:t>
                          </a:r>
                        </a:p>
                      </a:txBody>
                      <a:tcPr anchor="ctr">
                        <a:solidFill>
                          <a:schemeClr val="accent2">
                            <a:lumMod val="40000"/>
                            <a:lumOff val="60000"/>
                          </a:schemeClr>
                        </a:solidFill>
                      </a:tcPr>
                    </a:tc>
                    <a:tc>
                      <a:txBody>
                        <a:bodyPr/>
                        <a:lstStyle/>
                        <a:p>
                          <a:pPr algn="ctr"/>
                          <a:r>
                            <a:rPr lang="en-US" b="1">
                              <a:latin typeface="Times New Roman" panose="02020603050405020304" pitchFamily="18" charset="0"/>
                              <a:cs typeface="Times New Roman" panose="02020603050405020304" pitchFamily="18" charset="0"/>
                            </a:rPr>
                            <a:t>Query Time Complexity on </a:t>
                          </a:r>
                          <a:r>
                            <a:rPr lang="en-US" b="1">
                              <a:solidFill>
                                <a:srgbClr val="C00000"/>
                              </a:solidFill>
                              <a:latin typeface="Times New Roman" panose="02020603050405020304" pitchFamily="18" charset="0"/>
                              <a:cs typeface="Times New Roman" panose="02020603050405020304" pitchFamily="18" charset="0"/>
                            </a:rPr>
                            <a:t>Undirected Graphs</a:t>
                          </a:r>
                        </a:p>
                      </a:txBody>
                      <a:tcPr anchor="ctr">
                        <a:solidFill>
                          <a:schemeClr val="accent2">
                            <a:lumMod val="40000"/>
                            <a:lumOff val="60000"/>
                          </a:schemeClr>
                        </a:solidFill>
                      </a:tcPr>
                    </a:tc>
                    <a:extLst>
                      <a:ext uri="{0D108BD9-81ED-4DB2-BD59-A6C34878D82A}">
                        <a16:rowId xmlns:a16="http://schemas.microsoft.com/office/drawing/2014/main" val="461558678"/>
                      </a:ext>
                    </a:extLst>
                  </a:tr>
                  <a:tr h="435251">
                    <a:tc>
                      <a:txBody>
                        <a:bodyPr/>
                        <a:lstStyle/>
                        <a:p>
                          <a:pPr algn="ctr"/>
                          <a:r>
                            <a:rPr lang="en-US">
                              <a:latin typeface="Times New Roman" panose="02020603050405020304" pitchFamily="18" charset="0"/>
                              <a:cs typeface="Times New Roman" panose="02020603050405020304" pitchFamily="18" charset="0"/>
                            </a:rPr>
                            <a:t>Power Iteration </a:t>
                          </a:r>
                          <a:r>
                            <a:rPr lang="en-US" sz="1600">
                              <a:latin typeface="Times New Roman" panose="02020603050405020304" pitchFamily="18" charset="0"/>
                              <a:cs typeface="Times New Roman" panose="02020603050405020304" pitchFamily="18" charset="0"/>
                            </a:rPr>
                            <a:t>[WWW’98]</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b="0" i="1">
                                        <a:latin typeface="Cambria Math" panose="02040503050406030204" pitchFamily="18" charset="0"/>
                                        <a:cs typeface="Times New Roman" panose="02020603050405020304" pitchFamily="18" charset="0"/>
                                      </a:rPr>
                                    </m:ctrlPr>
                                  </m:accPr>
                                  <m:e>
                                    <m:r>
                                      <a:rPr lang="en-US" b="0" i="1">
                                        <a:latin typeface="Cambria Math" panose="02040503050406030204" pitchFamily="18" charset="0"/>
                                        <a:cs typeface="Times New Roman" panose="02020603050405020304" pitchFamily="18" charset="0"/>
                                      </a:rPr>
                                      <m:t>𝑂</m:t>
                                    </m:r>
                                  </m:e>
                                </m:acc>
                                <m:d>
                                  <m:dPr>
                                    <m:ctrlPr>
                                      <a:rPr lang="en-US" b="0" i="1">
                                        <a:latin typeface="Cambria Math" panose="02040503050406030204" pitchFamily="18" charset="0"/>
                                        <a:cs typeface="Times New Roman" panose="02020603050405020304" pitchFamily="18" charset="0"/>
                                      </a:rPr>
                                    </m:ctrlPr>
                                  </m:dPr>
                                  <m:e>
                                    <m:r>
                                      <a:rPr lang="en-US" b="0" i="1">
                                        <a:latin typeface="Cambria Math" panose="02040503050406030204" pitchFamily="18" charset="0"/>
                                        <a:cs typeface="Times New Roman" panose="02020603050405020304" pitchFamily="18" charset="0"/>
                                      </a:rPr>
                                      <m:t>𝑚</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72396942"/>
                      </a:ext>
                    </a:extLst>
                  </a:tr>
                  <a:tr h="435251">
                    <a:tc>
                      <a:txBody>
                        <a:bodyPr/>
                        <a:lstStyle/>
                        <a:p>
                          <a:pPr algn="ctr"/>
                          <a:r>
                            <a:rPr lang="en-US">
                              <a:latin typeface="Times New Roman" panose="02020603050405020304" pitchFamily="18" charset="0"/>
                              <a:cs typeface="Times New Roman" panose="02020603050405020304" pitchFamily="18" charset="0"/>
                            </a:rPr>
                            <a:t>Monte-Carlo </a:t>
                          </a:r>
                          <a:r>
                            <a:rPr lang="en-US" altLang="zh-CN" sz="1600">
                              <a:latin typeface="Times New Roman" panose="02020603050405020304" pitchFamily="18" charset="0"/>
                              <a:cs typeface="Times New Roman" panose="02020603050405020304" pitchFamily="18" charset="0"/>
                            </a:rPr>
                            <a:t>[Internet Mathematics’05]</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a:rPr lang="en-US" altLang="zh-CN" b="0" i="1">
                                        <a:latin typeface="Cambria Math" panose="02040503050406030204" pitchFamily="18" charset="0"/>
                                        <a:cs typeface="Times New Roman" panose="02020603050405020304" pitchFamily="18" charset="0"/>
                                      </a:rPr>
                                      <m:t>𝑛</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9709721"/>
                      </a:ext>
                    </a:extLst>
                  </a:tr>
                  <a:tr h="435251">
                    <a:tc>
                      <a:txBody>
                        <a:bodyPr/>
                        <a:lstStyle/>
                        <a:p>
                          <a:pPr algn="ctr"/>
                          <a:r>
                            <a:rPr lang="en-US">
                              <a:latin typeface="Times New Roman" panose="02020603050405020304" pitchFamily="18" charset="0"/>
                              <a:cs typeface="Times New Roman" panose="02020603050405020304" pitchFamily="18" charset="0"/>
                            </a:rPr>
                            <a:t>LocalPush </a:t>
                          </a:r>
                          <a:r>
                            <a:rPr lang="en-US" altLang="zh-CN" sz="1600">
                              <a:latin typeface="Times New Roman" panose="02020603050405020304" pitchFamily="18" charset="0"/>
                              <a:cs typeface="Times New Roman" panose="02020603050405020304" pitchFamily="18" charset="0"/>
                            </a:rPr>
                            <a:t>[Lofgren et al.’13]</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min</m:t>
                                    </m:r>
                                    <m:r>
                                      <a:rPr lang="en-US" altLang="zh-CN" b="0" i="1">
                                        <a:latin typeface="Cambria Math" panose="02040503050406030204" pitchFamily="18" charset="0"/>
                                        <a:cs typeface="Times New Roman" panose="02020603050405020304" pitchFamily="18" charset="0"/>
                                      </a:rPr>
                                      <m:t>⁡{</m:t>
                                    </m:r>
                                    <m:r>
                                      <a:rPr lang="en-US" altLang="zh-CN" b="0" i="1">
                                        <a:latin typeface="Cambria Math" panose="02040503050406030204" pitchFamily="18" charset="0"/>
                                        <a:cs typeface="Times New Roman" panose="02020603050405020304" pitchFamily="18" charset="0"/>
                                      </a:rPr>
                                      <m:t>𝑛</m:t>
                                    </m:r>
                                    <m:r>
                                      <a:rPr lang="en-US" altLang="zh-CN" b="0" i="1">
                                        <a:latin typeface="Cambria Math" panose="02040503050406030204" pitchFamily="18" charset="0"/>
                                        <a:cs typeface="Times New Roman" panose="02020603050405020304" pitchFamily="18" charset="0"/>
                                      </a:rPr>
                                      <m:t>⋅</m:t>
                                    </m:r>
                                    <m:sSub>
                                      <m:sSubPr>
                                        <m:ctrlPr>
                                          <a:rPr lang="en-US" altLang="zh-CN" b="0" i="1">
                                            <a:latin typeface="Cambria Math" panose="02040503050406030204" pitchFamily="18" charset="0"/>
                                            <a:cs typeface="Times New Roman" panose="02020603050405020304" pitchFamily="18" charset="0"/>
                                          </a:rPr>
                                        </m:ctrlPr>
                                      </m:sSubPr>
                                      <m:e>
                                        <m:r>
                                          <a:rPr lang="en-US" altLang="zh-CN" b="0" i="1">
                                            <a:latin typeface="Cambria Math" panose="02040503050406030204" pitchFamily="18" charset="0"/>
                                            <a:cs typeface="Times New Roman" panose="02020603050405020304" pitchFamily="18" charset="0"/>
                                          </a:rPr>
                                          <m:t>𝑑</m:t>
                                        </m:r>
                                      </m:e>
                                      <m:sub>
                                        <m:r>
                                          <a:rPr lang="en-US" altLang="zh-CN" b="0" i="1">
                                            <a:latin typeface="Cambria Math" panose="02040503050406030204" pitchFamily="18" charset="0"/>
                                            <a:cs typeface="Times New Roman" panose="02020603050405020304" pitchFamily="18" charset="0"/>
                                          </a:rPr>
                                          <m:t>𝑡</m:t>
                                        </m:r>
                                      </m:sub>
                                    </m:sSub>
                                    <m:r>
                                      <a:rPr lang="en-US" altLang="zh-CN" b="0" i="1">
                                        <a:latin typeface="Cambria Math" panose="02040503050406030204" pitchFamily="18" charset="0"/>
                                        <a:cs typeface="Times New Roman" panose="02020603050405020304" pitchFamily="18" charset="0"/>
                                      </a:rPr>
                                      <m:t>, </m:t>
                                    </m:r>
                                    <m:r>
                                      <a:rPr lang="en-US" altLang="zh-CN" b="0" i="1">
                                        <a:latin typeface="Cambria Math" panose="02040503050406030204" pitchFamily="18" charset="0"/>
                                        <a:cs typeface="Times New Roman" panose="02020603050405020304" pitchFamily="18" charset="0"/>
                                      </a:rPr>
                                      <m:t>𝑚</m:t>
                                    </m:r>
                                    <m:r>
                                      <a:rPr lang="en-US" altLang="zh-CN" b="0" i="1">
                                        <a:latin typeface="Cambria Math" panose="02040503050406030204" pitchFamily="18" charset="0"/>
                                        <a:cs typeface="Times New Roman" panose="02020603050405020304" pitchFamily="18" charset="0"/>
                                      </a:rPr>
                                      <m:t>}</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49886523"/>
                      </a:ext>
                    </a:extLst>
                  </a:tr>
                  <a:tr h="435251">
                    <a:tc>
                      <a:txBody>
                        <a:bodyPr/>
                        <a:lstStyle/>
                        <a:p>
                          <a:pPr algn="ctr"/>
                          <a:r>
                            <a:rPr lang="en-US">
                              <a:latin typeface="Times New Roman" panose="02020603050405020304" pitchFamily="18" charset="0"/>
                              <a:cs typeface="Times New Roman" panose="02020603050405020304" pitchFamily="18" charset="0"/>
                            </a:rPr>
                            <a:t>RBS </a:t>
                          </a:r>
                          <a:r>
                            <a:rPr lang="en-US" altLang="zh-CN" sz="1600">
                              <a:latin typeface="Times New Roman" panose="02020603050405020304" pitchFamily="18" charset="0"/>
                              <a:cs typeface="Times New Roman" panose="02020603050405020304" pitchFamily="18" charset="0"/>
                            </a:rPr>
                            <a:t>[KDD’20]</a:t>
                          </a:r>
                          <a:endParaRPr lang="en-US">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n</m:t>
                                    </m:r>
                                  </m:e>
                                </m:d>
                              </m:oMath>
                            </m:oMathPara>
                          </a14:m>
                          <a:endParaRPr lang="en-US" altLang="zh-CN">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53602768"/>
                      </a:ext>
                    </a:extLst>
                  </a:tr>
                  <a:tr h="493780">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FastPPR </a:t>
                          </a:r>
                          <a:r>
                            <a:rPr lang="en-US" altLang="zh-CN" sz="1600">
                              <a:latin typeface="Times New Roman" panose="02020603050405020304" pitchFamily="18" charset="0"/>
                              <a:cs typeface="Times New Roman" panose="02020603050405020304" pitchFamily="18" charset="0"/>
                            </a:rPr>
                            <a:t>[KDD’14]</a:t>
                          </a:r>
                          <a:endParaRPr lang="en-US" altLang="zh-CN">
                            <a:latin typeface="Times New Roman" panose="02020603050405020304" pitchFamily="18" charset="0"/>
                            <a:cs typeface="Times New Roman" panose="02020603050405020304" pitchFamily="18" charset="0"/>
                          </a:endParaRPr>
                        </a:p>
                      </a:txBody>
                      <a:tcPr anchor="ctr">
                        <a:noFill/>
                      </a:tcP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1" i="1">
                                        <a:solidFill>
                                          <a:srgbClr val="005AAA"/>
                                        </a:solidFill>
                                        <a:latin typeface="Cambria Math" panose="02040503050406030204" pitchFamily="18" charset="0"/>
                                        <a:cs typeface="Times New Roman" panose="02020603050405020304" pitchFamily="18" charset="0"/>
                                      </a:rPr>
                                    </m:ctrlPr>
                                  </m:accPr>
                                  <m:e>
                                    <m:r>
                                      <a:rPr lang="en-US" altLang="zh-CN" b="1" i="1">
                                        <a:solidFill>
                                          <a:srgbClr val="005AAA"/>
                                        </a:solidFill>
                                        <a:latin typeface="Cambria Math" panose="02040503050406030204" pitchFamily="18" charset="0"/>
                                        <a:cs typeface="Times New Roman" panose="02020603050405020304" pitchFamily="18" charset="0"/>
                                      </a:rPr>
                                      <m:t>𝑶</m:t>
                                    </m:r>
                                  </m:e>
                                </m:acc>
                                <m:d>
                                  <m:dPr>
                                    <m:ctrlPr>
                                      <a:rPr lang="en-US" altLang="zh-CN" b="1" i="1">
                                        <a:solidFill>
                                          <a:srgbClr val="005AAA"/>
                                        </a:solidFill>
                                        <a:latin typeface="Cambria Math" panose="02040503050406030204" pitchFamily="18" charset="0"/>
                                        <a:cs typeface="Times New Roman" panose="02020603050405020304" pitchFamily="18" charset="0"/>
                                      </a:rPr>
                                    </m:ctrlPr>
                                  </m:dPr>
                                  <m:e>
                                    <m:rad>
                                      <m:radPr>
                                        <m:degHide m:val="on"/>
                                        <m:ctrlPr>
                                          <a:rPr lang="en-US" altLang="zh-CN" b="1" i="1">
                                            <a:solidFill>
                                              <a:srgbClr val="005AAA"/>
                                            </a:solidFill>
                                            <a:latin typeface="Cambria Math" panose="02040503050406030204" pitchFamily="18" charset="0"/>
                                            <a:cs typeface="Times New Roman" panose="02020603050405020304" pitchFamily="18" charset="0"/>
                                          </a:rPr>
                                        </m:ctrlPr>
                                      </m:radPr>
                                      <m:deg/>
                                      <m:e>
                                        <m:r>
                                          <a:rPr lang="en-US" altLang="zh-CN" b="1" i="1">
                                            <a:solidFill>
                                              <a:srgbClr val="005AAA"/>
                                            </a:solidFill>
                                            <a:latin typeface="Cambria Math" panose="02040503050406030204" pitchFamily="18" charset="0"/>
                                            <a:cs typeface="Times New Roman" panose="02020603050405020304" pitchFamily="18" charset="0"/>
                                          </a:rPr>
                                          <m:t>𝒏</m:t>
                                        </m:r>
                                        <m:r>
                                          <a:rPr lang="en-US" altLang="zh-CN" b="1" i="1">
                                            <a:solidFill>
                                              <a:srgbClr val="005AAA"/>
                                            </a:solidFill>
                                            <a:latin typeface="Cambria Math" panose="02040503050406030204" pitchFamily="18" charset="0"/>
                                            <a:cs typeface="Times New Roman" panose="02020603050405020304" pitchFamily="18" charset="0"/>
                                          </a:rPr>
                                          <m:t>⋅</m:t>
                                        </m:r>
                                        <m:sSub>
                                          <m:sSubPr>
                                            <m:ctrlPr>
                                              <a:rPr lang="en-US" altLang="zh-CN" b="1" i="1">
                                                <a:solidFill>
                                                  <a:srgbClr val="005AAA"/>
                                                </a:solidFill>
                                                <a:latin typeface="Cambria Math" panose="02040503050406030204" pitchFamily="18" charset="0"/>
                                                <a:cs typeface="Times New Roman" panose="02020603050405020304" pitchFamily="18" charset="0"/>
                                              </a:rPr>
                                            </m:ctrlPr>
                                          </m:sSubPr>
                                          <m:e>
                                            <m:r>
                                              <a:rPr lang="en-US" altLang="zh-CN" b="1" i="1">
                                                <a:solidFill>
                                                  <a:srgbClr val="005AAA"/>
                                                </a:solidFill>
                                                <a:latin typeface="Cambria Math" panose="02040503050406030204" pitchFamily="18" charset="0"/>
                                                <a:cs typeface="Times New Roman" panose="02020603050405020304" pitchFamily="18" charset="0"/>
                                              </a:rPr>
                                              <m:t>𝒅</m:t>
                                            </m:r>
                                          </m:e>
                                          <m:sub>
                                            <m:r>
                                              <a:rPr lang="en-US" altLang="zh-CN" b="1" i="1">
                                                <a:solidFill>
                                                  <a:srgbClr val="005AAA"/>
                                                </a:solidFill>
                                                <a:latin typeface="Cambria Math" panose="02040503050406030204" pitchFamily="18" charset="0"/>
                                                <a:cs typeface="Times New Roman" panose="02020603050405020304" pitchFamily="18" charset="0"/>
                                              </a:rPr>
                                              <m:t>𝒕</m:t>
                                            </m:r>
                                          </m:sub>
                                        </m:sSub>
                                      </m:e>
                                    </m:rad>
                                  </m:e>
                                </m:d>
                              </m:oMath>
                            </m:oMathPara>
                          </a14:m>
                          <a:endParaRPr lang="en-US" altLang="zh-CN" b="1">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1027026395"/>
                      </a:ext>
                    </a:extLst>
                  </a:tr>
                  <a:tr h="493780">
                    <a:tc>
                      <a:txBody>
                        <a:bodyPr/>
                        <a:lstStyle/>
                        <a:p>
                          <a:pPr algn="ctr"/>
                          <a:r>
                            <a:rPr lang="en-US">
                              <a:latin typeface="Times New Roman" panose="02020603050405020304" pitchFamily="18" charset="0"/>
                              <a:cs typeface="Times New Roman" panose="02020603050405020304" pitchFamily="18" charset="0"/>
                            </a:rPr>
                            <a:t>BiPPR </a:t>
                          </a:r>
                          <a:r>
                            <a:rPr lang="en-US" altLang="zh-CN" sz="1600">
                              <a:latin typeface="Times New Roman" panose="02020603050405020304" pitchFamily="18" charset="0"/>
                              <a:cs typeface="Times New Roman" panose="02020603050405020304" pitchFamily="18" charset="0"/>
                            </a:rPr>
                            <a:t>[WAW’15, WSDM’16]</a:t>
                          </a:r>
                          <a:endParaRPr lang="en-US">
                            <a:latin typeface="Times New Roman" panose="02020603050405020304" pitchFamily="18" charset="0"/>
                            <a:cs typeface="Times New Roman" panose="02020603050405020304" pitchFamily="18" charset="0"/>
                          </a:endParaRPr>
                        </a:p>
                      </a:txBody>
                      <a:tcPr anchor="c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1" i="1">
                                        <a:solidFill>
                                          <a:srgbClr val="005AAA"/>
                                        </a:solidFill>
                                        <a:latin typeface="Cambria Math" panose="02040503050406030204" pitchFamily="18" charset="0"/>
                                        <a:cs typeface="Times New Roman" panose="02020603050405020304" pitchFamily="18" charset="0"/>
                                      </a:rPr>
                                    </m:ctrlPr>
                                  </m:accPr>
                                  <m:e>
                                    <m:r>
                                      <a:rPr lang="en-US" altLang="zh-CN" b="1" i="1">
                                        <a:solidFill>
                                          <a:srgbClr val="005AAA"/>
                                        </a:solidFill>
                                        <a:latin typeface="Cambria Math" panose="02040503050406030204" pitchFamily="18" charset="0"/>
                                        <a:cs typeface="Times New Roman" panose="02020603050405020304" pitchFamily="18" charset="0"/>
                                      </a:rPr>
                                      <m:t>𝑶</m:t>
                                    </m:r>
                                  </m:e>
                                </m:acc>
                                <m:d>
                                  <m:dPr>
                                    <m:ctrlPr>
                                      <a:rPr lang="en-US" altLang="zh-CN" b="1" i="1">
                                        <a:solidFill>
                                          <a:srgbClr val="005AAA"/>
                                        </a:solidFill>
                                        <a:latin typeface="Cambria Math" panose="02040503050406030204" pitchFamily="18" charset="0"/>
                                        <a:cs typeface="Times New Roman" panose="02020603050405020304" pitchFamily="18" charset="0"/>
                                      </a:rPr>
                                    </m:ctrlPr>
                                  </m:dPr>
                                  <m:e>
                                    <m:rad>
                                      <m:radPr>
                                        <m:degHide m:val="on"/>
                                        <m:ctrlPr>
                                          <a:rPr lang="en-US" altLang="zh-CN" b="1" i="1">
                                            <a:solidFill>
                                              <a:srgbClr val="005AAA"/>
                                            </a:solidFill>
                                            <a:latin typeface="Cambria Math" panose="02040503050406030204" pitchFamily="18" charset="0"/>
                                            <a:cs typeface="Times New Roman" panose="02020603050405020304" pitchFamily="18" charset="0"/>
                                          </a:rPr>
                                        </m:ctrlPr>
                                      </m:radPr>
                                      <m:deg/>
                                      <m:e>
                                        <m:r>
                                          <a:rPr lang="en-US" altLang="zh-CN" b="1" i="1">
                                            <a:solidFill>
                                              <a:srgbClr val="005AAA"/>
                                            </a:solidFill>
                                            <a:latin typeface="Cambria Math" panose="02040503050406030204" pitchFamily="18" charset="0"/>
                                            <a:cs typeface="Times New Roman" panose="02020603050405020304" pitchFamily="18" charset="0"/>
                                          </a:rPr>
                                          <m:t>𝒏</m:t>
                                        </m:r>
                                        <m:r>
                                          <a:rPr lang="en-US" altLang="zh-CN" b="1" i="1">
                                            <a:solidFill>
                                              <a:srgbClr val="005AAA"/>
                                            </a:solidFill>
                                            <a:latin typeface="Cambria Math" panose="02040503050406030204" pitchFamily="18" charset="0"/>
                                            <a:cs typeface="Times New Roman" panose="02020603050405020304" pitchFamily="18" charset="0"/>
                                          </a:rPr>
                                          <m:t>⋅</m:t>
                                        </m:r>
                                        <m:sSub>
                                          <m:sSubPr>
                                            <m:ctrlPr>
                                              <a:rPr lang="en-US" altLang="zh-CN" b="1" i="1">
                                                <a:solidFill>
                                                  <a:srgbClr val="005AAA"/>
                                                </a:solidFill>
                                                <a:latin typeface="Cambria Math" panose="02040503050406030204" pitchFamily="18" charset="0"/>
                                                <a:cs typeface="Times New Roman" panose="02020603050405020304" pitchFamily="18" charset="0"/>
                                              </a:rPr>
                                            </m:ctrlPr>
                                          </m:sSubPr>
                                          <m:e>
                                            <m:r>
                                              <a:rPr lang="en-US" altLang="zh-CN" b="1" i="1">
                                                <a:solidFill>
                                                  <a:srgbClr val="005AAA"/>
                                                </a:solidFill>
                                                <a:latin typeface="Cambria Math" panose="02040503050406030204" pitchFamily="18" charset="0"/>
                                                <a:cs typeface="Times New Roman" panose="02020603050405020304" pitchFamily="18" charset="0"/>
                                              </a:rPr>
                                              <m:t>𝒅</m:t>
                                            </m:r>
                                          </m:e>
                                          <m:sub>
                                            <m:r>
                                              <a:rPr lang="en-US" altLang="zh-CN" b="1" i="1">
                                                <a:solidFill>
                                                  <a:srgbClr val="005AAA"/>
                                                </a:solidFill>
                                                <a:latin typeface="Cambria Math" panose="02040503050406030204" pitchFamily="18" charset="0"/>
                                                <a:cs typeface="Times New Roman" panose="02020603050405020304" pitchFamily="18" charset="0"/>
                                              </a:rPr>
                                              <m:t>𝒕</m:t>
                                            </m:r>
                                          </m:sub>
                                        </m:sSub>
                                      </m:e>
                                    </m:rad>
                                  </m:e>
                                </m:d>
                              </m:oMath>
                            </m:oMathPara>
                          </a14:m>
                          <a:endParaRPr lang="en-US" b="1">
                            <a:solidFill>
                              <a:srgbClr val="005AAA"/>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002185500"/>
                      </a:ext>
                    </a:extLst>
                  </a:tr>
                  <a:tr h="584137">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SubgraphPush </a:t>
                          </a:r>
                          <a:r>
                            <a:rPr lang="en-US" altLang="zh-CN" sz="1600">
                              <a:latin typeface="Times New Roman" panose="02020603050405020304" pitchFamily="18" charset="0"/>
                              <a:cs typeface="Times New Roman" panose="02020603050405020304" pitchFamily="18" charset="0"/>
                            </a:rPr>
                            <a:t>[FOCS’18]</a:t>
                          </a:r>
                        </a:p>
                      </a:txBody>
                      <a:tcPr anchor="c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min</m:t>
                                    </m:r>
                                    <m:r>
                                      <a:rPr lang="en-US" altLang="zh-CN" b="0" i="1">
                                        <a:latin typeface="Cambria Math" panose="02040503050406030204" pitchFamily="18" charset="0"/>
                                        <a:cs typeface="Times New Roman" panose="02020603050405020304" pitchFamily="18" charset="0"/>
                                      </a:rPr>
                                      <m:t>⁡{</m:t>
                                    </m:r>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𝑛</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2</m:t>
                                            </m:r>
                                          </m:num>
                                          <m:den>
                                            <m:r>
                                              <a:rPr lang="en-US" altLang="zh-CN" b="0" i="1">
                                                <a:latin typeface="Cambria Math" panose="02040503050406030204" pitchFamily="18" charset="0"/>
                                                <a:cs typeface="Times New Roman" panose="02020603050405020304" pitchFamily="18" charset="0"/>
                                              </a:rPr>
                                              <m:t>3</m:t>
                                            </m:r>
                                          </m:den>
                                        </m:f>
                                      </m:sup>
                                    </m:sSup>
                                    <m:sSup>
                                      <m:sSupPr>
                                        <m:ctrlPr>
                                          <a:rPr lang="en-US" altLang="zh-CN" b="0" i="1">
                                            <a:latin typeface="Cambria Math" panose="02040503050406030204" pitchFamily="18" charset="0"/>
                                            <a:cs typeface="Times New Roman" panose="02020603050405020304" pitchFamily="18" charset="0"/>
                                          </a:rPr>
                                        </m:ctrlPr>
                                      </m:sSupPr>
                                      <m:e>
                                        <m:r>
                                          <m:rPr>
                                            <m:sty m:val="p"/>
                                          </m:rPr>
                                          <a:rPr lang="en-US" altLang="zh-CN" b="0" i="0">
                                            <a:latin typeface="Cambria Math" panose="02040503050406030204" pitchFamily="18" charset="0"/>
                                            <a:cs typeface="Times New Roman" panose="02020603050405020304" pitchFamily="18" charset="0"/>
                                          </a:rPr>
                                          <m:t>Δ</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1</m:t>
                                            </m:r>
                                          </m:num>
                                          <m:den>
                                            <m:r>
                                              <a:rPr lang="en-US" altLang="zh-CN" b="0" i="1">
                                                <a:latin typeface="Cambria Math" panose="02040503050406030204" pitchFamily="18" charset="0"/>
                                                <a:cs typeface="Times New Roman" panose="02020603050405020304" pitchFamily="18" charset="0"/>
                                              </a:rPr>
                                              <m:t>3</m:t>
                                            </m:r>
                                          </m:den>
                                        </m:f>
                                      </m:sup>
                                    </m:sSup>
                                    <m:r>
                                      <a:rPr lang="en-US" altLang="zh-CN" b="0" i="1">
                                        <a:latin typeface="Cambria Math" panose="02040503050406030204" pitchFamily="18" charset="0"/>
                                        <a:cs typeface="Times New Roman" panose="02020603050405020304" pitchFamily="18" charset="0"/>
                                      </a:rPr>
                                      <m:t>, </m:t>
                                    </m:r>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𝑛</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4</m:t>
                                            </m:r>
                                          </m:num>
                                          <m:den>
                                            <m:r>
                                              <a:rPr lang="en-US" altLang="zh-CN" b="0" i="1">
                                                <a:latin typeface="Cambria Math" panose="02040503050406030204" pitchFamily="18" charset="0"/>
                                                <a:cs typeface="Times New Roman" panose="02020603050405020304" pitchFamily="18" charset="0"/>
                                              </a:rPr>
                                              <m:t>5</m:t>
                                            </m:r>
                                          </m:den>
                                        </m:f>
                                      </m:sup>
                                    </m:sSup>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𝑑</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1</m:t>
                                            </m:r>
                                          </m:num>
                                          <m:den>
                                            <m:r>
                                              <a:rPr lang="en-US" altLang="zh-CN" b="0" i="1">
                                                <a:latin typeface="Cambria Math" panose="02040503050406030204" pitchFamily="18" charset="0"/>
                                                <a:cs typeface="Times New Roman" panose="02020603050405020304" pitchFamily="18" charset="0"/>
                                              </a:rPr>
                                              <m:t>5</m:t>
                                            </m:r>
                                          </m:den>
                                        </m:f>
                                      </m:sup>
                                    </m:sSup>
                                    <m:r>
                                      <a:rPr lang="en-US" altLang="zh-CN" b="0" i="1">
                                        <a:latin typeface="Cambria Math" panose="02040503050406030204" pitchFamily="18" charset="0"/>
                                        <a:cs typeface="Times New Roman" panose="02020603050405020304" pitchFamily="18" charset="0"/>
                                      </a:rPr>
                                      <m:t>}</m:t>
                                    </m:r>
                                  </m:e>
                                </m:d>
                              </m:oMath>
                            </m:oMathPara>
                          </a14:m>
                          <a:endParaRPr lang="en-US">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2897179862"/>
                      </a:ext>
                    </a:extLst>
                  </a:tr>
                  <a:tr h="464519">
                    <a:tc>
                      <a:txBody>
                        <a:bodyPr/>
                        <a:lstStyle/>
                        <a:p>
                          <a:pPr algn="ctr"/>
                          <a:r>
                            <a:rPr lang="en-US" b="1">
                              <a:solidFill>
                                <a:schemeClr val="tx1"/>
                              </a:solidFill>
                              <a:latin typeface="Times New Roman" panose="02020603050405020304" pitchFamily="18" charset="0"/>
                              <a:cs typeface="Times New Roman" panose="02020603050405020304" pitchFamily="18" charset="0"/>
                            </a:rPr>
                            <a:t>SetPush [Ours]</a:t>
                          </a:r>
                        </a:p>
                      </a:txBody>
                      <a:tcPr anchor="ctr">
                        <a:noFill/>
                      </a:tcP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1" i="1">
                                        <a:solidFill>
                                          <a:schemeClr val="tx1"/>
                                        </a:solidFill>
                                        <a:latin typeface="Cambria Math" panose="02040503050406030204" pitchFamily="18" charset="0"/>
                                        <a:cs typeface="Times New Roman" panose="02020603050405020304" pitchFamily="18" charset="0"/>
                                      </a:rPr>
                                    </m:ctrlPr>
                                  </m:accPr>
                                  <m:e>
                                    <m:r>
                                      <a:rPr lang="en-US" altLang="zh-CN" b="1" i="1">
                                        <a:solidFill>
                                          <a:schemeClr val="tx1"/>
                                        </a:solidFill>
                                        <a:latin typeface="Cambria Math" panose="02040503050406030204" pitchFamily="18" charset="0"/>
                                        <a:cs typeface="Times New Roman" panose="02020603050405020304" pitchFamily="18" charset="0"/>
                                      </a:rPr>
                                      <m:t>𝑶</m:t>
                                    </m:r>
                                  </m:e>
                                </m:acc>
                                <m:d>
                                  <m:dPr>
                                    <m:ctrlPr>
                                      <a:rPr lang="en-US" altLang="zh-CN" b="1" i="1">
                                        <a:solidFill>
                                          <a:schemeClr val="tx1"/>
                                        </a:solidFill>
                                        <a:latin typeface="Cambria Math" panose="02040503050406030204" pitchFamily="18" charset="0"/>
                                        <a:cs typeface="Times New Roman" panose="02020603050405020304" pitchFamily="18" charset="0"/>
                                      </a:rPr>
                                    </m:ctrlPr>
                                  </m:dPr>
                                  <m:e>
                                    <m:r>
                                      <a:rPr lang="en-US" altLang="zh-CN" b="1" i="0">
                                        <a:solidFill>
                                          <a:schemeClr val="tx1"/>
                                        </a:solidFill>
                                        <a:latin typeface="Cambria Math" panose="02040503050406030204" pitchFamily="18" charset="0"/>
                                        <a:cs typeface="Times New Roman" panose="02020603050405020304" pitchFamily="18" charset="0"/>
                                      </a:rPr>
                                      <m:t>𝐦𝐢𝐧</m:t>
                                    </m:r>
                                    <m:r>
                                      <a:rPr lang="en-US" altLang="zh-CN" b="1" i="1">
                                        <a:solidFill>
                                          <a:schemeClr val="tx1"/>
                                        </a:solidFill>
                                        <a:latin typeface="Cambria Math" panose="02040503050406030204" pitchFamily="18" charset="0"/>
                                        <a:cs typeface="Times New Roman" panose="02020603050405020304" pitchFamily="18" charset="0"/>
                                      </a:rPr>
                                      <m:t>⁡{</m:t>
                                    </m:r>
                                    <m:sSub>
                                      <m:sSubPr>
                                        <m:ctrlPr>
                                          <a:rPr lang="en-US" altLang="zh-CN" b="1" i="1">
                                            <a:solidFill>
                                              <a:schemeClr val="tx1"/>
                                            </a:solidFill>
                                            <a:latin typeface="Cambria Math" panose="02040503050406030204" pitchFamily="18" charset="0"/>
                                            <a:cs typeface="Times New Roman" panose="020206030504050203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𝒅</m:t>
                                        </m:r>
                                      </m:e>
                                      <m:sub>
                                        <m:r>
                                          <a:rPr lang="en-US" altLang="zh-CN" b="1" i="1">
                                            <a:solidFill>
                                              <a:schemeClr val="tx1"/>
                                            </a:solidFill>
                                            <a:latin typeface="Cambria Math" panose="02040503050406030204" pitchFamily="18" charset="0"/>
                                            <a:cs typeface="Times New Roman" panose="02020603050405020304" pitchFamily="18" charset="0"/>
                                          </a:rPr>
                                          <m:t>𝒕</m:t>
                                        </m:r>
                                      </m:sub>
                                    </m:sSub>
                                    <m:r>
                                      <a:rPr lang="en-US" altLang="zh-CN" b="1" i="1">
                                        <a:solidFill>
                                          <a:schemeClr val="tx1"/>
                                        </a:solidFill>
                                        <a:latin typeface="Cambria Math" panose="02040503050406030204" pitchFamily="18" charset="0"/>
                                        <a:cs typeface="Times New Roman" panose="02020603050405020304" pitchFamily="18" charset="0"/>
                                      </a:rPr>
                                      <m:t>, </m:t>
                                    </m:r>
                                    <m:rad>
                                      <m:radPr>
                                        <m:degHide m:val="on"/>
                                        <m:ctrlPr>
                                          <a:rPr lang="en-US" altLang="zh-CN" b="1" i="1">
                                            <a:solidFill>
                                              <a:schemeClr val="tx1"/>
                                            </a:solidFill>
                                            <a:latin typeface="Cambria Math" panose="02040503050406030204" pitchFamily="18" charset="0"/>
                                            <a:cs typeface="Times New Roman" panose="02020603050405020304" pitchFamily="18" charset="0"/>
                                          </a:rPr>
                                        </m:ctrlPr>
                                      </m:radPr>
                                      <m:deg/>
                                      <m:e>
                                        <m:r>
                                          <a:rPr lang="en-US" altLang="zh-CN" b="1" i="1">
                                            <a:solidFill>
                                              <a:schemeClr val="tx1"/>
                                            </a:solidFill>
                                            <a:latin typeface="Cambria Math" panose="02040503050406030204" pitchFamily="18" charset="0"/>
                                            <a:cs typeface="Times New Roman" panose="02020603050405020304" pitchFamily="18" charset="0"/>
                                          </a:rPr>
                                          <m:t>𝒎</m:t>
                                        </m:r>
                                      </m:e>
                                    </m:rad>
                                    <m:r>
                                      <a:rPr lang="en-US" altLang="zh-CN" b="1" i="1">
                                        <a:solidFill>
                                          <a:schemeClr val="tx1"/>
                                        </a:solidFill>
                                        <a:latin typeface="Cambria Math" panose="02040503050406030204" pitchFamily="18" charset="0"/>
                                        <a:cs typeface="Times New Roman" panose="02020603050405020304" pitchFamily="18" charset="0"/>
                                      </a:rPr>
                                      <m:t>}</m:t>
                                    </m:r>
                                  </m:e>
                                </m:d>
                              </m:oMath>
                            </m:oMathPara>
                          </a14:m>
                          <a:endParaRPr lang="en-US" altLang="zh-CN" b="1">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2728671192"/>
                      </a:ext>
                    </a:extLst>
                  </a:tr>
                </a:tbl>
              </a:graphicData>
            </a:graphic>
          </p:graphicFrame>
        </mc:Choice>
        <mc:Fallback xmlns="">
          <p:graphicFrame>
            <p:nvGraphicFramePr>
              <p:cNvPr id="7" name="表格 2">
                <a:extLst>
                  <a:ext uri="{FF2B5EF4-FFF2-40B4-BE49-F238E27FC236}">
                    <a16:creationId xmlns:a16="http://schemas.microsoft.com/office/drawing/2014/main" id="{40429976-7BBA-8B71-2C94-DE604447826B}"/>
                  </a:ext>
                </a:extLst>
              </p:cNvPr>
              <p:cNvGraphicFramePr>
                <a:graphicFrameLocks noGrp="1"/>
              </p:cNvGraphicFramePr>
              <p:nvPr>
                <p:extLst>
                  <p:ext uri="{D42A27DB-BD31-4B8C-83A1-F6EECF244321}">
                    <p14:modId xmlns:p14="http://schemas.microsoft.com/office/powerpoint/2010/main" val="3817985997"/>
                  </p:ext>
                </p:extLst>
              </p:nvPr>
            </p:nvGraphicFramePr>
            <p:xfrm>
              <a:off x="617832" y="1510730"/>
              <a:ext cx="9092682" cy="4212471"/>
            </p:xfrm>
            <a:graphic>
              <a:graphicData uri="http://schemas.openxmlformats.org/drawingml/2006/table">
                <a:tbl>
                  <a:tblPr firstRow="1" bandRow="1">
                    <a:tableStyleId>{5940675A-B579-460E-94D1-54222C63F5DA}</a:tableStyleId>
                  </a:tblPr>
                  <a:tblGrid>
                    <a:gridCol w="3692082">
                      <a:extLst>
                        <a:ext uri="{9D8B030D-6E8A-4147-A177-3AD203B41FA5}">
                          <a16:colId xmlns:a16="http://schemas.microsoft.com/office/drawing/2014/main" val="766223457"/>
                        </a:ext>
                      </a:extLst>
                    </a:gridCol>
                    <a:gridCol w="5400600">
                      <a:extLst>
                        <a:ext uri="{9D8B030D-6E8A-4147-A177-3AD203B41FA5}">
                          <a16:colId xmlns:a16="http://schemas.microsoft.com/office/drawing/2014/main" val="1028029713"/>
                        </a:ext>
                      </a:extLst>
                    </a:gridCol>
                  </a:tblGrid>
                  <a:tr h="435251">
                    <a:tc>
                      <a:txBody>
                        <a:bodyPr/>
                        <a:lstStyle/>
                        <a:p>
                          <a:pPr algn="ctr"/>
                          <a:r>
                            <a:rPr lang="en-US" b="1">
                              <a:latin typeface="Times New Roman" panose="02020603050405020304" pitchFamily="18" charset="0"/>
                              <a:cs typeface="Times New Roman" panose="02020603050405020304" pitchFamily="18" charset="0"/>
                            </a:rPr>
                            <a:t>Algorithms</a:t>
                          </a:r>
                        </a:p>
                      </a:txBody>
                      <a:tcPr anchor="ctr">
                        <a:solidFill>
                          <a:schemeClr val="accent2">
                            <a:lumMod val="40000"/>
                            <a:lumOff val="60000"/>
                          </a:schemeClr>
                        </a:solidFill>
                      </a:tcPr>
                    </a:tc>
                    <a:tc>
                      <a:txBody>
                        <a:bodyPr/>
                        <a:lstStyle/>
                        <a:p>
                          <a:pPr algn="ctr"/>
                          <a:r>
                            <a:rPr lang="en-US" b="1">
                              <a:latin typeface="Times New Roman" panose="02020603050405020304" pitchFamily="18" charset="0"/>
                              <a:cs typeface="Times New Roman" panose="02020603050405020304" pitchFamily="18" charset="0"/>
                            </a:rPr>
                            <a:t>Query Time Complexity on </a:t>
                          </a:r>
                          <a:r>
                            <a:rPr lang="en-US" b="1">
                              <a:solidFill>
                                <a:srgbClr val="C00000"/>
                              </a:solidFill>
                              <a:latin typeface="Times New Roman" panose="02020603050405020304" pitchFamily="18" charset="0"/>
                              <a:cs typeface="Times New Roman" panose="02020603050405020304" pitchFamily="18" charset="0"/>
                            </a:rPr>
                            <a:t>Undirected Graphs</a:t>
                          </a:r>
                        </a:p>
                      </a:txBody>
                      <a:tcPr anchor="ctr">
                        <a:solidFill>
                          <a:schemeClr val="accent2">
                            <a:lumMod val="40000"/>
                            <a:lumOff val="60000"/>
                          </a:schemeClr>
                        </a:solidFill>
                      </a:tcPr>
                    </a:tc>
                    <a:extLst>
                      <a:ext uri="{0D108BD9-81ED-4DB2-BD59-A6C34878D82A}">
                        <a16:rowId xmlns:a16="http://schemas.microsoft.com/office/drawing/2014/main" val="461558678"/>
                      </a:ext>
                    </a:extLst>
                  </a:tr>
                  <a:tr h="435251">
                    <a:tc>
                      <a:txBody>
                        <a:bodyPr/>
                        <a:lstStyle/>
                        <a:p>
                          <a:pPr algn="ctr"/>
                          <a:r>
                            <a:rPr lang="en-US">
                              <a:latin typeface="Times New Roman" panose="02020603050405020304" pitchFamily="18" charset="0"/>
                              <a:cs typeface="Times New Roman" panose="02020603050405020304" pitchFamily="18" charset="0"/>
                            </a:rPr>
                            <a:t>Power Iteration </a:t>
                          </a:r>
                          <a:r>
                            <a:rPr lang="en-US" sz="1600">
                              <a:latin typeface="Times New Roman" panose="02020603050405020304" pitchFamily="18" charset="0"/>
                              <a:cs typeface="Times New Roman" panose="02020603050405020304" pitchFamily="18" charset="0"/>
                            </a:rPr>
                            <a:t>[WWW’98]</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3"/>
                          <a:stretch>
                            <a:fillRect l="-68310" t="-97143" r="-469" b="-771429"/>
                          </a:stretch>
                        </a:blipFill>
                      </a:tcPr>
                    </a:tc>
                    <a:extLst>
                      <a:ext uri="{0D108BD9-81ED-4DB2-BD59-A6C34878D82A}">
                        <a16:rowId xmlns:a16="http://schemas.microsoft.com/office/drawing/2014/main" val="572396942"/>
                      </a:ext>
                    </a:extLst>
                  </a:tr>
                  <a:tr h="435251">
                    <a:tc>
                      <a:txBody>
                        <a:bodyPr/>
                        <a:lstStyle/>
                        <a:p>
                          <a:pPr algn="ctr"/>
                          <a:r>
                            <a:rPr lang="en-US">
                              <a:latin typeface="Times New Roman" panose="02020603050405020304" pitchFamily="18" charset="0"/>
                              <a:cs typeface="Times New Roman" panose="02020603050405020304" pitchFamily="18" charset="0"/>
                            </a:rPr>
                            <a:t>Monte-Carlo </a:t>
                          </a:r>
                          <a:r>
                            <a:rPr lang="en-US" altLang="zh-CN" sz="1600">
                              <a:latin typeface="Times New Roman" panose="02020603050405020304" pitchFamily="18" charset="0"/>
                              <a:cs typeface="Times New Roman" panose="02020603050405020304" pitchFamily="18" charset="0"/>
                            </a:rPr>
                            <a:t>[Internet Mathematics’05]</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3"/>
                          <a:stretch>
                            <a:fillRect l="-68310" t="-202941" r="-469" b="-694118"/>
                          </a:stretch>
                        </a:blipFill>
                      </a:tcPr>
                    </a:tc>
                    <a:extLst>
                      <a:ext uri="{0D108BD9-81ED-4DB2-BD59-A6C34878D82A}">
                        <a16:rowId xmlns:a16="http://schemas.microsoft.com/office/drawing/2014/main" val="2869709721"/>
                      </a:ext>
                    </a:extLst>
                  </a:tr>
                  <a:tr h="435251">
                    <a:tc>
                      <a:txBody>
                        <a:bodyPr/>
                        <a:lstStyle/>
                        <a:p>
                          <a:pPr algn="ctr"/>
                          <a:r>
                            <a:rPr lang="en-US">
                              <a:latin typeface="Times New Roman" panose="02020603050405020304" pitchFamily="18" charset="0"/>
                              <a:cs typeface="Times New Roman" panose="02020603050405020304" pitchFamily="18" charset="0"/>
                            </a:rPr>
                            <a:t>LocalPush </a:t>
                          </a:r>
                          <a:r>
                            <a:rPr lang="en-US" altLang="zh-CN" sz="1600">
                              <a:latin typeface="Times New Roman" panose="02020603050405020304" pitchFamily="18" charset="0"/>
                              <a:cs typeface="Times New Roman" panose="02020603050405020304" pitchFamily="18" charset="0"/>
                            </a:rPr>
                            <a:t>[Lofgren et al.’13]</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3"/>
                          <a:stretch>
                            <a:fillRect l="-68310" t="-294286" r="-469" b="-574286"/>
                          </a:stretch>
                        </a:blipFill>
                      </a:tcPr>
                    </a:tc>
                    <a:extLst>
                      <a:ext uri="{0D108BD9-81ED-4DB2-BD59-A6C34878D82A}">
                        <a16:rowId xmlns:a16="http://schemas.microsoft.com/office/drawing/2014/main" val="4149886523"/>
                      </a:ext>
                    </a:extLst>
                  </a:tr>
                  <a:tr h="435251">
                    <a:tc>
                      <a:txBody>
                        <a:bodyPr/>
                        <a:lstStyle/>
                        <a:p>
                          <a:pPr algn="ctr"/>
                          <a:r>
                            <a:rPr lang="en-US">
                              <a:latin typeface="Times New Roman" panose="02020603050405020304" pitchFamily="18" charset="0"/>
                              <a:cs typeface="Times New Roman" panose="02020603050405020304" pitchFamily="18" charset="0"/>
                            </a:rPr>
                            <a:t>RBS </a:t>
                          </a:r>
                          <a:r>
                            <a:rPr lang="en-US" altLang="zh-CN" sz="1600">
                              <a:latin typeface="Times New Roman" panose="02020603050405020304" pitchFamily="18" charset="0"/>
                              <a:cs typeface="Times New Roman" panose="02020603050405020304" pitchFamily="18" charset="0"/>
                            </a:rPr>
                            <a:t>[KDD’20]</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3"/>
                          <a:stretch>
                            <a:fillRect l="-68310" t="-405882" r="-469" b="-491176"/>
                          </a:stretch>
                        </a:blipFill>
                      </a:tcPr>
                    </a:tc>
                    <a:extLst>
                      <a:ext uri="{0D108BD9-81ED-4DB2-BD59-A6C34878D82A}">
                        <a16:rowId xmlns:a16="http://schemas.microsoft.com/office/drawing/2014/main" val="2953602768"/>
                      </a:ext>
                    </a:extLst>
                  </a:tr>
                  <a:tr h="493780">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FastPPR </a:t>
                          </a:r>
                          <a:r>
                            <a:rPr lang="en-US" altLang="zh-CN" sz="1600">
                              <a:latin typeface="Times New Roman" panose="02020603050405020304" pitchFamily="18" charset="0"/>
                              <a:cs typeface="Times New Roman" panose="02020603050405020304" pitchFamily="18" charset="0"/>
                            </a:rPr>
                            <a:t>[KDD’14]</a:t>
                          </a:r>
                          <a:endParaRPr lang="en-US" altLang="zh-CN">
                            <a:latin typeface="Times New Roman" panose="02020603050405020304" pitchFamily="18" charset="0"/>
                            <a:cs typeface="Times New Roman" panose="02020603050405020304" pitchFamily="18" charset="0"/>
                          </a:endParaRPr>
                        </a:p>
                      </a:txBody>
                      <a:tcPr anchor="ctr">
                        <a:noFill/>
                      </a:tcPr>
                    </a:tc>
                    <a:tc>
                      <a:txBody>
                        <a:bodyPr/>
                        <a:lstStyle/>
                        <a:p>
                          <a:endParaRPr lang="zh-CN"/>
                        </a:p>
                      </a:txBody>
                      <a:tcPr anchor="ctr">
                        <a:blipFill>
                          <a:blip r:embed="rId3"/>
                          <a:stretch>
                            <a:fillRect l="-68310" t="-441026" r="-469" b="-328205"/>
                          </a:stretch>
                        </a:blipFill>
                      </a:tcPr>
                    </a:tc>
                    <a:extLst>
                      <a:ext uri="{0D108BD9-81ED-4DB2-BD59-A6C34878D82A}">
                        <a16:rowId xmlns:a16="http://schemas.microsoft.com/office/drawing/2014/main" val="1027026395"/>
                      </a:ext>
                    </a:extLst>
                  </a:tr>
                  <a:tr h="493780">
                    <a:tc>
                      <a:txBody>
                        <a:bodyPr/>
                        <a:lstStyle/>
                        <a:p>
                          <a:pPr algn="ctr"/>
                          <a:r>
                            <a:rPr lang="en-US">
                              <a:latin typeface="Times New Roman" panose="02020603050405020304" pitchFamily="18" charset="0"/>
                              <a:cs typeface="Times New Roman" panose="02020603050405020304" pitchFamily="18" charset="0"/>
                            </a:rPr>
                            <a:t>BiPPR </a:t>
                          </a:r>
                          <a:r>
                            <a:rPr lang="en-US" altLang="zh-CN" sz="1600">
                              <a:latin typeface="Times New Roman" panose="02020603050405020304" pitchFamily="18" charset="0"/>
                              <a:cs typeface="Times New Roman" panose="02020603050405020304" pitchFamily="18" charset="0"/>
                            </a:rPr>
                            <a:t>[WAW’15, WSDM’16]</a:t>
                          </a:r>
                          <a:endParaRPr lang="en-US">
                            <a:latin typeface="Times New Roman" panose="02020603050405020304" pitchFamily="18" charset="0"/>
                            <a:cs typeface="Times New Roman" panose="02020603050405020304" pitchFamily="18" charset="0"/>
                          </a:endParaRPr>
                        </a:p>
                      </a:txBody>
                      <a:tcPr anchor="ctr">
                        <a:noFill/>
                      </a:tcPr>
                    </a:tc>
                    <a:tc>
                      <a:txBody>
                        <a:bodyPr/>
                        <a:lstStyle/>
                        <a:p>
                          <a:endParaRPr lang="zh-CN"/>
                        </a:p>
                      </a:txBody>
                      <a:tcPr anchor="ctr">
                        <a:blipFill>
                          <a:blip r:embed="rId3"/>
                          <a:stretch>
                            <a:fillRect l="-68310" t="-541026" r="-469" b="-228205"/>
                          </a:stretch>
                        </a:blipFill>
                      </a:tcPr>
                    </a:tc>
                    <a:extLst>
                      <a:ext uri="{0D108BD9-81ED-4DB2-BD59-A6C34878D82A}">
                        <a16:rowId xmlns:a16="http://schemas.microsoft.com/office/drawing/2014/main" val="3002185500"/>
                      </a:ext>
                    </a:extLst>
                  </a:tr>
                  <a:tr h="584137">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SubgraphPush </a:t>
                          </a:r>
                          <a:r>
                            <a:rPr lang="en-US" altLang="zh-CN" sz="1600">
                              <a:latin typeface="Times New Roman" panose="02020603050405020304" pitchFamily="18" charset="0"/>
                              <a:cs typeface="Times New Roman" panose="02020603050405020304" pitchFamily="18" charset="0"/>
                            </a:rPr>
                            <a:t>[FOCS’18]</a:t>
                          </a:r>
                        </a:p>
                      </a:txBody>
                      <a:tcPr anchor="ctr">
                        <a:noFill/>
                      </a:tcPr>
                    </a:tc>
                    <a:tc>
                      <a:txBody>
                        <a:bodyPr/>
                        <a:lstStyle/>
                        <a:p>
                          <a:endParaRPr lang="zh-CN"/>
                        </a:p>
                      </a:txBody>
                      <a:tcPr anchor="ctr">
                        <a:blipFill>
                          <a:blip r:embed="rId3"/>
                          <a:stretch>
                            <a:fillRect l="-68310" t="-543478" r="-469" b="-93478"/>
                          </a:stretch>
                        </a:blipFill>
                      </a:tcPr>
                    </a:tc>
                    <a:extLst>
                      <a:ext uri="{0D108BD9-81ED-4DB2-BD59-A6C34878D82A}">
                        <a16:rowId xmlns:a16="http://schemas.microsoft.com/office/drawing/2014/main" val="2897179862"/>
                      </a:ext>
                    </a:extLst>
                  </a:tr>
                  <a:tr h="464519">
                    <a:tc>
                      <a:txBody>
                        <a:bodyPr/>
                        <a:lstStyle/>
                        <a:p>
                          <a:pPr algn="ctr"/>
                          <a:r>
                            <a:rPr lang="en-US" b="1">
                              <a:solidFill>
                                <a:schemeClr val="tx1"/>
                              </a:solidFill>
                              <a:latin typeface="Times New Roman" panose="02020603050405020304" pitchFamily="18" charset="0"/>
                              <a:cs typeface="Times New Roman" panose="02020603050405020304" pitchFamily="18" charset="0"/>
                            </a:rPr>
                            <a:t>SetPush [Ours]</a:t>
                          </a:r>
                        </a:p>
                      </a:txBody>
                      <a:tcPr anchor="ctr">
                        <a:noFill/>
                      </a:tcPr>
                    </a:tc>
                    <a:tc>
                      <a:txBody>
                        <a:bodyPr/>
                        <a:lstStyle/>
                        <a:p>
                          <a:endParaRPr lang="zh-CN"/>
                        </a:p>
                      </a:txBody>
                      <a:tcPr anchor="ctr">
                        <a:blipFill>
                          <a:blip r:embed="rId3"/>
                          <a:stretch>
                            <a:fillRect l="-68310" t="-800000" r="-469" b="-16216"/>
                          </a:stretch>
                        </a:blipFill>
                      </a:tcPr>
                    </a:tc>
                    <a:extLst>
                      <a:ext uri="{0D108BD9-81ED-4DB2-BD59-A6C34878D82A}">
                        <a16:rowId xmlns:a16="http://schemas.microsoft.com/office/drawing/2014/main" val="2728671192"/>
                      </a:ext>
                    </a:extLst>
                  </a:tr>
                </a:tbl>
              </a:graphicData>
            </a:graphic>
          </p:graphicFrame>
        </mc:Fallback>
      </mc:AlternateContent>
      <p:sp>
        <p:nvSpPr>
          <p:cNvPr id="9" name="矩形 8">
            <a:extLst>
              <a:ext uri="{FF2B5EF4-FFF2-40B4-BE49-F238E27FC236}">
                <a16:creationId xmlns:a16="http://schemas.microsoft.com/office/drawing/2014/main" id="{D5484BAD-85CD-084D-C0D6-1923E5BEFD8E}"/>
              </a:ext>
            </a:extLst>
          </p:cNvPr>
          <p:cNvSpPr/>
          <p:nvPr/>
        </p:nvSpPr>
        <p:spPr>
          <a:xfrm rot="21239268">
            <a:off x="8033776" y="3787439"/>
            <a:ext cx="864096" cy="288032"/>
          </a:xfrm>
          <a:prstGeom prst="rect">
            <a:avLst/>
          </a:prstGeom>
          <a:noFill/>
          <a:ln w="12700">
            <a:solidFill>
              <a:srgbClr val="005AA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005AAA"/>
                </a:solidFill>
                <a:latin typeface="Times New Roman" panose="02020603050405020304" pitchFamily="18" charset="0"/>
                <a:cs typeface="Times New Roman" panose="02020603050405020304" pitchFamily="18" charset="0"/>
              </a:rPr>
              <a:t>SOTA</a:t>
            </a:r>
          </a:p>
        </p:txBody>
      </p:sp>
      <p:sp>
        <p:nvSpPr>
          <p:cNvPr id="12" name="矩形 11">
            <a:extLst>
              <a:ext uri="{FF2B5EF4-FFF2-40B4-BE49-F238E27FC236}">
                <a16:creationId xmlns:a16="http://schemas.microsoft.com/office/drawing/2014/main" id="{6F649F93-A125-5E27-E8D7-BA5410A73712}"/>
              </a:ext>
            </a:extLst>
          </p:cNvPr>
          <p:cNvSpPr/>
          <p:nvPr/>
        </p:nvSpPr>
        <p:spPr>
          <a:xfrm rot="21239268">
            <a:off x="8046484" y="4263948"/>
            <a:ext cx="864096" cy="288032"/>
          </a:xfrm>
          <a:prstGeom prst="rect">
            <a:avLst/>
          </a:prstGeom>
          <a:noFill/>
          <a:ln w="12700">
            <a:solidFill>
              <a:srgbClr val="005AA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005AAA"/>
                </a:solidFill>
                <a:latin typeface="Times New Roman" panose="02020603050405020304" pitchFamily="18" charset="0"/>
                <a:cs typeface="Times New Roman" panose="02020603050405020304" pitchFamily="18" charset="0"/>
              </a:rPr>
              <a:t>SOTA</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15F978A-6AF7-6E39-3C97-7AA6B5B9CD67}"/>
                  </a:ext>
                </a:extLst>
              </p:cNvPr>
              <p:cNvSpPr txBox="1"/>
              <p:nvPr/>
            </p:nvSpPr>
            <p:spPr bwMode="auto">
              <a:xfrm>
                <a:off x="133450" y="7231300"/>
                <a:ext cx="9217024" cy="400110"/>
              </a:xfrm>
              <a:prstGeom prst="rect">
                <a:avLst/>
              </a:prstGeom>
              <a:noFill/>
              <a:ln w="9525" algn="ctr">
                <a:noFill/>
                <a:miter lim="800000"/>
                <a:headEnd/>
                <a:tailEnd/>
              </a:ln>
              <a:effectLst/>
            </p:spPr>
            <p:txBody>
              <a:bodyPr wrap="square">
                <a:spAutoFit/>
              </a:bodyPr>
              <a:lstStyle/>
              <a:p>
                <a:pPr marL="720000" lvl="2" indent="-342900" eaLnBrk="0" hangingPunct="0">
                  <a:spcBef>
                    <a:spcPts val="300"/>
                  </a:spcBef>
                  <a:buSzPct val="80000"/>
                  <a:buFont typeface="Arial" panose="020B0604020202020204" pitchFamily="34" charset="0"/>
                  <a:buChar char="•"/>
                  <a:defRPr/>
                </a:pPr>
                <a14:m>
                  <m:oMath xmlns:m="http://schemas.openxmlformats.org/officeDocument/2006/math">
                    <m:sSub>
                      <m:sSub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degree of node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zh-CN" altLang="en-US">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i="1">
                        <a:solidFill>
                          <a:schemeClr val="tx1"/>
                        </a:solidFill>
                        <a:latin typeface="Cambria Math" panose="02040503050406030204" pitchFamily="18" charset="0"/>
                        <a:ea typeface="楷体" panose="02010609060101010101" pitchFamily="49" charset="-122"/>
                      </a:rPr>
                      <m:t>𝑑</m:t>
                    </m:r>
                  </m:oMath>
                </a14:m>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average node degree;      </a:t>
                </a:r>
                <a14:m>
                  <m:oMath xmlns:m="http://schemas.openxmlformats.org/officeDocument/2006/math">
                    <m:r>
                      <m:rPr>
                        <m:sty m:val="p"/>
                      </m:rPr>
                      <a:rPr lang="en-US" altLang="zh-CN">
                        <a:latin typeface="Cambria Math" panose="02040503050406030204" pitchFamily="18" charset="0"/>
                        <a:ea typeface="楷体" panose="02010609060101010101" pitchFamily="49" charset="-122"/>
                      </a:rPr>
                      <m:t>Δ</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node degree; </a:t>
                </a:r>
                <a:endPar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115F978A-6AF7-6E39-3C97-7AA6B5B9CD67}"/>
                  </a:ext>
                </a:extLst>
              </p:cNvPr>
              <p:cNvSpPr txBox="1">
                <a:spLocks noRot="1" noChangeAspect="1" noMove="1" noResize="1" noEditPoints="1" noAdjustHandles="1" noChangeArrowheads="1" noChangeShapeType="1" noTextEdit="1"/>
              </p:cNvSpPr>
              <p:nvPr/>
            </p:nvSpPr>
            <p:spPr bwMode="auto">
              <a:xfrm>
                <a:off x="133450" y="7231300"/>
                <a:ext cx="9217024" cy="400110"/>
              </a:xfrm>
              <a:prstGeom prst="rect">
                <a:avLst/>
              </a:prstGeom>
              <a:blipFill>
                <a:blip r:embed="rId4"/>
                <a:stretch>
                  <a:fillRect t="-9375" b="-28125"/>
                </a:stretch>
              </a:blipFill>
              <a:ln w="9525" algn="ctr">
                <a:noFill/>
                <a:miter lim="800000"/>
                <a:headEnd/>
                <a:tailEnd/>
              </a:ln>
              <a:effectLst/>
            </p:spPr>
            <p:txBody>
              <a:bodyPr/>
              <a:lstStyle/>
              <a:p>
                <a:r>
                  <a:rPr lang="en-US">
                    <a:noFill/>
                  </a:rPr>
                  <a:t> </a:t>
                </a:r>
              </a:p>
            </p:txBody>
          </p:sp>
        </mc:Fallback>
      </mc:AlternateContent>
      <p:sp>
        <p:nvSpPr>
          <p:cNvPr id="18" name="文本框 17">
            <a:extLst>
              <a:ext uri="{FF2B5EF4-FFF2-40B4-BE49-F238E27FC236}">
                <a16:creationId xmlns:a16="http://schemas.microsoft.com/office/drawing/2014/main" id="{AFE0D08F-482D-D8FE-74AB-291E92C445B1}"/>
              </a:ext>
            </a:extLst>
          </p:cNvPr>
          <p:cNvSpPr txBox="1"/>
          <p:nvPr/>
        </p:nvSpPr>
        <p:spPr bwMode="auto">
          <a:xfrm>
            <a:off x="1285578" y="6335266"/>
            <a:ext cx="3456384" cy="769441"/>
          </a:xfrm>
          <a:prstGeom prst="rect">
            <a:avLst/>
          </a:prstGeom>
          <a:noFill/>
          <a:ln w="9525" algn="ctr">
            <a:noFill/>
            <a:miter lim="800000"/>
            <a:headEnd/>
            <a:tailEnd/>
          </a:ln>
          <a:effectLst/>
        </p:spPr>
        <p:txBody>
          <a:bodyPr wrap="square">
            <a:spAutoFit/>
          </a:bodyPr>
          <a:lstStyle/>
          <a:p>
            <a:pPr marL="0" lvl="1" algn="ctr" eaLnBrk="0" hangingPunct="0">
              <a:spcBef>
                <a:spcPts val="300"/>
              </a:spcBef>
              <a:buSzPct val="80000"/>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Query time’s </a:t>
            </a:r>
            <a:r>
              <a:rPr lang="en-US" altLang="zh-CN" sz="2200" b="1">
                <a:latin typeface="Times New Roman" panose="02020603050405020304" pitchFamily="18" charset="0"/>
                <a:ea typeface="楷体" panose="02010609060101010101" pitchFamily="49" charset="-122"/>
                <a:cs typeface="Times New Roman" panose="02020603050405020304" pitchFamily="18" charset="0"/>
              </a:rPr>
              <a:t>lower bound </a:t>
            </a:r>
            <a:r>
              <a:rPr lang="en-US" altLang="zh-CN" sz="2200">
                <a:latin typeface="Times New Roman" panose="02020603050405020304" pitchFamily="18" charset="0"/>
                <a:ea typeface="楷体" panose="02010609060101010101" pitchFamily="49" charset="-122"/>
                <a:cs typeface="Times New Roman" panose="02020603050405020304" pitchFamily="18" charset="0"/>
              </a:rPr>
              <a:t>on </a:t>
            </a: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directed graph:</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1270F92-8ABE-C1AC-A919-20877AF76BBD}"/>
                  </a:ext>
                </a:extLst>
              </p:cNvPr>
              <p:cNvSpPr txBox="1"/>
              <p:nvPr/>
            </p:nvSpPr>
            <p:spPr bwMode="auto">
              <a:xfrm>
                <a:off x="5008461" y="6231388"/>
                <a:ext cx="3168352" cy="696986"/>
              </a:xfrm>
              <a:prstGeom prst="rect">
                <a:avLst/>
              </a:prstGeom>
              <a:noFill/>
              <a:ln w="9525" algn="ctr">
                <a:noFill/>
                <a:miter lim="800000"/>
                <a:headEnd/>
                <a:tailEnd/>
              </a:ln>
              <a:effectLst/>
            </p:spPr>
            <p:txBody>
              <a:bodyPr wrap="square">
                <a:spAutoFit/>
              </a:bodyPr>
              <a:lstStyle/>
              <a:p>
                <a14:m>
                  <m:oMath xmlns:m="http://schemas.openxmlformats.org/officeDocument/2006/math">
                    <m:acc>
                      <m:accPr>
                        <m:chr m:val="̃"/>
                        <m:ctrlPr>
                          <a:rPr lang="en-US" altLang="zh-CN" sz="2400" b="0" i="1">
                            <a:latin typeface="Cambria Math" panose="02040503050406030204" pitchFamily="18" charset="0"/>
                            <a:cs typeface="Times New Roman" panose="02020603050405020304" pitchFamily="18" charset="0"/>
                          </a:rPr>
                        </m:ctrlPr>
                      </m:accPr>
                      <m:e>
                        <m:r>
                          <a:rPr lang="en-US" altLang="zh-CN" sz="2400" b="0" i="1">
                            <a:latin typeface="Cambria Math" panose="02040503050406030204" pitchFamily="18" charset="0"/>
                            <a:cs typeface="Times New Roman" panose="02020603050405020304" pitchFamily="18" charset="0"/>
                          </a:rPr>
                          <m:t>𝑂</m:t>
                        </m:r>
                      </m:e>
                    </m:acc>
                    <m:d>
                      <m:dPr>
                        <m:ctrlPr>
                          <a:rPr lang="en-US" altLang="zh-CN" sz="2400" b="0" i="1">
                            <a:latin typeface="Cambria Math" panose="02040503050406030204" pitchFamily="18" charset="0"/>
                            <a:cs typeface="Times New Roman" panose="02020603050405020304" pitchFamily="18" charset="0"/>
                          </a:rPr>
                        </m:ctrlPr>
                      </m:dPr>
                      <m:e>
                        <m:r>
                          <m:rPr>
                            <m:sty m:val="p"/>
                          </m:rPr>
                          <a:rPr lang="en-US" altLang="zh-CN" sz="2400" b="0" i="0">
                            <a:latin typeface="Cambria Math" panose="02040503050406030204" pitchFamily="18" charset="0"/>
                            <a:cs typeface="Times New Roman" panose="02020603050405020304" pitchFamily="18" charset="0"/>
                          </a:rPr>
                          <m:t>min</m:t>
                        </m:r>
                        <m:r>
                          <a:rPr lang="en-US" altLang="zh-CN" sz="2400" b="0" i="1">
                            <a:latin typeface="Cambria Math" panose="02040503050406030204" pitchFamily="18" charset="0"/>
                            <a:cs typeface="Times New Roman" panose="02020603050405020304" pitchFamily="18" charset="0"/>
                          </a:rPr>
                          <m:t>⁡{</m:t>
                        </m:r>
                        <m:rad>
                          <m:radPr>
                            <m:degHide m:val="on"/>
                            <m:ctrlPr>
                              <a:rPr lang="en-US" altLang="zh-CN" sz="2400" b="0" i="1">
                                <a:latin typeface="Cambria Math" panose="02040503050406030204" pitchFamily="18" charset="0"/>
                                <a:cs typeface="Times New Roman" panose="02020603050405020304" pitchFamily="18" charset="0"/>
                              </a:rPr>
                            </m:ctrlPr>
                          </m:radPr>
                          <m:deg/>
                          <m:e>
                            <m:r>
                              <a:rPr lang="en-US" altLang="zh-CN" sz="2400" b="0" i="1">
                                <a:latin typeface="Cambria Math" panose="02040503050406030204" pitchFamily="18" charset="0"/>
                                <a:cs typeface="Times New Roman" panose="02020603050405020304" pitchFamily="18" charset="0"/>
                              </a:rPr>
                              <m:t>𝑛</m:t>
                            </m:r>
                            <m:r>
                              <m:rPr>
                                <m:sty m:val="p"/>
                              </m:rPr>
                              <a:rPr lang="en-US" altLang="zh-CN" sz="2400" b="0" i="0">
                                <a:latin typeface="Cambria Math" panose="02040503050406030204" pitchFamily="18" charset="0"/>
                                <a:cs typeface="Times New Roman" panose="02020603050405020304" pitchFamily="18" charset="0"/>
                              </a:rPr>
                              <m:t>Δ</m:t>
                            </m:r>
                          </m:e>
                        </m:rad>
                        <m:r>
                          <a:rPr lang="en-US" altLang="zh-CN" sz="2400" b="0" i="1">
                            <a:latin typeface="Cambria Math" panose="02040503050406030204" pitchFamily="18" charset="0"/>
                            <a:cs typeface="Times New Roman" panose="02020603050405020304" pitchFamily="18" charset="0"/>
                          </a:rPr>
                          <m:t>, </m:t>
                        </m:r>
                        <m:sSup>
                          <m:sSupPr>
                            <m:ctrlPr>
                              <a:rPr lang="en-US" altLang="zh-CN" sz="2400" b="0" i="1">
                                <a:latin typeface="Cambria Math" panose="02040503050406030204" pitchFamily="18" charset="0"/>
                                <a:cs typeface="Times New Roman" panose="02020603050405020304" pitchFamily="18" charset="0"/>
                              </a:rPr>
                            </m:ctrlPr>
                          </m:sSupPr>
                          <m:e>
                            <m:r>
                              <a:rPr lang="en-US" altLang="zh-CN" sz="2400" b="0" i="1">
                                <a:latin typeface="Cambria Math" panose="02040503050406030204" pitchFamily="18" charset="0"/>
                                <a:cs typeface="Times New Roman" panose="02020603050405020304" pitchFamily="18" charset="0"/>
                              </a:rPr>
                              <m:t>𝑛</m:t>
                            </m:r>
                          </m:e>
                          <m:sup>
                            <m:f>
                              <m:fPr>
                                <m:ctrlPr>
                                  <a:rPr lang="en-US" altLang="zh-CN" sz="2400" b="0" i="1">
                                    <a:latin typeface="Cambria Math" panose="02040503050406030204" pitchFamily="18" charset="0"/>
                                    <a:cs typeface="Times New Roman" panose="02020603050405020304" pitchFamily="18" charset="0"/>
                                  </a:rPr>
                                </m:ctrlPr>
                              </m:fPr>
                              <m:num>
                                <m:r>
                                  <a:rPr lang="en-US" altLang="zh-CN" sz="2400" b="0" i="1">
                                    <a:latin typeface="Cambria Math" panose="02040503050406030204" pitchFamily="18" charset="0"/>
                                    <a:cs typeface="Times New Roman" panose="02020603050405020304" pitchFamily="18" charset="0"/>
                                  </a:rPr>
                                  <m:t>2</m:t>
                                </m:r>
                              </m:num>
                              <m:den>
                                <m:r>
                                  <a:rPr lang="en-US" altLang="zh-CN" sz="2400" b="0" i="1">
                                    <a:latin typeface="Cambria Math" panose="02040503050406030204" pitchFamily="18" charset="0"/>
                                    <a:cs typeface="Times New Roman" panose="02020603050405020304" pitchFamily="18" charset="0"/>
                                  </a:rPr>
                                  <m:t>3</m:t>
                                </m:r>
                              </m:den>
                            </m:f>
                          </m:sup>
                        </m:sSup>
                        <m:sSup>
                          <m:sSupPr>
                            <m:ctrlPr>
                              <a:rPr lang="en-US" altLang="zh-CN" sz="2400" b="0" i="1">
                                <a:latin typeface="Cambria Math" panose="02040503050406030204" pitchFamily="18" charset="0"/>
                                <a:cs typeface="Times New Roman" panose="02020603050405020304" pitchFamily="18" charset="0"/>
                              </a:rPr>
                            </m:ctrlPr>
                          </m:sSupPr>
                          <m:e>
                            <m:r>
                              <a:rPr lang="en-US" altLang="zh-CN" sz="2400" b="0" i="1">
                                <a:latin typeface="Cambria Math" panose="02040503050406030204" pitchFamily="18" charset="0"/>
                                <a:cs typeface="Times New Roman" panose="02020603050405020304" pitchFamily="18" charset="0"/>
                              </a:rPr>
                              <m:t>𝑑</m:t>
                            </m:r>
                          </m:e>
                          <m:sup>
                            <m:f>
                              <m:fPr>
                                <m:ctrlPr>
                                  <a:rPr lang="en-US" altLang="zh-CN" sz="2400" b="0" i="1">
                                    <a:latin typeface="Cambria Math" panose="02040503050406030204" pitchFamily="18" charset="0"/>
                                    <a:cs typeface="Times New Roman" panose="02020603050405020304" pitchFamily="18" charset="0"/>
                                  </a:rPr>
                                </m:ctrlPr>
                              </m:fPr>
                              <m:num>
                                <m:r>
                                  <a:rPr lang="en-US" altLang="zh-CN" sz="2400" b="0" i="1">
                                    <a:latin typeface="Cambria Math" panose="02040503050406030204" pitchFamily="18" charset="0"/>
                                    <a:cs typeface="Times New Roman" panose="02020603050405020304" pitchFamily="18" charset="0"/>
                                  </a:rPr>
                                  <m:t>1</m:t>
                                </m:r>
                              </m:num>
                              <m:den>
                                <m:r>
                                  <a:rPr lang="en-US" altLang="zh-CN" sz="2400" b="0" i="1">
                                    <a:latin typeface="Cambria Math" panose="02040503050406030204" pitchFamily="18" charset="0"/>
                                    <a:cs typeface="Times New Roman" panose="02020603050405020304" pitchFamily="18" charset="0"/>
                                  </a:rPr>
                                  <m:t>3</m:t>
                                </m:r>
                              </m:den>
                            </m:f>
                          </m:sup>
                        </m:sSup>
                        <m:r>
                          <a:rPr lang="en-US" altLang="zh-CN" sz="2400" b="0" i="1">
                            <a:latin typeface="Cambria Math" panose="02040503050406030204" pitchFamily="18" charset="0"/>
                            <a:cs typeface="Times New Roman" panose="02020603050405020304" pitchFamily="18" charset="0"/>
                          </a:rPr>
                          <m:t>}</m:t>
                        </m:r>
                      </m:e>
                    </m:d>
                  </m:oMath>
                </a14:m>
                <a:r>
                  <a:rPr lang="en-US" altLang="zh-CN" sz="2400">
                    <a:latin typeface="Times New Roman" panose="02020603050405020304" pitchFamily="18" charset="0"/>
                    <a:ea typeface="楷体" panose="02010609060101010101" pitchFamily="49" charset="-122"/>
                    <a:cs typeface="Times New Roman" panose="02020603050405020304" pitchFamily="18" charset="0"/>
                  </a:rPr>
                  <a:t> </a:t>
                </a:r>
                <a:endParaRPr lang="en-US" sz="2400"/>
              </a:p>
            </p:txBody>
          </p:sp>
        </mc:Choice>
        <mc:Fallback xmlns="">
          <p:sp>
            <p:nvSpPr>
              <p:cNvPr id="20" name="文本框 19">
                <a:extLst>
                  <a:ext uri="{FF2B5EF4-FFF2-40B4-BE49-F238E27FC236}">
                    <a16:creationId xmlns:a16="http://schemas.microsoft.com/office/drawing/2014/main" id="{F1270F92-8ABE-C1AC-A919-20877AF76BBD}"/>
                  </a:ext>
                </a:extLst>
              </p:cNvPr>
              <p:cNvSpPr txBox="1">
                <a:spLocks noRot="1" noChangeAspect="1" noMove="1" noResize="1" noEditPoints="1" noAdjustHandles="1" noChangeArrowheads="1" noChangeShapeType="1" noTextEdit="1"/>
              </p:cNvSpPr>
              <p:nvPr/>
            </p:nvSpPr>
            <p:spPr bwMode="auto">
              <a:xfrm>
                <a:off x="5008461" y="6231388"/>
                <a:ext cx="3168352" cy="696986"/>
              </a:xfrm>
              <a:prstGeom prst="rect">
                <a:avLst/>
              </a:prstGeom>
              <a:blipFill>
                <a:blip r:embed="rId5"/>
                <a:stretch>
                  <a:fillRect l="-400"/>
                </a:stretch>
              </a:blipFill>
              <a:ln w="9525" algn="ctr">
                <a:noFill/>
                <a:miter lim="800000"/>
                <a:headEnd/>
                <a:tailEnd/>
              </a:ln>
              <a:effectLst/>
            </p:spPr>
            <p:txBody>
              <a:bodyPr/>
              <a:lstStyle/>
              <a:p>
                <a:r>
                  <a:rPr lang="en-US">
                    <a:noFill/>
                  </a:rPr>
                  <a:t> </a:t>
                </a:r>
              </a:p>
            </p:txBody>
          </p:sp>
        </mc:Fallback>
      </mc:AlternateContent>
      <p:sp>
        <p:nvSpPr>
          <p:cNvPr id="21" name="弧 20">
            <a:extLst>
              <a:ext uri="{FF2B5EF4-FFF2-40B4-BE49-F238E27FC236}">
                <a16:creationId xmlns:a16="http://schemas.microsoft.com/office/drawing/2014/main" id="{BAD2978C-061A-35F6-240A-8FE2710E34C2}"/>
              </a:ext>
            </a:extLst>
          </p:cNvPr>
          <p:cNvSpPr/>
          <p:nvPr/>
        </p:nvSpPr>
        <p:spPr>
          <a:xfrm rot="1341264" flipH="1" flipV="1">
            <a:off x="4981665" y="3881716"/>
            <a:ext cx="1863190" cy="2383635"/>
          </a:xfrm>
          <a:prstGeom prst="arc">
            <a:avLst>
              <a:gd name="adj1" fmla="val 16874154"/>
              <a:gd name="adj2" fmla="val 3527304"/>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弧 22">
            <a:extLst>
              <a:ext uri="{FF2B5EF4-FFF2-40B4-BE49-F238E27FC236}">
                <a16:creationId xmlns:a16="http://schemas.microsoft.com/office/drawing/2014/main" id="{1DB88241-F364-4C14-2767-EDAE0D34FFAC}"/>
              </a:ext>
            </a:extLst>
          </p:cNvPr>
          <p:cNvSpPr/>
          <p:nvPr/>
        </p:nvSpPr>
        <p:spPr>
          <a:xfrm rot="2454763" flipH="1" flipV="1">
            <a:off x="4745783" y="4362415"/>
            <a:ext cx="1863190" cy="2383635"/>
          </a:xfrm>
          <a:prstGeom prst="arc">
            <a:avLst>
              <a:gd name="adj1" fmla="val 21555947"/>
              <a:gd name="adj2" fmla="val 3295328"/>
            </a:avLst>
          </a:prstGeom>
          <a:ln w="28575">
            <a:solidFill>
              <a:srgbClr val="005AAA"/>
            </a:solidFill>
            <a:head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弧 28">
            <a:extLst>
              <a:ext uri="{FF2B5EF4-FFF2-40B4-BE49-F238E27FC236}">
                <a16:creationId xmlns:a16="http://schemas.microsoft.com/office/drawing/2014/main" id="{E5327548-B3EF-1B76-18A2-4813B82DB3DB}"/>
              </a:ext>
            </a:extLst>
          </p:cNvPr>
          <p:cNvSpPr/>
          <p:nvPr/>
        </p:nvSpPr>
        <p:spPr>
          <a:xfrm flipH="1" flipV="1">
            <a:off x="5405004" y="5370769"/>
            <a:ext cx="1545637" cy="1491048"/>
          </a:xfrm>
          <a:prstGeom prst="arc">
            <a:avLst>
              <a:gd name="adj1" fmla="val 135712"/>
              <a:gd name="adj2" fmla="val 3527304"/>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1" name="文本框 40">
            <a:extLst>
              <a:ext uri="{FF2B5EF4-FFF2-40B4-BE49-F238E27FC236}">
                <a16:creationId xmlns:a16="http://schemas.microsoft.com/office/drawing/2014/main" id="{C1B511FD-BF2C-38F4-0EF2-CBC5AA8E4D39}"/>
              </a:ext>
            </a:extLst>
          </p:cNvPr>
          <p:cNvSpPr txBox="1"/>
          <p:nvPr/>
        </p:nvSpPr>
        <p:spPr bwMode="auto">
          <a:xfrm>
            <a:off x="2170442" y="5831903"/>
            <a:ext cx="3168352" cy="430887"/>
          </a:xfrm>
          <a:prstGeom prst="rect">
            <a:avLst/>
          </a:prstGeom>
          <a:noFill/>
          <a:ln w="9525" algn="ctr">
            <a:noFill/>
            <a:miter lim="800000"/>
            <a:headEnd/>
            <a:tailEnd/>
          </a:ln>
          <a:effectLst/>
        </p:spPr>
        <p:txBody>
          <a:bodyPr wrap="square">
            <a:spAutoFit/>
          </a:bodyPr>
          <a:lstStyle/>
          <a:p>
            <a:pPr marL="0" lvl="1" algn="ctr" eaLnBrk="0" hangingPunct="0">
              <a:spcBef>
                <a:spcPts val="300"/>
              </a:spcBef>
              <a:buSzPct val="80000"/>
              <a:defRPr/>
            </a:pP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asymptotically better:</a:t>
            </a:r>
          </a:p>
        </p:txBody>
      </p:sp>
      <p:sp>
        <p:nvSpPr>
          <p:cNvPr id="43" name="椭圆 42">
            <a:extLst>
              <a:ext uri="{FF2B5EF4-FFF2-40B4-BE49-F238E27FC236}">
                <a16:creationId xmlns:a16="http://schemas.microsoft.com/office/drawing/2014/main" id="{C1CD1EDC-066C-66AA-FE8E-0D83550AF5A8}"/>
              </a:ext>
            </a:extLst>
          </p:cNvPr>
          <p:cNvSpPr/>
          <p:nvPr/>
        </p:nvSpPr>
        <p:spPr>
          <a:xfrm>
            <a:off x="4886957" y="6154789"/>
            <a:ext cx="3146819" cy="87331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383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6">
            <a:extLst>
              <a:ext uri="{FF2B5EF4-FFF2-40B4-BE49-F238E27FC236}">
                <a16:creationId xmlns:a16="http://schemas.microsoft.com/office/drawing/2014/main" id="{548FEC04-0917-794D-BC80-F040052EAC9A}"/>
              </a:ext>
            </a:extLst>
          </p:cNvPr>
          <p:cNvSpPr>
            <a:spLocks noChangeArrowheads="1"/>
          </p:cNvSpPr>
          <p:nvPr/>
        </p:nvSpPr>
        <p:spPr bwMode="auto">
          <a:xfrm>
            <a:off x="2221682" y="3028013"/>
            <a:ext cx="112712" cy="1323968"/>
          </a:xfrm>
          <a:prstGeom prst="rect">
            <a:avLst/>
          </a:prstGeom>
          <a:solidFill>
            <a:srgbClr val="0E5080"/>
          </a:solidFill>
          <a:ln w="9525" cmpd="sng">
            <a:no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05AAB"/>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5" name="矩形 7">
            <a:extLst>
              <a:ext uri="{FF2B5EF4-FFF2-40B4-BE49-F238E27FC236}">
                <a16:creationId xmlns:a16="http://schemas.microsoft.com/office/drawing/2014/main" id="{B97E4F90-11ED-A94A-9F31-F7D1B425E388}"/>
              </a:ext>
            </a:extLst>
          </p:cNvPr>
          <p:cNvSpPr>
            <a:spLocks noChangeArrowheads="1"/>
          </p:cNvSpPr>
          <p:nvPr/>
        </p:nvSpPr>
        <p:spPr bwMode="auto">
          <a:xfrm>
            <a:off x="2377263" y="3028013"/>
            <a:ext cx="46037" cy="1323968"/>
          </a:xfrm>
          <a:prstGeom prst="rect">
            <a:avLst/>
          </a:prstGeom>
          <a:solidFill>
            <a:srgbClr val="0E5080"/>
          </a:solidFill>
          <a:ln w="9525" cmpd="sng">
            <a:no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05AAB"/>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标题 1">
            <a:extLst>
              <a:ext uri="{FF2B5EF4-FFF2-40B4-BE49-F238E27FC236}">
                <a16:creationId xmlns:a16="http://schemas.microsoft.com/office/drawing/2014/main" id="{A107F72E-7792-2C46-8EC8-E950383C1D10}"/>
              </a:ext>
            </a:extLst>
          </p:cNvPr>
          <p:cNvSpPr txBox="1">
            <a:spLocks noChangeArrowheads="1"/>
          </p:cNvSpPr>
          <p:nvPr/>
        </p:nvSpPr>
        <p:spPr bwMode="auto">
          <a:xfrm>
            <a:off x="2610791" y="3337719"/>
            <a:ext cx="6831633" cy="54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rtlCol="0" anchor="t">
            <a:noAutofit/>
          </a:bodyPr>
          <a:lst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a:lstStyle>
          <a:p>
            <a:pPr lvl="0"/>
            <a:r>
              <a:rPr lang="en-US" altLang="zh-CN" sz="3600" dirty="0">
                <a:solidFill>
                  <a:srgbClr val="0E5080"/>
                </a:solidFill>
                <a:cs typeface="Times New Roman" panose="02020603050405020304" pitchFamily="18" charset="0"/>
                <a:sym typeface="楷体" panose="02010609060101010101" pitchFamily="49" charset="-122"/>
              </a:rPr>
              <a:t>Our SetPush Algorithm</a:t>
            </a:r>
            <a:endParaRPr lang="zh-CN" altLang="en-US" sz="3600" dirty="0">
              <a:solidFill>
                <a:srgbClr val="0E5080"/>
              </a:solidFill>
              <a:cs typeface="Times New Roman" panose="02020603050405020304" pitchFamily="18" charset="0"/>
              <a:sym typeface="楷体" panose="02010609060101010101" pitchFamily="49" charset="-122"/>
            </a:endParaRPr>
          </a:p>
        </p:txBody>
      </p:sp>
    </p:spTree>
    <p:extLst>
      <p:ext uri="{BB962C8B-B14F-4D97-AF65-F5344CB8AC3E}">
        <p14:creationId xmlns:p14="http://schemas.microsoft.com/office/powerpoint/2010/main" val="359909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a:extLst>
              <a:ext uri="{FF2B5EF4-FFF2-40B4-BE49-F238E27FC236}">
                <a16:creationId xmlns:a16="http://schemas.microsoft.com/office/drawing/2014/main" id="{AABF1ECC-45ED-3CA3-36A2-4E4B018F719D}"/>
              </a:ext>
            </a:extLst>
          </p:cNvPr>
          <p:cNvSpPr/>
          <p:nvPr/>
        </p:nvSpPr>
        <p:spPr>
          <a:xfrm>
            <a:off x="4987950" y="5057750"/>
            <a:ext cx="1310851" cy="1184940"/>
          </a:xfrm>
          <a:prstGeom prst="ellipse">
            <a:avLst/>
          </a:prstGeom>
          <a:noFill/>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0" name="组合 79">
            <a:extLst>
              <a:ext uri="{FF2B5EF4-FFF2-40B4-BE49-F238E27FC236}">
                <a16:creationId xmlns:a16="http://schemas.microsoft.com/office/drawing/2014/main" id="{4CB8B5EE-F936-AA95-7000-4BED71561B88}"/>
              </a:ext>
            </a:extLst>
          </p:cNvPr>
          <p:cNvGrpSpPr/>
          <p:nvPr/>
        </p:nvGrpSpPr>
        <p:grpSpPr>
          <a:xfrm>
            <a:off x="4121420" y="5240849"/>
            <a:ext cx="3396764" cy="2209236"/>
            <a:chOff x="4396984" y="5482242"/>
            <a:chExt cx="2845635" cy="1978307"/>
          </a:xfrm>
        </p:grpSpPr>
        <p:pic>
          <p:nvPicPr>
            <p:cNvPr id="47" name="图形 46" descr="文档">
              <a:extLst>
                <a:ext uri="{FF2B5EF4-FFF2-40B4-BE49-F238E27FC236}">
                  <a16:creationId xmlns:a16="http://schemas.microsoft.com/office/drawing/2014/main" id="{F00BC57D-45E8-DF49-542B-476F682C12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2150" y="5482242"/>
              <a:ext cx="841356" cy="765983"/>
            </a:xfrm>
            <a:prstGeom prst="rect">
              <a:avLst/>
            </a:prstGeom>
          </p:spPr>
        </p:pic>
        <p:pic>
          <p:nvPicPr>
            <p:cNvPr id="48" name="图形 47" descr="文档">
              <a:extLst>
                <a:ext uri="{FF2B5EF4-FFF2-40B4-BE49-F238E27FC236}">
                  <a16:creationId xmlns:a16="http://schemas.microsoft.com/office/drawing/2014/main" id="{C6001428-011F-EB66-421D-ACC9C92F6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27882" y="5580178"/>
              <a:ext cx="479402" cy="436454"/>
            </a:xfrm>
            <a:prstGeom prst="rect">
              <a:avLst/>
            </a:prstGeom>
          </p:spPr>
        </p:pic>
        <p:pic>
          <p:nvPicPr>
            <p:cNvPr id="49" name="图形 48" descr="文档">
              <a:extLst>
                <a:ext uri="{FF2B5EF4-FFF2-40B4-BE49-F238E27FC236}">
                  <a16:creationId xmlns:a16="http://schemas.microsoft.com/office/drawing/2014/main" id="{61B3A593-2E91-147A-AF5E-DA8499C8B2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2748" y="6545756"/>
              <a:ext cx="479402" cy="436454"/>
            </a:xfrm>
            <a:prstGeom prst="rect">
              <a:avLst/>
            </a:prstGeom>
          </p:spPr>
        </p:pic>
        <p:pic>
          <p:nvPicPr>
            <p:cNvPr id="51" name="图形 50" descr="文档">
              <a:extLst>
                <a:ext uri="{FF2B5EF4-FFF2-40B4-BE49-F238E27FC236}">
                  <a16:creationId xmlns:a16="http://schemas.microsoft.com/office/drawing/2014/main" id="{155C4505-4435-EB96-A992-B74FBA0B6D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7298" y="6303686"/>
              <a:ext cx="628005" cy="571745"/>
            </a:xfrm>
            <a:prstGeom prst="rect">
              <a:avLst/>
            </a:prstGeom>
          </p:spPr>
        </p:pic>
        <p:pic>
          <p:nvPicPr>
            <p:cNvPr id="52" name="图形 51" descr="文档">
              <a:extLst>
                <a:ext uri="{FF2B5EF4-FFF2-40B4-BE49-F238E27FC236}">
                  <a16:creationId xmlns:a16="http://schemas.microsoft.com/office/drawing/2014/main" id="{A601E839-CAC0-9402-311E-D733895430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18654" y="6201006"/>
              <a:ext cx="323965" cy="294942"/>
            </a:xfrm>
            <a:prstGeom prst="rect">
              <a:avLst/>
            </a:prstGeom>
          </p:spPr>
        </p:pic>
        <p:pic>
          <p:nvPicPr>
            <p:cNvPr id="54" name="图形 53" descr="文档">
              <a:extLst>
                <a:ext uri="{FF2B5EF4-FFF2-40B4-BE49-F238E27FC236}">
                  <a16:creationId xmlns:a16="http://schemas.microsoft.com/office/drawing/2014/main" id="{434E52A0-38CF-E95A-7042-FA5AC1ED7B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58654" y="6978063"/>
              <a:ext cx="323965" cy="294942"/>
            </a:xfrm>
            <a:prstGeom prst="rect">
              <a:avLst/>
            </a:prstGeom>
          </p:spPr>
        </p:pic>
        <p:pic>
          <p:nvPicPr>
            <p:cNvPr id="55" name="图形 54" descr="文档">
              <a:extLst>
                <a:ext uri="{FF2B5EF4-FFF2-40B4-BE49-F238E27FC236}">
                  <a16:creationId xmlns:a16="http://schemas.microsoft.com/office/drawing/2014/main" id="{380F4A59-48BD-6E04-06D1-3135E62966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9927" y="7165607"/>
              <a:ext cx="323965" cy="294942"/>
            </a:xfrm>
            <a:prstGeom prst="rect">
              <a:avLst/>
            </a:prstGeom>
          </p:spPr>
        </p:pic>
        <p:pic>
          <p:nvPicPr>
            <p:cNvPr id="57" name="图形 56" descr="文档">
              <a:extLst>
                <a:ext uri="{FF2B5EF4-FFF2-40B4-BE49-F238E27FC236}">
                  <a16:creationId xmlns:a16="http://schemas.microsoft.com/office/drawing/2014/main" id="{22F3EFCF-326A-89B9-BA61-C844AF5474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64475" y="7089517"/>
              <a:ext cx="323965" cy="294942"/>
            </a:xfrm>
            <a:prstGeom prst="rect">
              <a:avLst/>
            </a:prstGeom>
          </p:spPr>
        </p:pic>
        <p:pic>
          <p:nvPicPr>
            <p:cNvPr id="58" name="图形 57" descr="文档">
              <a:extLst>
                <a:ext uri="{FF2B5EF4-FFF2-40B4-BE49-F238E27FC236}">
                  <a16:creationId xmlns:a16="http://schemas.microsoft.com/office/drawing/2014/main" id="{65013BC1-AB59-779B-685F-6DC74A808E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18654" y="6665440"/>
              <a:ext cx="323965" cy="294942"/>
            </a:xfrm>
            <a:prstGeom prst="rect">
              <a:avLst/>
            </a:prstGeom>
          </p:spPr>
        </p:pic>
        <p:cxnSp>
          <p:nvCxnSpPr>
            <p:cNvPr id="60" name="直线箭头连接符 59">
              <a:extLst>
                <a:ext uri="{FF2B5EF4-FFF2-40B4-BE49-F238E27FC236}">
                  <a16:creationId xmlns:a16="http://schemas.microsoft.com/office/drawing/2014/main" id="{2AB08FCB-B972-93FE-C205-2431DFA0C2DC}"/>
                </a:ext>
              </a:extLst>
            </p:cNvPr>
            <p:cNvCxnSpPr>
              <a:cxnSpLocks/>
            </p:cNvCxnSpPr>
            <p:nvPr/>
          </p:nvCxnSpPr>
          <p:spPr>
            <a:xfrm flipV="1">
              <a:off x="5863947" y="6746302"/>
              <a:ext cx="233853" cy="21408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6CF20CE2-F78F-6C85-8F16-8A133E6ACDBA}"/>
                </a:ext>
              </a:extLst>
            </p:cNvPr>
            <p:cNvCxnSpPr>
              <a:cxnSpLocks/>
            </p:cNvCxnSpPr>
            <p:nvPr/>
          </p:nvCxnSpPr>
          <p:spPr>
            <a:xfrm flipV="1">
              <a:off x="6316982" y="6871040"/>
              <a:ext cx="0" cy="272411"/>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F60A6662-7B34-21F3-555D-9CD9FB955F75}"/>
                </a:ext>
              </a:extLst>
            </p:cNvPr>
            <p:cNvCxnSpPr>
              <a:cxnSpLocks/>
            </p:cNvCxnSpPr>
            <p:nvPr/>
          </p:nvCxnSpPr>
          <p:spPr>
            <a:xfrm flipH="1" flipV="1">
              <a:off x="6573781" y="6875432"/>
              <a:ext cx="131522" cy="151566"/>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85E1B9AA-CAB8-B750-EFB4-7173462DC20B}"/>
                </a:ext>
              </a:extLst>
            </p:cNvPr>
            <p:cNvCxnSpPr>
              <a:cxnSpLocks/>
              <a:stCxn id="58" idx="1"/>
            </p:cNvCxnSpPr>
            <p:nvPr/>
          </p:nvCxnSpPr>
          <p:spPr>
            <a:xfrm flipH="1" flipV="1">
              <a:off x="6639542" y="6705770"/>
              <a:ext cx="279112" cy="107142"/>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线箭头连接符 64">
              <a:extLst>
                <a:ext uri="{FF2B5EF4-FFF2-40B4-BE49-F238E27FC236}">
                  <a16:creationId xmlns:a16="http://schemas.microsoft.com/office/drawing/2014/main" id="{961121CF-6F06-8E54-E0C5-A700EC35A262}"/>
                </a:ext>
              </a:extLst>
            </p:cNvPr>
            <p:cNvCxnSpPr>
              <a:cxnSpLocks/>
            </p:cNvCxnSpPr>
            <p:nvPr/>
          </p:nvCxnSpPr>
          <p:spPr>
            <a:xfrm flipH="1">
              <a:off x="6624410" y="6410828"/>
              <a:ext cx="313408" cy="147444"/>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AE22F038-A3FB-850C-034C-0908F3264394}"/>
                </a:ext>
              </a:extLst>
            </p:cNvPr>
            <p:cNvCxnSpPr>
              <a:cxnSpLocks/>
              <a:endCxn id="47" idx="2"/>
            </p:cNvCxnSpPr>
            <p:nvPr/>
          </p:nvCxnSpPr>
          <p:spPr>
            <a:xfrm flipH="1" flipV="1">
              <a:off x="5642828" y="6248225"/>
              <a:ext cx="110506" cy="70299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线箭头连接符 67">
              <a:extLst>
                <a:ext uri="{FF2B5EF4-FFF2-40B4-BE49-F238E27FC236}">
                  <a16:creationId xmlns:a16="http://schemas.microsoft.com/office/drawing/2014/main" id="{D2B209D3-760E-B5D9-8568-DEB98E73B155}"/>
                </a:ext>
              </a:extLst>
            </p:cNvPr>
            <p:cNvCxnSpPr>
              <a:cxnSpLocks/>
            </p:cNvCxnSpPr>
            <p:nvPr/>
          </p:nvCxnSpPr>
          <p:spPr>
            <a:xfrm flipH="1" flipV="1">
              <a:off x="5966685" y="6052945"/>
              <a:ext cx="269262" cy="250741"/>
            </a:xfrm>
            <a:prstGeom prst="straightConnector1">
              <a:avLst/>
            </a:prstGeom>
            <a:ln w="1905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152D4ED6-5E16-7B7A-7036-E14D14726F29}"/>
                </a:ext>
              </a:extLst>
            </p:cNvPr>
            <p:cNvCxnSpPr>
              <a:cxnSpLocks/>
              <a:stCxn id="51" idx="1"/>
              <a:endCxn id="49" idx="3"/>
            </p:cNvCxnSpPr>
            <p:nvPr/>
          </p:nvCxnSpPr>
          <p:spPr>
            <a:xfrm flipH="1">
              <a:off x="5222150" y="6589558"/>
              <a:ext cx="855149" cy="174425"/>
            </a:xfrm>
            <a:prstGeom prst="straightConnector1">
              <a:avLst/>
            </a:prstGeom>
            <a:ln w="1905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线箭头连接符 70">
              <a:extLst>
                <a:ext uri="{FF2B5EF4-FFF2-40B4-BE49-F238E27FC236}">
                  <a16:creationId xmlns:a16="http://schemas.microsoft.com/office/drawing/2014/main" id="{3B40E2D3-9697-4673-585A-828B20E1DE48}"/>
                </a:ext>
              </a:extLst>
            </p:cNvPr>
            <p:cNvCxnSpPr>
              <a:cxnSpLocks/>
              <a:stCxn id="49" idx="0"/>
            </p:cNvCxnSpPr>
            <p:nvPr/>
          </p:nvCxnSpPr>
          <p:spPr>
            <a:xfrm flipV="1">
              <a:off x="4982449" y="6155505"/>
              <a:ext cx="343045" cy="390251"/>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pic>
          <p:nvPicPr>
            <p:cNvPr id="73" name="图形 72" descr="文档">
              <a:extLst>
                <a:ext uri="{FF2B5EF4-FFF2-40B4-BE49-F238E27FC236}">
                  <a16:creationId xmlns:a16="http://schemas.microsoft.com/office/drawing/2014/main" id="{CF0464C9-0465-1460-3F01-3534AE19F9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96984" y="5983189"/>
              <a:ext cx="428652" cy="390251"/>
            </a:xfrm>
            <a:prstGeom prst="rect">
              <a:avLst/>
            </a:prstGeom>
          </p:spPr>
        </p:pic>
        <p:cxnSp>
          <p:nvCxnSpPr>
            <p:cNvPr id="74" name="直线箭头连接符 73">
              <a:extLst>
                <a:ext uri="{FF2B5EF4-FFF2-40B4-BE49-F238E27FC236}">
                  <a16:creationId xmlns:a16="http://schemas.microsoft.com/office/drawing/2014/main" id="{AD606C90-DCB1-7045-4388-A34F49959C55}"/>
                </a:ext>
              </a:extLst>
            </p:cNvPr>
            <p:cNvCxnSpPr>
              <a:cxnSpLocks/>
            </p:cNvCxnSpPr>
            <p:nvPr/>
          </p:nvCxnSpPr>
          <p:spPr>
            <a:xfrm flipH="1" flipV="1">
              <a:off x="4677648" y="6399624"/>
              <a:ext cx="139365" cy="146132"/>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CA4FEFEA-306C-B56D-A813-5999EE9D98B9}"/>
                </a:ext>
              </a:extLst>
            </p:cNvPr>
            <p:cNvCxnSpPr>
              <a:cxnSpLocks/>
              <a:endCxn id="47" idx="3"/>
            </p:cNvCxnSpPr>
            <p:nvPr/>
          </p:nvCxnSpPr>
          <p:spPr>
            <a:xfrm flipH="1">
              <a:off x="6063506" y="5865234"/>
              <a:ext cx="385792" cy="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65610E9D-CD7F-245A-2B59-379CC4946493}"/>
                </a:ext>
              </a:extLst>
            </p:cNvPr>
            <p:cNvCxnSpPr>
              <a:cxnSpLocks/>
            </p:cNvCxnSpPr>
            <p:nvPr/>
          </p:nvCxnSpPr>
          <p:spPr>
            <a:xfrm flipV="1">
              <a:off x="4825636" y="5909607"/>
              <a:ext cx="499859" cy="206368"/>
            </a:xfrm>
            <a:prstGeom prst="straightConnector1">
              <a:avLst/>
            </a:prstGeom>
            <a:ln w="1905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37" name="图片 36">
            <a:extLst>
              <a:ext uri="{FF2B5EF4-FFF2-40B4-BE49-F238E27FC236}">
                <a16:creationId xmlns:a16="http://schemas.microsoft.com/office/drawing/2014/main" id="{A62907DF-AC44-21BB-5F4C-4A7837325DE8}"/>
              </a:ext>
            </a:extLst>
          </p:cNvPr>
          <p:cNvPicPr>
            <a:picLocks noChangeAspect="1"/>
          </p:cNvPicPr>
          <p:nvPr/>
        </p:nvPicPr>
        <p:blipFill>
          <a:blip r:embed="rId14"/>
          <a:stretch>
            <a:fillRect/>
          </a:stretch>
        </p:blipFill>
        <p:spPr>
          <a:xfrm>
            <a:off x="6766854" y="1672968"/>
            <a:ext cx="2715191" cy="1508439"/>
          </a:xfrm>
          <a:prstGeom prst="rect">
            <a:avLst/>
          </a:prstGeom>
        </p:spPr>
      </p:pic>
      <p:sp>
        <p:nvSpPr>
          <p:cNvPr id="45" name="弧 44">
            <a:extLst>
              <a:ext uri="{FF2B5EF4-FFF2-40B4-BE49-F238E27FC236}">
                <a16:creationId xmlns:a16="http://schemas.microsoft.com/office/drawing/2014/main" id="{71A23C5E-D8D2-6587-3410-8D09837812A1}"/>
              </a:ext>
            </a:extLst>
          </p:cNvPr>
          <p:cNvSpPr/>
          <p:nvPr/>
        </p:nvSpPr>
        <p:spPr>
          <a:xfrm rot="19050722">
            <a:off x="3500124" y="4874735"/>
            <a:ext cx="1872208" cy="1980220"/>
          </a:xfrm>
          <a:prstGeom prst="arc">
            <a:avLst>
              <a:gd name="adj1" fmla="val 17283876"/>
              <a:gd name="adj2" fmla="val 0"/>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7F78908-BF71-28F5-AABF-76CCD6C8AE3C}"/>
                  </a:ext>
                </a:extLst>
              </p:cNvPr>
              <p:cNvSpPr txBox="1"/>
              <p:nvPr/>
            </p:nvSpPr>
            <p:spPr bwMode="auto">
              <a:xfrm>
                <a:off x="1157267" y="4729222"/>
                <a:ext cx="3082921" cy="110746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altLang="zh-CN" sz="2200" b="1" dirty="0">
                    <a:solidFill>
                      <a:srgbClr val="C00000"/>
                    </a:solidFill>
                    <a:latin typeface="Times New Roman" panose="02020603050405020304" pitchFamily="18" charset="0"/>
                    <a:cs typeface="Times New Roman" panose="02020603050405020304" pitchFamily="18" charset="0"/>
                  </a:rPr>
                  <a:t>The Web Page </a:t>
                </a:r>
                <a14:m>
                  <m:oMath xmlns:m="http://schemas.openxmlformats.org/officeDocument/2006/math">
                    <m:r>
                      <a:rPr lang="en-US" altLang="zh-CN" sz="2200" b="1" i="1" dirty="0">
                        <a:solidFill>
                          <a:srgbClr val="C00000"/>
                        </a:solidFill>
                        <a:latin typeface="Cambria Math" panose="02040503050406030204" pitchFamily="18" charset="0"/>
                        <a:cs typeface="Times New Roman" panose="02020603050405020304" pitchFamily="18" charset="0"/>
                      </a:rPr>
                      <m:t>𝒖</m:t>
                    </m:r>
                  </m:oMath>
                </a14:m>
                <a:r>
                  <a:rPr lang="en-US" altLang="zh-CN" sz="2200" b="1" dirty="0">
                    <a:solidFill>
                      <a:srgbClr val="C00000"/>
                    </a:solidFill>
                    <a:latin typeface="Times New Roman" panose="02020603050405020304" pitchFamily="18" charset="0"/>
                    <a:cs typeface="Times New Roman" panose="02020603050405020304" pitchFamily="18" charset="0"/>
                  </a:rPr>
                  <a:t>: </a:t>
                </a:r>
              </a:p>
              <a:p>
                <a:pPr>
                  <a:spcBef>
                    <a:spcPts val="0"/>
                  </a:spcBef>
                </a:pPr>
                <a:r>
                  <a:rPr lang="en-US" altLang="zh-CN" sz="2200" dirty="0">
                    <a:latin typeface="Times New Roman" panose="02020603050405020304" pitchFamily="18" charset="0"/>
                    <a:cs typeface="Times New Roman" panose="02020603050405020304" pitchFamily="18" charset="0"/>
                  </a:rPr>
                  <a:t>an important page whose contents are worth trusty</a:t>
                </a:r>
                <a:r>
                  <a:rPr lang="en-US" sz="2200" dirty="0">
                    <a:latin typeface="Times New Roman" panose="02020603050405020304" pitchFamily="18" charset="0"/>
                    <a:cs typeface="Times New Roman" panose="02020603050405020304" pitchFamily="18" charset="0"/>
                  </a:rPr>
                  <a:t> </a:t>
                </a:r>
              </a:p>
            </p:txBody>
          </p:sp>
        </mc:Choice>
        <mc:Fallback xmlns="">
          <p:sp>
            <p:nvSpPr>
              <p:cNvPr id="46" name="文本框 45">
                <a:extLst>
                  <a:ext uri="{FF2B5EF4-FFF2-40B4-BE49-F238E27FC236}">
                    <a16:creationId xmlns:a16="http://schemas.microsoft.com/office/drawing/2014/main" id="{C7F78908-BF71-28F5-AABF-76CCD6C8AE3C}"/>
                  </a:ext>
                </a:extLst>
              </p:cNvPr>
              <p:cNvSpPr txBox="1">
                <a:spLocks noRot="1" noChangeAspect="1" noMove="1" noResize="1" noEditPoints="1" noAdjustHandles="1" noChangeArrowheads="1" noChangeShapeType="1" noTextEdit="1"/>
              </p:cNvSpPr>
              <p:nvPr/>
            </p:nvSpPr>
            <p:spPr bwMode="auto">
              <a:xfrm>
                <a:off x="1157267" y="4729222"/>
                <a:ext cx="3082921" cy="1107460"/>
              </a:xfrm>
              <a:prstGeom prst="rect">
                <a:avLst/>
              </a:prstGeom>
              <a:blipFill>
                <a:blip r:embed="rId15"/>
                <a:stretch>
                  <a:fillRect l="-2869" t="-3409" r="-1230" b="-1022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5CBE293-7FDF-B4CA-3DA7-394E9A294B00}"/>
                  </a:ext>
                </a:extLst>
              </p:cNvPr>
              <p:cNvSpPr txBox="1"/>
              <p:nvPr/>
            </p:nvSpPr>
            <p:spPr bwMode="auto">
              <a:xfrm>
                <a:off x="5548404" y="5026531"/>
                <a:ext cx="673184" cy="46166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a:solidFill>
                            <a:srgbClr val="C00000"/>
                          </a:solidFill>
                          <a:latin typeface="Cambria Math" panose="02040503050406030204" pitchFamily="18" charset="0"/>
                          <a:cs typeface="Times New Roman" panose="02020603050405020304" pitchFamily="18" charset="0"/>
                        </a:rPr>
                        <m:t>𝒖</m:t>
                      </m:r>
                    </m:oMath>
                  </m:oMathPara>
                </a14:m>
                <a:endParaRPr lang="en-US" sz="2400"/>
              </a:p>
            </p:txBody>
          </p:sp>
        </mc:Choice>
        <mc:Fallback xmlns="">
          <p:sp>
            <p:nvSpPr>
              <p:cNvPr id="82" name="文本框 81">
                <a:extLst>
                  <a:ext uri="{FF2B5EF4-FFF2-40B4-BE49-F238E27FC236}">
                    <a16:creationId xmlns:a16="http://schemas.microsoft.com/office/drawing/2014/main" id="{B5CBE293-7FDF-B4CA-3DA7-394E9A294B00}"/>
                  </a:ext>
                </a:extLst>
              </p:cNvPr>
              <p:cNvSpPr txBox="1">
                <a:spLocks noRot="1" noChangeAspect="1" noMove="1" noResize="1" noEditPoints="1" noAdjustHandles="1" noChangeArrowheads="1" noChangeShapeType="1" noTextEdit="1"/>
              </p:cNvSpPr>
              <p:nvPr/>
            </p:nvSpPr>
            <p:spPr bwMode="auto">
              <a:xfrm>
                <a:off x="5548404" y="5026531"/>
                <a:ext cx="673184" cy="461665"/>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p:sp>
        <p:nvSpPr>
          <p:cNvPr id="84" name="AutoShape 10">
            <a:extLst>
              <a:ext uri="{FF2B5EF4-FFF2-40B4-BE49-F238E27FC236}">
                <a16:creationId xmlns:a16="http://schemas.microsoft.com/office/drawing/2014/main" id="{1315C644-55C1-BDB7-3915-6E0CCAA2BACD}"/>
              </a:ext>
            </a:extLst>
          </p:cNvPr>
          <p:cNvSpPr>
            <a:spLocks noChangeArrowheads="1"/>
          </p:cNvSpPr>
          <p:nvPr/>
        </p:nvSpPr>
        <p:spPr bwMode="gray">
          <a:xfrm>
            <a:off x="570496" y="1670908"/>
            <a:ext cx="6105729" cy="2504118"/>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1200"/>
              </a:spcBef>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was first proposed by Google’s two cofounders to </a:t>
            </a: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evaluate the importance of each web page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 Google’s search engine. </a:t>
            </a:r>
          </a:p>
          <a:p>
            <a:pPr marL="17100" lvl="1" eaLnBrk="0" hangingPunct="0">
              <a:spcBef>
                <a:spcPts val="1200"/>
              </a:spcBef>
              <a:buClr>
                <a:srgbClr val="005AAA"/>
              </a:buClr>
              <a:buSzPct val="80000"/>
              <a:defRPr/>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5" name="文本框 84">
            <a:extLst>
              <a:ext uri="{FF2B5EF4-FFF2-40B4-BE49-F238E27FC236}">
                <a16:creationId xmlns:a16="http://schemas.microsoft.com/office/drawing/2014/main" id="{3BEF7F67-8933-1294-AC0C-ECAC471CEC8F}"/>
              </a:ext>
            </a:extLst>
          </p:cNvPr>
          <p:cNvSpPr txBox="1"/>
          <p:nvPr/>
        </p:nvSpPr>
        <p:spPr bwMode="auto">
          <a:xfrm>
            <a:off x="577943" y="3185785"/>
            <a:ext cx="6806545" cy="1277273"/>
          </a:xfrm>
          <a:prstGeom prst="rect">
            <a:avLst/>
          </a:prstGeom>
          <a:noFill/>
          <a:ln w="9525" algn="ctr">
            <a:noFill/>
            <a:miter lim="800000"/>
            <a:headEnd/>
            <a:tailEnd/>
          </a:ln>
          <a:effectLst/>
        </p:spPr>
        <p:txBody>
          <a:bodyPr wrap="square">
            <a:spAutoFit/>
          </a:bodyPr>
          <a:lstStyle/>
          <a:p>
            <a:pPr marL="360000" lvl="1" indent="-342900" eaLnBrk="0" hangingPunct="0">
              <a:spcBef>
                <a:spcPts val="1200"/>
              </a:spcBef>
              <a:spcAft>
                <a:spcPts val="600"/>
              </a:spcAft>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Intuition: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 web page is important if: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the page is linked by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many other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pages;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or the page is linked by some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important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pages.</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6" name="文本框 85">
            <a:extLst>
              <a:ext uri="{FF2B5EF4-FFF2-40B4-BE49-F238E27FC236}">
                <a16:creationId xmlns:a16="http://schemas.microsoft.com/office/drawing/2014/main" id="{5874ACF0-1F2E-9001-F5FE-A9828535CE3D}"/>
              </a:ext>
            </a:extLst>
          </p:cNvPr>
          <p:cNvSpPr txBox="1"/>
          <p:nvPr/>
        </p:nvSpPr>
        <p:spPr>
          <a:xfrm>
            <a:off x="6676225" y="3207835"/>
            <a:ext cx="3165860" cy="707886"/>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Co-founders of Google: </a:t>
            </a:r>
          </a:p>
          <a:p>
            <a:pPr algn="ctr"/>
            <a:r>
              <a:rPr kumimoji="1" lang="en-US" altLang="zh-CN" dirty="0">
                <a:latin typeface="Times New Roman" panose="02020603050405020304" pitchFamily="18" charset="0"/>
                <a:cs typeface="Times New Roman" panose="02020603050405020304" pitchFamily="18" charset="0"/>
              </a:rPr>
              <a:t>Larry Page, Sergey Brin</a:t>
            </a:r>
            <a:endParaRPr kumimoji="1"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955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1000"/>
                                        <p:tgtEl>
                                          <p:spTgt spid="4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FC317BB6-EF13-2EE0-460F-89C4D38B1EB4}"/>
                  </a:ext>
                </a:extLst>
              </p:cNvPr>
              <p:cNvSpPr txBox="1"/>
              <p:nvPr/>
            </p:nvSpPr>
            <p:spPr bwMode="auto">
              <a:xfrm>
                <a:off x="563625" y="1510730"/>
                <a:ext cx="8997949" cy="984885"/>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Algorithm Structure: </a:t>
                </a:r>
              </a:p>
              <a:p>
                <a:pPr marL="210496" lvl="2" indent="-342900" eaLnBrk="0" hangingPunct="0">
                  <a:spcAft>
                    <a:spcPts val="1200"/>
                  </a:spcAft>
                  <a:buSzPct val="80000"/>
                  <a:buFont typeface="Arial" panose="020B0604020202020204" pitchFamily="34" charset="0"/>
                  <a:buChar char="•"/>
                  <a:defRPr/>
                </a:pPr>
                <a:r>
                  <a:rPr lang="en-US" altLang="zh-CN" sz="2400">
                    <a:latin typeface="Times New Roman" panose="02020603050405020304" pitchFamily="18" charset="0"/>
                    <a:ea typeface="楷体" panose="02010609060101010101" pitchFamily="49" charset="-122"/>
                    <a:cs typeface="Times New Roman" panose="02020603050405020304" pitchFamily="18" charset="0"/>
                  </a:rPr>
                  <a:t>Push probability mass from the target node </a:t>
                </a:r>
                <a14:m>
                  <m:oMath xmlns:m="http://schemas.openxmlformats.org/officeDocument/2006/math">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in a forward fashion; </a:t>
                </a:r>
                <a:endParaRPr lang="en-US" altLang="zh-CN" sz="240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2" name="文本框 91">
                <a:extLst>
                  <a:ext uri="{FF2B5EF4-FFF2-40B4-BE49-F238E27FC236}">
                    <a16:creationId xmlns:a16="http://schemas.microsoft.com/office/drawing/2014/main" id="{FC317BB6-EF13-2EE0-460F-89C4D38B1EB4}"/>
                  </a:ext>
                </a:extLst>
              </p:cNvPr>
              <p:cNvSpPr txBox="1">
                <a:spLocks noRot="1" noChangeAspect="1" noMove="1" noResize="1" noEditPoints="1" noAdjustHandles="1" noChangeArrowheads="1" noChangeShapeType="1" noTextEdit="1"/>
              </p:cNvSpPr>
              <p:nvPr/>
            </p:nvSpPr>
            <p:spPr bwMode="auto">
              <a:xfrm>
                <a:off x="563625" y="1510730"/>
                <a:ext cx="8997949" cy="984885"/>
              </a:xfrm>
              <a:prstGeom prst="rect">
                <a:avLst/>
              </a:prstGeom>
              <a:blipFill>
                <a:blip r:embed="rId3"/>
                <a:stretch>
                  <a:fillRect l="-564" t="-5128" b="-14103"/>
                </a:stretch>
              </a:blipFill>
              <a:ln w="9525" algn="ctr">
                <a:noFill/>
                <a:miter lim="800000"/>
                <a:headEnd/>
                <a:tailEnd/>
              </a:ln>
              <a:effectLst/>
            </p:spPr>
            <p:txBody>
              <a:bodyPr/>
              <a:lstStyle/>
              <a:p>
                <a:r>
                  <a:rPr lang="en-US">
                    <a:noFill/>
                  </a:rPr>
                  <a:t> </a:t>
                </a:r>
              </a:p>
            </p:txBody>
          </p:sp>
        </mc:Fallback>
      </mc:AlternateContent>
      <p:sp>
        <p:nvSpPr>
          <p:cNvPr id="142" name="文本框 141">
            <a:extLst>
              <a:ext uri="{FF2B5EF4-FFF2-40B4-BE49-F238E27FC236}">
                <a16:creationId xmlns:a16="http://schemas.microsoft.com/office/drawing/2014/main" id="{DB918D7D-4F86-4320-1602-AFF1A04AA1E9}"/>
              </a:ext>
            </a:extLst>
          </p:cNvPr>
          <p:cNvSpPr txBox="1"/>
          <p:nvPr/>
        </p:nvSpPr>
        <p:spPr bwMode="auto">
          <a:xfrm>
            <a:off x="563626" y="2878882"/>
            <a:ext cx="5727148" cy="3631763"/>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Superiority of SetPush: </a:t>
            </a:r>
          </a:p>
          <a:p>
            <a:pPr marL="360000" lvl="1" indent="-3429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Dedicately utilize the</a:t>
            </a:r>
            <a:r>
              <a:rPr lang="en-US" altLang="zh-CN" sz="2200" b="1">
                <a:latin typeface="Times New Roman" panose="02020603050405020304" pitchFamily="18" charset="0"/>
                <a:ea typeface="楷体" panose="02010609060101010101" pitchFamily="49" charset="-122"/>
                <a:cs typeface="Times New Roman" panose="02020603050405020304" pitchFamily="18" charset="0"/>
              </a:rPr>
              <a:t> symmetry </a:t>
            </a:r>
            <a:r>
              <a:rPr lang="en-US" altLang="zh-CN" sz="2200">
                <a:latin typeface="Times New Roman" panose="02020603050405020304" pitchFamily="18" charset="0"/>
                <a:ea typeface="楷体" panose="02010609060101010101" pitchFamily="49" charset="-122"/>
                <a:cs typeface="Times New Roman" panose="02020603050405020304" pitchFamily="18" charset="0"/>
              </a:rPr>
              <a:t>of random walk probabilities on undirected graphs; </a:t>
            </a:r>
          </a:p>
          <a:p>
            <a:pPr marL="360000" lvl="1" indent="-342900" eaLnBrk="0" hangingPunct="0">
              <a:spcAft>
                <a:spcPts val="1200"/>
              </a:spcAft>
              <a:buSzPct val="80000"/>
              <a:buFont typeface="Arial" panose="020B0604020202020204" pitchFamily="34" charset="0"/>
              <a:buChar char="•"/>
              <a:defRPr/>
            </a:pPr>
            <a:endParaRPr lang="en-US" altLang="zh-CN" sz="220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Aft>
                <a:spcPts val="1200"/>
              </a:spcAft>
              <a:buSzPct val="80000"/>
              <a:defRPr/>
            </a:pPr>
            <a:endParaRPr lang="en-US" altLang="zh-CN" sz="220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Aft>
                <a:spcPts val="1200"/>
              </a:spcAft>
              <a:buSzPct val="80000"/>
              <a:buFont typeface="Arial" panose="020B0604020202020204" pitchFamily="34" charset="0"/>
              <a:buChar char="•"/>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For large-degree nodes, only </a:t>
            </a:r>
            <a:r>
              <a:rPr lang="en-US" altLang="zh-CN" sz="2200" b="1">
                <a:latin typeface="Times New Roman" panose="02020603050405020304" pitchFamily="18" charset="0"/>
                <a:ea typeface="楷体" panose="02010609060101010101" pitchFamily="49" charset="-122"/>
                <a:cs typeface="Times New Roman" panose="02020603050405020304" pitchFamily="18" charset="0"/>
              </a:rPr>
              <a:t>sample</a:t>
            </a:r>
            <a:r>
              <a:rPr lang="en-US" altLang="zh-CN" sz="2200">
                <a:latin typeface="Times New Roman" panose="02020603050405020304" pitchFamily="18" charset="0"/>
                <a:ea typeface="楷体" panose="02010609060101010101" pitchFamily="49" charset="-122"/>
                <a:cs typeface="Times New Roman" panose="02020603050405020304" pitchFamily="18" charset="0"/>
              </a:rPr>
              <a:t> a small fraction of neighbors to push probability.</a:t>
            </a:r>
          </a:p>
          <a:p>
            <a:pPr marL="360000" lvl="1" indent="-342900" eaLnBrk="0" hangingPunct="0">
              <a:spcAft>
                <a:spcPts val="1200"/>
              </a:spcAft>
              <a:buSzPct val="80000"/>
              <a:buFont typeface="Wingdings" pitchFamily="2" charset="2"/>
              <a:buChar char="Ø"/>
              <a:defRPr/>
            </a:pPr>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1" name="弧 150">
            <a:extLst>
              <a:ext uri="{FF2B5EF4-FFF2-40B4-BE49-F238E27FC236}">
                <a16:creationId xmlns:a16="http://schemas.microsoft.com/office/drawing/2014/main" id="{06EE4F8F-8C41-5531-3BF7-DEE833DE7C8C}"/>
              </a:ext>
            </a:extLst>
          </p:cNvPr>
          <p:cNvSpPr/>
          <p:nvPr/>
        </p:nvSpPr>
        <p:spPr>
          <a:xfrm rot="16380508" flipH="1" flipV="1">
            <a:off x="842304" y="3299442"/>
            <a:ext cx="1413599" cy="116404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2" name="文本框 151">
            <a:extLst>
              <a:ext uri="{FF2B5EF4-FFF2-40B4-BE49-F238E27FC236}">
                <a16:creationId xmlns:a16="http://schemas.microsoft.com/office/drawing/2014/main" id="{F8F9A5B8-974F-5F10-6D35-A3783DF3D711}"/>
              </a:ext>
            </a:extLst>
          </p:cNvPr>
          <p:cNvSpPr txBox="1"/>
          <p:nvPr/>
        </p:nvSpPr>
        <p:spPr bwMode="auto">
          <a:xfrm>
            <a:off x="1646918" y="4265490"/>
            <a:ext cx="3729982" cy="437749"/>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Enable us to do forward push</a:t>
            </a:r>
          </a:p>
        </p:txBody>
      </p:sp>
      <p:sp>
        <p:nvSpPr>
          <p:cNvPr id="153" name="弧 152">
            <a:extLst>
              <a:ext uri="{FF2B5EF4-FFF2-40B4-BE49-F238E27FC236}">
                <a16:creationId xmlns:a16="http://schemas.microsoft.com/office/drawing/2014/main" id="{83014AB3-90FF-4A25-C184-4DBB0DE03300}"/>
              </a:ext>
            </a:extLst>
          </p:cNvPr>
          <p:cNvSpPr/>
          <p:nvPr/>
        </p:nvSpPr>
        <p:spPr>
          <a:xfrm rot="16380508" flipH="1" flipV="1">
            <a:off x="841006" y="5170068"/>
            <a:ext cx="1413599" cy="116404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618F32F1-189F-A180-520F-5B6D7E9E0F89}"/>
                  </a:ext>
                </a:extLst>
              </p:cNvPr>
              <p:cNvSpPr txBox="1"/>
              <p:nvPr/>
            </p:nvSpPr>
            <p:spPr bwMode="auto">
              <a:xfrm>
                <a:off x="1645618" y="6136116"/>
                <a:ext cx="4644687"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Avoid the </a:t>
                </a:r>
                <a14:m>
                  <m:oMath xmlns:m="http://schemas.openxmlformats.org/officeDocument/2006/math">
                    <m:r>
                      <m:rPr>
                        <m:sty m:val="p"/>
                      </m:rPr>
                      <a:rPr lang="en-US" altLang="zh-CN" sz="2200" b="0" i="0">
                        <a:solidFill>
                          <a:srgbClr val="C00000"/>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2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term introduced by the push method for large-degree nodes</a:t>
                </a:r>
              </a:p>
            </p:txBody>
          </p:sp>
        </mc:Choice>
        <mc:Fallback xmlns="">
          <p:sp>
            <p:nvSpPr>
              <p:cNvPr id="154" name="文本框 153">
                <a:extLst>
                  <a:ext uri="{FF2B5EF4-FFF2-40B4-BE49-F238E27FC236}">
                    <a16:creationId xmlns:a16="http://schemas.microsoft.com/office/drawing/2014/main" id="{618F32F1-189F-A180-520F-5B6D7E9E0F89}"/>
                  </a:ext>
                </a:extLst>
              </p:cNvPr>
              <p:cNvSpPr txBox="1">
                <a:spLocks noRot="1" noChangeAspect="1" noMove="1" noResize="1" noEditPoints="1" noAdjustHandles="1" noChangeArrowheads="1" noChangeShapeType="1" noTextEdit="1"/>
              </p:cNvSpPr>
              <p:nvPr/>
            </p:nvSpPr>
            <p:spPr bwMode="auto">
              <a:xfrm>
                <a:off x="1645618" y="6136116"/>
                <a:ext cx="4644687" cy="810158"/>
              </a:xfrm>
              <a:prstGeom prst="rect">
                <a:avLst/>
              </a:prstGeom>
              <a:blipFill>
                <a:blip r:embed="rId4"/>
                <a:stretch>
                  <a:fillRect l="-1635" t="-4688" r="-545" b="-14063"/>
                </a:stretch>
              </a:blipFill>
              <a:ln w="9525" algn="ctr">
                <a:noFill/>
                <a:miter lim="800000"/>
                <a:headEnd/>
                <a:tailEnd/>
              </a:ln>
              <a:effectLst/>
            </p:spPr>
            <p:txBody>
              <a:bodyPr/>
              <a:lstStyle/>
              <a:p>
                <a:r>
                  <a:rPr lang="en-US">
                    <a:noFill/>
                  </a:rPr>
                  <a:t> </a:t>
                </a:r>
              </a:p>
            </p:txBody>
          </p:sp>
        </mc:Fallback>
      </mc:AlternateContent>
      <p:sp>
        <p:nvSpPr>
          <p:cNvPr id="155" name="椭圆 154">
            <a:extLst>
              <a:ext uri="{FF2B5EF4-FFF2-40B4-BE49-F238E27FC236}">
                <a16:creationId xmlns:a16="http://schemas.microsoft.com/office/drawing/2014/main" id="{054B128C-EF01-DD01-F99A-2B2406D383A1}"/>
              </a:ext>
            </a:extLst>
          </p:cNvPr>
          <p:cNvSpPr/>
          <p:nvPr/>
        </p:nvSpPr>
        <p:spPr>
          <a:xfrm>
            <a:off x="6545107" y="3231199"/>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椭圆 155">
            <a:extLst>
              <a:ext uri="{FF2B5EF4-FFF2-40B4-BE49-F238E27FC236}">
                <a16:creationId xmlns:a16="http://schemas.microsoft.com/office/drawing/2014/main" id="{DDAC2076-4764-8219-3228-EC812651285A}"/>
              </a:ext>
            </a:extLst>
          </p:cNvPr>
          <p:cNvSpPr/>
          <p:nvPr/>
        </p:nvSpPr>
        <p:spPr>
          <a:xfrm>
            <a:off x="6545107" y="405910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椭圆 156">
            <a:extLst>
              <a:ext uri="{FF2B5EF4-FFF2-40B4-BE49-F238E27FC236}">
                <a16:creationId xmlns:a16="http://schemas.microsoft.com/office/drawing/2014/main" id="{81DEA5C0-9D5D-69A7-9E7A-DD01830B04F0}"/>
              </a:ext>
            </a:extLst>
          </p:cNvPr>
          <p:cNvSpPr/>
          <p:nvPr/>
        </p:nvSpPr>
        <p:spPr>
          <a:xfrm>
            <a:off x="6545107" y="488701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58" name="椭圆 157">
            <a:extLst>
              <a:ext uri="{FF2B5EF4-FFF2-40B4-BE49-F238E27FC236}">
                <a16:creationId xmlns:a16="http://schemas.microsoft.com/office/drawing/2014/main" id="{B759AEDF-47CE-F316-406E-103FB897A83D}"/>
              </a:ext>
            </a:extLst>
          </p:cNvPr>
          <p:cNvSpPr/>
          <p:nvPr/>
        </p:nvSpPr>
        <p:spPr>
          <a:xfrm>
            <a:off x="6545107" y="618352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椭圆 158">
            <a:extLst>
              <a:ext uri="{FF2B5EF4-FFF2-40B4-BE49-F238E27FC236}">
                <a16:creationId xmlns:a16="http://schemas.microsoft.com/office/drawing/2014/main" id="{701C3CA5-2007-83AC-9CD9-9733B035B672}"/>
              </a:ext>
            </a:extLst>
          </p:cNvPr>
          <p:cNvSpPr/>
          <p:nvPr/>
        </p:nvSpPr>
        <p:spPr>
          <a:xfrm>
            <a:off x="6545107" y="702737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椭圆 159">
            <a:extLst>
              <a:ext uri="{FF2B5EF4-FFF2-40B4-BE49-F238E27FC236}">
                <a16:creationId xmlns:a16="http://schemas.microsoft.com/office/drawing/2014/main" id="{AE5CD86C-1B57-D084-D315-D1C3F4A21CBE}"/>
              </a:ext>
            </a:extLst>
          </p:cNvPr>
          <p:cNvSpPr/>
          <p:nvPr/>
        </p:nvSpPr>
        <p:spPr>
          <a:xfrm>
            <a:off x="7625227" y="3231199"/>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椭圆 160">
            <a:extLst>
              <a:ext uri="{FF2B5EF4-FFF2-40B4-BE49-F238E27FC236}">
                <a16:creationId xmlns:a16="http://schemas.microsoft.com/office/drawing/2014/main" id="{2BBFE5DA-3359-FE2D-86B8-1BF05979E818}"/>
              </a:ext>
            </a:extLst>
          </p:cNvPr>
          <p:cNvSpPr/>
          <p:nvPr/>
        </p:nvSpPr>
        <p:spPr>
          <a:xfrm>
            <a:off x="7625227" y="405910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椭圆 161">
            <a:extLst>
              <a:ext uri="{FF2B5EF4-FFF2-40B4-BE49-F238E27FC236}">
                <a16:creationId xmlns:a16="http://schemas.microsoft.com/office/drawing/2014/main" id="{33249746-E351-1A0F-33AB-D55B3BACCB84}"/>
              </a:ext>
            </a:extLst>
          </p:cNvPr>
          <p:cNvSpPr/>
          <p:nvPr/>
        </p:nvSpPr>
        <p:spPr>
          <a:xfrm>
            <a:off x="7625227" y="488701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椭圆 162">
            <a:extLst>
              <a:ext uri="{FF2B5EF4-FFF2-40B4-BE49-F238E27FC236}">
                <a16:creationId xmlns:a16="http://schemas.microsoft.com/office/drawing/2014/main" id="{A27FED55-D4BC-63D2-7137-924BBD9D3937}"/>
              </a:ext>
            </a:extLst>
          </p:cNvPr>
          <p:cNvSpPr/>
          <p:nvPr/>
        </p:nvSpPr>
        <p:spPr>
          <a:xfrm>
            <a:off x="7625227" y="618352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椭圆 163">
            <a:extLst>
              <a:ext uri="{FF2B5EF4-FFF2-40B4-BE49-F238E27FC236}">
                <a16:creationId xmlns:a16="http://schemas.microsoft.com/office/drawing/2014/main" id="{8F499A09-54C0-219E-AFDF-E06908CE7E74}"/>
              </a:ext>
            </a:extLst>
          </p:cNvPr>
          <p:cNvSpPr/>
          <p:nvPr/>
        </p:nvSpPr>
        <p:spPr>
          <a:xfrm>
            <a:off x="7625227" y="702737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椭圆 164">
            <a:extLst>
              <a:ext uri="{FF2B5EF4-FFF2-40B4-BE49-F238E27FC236}">
                <a16:creationId xmlns:a16="http://schemas.microsoft.com/office/drawing/2014/main" id="{170CC846-9FF6-D9E9-714F-2BF96D2C421D}"/>
              </a:ext>
            </a:extLst>
          </p:cNvPr>
          <p:cNvSpPr/>
          <p:nvPr/>
        </p:nvSpPr>
        <p:spPr>
          <a:xfrm>
            <a:off x="9569443" y="5067033"/>
            <a:ext cx="360040" cy="360040"/>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6" name="直线连接符 165">
            <a:extLst>
              <a:ext uri="{FF2B5EF4-FFF2-40B4-BE49-F238E27FC236}">
                <a16:creationId xmlns:a16="http://schemas.microsoft.com/office/drawing/2014/main" id="{A055A200-21E9-E8CA-6D52-53EF0CCB2462}"/>
              </a:ext>
            </a:extLst>
          </p:cNvPr>
          <p:cNvCxnSpPr>
            <a:stCxn id="155" idx="6"/>
            <a:endCxn id="160" idx="2"/>
          </p:cNvCxnSpPr>
          <p:nvPr/>
        </p:nvCxnSpPr>
        <p:spPr>
          <a:xfrm>
            <a:off x="6905147" y="3411219"/>
            <a:ext cx="72008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67" name="直线连接符 166">
            <a:extLst>
              <a:ext uri="{FF2B5EF4-FFF2-40B4-BE49-F238E27FC236}">
                <a16:creationId xmlns:a16="http://schemas.microsoft.com/office/drawing/2014/main" id="{67007A92-2B38-017C-D49B-2AD826EE574F}"/>
              </a:ext>
            </a:extLst>
          </p:cNvPr>
          <p:cNvCxnSpPr>
            <a:cxnSpLocks/>
            <a:stCxn id="156" idx="6"/>
            <a:endCxn id="161" idx="2"/>
          </p:cNvCxnSpPr>
          <p:nvPr/>
        </p:nvCxnSpPr>
        <p:spPr>
          <a:xfrm>
            <a:off x="6905147" y="4239126"/>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68" name="直线连接符 167">
            <a:extLst>
              <a:ext uri="{FF2B5EF4-FFF2-40B4-BE49-F238E27FC236}">
                <a16:creationId xmlns:a16="http://schemas.microsoft.com/office/drawing/2014/main" id="{439FDC70-B6EF-C455-8F29-F6D952EFA48B}"/>
              </a:ext>
            </a:extLst>
          </p:cNvPr>
          <p:cNvCxnSpPr>
            <a:cxnSpLocks/>
            <a:stCxn id="157" idx="6"/>
            <a:endCxn id="162" idx="2"/>
          </p:cNvCxnSpPr>
          <p:nvPr/>
        </p:nvCxnSpPr>
        <p:spPr>
          <a:xfrm>
            <a:off x="6905147" y="5067033"/>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69" name="直线连接符 168">
            <a:extLst>
              <a:ext uri="{FF2B5EF4-FFF2-40B4-BE49-F238E27FC236}">
                <a16:creationId xmlns:a16="http://schemas.microsoft.com/office/drawing/2014/main" id="{88421AE8-3DA4-76A3-D9B5-74C50C361AFA}"/>
              </a:ext>
            </a:extLst>
          </p:cNvPr>
          <p:cNvCxnSpPr>
            <a:cxnSpLocks/>
            <a:stCxn id="158" idx="6"/>
            <a:endCxn id="163" idx="2"/>
          </p:cNvCxnSpPr>
          <p:nvPr/>
        </p:nvCxnSpPr>
        <p:spPr>
          <a:xfrm>
            <a:off x="6905147" y="6363547"/>
            <a:ext cx="72008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70" name="直线连接符 169">
            <a:extLst>
              <a:ext uri="{FF2B5EF4-FFF2-40B4-BE49-F238E27FC236}">
                <a16:creationId xmlns:a16="http://schemas.microsoft.com/office/drawing/2014/main" id="{FFA974FC-B3CA-E509-7541-80C3F41672D8}"/>
              </a:ext>
            </a:extLst>
          </p:cNvPr>
          <p:cNvCxnSpPr>
            <a:cxnSpLocks/>
            <a:stCxn id="159" idx="6"/>
            <a:endCxn id="164" idx="2"/>
          </p:cNvCxnSpPr>
          <p:nvPr/>
        </p:nvCxnSpPr>
        <p:spPr>
          <a:xfrm>
            <a:off x="6905147" y="7207391"/>
            <a:ext cx="72008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71" name="直线连接符 170">
            <a:extLst>
              <a:ext uri="{FF2B5EF4-FFF2-40B4-BE49-F238E27FC236}">
                <a16:creationId xmlns:a16="http://schemas.microsoft.com/office/drawing/2014/main" id="{71245DB5-94CD-7979-93AA-8BBF964F7679}"/>
              </a:ext>
            </a:extLst>
          </p:cNvPr>
          <p:cNvCxnSpPr>
            <a:cxnSpLocks/>
            <a:stCxn id="160" idx="6"/>
            <a:endCxn id="165" idx="1"/>
          </p:cNvCxnSpPr>
          <p:nvPr/>
        </p:nvCxnSpPr>
        <p:spPr>
          <a:xfrm>
            <a:off x="7985267" y="3411219"/>
            <a:ext cx="1636903" cy="1708541"/>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172" name="直线连接符 171">
            <a:extLst>
              <a:ext uri="{FF2B5EF4-FFF2-40B4-BE49-F238E27FC236}">
                <a16:creationId xmlns:a16="http://schemas.microsoft.com/office/drawing/2014/main" id="{1EE921E9-4309-D097-31BE-7389C73226F7}"/>
              </a:ext>
            </a:extLst>
          </p:cNvPr>
          <p:cNvCxnSpPr>
            <a:cxnSpLocks/>
            <a:stCxn id="161" idx="6"/>
            <a:endCxn id="165" idx="2"/>
          </p:cNvCxnSpPr>
          <p:nvPr/>
        </p:nvCxnSpPr>
        <p:spPr>
          <a:xfrm>
            <a:off x="7985267" y="4239126"/>
            <a:ext cx="1584176" cy="1007927"/>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73" name="直线连接符 172">
            <a:extLst>
              <a:ext uri="{FF2B5EF4-FFF2-40B4-BE49-F238E27FC236}">
                <a16:creationId xmlns:a16="http://schemas.microsoft.com/office/drawing/2014/main" id="{4AC4AB2C-C797-FB54-FE57-89E701299EC7}"/>
              </a:ext>
            </a:extLst>
          </p:cNvPr>
          <p:cNvCxnSpPr>
            <a:cxnSpLocks/>
            <a:stCxn id="162" idx="6"/>
            <a:endCxn id="165" idx="2"/>
          </p:cNvCxnSpPr>
          <p:nvPr/>
        </p:nvCxnSpPr>
        <p:spPr>
          <a:xfrm>
            <a:off x="7985267" y="5067033"/>
            <a:ext cx="1584176" cy="18002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74" name="直线连接符 173">
            <a:extLst>
              <a:ext uri="{FF2B5EF4-FFF2-40B4-BE49-F238E27FC236}">
                <a16:creationId xmlns:a16="http://schemas.microsoft.com/office/drawing/2014/main" id="{14AE3926-4686-B3D0-AD59-19A8CF0AB025}"/>
              </a:ext>
            </a:extLst>
          </p:cNvPr>
          <p:cNvCxnSpPr>
            <a:cxnSpLocks/>
            <a:stCxn id="163" idx="6"/>
            <a:endCxn id="165" idx="2"/>
          </p:cNvCxnSpPr>
          <p:nvPr/>
        </p:nvCxnSpPr>
        <p:spPr>
          <a:xfrm flipV="1">
            <a:off x="7985267" y="5247053"/>
            <a:ext cx="1584176" cy="1116494"/>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175" name="直线连接符 174">
            <a:extLst>
              <a:ext uri="{FF2B5EF4-FFF2-40B4-BE49-F238E27FC236}">
                <a16:creationId xmlns:a16="http://schemas.microsoft.com/office/drawing/2014/main" id="{B53F8EED-212A-9E2D-D94F-BBFD9DBA6487}"/>
              </a:ext>
            </a:extLst>
          </p:cNvPr>
          <p:cNvCxnSpPr>
            <a:cxnSpLocks/>
            <a:stCxn id="164" idx="6"/>
            <a:endCxn id="165" idx="3"/>
          </p:cNvCxnSpPr>
          <p:nvPr/>
        </p:nvCxnSpPr>
        <p:spPr>
          <a:xfrm flipV="1">
            <a:off x="7985267" y="5374346"/>
            <a:ext cx="1636903" cy="1833045"/>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6" name="文本框 175">
                <a:extLst>
                  <a:ext uri="{FF2B5EF4-FFF2-40B4-BE49-F238E27FC236}">
                    <a16:creationId xmlns:a16="http://schemas.microsoft.com/office/drawing/2014/main" id="{9F140D8B-ACC4-7CEC-7EF5-416A27C34E80}"/>
                  </a:ext>
                </a:extLst>
              </p:cNvPr>
              <p:cNvSpPr txBox="1"/>
              <p:nvPr/>
            </p:nvSpPr>
            <p:spPr bwMode="auto">
              <a:xfrm>
                <a:off x="7641950" y="4005031"/>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𝒗</m:t>
                      </m:r>
                    </m:oMath>
                  </m:oMathPara>
                </a14:m>
                <a:endParaRPr lang="en-US" b="1" dirty="0">
                  <a:solidFill>
                    <a:schemeClr val="tx1"/>
                  </a:solidFill>
                </a:endParaRPr>
              </a:p>
            </p:txBody>
          </p:sp>
        </mc:Choice>
        <mc:Fallback xmlns="">
          <p:sp>
            <p:nvSpPr>
              <p:cNvPr id="176" name="文本框 175">
                <a:extLst>
                  <a:ext uri="{FF2B5EF4-FFF2-40B4-BE49-F238E27FC236}">
                    <a16:creationId xmlns:a16="http://schemas.microsoft.com/office/drawing/2014/main" id="{9F140D8B-ACC4-7CEC-7EF5-416A27C34E80}"/>
                  </a:ext>
                </a:extLst>
              </p:cNvPr>
              <p:cNvSpPr txBox="1">
                <a:spLocks noRot="1" noChangeAspect="1" noMove="1" noResize="1" noEditPoints="1" noAdjustHandles="1" noChangeArrowheads="1" noChangeShapeType="1" noTextEdit="1"/>
              </p:cNvSpPr>
              <p:nvPr/>
            </p:nvSpPr>
            <p:spPr bwMode="auto">
              <a:xfrm>
                <a:off x="7641950" y="4005031"/>
                <a:ext cx="288032" cy="400665"/>
              </a:xfrm>
              <a:prstGeom prst="rect">
                <a:avLst/>
              </a:prstGeom>
              <a:blipFill>
                <a:blip r:embed="rId5"/>
                <a:stretch>
                  <a:fillRect r="-41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文本框 176">
                <a:extLst>
                  <a:ext uri="{FF2B5EF4-FFF2-40B4-BE49-F238E27FC236}">
                    <a16:creationId xmlns:a16="http://schemas.microsoft.com/office/drawing/2014/main" id="{8A6C6BBB-A2D2-D8FA-8449-1CE518D131C9}"/>
                  </a:ext>
                </a:extLst>
              </p:cNvPr>
              <p:cNvSpPr txBox="1"/>
              <p:nvPr/>
            </p:nvSpPr>
            <p:spPr bwMode="auto">
              <a:xfrm>
                <a:off x="9600897" y="5009053"/>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𝒕</m:t>
                      </m:r>
                    </m:oMath>
                  </m:oMathPara>
                </a14:m>
                <a:endParaRPr lang="en-US" b="1" dirty="0">
                  <a:solidFill>
                    <a:srgbClr val="C00000"/>
                  </a:solidFill>
                </a:endParaRPr>
              </a:p>
            </p:txBody>
          </p:sp>
        </mc:Choice>
        <mc:Fallback xmlns="">
          <p:sp>
            <p:nvSpPr>
              <p:cNvPr id="177" name="文本框 176">
                <a:extLst>
                  <a:ext uri="{FF2B5EF4-FFF2-40B4-BE49-F238E27FC236}">
                    <a16:creationId xmlns:a16="http://schemas.microsoft.com/office/drawing/2014/main" id="{8A6C6BBB-A2D2-D8FA-8449-1CE518D131C9}"/>
                  </a:ext>
                </a:extLst>
              </p:cNvPr>
              <p:cNvSpPr txBox="1">
                <a:spLocks noRot="1" noChangeAspect="1" noMove="1" noResize="1" noEditPoints="1" noAdjustHandles="1" noChangeArrowheads="1" noChangeShapeType="1" noTextEdit="1"/>
              </p:cNvSpPr>
              <p:nvPr/>
            </p:nvSpPr>
            <p:spPr bwMode="auto">
              <a:xfrm>
                <a:off x="9600897" y="5009053"/>
                <a:ext cx="288032" cy="401434"/>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p:cxnSp>
        <p:nvCxnSpPr>
          <p:cNvPr id="178" name="直线箭头连接符 177">
            <a:extLst>
              <a:ext uri="{FF2B5EF4-FFF2-40B4-BE49-F238E27FC236}">
                <a16:creationId xmlns:a16="http://schemas.microsoft.com/office/drawing/2014/main" id="{7F1A9699-4B50-B32D-5413-AAC5E4A4EFFE}"/>
              </a:ext>
            </a:extLst>
          </p:cNvPr>
          <p:cNvCxnSpPr>
            <a:cxnSpLocks/>
          </p:cNvCxnSpPr>
          <p:nvPr/>
        </p:nvCxnSpPr>
        <p:spPr>
          <a:xfrm flipH="1">
            <a:off x="6696510" y="2899130"/>
            <a:ext cx="2577513" cy="0"/>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
        <p:nvSpPr>
          <p:cNvPr id="179" name="文本框 178">
            <a:extLst>
              <a:ext uri="{FF2B5EF4-FFF2-40B4-BE49-F238E27FC236}">
                <a16:creationId xmlns:a16="http://schemas.microsoft.com/office/drawing/2014/main" id="{3ABA476C-EDE4-D4FE-4025-18222AA3E8AD}"/>
              </a:ext>
            </a:extLst>
          </p:cNvPr>
          <p:cNvSpPr txBox="1"/>
          <p:nvPr/>
        </p:nvSpPr>
        <p:spPr bwMode="auto">
          <a:xfrm>
            <a:off x="6669984" y="2477332"/>
            <a:ext cx="3383793" cy="400110"/>
          </a:xfrm>
          <a:prstGeom prst="rect">
            <a:avLst/>
          </a:prstGeom>
          <a:noFill/>
          <a:ln w="9525" algn="ctr">
            <a:noFill/>
            <a:miter lim="800000"/>
            <a:headEnd/>
            <a:tailEnd/>
          </a:ln>
          <a:effectLst/>
        </p:spPr>
        <p:txBody>
          <a:bodyPr wrap="square">
            <a:spAutoFit/>
          </a:bodyPr>
          <a:lstStyle/>
          <a:p>
            <a:r>
              <a:rPr lang="en-US" altLang="zh-CN">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randomized forwad</a:t>
            </a:r>
            <a:r>
              <a:rPr lang="en-US" altLang="zh-CN" sz="20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push </a:t>
            </a:r>
            <a:endParaRPr lang="en-US">
              <a:solidFill>
                <a:srgbClr val="FF0000"/>
              </a:solidFill>
            </a:endParaRPr>
          </a:p>
        </p:txBody>
      </p:sp>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A77C1E6A-367B-A499-D10C-6D401567B70C}"/>
                  </a:ext>
                </a:extLst>
              </p:cNvPr>
              <p:cNvSpPr txBox="1"/>
              <p:nvPr/>
            </p:nvSpPr>
            <p:spPr bwMode="auto">
              <a:xfrm>
                <a:off x="6545107" y="5516082"/>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82" name="文本框 181">
                <a:extLst>
                  <a:ext uri="{FF2B5EF4-FFF2-40B4-BE49-F238E27FC236}">
                    <a16:creationId xmlns:a16="http://schemas.microsoft.com/office/drawing/2014/main" id="{A77C1E6A-367B-A499-D10C-6D401567B70C}"/>
                  </a:ext>
                </a:extLst>
              </p:cNvPr>
              <p:cNvSpPr txBox="1">
                <a:spLocks noRot="1" noChangeAspect="1" noMove="1" noResize="1" noEditPoints="1" noAdjustHandles="1" noChangeArrowheads="1" noChangeShapeType="1" noTextEdit="1"/>
              </p:cNvSpPr>
              <p:nvPr/>
            </p:nvSpPr>
            <p:spPr bwMode="auto">
              <a:xfrm>
                <a:off x="6545107" y="5516082"/>
                <a:ext cx="552925" cy="360040"/>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文本框 182">
                <a:extLst>
                  <a:ext uri="{FF2B5EF4-FFF2-40B4-BE49-F238E27FC236}">
                    <a16:creationId xmlns:a16="http://schemas.microsoft.com/office/drawing/2014/main" id="{A0DD1FF9-86C3-9832-E31F-9E303027ADED}"/>
                  </a:ext>
                </a:extLst>
              </p:cNvPr>
              <p:cNvSpPr txBox="1"/>
              <p:nvPr/>
            </p:nvSpPr>
            <p:spPr bwMode="auto">
              <a:xfrm>
                <a:off x="7625227" y="5515897"/>
                <a:ext cx="552925" cy="36004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83" name="文本框 182">
                <a:extLst>
                  <a:ext uri="{FF2B5EF4-FFF2-40B4-BE49-F238E27FC236}">
                    <a16:creationId xmlns:a16="http://schemas.microsoft.com/office/drawing/2014/main" id="{A0DD1FF9-86C3-9832-E31F-9E303027ADED}"/>
                  </a:ext>
                </a:extLst>
              </p:cNvPr>
              <p:cNvSpPr txBox="1">
                <a:spLocks noRot="1" noChangeAspect="1" noMove="1" noResize="1" noEditPoints="1" noAdjustHandles="1" noChangeArrowheads="1" noChangeShapeType="1" noTextEdit="1"/>
              </p:cNvSpPr>
              <p:nvPr/>
            </p:nvSpPr>
            <p:spPr bwMode="auto">
              <a:xfrm>
                <a:off x="7625227" y="5515897"/>
                <a:ext cx="552925" cy="36004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41602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文本框 1">
            <a:extLst>
              <a:ext uri="{FF2B5EF4-FFF2-40B4-BE49-F238E27FC236}">
                <a16:creationId xmlns:a16="http://schemas.microsoft.com/office/drawing/2014/main" id="{ED9185F8-3CC2-453B-B7E7-AD5D259E8380}"/>
              </a:ext>
            </a:extLst>
          </p:cNvPr>
          <p:cNvSpPr txBox="1"/>
          <p:nvPr/>
        </p:nvSpPr>
        <p:spPr bwMode="auto">
          <a:xfrm>
            <a:off x="541184" y="1510730"/>
            <a:ext cx="8498816" cy="1046440"/>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Symmetry</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of random walk probabilities on undirected graphs; </a:t>
            </a:r>
          </a:p>
          <a:p>
            <a:pPr marL="360000" lvl="1" indent="-342900" eaLnBrk="0" hangingPunct="0">
              <a:spcAft>
                <a:spcPts val="1200"/>
              </a:spcAft>
              <a:buSzPct val="80000"/>
              <a:buFont typeface="Wingdings" pitchFamily="2" charset="2"/>
              <a:buChar char="Ø"/>
              <a:defRPr/>
            </a:pP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53913C6-721A-E036-DFB7-FBB3ADD34674}"/>
                  </a:ext>
                </a:extLst>
              </p:cNvPr>
              <p:cNvSpPr txBox="1"/>
              <p:nvPr/>
            </p:nvSpPr>
            <p:spPr bwMode="auto">
              <a:xfrm>
                <a:off x="3273129" y="2192406"/>
                <a:ext cx="3485057" cy="43088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sSub>
                      <m:sSubPr>
                        <m:ctrlPr>
                          <a:rPr lang="en-US" sz="2800" b="0" i="1" dirty="0">
                            <a:solidFill>
                              <a:prstClr val="black"/>
                            </a:solidFill>
                            <a:latin typeface="Cambria Math" panose="02040503050406030204" pitchFamily="18" charset="0"/>
                          </a:rPr>
                        </m:ctrlPr>
                      </m:sSubPr>
                      <m:e>
                        <m:r>
                          <a:rPr lang="en-US" sz="2800" b="1" i="1" dirty="0">
                            <a:solidFill>
                              <a:prstClr val="black"/>
                            </a:solidFill>
                            <a:latin typeface="Cambria Math" panose="02040503050406030204" pitchFamily="18" charset="0"/>
                          </a:rPr>
                          <m:t>𝝅</m:t>
                        </m:r>
                      </m:e>
                      <m:sub>
                        <m:r>
                          <a:rPr lang="en-US" sz="2800" b="0" i="1" dirty="0">
                            <a:solidFill>
                              <a:prstClr val="black"/>
                            </a:solidFill>
                            <a:latin typeface="Cambria Math" panose="02040503050406030204" pitchFamily="18" charset="0"/>
                          </a:rPr>
                          <m:t>𝑠</m:t>
                        </m:r>
                      </m:sub>
                    </m:sSub>
                    <m:d>
                      <m:dPr>
                        <m:ctrlPr>
                          <a:rPr lang="en-US" sz="2800" b="0" i="1" dirty="0">
                            <a:solidFill>
                              <a:prstClr val="black"/>
                            </a:solidFill>
                            <a:latin typeface="Cambria Math" panose="02040503050406030204" pitchFamily="18" charset="0"/>
                          </a:rPr>
                        </m:ctrlPr>
                      </m:dPr>
                      <m:e>
                        <m:r>
                          <a:rPr lang="en-US" sz="2800" b="0" i="1" dirty="0">
                            <a:solidFill>
                              <a:prstClr val="black"/>
                            </a:solidFill>
                            <a:latin typeface="Cambria Math" panose="02040503050406030204" pitchFamily="18" charset="0"/>
                          </a:rPr>
                          <m:t>𝑡</m:t>
                        </m:r>
                      </m:e>
                    </m:d>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0" i="1" dirty="0">
                            <a:solidFill>
                              <a:prstClr val="black"/>
                            </a:solidFill>
                            <a:latin typeface="Cambria Math" panose="02040503050406030204" pitchFamily="18" charset="0"/>
                          </a:rPr>
                          <m:t>𝑑</m:t>
                        </m:r>
                      </m:e>
                      <m:sub>
                        <m:r>
                          <a:rPr lang="en-US" sz="2800" b="0" i="1" dirty="0">
                            <a:solidFill>
                              <a:prstClr val="black"/>
                            </a:solidFill>
                            <a:latin typeface="Cambria Math" panose="02040503050406030204" pitchFamily="18" charset="0"/>
                          </a:rPr>
                          <m:t>𝑠</m:t>
                        </m:r>
                      </m:sub>
                    </m:sSub>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1" i="1" dirty="0">
                            <a:solidFill>
                              <a:prstClr val="black"/>
                            </a:solidFill>
                            <a:latin typeface="Cambria Math" panose="02040503050406030204" pitchFamily="18" charset="0"/>
                          </a:rPr>
                          <m:t>𝝅</m:t>
                        </m:r>
                      </m:e>
                      <m:sub>
                        <m:r>
                          <a:rPr lang="en-US" sz="2800" b="0" i="1" dirty="0">
                            <a:solidFill>
                              <a:prstClr val="black"/>
                            </a:solidFill>
                            <a:latin typeface="Cambria Math" panose="02040503050406030204" pitchFamily="18" charset="0"/>
                          </a:rPr>
                          <m:t>𝑡</m:t>
                        </m:r>
                      </m:sub>
                    </m:sSub>
                    <m:d>
                      <m:dPr>
                        <m:ctrlPr>
                          <a:rPr lang="en-US" sz="2800" b="0" i="1" dirty="0">
                            <a:solidFill>
                              <a:prstClr val="black"/>
                            </a:solidFill>
                            <a:latin typeface="Cambria Math" panose="02040503050406030204" pitchFamily="18" charset="0"/>
                          </a:rPr>
                        </m:ctrlPr>
                      </m:dPr>
                      <m:e>
                        <m:r>
                          <a:rPr lang="en-US" sz="2800" b="0" i="1" dirty="0">
                            <a:solidFill>
                              <a:prstClr val="black"/>
                            </a:solidFill>
                            <a:latin typeface="Cambria Math" panose="02040503050406030204" pitchFamily="18" charset="0"/>
                          </a:rPr>
                          <m:t>𝑠</m:t>
                        </m:r>
                      </m:e>
                    </m:d>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0" i="1" dirty="0">
                            <a:solidFill>
                              <a:prstClr val="black"/>
                            </a:solidFill>
                            <a:latin typeface="Cambria Math" panose="02040503050406030204" pitchFamily="18" charset="0"/>
                          </a:rPr>
                          <m:t>𝑑</m:t>
                        </m:r>
                      </m:e>
                      <m:sub>
                        <m:r>
                          <a:rPr lang="en-US" sz="2800" b="0" i="1" dirty="0">
                            <a:solidFill>
                              <a:prstClr val="black"/>
                            </a:solidFill>
                            <a:latin typeface="Cambria Math" panose="02040503050406030204" pitchFamily="18" charset="0"/>
                          </a:rPr>
                          <m:t>𝑡</m:t>
                        </m:r>
                      </m:sub>
                    </m:sSub>
                  </m:oMath>
                </a14:m>
                <a:r>
                  <a:rPr lang="en-US" sz="2800" dirty="0">
                    <a:solidFill>
                      <a:prstClr val="black"/>
                    </a:solidFill>
                  </a:rPr>
                  <a:t>,</a:t>
                </a:r>
              </a:p>
            </p:txBody>
          </p:sp>
        </mc:Choice>
        <mc:Fallback xmlns="">
          <p:sp>
            <p:nvSpPr>
              <p:cNvPr id="32" name="文本框 31">
                <a:extLst>
                  <a:ext uri="{FF2B5EF4-FFF2-40B4-BE49-F238E27FC236}">
                    <a16:creationId xmlns:a16="http://schemas.microsoft.com/office/drawing/2014/main" id="{153913C6-721A-E036-DFB7-FBB3ADD34674}"/>
                  </a:ext>
                </a:extLst>
              </p:cNvPr>
              <p:cNvSpPr txBox="1">
                <a:spLocks noRot="1" noChangeAspect="1" noMove="1" noResize="1" noEditPoints="1" noAdjustHandles="1" noChangeArrowheads="1" noChangeShapeType="1" noTextEdit="1"/>
              </p:cNvSpPr>
              <p:nvPr/>
            </p:nvSpPr>
            <p:spPr bwMode="auto">
              <a:xfrm>
                <a:off x="3273129" y="2192406"/>
                <a:ext cx="3485057" cy="430887"/>
              </a:xfrm>
              <a:prstGeom prst="rect">
                <a:avLst/>
              </a:prstGeom>
              <a:blipFill>
                <a:blip r:embed="rId3"/>
                <a:stretch>
                  <a:fillRect l="-2536" t="-22857" r="-5072" b="-48571"/>
                </a:stretch>
              </a:blipFill>
              <a:ln w="9525" algn="ctr">
                <a:noFill/>
                <a:miter lim="800000"/>
                <a:headEnd/>
                <a:tailEnd/>
              </a:ln>
              <a:effectLst/>
            </p:spPr>
            <p:txBody>
              <a:bodyPr/>
              <a:lstStyle/>
              <a:p>
                <a:r>
                  <a:rPr lang="en-US">
                    <a:noFill/>
                  </a:rPr>
                  <a:t> </a:t>
                </a:r>
              </a:p>
            </p:txBody>
          </p:sp>
        </mc:Fallback>
      </mc:AlternateContent>
      <p:sp>
        <p:nvSpPr>
          <p:cNvPr id="110" name="弧 109">
            <a:extLst>
              <a:ext uri="{FF2B5EF4-FFF2-40B4-BE49-F238E27FC236}">
                <a16:creationId xmlns:a16="http://schemas.microsoft.com/office/drawing/2014/main" id="{54F25D71-990C-9DF7-D8FC-D940C2F3A836}"/>
              </a:ext>
            </a:extLst>
          </p:cNvPr>
          <p:cNvSpPr/>
          <p:nvPr/>
        </p:nvSpPr>
        <p:spPr>
          <a:xfrm rot="16380508" flipH="1" flipV="1">
            <a:off x="5301394" y="2206038"/>
            <a:ext cx="1413599" cy="116404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7437BC1B-6AC2-37C3-05CF-27C3CC634BE6}"/>
                  </a:ext>
                </a:extLst>
              </p:cNvPr>
              <p:cNvSpPr txBox="1"/>
              <p:nvPr/>
            </p:nvSpPr>
            <p:spPr bwMode="auto">
              <a:xfrm>
                <a:off x="6106008" y="2932756"/>
                <a:ext cx="3953980"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2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endPar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1" name="文本框 110">
                <a:extLst>
                  <a:ext uri="{FF2B5EF4-FFF2-40B4-BE49-F238E27FC236}">
                    <a16:creationId xmlns:a16="http://schemas.microsoft.com/office/drawing/2014/main" id="{7437BC1B-6AC2-37C3-05CF-27C3CC634BE6}"/>
                  </a:ext>
                </a:extLst>
              </p:cNvPr>
              <p:cNvSpPr txBox="1">
                <a:spLocks noRot="1" noChangeAspect="1" noMove="1" noResize="1" noEditPoints="1" noAdjustHandles="1" noChangeArrowheads="1" noChangeShapeType="1" noTextEdit="1"/>
              </p:cNvSpPr>
              <p:nvPr/>
            </p:nvSpPr>
            <p:spPr bwMode="auto">
              <a:xfrm>
                <a:off x="6106008" y="2932756"/>
                <a:ext cx="3953980" cy="810158"/>
              </a:xfrm>
              <a:prstGeom prst="rect">
                <a:avLst/>
              </a:prstGeom>
              <a:blipFill>
                <a:blip r:embed="rId4"/>
                <a:stretch>
                  <a:fillRect l="-1923" t="-3077" b="-13846"/>
                </a:stretch>
              </a:blipFill>
              <a:ln w="9525" algn="ctr">
                <a:noFill/>
                <a:miter lim="800000"/>
                <a:headEnd/>
                <a:tailEnd/>
              </a:ln>
              <a:effectLst/>
            </p:spPr>
            <p:txBody>
              <a:bodyPr/>
              <a:lstStyle/>
              <a:p>
                <a:r>
                  <a:rPr lang="en-US">
                    <a:noFill/>
                  </a:rPr>
                  <a:t> </a:t>
                </a:r>
              </a:p>
            </p:txBody>
          </p:sp>
        </mc:Fallback>
      </mc:AlternateContent>
      <p:sp>
        <p:nvSpPr>
          <p:cNvPr id="112" name="任意形状 111">
            <a:extLst>
              <a:ext uri="{FF2B5EF4-FFF2-40B4-BE49-F238E27FC236}">
                <a16:creationId xmlns:a16="http://schemas.microsoft.com/office/drawing/2014/main" id="{9298ED28-E2DF-20A7-E7EC-BB22F7569616}"/>
              </a:ext>
            </a:extLst>
          </p:cNvPr>
          <p:cNvSpPr/>
          <p:nvPr/>
        </p:nvSpPr>
        <p:spPr>
          <a:xfrm>
            <a:off x="3193494" y="2737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任意形状 112">
            <a:extLst>
              <a:ext uri="{FF2B5EF4-FFF2-40B4-BE49-F238E27FC236}">
                <a16:creationId xmlns:a16="http://schemas.microsoft.com/office/drawing/2014/main" id="{605281E5-49C9-9498-85A2-A3908A63AEBE}"/>
              </a:ext>
            </a:extLst>
          </p:cNvPr>
          <p:cNvSpPr/>
          <p:nvPr/>
        </p:nvSpPr>
        <p:spPr>
          <a:xfrm>
            <a:off x="5138304" y="2737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52AC93C-2878-BFDE-D4A1-CF7A6D41EEC7}"/>
                  </a:ext>
                </a:extLst>
              </p:cNvPr>
              <p:cNvSpPr txBox="1"/>
              <p:nvPr/>
            </p:nvSpPr>
            <p:spPr bwMode="auto">
              <a:xfrm>
                <a:off x="283926" y="2932756"/>
                <a:ext cx="3953980" cy="81022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2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endPar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4" name="文本框 113">
                <a:extLst>
                  <a:ext uri="{FF2B5EF4-FFF2-40B4-BE49-F238E27FC236}">
                    <a16:creationId xmlns:a16="http://schemas.microsoft.com/office/drawing/2014/main" id="{D52AC93C-2878-BFDE-D4A1-CF7A6D41EEC7}"/>
                  </a:ext>
                </a:extLst>
              </p:cNvPr>
              <p:cNvSpPr txBox="1">
                <a:spLocks noRot="1" noChangeAspect="1" noMove="1" noResize="1" noEditPoints="1" noAdjustHandles="1" noChangeArrowheads="1" noChangeShapeType="1" noTextEdit="1"/>
              </p:cNvSpPr>
              <p:nvPr/>
            </p:nvSpPr>
            <p:spPr bwMode="auto">
              <a:xfrm>
                <a:off x="283926" y="2932756"/>
                <a:ext cx="3953980" cy="810222"/>
              </a:xfrm>
              <a:prstGeom prst="rect">
                <a:avLst/>
              </a:prstGeom>
              <a:blipFill>
                <a:blip r:embed="rId5"/>
                <a:stretch>
                  <a:fillRect l="-1923" t="-3077" b="-13846"/>
                </a:stretch>
              </a:blipFill>
              <a:ln w="9525" algn="ctr">
                <a:noFill/>
                <a:miter lim="800000"/>
                <a:headEnd/>
                <a:tailEnd/>
              </a:ln>
              <a:effectLst/>
            </p:spPr>
            <p:txBody>
              <a:bodyPr/>
              <a:lstStyle/>
              <a:p>
                <a:r>
                  <a:rPr lang="en-US">
                    <a:noFill/>
                  </a:rPr>
                  <a:t> </a:t>
                </a:r>
              </a:p>
            </p:txBody>
          </p:sp>
        </mc:Fallback>
      </mc:AlternateContent>
      <p:sp>
        <p:nvSpPr>
          <p:cNvPr id="115" name="弧 114">
            <a:extLst>
              <a:ext uri="{FF2B5EF4-FFF2-40B4-BE49-F238E27FC236}">
                <a16:creationId xmlns:a16="http://schemas.microsoft.com/office/drawing/2014/main" id="{4C2B2D99-6BA4-21E9-5267-2B85FD6D2AE0}"/>
              </a:ext>
            </a:extLst>
          </p:cNvPr>
          <p:cNvSpPr/>
          <p:nvPr/>
        </p:nvSpPr>
        <p:spPr>
          <a:xfrm rot="9370171" flipH="1">
            <a:off x="3794009" y="2805153"/>
            <a:ext cx="557057" cy="674329"/>
          </a:xfrm>
          <a:prstGeom prst="arc">
            <a:avLst>
              <a:gd name="adj1" fmla="val 15598750"/>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5D5C831F-9896-58A1-052E-53CF300AF77D}"/>
                  </a:ext>
                </a:extLst>
              </p:cNvPr>
              <p:cNvSpPr txBox="1"/>
              <p:nvPr/>
            </p:nvSpPr>
            <p:spPr bwMode="auto">
              <a:xfrm>
                <a:off x="7202110" y="2194505"/>
                <a:ext cx="1761775" cy="43781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for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𝑉</m:t>
                    </m:r>
                  </m:oMath>
                </a14:m>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5D5C831F-9896-58A1-052E-53CF300AF77D}"/>
                  </a:ext>
                </a:extLst>
              </p:cNvPr>
              <p:cNvSpPr txBox="1">
                <a:spLocks noRot="1" noChangeAspect="1" noMove="1" noResize="1" noEditPoints="1" noAdjustHandles="1" noChangeArrowheads="1" noChangeShapeType="1" noTextEdit="1"/>
              </p:cNvSpPr>
              <p:nvPr/>
            </p:nvSpPr>
            <p:spPr bwMode="auto">
              <a:xfrm>
                <a:off x="7202110" y="2194505"/>
                <a:ext cx="1761775" cy="437812"/>
              </a:xfrm>
              <a:prstGeom prst="rect">
                <a:avLst/>
              </a:prstGeom>
              <a:blipFill>
                <a:blip r:embed="rId6"/>
                <a:stretch>
                  <a:fillRect l="-3571" t="-5556" b="-25000"/>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69750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文本框 1">
            <a:extLst>
              <a:ext uri="{FF2B5EF4-FFF2-40B4-BE49-F238E27FC236}">
                <a16:creationId xmlns:a16="http://schemas.microsoft.com/office/drawing/2014/main" id="{ED9185F8-3CC2-453B-B7E7-AD5D259E8380}"/>
              </a:ext>
            </a:extLst>
          </p:cNvPr>
          <p:cNvSpPr txBox="1"/>
          <p:nvPr/>
        </p:nvSpPr>
        <p:spPr bwMode="auto">
          <a:xfrm>
            <a:off x="541184" y="1510730"/>
            <a:ext cx="8498816" cy="1046440"/>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Symmetry</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of random walk probabilities on undirected graphs; </a:t>
            </a:r>
          </a:p>
          <a:p>
            <a:pPr marL="360000" lvl="1" indent="-342900" eaLnBrk="0" hangingPunct="0">
              <a:spcAft>
                <a:spcPts val="1200"/>
              </a:spcAft>
              <a:buSzPct val="80000"/>
              <a:buFont typeface="Wingdings" pitchFamily="2" charset="2"/>
              <a:buChar char="Ø"/>
              <a:defRPr/>
            </a:pP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椭圆 5">
            <a:extLst>
              <a:ext uri="{FF2B5EF4-FFF2-40B4-BE49-F238E27FC236}">
                <a16:creationId xmlns:a16="http://schemas.microsoft.com/office/drawing/2014/main" id="{A9560E3C-0E5A-15B3-DDF7-0BDED731E4B0}"/>
              </a:ext>
            </a:extLst>
          </p:cNvPr>
          <p:cNvSpPr/>
          <p:nvPr/>
        </p:nvSpPr>
        <p:spPr>
          <a:xfrm>
            <a:off x="1433700"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直线连接符 7">
            <a:extLst>
              <a:ext uri="{FF2B5EF4-FFF2-40B4-BE49-F238E27FC236}">
                <a16:creationId xmlns:a16="http://schemas.microsoft.com/office/drawing/2014/main" id="{21E04E36-9131-6B97-878B-59A3E6F986AF}"/>
              </a:ext>
            </a:extLst>
          </p:cNvPr>
          <p:cNvCxnSpPr>
            <a:cxnSpLocks/>
            <a:stCxn id="6" idx="6"/>
            <a:endCxn id="12" idx="2"/>
          </p:cNvCxnSpPr>
          <p:nvPr/>
        </p:nvCxnSpPr>
        <p:spPr>
          <a:xfrm>
            <a:off x="1793740"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502D66FB-23B3-A0C0-B9B5-21B1DC9841BF}"/>
              </a:ext>
            </a:extLst>
          </p:cNvPr>
          <p:cNvSpPr/>
          <p:nvPr/>
        </p:nvSpPr>
        <p:spPr>
          <a:xfrm>
            <a:off x="2657836"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直线连接符 14">
            <a:extLst>
              <a:ext uri="{FF2B5EF4-FFF2-40B4-BE49-F238E27FC236}">
                <a16:creationId xmlns:a16="http://schemas.microsoft.com/office/drawing/2014/main" id="{89C508DC-0EC7-4E48-333D-7C006AC824AE}"/>
              </a:ext>
            </a:extLst>
          </p:cNvPr>
          <p:cNvCxnSpPr>
            <a:cxnSpLocks/>
            <a:stCxn id="12" idx="6"/>
            <a:endCxn id="17" idx="2"/>
          </p:cNvCxnSpPr>
          <p:nvPr/>
        </p:nvCxnSpPr>
        <p:spPr>
          <a:xfrm>
            <a:off x="3017876"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B8C0B178-551F-8D04-0661-A127C64B1342}"/>
              </a:ext>
            </a:extLst>
          </p:cNvPr>
          <p:cNvSpPr/>
          <p:nvPr/>
        </p:nvSpPr>
        <p:spPr>
          <a:xfrm>
            <a:off x="3881972"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271B8CE7-9A1F-FEC6-CF47-8F601DA095CA}"/>
              </a:ext>
            </a:extLst>
          </p:cNvPr>
          <p:cNvCxnSpPr>
            <a:cxnSpLocks/>
            <a:endCxn id="31" idx="2"/>
          </p:cNvCxnSpPr>
          <p:nvPr/>
        </p:nvCxnSpPr>
        <p:spPr>
          <a:xfrm>
            <a:off x="4242012"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E796C3A2-0FD5-9480-7911-82212DEC1B9B}"/>
              </a:ext>
            </a:extLst>
          </p:cNvPr>
          <p:cNvSpPr/>
          <p:nvPr/>
        </p:nvSpPr>
        <p:spPr>
          <a:xfrm>
            <a:off x="5106108"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53913C6-721A-E036-DFB7-FBB3ADD34674}"/>
                  </a:ext>
                </a:extLst>
              </p:cNvPr>
              <p:cNvSpPr txBox="1"/>
              <p:nvPr/>
            </p:nvSpPr>
            <p:spPr bwMode="auto">
              <a:xfrm>
                <a:off x="3273129" y="2192406"/>
                <a:ext cx="3485057" cy="43088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sSub>
                      <m:sSubPr>
                        <m:ctrlPr>
                          <a:rPr lang="en-US" sz="2800" b="0" i="1" dirty="0">
                            <a:solidFill>
                              <a:prstClr val="black"/>
                            </a:solidFill>
                            <a:latin typeface="Cambria Math" panose="02040503050406030204" pitchFamily="18" charset="0"/>
                          </a:rPr>
                        </m:ctrlPr>
                      </m:sSubPr>
                      <m:e>
                        <m:r>
                          <a:rPr lang="en-US" sz="2800" b="1" i="1" dirty="0">
                            <a:solidFill>
                              <a:prstClr val="black"/>
                            </a:solidFill>
                            <a:latin typeface="Cambria Math" panose="02040503050406030204" pitchFamily="18" charset="0"/>
                          </a:rPr>
                          <m:t>𝝅</m:t>
                        </m:r>
                      </m:e>
                      <m:sub>
                        <m:r>
                          <a:rPr lang="en-US" sz="2800" b="0" i="1" dirty="0">
                            <a:solidFill>
                              <a:prstClr val="black"/>
                            </a:solidFill>
                            <a:latin typeface="Cambria Math" panose="02040503050406030204" pitchFamily="18" charset="0"/>
                          </a:rPr>
                          <m:t>𝑠</m:t>
                        </m:r>
                      </m:sub>
                    </m:sSub>
                    <m:d>
                      <m:dPr>
                        <m:ctrlPr>
                          <a:rPr lang="en-US" sz="2800" b="0" i="1" dirty="0">
                            <a:solidFill>
                              <a:prstClr val="black"/>
                            </a:solidFill>
                            <a:latin typeface="Cambria Math" panose="02040503050406030204" pitchFamily="18" charset="0"/>
                          </a:rPr>
                        </m:ctrlPr>
                      </m:dPr>
                      <m:e>
                        <m:r>
                          <a:rPr lang="en-US" sz="2800" b="0" i="1" dirty="0">
                            <a:solidFill>
                              <a:prstClr val="black"/>
                            </a:solidFill>
                            <a:latin typeface="Cambria Math" panose="02040503050406030204" pitchFamily="18" charset="0"/>
                          </a:rPr>
                          <m:t>𝑡</m:t>
                        </m:r>
                      </m:e>
                    </m:d>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0" i="1" dirty="0">
                            <a:solidFill>
                              <a:prstClr val="black"/>
                            </a:solidFill>
                            <a:latin typeface="Cambria Math" panose="02040503050406030204" pitchFamily="18" charset="0"/>
                          </a:rPr>
                          <m:t>𝑑</m:t>
                        </m:r>
                      </m:e>
                      <m:sub>
                        <m:r>
                          <a:rPr lang="en-US" sz="2800" b="0" i="1" dirty="0">
                            <a:solidFill>
                              <a:prstClr val="black"/>
                            </a:solidFill>
                            <a:latin typeface="Cambria Math" panose="02040503050406030204" pitchFamily="18" charset="0"/>
                          </a:rPr>
                          <m:t>𝑠</m:t>
                        </m:r>
                      </m:sub>
                    </m:sSub>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1" i="1" dirty="0">
                            <a:solidFill>
                              <a:prstClr val="black"/>
                            </a:solidFill>
                            <a:latin typeface="Cambria Math" panose="02040503050406030204" pitchFamily="18" charset="0"/>
                          </a:rPr>
                          <m:t>𝝅</m:t>
                        </m:r>
                      </m:e>
                      <m:sub>
                        <m:r>
                          <a:rPr lang="en-US" sz="2800" b="0" i="1" dirty="0">
                            <a:solidFill>
                              <a:prstClr val="black"/>
                            </a:solidFill>
                            <a:latin typeface="Cambria Math" panose="02040503050406030204" pitchFamily="18" charset="0"/>
                          </a:rPr>
                          <m:t>𝑡</m:t>
                        </m:r>
                      </m:sub>
                    </m:sSub>
                    <m:d>
                      <m:dPr>
                        <m:ctrlPr>
                          <a:rPr lang="en-US" sz="2800" b="0" i="1" dirty="0">
                            <a:solidFill>
                              <a:prstClr val="black"/>
                            </a:solidFill>
                            <a:latin typeface="Cambria Math" panose="02040503050406030204" pitchFamily="18" charset="0"/>
                          </a:rPr>
                        </m:ctrlPr>
                      </m:dPr>
                      <m:e>
                        <m:r>
                          <a:rPr lang="en-US" sz="2800" b="0" i="1" dirty="0">
                            <a:solidFill>
                              <a:prstClr val="black"/>
                            </a:solidFill>
                            <a:latin typeface="Cambria Math" panose="02040503050406030204" pitchFamily="18" charset="0"/>
                          </a:rPr>
                          <m:t>𝑠</m:t>
                        </m:r>
                      </m:e>
                    </m:d>
                    <m:r>
                      <a:rPr lang="en-US" sz="2800" b="0" i="1" dirty="0">
                        <a:solidFill>
                          <a:prstClr val="black"/>
                        </a:solidFill>
                        <a:latin typeface="Cambria Math" panose="02040503050406030204" pitchFamily="18" charset="0"/>
                      </a:rPr>
                      <m:t>⋅</m:t>
                    </m:r>
                    <m:sSub>
                      <m:sSubPr>
                        <m:ctrlPr>
                          <a:rPr lang="en-US" sz="2800" b="0" i="1" dirty="0">
                            <a:solidFill>
                              <a:prstClr val="black"/>
                            </a:solidFill>
                            <a:latin typeface="Cambria Math" panose="02040503050406030204" pitchFamily="18" charset="0"/>
                          </a:rPr>
                        </m:ctrlPr>
                      </m:sSubPr>
                      <m:e>
                        <m:r>
                          <a:rPr lang="en-US" sz="2800" b="0" i="1" dirty="0">
                            <a:solidFill>
                              <a:prstClr val="black"/>
                            </a:solidFill>
                            <a:latin typeface="Cambria Math" panose="02040503050406030204" pitchFamily="18" charset="0"/>
                          </a:rPr>
                          <m:t>𝑑</m:t>
                        </m:r>
                      </m:e>
                      <m:sub>
                        <m:r>
                          <a:rPr lang="en-US" sz="2800" b="0" i="1" dirty="0">
                            <a:solidFill>
                              <a:prstClr val="black"/>
                            </a:solidFill>
                            <a:latin typeface="Cambria Math" panose="02040503050406030204" pitchFamily="18" charset="0"/>
                          </a:rPr>
                          <m:t>𝑡</m:t>
                        </m:r>
                      </m:sub>
                    </m:sSub>
                  </m:oMath>
                </a14:m>
                <a:r>
                  <a:rPr lang="en-US" sz="2800" dirty="0">
                    <a:solidFill>
                      <a:prstClr val="black"/>
                    </a:solidFill>
                  </a:rPr>
                  <a:t>,</a:t>
                </a:r>
              </a:p>
            </p:txBody>
          </p:sp>
        </mc:Choice>
        <mc:Fallback xmlns="">
          <p:sp>
            <p:nvSpPr>
              <p:cNvPr id="32" name="文本框 31">
                <a:extLst>
                  <a:ext uri="{FF2B5EF4-FFF2-40B4-BE49-F238E27FC236}">
                    <a16:creationId xmlns:a16="http://schemas.microsoft.com/office/drawing/2014/main" id="{153913C6-721A-E036-DFB7-FBB3ADD34674}"/>
                  </a:ext>
                </a:extLst>
              </p:cNvPr>
              <p:cNvSpPr txBox="1">
                <a:spLocks noRot="1" noChangeAspect="1" noMove="1" noResize="1" noEditPoints="1" noAdjustHandles="1" noChangeArrowheads="1" noChangeShapeType="1" noTextEdit="1"/>
              </p:cNvSpPr>
              <p:nvPr/>
            </p:nvSpPr>
            <p:spPr bwMode="auto">
              <a:xfrm>
                <a:off x="3273129" y="2192406"/>
                <a:ext cx="3485057" cy="430887"/>
              </a:xfrm>
              <a:prstGeom prst="rect">
                <a:avLst/>
              </a:prstGeom>
              <a:blipFill>
                <a:blip r:embed="rId3"/>
                <a:stretch>
                  <a:fillRect l="-2536" t="-22857" r="-5072" b="-48571"/>
                </a:stretch>
              </a:blipFill>
              <a:ln w="9525" algn="ctr">
                <a:noFill/>
                <a:miter lim="800000"/>
                <a:headEnd/>
                <a:tailEnd/>
              </a:ln>
              <a:effectLst/>
            </p:spPr>
            <p:txBody>
              <a:bodyPr/>
              <a:lstStyle/>
              <a:p>
                <a:r>
                  <a:rPr lang="en-US">
                    <a:noFill/>
                  </a:rPr>
                  <a:t> </a:t>
                </a:r>
              </a:p>
            </p:txBody>
          </p:sp>
        </mc:Fallback>
      </mc:AlternateContent>
      <p:cxnSp>
        <p:nvCxnSpPr>
          <p:cNvPr id="33" name="直线连接符 32">
            <a:extLst>
              <a:ext uri="{FF2B5EF4-FFF2-40B4-BE49-F238E27FC236}">
                <a16:creationId xmlns:a16="http://schemas.microsoft.com/office/drawing/2014/main" id="{2BDB65CA-A773-1F99-2B1C-29A9BB7DC4DB}"/>
              </a:ext>
            </a:extLst>
          </p:cNvPr>
          <p:cNvCxnSpPr>
            <a:cxnSpLocks/>
            <a:stCxn id="6" idx="6"/>
          </p:cNvCxnSpPr>
          <p:nvPr/>
        </p:nvCxnSpPr>
        <p:spPr>
          <a:xfrm flipV="1">
            <a:off x="1793740" y="3886994"/>
            <a:ext cx="792088" cy="72008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394B711C-9C58-3D54-3E72-F04B29211071}"/>
              </a:ext>
            </a:extLst>
          </p:cNvPr>
          <p:cNvCxnSpPr>
            <a:cxnSpLocks/>
            <a:stCxn id="6" idx="6"/>
          </p:cNvCxnSpPr>
          <p:nvPr/>
        </p:nvCxnSpPr>
        <p:spPr>
          <a:xfrm>
            <a:off x="1793740" y="4607074"/>
            <a:ext cx="792088" cy="72008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5" name="直线连接符 54">
            <a:extLst>
              <a:ext uri="{FF2B5EF4-FFF2-40B4-BE49-F238E27FC236}">
                <a16:creationId xmlns:a16="http://schemas.microsoft.com/office/drawing/2014/main" id="{9A163F67-F55B-5EDB-2C34-82196F58FE9F}"/>
              </a:ext>
            </a:extLst>
          </p:cNvPr>
          <p:cNvCxnSpPr>
            <a:cxnSpLocks/>
            <a:stCxn id="12" idx="6"/>
          </p:cNvCxnSpPr>
          <p:nvPr/>
        </p:nvCxnSpPr>
        <p:spPr>
          <a:xfrm flipV="1">
            <a:off x="3017876" y="3900804"/>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0" name="直线连接符 59">
            <a:extLst>
              <a:ext uri="{FF2B5EF4-FFF2-40B4-BE49-F238E27FC236}">
                <a16:creationId xmlns:a16="http://schemas.microsoft.com/office/drawing/2014/main" id="{6C62EF31-A785-6F8C-31D8-01533ED33906}"/>
              </a:ext>
            </a:extLst>
          </p:cNvPr>
          <p:cNvCxnSpPr>
            <a:cxnSpLocks/>
            <a:stCxn id="12" idx="6"/>
          </p:cNvCxnSpPr>
          <p:nvPr/>
        </p:nvCxnSpPr>
        <p:spPr>
          <a:xfrm>
            <a:off x="3017876" y="4607074"/>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92" name="直线连接符 91">
            <a:extLst>
              <a:ext uri="{FF2B5EF4-FFF2-40B4-BE49-F238E27FC236}">
                <a16:creationId xmlns:a16="http://schemas.microsoft.com/office/drawing/2014/main" id="{3863AF43-1954-9A32-B87B-CDD395C52862}"/>
              </a:ext>
            </a:extLst>
          </p:cNvPr>
          <p:cNvCxnSpPr>
            <a:cxnSpLocks/>
            <a:stCxn id="17" idx="6"/>
          </p:cNvCxnSpPr>
          <p:nvPr/>
        </p:nvCxnSpPr>
        <p:spPr>
          <a:xfrm flipV="1">
            <a:off x="4242012" y="3907709"/>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95" name="直线连接符 94">
            <a:extLst>
              <a:ext uri="{FF2B5EF4-FFF2-40B4-BE49-F238E27FC236}">
                <a16:creationId xmlns:a16="http://schemas.microsoft.com/office/drawing/2014/main" id="{77769372-AAAB-5176-11E7-5F592DF3ADA4}"/>
              </a:ext>
            </a:extLst>
          </p:cNvPr>
          <p:cNvCxnSpPr>
            <a:cxnSpLocks/>
            <a:stCxn id="17" idx="6"/>
          </p:cNvCxnSpPr>
          <p:nvPr/>
        </p:nvCxnSpPr>
        <p:spPr>
          <a:xfrm>
            <a:off x="4242012" y="4607074"/>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98" name="椭圆 97">
            <a:extLst>
              <a:ext uri="{FF2B5EF4-FFF2-40B4-BE49-F238E27FC236}">
                <a16:creationId xmlns:a16="http://schemas.microsoft.com/office/drawing/2014/main" id="{B1647E53-AD40-0A97-CB09-E6F513FBAB32}"/>
              </a:ext>
            </a:extLst>
          </p:cNvPr>
          <p:cNvSpPr/>
          <p:nvPr/>
        </p:nvSpPr>
        <p:spPr>
          <a:xfrm>
            <a:off x="6542162"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9" name="直线连接符 98">
            <a:extLst>
              <a:ext uri="{FF2B5EF4-FFF2-40B4-BE49-F238E27FC236}">
                <a16:creationId xmlns:a16="http://schemas.microsoft.com/office/drawing/2014/main" id="{356047F1-6E06-A930-F26A-2D3AC2A9A172}"/>
              </a:ext>
            </a:extLst>
          </p:cNvPr>
          <p:cNvCxnSpPr>
            <a:cxnSpLocks/>
            <a:stCxn id="98" idx="6"/>
            <a:endCxn id="100" idx="2"/>
          </p:cNvCxnSpPr>
          <p:nvPr/>
        </p:nvCxnSpPr>
        <p:spPr>
          <a:xfrm>
            <a:off x="6902202" y="4606648"/>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B142B0AA-F96D-808B-0012-A277810CBED0}"/>
              </a:ext>
            </a:extLst>
          </p:cNvPr>
          <p:cNvSpPr/>
          <p:nvPr/>
        </p:nvSpPr>
        <p:spPr>
          <a:xfrm>
            <a:off x="7766298"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1" name="直线连接符 100">
            <a:extLst>
              <a:ext uri="{FF2B5EF4-FFF2-40B4-BE49-F238E27FC236}">
                <a16:creationId xmlns:a16="http://schemas.microsoft.com/office/drawing/2014/main" id="{E90AB7D8-E5FB-CB52-BE09-09D1E57EC015}"/>
              </a:ext>
            </a:extLst>
          </p:cNvPr>
          <p:cNvCxnSpPr>
            <a:cxnSpLocks/>
            <a:endCxn id="102" idx="2"/>
          </p:cNvCxnSpPr>
          <p:nvPr/>
        </p:nvCxnSpPr>
        <p:spPr>
          <a:xfrm>
            <a:off x="8126338" y="4606648"/>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02" name="椭圆 101">
            <a:extLst>
              <a:ext uri="{FF2B5EF4-FFF2-40B4-BE49-F238E27FC236}">
                <a16:creationId xmlns:a16="http://schemas.microsoft.com/office/drawing/2014/main" id="{510D2B02-FFFD-8E75-6A12-F7C447D1F2C8}"/>
              </a:ext>
            </a:extLst>
          </p:cNvPr>
          <p:cNvSpPr/>
          <p:nvPr/>
        </p:nvSpPr>
        <p:spPr>
          <a:xfrm>
            <a:off x="8990434"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3" name="直线连接符 102">
            <a:extLst>
              <a:ext uri="{FF2B5EF4-FFF2-40B4-BE49-F238E27FC236}">
                <a16:creationId xmlns:a16="http://schemas.microsoft.com/office/drawing/2014/main" id="{314F08DB-58E5-CD67-0D40-019F7ADAF007}"/>
              </a:ext>
            </a:extLst>
          </p:cNvPr>
          <p:cNvCxnSpPr>
            <a:cxnSpLocks/>
            <a:stCxn id="98" idx="6"/>
          </p:cNvCxnSpPr>
          <p:nvPr/>
        </p:nvCxnSpPr>
        <p:spPr>
          <a:xfrm flipV="1">
            <a:off x="6902202" y="3900378"/>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4" name="直线连接符 103">
            <a:extLst>
              <a:ext uri="{FF2B5EF4-FFF2-40B4-BE49-F238E27FC236}">
                <a16:creationId xmlns:a16="http://schemas.microsoft.com/office/drawing/2014/main" id="{4EECBC52-0E73-344C-EB60-7D4D924C9D74}"/>
              </a:ext>
            </a:extLst>
          </p:cNvPr>
          <p:cNvCxnSpPr>
            <a:cxnSpLocks/>
            <a:stCxn id="98" idx="6"/>
          </p:cNvCxnSpPr>
          <p:nvPr/>
        </p:nvCxnSpPr>
        <p:spPr>
          <a:xfrm>
            <a:off x="6902202" y="4606648"/>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5" name="直线连接符 104">
            <a:extLst>
              <a:ext uri="{FF2B5EF4-FFF2-40B4-BE49-F238E27FC236}">
                <a16:creationId xmlns:a16="http://schemas.microsoft.com/office/drawing/2014/main" id="{79031B7A-FA25-DFF1-26CE-E742E16810A3}"/>
              </a:ext>
            </a:extLst>
          </p:cNvPr>
          <p:cNvCxnSpPr>
            <a:cxnSpLocks/>
            <a:stCxn id="100" idx="6"/>
          </p:cNvCxnSpPr>
          <p:nvPr/>
        </p:nvCxnSpPr>
        <p:spPr>
          <a:xfrm flipV="1">
            <a:off x="8126338" y="3907283"/>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6" name="直线连接符 105">
            <a:extLst>
              <a:ext uri="{FF2B5EF4-FFF2-40B4-BE49-F238E27FC236}">
                <a16:creationId xmlns:a16="http://schemas.microsoft.com/office/drawing/2014/main" id="{85B8AE29-77E2-D0FF-70AB-E3F06AA08B16}"/>
              </a:ext>
            </a:extLst>
          </p:cNvPr>
          <p:cNvCxnSpPr>
            <a:cxnSpLocks/>
            <a:stCxn id="100" idx="6"/>
          </p:cNvCxnSpPr>
          <p:nvPr/>
        </p:nvCxnSpPr>
        <p:spPr>
          <a:xfrm>
            <a:off x="8126338" y="4606648"/>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DECDEFA5-EF37-6BE6-D8DF-3D6D466F920D}"/>
                  </a:ext>
                </a:extLst>
              </p:cNvPr>
              <p:cNvSpPr txBox="1"/>
              <p:nvPr/>
            </p:nvSpPr>
            <p:spPr bwMode="auto">
              <a:xfrm>
                <a:off x="5610164" y="4283184"/>
                <a:ext cx="715974"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07" name="文本框 106">
                <a:extLst>
                  <a:ext uri="{FF2B5EF4-FFF2-40B4-BE49-F238E27FC236}">
                    <a16:creationId xmlns:a16="http://schemas.microsoft.com/office/drawing/2014/main" id="{DECDEFA5-EF37-6BE6-D8DF-3D6D466F920D}"/>
                  </a:ext>
                </a:extLst>
              </p:cNvPr>
              <p:cNvSpPr txBox="1">
                <a:spLocks noRot="1" noChangeAspect="1" noMove="1" noResize="1" noEditPoints="1" noAdjustHandles="1" noChangeArrowheads="1" noChangeShapeType="1" noTextEdit="1"/>
              </p:cNvSpPr>
              <p:nvPr/>
            </p:nvSpPr>
            <p:spPr bwMode="auto">
              <a:xfrm>
                <a:off x="5610164" y="4283184"/>
                <a:ext cx="715974" cy="461130"/>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0A0B17A6-DC38-9B17-F599-A9D1D90C8C7F}"/>
                  </a:ext>
                </a:extLst>
              </p:cNvPr>
              <p:cNvSpPr txBox="1"/>
              <p:nvPr/>
            </p:nvSpPr>
            <p:spPr bwMode="auto">
              <a:xfrm>
                <a:off x="1453798" y="4367525"/>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𝒔</m:t>
                      </m:r>
                    </m:oMath>
                  </m:oMathPara>
                </a14:m>
                <a:endParaRPr lang="en-US" b="1" dirty="0">
                  <a:solidFill>
                    <a:schemeClr val="tx1"/>
                  </a:solidFill>
                </a:endParaRPr>
              </a:p>
            </p:txBody>
          </p:sp>
        </mc:Choice>
        <mc:Fallback xmlns="">
          <p:sp>
            <p:nvSpPr>
              <p:cNvPr id="108" name="文本框 107">
                <a:extLst>
                  <a:ext uri="{FF2B5EF4-FFF2-40B4-BE49-F238E27FC236}">
                    <a16:creationId xmlns:a16="http://schemas.microsoft.com/office/drawing/2014/main" id="{0A0B17A6-DC38-9B17-F599-A9D1D90C8C7F}"/>
                  </a:ext>
                </a:extLst>
              </p:cNvPr>
              <p:cNvSpPr txBox="1">
                <a:spLocks noRot="1" noChangeAspect="1" noMove="1" noResize="1" noEditPoints="1" noAdjustHandles="1" noChangeArrowheads="1" noChangeShapeType="1" noTextEdit="1"/>
              </p:cNvSpPr>
              <p:nvPr/>
            </p:nvSpPr>
            <p:spPr bwMode="auto">
              <a:xfrm>
                <a:off x="1453798" y="4367525"/>
                <a:ext cx="288032" cy="400665"/>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4359704F-2CEF-F274-6805-86C12A776E29}"/>
                  </a:ext>
                </a:extLst>
              </p:cNvPr>
              <p:cNvSpPr txBox="1"/>
              <p:nvPr/>
            </p:nvSpPr>
            <p:spPr bwMode="auto">
              <a:xfrm>
                <a:off x="9025656" y="436675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𝒕</m:t>
                      </m:r>
                    </m:oMath>
                  </m:oMathPara>
                </a14:m>
                <a:endParaRPr lang="en-US" b="1" dirty="0">
                  <a:solidFill>
                    <a:schemeClr val="tx1"/>
                  </a:solidFill>
                </a:endParaRPr>
              </a:p>
            </p:txBody>
          </p:sp>
        </mc:Choice>
        <mc:Fallback xmlns="">
          <p:sp>
            <p:nvSpPr>
              <p:cNvPr id="109" name="文本框 108">
                <a:extLst>
                  <a:ext uri="{FF2B5EF4-FFF2-40B4-BE49-F238E27FC236}">
                    <a16:creationId xmlns:a16="http://schemas.microsoft.com/office/drawing/2014/main" id="{4359704F-2CEF-F274-6805-86C12A776E29}"/>
                  </a:ext>
                </a:extLst>
              </p:cNvPr>
              <p:cNvSpPr txBox="1">
                <a:spLocks noRot="1" noChangeAspect="1" noMove="1" noResize="1" noEditPoints="1" noAdjustHandles="1" noChangeArrowheads="1" noChangeShapeType="1" noTextEdit="1"/>
              </p:cNvSpPr>
              <p:nvPr/>
            </p:nvSpPr>
            <p:spPr bwMode="auto">
              <a:xfrm>
                <a:off x="9025656" y="4366756"/>
                <a:ext cx="288032" cy="401434"/>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p:sp>
        <p:nvSpPr>
          <p:cNvPr id="110" name="弧 109">
            <a:extLst>
              <a:ext uri="{FF2B5EF4-FFF2-40B4-BE49-F238E27FC236}">
                <a16:creationId xmlns:a16="http://schemas.microsoft.com/office/drawing/2014/main" id="{54F25D71-990C-9DF7-D8FC-D940C2F3A836}"/>
              </a:ext>
            </a:extLst>
          </p:cNvPr>
          <p:cNvSpPr/>
          <p:nvPr/>
        </p:nvSpPr>
        <p:spPr>
          <a:xfrm rot="16380508" flipH="1" flipV="1">
            <a:off x="5301394" y="2206038"/>
            <a:ext cx="1413599" cy="116404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7437BC1B-6AC2-37C3-05CF-27C3CC634BE6}"/>
                  </a:ext>
                </a:extLst>
              </p:cNvPr>
              <p:cNvSpPr txBox="1"/>
              <p:nvPr/>
            </p:nvSpPr>
            <p:spPr bwMode="auto">
              <a:xfrm>
                <a:off x="6106008" y="2932756"/>
                <a:ext cx="3953980"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2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endPar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1" name="文本框 110">
                <a:extLst>
                  <a:ext uri="{FF2B5EF4-FFF2-40B4-BE49-F238E27FC236}">
                    <a16:creationId xmlns:a16="http://schemas.microsoft.com/office/drawing/2014/main" id="{7437BC1B-6AC2-37C3-05CF-27C3CC634BE6}"/>
                  </a:ext>
                </a:extLst>
              </p:cNvPr>
              <p:cNvSpPr txBox="1">
                <a:spLocks noRot="1" noChangeAspect="1" noMove="1" noResize="1" noEditPoints="1" noAdjustHandles="1" noChangeArrowheads="1" noChangeShapeType="1" noTextEdit="1"/>
              </p:cNvSpPr>
              <p:nvPr/>
            </p:nvSpPr>
            <p:spPr bwMode="auto">
              <a:xfrm>
                <a:off x="6106008" y="2932756"/>
                <a:ext cx="3953980" cy="810158"/>
              </a:xfrm>
              <a:prstGeom prst="rect">
                <a:avLst/>
              </a:prstGeom>
              <a:blipFill>
                <a:blip r:embed="rId7"/>
                <a:stretch>
                  <a:fillRect l="-1923" t="-3077" b="-13846"/>
                </a:stretch>
              </a:blipFill>
              <a:ln w="9525" algn="ctr">
                <a:noFill/>
                <a:miter lim="800000"/>
                <a:headEnd/>
                <a:tailEnd/>
              </a:ln>
              <a:effectLst/>
            </p:spPr>
            <p:txBody>
              <a:bodyPr/>
              <a:lstStyle/>
              <a:p>
                <a:r>
                  <a:rPr lang="en-US">
                    <a:noFill/>
                  </a:rPr>
                  <a:t> </a:t>
                </a:r>
              </a:p>
            </p:txBody>
          </p:sp>
        </mc:Fallback>
      </mc:AlternateContent>
      <p:sp>
        <p:nvSpPr>
          <p:cNvPr id="112" name="任意形状 111">
            <a:extLst>
              <a:ext uri="{FF2B5EF4-FFF2-40B4-BE49-F238E27FC236}">
                <a16:creationId xmlns:a16="http://schemas.microsoft.com/office/drawing/2014/main" id="{9298ED28-E2DF-20A7-E7EC-BB22F7569616}"/>
              </a:ext>
            </a:extLst>
          </p:cNvPr>
          <p:cNvSpPr/>
          <p:nvPr/>
        </p:nvSpPr>
        <p:spPr>
          <a:xfrm>
            <a:off x="3193494" y="2737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任意形状 112">
            <a:extLst>
              <a:ext uri="{FF2B5EF4-FFF2-40B4-BE49-F238E27FC236}">
                <a16:creationId xmlns:a16="http://schemas.microsoft.com/office/drawing/2014/main" id="{605281E5-49C9-9498-85A2-A3908A63AEBE}"/>
              </a:ext>
            </a:extLst>
          </p:cNvPr>
          <p:cNvSpPr/>
          <p:nvPr/>
        </p:nvSpPr>
        <p:spPr>
          <a:xfrm>
            <a:off x="5138304" y="2737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52AC93C-2878-BFDE-D4A1-CF7A6D41EEC7}"/>
                  </a:ext>
                </a:extLst>
              </p:cNvPr>
              <p:cNvSpPr txBox="1"/>
              <p:nvPr/>
            </p:nvSpPr>
            <p:spPr bwMode="auto">
              <a:xfrm>
                <a:off x="283926" y="2932756"/>
                <a:ext cx="3953980" cy="81022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2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2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endPar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4" name="文本框 113">
                <a:extLst>
                  <a:ext uri="{FF2B5EF4-FFF2-40B4-BE49-F238E27FC236}">
                    <a16:creationId xmlns:a16="http://schemas.microsoft.com/office/drawing/2014/main" id="{D52AC93C-2878-BFDE-D4A1-CF7A6D41EEC7}"/>
                  </a:ext>
                </a:extLst>
              </p:cNvPr>
              <p:cNvSpPr txBox="1">
                <a:spLocks noRot="1" noChangeAspect="1" noMove="1" noResize="1" noEditPoints="1" noAdjustHandles="1" noChangeArrowheads="1" noChangeShapeType="1" noTextEdit="1"/>
              </p:cNvSpPr>
              <p:nvPr/>
            </p:nvSpPr>
            <p:spPr bwMode="auto">
              <a:xfrm>
                <a:off x="283926" y="2932756"/>
                <a:ext cx="3953980" cy="810222"/>
              </a:xfrm>
              <a:prstGeom prst="rect">
                <a:avLst/>
              </a:prstGeom>
              <a:blipFill>
                <a:blip r:embed="rId8"/>
                <a:stretch>
                  <a:fillRect l="-1923" t="-3077" b="-13846"/>
                </a:stretch>
              </a:blipFill>
              <a:ln w="9525" algn="ctr">
                <a:noFill/>
                <a:miter lim="800000"/>
                <a:headEnd/>
                <a:tailEnd/>
              </a:ln>
              <a:effectLst/>
            </p:spPr>
            <p:txBody>
              <a:bodyPr/>
              <a:lstStyle/>
              <a:p>
                <a:r>
                  <a:rPr lang="en-US">
                    <a:noFill/>
                  </a:rPr>
                  <a:t> </a:t>
                </a:r>
              </a:p>
            </p:txBody>
          </p:sp>
        </mc:Fallback>
      </mc:AlternateContent>
      <p:sp>
        <p:nvSpPr>
          <p:cNvPr id="115" name="弧 114">
            <a:extLst>
              <a:ext uri="{FF2B5EF4-FFF2-40B4-BE49-F238E27FC236}">
                <a16:creationId xmlns:a16="http://schemas.microsoft.com/office/drawing/2014/main" id="{4C2B2D99-6BA4-21E9-5267-2B85FD6D2AE0}"/>
              </a:ext>
            </a:extLst>
          </p:cNvPr>
          <p:cNvSpPr/>
          <p:nvPr/>
        </p:nvSpPr>
        <p:spPr>
          <a:xfrm rot="9370171" flipH="1">
            <a:off x="3794009" y="2805153"/>
            <a:ext cx="557057" cy="674329"/>
          </a:xfrm>
          <a:prstGeom prst="arc">
            <a:avLst>
              <a:gd name="adj1" fmla="val 15598750"/>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5D5C831F-9896-58A1-052E-53CF300AF77D}"/>
                  </a:ext>
                </a:extLst>
              </p:cNvPr>
              <p:cNvSpPr txBox="1"/>
              <p:nvPr/>
            </p:nvSpPr>
            <p:spPr bwMode="auto">
              <a:xfrm>
                <a:off x="7202110" y="2194505"/>
                <a:ext cx="1761775" cy="43781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latin typeface="Times New Roman" panose="02020603050405020304" pitchFamily="18" charset="0"/>
                    <a:ea typeface="楷体" panose="02010609060101010101" pitchFamily="49" charset="-122"/>
                    <a:cs typeface="Times New Roman" panose="02020603050405020304" pitchFamily="18" charset="0"/>
                  </a:rPr>
                  <a:t>for </a:t>
                </a:r>
                <a14:m>
                  <m:oMath xmlns:m="http://schemas.openxmlformats.org/officeDocument/2006/math">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𝑡</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a:latin typeface="Cambria Math" panose="02040503050406030204" pitchFamily="18" charset="0"/>
                        <a:ea typeface="楷体" panose="02010609060101010101" pitchFamily="49" charset="-122"/>
                        <a:cs typeface="Times New Roman" panose="02020603050405020304" pitchFamily="18" charset="0"/>
                      </a:rPr>
                      <m:t>𝑉</m:t>
                    </m:r>
                  </m:oMath>
                </a14:m>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5D5C831F-9896-58A1-052E-53CF300AF77D}"/>
                  </a:ext>
                </a:extLst>
              </p:cNvPr>
              <p:cNvSpPr txBox="1">
                <a:spLocks noRot="1" noChangeAspect="1" noMove="1" noResize="1" noEditPoints="1" noAdjustHandles="1" noChangeArrowheads="1" noChangeShapeType="1" noTextEdit="1"/>
              </p:cNvSpPr>
              <p:nvPr/>
            </p:nvSpPr>
            <p:spPr bwMode="auto">
              <a:xfrm>
                <a:off x="7202110" y="2194505"/>
                <a:ext cx="1761775" cy="437812"/>
              </a:xfrm>
              <a:prstGeom prst="rect">
                <a:avLst/>
              </a:prstGeom>
              <a:blipFill>
                <a:blip r:embed="rId9"/>
                <a:stretch>
                  <a:fillRect l="-3571" t="-5556" b="-25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BCF9F6C3-D5B2-3528-2365-27A329B65500}"/>
                  </a:ext>
                </a:extLst>
              </p:cNvPr>
              <p:cNvSpPr txBox="1"/>
              <p:nvPr/>
            </p:nvSpPr>
            <p:spPr bwMode="auto">
              <a:xfrm>
                <a:off x="2673828" y="4367140"/>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𝑢</m:t>
                      </m:r>
                    </m:oMath>
                  </m:oMathPara>
                </a14:m>
                <a:endParaRPr lang="en-US" dirty="0">
                  <a:solidFill>
                    <a:schemeClr val="tx1"/>
                  </a:solidFill>
                </a:endParaRPr>
              </a:p>
            </p:txBody>
          </p:sp>
        </mc:Choice>
        <mc:Fallback xmlns="">
          <p:sp>
            <p:nvSpPr>
              <p:cNvPr id="118" name="文本框 117">
                <a:extLst>
                  <a:ext uri="{FF2B5EF4-FFF2-40B4-BE49-F238E27FC236}">
                    <a16:creationId xmlns:a16="http://schemas.microsoft.com/office/drawing/2014/main" id="{BCF9F6C3-D5B2-3528-2365-27A329B65500}"/>
                  </a:ext>
                </a:extLst>
              </p:cNvPr>
              <p:cNvSpPr txBox="1">
                <a:spLocks noRot="1" noChangeAspect="1" noMove="1" noResize="1" noEditPoints="1" noAdjustHandles="1" noChangeArrowheads="1" noChangeShapeType="1" noTextEdit="1"/>
              </p:cNvSpPr>
              <p:nvPr/>
            </p:nvSpPr>
            <p:spPr bwMode="auto">
              <a:xfrm>
                <a:off x="2673828" y="4367140"/>
                <a:ext cx="288032" cy="401434"/>
              </a:xfrm>
              <a:prstGeom prst="rect">
                <a:avLst/>
              </a:prstGeom>
              <a:blipFill>
                <a:blip r:embed="rId10"/>
                <a:stretch>
                  <a:fillRect r="-41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1FF8F18D-5BDE-76A1-DD52-1E109EAD1B4A}"/>
                  </a:ext>
                </a:extLst>
              </p:cNvPr>
              <p:cNvSpPr txBox="1"/>
              <p:nvPr/>
            </p:nvSpPr>
            <p:spPr bwMode="auto">
              <a:xfrm>
                <a:off x="3881972" y="436675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𝑣</m:t>
                      </m:r>
                    </m:oMath>
                  </m:oMathPara>
                </a14:m>
                <a:endParaRPr lang="en-US" dirty="0">
                  <a:solidFill>
                    <a:schemeClr val="tx1"/>
                  </a:solidFill>
                </a:endParaRPr>
              </a:p>
            </p:txBody>
          </p:sp>
        </mc:Choice>
        <mc:Fallback xmlns="">
          <p:sp>
            <p:nvSpPr>
              <p:cNvPr id="119" name="文本框 118">
                <a:extLst>
                  <a:ext uri="{FF2B5EF4-FFF2-40B4-BE49-F238E27FC236}">
                    <a16:creationId xmlns:a16="http://schemas.microsoft.com/office/drawing/2014/main" id="{1FF8F18D-5BDE-76A1-DD52-1E109EAD1B4A}"/>
                  </a:ext>
                </a:extLst>
              </p:cNvPr>
              <p:cNvSpPr txBox="1">
                <a:spLocks noRot="1" noChangeAspect="1" noMove="1" noResize="1" noEditPoints="1" noAdjustHandles="1" noChangeArrowheads="1" noChangeShapeType="1" noTextEdit="1"/>
              </p:cNvSpPr>
              <p:nvPr/>
            </p:nvSpPr>
            <p:spPr bwMode="auto">
              <a:xfrm>
                <a:off x="3881972" y="4366756"/>
                <a:ext cx="288032" cy="40143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8F637AEC-4238-0C30-539A-D71D3CB46310}"/>
                  </a:ext>
                </a:extLst>
              </p:cNvPr>
              <p:cNvSpPr txBox="1"/>
              <p:nvPr/>
            </p:nvSpPr>
            <p:spPr bwMode="auto">
              <a:xfrm>
                <a:off x="7766298" y="4377158"/>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20" name="文本框 119">
                <a:extLst>
                  <a:ext uri="{FF2B5EF4-FFF2-40B4-BE49-F238E27FC236}">
                    <a16:creationId xmlns:a16="http://schemas.microsoft.com/office/drawing/2014/main" id="{8F637AEC-4238-0C30-539A-D71D3CB46310}"/>
                  </a:ext>
                </a:extLst>
              </p:cNvPr>
              <p:cNvSpPr txBox="1">
                <a:spLocks noRot="1" noChangeAspect="1" noMove="1" noResize="1" noEditPoints="1" noAdjustHandles="1" noChangeArrowheads="1" noChangeShapeType="1" noTextEdit="1"/>
              </p:cNvSpPr>
              <p:nvPr/>
            </p:nvSpPr>
            <p:spPr bwMode="auto">
              <a:xfrm>
                <a:off x="7766298" y="4377158"/>
                <a:ext cx="288032" cy="401434"/>
              </a:xfrm>
              <a:prstGeom prst="rect">
                <a:avLst/>
              </a:prstGeom>
              <a:blipFill>
                <a:blip r:embed="rId12"/>
                <a:stretch>
                  <a:fillRect r="-16667"/>
                </a:stretch>
              </a:blipFill>
              <a:ln w="9525" algn="ctr">
                <a:noFill/>
                <a:miter lim="800000"/>
                <a:headEnd/>
                <a:tailEnd/>
              </a:ln>
              <a:effectLst/>
            </p:spPr>
            <p:txBody>
              <a:bodyPr/>
              <a:lstStyle/>
              <a:p>
                <a:r>
                  <a:rPr lang="en-US">
                    <a:noFill/>
                  </a:rPr>
                  <a:t> </a:t>
                </a:r>
              </a:p>
            </p:txBody>
          </p:sp>
        </mc:Fallback>
      </mc:AlternateContent>
      <p:sp>
        <p:nvSpPr>
          <p:cNvPr id="122" name="文本框 121">
            <a:extLst>
              <a:ext uri="{FF2B5EF4-FFF2-40B4-BE49-F238E27FC236}">
                <a16:creationId xmlns:a16="http://schemas.microsoft.com/office/drawing/2014/main" id="{44A15FD0-EA98-D85B-A2F3-A6EEC63CF5CC}"/>
              </a:ext>
            </a:extLst>
          </p:cNvPr>
          <p:cNvSpPr txBox="1"/>
          <p:nvPr/>
        </p:nvSpPr>
        <p:spPr bwMode="auto">
          <a:xfrm>
            <a:off x="303206" y="4343265"/>
            <a:ext cx="1202502" cy="43781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Path A: </a:t>
            </a: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43729F0D-53FD-D560-0CBA-9F27DDA5D24F}"/>
                  </a:ext>
                </a:extLst>
              </p:cNvPr>
              <p:cNvSpPr txBox="1"/>
              <p:nvPr/>
            </p:nvSpPr>
            <p:spPr bwMode="auto">
              <a:xfrm>
                <a:off x="836027" y="5453100"/>
                <a:ext cx="2812014"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generating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a:t>
                </a:r>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sz="22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via path A </a:t>
                </a:r>
              </a:p>
            </p:txBody>
          </p:sp>
        </mc:Choice>
        <mc:Fallback xmlns="">
          <p:sp>
            <p:nvSpPr>
              <p:cNvPr id="123" name="文本框 122">
                <a:extLst>
                  <a:ext uri="{FF2B5EF4-FFF2-40B4-BE49-F238E27FC236}">
                    <a16:creationId xmlns:a16="http://schemas.microsoft.com/office/drawing/2014/main" id="{43729F0D-53FD-D560-0CBA-9F27DDA5D24F}"/>
                  </a:ext>
                </a:extLst>
              </p:cNvPr>
              <p:cNvSpPr txBox="1">
                <a:spLocks noRot="1" noChangeAspect="1" noMove="1" noResize="1" noEditPoints="1" noAdjustHandles="1" noChangeArrowheads="1" noChangeShapeType="1" noTextEdit="1"/>
              </p:cNvSpPr>
              <p:nvPr/>
            </p:nvSpPr>
            <p:spPr bwMode="auto">
              <a:xfrm>
                <a:off x="836027" y="5453100"/>
                <a:ext cx="2812014" cy="810158"/>
              </a:xfrm>
              <a:prstGeom prst="rect">
                <a:avLst/>
              </a:prstGeom>
              <a:blipFill>
                <a:blip r:embed="rId13"/>
                <a:stretch>
                  <a:fillRect l="-2242" t="-3125" b="-15625"/>
                </a:stretch>
              </a:blipFill>
              <a:ln w="9525" algn="ctr">
                <a:noFill/>
                <a:miter lim="800000"/>
                <a:headEnd/>
                <a:tailEnd/>
              </a:ln>
              <a:effectLst/>
            </p:spPr>
            <p:txBody>
              <a:bodyPr/>
              <a:lstStyle/>
              <a:p>
                <a:r>
                  <a:rPr lang="en-US">
                    <a:noFill/>
                  </a:rPr>
                  <a:t> </a:t>
                </a:r>
              </a:p>
            </p:txBody>
          </p:sp>
        </mc:Fallback>
      </mc:AlternateContent>
      <p:sp>
        <p:nvSpPr>
          <p:cNvPr id="124" name="文本框 123">
            <a:extLst>
              <a:ext uri="{FF2B5EF4-FFF2-40B4-BE49-F238E27FC236}">
                <a16:creationId xmlns:a16="http://schemas.microsoft.com/office/drawing/2014/main" id="{3C193916-6A09-3E6D-16C9-3276D637E1EB}"/>
              </a:ext>
            </a:extLst>
          </p:cNvPr>
          <p:cNvSpPr txBox="1"/>
          <p:nvPr/>
        </p:nvSpPr>
        <p:spPr bwMode="auto">
          <a:xfrm>
            <a:off x="205458" y="5673990"/>
            <a:ext cx="551832"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Pr </a:t>
            </a:r>
          </a:p>
        </p:txBody>
      </p:sp>
      <p:sp>
        <p:nvSpPr>
          <p:cNvPr id="125" name="左大括号 124">
            <a:extLst>
              <a:ext uri="{FF2B5EF4-FFF2-40B4-BE49-F238E27FC236}">
                <a16:creationId xmlns:a16="http://schemas.microsoft.com/office/drawing/2014/main" id="{4F85F02F-9546-447B-7FA7-49705751BA74}"/>
              </a:ext>
            </a:extLst>
          </p:cNvPr>
          <p:cNvSpPr/>
          <p:nvPr/>
        </p:nvSpPr>
        <p:spPr>
          <a:xfrm>
            <a:off x="641725" y="5586836"/>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6" name="左大括号 125">
            <a:extLst>
              <a:ext uri="{FF2B5EF4-FFF2-40B4-BE49-F238E27FC236}">
                <a16:creationId xmlns:a16="http://schemas.microsoft.com/office/drawing/2014/main" id="{FEB709E8-2500-E58C-60F3-0B5CD810AAAA}"/>
              </a:ext>
            </a:extLst>
          </p:cNvPr>
          <p:cNvSpPr/>
          <p:nvPr/>
        </p:nvSpPr>
        <p:spPr>
          <a:xfrm flipH="1">
            <a:off x="3434798" y="5594799"/>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91DF599F-B3C5-0222-8DB4-E903146C6F37}"/>
                  </a:ext>
                </a:extLst>
              </p:cNvPr>
              <p:cNvSpPr txBox="1"/>
              <p:nvPr/>
            </p:nvSpPr>
            <p:spPr bwMode="auto">
              <a:xfrm>
                <a:off x="3767926" y="5700443"/>
                <a:ext cx="314189" cy="369332"/>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27" name="文本框 126">
                <a:extLst>
                  <a:ext uri="{FF2B5EF4-FFF2-40B4-BE49-F238E27FC236}">
                    <a16:creationId xmlns:a16="http://schemas.microsoft.com/office/drawing/2014/main" id="{91DF599F-B3C5-0222-8DB4-E903146C6F37}"/>
                  </a:ext>
                </a:extLst>
              </p:cNvPr>
              <p:cNvSpPr txBox="1">
                <a:spLocks noRot="1" noChangeAspect="1" noMove="1" noResize="1" noEditPoints="1" noAdjustHandles="1" noChangeArrowheads="1" noChangeShapeType="1" noTextEdit="1"/>
              </p:cNvSpPr>
              <p:nvPr/>
            </p:nvSpPr>
            <p:spPr bwMode="auto">
              <a:xfrm>
                <a:off x="3767926" y="5700443"/>
                <a:ext cx="314189" cy="369332"/>
              </a:xfrm>
              <a:prstGeom prst="rect">
                <a:avLst/>
              </a:prstGeom>
              <a:blipFill>
                <a:blip r:embed="rId14"/>
                <a:stretch>
                  <a:fillRect l="-7692" r="-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899B6C17-54FE-88ED-3216-2E24C05A6504}"/>
                  </a:ext>
                </a:extLst>
              </p:cNvPr>
              <p:cNvSpPr txBox="1"/>
              <p:nvPr/>
            </p:nvSpPr>
            <p:spPr bwMode="auto">
              <a:xfrm>
                <a:off x="4094655" y="5531109"/>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1" i="1" dirty="0">
                                  <a:solidFill>
                                    <a:srgbClr val="005AAA"/>
                                  </a:solidFill>
                                  <a:latin typeface="Cambria Math" panose="02040503050406030204" pitchFamily="18" charset="0"/>
                                </a:rPr>
                              </m:ctrlPr>
                            </m:sSubPr>
                            <m:e>
                              <m:r>
                                <a:rPr lang="en-US" altLang="zh-CN" sz="2000" b="1" i="1" dirty="0">
                                  <a:solidFill>
                                    <a:srgbClr val="005AAA"/>
                                  </a:solidFill>
                                  <a:latin typeface="Cambria Math" panose="02040503050406030204" pitchFamily="18" charset="0"/>
                                </a:rPr>
                                <m:t>𝒅</m:t>
                              </m:r>
                            </m:e>
                            <m:sub>
                              <m:r>
                                <a:rPr lang="en-US" altLang="zh-CN" sz="2000" b="1" i="1" dirty="0">
                                  <a:solidFill>
                                    <a:srgbClr val="005AAA"/>
                                  </a:solidFill>
                                  <a:latin typeface="Cambria Math" panose="02040503050406030204" pitchFamily="18" charset="0"/>
                                </a:rPr>
                                <m:t>𝒔</m:t>
                              </m:r>
                            </m:sub>
                          </m:sSub>
                        </m:den>
                      </m:f>
                    </m:oMath>
                  </m:oMathPara>
                </a14:m>
                <a:endParaRPr lang="en-US"/>
              </a:p>
            </p:txBody>
          </p:sp>
        </mc:Choice>
        <mc:Fallback xmlns="">
          <p:sp>
            <p:nvSpPr>
              <p:cNvPr id="129" name="文本框 128">
                <a:extLst>
                  <a:ext uri="{FF2B5EF4-FFF2-40B4-BE49-F238E27FC236}">
                    <a16:creationId xmlns:a16="http://schemas.microsoft.com/office/drawing/2014/main" id="{899B6C17-54FE-88ED-3216-2E24C05A6504}"/>
                  </a:ext>
                </a:extLst>
              </p:cNvPr>
              <p:cNvSpPr txBox="1">
                <a:spLocks noRot="1" noChangeAspect="1" noMove="1" noResize="1" noEditPoints="1" noAdjustHandles="1" noChangeArrowheads="1" noChangeShapeType="1" noTextEdit="1"/>
              </p:cNvSpPr>
              <p:nvPr/>
            </p:nvSpPr>
            <p:spPr bwMode="auto">
              <a:xfrm>
                <a:off x="4094655" y="5531109"/>
                <a:ext cx="934360" cy="730456"/>
              </a:xfrm>
              <a:prstGeom prst="rect">
                <a:avLst/>
              </a:prstGeom>
              <a:blipFill>
                <a:blip r:embed="rId15"/>
                <a:stretch>
                  <a:fillRect l="-4054" r="-1081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C9B4E2B6-0C40-0DF9-20DF-571E686FC6BB}"/>
                  </a:ext>
                </a:extLst>
              </p:cNvPr>
              <p:cNvSpPr txBox="1"/>
              <p:nvPr/>
            </p:nvSpPr>
            <p:spPr bwMode="auto">
              <a:xfrm>
                <a:off x="5030759" y="5531109"/>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𝑢</m:t>
                              </m:r>
                            </m:sub>
                          </m:sSub>
                        </m:den>
                      </m:f>
                    </m:oMath>
                  </m:oMathPara>
                </a14:m>
                <a:endParaRPr lang="en-US"/>
              </a:p>
            </p:txBody>
          </p:sp>
        </mc:Choice>
        <mc:Fallback xmlns="">
          <p:sp>
            <p:nvSpPr>
              <p:cNvPr id="130" name="文本框 129">
                <a:extLst>
                  <a:ext uri="{FF2B5EF4-FFF2-40B4-BE49-F238E27FC236}">
                    <a16:creationId xmlns:a16="http://schemas.microsoft.com/office/drawing/2014/main" id="{C9B4E2B6-0C40-0DF9-20DF-571E686FC6BB}"/>
                  </a:ext>
                </a:extLst>
              </p:cNvPr>
              <p:cNvSpPr txBox="1">
                <a:spLocks noRot="1" noChangeAspect="1" noMove="1" noResize="1" noEditPoints="1" noAdjustHandles="1" noChangeArrowheads="1" noChangeShapeType="1" noTextEdit="1"/>
              </p:cNvSpPr>
              <p:nvPr/>
            </p:nvSpPr>
            <p:spPr bwMode="auto">
              <a:xfrm>
                <a:off x="5030759" y="5531109"/>
                <a:ext cx="934360" cy="730456"/>
              </a:xfrm>
              <a:prstGeom prst="rect">
                <a:avLst/>
              </a:prstGeom>
              <a:blipFill>
                <a:blip r:embed="rId16"/>
                <a:stretch>
                  <a:fillRect r="-297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685A38CD-39C4-5315-0B32-29E6A3C39964}"/>
                  </a:ext>
                </a:extLst>
              </p:cNvPr>
              <p:cNvSpPr txBox="1"/>
              <p:nvPr/>
            </p:nvSpPr>
            <p:spPr bwMode="auto">
              <a:xfrm>
                <a:off x="6155525" y="5528671"/>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𝑣</m:t>
                              </m:r>
                            </m:sub>
                          </m:sSub>
                        </m:den>
                      </m:f>
                    </m:oMath>
                  </m:oMathPara>
                </a14:m>
                <a:endParaRPr lang="en-US"/>
              </a:p>
            </p:txBody>
          </p:sp>
        </mc:Choice>
        <mc:Fallback xmlns="">
          <p:sp>
            <p:nvSpPr>
              <p:cNvPr id="131" name="文本框 130">
                <a:extLst>
                  <a:ext uri="{FF2B5EF4-FFF2-40B4-BE49-F238E27FC236}">
                    <a16:creationId xmlns:a16="http://schemas.microsoft.com/office/drawing/2014/main" id="{685A38CD-39C4-5315-0B32-29E6A3C39964}"/>
                  </a:ext>
                </a:extLst>
              </p:cNvPr>
              <p:cNvSpPr txBox="1">
                <a:spLocks noRot="1" noChangeAspect="1" noMove="1" noResize="1" noEditPoints="1" noAdjustHandles="1" noChangeArrowheads="1" noChangeShapeType="1" noTextEdit="1"/>
              </p:cNvSpPr>
              <p:nvPr/>
            </p:nvSpPr>
            <p:spPr bwMode="auto">
              <a:xfrm>
                <a:off x="6155525" y="5528671"/>
                <a:ext cx="934360" cy="730456"/>
              </a:xfrm>
              <a:prstGeom prst="rect">
                <a:avLst/>
              </a:prstGeom>
              <a:blipFill>
                <a:blip r:embed="rId17"/>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938414D9-8D14-C650-9AF5-8932AC8FDF45}"/>
                  </a:ext>
                </a:extLst>
              </p:cNvPr>
              <p:cNvSpPr txBox="1"/>
              <p:nvPr/>
            </p:nvSpPr>
            <p:spPr bwMode="auto">
              <a:xfrm>
                <a:off x="7798089" y="5524006"/>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𝑤</m:t>
                              </m:r>
                            </m:sub>
                          </m:sSub>
                        </m:den>
                      </m:f>
                    </m:oMath>
                  </m:oMathPara>
                </a14:m>
                <a:endParaRPr lang="en-US"/>
              </a:p>
            </p:txBody>
          </p:sp>
        </mc:Choice>
        <mc:Fallback xmlns="">
          <p:sp>
            <p:nvSpPr>
              <p:cNvPr id="132" name="文本框 131">
                <a:extLst>
                  <a:ext uri="{FF2B5EF4-FFF2-40B4-BE49-F238E27FC236}">
                    <a16:creationId xmlns:a16="http://schemas.microsoft.com/office/drawing/2014/main" id="{938414D9-8D14-C650-9AF5-8932AC8FDF45}"/>
                  </a:ext>
                </a:extLst>
              </p:cNvPr>
              <p:cNvSpPr txBox="1">
                <a:spLocks noRot="1" noChangeAspect="1" noMove="1" noResize="1" noEditPoints="1" noAdjustHandles="1" noChangeArrowheads="1" noChangeShapeType="1" noTextEdit="1"/>
              </p:cNvSpPr>
              <p:nvPr/>
            </p:nvSpPr>
            <p:spPr bwMode="auto">
              <a:xfrm>
                <a:off x="7798089" y="5524006"/>
                <a:ext cx="934360" cy="730456"/>
              </a:xfrm>
              <a:prstGeom prst="rect">
                <a:avLst/>
              </a:prstGeom>
              <a:blipFill>
                <a:blip r:embed="rId18"/>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971CCA2A-6F27-6D89-59B5-8BF99920DBA5}"/>
                  </a:ext>
                </a:extLst>
              </p:cNvPr>
              <p:cNvSpPr txBox="1"/>
              <p:nvPr/>
            </p:nvSpPr>
            <p:spPr bwMode="auto">
              <a:xfrm>
                <a:off x="8930754" y="5669665"/>
                <a:ext cx="541419"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r>
                        <a:rPr lang="en-US" altLang="zh-CN" sz="2000" b="0" i="1" dirty="0">
                          <a:solidFill>
                            <a:prstClr val="black"/>
                          </a:solidFill>
                          <a:latin typeface="Cambria Math" panose="02040503050406030204" pitchFamily="18" charset="0"/>
                        </a:rPr>
                        <m:t>𝛼</m:t>
                      </m:r>
                    </m:oMath>
                  </m:oMathPara>
                </a14:m>
                <a:endParaRPr lang="en-US"/>
              </a:p>
            </p:txBody>
          </p:sp>
        </mc:Choice>
        <mc:Fallback xmlns="">
          <p:sp>
            <p:nvSpPr>
              <p:cNvPr id="133" name="文本框 132">
                <a:extLst>
                  <a:ext uri="{FF2B5EF4-FFF2-40B4-BE49-F238E27FC236}">
                    <a16:creationId xmlns:a16="http://schemas.microsoft.com/office/drawing/2014/main" id="{971CCA2A-6F27-6D89-59B5-8BF99920DBA5}"/>
                  </a:ext>
                </a:extLst>
              </p:cNvPr>
              <p:cNvSpPr txBox="1">
                <a:spLocks noRot="1" noChangeAspect="1" noMove="1" noResize="1" noEditPoints="1" noAdjustHandles="1" noChangeArrowheads="1" noChangeShapeType="1" noTextEdit="1"/>
              </p:cNvSpPr>
              <p:nvPr/>
            </p:nvSpPr>
            <p:spPr bwMode="auto">
              <a:xfrm>
                <a:off x="8930754" y="5669665"/>
                <a:ext cx="541419" cy="400110"/>
              </a:xfrm>
              <a:prstGeom prst="rect">
                <a:avLst/>
              </a:prstGeom>
              <a:blipFill>
                <a:blip r:embed="rId19"/>
                <a:stretch>
                  <a:fillRect b="-15152"/>
                </a:stretch>
              </a:blipFill>
              <a:ln w="9525" algn="ctr">
                <a:noFill/>
                <a:miter lim="800000"/>
                <a:headEnd/>
                <a:tailEnd/>
              </a:ln>
              <a:effectLst/>
            </p:spPr>
            <p:txBody>
              <a:bodyPr/>
              <a:lstStyle/>
              <a:p>
                <a:r>
                  <a:rPr lang="en-US">
                    <a:noFill/>
                  </a:rPr>
                  <a:t> </a:t>
                </a:r>
              </a:p>
            </p:txBody>
          </p:sp>
        </mc:Fallback>
      </mc:AlternateContent>
      <p:sp>
        <p:nvSpPr>
          <p:cNvPr id="134" name="椭圆 133">
            <a:extLst>
              <a:ext uri="{FF2B5EF4-FFF2-40B4-BE49-F238E27FC236}">
                <a16:creationId xmlns:a16="http://schemas.microsoft.com/office/drawing/2014/main" id="{41478314-F181-DE0A-7EB9-4742DA907B82}"/>
              </a:ext>
            </a:extLst>
          </p:cNvPr>
          <p:cNvSpPr/>
          <p:nvPr/>
        </p:nvSpPr>
        <p:spPr>
          <a:xfrm>
            <a:off x="1446361"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5" name="直线连接符 134">
            <a:extLst>
              <a:ext uri="{FF2B5EF4-FFF2-40B4-BE49-F238E27FC236}">
                <a16:creationId xmlns:a16="http://schemas.microsoft.com/office/drawing/2014/main" id="{6D5B252A-DF2F-1F2E-76C3-342C7FDF7184}"/>
              </a:ext>
            </a:extLst>
          </p:cNvPr>
          <p:cNvCxnSpPr>
            <a:cxnSpLocks/>
          </p:cNvCxnSpPr>
          <p:nvPr/>
        </p:nvCxnSpPr>
        <p:spPr>
          <a:xfrm>
            <a:off x="1793740"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6" name="直线连接符 135">
            <a:extLst>
              <a:ext uri="{FF2B5EF4-FFF2-40B4-BE49-F238E27FC236}">
                <a16:creationId xmlns:a16="http://schemas.microsoft.com/office/drawing/2014/main" id="{D9F538F1-3DF6-DB26-A4AE-B60282C63542}"/>
              </a:ext>
            </a:extLst>
          </p:cNvPr>
          <p:cNvCxnSpPr>
            <a:cxnSpLocks/>
          </p:cNvCxnSpPr>
          <p:nvPr/>
        </p:nvCxnSpPr>
        <p:spPr>
          <a:xfrm>
            <a:off x="3017876"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7" name="直线连接符 136">
            <a:extLst>
              <a:ext uri="{FF2B5EF4-FFF2-40B4-BE49-F238E27FC236}">
                <a16:creationId xmlns:a16="http://schemas.microsoft.com/office/drawing/2014/main" id="{0C0D9D41-D98E-27B1-84DE-9AD0C12C73B0}"/>
              </a:ext>
            </a:extLst>
          </p:cNvPr>
          <p:cNvCxnSpPr>
            <a:cxnSpLocks/>
          </p:cNvCxnSpPr>
          <p:nvPr/>
        </p:nvCxnSpPr>
        <p:spPr>
          <a:xfrm>
            <a:off x="4242012"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8" name="直线连接符 137">
            <a:extLst>
              <a:ext uri="{FF2B5EF4-FFF2-40B4-BE49-F238E27FC236}">
                <a16:creationId xmlns:a16="http://schemas.microsoft.com/office/drawing/2014/main" id="{12301BC4-0039-8FAA-AE35-C8248DA7C2A1}"/>
              </a:ext>
            </a:extLst>
          </p:cNvPr>
          <p:cNvCxnSpPr>
            <a:cxnSpLocks/>
          </p:cNvCxnSpPr>
          <p:nvPr/>
        </p:nvCxnSpPr>
        <p:spPr>
          <a:xfrm>
            <a:off x="6902202" y="4605227"/>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9" name="直线连接符 138">
            <a:extLst>
              <a:ext uri="{FF2B5EF4-FFF2-40B4-BE49-F238E27FC236}">
                <a16:creationId xmlns:a16="http://schemas.microsoft.com/office/drawing/2014/main" id="{DC779BCD-1181-DDC3-A858-494638A8588F}"/>
              </a:ext>
            </a:extLst>
          </p:cNvPr>
          <p:cNvCxnSpPr>
            <a:cxnSpLocks/>
          </p:cNvCxnSpPr>
          <p:nvPr/>
        </p:nvCxnSpPr>
        <p:spPr>
          <a:xfrm>
            <a:off x="8126338" y="4605227"/>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40" name="椭圆 139">
            <a:extLst>
              <a:ext uri="{FF2B5EF4-FFF2-40B4-BE49-F238E27FC236}">
                <a16:creationId xmlns:a16="http://schemas.microsoft.com/office/drawing/2014/main" id="{3EF277A9-24A9-C405-00C6-8C0E7119AA3A}"/>
              </a:ext>
            </a:extLst>
          </p:cNvPr>
          <p:cNvSpPr/>
          <p:nvPr/>
        </p:nvSpPr>
        <p:spPr>
          <a:xfrm>
            <a:off x="2654752"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椭圆 140">
            <a:extLst>
              <a:ext uri="{FF2B5EF4-FFF2-40B4-BE49-F238E27FC236}">
                <a16:creationId xmlns:a16="http://schemas.microsoft.com/office/drawing/2014/main" id="{745ADE56-D190-A63D-0995-73FF211AE0E8}"/>
              </a:ext>
            </a:extLst>
          </p:cNvPr>
          <p:cNvSpPr/>
          <p:nvPr/>
        </p:nvSpPr>
        <p:spPr>
          <a:xfrm>
            <a:off x="3878888"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椭圆 141">
            <a:extLst>
              <a:ext uri="{FF2B5EF4-FFF2-40B4-BE49-F238E27FC236}">
                <a16:creationId xmlns:a16="http://schemas.microsoft.com/office/drawing/2014/main" id="{5411BF22-807A-ACF4-0FE2-E6A734B24E39}"/>
              </a:ext>
            </a:extLst>
          </p:cNvPr>
          <p:cNvSpPr/>
          <p:nvPr/>
        </p:nvSpPr>
        <p:spPr>
          <a:xfrm>
            <a:off x="6539078"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椭圆 142">
            <a:extLst>
              <a:ext uri="{FF2B5EF4-FFF2-40B4-BE49-F238E27FC236}">
                <a16:creationId xmlns:a16="http://schemas.microsoft.com/office/drawing/2014/main" id="{B5134091-CB68-19FD-ACF2-A733EB2167CA}"/>
              </a:ext>
            </a:extLst>
          </p:cNvPr>
          <p:cNvSpPr/>
          <p:nvPr/>
        </p:nvSpPr>
        <p:spPr>
          <a:xfrm>
            <a:off x="7763214"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椭圆 143">
            <a:extLst>
              <a:ext uri="{FF2B5EF4-FFF2-40B4-BE49-F238E27FC236}">
                <a16:creationId xmlns:a16="http://schemas.microsoft.com/office/drawing/2014/main" id="{06F4EE9B-4045-0477-0E5B-E4F9F75B567B}"/>
              </a:ext>
            </a:extLst>
          </p:cNvPr>
          <p:cNvSpPr/>
          <p:nvPr/>
        </p:nvSpPr>
        <p:spPr>
          <a:xfrm>
            <a:off x="8987350"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232F3137-7AF7-495B-C3F6-712605C1AB50}"/>
                  </a:ext>
                </a:extLst>
              </p:cNvPr>
              <p:cNvSpPr txBox="1"/>
              <p:nvPr/>
            </p:nvSpPr>
            <p:spPr bwMode="auto">
              <a:xfrm>
                <a:off x="7083073" y="5622695"/>
                <a:ext cx="934360"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oMath>
                  </m:oMathPara>
                </a14:m>
                <a:endParaRPr lang="en-US"/>
              </a:p>
            </p:txBody>
          </p:sp>
        </mc:Choice>
        <mc:Fallback xmlns="">
          <p:sp>
            <p:nvSpPr>
              <p:cNvPr id="145" name="文本框 144">
                <a:extLst>
                  <a:ext uri="{FF2B5EF4-FFF2-40B4-BE49-F238E27FC236}">
                    <a16:creationId xmlns:a16="http://schemas.microsoft.com/office/drawing/2014/main" id="{232F3137-7AF7-495B-C3F6-712605C1AB50}"/>
                  </a:ext>
                </a:extLst>
              </p:cNvPr>
              <p:cNvSpPr txBox="1">
                <a:spLocks noRot="1" noChangeAspect="1" noMove="1" noResize="1" noEditPoints="1" noAdjustHandles="1" noChangeArrowheads="1" noChangeShapeType="1" noTextEdit="1"/>
              </p:cNvSpPr>
              <p:nvPr/>
            </p:nvSpPr>
            <p:spPr bwMode="auto">
              <a:xfrm>
                <a:off x="7083073" y="5622695"/>
                <a:ext cx="934360" cy="400110"/>
              </a:xfrm>
              <a:prstGeom prst="rect">
                <a:avLst/>
              </a:prstGeom>
              <a:blipFill>
                <a:blip r:embed="rId20"/>
                <a:stretch>
                  <a:fillRect/>
                </a:stretch>
              </a:blipFill>
              <a:ln w="9525" algn="ctr">
                <a:noFill/>
                <a:miter lim="800000"/>
                <a:headEnd/>
                <a:tailEnd/>
              </a:ln>
              <a:effectLst/>
            </p:spPr>
            <p:txBody>
              <a:bodyPr/>
              <a:lstStyle/>
              <a:p>
                <a:r>
                  <a:rPr lang="en-US">
                    <a:noFill/>
                  </a:rPr>
                  <a:t> </a:t>
                </a:r>
              </a:p>
            </p:txBody>
          </p:sp>
        </mc:Fallback>
      </mc:AlternateContent>
      <p:sp>
        <p:nvSpPr>
          <p:cNvPr id="146" name="椭圆 145">
            <a:extLst>
              <a:ext uri="{FF2B5EF4-FFF2-40B4-BE49-F238E27FC236}">
                <a16:creationId xmlns:a16="http://schemas.microsoft.com/office/drawing/2014/main" id="{B0FA1EBA-9E97-34AA-6DF7-400EE73C1FD5}"/>
              </a:ext>
            </a:extLst>
          </p:cNvPr>
          <p:cNvSpPr/>
          <p:nvPr/>
        </p:nvSpPr>
        <p:spPr>
          <a:xfrm>
            <a:off x="5106108"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74594DC1-277D-6CDB-D047-26E8FA81F8EF}"/>
                  </a:ext>
                </a:extLst>
              </p:cNvPr>
              <p:cNvSpPr txBox="1"/>
              <p:nvPr/>
            </p:nvSpPr>
            <p:spPr bwMode="auto">
              <a:xfrm>
                <a:off x="5610164" y="4266309"/>
                <a:ext cx="715974" cy="49190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600" b="1" i="1" dirty="0">
                          <a:solidFill>
                            <a:srgbClr val="FF0000"/>
                          </a:solidFill>
                          <a:latin typeface="Cambria Math" panose="02040503050406030204" pitchFamily="18" charset="0"/>
                        </a:rPr>
                        <m:t>…</m:t>
                      </m:r>
                    </m:oMath>
                  </m:oMathPara>
                </a14:m>
                <a:endParaRPr lang="en-US" sz="2600" b="1" dirty="0">
                  <a:solidFill>
                    <a:srgbClr val="FF0000"/>
                  </a:solidFill>
                </a:endParaRPr>
              </a:p>
            </p:txBody>
          </p:sp>
        </mc:Choice>
        <mc:Fallback xmlns="">
          <p:sp>
            <p:nvSpPr>
              <p:cNvPr id="147" name="文本框 146">
                <a:extLst>
                  <a:ext uri="{FF2B5EF4-FFF2-40B4-BE49-F238E27FC236}">
                    <a16:creationId xmlns:a16="http://schemas.microsoft.com/office/drawing/2014/main" id="{74594DC1-277D-6CDB-D047-26E8FA81F8EF}"/>
                  </a:ext>
                </a:extLst>
              </p:cNvPr>
              <p:cNvSpPr txBox="1">
                <a:spLocks noRot="1" noChangeAspect="1" noMove="1" noResize="1" noEditPoints="1" noAdjustHandles="1" noChangeArrowheads="1" noChangeShapeType="1" noTextEdit="1"/>
              </p:cNvSpPr>
              <p:nvPr/>
            </p:nvSpPr>
            <p:spPr bwMode="auto">
              <a:xfrm>
                <a:off x="5610164" y="4266309"/>
                <a:ext cx="715974" cy="491907"/>
              </a:xfrm>
              <a:prstGeom prst="rect">
                <a:avLst/>
              </a:prstGeom>
              <a:blipFill>
                <a:blip r:embed="rId21"/>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858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heel(1)">
                                      <p:cBhvr>
                                        <p:cTn id="7" dur="500"/>
                                        <p:tgtEl>
                                          <p:spTgt spid="13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left)">
                                      <p:cBhvr>
                                        <p:cTn id="14" dur="500"/>
                                        <p:tgtEl>
                                          <p:spTgt spid="135"/>
                                        </p:tgtEl>
                                      </p:cBhvr>
                                    </p:animEffect>
                                  </p:childTnLst>
                                </p:cTn>
                              </p:par>
                            </p:childTnLst>
                          </p:cTn>
                        </p:par>
                        <p:par>
                          <p:cTn id="15" fill="hold">
                            <p:stCondLst>
                              <p:cond delay="1000"/>
                            </p:stCondLst>
                            <p:childTnLst>
                              <p:par>
                                <p:cTn id="16" presetID="21" presetClass="entr" presetSubtype="1" fill="hold" grpId="0" nodeType="afterEffect">
                                  <p:stCondLst>
                                    <p:cond delay="500"/>
                                  </p:stCondLst>
                                  <p:childTnLst>
                                    <p:set>
                                      <p:cBhvr>
                                        <p:cTn id="17" dur="1" fill="hold">
                                          <p:stCondLst>
                                            <p:cond delay="0"/>
                                          </p:stCondLst>
                                        </p:cTn>
                                        <p:tgtEl>
                                          <p:spTgt spid="140"/>
                                        </p:tgtEl>
                                        <p:attrNameLst>
                                          <p:attrName>style.visibility</p:attrName>
                                        </p:attrNameLst>
                                      </p:cBhvr>
                                      <p:to>
                                        <p:strVal val="visible"/>
                                      </p:to>
                                    </p:set>
                                    <p:animEffect transition="in" filter="wheel(1)">
                                      <p:cBhvr>
                                        <p:cTn id="18" dur="500"/>
                                        <p:tgtEl>
                                          <p:spTgt spid="140"/>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wipe(left)">
                                      <p:cBhvr>
                                        <p:cTn id="25" dur="500"/>
                                        <p:tgtEl>
                                          <p:spTgt spid="136"/>
                                        </p:tgtEl>
                                      </p:cBhvr>
                                    </p:animEffect>
                                  </p:childTnLst>
                                </p:cTn>
                              </p:par>
                            </p:childTnLst>
                          </p:cTn>
                        </p:par>
                        <p:par>
                          <p:cTn id="26" fill="hold">
                            <p:stCondLst>
                              <p:cond delay="2500"/>
                            </p:stCondLst>
                            <p:childTnLst>
                              <p:par>
                                <p:cTn id="27" presetID="21" presetClass="entr" presetSubtype="1" fill="hold" grpId="0" nodeType="afterEffect">
                                  <p:stCondLst>
                                    <p:cond delay="500"/>
                                  </p:stCondLst>
                                  <p:childTnLst>
                                    <p:set>
                                      <p:cBhvr>
                                        <p:cTn id="28" dur="1" fill="hold">
                                          <p:stCondLst>
                                            <p:cond delay="0"/>
                                          </p:stCondLst>
                                        </p:cTn>
                                        <p:tgtEl>
                                          <p:spTgt spid="141"/>
                                        </p:tgtEl>
                                        <p:attrNameLst>
                                          <p:attrName>style.visibility</p:attrName>
                                        </p:attrNameLst>
                                      </p:cBhvr>
                                      <p:to>
                                        <p:strVal val="visible"/>
                                      </p:to>
                                    </p:set>
                                    <p:animEffect transition="in" filter="wheel(1)">
                                      <p:cBhvr>
                                        <p:cTn id="29" dur="500"/>
                                        <p:tgtEl>
                                          <p:spTgt spid="141"/>
                                        </p:tgtEl>
                                      </p:cBhvr>
                                    </p:animEffec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0"/>
                                          </p:stCondLst>
                                        </p:cTn>
                                        <p:tgtEl>
                                          <p:spTgt spid="131"/>
                                        </p:tgtEl>
                                        <p:attrNameLst>
                                          <p:attrName>style.visibility</p:attrName>
                                        </p:attrNameLst>
                                      </p:cBhvr>
                                      <p:to>
                                        <p:strVal val="visible"/>
                                      </p:to>
                                    </p:se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wipe(left)">
                                      <p:cBhvr>
                                        <p:cTn id="36" dur="500"/>
                                        <p:tgtEl>
                                          <p:spTgt spid="137"/>
                                        </p:tgtEl>
                                      </p:cBhvr>
                                    </p:animEffect>
                                  </p:childTnLst>
                                </p:cTn>
                              </p:par>
                            </p:childTnLst>
                          </p:cTn>
                        </p:par>
                        <p:par>
                          <p:cTn id="37" fill="hold">
                            <p:stCondLst>
                              <p:cond delay="4500"/>
                            </p:stCondLst>
                            <p:childTnLst>
                              <p:par>
                                <p:cTn id="38" presetID="21" presetClass="entr" presetSubtype="1" fill="hold" grpId="0" nodeType="afterEffect">
                                  <p:stCondLst>
                                    <p:cond delay="500"/>
                                  </p:stCondLst>
                                  <p:childTnLst>
                                    <p:set>
                                      <p:cBhvr>
                                        <p:cTn id="39" dur="1" fill="hold">
                                          <p:stCondLst>
                                            <p:cond delay="0"/>
                                          </p:stCondLst>
                                        </p:cTn>
                                        <p:tgtEl>
                                          <p:spTgt spid="146"/>
                                        </p:tgtEl>
                                        <p:attrNameLst>
                                          <p:attrName>style.visibility</p:attrName>
                                        </p:attrNameLst>
                                      </p:cBhvr>
                                      <p:to>
                                        <p:strVal val="visible"/>
                                      </p:to>
                                    </p:set>
                                    <p:animEffect transition="in" filter="wheel(1)">
                                      <p:cBhvr>
                                        <p:cTn id="40" dur="500"/>
                                        <p:tgtEl>
                                          <p:spTgt spid="146"/>
                                        </p:tgtEl>
                                      </p:cBhvr>
                                    </p:animEffect>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47"/>
                                        </p:tgtEl>
                                        <p:attrNameLst>
                                          <p:attrName>style.visibility</p:attrName>
                                        </p:attrNameLst>
                                      </p:cBhvr>
                                      <p:to>
                                        <p:strVal val="visible"/>
                                      </p:to>
                                    </p:set>
                                    <p:animEffect transition="in" filter="wipe(left)">
                                      <p:cBhvr>
                                        <p:cTn id="44" dur="500"/>
                                        <p:tgtEl>
                                          <p:spTgt spid="14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childTnLst>
                          </p:cTn>
                        </p:par>
                        <p:par>
                          <p:cTn id="47" fill="hold">
                            <p:stCondLst>
                              <p:cond delay="6000"/>
                            </p:stCondLst>
                            <p:childTnLst>
                              <p:par>
                                <p:cTn id="48" presetID="21" presetClass="entr" presetSubtype="1" fill="hold" grpId="0"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heel(1)">
                                      <p:cBhvr>
                                        <p:cTn id="50" dur="500"/>
                                        <p:tgtEl>
                                          <p:spTgt spid="142"/>
                                        </p:tgtEl>
                                      </p:cBhvr>
                                    </p:animEffect>
                                  </p:childTnLst>
                                </p:cTn>
                              </p:par>
                            </p:childTnLst>
                          </p:cTn>
                        </p:par>
                        <p:par>
                          <p:cTn id="51" fill="hold">
                            <p:stCondLst>
                              <p:cond delay="6500"/>
                            </p:stCondLst>
                            <p:childTnLst>
                              <p:par>
                                <p:cTn id="52" presetID="22" presetClass="entr" presetSubtype="8" fill="hold" nodeType="after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wipe(left)">
                                      <p:cBhvr>
                                        <p:cTn id="54" dur="500"/>
                                        <p:tgtEl>
                                          <p:spTgt spid="138"/>
                                        </p:tgtEl>
                                      </p:cBhvr>
                                    </p:animEffect>
                                  </p:childTnLst>
                                </p:cTn>
                              </p:par>
                            </p:childTnLst>
                          </p:cTn>
                        </p:par>
                        <p:par>
                          <p:cTn id="55" fill="hold">
                            <p:stCondLst>
                              <p:cond delay="7000"/>
                            </p:stCondLst>
                            <p:childTnLst>
                              <p:par>
                                <p:cTn id="56" presetID="21" presetClass="entr" presetSubtype="1"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Effect transition="in" filter="wheel(1)">
                                      <p:cBhvr>
                                        <p:cTn id="58" dur="500"/>
                                        <p:tgtEl>
                                          <p:spTgt spid="143"/>
                                        </p:tgtEl>
                                      </p:cBhvr>
                                    </p:animEffect>
                                  </p:childTnLst>
                                </p:cTn>
                              </p:par>
                            </p:childTnLst>
                          </p:cTn>
                        </p:par>
                        <p:par>
                          <p:cTn id="59" fill="hold">
                            <p:stCondLst>
                              <p:cond delay="7500"/>
                            </p:stCondLst>
                            <p:childTnLst>
                              <p:par>
                                <p:cTn id="60" presetID="1" presetClass="entr" presetSubtype="0" fill="hold" grpId="0" nodeType="afterEffect">
                                  <p:stCondLst>
                                    <p:cond delay="500"/>
                                  </p:stCondLst>
                                  <p:childTnLst>
                                    <p:set>
                                      <p:cBhvr>
                                        <p:cTn id="61" dur="1" fill="hold">
                                          <p:stCondLst>
                                            <p:cond delay="0"/>
                                          </p:stCondLst>
                                        </p:cTn>
                                        <p:tgtEl>
                                          <p:spTgt spid="132"/>
                                        </p:tgtEl>
                                        <p:attrNameLst>
                                          <p:attrName>style.visibility</p:attrName>
                                        </p:attrNameLst>
                                      </p:cBhvr>
                                      <p:to>
                                        <p:strVal val="visible"/>
                                      </p:to>
                                    </p:set>
                                  </p:childTnLst>
                                </p:cTn>
                              </p:par>
                            </p:childTnLst>
                          </p:cTn>
                        </p:par>
                        <p:par>
                          <p:cTn id="62" fill="hold">
                            <p:stCondLst>
                              <p:cond delay="8000"/>
                            </p:stCondLst>
                            <p:childTnLst>
                              <p:par>
                                <p:cTn id="63" presetID="22" presetClass="entr" presetSubtype="8" fill="hold" nodeType="after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wipe(left)">
                                      <p:cBhvr>
                                        <p:cTn id="65" dur="500"/>
                                        <p:tgtEl>
                                          <p:spTgt spid="139"/>
                                        </p:tgtEl>
                                      </p:cBhvr>
                                    </p:animEffect>
                                  </p:childTnLst>
                                </p:cTn>
                              </p:par>
                            </p:childTnLst>
                          </p:cTn>
                        </p:par>
                        <p:par>
                          <p:cTn id="66" fill="hold">
                            <p:stCondLst>
                              <p:cond delay="8500"/>
                            </p:stCondLst>
                            <p:childTnLst>
                              <p:par>
                                <p:cTn id="67" presetID="21" presetClass="entr" presetSubtype="1" fill="hold" grpId="0" nodeType="afterEffect">
                                  <p:stCondLst>
                                    <p:cond delay="500"/>
                                  </p:stCondLst>
                                  <p:childTnLst>
                                    <p:set>
                                      <p:cBhvr>
                                        <p:cTn id="68" dur="1" fill="hold">
                                          <p:stCondLst>
                                            <p:cond delay="0"/>
                                          </p:stCondLst>
                                        </p:cTn>
                                        <p:tgtEl>
                                          <p:spTgt spid="144"/>
                                        </p:tgtEl>
                                        <p:attrNameLst>
                                          <p:attrName>style.visibility</p:attrName>
                                        </p:attrNameLst>
                                      </p:cBhvr>
                                      <p:to>
                                        <p:strVal val="visible"/>
                                      </p:to>
                                    </p:set>
                                    <p:animEffect transition="in" filter="wheel(1)">
                                      <p:cBhvr>
                                        <p:cTn id="69" dur="500"/>
                                        <p:tgtEl>
                                          <p:spTgt spid="144"/>
                                        </p:tgtEl>
                                      </p:cBhvr>
                                    </p:animEffect>
                                  </p:childTnLst>
                                </p:cTn>
                              </p:par>
                            </p:childTnLst>
                          </p:cTn>
                        </p:par>
                        <p:par>
                          <p:cTn id="70" fill="hold">
                            <p:stCondLst>
                              <p:cond delay="9500"/>
                            </p:stCondLst>
                            <p:childTnLst>
                              <p:par>
                                <p:cTn id="71" presetID="1" presetClass="entr" presetSubtype="0" fill="hold" grpId="0" nodeType="afterEffect">
                                  <p:stCondLst>
                                    <p:cond delay="0"/>
                                  </p:stCondLst>
                                  <p:childTnLst>
                                    <p:set>
                                      <p:cBhvr>
                                        <p:cTn id="7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animBg="1"/>
      <p:bldP spid="140" grpId="0" animBg="1"/>
      <p:bldP spid="141" grpId="0" animBg="1"/>
      <p:bldP spid="142" grpId="0" animBg="1"/>
      <p:bldP spid="143" grpId="0" animBg="1"/>
      <p:bldP spid="144" grpId="0" animBg="1"/>
      <p:bldP spid="145" grpId="0"/>
      <p:bldP spid="146" grpId="0" animBg="1"/>
      <p:bldP spid="1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文本框 1">
            <a:extLst>
              <a:ext uri="{FF2B5EF4-FFF2-40B4-BE49-F238E27FC236}">
                <a16:creationId xmlns:a16="http://schemas.microsoft.com/office/drawing/2014/main" id="{ED9185F8-3CC2-453B-B7E7-AD5D259E8380}"/>
              </a:ext>
            </a:extLst>
          </p:cNvPr>
          <p:cNvSpPr txBox="1"/>
          <p:nvPr/>
        </p:nvSpPr>
        <p:spPr bwMode="auto">
          <a:xfrm>
            <a:off x="541184" y="1510730"/>
            <a:ext cx="8498816" cy="1046440"/>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Symmetry</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latin typeface="Times New Roman" panose="02020603050405020304" pitchFamily="18" charset="0"/>
                <a:ea typeface="楷体" panose="02010609060101010101" pitchFamily="49" charset="-122"/>
                <a:cs typeface="Times New Roman" panose="02020603050405020304" pitchFamily="18" charset="0"/>
              </a:rPr>
              <a:t>of random walk probabilities on undirected graphs; </a:t>
            </a:r>
          </a:p>
          <a:p>
            <a:pPr marL="360000" lvl="1" indent="-342900" eaLnBrk="0" hangingPunct="0">
              <a:spcAft>
                <a:spcPts val="1200"/>
              </a:spcAft>
              <a:buSzPct val="80000"/>
              <a:buFont typeface="Wingdings" pitchFamily="2" charset="2"/>
              <a:buChar char="Ø"/>
              <a:defRPr/>
            </a:pP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椭圆 5">
            <a:extLst>
              <a:ext uri="{FF2B5EF4-FFF2-40B4-BE49-F238E27FC236}">
                <a16:creationId xmlns:a16="http://schemas.microsoft.com/office/drawing/2014/main" id="{A9560E3C-0E5A-15B3-DDF7-0BDED731E4B0}"/>
              </a:ext>
            </a:extLst>
          </p:cNvPr>
          <p:cNvSpPr/>
          <p:nvPr/>
        </p:nvSpPr>
        <p:spPr>
          <a:xfrm>
            <a:off x="1433700"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直线连接符 7">
            <a:extLst>
              <a:ext uri="{FF2B5EF4-FFF2-40B4-BE49-F238E27FC236}">
                <a16:creationId xmlns:a16="http://schemas.microsoft.com/office/drawing/2014/main" id="{21E04E36-9131-6B97-878B-59A3E6F986AF}"/>
              </a:ext>
            </a:extLst>
          </p:cNvPr>
          <p:cNvCxnSpPr>
            <a:cxnSpLocks/>
            <a:stCxn id="6" idx="6"/>
            <a:endCxn id="12" idx="2"/>
          </p:cNvCxnSpPr>
          <p:nvPr/>
        </p:nvCxnSpPr>
        <p:spPr>
          <a:xfrm>
            <a:off x="1793740"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502D66FB-23B3-A0C0-B9B5-21B1DC9841BF}"/>
              </a:ext>
            </a:extLst>
          </p:cNvPr>
          <p:cNvSpPr/>
          <p:nvPr/>
        </p:nvSpPr>
        <p:spPr>
          <a:xfrm>
            <a:off x="2657836"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直线连接符 14">
            <a:extLst>
              <a:ext uri="{FF2B5EF4-FFF2-40B4-BE49-F238E27FC236}">
                <a16:creationId xmlns:a16="http://schemas.microsoft.com/office/drawing/2014/main" id="{89C508DC-0EC7-4E48-333D-7C006AC824AE}"/>
              </a:ext>
            </a:extLst>
          </p:cNvPr>
          <p:cNvCxnSpPr>
            <a:cxnSpLocks/>
            <a:stCxn id="12" idx="6"/>
            <a:endCxn id="17" idx="2"/>
          </p:cNvCxnSpPr>
          <p:nvPr/>
        </p:nvCxnSpPr>
        <p:spPr>
          <a:xfrm>
            <a:off x="3017876"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B8C0B178-551F-8D04-0661-A127C64B1342}"/>
              </a:ext>
            </a:extLst>
          </p:cNvPr>
          <p:cNvSpPr/>
          <p:nvPr/>
        </p:nvSpPr>
        <p:spPr>
          <a:xfrm>
            <a:off x="3881972"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271B8CE7-9A1F-FEC6-CF47-8F601DA095CA}"/>
              </a:ext>
            </a:extLst>
          </p:cNvPr>
          <p:cNvCxnSpPr>
            <a:cxnSpLocks/>
            <a:endCxn id="31" idx="2"/>
          </p:cNvCxnSpPr>
          <p:nvPr/>
        </p:nvCxnSpPr>
        <p:spPr>
          <a:xfrm>
            <a:off x="4242012" y="4607074"/>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E796C3A2-0FD5-9480-7911-82212DEC1B9B}"/>
              </a:ext>
            </a:extLst>
          </p:cNvPr>
          <p:cNvSpPr/>
          <p:nvPr/>
        </p:nvSpPr>
        <p:spPr>
          <a:xfrm>
            <a:off x="5106108" y="442705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53913C6-721A-E036-DFB7-FBB3ADD34674}"/>
                  </a:ext>
                </a:extLst>
              </p:cNvPr>
              <p:cNvSpPr txBox="1"/>
              <p:nvPr/>
            </p:nvSpPr>
            <p:spPr bwMode="auto">
              <a:xfrm>
                <a:off x="3065256" y="2161628"/>
                <a:ext cx="3980962" cy="492443"/>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sSub>
                      <m:sSubPr>
                        <m:ctrlPr>
                          <a:rPr lang="en-US" sz="3200" b="0" i="1" dirty="0">
                            <a:solidFill>
                              <a:prstClr val="black"/>
                            </a:solidFill>
                            <a:latin typeface="Cambria Math" panose="02040503050406030204" pitchFamily="18" charset="0"/>
                          </a:rPr>
                        </m:ctrlPr>
                      </m:sSubPr>
                      <m:e>
                        <m:r>
                          <a:rPr lang="en-US" sz="3200" b="1" i="1" dirty="0">
                            <a:solidFill>
                              <a:prstClr val="black"/>
                            </a:solidFill>
                            <a:latin typeface="Cambria Math" panose="02040503050406030204" pitchFamily="18" charset="0"/>
                          </a:rPr>
                          <m:t>𝝅</m:t>
                        </m:r>
                      </m:e>
                      <m:sub>
                        <m:r>
                          <a:rPr lang="en-US" sz="3200" b="0" i="1" dirty="0">
                            <a:solidFill>
                              <a:prstClr val="black"/>
                            </a:solidFill>
                            <a:latin typeface="Cambria Math" panose="02040503050406030204" pitchFamily="18" charset="0"/>
                          </a:rPr>
                          <m:t>𝑠</m:t>
                        </m:r>
                      </m:sub>
                    </m:sSub>
                    <m:d>
                      <m:dPr>
                        <m:ctrlPr>
                          <a:rPr lang="en-US" sz="3200" b="0" i="1" dirty="0">
                            <a:solidFill>
                              <a:prstClr val="black"/>
                            </a:solidFill>
                            <a:latin typeface="Cambria Math" panose="02040503050406030204" pitchFamily="18" charset="0"/>
                          </a:rPr>
                        </m:ctrlPr>
                      </m:dPr>
                      <m:e>
                        <m:r>
                          <a:rPr lang="en-US" sz="3200" b="0" i="1" dirty="0">
                            <a:solidFill>
                              <a:prstClr val="black"/>
                            </a:solidFill>
                            <a:latin typeface="Cambria Math" panose="02040503050406030204" pitchFamily="18" charset="0"/>
                          </a:rPr>
                          <m:t>𝑡</m:t>
                        </m:r>
                      </m:e>
                    </m:d>
                    <m:r>
                      <a:rPr lang="en-US" sz="3200" b="0" i="1" dirty="0">
                        <a:solidFill>
                          <a:prstClr val="black"/>
                        </a:solidFill>
                        <a:latin typeface="Cambria Math" panose="02040503050406030204" pitchFamily="18" charset="0"/>
                      </a:rPr>
                      <m:t>⋅</m:t>
                    </m:r>
                    <m:sSub>
                      <m:sSubPr>
                        <m:ctrlPr>
                          <a:rPr lang="en-US" sz="3200" b="0" i="1" dirty="0">
                            <a:solidFill>
                              <a:prstClr val="black"/>
                            </a:solidFill>
                            <a:latin typeface="Cambria Math" panose="02040503050406030204" pitchFamily="18" charset="0"/>
                          </a:rPr>
                        </m:ctrlPr>
                      </m:sSubPr>
                      <m:e>
                        <m:r>
                          <a:rPr lang="en-US" sz="3200" b="0" i="1" dirty="0">
                            <a:solidFill>
                              <a:prstClr val="black"/>
                            </a:solidFill>
                            <a:latin typeface="Cambria Math" panose="02040503050406030204" pitchFamily="18" charset="0"/>
                          </a:rPr>
                          <m:t>𝑑</m:t>
                        </m:r>
                      </m:e>
                      <m:sub>
                        <m:r>
                          <a:rPr lang="en-US" sz="3200" b="0" i="1" dirty="0">
                            <a:solidFill>
                              <a:prstClr val="black"/>
                            </a:solidFill>
                            <a:latin typeface="Cambria Math" panose="02040503050406030204" pitchFamily="18" charset="0"/>
                          </a:rPr>
                          <m:t>𝑠</m:t>
                        </m:r>
                      </m:sub>
                    </m:sSub>
                    <m:r>
                      <a:rPr lang="en-US" sz="3200" b="0" i="1" dirty="0">
                        <a:solidFill>
                          <a:prstClr val="black"/>
                        </a:solidFill>
                        <a:latin typeface="Cambria Math" panose="02040503050406030204" pitchFamily="18" charset="0"/>
                      </a:rPr>
                      <m:t>=</m:t>
                    </m:r>
                    <m:sSub>
                      <m:sSubPr>
                        <m:ctrlPr>
                          <a:rPr lang="en-US" sz="3200" b="0" i="1" dirty="0">
                            <a:solidFill>
                              <a:prstClr val="black"/>
                            </a:solidFill>
                            <a:latin typeface="Cambria Math" panose="02040503050406030204" pitchFamily="18" charset="0"/>
                          </a:rPr>
                        </m:ctrlPr>
                      </m:sSubPr>
                      <m:e>
                        <m:r>
                          <a:rPr lang="en-US" sz="3200" b="1" i="1" dirty="0">
                            <a:solidFill>
                              <a:prstClr val="black"/>
                            </a:solidFill>
                            <a:latin typeface="Cambria Math" panose="02040503050406030204" pitchFamily="18" charset="0"/>
                          </a:rPr>
                          <m:t>𝝅</m:t>
                        </m:r>
                      </m:e>
                      <m:sub>
                        <m:r>
                          <a:rPr lang="en-US" sz="3200" b="0" i="1" dirty="0">
                            <a:solidFill>
                              <a:prstClr val="black"/>
                            </a:solidFill>
                            <a:latin typeface="Cambria Math" panose="02040503050406030204" pitchFamily="18" charset="0"/>
                          </a:rPr>
                          <m:t>𝑡</m:t>
                        </m:r>
                      </m:sub>
                    </m:sSub>
                    <m:d>
                      <m:dPr>
                        <m:ctrlPr>
                          <a:rPr lang="en-US" sz="3200" b="0" i="1" dirty="0">
                            <a:solidFill>
                              <a:prstClr val="black"/>
                            </a:solidFill>
                            <a:latin typeface="Cambria Math" panose="02040503050406030204" pitchFamily="18" charset="0"/>
                          </a:rPr>
                        </m:ctrlPr>
                      </m:dPr>
                      <m:e>
                        <m:r>
                          <a:rPr lang="en-US" sz="3200" b="0" i="1" dirty="0">
                            <a:solidFill>
                              <a:prstClr val="black"/>
                            </a:solidFill>
                            <a:latin typeface="Cambria Math" panose="02040503050406030204" pitchFamily="18" charset="0"/>
                          </a:rPr>
                          <m:t>𝑠</m:t>
                        </m:r>
                      </m:e>
                    </m:d>
                    <m:r>
                      <a:rPr lang="en-US" sz="3200" b="0" i="1" dirty="0">
                        <a:solidFill>
                          <a:prstClr val="black"/>
                        </a:solidFill>
                        <a:latin typeface="Cambria Math" panose="02040503050406030204" pitchFamily="18" charset="0"/>
                      </a:rPr>
                      <m:t>⋅</m:t>
                    </m:r>
                    <m:sSub>
                      <m:sSubPr>
                        <m:ctrlPr>
                          <a:rPr lang="en-US" sz="3200" b="0" i="1" dirty="0">
                            <a:solidFill>
                              <a:prstClr val="black"/>
                            </a:solidFill>
                            <a:latin typeface="Cambria Math" panose="02040503050406030204" pitchFamily="18" charset="0"/>
                          </a:rPr>
                        </m:ctrlPr>
                      </m:sSubPr>
                      <m:e>
                        <m:r>
                          <a:rPr lang="en-US" sz="3200" b="0" i="1" dirty="0">
                            <a:solidFill>
                              <a:prstClr val="black"/>
                            </a:solidFill>
                            <a:latin typeface="Cambria Math" panose="02040503050406030204" pitchFamily="18" charset="0"/>
                          </a:rPr>
                          <m:t>𝑑</m:t>
                        </m:r>
                      </m:e>
                      <m:sub>
                        <m:r>
                          <a:rPr lang="en-US" sz="3200" b="0" i="1" dirty="0">
                            <a:solidFill>
                              <a:prstClr val="black"/>
                            </a:solidFill>
                            <a:latin typeface="Cambria Math" panose="02040503050406030204" pitchFamily="18" charset="0"/>
                          </a:rPr>
                          <m:t>𝑡</m:t>
                        </m:r>
                      </m:sub>
                    </m:sSub>
                  </m:oMath>
                </a14:m>
                <a:r>
                  <a:rPr lang="en-US" sz="3200" dirty="0">
                    <a:solidFill>
                      <a:prstClr val="black"/>
                    </a:solidFill>
                  </a:rPr>
                  <a:t>,</a:t>
                </a:r>
              </a:p>
            </p:txBody>
          </p:sp>
        </mc:Choice>
        <mc:Fallback xmlns="">
          <p:sp>
            <p:nvSpPr>
              <p:cNvPr id="32" name="文本框 31">
                <a:extLst>
                  <a:ext uri="{FF2B5EF4-FFF2-40B4-BE49-F238E27FC236}">
                    <a16:creationId xmlns:a16="http://schemas.microsoft.com/office/drawing/2014/main" id="{153913C6-721A-E036-DFB7-FBB3ADD34674}"/>
                  </a:ext>
                </a:extLst>
              </p:cNvPr>
              <p:cNvSpPr txBox="1">
                <a:spLocks noRot="1" noChangeAspect="1" noMove="1" noResize="1" noEditPoints="1" noAdjustHandles="1" noChangeArrowheads="1" noChangeShapeType="1" noTextEdit="1"/>
              </p:cNvSpPr>
              <p:nvPr/>
            </p:nvSpPr>
            <p:spPr bwMode="auto">
              <a:xfrm>
                <a:off x="3065256" y="2161628"/>
                <a:ext cx="3980962" cy="492443"/>
              </a:xfrm>
              <a:prstGeom prst="rect">
                <a:avLst/>
              </a:prstGeom>
              <a:blipFill>
                <a:blip r:embed="rId3"/>
                <a:stretch>
                  <a:fillRect l="-2548" t="-25641" r="-5414" b="-48718"/>
                </a:stretch>
              </a:blipFill>
              <a:ln w="9525" algn="ctr">
                <a:noFill/>
                <a:miter lim="800000"/>
                <a:headEnd/>
                <a:tailEnd/>
              </a:ln>
              <a:effectLst/>
            </p:spPr>
            <p:txBody>
              <a:bodyPr/>
              <a:lstStyle/>
              <a:p>
                <a:r>
                  <a:rPr lang="en-US">
                    <a:noFill/>
                  </a:rPr>
                  <a:t> </a:t>
                </a:r>
              </a:p>
            </p:txBody>
          </p:sp>
        </mc:Fallback>
      </mc:AlternateContent>
      <p:cxnSp>
        <p:nvCxnSpPr>
          <p:cNvPr id="33" name="直线连接符 32">
            <a:extLst>
              <a:ext uri="{FF2B5EF4-FFF2-40B4-BE49-F238E27FC236}">
                <a16:creationId xmlns:a16="http://schemas.microsoft.com/office/drawing/2014/main" id="{2BDB65CA-A773-1F99-2B1C-29A9BB7DC4DB}"/>
              </a:ext>
            </a:extLst>
          </p:cNvPr>
          <p:cNvCxnSpPr>
            <a:cxnSpLocks/>
            <a:stCxn id="6" idx="6"/>
          </p:cNvCxnSpPr>
          <p:nvPr/>
        </p:nvCxnSpPr>
        <p:spPr>
          <a:xfrm flipV="1">
            <a:off x="1793740" y="3886994"/>
            <a:ext cx="792088" cy="72008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394B711C-9C58-3D54-3E72-F04B29211071}"/>
              </a:ext>
            </a:extLst>
          </p:cNvPr>
          <p:cNvCxnSpPr>
            <a:cxnSpLocks/>
            <a:stCxn id="6" idx="6"/>
          </p:cNvCxnSpPr>
          <p:nvPr/>
        </p:nvCxnSpPr>
        <p:spPr>
          <a:xfrm>
            <a:off x="1793740" y="4607074"/>
            <a:ext cx="792088" cy="72008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5" name="直线连接符 54">
            <a:extLst>
              <a:ext uri="{FF2B5EF4-FFF2-40B4-BE49-F238E27FC236}">
                <a16:creationId xmlns:a16="http://schemas.microsoft.com/office/drawing/2014/main" id="{9A163F67-F55B-5EDB-2C34-82196F58FE9F}"/>
              </a:ext>
            </a:extLst>
          </p:cNvPr>
          <p:cNvCxnSpPr>
            <a:cxnSpLocks/>
            <a:stCxn id="12" idx="6"/>
          </p:cNvCxnSpPr>
          <p:nvPr/>
        </p:nvCxnSpPr>
        <p:spPr>
          <a:xfrm flipV="1">
            <a:off x="3017876" y="3900804"/>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0" name="直线连接符 59">
            <a:extLst>
              <a:ext uri="{FF2B5EF4-FFF2-40B4-BE49-F238E27FC236}">
                <a16:creationId xmlns:a16="http://schemas.microsoft.com/office/drawing/2014/main" id="{6C62EF31-A785-6F8C-31D8-01533ED33906}"/>
              </a:ext>
            </a:extLst>
          </p:cNvPr>
          <p:cNvCxnSpPr>
            <a:cxnSpLocks/>
            <a:stCxn id="12" idx="6"/>
          </p:cNvCxnSpPr>
          <p:nvPr/>
        </p:nvCxnSpPr>
        <p:spPr>
          <a:xfrm>
            <a:off x="3017876" y="4607074"/>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92" name="直线连接符 91">
            <a:extLst>
              <a:ext uri="{FF2B5EF4-FFF2-40B4-BE49-F238E27FC236}">
                <a16:creationId xmlns:a16="http://schemas.microsoft.com/office/drawing/2014/main" id="{3863AF43-1954-9A32-B87B-CDD395C52862}"/>
              </a:ext>
            </a:extLst>
          </p:cNvPr>
          <p:cNvCxnSpPr>
            <a:cxnSpLocks/>
            <a:stCxn id="17" idx="6"/>
          </p:cNvCxnSpPr>
          <p:nvPr/>
        </p:nvCxnSpPr>
        <p:spPr>
          <a:xfrm flipV="1">
            <a:off x="4242012" y="3907709"/>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95" name="直线连接符 94">
            <a:extLst>
              <a:ext uri="{FF2B5EF4-FFF2-40B4-BE49-F238E27FC236}">
                <a16:creationId xmlns:a16="http://schemas.microsoft.com/office/drawing/2014/main" id="{77769372-AAAB-5176-11E7-5F592DF3ADA4}"/>
              </a:ext>
            </a:extLst>
          </p:cNvPr>
          <p:cNvCxnSpPr>
            <a:cxnSpLocks/>
            <a:stCxn id="17" idx="6"/>
          </p:cNvCxnSpPr>
          <p:nvPr/>
        </p:nvCxnSpPr>
        <p:spPr>
          <a:xfrm>
            <a:off x="4242012" y="4607074"/>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98" name="椭圆 97">
            <a:extLst>
              <a:ext uri="{FF2B5EF4-FFF2-40B4-BE49-F238E27FC236}">
                <a16:creationId xmlns:a16="http://schemas.microsoft.com/office/drawing/2014/main" id="{B1647E53-AD40-0A97-CB09-E6F513FBAB32}"/>
              </a:ext>
            </a:extLst>
          </p:cNvPr>
          <p:cNvSpPr/>
          <p:nvPr/>
        </p:nvSpPr>
        <p:spPr>
          <a:xfrm>
            <a:off x="6542162"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9" name="直线连接符 98">
            <a:extLst>
              <a:ext uri="{FF2B5EF4-FFF2-40B4-BE49-F238E27FC236}">
                <a16:creationId xmlns:a16="http://schemas.microsoft.com/office/drawing/2014/main" id="{356047F1-6E06-A930-F26A-2D3AC2A9A172}"/>
              </a:ext>
            </a:extLst>
          </p:cNvPr>
          <p:cNvCxnSpPr>
            <a:cxnSpLocks/>
            <a:stCxn id="98" idx="6"/>
            <a:endCxn id="100" idx="2"/>
          </p:cNvCxnSpPr>
          <p:nvPr/>
        </p:nvCxnSpPr>
        <p:spPr>
          <a:xfrm>
            <a:off x="6902202" y="4606648"/>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B142B0AA-F96D-808B-0012-A277810CBED0}"/>
              </a:ext>
            </a:extLst>
          </p:cNvPr>
          <p:cNvSpPr/>
          <p:nvPr/>
        </p:nvSpPr>
        <p:spPr>
          <a:xfrm>
            <a:off x="7766298"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1" name="直线连接符 100">
            <a:extLst>
              <a:ext uri="{FF2B5EF4-FFF2-40B4-BE49-F238E27FC236}">
                <a16:creationId xmlns:a16="http://schemas.microsoft.com/office/drawing/2014/main" id="{E90AB7D8-E5FB-CB52-BE09-09D1E57EC015}"/>
              </a:ext>
            </a:extLst>
          </p:cNvPr>
          <p:cNvCxnSpPr>
            <a:cxnSpLocks/>
            <a:endCxn id="102" idx="2"/>
          </p:cNvCxnSpPr>
          <p:nvPr/>
        </p:nvCxnSpPr>
        <p:spPr>
          <a:xfrm>
            <a:off x="8126338" y="4606648"/>
            <a:ext cx="864096"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102" name="椭圆 101">
            <a:extLst>
              <a:ext uri="{FF2B5EF4-FFF2-40B4-BE49-F238E27FC236}">
                <a16:creationId xmlns:a16="http://schemas.microsoft.com/office/drawing/2014/main" id="{510D2B02-FFFD-8E75-6A12-F7C447D1F2C8}"/>
              </a:ext>
            </a:extLst>
          </p:cNvPr>
          <p:cNvSpPr/>
          <p:nvPr/>
        </p:nvSpPr>
        <p:spPr>
          <a:xfrm>
            <a:off x="8990434" y="442662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3" name="直线连接符 102">
            <a:extLst>
              <a:ext uri="{FF2B5EF4-FFF2-40B4-BE49-F238E27FC236}">
                <a16:creationId xmlns:a16="http://schemas.microsoft.com/office/drawing/2014/main" id="{314F08DB-58E5-CD67-0D40-019F7ADAF007}"/>
              </a:ext>
            </a:extLst>
          </p:cNvPr>
          <p:cNvCxnSpPr>
            <a:cxnSpLocks/>
            <a:stCxn id="98" idx="6"/>
          </p:cNvCxnSpPr>
          <p:nvPr/>
        </p:nvCxnSpPr>
        <p:spPr>
          <a:xfrm flipV="1">
            <a:off x="6902202" y="3900378"/>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4" name="直线连接符 103">
            <a:extLst>
              <a:ext uri="{FF2B5EF4-FFF2-40B4-BE49-F238E27FC236}">
                <a16:creationId xmlns:a16="http://schemas.microsoft.com/office/drawing/2014/main" id="{4EECBC52-0E73-344C-EB60-7D4D924C9D74}"/>
              </a:ext>
            </a:extLst>
          </p:cNvPr>
          <p:cNvCxnSpPr>
            <a:cxnSpLocks/>
            <a:stCxn id="98" idx="6"/>
          </p:cNvCxnSpPr>
          <p:nvPr/>
        </p:nvCxnSpPr>
        <p:spPr>
          <a:xfrm>
            <a:off x="6902202" y="4606648"/>
            <a:ext cx="760276" cy="70627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5" name="直线连接符 104">
            <a:extLst>
              <a:ext uri="{FF2B5EF4-FFF2-40B4-BE49-F238E27FC236}">
                <a16:creationId xmlns:a16="http://schemas.microsoft.com/office/drawing/2014/main" id="{79031B7A-FA25-DFF1-26CE-E742E16810A3}"/>
              </a:ext>
            </a:extLst>
          </p:cNvPr>
          <p:cNvCxnSpPr>
            <a:cxnSpLocks/>
            <a:stCxn id="100" idx="6"/>
          </p:cNvCxnSpPr>
          <p:nvPr/>
        </p:nvCxnSpPr>
        <p:spPr>
          <a:xfrm flipV="1">
            <a:off x="8126338" y="3907283"/>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06" name="直线连接符 105">
            <a:extLst>
              <a:ext uri="{FF2B5EF4-FFF2-40B4-BE49-F238E27FC236}">
                <a16:creationId xmlns:a16="http://schemas.microsoft.com/office/drawing/2014/main" id="{85B8AE29-77E2-D0FF-70AB-E3F06AA08B16}"/>
              </a:ext>
            </a:extLst>
          </p:cNvPr>
          <p:cNvCxnSpPr>
            <a:cxnSpLocks/>
            <a:stCxn id="100" idx="6"/>
          </p:cNvCxnSpPr>
          <p:nvPr/>
        </p:nvCxnSpPr>
        <p:spPr>
          <a:xfrm>
            <a:off x="8126338" y="4606648"/>
            <a:ext cx="864096" cy="699365"/>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DECDEFA5-EF37-6BE6-D8DF-3D6D466F920D}"/>
                  </a:ext>
                </a:extLst>
              </p:cNvPr>
              <p:cNvSpPr txBox="1"/>
              <p:nvPr/>
            </p:nvSpPr>
            <p:spPr bwMode="auto">
              <a:xfrm>
                <a:off x="5610164" y="4283184"/>
                <a:ext cx="715974"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07" name="文本框 106">
                <a:extLst>
                  <a:ext uri="{FF2B5EF4-FFF2-40B4-BE49-F238E27FC236}">
                    <a16:creationId xmlns:a16="http://schemas.microsoft.com/office/drawing/2014/main" id="{DECDEFA5-EF37-6BE6-D8DF-3D6D466F920D}"/>
                  </a:ext>
                </a:extLst>
              </p:cNvPr>
              <p:cNvSpPr txBox="1">
                <a:spLocks noRot="1" noChangeAspect="1" noMove="1" noResize="1" noEditPoints="1" noAdjustHandles="1" noChangeArrowheads="1" noChangeShapeType="1" noTextEdit="1"/>
              </p:cNvSpPr>
              <p:nvPr/>
            </p:nvSpPr>
            <p:spPr bwMode="auto">
              <a:xfrm>
                <a:off x="5610164" y="4283184"/>
                <a:ext cx="715974" cy="461130"/>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0A0B17A6-DC38-9B17-F599-A9D1D90C8C7F}"/>
                  </a:ext>
                </a:extLst>
              </p:cNvPr>
              <p:cNvSpPr txBox="1"/>
              <p:nvPr/>
            </p:nvSpPr>
            <p:spPr bwMode="auto">
              <a:xfrm>
                <a:off x="1453798" y="4367525"/>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𝒔</m:t>
                      </m:r>
                    </m:oMath>
                  </m:oMathPara>
                </a14:m>
                <a:endParaRPr lang="en-US" b="1" dirty="0">
                  <a:solidFill>
                    <a:schemeClr val="tx1"/>
                  </a:solidFill>
                </a:endParaRPr>
              </a:p>
            </p:txBody>
          </p:sp>
        </mc:Choice>
        <mc:Fallback xmlns="">
          <p:sp>
            <p:nvSpPr>
              <p:cNvPr id="108" name="文本框 107">
                <a:extLst>
                  <a:ext uri="{FF2B5EF4-FFF2-40B4-BE49-F238E27FC236}">
                    <a16:creationId xmlns:a16="http://schemas.microsoft.com/office/drawing/2014/main" id="{0A0B17A6-DC38-9B17-F599-A9D1D90C8C7F}"/>
                  </a:ext>
                </a:extLst>
              </p:cNvPr>
              <p:cNvSpPr txBox="1">
                <a:spLocks noRot="1" noChangeAspect="1" noMove="1" noResize="1" noEditPoints="1" noAdjustHandles="1" noChangeArrowheads="1" noChangeShapeType="1" noTextEdit="1"/>
              </p:cNvSpPr>
              <p:nvPr/>
            </p:nvSpPr>
            <p:spPr bwMode="auto">
              <a:xfrm>
                <a:off x="1453798" y="4367525"/>
                <a:ext cx="288032" cy="400665"/>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4359704F-2CEF-F274-6805-86C12A776E29}"/>
                  </a:ext>
                </a:extLst>
              </p:cNvPr>
              <p:cNvSpPr txBox="1"/>
              <p:nvPr/>
            </p:nvSpPr>
            <p:spPr bwMode="auto">
              <a:xfrm>
                <a:off x="9025656" y="436675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𝒕</m:t>
                      </m:r>
                    </m:oMath>
                  </m:oMathPara>
                </a14:m>
                <a:endParaRPr lang="en-US" b="1" dirty="0">
                  <a:solidFill>
                    <a:schemeClr val="tx1"/>
                  </a:solidFill>
                </a:endParaRPr>
              </a:p>
            </p:txBody>
          </p:sp>
        </mc:Choice>
        <mc:Fallback xmlns="">
          <p:sp>
            <p:nvSpPr>
              <p:cNvPr id="109" name="文本框 108">
                <a:extLst>
                  <a:ext uri="{FF2B5EF4-FFF2-40B4-BE49-F238E27FC236}">
                    <a16:creationId xmlns:a16="http://schemas.microsoft.com/office/drawing/2014/main" id="{4359704F-2CEF-F274-6805-86C12A776E29}"/>
                  </a:ext>
                </a:extLst>
              </p:cNvPr>
              <p:cNvSpPr txBox="1">
                <a:spLocks noRot="1" noChangeAspect="1" noMove="1" noResize="1" noEditPoints="1" noAdjustHandles="1" noChangeArrowheads="1" noChangeShapeType="1" noTextEdit="1"/>
              </p:cNvSpPr>
              <p:nvPr/>
            </p:nvSpPr>
            <p:spPr bwMode="auto">
              <a:xfrm>
                <a:off x="9025656" y="4366756"/>
                <a:ext cx="288032" cy="401434"/>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p:sp>
        <p:nvSpPr>
          <p:cNvPr id="110" name="弧 109">
            <a:extLst>
              <a:ext uri="{FF2B5EF4-FFF2-40B4-BE49-F238E27FC236}">
                <a16:creationId xmlns:a16="http://schemas.microsoft.com/office/drawing/2014/main" id="{54F25D71-990C-9DF7-D8FC-D940C2F3A836}"/>
              </a:ext>
            </a:extLst>
          </p:cNvPr>
          <p:cNvSpPr/>
          <p:nvPr/>
        </p:nvSpPr>
        <p:spPr>
          <a:xfrm rot="17867513" flipH="1" flipV="1">
            <a:off x="5278955" y="2206038"/>
            <a:ext cx="1413599" cy="1164048"/>
          </a:xfrm>
          <a:prstGeom prst="arc">
            <a:avLst>
              <a:gd name="adj1" fmla="val 21190026"/>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7437BC1B-6AC2-37C3-05CF-27C3CC634BE6}"/>
                  </a:ext>
                </a:extLst>
              </p:cNvPr>
              <p:cNvSpPr txBox="1"/>
              <p:nvPr/>
            </p:nvSpPr>
            <p:spPr bwMode="auto">
              <a:xfrm>
                <a:off x="5756375" y="2932756"/>
                <a:ext cx="4386187"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4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4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1" name="文本框 110">
                <a:extLst>
                  <a:ext uri="{FF2B5EF4-FFF2-40B4-BE49-F238E27FC236}">
                    <a16:creationId xmlns:a16="http://schemas.microsoft.com/office/drawing/2014/main" id="{7437BC1B-6AC2-37C3-05CF-27C3CC634BE6}"/>
                  </a:ext>
                </a:extLst>
              </p:cNvPr>
              <p:cNvSpPr txBox="1">
                <a:spLocks noRot="1" noChangeAspect="1" noMove="1" noResize="1" noEditPoints="1" noAdjustHandles="1" noChangeArrowheads="1" noChangeShapeType="1" noTextEdit="1"/>
              </p:cNvSpPr>
              <p:nvPr/>
            </p:nvSpPr>
            <p:spPr bwMode="auto">
              <a:xfrm>
                <a:off x="5756375" y="2932756"/>
                <a:ext cx="4386187" cy="875432"/>
              </a:xfrm>
              <a:prstGeom prst="rect">
                <a:avLst/>
              </a:prstGeom>
              <a:blipFill>
                <a:blip r:embed="rId7"/>
                <a:stretch>
                  <a:fillRect l="-2312" t="-2857" b="-15714"/>
                </a:stretch>
              </a:blipFill>
              <a:ln w="9525" algn="ctr">
                <a:noFill/>
                <a:miter lim="800000"/>
                <a:headEnd/>
                <a:tailEnd/>
              </a:ln>
              <a:effectLst/>
            </p:spPr>
            <p:txBody>
              <a:bodyPr/>
              <a:lstStyle/>
              <a:p>
                <a:r>
                  <a:rPr lang="en-US">
                    <a:noFill/>
                  </a:rPr>
                  <a:t> </a:t>
                </a:r>
              </a:p>
            </p:txBody>
          </p:sp>
        </mc:Fallback>
      </mc:AlternateContent>
      <p:sp>
        <p:nvSpPr>
          <p:cNvPr id="112" name="任意形状 111">
            <a:extLst>
              <a:ext uri="{FF2B5EF4-FFF2-40B4-BE49-F238E27FC236}">
                <a16:creationId xmlns:a16="http://schemas.microsoft.com/office/drawing/2014/main" id="{9298ED28-E2DF-20A7-E7EC-BB22F7569616}"/>
              </a:ext>
            </a:extLst>
          </p:cNvPr>
          <p:cNvSpPr/>
          <p:nvPr/>
        </p:nvSpPr>
        <p:spPr>
          <a:xfrm>
            <a:off x="3013770" y="2737854"/>
            <a:ext cx="1095730" cy="116096"/>
          </a:xfrm>
          <a:custGeom>
            <a:avLst/>
            <a:gdLst>
              <a:gd name="connsiteX0" fmla="*/ 0 w 1095730"/>
              <a:gd name="connsiteY0" fmla="*/ 0 h 116096"/>
              <a:gd name="connsiteX1" fmla="*/ 82474 w 1095730"/>
              <a:gd name="connsiteY1" fmla="*/ 115990 h 116096"/>
              <a:gd name="connsiteX2" fmla="*/ 176730 w 1095730"/>
              <a:gd name="connsiteY2" fmla="*/ 18314 h 116096"/>
              <a:gd name="connsiteX3" fmla="*/ 267059 w 1095730"/>
              <a:gd name="connsiteY3" fmla="*/ 97676 h 116096"/>
              <a:gd name="connsiteX4" fmla="*/ 353461 w 1095730"/>
              <a:gd name="connsiteY4" fmla="*/ 30523 h 116096"/>
              <a:gd name="connsiteX5" fmla="*/ 443790 w 1095730"/>
              <a:gd name="connsiteY5" fmla="*/ 109885 h 116096"/>
              <a:gd name="connsiteX6" fmla="*/ 522337 w 1095730"/>
              <a:gd name="connsiteY6" fmla="*/ 36628 h 116096"/>
              <a:gd name="connsiteX7" fmla="*/ 593029 w 1095730"/>
              <a:gd name="connsiteY7" fmla="*/ 97676 h 116096"/>
              <a:gd name="connsiteX8" fmla="*/ 659794 w 1095730"/>
              <a:gd name="connsiteY8" fmla="*/ 36628 h 116096"/>
              <a:gd name="connsiteX9" fmla="*/ 734413 w 1095730"/>
              <a:gd name="connsiteY9" fmla="*/ 115990 h 116096"/>
              <a:gd name="connsiteX10" fmla="*/ 816888 w 1095730"/>
              <a:gd name="connsiteY10" fmla="*/ 48838 h 116096"/>
              <a:gd name="connsiteX11" fmla="*/ 883653 w 1095730"/>
              <a:gd name="connsiteY11" fmla="*/ 115990 h 116096"/>
              <a:gd name="connsiteX12" fmla="*/ 958272 w 1095730"/>
              <a:gd name="connsiteY12" fmla="*/ 54943 h 116096"/>
              <a:gd name="connsiteX13" fmla="*/ 1028965 w 1095730"/>
              <a:gd name="connsiteY13" fmla="*/ 115990 h 116096"/>
              <a:gd name="connsiteX14" fmla="*/ 1095730 w 1095730"/>
              <a:gd name="connsiteY14" fmla="*/ 36628 h 1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5730" h="116096" extrusionOk="0">
                <a:moveTo>
                  <a:pt x="0" y="0"/>
                </a:moveTo>
                <a:cubicBezTo>
                  <a:pt x="22468" y="53976"/>
                  <a:pt x="49862" y="114122"/>
                  <a:pt x="82474" y="115990"/>
                </a:cubicBezTo>
                <a:cubicBezTo>
                  <a:pt x="117370" y="120187"/>
                  <a:pt x="142537" y="21476"/>
                  <a:pt x="176730" y="18314"/>
                </a:cubicBezTo>
                <a:cubicBezTo>
                  <a:pt x="203871" y="18800"/>
                  <a:pt x="237096" y="98450"/>
                  <a:pt x="267059" y="97676"/>
                </a:cubicBezTo>
                <a:cubicBezTo>
                  <a:pt x="291643" y="97046"/>
                  <a:pt x="324777" y="28857"/>
                  <a:pt x="353461" y="30523"/>
                </a:cubicBezTo>
                <a:cubicBezTo>
                  <a:pt x="386563" y="32991"/>
                  <a:pt x="416677" y="106742"/>
                  <a:pt x="443790" y="109885"/>
                </a:cubicBezTo>
                <a:cubicBezTo>
                  <a:pt x="469653" y="110553"/>
                  <a:pt x="496228" y="39827"/>
                  <a:pt x="522337" y="36628"/>
                </a:cubicBezTo>
                <a:cubicBezTo>
                  <a:pt x="546735" y="30065"/>
                  <a:pt x="568104" y="100477"/>
                  <a:pt x="593029" y="97676"/>
                </a:cubicBezTo>
                <a:cubicBezTo>
                  <a:pt x="620065" y="99987"/>
                  <a:pt x="636741" y="33699"/>
                  <a:pt x="659794" y="36628"/>
                </a:cubicBezTo>
                <a:cubicBezTo>
                  <a:pt x="680980" y="39296"/>
                  <a:pt x="708811" y="114430"/>
                  <a:pt x="734413" y="115990"/>
                </a:cubicBezTo>
                <a:cubicBezTo>
                  <a:pt x="762653" y="121087"/>
                  <a:pt x="792287" y="51652"/>
                  <a:pt x="816888" y="48838"/>
                </a:cubicBezTo>
                <a:cubicBezTo>
                  <a:pt x="842137" y="49417"/>
                  <a:pt x="862178" y="117531"/>
                  <a:pt x="883653" y="115990"/>
                </a:cubicBezTo>
                <a:cubicBezTo>
                  <a:pt x="910756" y="113910"/>
                  <a:pt x="935060" y="50213"/>
                  <a:pt x="958272" y="54943"/>
                </a:cubicBezTo>
                <a:cubicBezTo>
                  <a:pt x="981709" y="55071"/>
                  <a:pt x="1003776" y="117470"/>
                  <a:pt x="1028965" y="115990"/>
                </a:cubicBezTo>
                <a:cubicBezTo>
                  <a:pt x="1047145" y="112602"/>
                  <a:pt x="1072725" y="72587"/>
                  <a:pt x="1095730" y="36628"/>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任意形状 112">
            <a:extLst>
              <a:ext uri="{FF2B5EF4-FFF2-40B4-BE49-F238E27FC236}">
                <a16:creationId xmlns:a16="http://schemas.microsoft.com/office/drawing/2014/main" id="{605281E5-49C9-9498-85A2-A3908A63AEBE}"/>
              </a:ext>
            </a:extLst>
          </p:cNvPr>
          <p:cNvSpPr/>
          <p:nvPr/>
        </p:nvSpPr>
        <p:spPr>
          <a:xfrm>
            <a:off x="5246018" y="2737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52AC93C-2878-BFDE-D4A1-CF7A6D41EEC7}"/>
                  </a:ext>
                </a:extLst>
              </p:cNvPr>
              <p:cNvSpPr txBox="1"/>
              <p:nvPr/>
            </p:nvSpPr>
            <p:spPr bwMode="auto">
              <a:xfrm>
                <a:off x="283925" y="2932756"/>
                <a:ext cx="4386187"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4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4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4" name="文本框 113">
                <a:extLst>
                  <a:ext uri="{FF2B5EF4-FFF2-40B4-BE49-F238E27FC236}">
                    <a16:creationId xmlns:a16="http://schemas.microsoft.com/office/drawing/2014/main" id="{D52AC93C-2878-BFDE-D4A1-CF7A6D41EEC7}"/>
                  </a:ext>
                </a:extLst>
              </p:cNvPr>
              <p:cNvSpPr txBox="1">
                <a:spLocks noRot="1" noChangeAspect="1" noMove="1" noResize="1" noEditPoints="1" noAdjustHandles="1" noChangeArrowheads="1" noChangeShapeType="1" noTextEdit="1"/>
              </p:cNvSpPr>
              <p:nvPr/>
            </p:nvSpPr>
            <p:spPr bwMode="auto">
              <a:xfrm>
                <a:off x="283925" y="2932756"/>
                <a:ext cx="4386187" cy="875432"/>
              </a:xfrm>
              <a:prstGeom prst="rect">
                <a:avLst/>
              </a:prstGeom>
              <a:blipFill>
                <a:blip r:embed="rId8"/>
                <a:stretch>
                  <a:fillRect l="-2312" t="-2857" b="-15714"/>
                </a:stretch>
              </a:blipFill>
              <a:ln w="9525" algn="ctr">
                <a:noFill/>
                <a:miter lim="800000"/>
                <a:headEnd/>
                <a:tailEnd/>
              </a:ln>
              <a:effectLst/>
            </p:spPr>
            <p:txBody>
              <a:bodyPr/>
              <a:lstStyle/>
              <a:p>
                <a:r>
                  <a:rPr lang="en-US">
                    <a:noFill/>
                  </a:rPr>
                  <a:t> </a:t>
                </a:r>
              </a:p>
            </p:txBody>
          </p:sp>
        </mc:Fallback>
      </mc:AlternateContent>
      <p:sp>
        <p:nvSpPr>
          <p:cNvPr id="115" name="弧 114">
            <a:extLst>
              <a:ext uri="{FF2B5EF4-FFF2-40B4-BE49-F238E27FC236}">
                <a16:creationId xmlns:a16="http://schemas.microsoft.com/office/drawing/2014/main" id="{4C2B2D99-6BA4-21E9-5267-2B85FD6D2AE0}"/>
              </a:ext>
            </a:extLst>
          </p:cNvPr>
          <p:cNvSpPr/>
          <p:nvPr/>
        </p:nvSpPr>
        <p:spPr>
          <a:xfrm rot="8436953" flipH="1">
            <a:off x="3956544" y="2746648"/>
            <a:ext cx="557057" cy="674329"/>
          </a:xfrm>
          <a:prstGeom prst="arc">
            <a:avLst>
              <a:gd name="adj1" fmla="val 15598750"/>
              <a:gd name="adj2" fmla="val 3151253"/>
            </a:avLst>
          </a:prstGeom>
          <a:ln w="28575">
            <a:solidFill>
              <a:srgbClr val="C0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5D5C831F-9896-58A1-052E-53CF300AF77D}"/>
                  </a:ext>
                </a:extLst>
              </p:cNvPr>
              <p:cNvSpPr txBox="1"/>
              <p:nvPr/>
            </p:nvSpPr>
            <p:spPr bwMode="auto">
              <a:xfrm>
                <a:off x="7202110" y="2194505"/>
                <a:ext cx="1761775"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latin typeface="Times New Roman" panose="02020603050405020304" pitchFamily="18" charset="0"/>
                    <a:ea typeface="楷体" panose="02010609060101010101" pitchFamily="49" charset="-122"/>
                    <a:cs typeface="Times New Roman" panose="02020603050405020304" pitchFamily="18" charset="0"/>
                  </a:rPr>
                  <a:t>for </a:t>
                </a:r>
                <a14:m>
                  <m:oMath xmlns:m="http://schemas.openxmlformats.org/officeDocument/2006/math">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𝑡</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𝑉</m:t>
                    </m:r>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5D5C831F-9896-58A1-052E-53CF300AF77D}"/>
                  </a:ext>
                </a:extLst>
              </p:cNvPr>
              <p:cNvSpPr txBox="1">
                <a:spLocks noRot="1" noChangeAspect="1" noMove="1" noResize="1" noEditPoints="1" noAdjustHandles="1" noChangeArrowheads="1" noChangeShapeType="1" noTextEdit="1"/>
              </p:cNvSpPr>
              <p:nvPr/>
            </p:nvSpPr>
            <p:spPr bwMode="auto">
              <a:xfrm>
                <a:off x="7202110" y="2194505"/>
                <a:ext cx="1761775" cy="469167"/>
              </a:xfrm>
              <a:prstGeom prst="rect">
                <a:avLst/>
              </a:prstGeom>
              <a:blipFill>
                <a:blip r:embed="rId9"/>
                <a:stretch>
                  <a:fillRect l="-5000" t="-7895" b="-3157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BCF9F6C3-D5B2-3528-2365-27A329B65500}"/>
                  </a:ext>
                </a:extLst>
              </p:cNvPr>
              <p:cNvSpPr txBox="1"/>
              <p:nvPr/>
            </p:nvSpPr>
            <p:spPr bwMode="auto">
              <a:xfrm>
                <a:off x="2673828" y="4367140"/>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𝑢</m:t>
                      </m:r>
                    </m:oMath>
                  </m:oMathPara>
                </a14:m>
                <a:endParaRPr lang="en-US" dirty="0">
                  <a:solidFill>
                    <a:schemeClr val="tx1"/>
                  </a:solidFill>
                </a:endParaRPr>
              </a:p>
            </p:txBody>
          </p:sp>
        </mc:Choice>
        <mc:Fallback xmlns="">
          <p:sp>
            <p:nvSpPr>
              <p:cNvPr id="118" name="文本框 117">
                <a:extLst>
                  <a:ext uri="{FF2B5EF4-FFF2-40B4-BE49-F238E27FC236}">
                    <a16:creationId xmlns:a16="http://schemas.microsoft.com/office/drawing/2014/main" id="{BCF9F6C3-D5B2-3528-2365-27A329B65500}"/>
                  </a:ext>
                </a:extLst>
              </p:cNvPr>
              <p:cNvSpPr txBox="1">
                <a:spLocks noRot="1" noChangeAspect="1" noMove="1" noResize="1" noEditPoints="1" noAdjustHandles="1" noChangeArrowheads="1" noChangeShapeType="1" noTextEdit="1"/>
              </p:cNvSpPr>
              <p:nvPr/>
            </p:nvSpPr>
            <p:spPr bwMode="auto">
              <a:xfrm>
                <a:off x="2673828" y="4367140"/>
                <a:ext cx="288032" cy="401434"/>
              </a:xfrm>
              <a:prstGeom prst="rect">
                <a:avLst/>
              </a:prstGeom>
              <a:blipFill>
                <a:blip r:embed="rId10"/>
                <a:stretch>
                  <a:fillRect r="-41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1FF8F18D-5BDE-76A1-DD52-1E109EAD1B4A}"/>
                  </a:ext>
                </a:extLst>
              </p:cNvPr>
              <p:cNvSpPr txBox="1"/>
              <p:nvPr/>
            </p:nvSpPr>
            <p:spPr bwMode="auto">
              <a:xfrm>
                <a:off x="3881972" y="436675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𝑣</m:t>
                      </m:r>
                    </m:oMath>
                  </m:oMathPara>
                </a14:m>
                <a:endParaRPr lang="en-US" dirty="0">
                  <a:solidFill>
                    <a:schemeClr val="tx1"/>
                  </a:solidFill>
                </a:endParaRPr>
              </a:p>
            </p:txBody>
          </p:sp>
        </mc:Choice>
        <mc:Fallback xmlns="">
          <p:sp>
            <p:nvSpPr>
              <p:cNvPr id="119" name="文本框 118">
                <a:extLst>
                  <a:ext uri="{FF2B5EF4-FFF2-40B4-BE49-F238E27FC236}">
                    <a16:creationId xmlns:a16="http://schemas.microsoft.com/office/drawing/2014/main" id="{1FF8F18D-5BDE-76A1-DD52-1E109EAD1B4A}"/>
                  </a:ext>
                </a:extLst>
              </p:cNvPr>
              <p:cNvSpPr txBox="1">
                <a:spLocks noRot="1" noChangeAspect="1" noMove="1" noResize="1" noEditPoints="1" noAdjustHandles="1" noChangeArrowheads="1" noChangeShapeType="1" noTextEdit="1"/>
              </p:cNvSpPr>
              <p:nvPr/>
            </p:nvSpPr>
            <p:spPr bwMode="auto">
              <a:xfrm>
                <a:off x="3881972" y="4366756"/>
                <a:ext cx="288032" cy="40143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8F637AEC-4238-0C30-539A-D71D3CB46310}"/>
                  </a:ext>
                </a:extLst>
              </p:cNvPr>
              <p:cNvSpPr txBox="1"/>
              <p:nvPr/>
            </p:nvSpPr>
            <p:spPr bwMode="auto">
              <a:xfrm>
                <a:off x="7766298" y="4377158"/>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20" name="文本框 119">
                <a:extLst>
                  <a:ext uri="{FF2B5EF4-FFF2-40B4-BE49-F238E27FC236}">
                    <a16:creationId xmlns:a16="http://schemas.microsoft.com/office/drawing/2014/main" id="{8F637AEC-4238-0C30-539A-D71D3CB46310}"/>
                  </a:ext>
                </a:extLst>
              </p:cNvPr>
              <p:cNvSpPr txBox="1">
                <a:spLocks noRot="1" noChangeAspect="1" noMove="1" noResize="1" noEditPoints="1" noAdjustHandles="1" noChangeArrowheads="1" noChangeShapeType="1" noTextEdit="1"/>
              </p:cNvSpPr>
              <p:nvPr/>
            </p:nvSpPr>
            <p:spPr bwMode="auto">
              <a:xfrm>
                <a:off x="7766298" y="4377158"/>
                <a:ext cx="288032" cy="401434"/>
              </a:xfrm>
              <a:prstGeom prst="rect">
                <a:avLst/>
              </a:prstGeom>
              <a:blipFill>
                <a:blip r:embed="rId12"/>
                <a:stretch>
                  <a:fillRect r="-16667"/>
                </a:stretch>
              </a:blipFill>
              <a:ln w="9525" algn="ctr">
                <a:noFill/>
                <a:miter lim="800000"/>
                <a:headEnd/>
                <a:tailEnd/>
              </a:ln>
              <a:effectLst/>
            </p:spPr>
            <p:txBody>
              <a:bodyPr/>
              <a:lstStyle/>
              <a:p>
                <a:r>
                  <a:rPr lang="en-US">
                    <a:noFill/>
                  </a:rPr>
                  <a:t> </a:t>
                </a:r>
              </a:p>
            </p:txBody>
          </p:sp>
        </mc:Fallback>
      </mc:AlternateContent>
      <p:sp>
        <p:nvSpPr>
          <p:cNvPr id="122" name="文本框 121">
            <a:extLst>
              <a:ext uri="{FF2B5EF4-FFF2-40B4-BE49-F238E27FC236}">
                <a16:creationId xmlns:a16="http://schemas.microsoft.com/office/drawing/2014/main" id="{44A15FD0-EA98-D85B-A2F3-A6EEC63CF5CC}"/>
              </a:ext>
            </a:extLst>
          </p:cNvPr>
          <p:cNvSpPr txBox="1"/>
          <p:nvPr/>
        </p:nvSpPr>
        <p:spPr bwMode="auto">
          <a:xfrm>
            <a:off x="303206" y="4343265"/>
            <a:ext cx="1202502" cy="43781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Path A: </a:t>
            </a: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43729F0D-53FD-D560-0CBA-9F27DDA5D24F}"/>
                  </a:ext>
                </a:extLst>
              </p:cNvPr>
              <p:cNvSpPr txBox="1"/>
              <p:nvPr/>
            </p:nvSpPr>
            <p:spPr bwMode="auto">
              <a:xfrm>
                <a:off x="836027" y="5453100"/>
                <a:ext cx="2812014"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generating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a:t>
                </a:r>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sz="22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via path A </a:t>
                </a:r>
              </a:p>
            </p:txBody>
          </p:sp>
        </mc:Choice>
        <mc:Fallback xmlns="">
          <p:sp>
            <p:nvSpPr>
              <p:cNvPr id="123" name="文本框 122">
                <a:extLst>
                  <a:ext uri="{FF2B5EF4-FFF2-40B4-BE49-F238E27FC236}">
                    <a16:creationId xmlns:a16="http://schemas.microsoft.com/office/drawing/2014/main" id="{43729F0D-53FD-D560-0CBA-9F27DDA5D24F}"/>
                  </a:ext>
                </a:extLst>
              </p:cNvPr>
              <p:cNvSpPr txBox="1">
                <a:spLocks noRot="1" noChangeAspect="1" noMove="1" noResize="1" noEditPoints="1" noAdjustHandles="1" noChangeArrowheads="1" noChangeShapeType="1" noTextEdit="1"/>
              </p:cNvSpPr>
              <p:nvPr/>
            </p:nvSpPr>
            <p:spPr bwMode="auto">
              <a:xfrm>
                <a:off x="836027" y="5453100"/>
                <a:ext cx="2812014" cy="810158"/>
              </a:xfrm>
              <a:prstGeom prst="rect">
                <a:avLst/>
              </a:prstGeom>
              <a:blipFill>
                <a:blip r:embed="rId13"/>
                <a:stretch>
                  <a:fillRect l="-2242" t="-3125" b="-15625"/>
                </a:stretch>
              </a:blipFill>
              <a:ln w="9525" algn="ctr">
                <a:noFill/>
                <a:miter lim="800000"/>
                <a:headEnd/>
                <a:tailEnd/>
              </a:ln>
              <a:effectLst/>
            </p:spPr>
            <p:txBody>
              <a:bodyPr/>
              <a:lstStyle/>
              <a:p>
                <a:r>
                  <a:rPr lang="en-US">
                    <a:noFill/>
                  </a:rPr>
                  <a:t> </a:t>
                </a:r>
              </a:p>
            </p:txBody>
          </p:sp>
        </mc:Fallback>
      </mc:AlternateContent>
      <p:sp>
        <p:nvSpPr>
          <p:cNvPr id="124" name="文本框 123">
            <a:extLst>
              <a:ext uri="{FF2B5EF4-FFF2-40B4-BE49-F238E27FC236}">
                <a16:creationId xmlns:a16="http://schemas.microsoft.com/office/drawing/2014/main" id="{3C193916-6A09-3E6D-16C9-3276D637E1EB}"/>
              </a:ext>
            </a:extLst>
          </p:cNvPr>
          <p:cNvSpPr txBox="1"/>
          <p:nvPr/>
        </p:nvSpPr>
        <p:spPr bwMode="auto">
          <a:xfrm>
            <a:off x="205458" y="5673990"/>
            <a:ext cx="551832"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Pr </a:t>
            </a:r>
          </a:p>
        </p:txBody>
      </p:sp>
      <p:sp>
        <p:nvSpPr>
          <p:cNvPr id="125" name="左大括号 124">
            <a:extLst>
              <a:ext uri="{FF2B5EF4-FFF2-40B4-BE49-F238E27FC236}">
                <a16:creationId xmlns:a16="http://schemas.microsoft.com/office/drawing/2014/main" id="{4F85F02F-9546-447B-7FA7-49705751BA74}"/>
              </a:ext>
            </a:extLst>
          </p:cNvPr>
          <p:cNvSpPr/>
          <p:nvPr/>
        </p:nvSpPr>
        <p:spPr>
          <a:xfrm>
            <a:off x="641725" y="5586836"/>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6" name="左大括号 125">
            <a:extLst>
              <a:ext uri="{FF2B5EF4-FFF2-40B4-BE49-F238E27FC236}">
                <a16:creationId xmlns:a16="http://schemas.microsoft.com/office/drawing/2014/main" id="{FEB709E8-2500-E58C-60F3-0B5CD810AAAA}"/>
              </a:ext>
            </a:extLst>
          </p:cNvPr>
          <p:cNvSpPr/>
          <p:nvPr/>
        </p:nvSpPr>
        <p:spPr>
          <a:xfrm flipH="1">
            <a:off x="3434798" y="5594799"/>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91DF599F-B3C5-0222-8DB4-E903146C6F37}"/>
                  </a:ext>
                </a:extLst>
              </p:cNvPr>
              <p:cNvSpPr txBox="1"/>
              <p:nvPr/>
            </p:nvSpPr>
            <p:spPr bwMode="auto">
              <a:xfrm>
                <a:off x="3767926" y="5700443"/>
                <a:ext cx="314189" cy="369332"/>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127" name="文本框 126">
                <a:extLst>
                  <a:ext uri="{FF2B5EF4-FFF2-40B4-BE49-F238E27FC236}">
                    <a16:creationId xmlns:a16="http://schemas.microsoft.com/office/drawing/2014/main" id="{91DF599F-B3C5-0222-8DB4-E903146C6F37}"/>
                  </a:ext>
                </a:extLst>
              </p:cNvPr>
              <p:cNvSpPr txBox="1">
                <a:spLocks noRot="1" noChangeAspect="1" noMove="1" noResize="1" noEditPoints="1" noAdjustHandles="1" noChangeArrowheads="1" noChangeShapeType="1" noTextEdit="1"/>
              </p:cNvSpPr>
              <p:nvPr/>
            </p:nvSpPr>
            <p:spPr bwMode="auto">
              <a:xfrm>
                <a:off x="3767926" y="5700443"/>
                <a:ext cx="314189" cy="369332"/>
              </a:xfrm>
              <a:prstGeom prst="rect">
                <a:avLst/>
              </a:prstGeom>
              <a:blipFill>
                <a:blip r:embed="rId14"/>
                <a:stretch>
                  <a:fillRect l="-7692" r="-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899B6C17-54FE-88ED-3216-2E24C05A6504}"/>
                  </a:ext>
                </a:extLst>
              </p:cNvPr>
              <p:cNvSpPr txBox="1"/>
              <p:nvPr/>
            </p:nvSpPr>
            <p:spPr bwMode="auto">
              <a:xfrm>
                <a:off x="4094655" y="5531109"/>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1" i="1" dirty="0">
                                  <a:solidFill>
                                    <a:srgbClr val="FF0000"/>
                                  </a:solidFill>
                                  <a:latin typeface="Cambria Math" panose="02040503050406030204" pitchFamily="18" charset="0"/>
                                </a:rPr>
                              </m:ctrlPr>
                            </m:sSubPr>
                            <m:e>
                              <m:r>
                                <a:rPr lang="en-US" altLang="zh-CN" sz="2000" b="1" i="1" dirty="0">
                                  <a:solidFill>
                                    <a:srgbClr val="FF0000"/>
                                  </a:solidFill>
                                  <a:latin typeface="Cambria Math" panose="02040503050406030204" pitchFamily="18" charset="0"/>
                                </a:rPr>
                                <m:t>𝒅</m:t>
                              </m:r>
                            </m:e>
                            <m:sub>
                              <m:r>
                                <a:rPr lang="en-US" altLang="zh-CN" sz="2000" b="1" i="1" dirty="0">
                                  <a:solidFill>
                                    <a:srgbClr val="FF0000"/>
                                  </a:solidFill>
                                  <a:latin typeface="Cambria Math" panose="02040503050406030204" pitchFamily="18" charset="0"/>
                                </a:rPr>
                                <m:t>𝒔</m:t>
                              </m:r>
                            </m:sub>
                          </m:sSub>
                        </m:den>
                      </m:f>
                    </m:oMath>
                  </m:oMathPara>
                </a14:m>
                <a:endParaRPr lang="en-US"/>
              </a:p>
            </p:txBody>
          </p:sp>
        </mc:Choice>
        <mc:Fallback xmlns="">
          <p:sp>
            <p:nvSpPr>
              <p:cNvPr id="129" name="文本框 128">
                <a:extLst>
                  <a:ext uri="{FF2B5EF4-FFF2-40B4-BE49-F238E27FC236}">
                    <a16:creationId xmlns:a16="http://schemas.microsoft.com/office/drawing/2014/main" id="{899B6C17-54FE-88ED-3216-2E24C05A6504}"/>
                  </a:ext>
                </a:extLst>
              </p:cNvPr>
              <p:cNvSpPr txBox="1">
                <a:spLocks noRot="1" noChangeAspect="1" noMove="1" noResize="1" noEditPoints="1" noAdjustHandles="1" noChangeArrowheads="1" noChangeShapeType="1" noTextEdit="1"/>
              </p:cNvSpPr>
              <p:nvPr/>
            </p:nvSpPr>
            <p:spPr bwMode="auto">
              <a:xfrm>
                <a:off x="4094655" y="5531109"/>
                <a:ext cx="934360" cy="730456"/>
              </a:xfrm>
              <a:prstGeom prst="rect">
                <a:avLst/>
              </a:prstGeom>
              <a:blipFill>
                <a:blip r:embed="rId15"/>
                <a:stretch>
                  <a:fillRect l="-4054" r="-1081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C9B4E2B6-0C40-0DF9-20DF-571E686FC6BB}"/>
                  </a:ext>
                </a:extLst>
              </p:cNvPr>
              <p:cNvSpPr txBox="1"/>
              <p:nvPr/>
            </p:nvSpPr>
            <p:spPr bwMode="auto">
              <a:xfrm>
                <a:off x="5030759" y="5531109"/>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𝑢</m:t>
                              </m:r>
                            </m:sub>
                          </m:sSub>
                        </m:den>
                      </m:f>
                    </m:oMath>
                  </m:oMathPara>
                </a14:m>
                <a:endParaRPr lang="en-US"/>
              </a:p>
            </p:txBody>
          </p:sp>
        </mc:Choice>
        <mc:Fallback xmlns="">
          <p:sp>
            <p:nvSpPr>
              <p:cNvPr id="130" name="文本框 129">
                <a:extLst>
                  <a:ext uri="{FF2B5EF4-FFF2-40B4-BE49-F238E27FC236}">
                    <a16:creationId xmlns:a16="http://schemas.microsoft.com/office/drawing/2014/main" id="{C9B4E2B6-0C40-0DF9-20DF-571E686FC6BB}"/>
                  </a:ext>
                </a:extLst>
              </p:cNvPr>
              <p:cNvSpPr txBox="1">
                <a:spLocks noRot="1" noChangeAspect="1" noMove="1" noResize="1" noEditPoints="1" noAdjustHandles="1" noChangeArrowheads="1" noChangeShapeType="1" noTextEdit="1"/>
              </p:cNvSpPr>
              <p:nvPr/>
            </p:nvSpPr>
            <p:spPr bwMode="auto">
              <a:xfrm>
                <a:off x="5030759" y="5531109"/>
                <a:ext cx="934360" cy="730456"/>
              </a:xfrm>
              <a:prstGeom prst="rect">
                <a:avLst/>
              </a:prstGeom>
              <a:blipFill>
                <a:blip r:embed="rId16"/>
                <a:stretch>
                  <a:fillRect r="-297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685A38CD-39C4-5315-0B32-29E6A3C39964}"/>
                  </a:ext>
                </a:extLst>
              </p:cNvPr>
              <p:cNvSpPr txBox="1"/>
              <p:nvPr/>
            </p:nvSpPr>
            <p:spPr bwMode="auto">
              <a:xfrm>
                <a:off x="6155525" y="5528671"/>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𝑣</m:t>
                              </m:r>
                            </m:sub>
                          </m:sSub>
                        </m:den>
                      </m:f>
                    </m:oMath>
                  </m:oMathPara>
                </a14:m>
                <a:endParaRPr lang="en-US"/>
              </a:p>
            </p:txBody>
          </p:sp>
        </mc:Choice>
        <mc:Fallback xmlns="">
          <p:sp>
            <p:nvSpPr>
              <p:cNvPr id="131" name="文本框 130">
                <a:extLst>
                  <a:ext uri="{FF2B5EF4-FFF2-40B4-BE49-F238E27FC236}">
                    <a16:creationId xmlns:a16="http://schemas.microsoft.com/office/drawing/2014/main" id="{685A38CD-39C4-5315-0B32-29E6A3C39964}"/>
                  </a:ext>
                </a:extLst>
              </p:cNvPr>
              <p:cNvSpPr txBox="1">
                <a:spLocks noRot="1" noChangeAspect="1" noMove="1" noResize="1" noEditPoints="1" noAdjustHandles="1" noChangeArrowheads="1" noChangeShapeType="1" noTextEdit="1"/>
              </p:cNvSpPr>
              <p:nvPr/>
            </p:nvSpPr>
            <p:spPr bwMode="auto">
              <a:xfrm>
                <a:off x="6155525" y="5528671"/>
                <a:ext cx="934360" cy="730456"/>
              </a:xfrm>
              <a:prstGeom prst="rect">
                <a:avLst/>
              </a:prstGeom>
              <a:blipFill>
                <a:blip r:embed="rId17"/>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938414D9-8D14-C650-9AF5-8932AC8FDF45}"/>
                  </a:ext>
                </a:extLst>
              </p:cNvPr>
              <p:cNvSpPr txBox="1"/>
              <p:nvPr/>
            </p:nvSpPr>
            <p:spPr bwMode="auto">
              <a:xfrm>
                <a:off x="7798089" y="5524006"/>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𝑤</m:t>
                              </m:r>
                            </m:sub>
                          </m:sSub>
                        </m:den>
                      </m:f>
                    </m:oMath>
                  </m:oMathPara>
                </a14:m>
                <a:endParaRPr lang="en-US"/>
              </a:p>
            </p:txBody>
          </p:sp>
        </mc:Choice>
        <mc:Fallback xmlns="">
          <p:sp>
            <p:nvSpPr>
              <p:cNvPr id="132" name="文本框 131">
                <a:extLst>
                  <a:ext uri="{FF2B5EF4-FFF2-40B4-BE49-F238E27FC236}">
                    <a16:creationId xmlns:a16="http://schemas.microsoft.com/office/drawing/2014/main" id="{938414D9-8D14-C650-9AF5-8932AC8FDF45}"/>
                  </a:ext>
                </a:extLst>
              </p:cNvPr>
              <p:cNvSpPr txBox="1">
                <a:spLocks noRot="1" noChangeAspect="1" noMove="1" noResize="1" noEditPoints="1" noAdjustHandles="1" noChangeArrowheads="1" noChangeShapeType="1" noTextEdit="1"/>
              </p:cNvSpPr>
              <p:nvPr/>
            </p:nvSpPr>
            <p:spPr bwMode="auto">
              <a:xfrm>
                <a:off x="7798089" y="5524006"/>
                <a:ext cx="934360" cy="730456"/>
              </a:xfrm>
              <a:prstGeom prst="rect">
                <a:avLst/>
              </a:prstGeom>
              <a:blipFill>
                <a:blip r:embed="rId18"/>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971CCA2A-6F27-6D89-59B5-8BF99920DBA5}"/>
                  </a:ext>
                </a:extLst>
              </p:cNvPr>
              <p:cNvSpPr txBox="1"/>
              <p:nvPr/>
            </p:nvSpPr>
            <p:spPr bwMode="auto">
              <a:xfrm>
                <a:off x="8930754" y="5669665"/>
                <a:ext cx="541419"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r>
                        <a:rPr lang="en-US" altLang="zh-CN" sz="2000" b="0" i="1" dirty="0">
                          <a:solidFill>
                            <a:prstClr val="black"/>
                          </a:solidFill>
                          <a:latin typeface="Cambria Math" panose="02040503050406030204" pitchFamily="18" charset="0"/>
                        </a:rPr>
                        <m:t>𝛼</m:t>
                      </m:r>
                    </m:oMath>
                  </m:oMathPara>
                </a14:m>
                <a:endParaRPr lang="en-US"/>
              </a:p>
            </p:txBody>
          </p:sp>
        </mc:Choice>
        <mc:Fallback xmlns="">
          <p:sp>
            <p:nvSpPr>
              <p:cNvPr id="133" name="文本框 132">
                <a:extLst>
                  <a:ext uri="{FF2B5EF4-FFF2-40B4-BE49-F238E27FC236}">
                    <a16:creationId xmlns:a16="http://schemas.microsoft.com/office/drawing/2014/main" id="{971CCA2A-6F27-6D89-59B5-8BF99920DBA5}"/>
                  </a:ext>
                </a:extLst>
              </p:cNvPr>
              <p:cNvSpPr txBox="1">
                <a:spLocks noRot="1" noChangeAspect="1" noMove="1" noResize="1" noEditPoints="1" noAdjustHandles="1" noChangeArrowheads="1" noChangeShapeType="1" noTextEdit="1"/>
              </p:cNvSpPr>
              <p:nvPr/>
            </p:nvSpPr>
            <p:spPr bwMode="auto">
              <a:xfrm>
                <a:off x="8930754" y="5669665"/>
                <a:ext cx="541419" cy="400110"/>
              </a:xfrm>
              <a:prstGeom prst="rect">
                <a:avLst/>
              </a:prstGeom>
              <a:blipFill>
                <a:blip r:embed="rId19"/>
                <a:stretch>
                  <a:fillRect b="-15152"/>
                </a:stretch>
              </a:blipFill>
              <a:ln w="9525" algn="ctr">
                <a:noFill/>
                <a:miter lim="800000"/>
                <a:headEnd/>
                <a:tailEnd/>
              </a:ln>
              <a:effectLst/>
            </p:spPr>
            <p:txBody>
              <a:bodyPr/>
              <a:lstStyle/>
              <a:p>
                <a:r>
                  <a:rPr lang="en-US">
                    <a:noFill/>
                  </a:rPr>
                  <a:t> </a:t>
                </a:r>
              </a:p>
            </p:txBody>
          </p:sp>
        </mc:Fallback>
      </mc:AlternateContent>
      <p:sp>
        <p:nvSpPr>
          <p:cNvPr id="134" name="椭圆 133">
            <a:extLst>
              <a:ext uri="{FF2B5EF4-FFF2-40B4-BE49-F238E27FC236}">
                <a16:creationId xmlns:a16="http://schemas.microsoft.com/office/drawing/2014/main" id="{41478314-F181-DE0A-7EB9-4742DA907B82}"/>
              </a:ext>
            </a:extLst>
          </p:cNvPr>
          <p:cNvSpPr/>
          <p:nvPr/>
        </p:nvSpPr>
        <p:spPr>
          <a:xfrm>
            <a:off x="1446361"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5" name="直线连接符 134">
            <a:extLst>
              <a:ext uri="{FF2B5EF4-FFF2-40B4-BE49-F238E27FC236}">
                <a16:creationId xmlns:a16="http://schemas.microsoft.com/office/drawing/2014/main" id="{6D5B252A-DF2F-1F2E-76C3-342C7FDF7184}"/>
              </a:ext>
            </a:extLst>
          </p:cNvPr>
          <p:cNvCxnSpPr>
            <a:cxnSpLocks/>
          </p:cNvCxnSpPr>
          <p:nvPr/>
        </p:nvCxnSpPr>
        <p:spPr>
          <a:xfrm>
            <a:off x="1793740"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6" name="直线连接符 135">
            <a:extLst>
              <a:ext uri="{FF2B5EF4-FFF2-40B4-BE49-F238E27FC236}">
                <a16:creationId xmlns:a16="http://schemas.microsoft.com/office/drawing/2014/main" id="{D9F538F1-3DF6-DB26-A4AE-B60282C63542}"/>
              </a:ext>
            </a:extLst>
          </p:cNvPr>
          <p:cNvCxnSpPr>
            <a:cxnSpLocks/>
          </p:cNvCxnSpPr>
          <p:nvPr/>
        </p:nvCxnSpPr>
        <p:spPr>
          <a:xfrm>
            <a:off x="3017876"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7" name="直线连接符 136">
            <a:extLst>
              <a:ext uri="{FF2B5EF4-FFF2-40B4-BE49-F238E27FC236}">
                <a16:creationId xmlns:a16="http://schemas.microsoft.com/office/drawing/2014/main" id="{0C0D9D41-D98E-27B1-84DE-9AD0C12C73B0}"/>
              </a:ext>
            </a:extLst>
          </p:cNvPr>
          <p:cNvCxnSpPr>
            <a:cxnSpLocks/>
          </p:cNvCxnSpPr>
          <p:nvPr/>
        </p:nvCxnSpPr>
        <p:spPr>
          <a:xfrm>
            <a:off x="4242012" y="4605653"/>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8" name="直线连接符 137">
            <a:extLst>
              <a:ext uri="{FF2B5EF4-FFF2-40B4-BE49-F238E27FC236}">
                <a16:creationId xmlns:a16="http://schemas.microsoft.com/office/drawing/2014/main" id="{12301BC4-0039-8FAA-AE35-C8248DA7C2A1}"/>
              </a:ext>
            </a:extLst>
          </p:cNvPr>
          <p:cNvCxnSpPr>
            <a:cxnSpLocks/>
          </p:cNvCxnSpPr>
          <p:nvPr/>
        </p:nvCxnSpPr>
        <p:spPr>
          <a:xfrm>
            <a:off x="6902202" y="4605227"/>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39" name="直线连接符 138">
            <a:extLst>
              <a:ext uri="{FF2B5EF4-FFF2-40B4-BE49-F238E27FC236}">
                <a16:creationId xmlns:a16="http://schemas.microsoft.com/office/drawing/2014/main" id="{DC779BCD-1181-DDC3-A858-494638A8588F}"/>
              </a:ext>
            </a:extLst>
          </p:cNvPr>
          <p:cNvCxnSpPr>
            <a:cxnSpLocks/>
          </p:cNvCxnSpPr>
          <p:nvPr/>
        </p:nvCxnSpPr>
        <p:spPr>
          <a:xfrm>
            <a:off x="8126338" y="4605227"/>
            <a:ext cx="864096"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40" name="椭圆 139">
            <a:extLst>
              <a:ext uri="{FF2B5EF4-FFF2-40B4-BE49-F238E27FC236}">
                <a16:creationId xmlns:a16="http://schemas.microsoft.com/office/drawing/2014/main" id="{3EF277A9-24A9-C405-00C6-8C0E7119AA3A}"/>
              </a:ext>
            </a:extLst>
          </p:cNvPr>
          <p:cNvSpPr/>
          <p:nvPr/>
        </p:nvSpPr>
        <p:spPr>
          <a:xfrm>
            <a:off x="2654752"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椭圆 140">
            <a:extLst>
              <a:ext uri="{FF2B5EF4-FFF2-40B4-BE49-F238E27FC236}">
                <a16:creationId xmlns:a16="http://schemas.microsoft.com/office/drawing/2014/main" id="{745ADE56-D190-A63D-0995-73FF211AE0E8}"/>
              </a:ext>
            </a:extLst>
          </p:cNvPr>
          <p:cNvSpPr/>
          <p:nvPr/>
        </p:nvSpPr>
        <p:spPr>
          <a:xfrm>
            <a:off x="3878888" y="4425207"/>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椭圆 141">
            <a:extLst>
              <a:ext uri="{FF2B5EF4-FFF2-40B4-BE49-F238E27FC236}">
                <a16:creationId xmlns:a16="http://schemas.microsoft.com/office/drawing/2014/main" id="{5411BF22-807A-ACF4-0FE2-E6A734B24E39}"/>
              </a:ext>
            </a:extLst>
          </p:cNvPr>
          <p:cNvSpPr/>
          <p:nvPr/>
        </p:nvSpPr>
        <p:spPr>
          <a:xfrm>
            <a:off x="6539078"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椭圆 142">
            <a:extLst>
              <a:ext uri="{FF2B5EF4-FFF2-40B4-BE49-F238E27FC236}">
                <a16:creationId xmlns:a16="http://schemas.microsoft.com/office/drawing/2014/main" id="{B5134091-CB68-19FD-ACF2-A733EB2167CA}"/>
              </a:ext>
            </a:extLst>
          </p:cNvPr>
          <p:cNvSpPr/>
          <p:nvPr/>
        </p:nvSpPr>
        <p:spPr>
          <a:xfrm>
            <a:off x="7763214"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椭圆 143">
            <a:extLst>
              <a:ext uri="{FF2B5EF4-FFF2-40B4-BE49-F238E27FC236}">
                <a16:creationId xmlns:a16="http://schemas.microsoft.com/office/drawing/2014/main" id="{06F4EE9B-4045-0477-0E5B-E4F9F75B567B}"/>
              </a:ext>
            </a:extLst>
          </p:cNvPr>
          <p:cNvSpPr/>
          <p:nvPr/>
        </p:nvSpPr>
        <p:spPr>
          <a:xfrm>
            <a:off x="8987350"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232F3137-7AF7-495B-C3F6-712605C1AB50}"/>
                  </a:ext>
                </a:extLst>
              </p:cNvPr>
              <p:cNvSpPr txBox="1"/>
              <p:nvPr/>
            </p:nvSpPr>
            <p:spPr bwMode="auto">
              <a:xfrm>
                <a:off x="7083073" y="5622695"/>
                <a:ext cx="934360"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oMath>
                  </m:oMathPara>
                </a14:m>
                <a:endParaRPr lang="en-US"/>
              </a:p>
            </p:txBody>
          </p:sp>
        </mc:Choice>
        <mc:Fallback xmlns="">
          <p:sp>
            <p:nvSpPr>
              <p:cNvPr id="145" name="文本框 144">
                <a:extLst>
                  <a:ext uri="{FF2B5EF4-FFF2-40B4-BE49-F238E27FC236}">
                    <a16:creationId xmlns:a16="http://schemas.microsoft.com/office/drawing/2014/main" id="{232F3137-7AF7-495B-C3F6-712605C1AB50}"/>
                  </a:ext>
                </a:extLst>
              </p:cNvPr>
              <p:cNvSpPr txBox="1">
                <a:spLocks noRot="1" noChangeAspect="1" noMove="1" noResize="1" noEditPoints="1" noAdjustHandles="1" noChangeArrowheads="1" noChangeShapeType="1" noTextEdit="1"/>
              </p:cNvSpPr>
              <p:nvPr/>
            </p:nvSpPr>
            <p:spPr bwMode="auto">
              <a:xfrm>
                <a:off x="7083073" y="5622695"/>
                <a:ext cx="934360" cy="400110"/>
              </a:xfrm>
              <a:prstGeom prst="rect">
                <a:avLst/>
              </a:prstGeom>
              <a:blipFill>
                <a:blip r:embed="rId20"/>
                <a:stretch>
                  <a:fillRect/>
                </a:stretch>
              </a:blipFill>
              <a:ln w="9525" algn="ctr">
                <a:noFill/>
                <a:miter lim="800000"/>
                <a:headEnd/>
                <a:tailEnd/>
              </a:ln>
              <a:effectLst/>
            </p:spPr>
            <p:txBody>
              <a:bodyPr/>
              <a:lstStyle/>
              <a:p>
                <a:r>
                  <a:rPr lang="en-US">
                    <a:noFill/>
                  </a:rPr>
                  <a:t> </a:t>
                </a:r>
              </a:p>
            </p:txBody>
          </p:sp>
        </mc:Fallback>
      </mc:AlternateContent>
      <p:sp>
        <p:nvSpPr>
          <p:cNvPr id="146" name="椭圆 145">
            <a:extLst>
              <a:ext uri="{FF2B5EF4-FFF2-40B4-BE49-F238E27FC236}">
                <a16:creationId xmlns:a16="http://schemas.microsoft.com/office/drawing/2014/main" id="{B0FA1EBA-9E97-34AA-6DF7-400EE73C1FD5}"/>
              </a:ext>
            </a:extLst>
          </p:cNvPr>
          <p:cNvSpPr/>
          <p:nvPr/>
        </p:nvSpPr>
        <p:spPr>
          <a:xfrm>
            <a:off x="5106108" y="4424781"/>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74594DC1-277D-6CDB-D047-26E8FA81F8EF}"/>
                  </a:ext>
                </a:extLst>
              </p:cNvPr>
              <p:cNvSpPr txBox="1"/>
              <p:nvPr/>
            </p:nvSpPr>
            <p:spPr bwMode="auto">
              <a:xfrm>
                <a:off x="5610164" y="4266309"/>
                <a:ext cx="715974" cy="49190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600" b="1" i="1" dirty="0">
                          <a:solidFill>
                            <a:srgbClr val="FF0000"/>
                          </a:solidFill>
                          <a:latin typeface="Cambria Math" panose="02040503050406030204" pitchFamily="18" charset="0"/>
                        </a:rPr>
                        <m:t>…</m:t>
                      </m:r>
                    </m:oMath>
                  </m:oMathPara>
                </a14:m>
                <a:endParaRPr lang="en-US" sz="2600" b="1" dirty="0">
                  <a:solidFill>
                    <a:srgbClr val="FF0000"/>
                  </a:solidFill>
                </a:endParaRPr>
              </a:p>
            </p:txBody>
          </p:sp>
        </mc:Choice>
        <mc:Fallback xmlns="">
          <p:sp>
            <p:nvSpPr>
              <p:cNvPr id="147" name="文本框 146">
                <a:extLst>
                  <a:ext uri="{FF2B5EF4-FFF2-40B4-BE49-F238E27FC236}">
                    <a16:creationId xmlns:a16="http://schemas.microsoft.com/office/drawing/2014/main" id="{74594DC1-277D-6CDB-D047-26E8FA81F8EF}"/>
                  </a:ext>
                </a:extLst>
              </p:cNvPr>
              <p:cNvSpPr txBox="1">
                <a:spLocks noRot="1" noChangeAspect="1" noMove="1" noResize="1" noEditPoints="1" noAdjustHandles="1" noChangeArrowheads="1" noChangeShapeType="1" noTextEdit="1"/>
              </p:cNvSpPr>
              <p:nvPr/>
            </p:nvSpPr>
            <p:spPr bwMode="auto">
              <a:xfrm>
                <a:off x="5610164" y="4266309"/>
                <a:ext cx="715974" cy="491907"/>
              </a:xfrm>
              <a:prstGeom prst="rect">
                <a:avLst/>
              </a:prstGeom>
              <a:blipFill>
                <a:blip r:embed="rId2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D975C7C-7AEE-23A6-7043-3654BD590FD1}"/>
                  </a:ext>
                </a:extLst>
              </p:cNvPr>
              <p:cNvSpPr txBox="1"/>
              <p:nvPr/>
            </p:nvSpPr>
            <p:spPr bwMode="auto">
              <a:xfrm>
                <a:off x="836027" y="6477139"/>
                <a:ext cx="2812014" cy="810158"/>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generating an </a:t>
                </a:r>
                <a14:m>
                  <m:oMath xmlns:m="http://schemas.openxmlformats.org/officeDocument/2006/math">
                    <m:r>
                      <a:rPr lang="en-US" altLang="zh-CN" sz="22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a:t>
                </a:r>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2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sz="22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via path A </a:t>
                </a:r>
              </a:p>
            </p:txBody>
          </p:sp>
        </mc:Choice>
        <mc:Fallback xmlns="">
          <p:sp>
            <p:nvSpPr>
              <p:cNvPr id="3" name="文本框 2">
                <a:extLst>
                  <a:ext uri="{FF2B5EF4-FFF2-40B4-BE49-F238E27FC236}">
                    <a16:creationId xmlns:a16="http://schemas.microsoft.com/office/drawing/2014/main" id="{1D975C7C-7AEE-23A6-7043-3654BD590FD1}"/>
                  </a:ext>
                </a:extLst>
              </p:cNvPr>
              <p:cNvSpPr txBox="1">
                <a:spLocks noRot="1" noChangeAspect="1" noMove="1" noResize="1" noEditPoints="1" noAdjustHandles="1" noChangeArrowheads="1" noChangeShapeType="1" noTextEdit="1"/>
              </p:cNvSpPr>
              <p:nvPr/>
            </p:nvSpPr>
            <p:spPr bwMode="auto">
              <a:xfrm>
                <a:off x="836027" y="6477139"/>
                <a:ext cx="2812014" cy="810158"/>
              </a:xfrm>
              <a:prstGeom prst="rect">
                <a:avLst/>
              </a:prstGeom>
              <a:blipFill>
                <a:blip r:embed="rId22"/>
                <a:stretch>
                  <a:fillRect l="-2242" t="-4688" b="-14063"/>
                </a:stretch>
              </a:blipFill>
              <a:ln w="9525" algn="ctr">
                <a:noFill/>
                <a:miter lim="800000"/>
                <a:headEnd/>
                <a:tailEnd/>
              </a:ln>
              <a:effectLst/>
            </p:spPr>
            <p:txBody>
              <a:bodyPr/>
              <a:lstStyle/>
              <a:p>
                <a:r>
                  <a:rPr lang="en-US">
                    <a:noFill/>
                  </a:rPr>
                  <a:t> </a:t>
                </a:r>
              </a:p>
            </p:txBody>
          </p:sp>
        </mc:Fallback>
      </mc:AlternateContent>
      <p:sp>
        <p:nvSpPr>
          <p:cNvPr id="4" name="文本框 3">
            <a:extLst>
              <a:ext uri="{FF2B5EF4-FFF2-40B4-BE49-F238E27FC236}">
                <a16:creationId xmlns:a16="http://schemas.microsoft.com/office/drawing/2014/main" id="{6EE6A80E-BA2F-7E46-A405-143F55F6364C}"/>
              </a:ext>
            </a:extLst>
          </p:cNvPr>
          <p:cNvSpPr txBox="1"/>
          <p:nvPr/>
        </p:nvSpPr>
        <p:spPr bwMode="auto">
          <a:xfrm>
            <a:off x="205458" y="6698029"/>
            <a:ext cx="551832"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Pr </a:t>
            </a:r>
          </a:p>
        </p:txBody>
      </p:sp>
      <p:sp>
        <p:nvSpPr>
          <p:cNvPr id="5" name="左大括号 4">
            <a:extLst>
              <a:ext uri="{FF2B5EF4-FFF2-40B4-BE49-F238E27FC236}">
                <a16:creationId xmlns:a16="http://schemas.microsoft.com/office/drawing/2014/main" id="{FF7BC3E0-42C5-35C8-CDF5-B8DA95781DEC}"/>
              </a:ext>
            </a:extLst>
          </p:cNvPr>
          <p:cNvSpPr/>
          <p:nvPr/>
        </p:nvSpPr>
        <p:spPr>
          <a:xfrm>
            <a:off x="641725" y="6610875"/>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左大括号 6">
            <a:extLst>
              <a:ext uri="{FF2B5EF4-FFF2-40B4-BE49-F238E27FC236}">
                <a16:creationId xmlns:a16="http://schemas.microsoft.com/office/drawing/2014/main" id="{55879DD5-DE0E-FDE3-50C7-008EB1075651}"/>
              </a:ext>
            </a:extLst>
          </p:cNvPr>
          <p:cNvSpPr/>
          <p:nvPr/>
        </p:nvSpPr>
        <p:spPr>
          <a:xfrm flipH="1">
            <a:off x="3434798" y="6618838"/>
            <a:ext cx="231129" cy="643473"/>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B2B42C7-CB4E-41B6-4BC9-7D0D5ED40A40}"/>
                  </a:ext>
                </a:extLst>
              </p:cNvPr>
              <p:cNvSpPr txBox="1"/>
              <p:nvPr/>
            </p:nvSpPr>
            <p:spPr bwMode="auto">
              <a:xfrm>
                <a:off x="3767926" y="6724482"/>
                <a:ext cx="314189" cy="369332"/>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9" name="文本框 8">
                <a:extLst>
                  <a:ext uri="{FF2B5EF4-FFF2-40B4-BE49-F238E27FC236}">
                    <a16:creationId xmlns:a16="http://schemas.microsoft.com/office/drawing/2014/main" id="{CB2B42C7-CB4E-41B6-4BC9-7D0D5ED40A40}"/>
                  </a:ext>
                </a:extLst>
              </p:cNvPr>
              <p:cNvSpPr txBox="1">
                <a:spLocks noRot="1" noChangeAspect="1" noMove="1" noResize="1" noEditPoints="1" noAdjustHandles="1" noChangeArrowheads="1" noChangeShapeType="1" noTextEdit="1"/>
              </p:cNvSpPr>
              <p:nvPr/>
            </p:nvSpPr>
            <p:spPr bwMode="auto">
              <a:xfrm>
                <a:off x="3767926" y="6724482"/>
                <a:ext cx="314189" cy="369332"/>
              </a:xfrm>
              <a:prstGeom prst="rect">
                <a:avLst/>
              </a:prstGeom>
              <a:blipFill>
                <a:blip r:embed="rId23"/>
                <a:stretch>
                  <a:fillRect l="-7692" r="-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5DBF648-98BF-7058-19D4-32A149F154A0}"/>
                  </a:ext>
                </a:extLst>
              </p:cNvPr>
              <p:cNvSpPr txBox="1"/>
              <p:nvPr/>
            </p:nvSpPr>
            <p:spPr bwMode="auto">
              <a:xfrm>
                <a:off x="5030759" y="6555148"/>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𝑢</m:t>
                              </m:r>
                            </m:sub>
                          </m:sSub>
                        </m:den>
                      </m:f>
                    </m:oMath>
                  </m:oMathPara>
                </a14:m>
                <a:endParaRPr lang="en-US"/>
              </a:p>
            </p:txBody>
          </p:sp>
        </mc:Choice>
        <mc:Fallback xmlns="">
          <p:sp>
            <p:nvSpPr>
              <p:cNvPr id="10" name="文本框 9">
                <a:extLst>
                  <a:ext uri="{FF2B5EF4-FFF2-40B4-BE49-F238E27FC236}">
                    <a16:creationId xmlns:a16="http://schemas.microsoft.com/office/drawing/2014/main" id="{55DBF648-98BF-7058-19D4-32A149F154A0}"/>
                  </a:ext>
                </a:extLst>
              </p:cNvPr>
              <p:cNvSpPr txBox="1">
                <a:spLocks noRot="1" noChangeAspect="1" noMove="1" noResize="1" noEditPoints="1" noAdjustHandles="1" noChangeArrowheads="1" noChangeShapeType="1" noTextEdit="1"/>
              </p:cNvSpPr>
              <p:nvPr/>
            </p:nvSpPr>
            <p:spPr bwMode="auto">
              <a:xfrm>
                <a:off x="5030759" y="6555148"/>
                <a:ext cx="934360" cy="730456"/>
              </a:xfrm>
              <a:prstGeom prst="rect">
                <a:avLst/>
              </a:prstGeom>
              <a:blipFill>
                <a:blip r:embed="rId24"/>
                <a:stretch>
                  <a:fillRect r="-297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E7A85D9-0800-F2D2-308A-0F2BCC940E98}"/>
                  </a:ext>
                </a:extLst>
              </p:cNvPr>
              <p:cNvSpPr txBox="1"/>
              <p:nvPr/>
            </p:nvSpPr>
            <p:spPr bwMode="auto">
              <a:xfrm>
                <a:off x="6155525" y="6552710"/>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𝑣</m:t>
                              </m:r>
                            </m:sub>
                          </m:sSub>
                        </m:den>
                      </m:f>
                    </m:oMath>
                  </m:oMathPara>
                </a14:m>
                <a:endParaRPr lang="en-US"/>
              </a:p>
            </p:txBody>
          </p:sp>
        </mc:Choice>
        <mc:Fallback xmlns="">
          <p:sp>
            <p:nvSpPr>
              <p:cNvPr id="11" name="文本框 10">
                <a:extLst>
                  <a:ext uri="{FF2B5EF4-FFF2-40B4-BE49-F238E27FC236}">
                    <a16:creationId xmlns:a16="http://schemas.microsoft.com/office/drawing/2014/main" id="{8E7A85D9-0800-F2D2-308A-0F2BCC940E98}"/>
                  </a:ext>
                </a:extLst>
              </p:cNvPr>
              <p:cNvSpPr txBox="1">
                <a:spLocks noRot="1" noChangeAspect="1" noMove="1" noResize="1" noEditPoints="1" noAdjustHandles="1" noChangeArrowheads="1" noChangeShapeType="1" noTextEdit="1"/>
              </p:cNvSpPr>
              <p:nvPr/>
            </p:nvSpPr>
            <p:spPr bwMode="auto">
              <a:xfrm>
                <a:off x="6155525" y="6552710"/>
                <a:ext cx="934360" cy="730456"/>
              </a:xfrm>
              <a:prstGeom prst="rect">
                <a:avLst/>
              </a:prstGeom>
              <a:blipFill>
                <a:blip r:embed="rId25"/>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B28B31B-9E6C-AB40-3E2A-632736C1E87D}"/>
                  </a:ext>
                </a:extLst>
              </p:cNvPr>
              <p:cNvSpPr txBox="1"/>
              <p:nvPr/>
            </p:nvSpPr>
            <p:spPr bwMode="auto">
              <a:xfrm>
                <a:off x="7798089" y="6548045"/>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𝑑</m:t>
                              </m:r>
                            </m:e>
                            <m:sub>
                              <m:r>
                                <a:rPr lang="en-US" altLang="zh-CN" sz="2000" b="0" i="1" dirty="0">
                                  <a:solidFill>
                                    <a:prstClr val="black"/>
                                  </a:solidFill>
                                  <a:latin typeface="Cambria Math" panose="02040503050406030204" pitchFamily="18" charset="0"/>
                                </a:rPr>
                                <m:t>𝑤</m:t>
                              </m:r>
                            </m:sub>
                          </m:sSub>
                        </m:den>
                      </m:f>
                    </m:oMath>
                  </m:oMathPara>
                </a14:m>
                <a:endParaRPr lang="en-US"/>
              </a:p>
            </p:txBody>
          </p:sp>
        </mc:Choice>
        <mc:Fallback xmlns="">
          <p:sp>
            <p:nvSpPr>
              <p:cNvPr id="13" name="文本框 12">
                <a:extLst>
                  <a:ext uri="{FF2B5EF4-FFF2-40B4-BE49-F238E27FC236}">
                    <a16:creationId xmlns:a16="http://schemas.microsoft.com/office/drawing/2014/main" id="{AB28B31B-9E6C-AB40-3E2A-632736C1E87D}"/>
                  </a:ext>
                </a:extLst>
              </p:cNvPr>
              <p:cNvSpPr txBox="1">
                <a:spLocks noRot="1" noChangeAspect="1" noMove="1" noResize="1" noEditPoints="1" noAdjustHandles="1" noChangeArrowheads="1" noChangeShapeType="1" noTextEdit="1"/>
              </p:cNvSpPr>
              <p:nvPr/>
            </p:nvSpPr>
            <p:spPr bwMode="auto">
              <a:xfrm>
                <a:off x="7798089" y="6548045"/>
                <a:ext cx="934360" cy="730456"/>
              </a:xfrm>
              <a:prstGeom prst="rect">
                <a:avLst/>
              </a:prstGeom>
              <a:blipFill>
                <a:blip r:embed="rId26"/>
                <a:stretch>
                  <a:fillRect r="-29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7861905-16DF-1E4A-6CBF-1B2EBD283C6D}"/>
                  </a:ext>
                </a:extLst>
              </p:cNvPr>
              <p:cNvSpPr txBox="1"/>
              <p:nvPr/>
            </p:nvSpPr>
            <p:spPr bwMode="auto">
              <a:xfrm>
                <a:off x="4298934" y="6724482"/>
                <a:ext cx="541419"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 </m:t>
                      </m:r>
                      <m:r>
                        <a:rPr lang="en-US" altLang="zh-CN" sz="2000" b="0" i="1" dirty="0">
                          <a:solidFill>
                            <a:prstClr val="black"/>
                          </a:solidFill>
                          <a:latin typeface="Cambria Math" panose="02040503050406030204" pitchFamily="18" charset="0"/>
                        </a:rPr>
                        <m:t>𝛼</m:t>
                      </m:r>
                    </m:oMath>
                  </m:oMathPara>
                </a14:m>
                <a:endParaRPr lang="en-US"/>
              </a:p>
            </p:txBody>
          </p:sp>
        </mc:Choice>
        <mc:Fallback xmlns="">
          <p:sp>
            <p:nvSpPr>
              <p:cNvPr id="14" name="文本框 13">
                <a:extLst>
                  <a:ext uri="{FF2B5EF4-FFF2-40B4-BE49-F238E27FC236}">
                    <a16:creationId xmlns:a16="http://schemas.microsoft.com/office/drawing/2014/main" id="{97861905-16DF-1E4A-6CBF-1B2EBD283C6D}"/>
                  </a:ext>
                </a:extLst>
              </p:cNvPr>
              <p:cNvSpPr txBox="1">
                <a:spLocks noRot="1" noChangeAspect="1" noMove="1" noResize="1" noEditPoints="1" noAdjustHandles="1" noChangeArrowheads="1" noChangeShapeType="1" noTextEdit="1"/>
              </p:cNvSpPr>
              <p:nvPr/>
            </p:nvSpPr>
            <p:spPr bwMode="auto">
              <a:xfrm>
                <a:off x="4298934" y="6724482"/>
                <a:ext cx="541419" cy="400110"/>
              </a:xfrm>
              <a:prstGeom prst="rect">
                <a:avLst/>
              </a:prstGeom>
              <a:blipFill>
                <a:blip r:embed="rId27"/>
                <a:stretch>
                  <a:fillRect b="-1515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A0E2254-DEAF-316E-6761-46837695E2E4}"/>
                  </a:ext>
                </a:extLst>
              </p:cNvPr>
              <p:cNvSpPr txBox="1"/>
              <p:nvPr/>
            </p:nvSpPr>
            <p:spPr bwMode="auto">
              <a:xfrm>
                <a:off x="7083073" y="6646734"/>
                <a:ext cx="934360"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a:solidFill>
                            <a:prstClr val="black"/>
                          </a:solidFill>
                          <a:latin typeface="Cambria Math" panose="02040503050406030204" pitchFamily="18" charset="0"/>
                        </a:rPr>
                        <m:t>…</m:t>
                      </m:r>
                    </m:oMath>
                  </m:oMathPara>
                </a14:m>
                <a:endParaRPr lang="en-US"/>
              </a:p>
            </p:txBody>
          </p:sp>
        </mc:Choice>
        <mc:Fallback xmlns="">
          <p:sp>
            <p:nvSpPr>
              <p:cNvPr id="16" name="文本框 15">
                <a:extLst>
                  <a:ext uri="{FF2B5EF4-FFF2-40B4-BE49-F238E27FC236}">
                    <a16:creationId xmlns:a16="http://schemas.microsoft.com/office/drawing/2014/main" id="{8A0E2254-DEAF-316E-6761-46837695E2E4}"/>
                  </a:ext>
                </a:extLst>
              </p:cNvPr>
              <p:cNvSpPr txBox="1">
                <a:spLocks noRot="1" noChangeAspect="1" noMove="1" noResize="1" noEditPoints="1" noAdjustHandles="1" noChangeArrowheads="1" noChangeShapeType="1" noTextEdit="1"/>
              </p:cNvSpPr>
              <p:nvPr/>
            </p:nvSpPr>
            <p:spPr bwMode="auto">
              <a:xfrm>
                <a:off x="7083073" y="6646734"/>
                <a:ext cx="934360" cy="400110"/>
              </a:xfrm>
              <a:prstGeom prst="rect">
                <a:avLst/>
              </a:prstGeom>
              <a:blipFill>
                <a:blip r:embed="rId2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225E092-1328-30BB-4854-3B20CF2980C3}"/>
                  </a:ext>
                </a:extLst>
              </p:cNvPr>
              <p:cNvSpPr txBox="1"/>
              <p:nvPr/>
            </p:nvSpPr>
            <p:spPr bwMode="auto">
              <a:xfrm>
                <a:off x="8880210" y="6538547"/>
                <a:ext cx="934360"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 </m:t>
                      </m:r>
                      <m:f>
                        <m:fPr>
                          <m:ctrlPr>
                            <a:rPr lang="en-US" altLang="zh-CN" sz="2000" b="0" i="1" dirty="0">
                              <a:solidFill>
                                <a:prstClr val="black"/>
                              </a:solidFill>
                              <a:latin typeface="Cambria Math" panose="02040503050406030204" pitchFamily="18" charset="0"/>
                            </a:rPr>
                          </m:ctrlPr>
                        </m:fPr>
                        <m:num>
                          <m:r>
                            <a:rPr lang="en-US" altLang="zh-CN" sz="2000" b="0" i="1" dirty="0">
                              <a:solidFill>
                                <a:prstClr val="black"/>
                              </a:solidFill>
                              <a:latin typeface="Cambria Math" panose="02040503050406030204" pitchFamily="18" charset="0"/>
                            </a:rPr>
                            <m:t>(1−</m:t>
                          </m:r>
                          <m:r>
                            <a:rPr lang="en-US" altLang="zh-CN" sz="2000" b="0" i="1" dirty="0">
                              <a:solidFill>
                                <a:prstClr val="black"/>
                              </a:solidFill>
                              <a:latin typeface="Cambria Math" panose="02040503050406030204" pitchFamily="18" charset="0"/>
                            </a:rPr>
                            <m:t>𝛼</m:t>
                          </m:r>
                          <m:r>
                            <a:rPr lang="en-US" altLang="zh-CN" sz="2000" b="0" i="1" dirty="0">
                              <a:solidFill>
                                <a:prstClr val="black"/>
                              </a:solidFill>
                              <a:latin typeface="Cambria Math" panose="02040503050406030204" pitchFamily="18" charset="0"/>
                            </a:rPr>
                            <m:t>)</m:t>
                          </m:r>
                        </m:num>
                        <m:den>
                          <m:sSub>
                            <m:sSubPr>
                              <m:ctrlPr>
                                <a:rPr lang="en-US" altLang="zh-CN" sz="2000" b="1" i="1" dirty="0">
                                  <a:solidFill>
                                    <a:srgbClr val="FF0000"/>
                                  </a:solidFill>
                                  <a:latin typeface="Cambria Math" panose="02040503050406030204" pitchFamily="18" charset="0"/>
                                </a:rPr>
                              </m:ctrlPr>
                            </m:sSubPr>
                            <m:e>
                              <m:r>
                                <a:rPr lang="en-US" altLang="zh-CN" sz="2000" b="1" i="1" dirty="0">
                                  <a:solidFill>
                                    <a:srgbClr val="FF0000"/>
                                  </a:solidFill>
                                  <a:latin typeface="Cambria Math" panose="02040503050406030204" pitchFamily="18" charset="0"/>
                                </a:rPr>
                                <m:t>𝒅</m:t>
                              </m:r>
                            </m:e>
                            <m:sub>
                              <m:r>
                                <a:rPr lang="en-US" altLang="zh-CN" sz="2000" b="1" i="1" dirty="0">
                                  <a:solidFill>
                                    <a:srgbClr val="FF0000"/>
                                  </a:solidFill>
                                  <a:latin typeface="Cambria Math" panose="02040503050406030204" pitchFamily="18" charset="0"/>
                                </a:rPr>
                                <m:t>𝒕</m:t>
                              </m:r>
                            </m:sub>
                          </m:sSub>
                        </m:den>
                      </m:f>
                    </m:oMath>
                  </m:oMathPara>
                </a14:m>
                <a:endParaRPr lang="en-US"/>
              </a:p>
            </p:txBody>
          </p:sp>
        </mc:Choice>
        <mc:Fallback xmlns="">
          <p:sp>
            <p:nvSpPr>
              <p:cNvPr id="18" name="文本框 17">
                <a:extLst>
                  <a:ext uri="{FF2B5EF4-FFF2-40B4-BE49-F238E27FC236}">
                    <a16:creationId xmlns:a16="http://schemas.microsoft.com/office/drawing/2014/main" id="{8225E092-1328-30BB-4854-3B20CF2980C3}"/>
                  </a:ext>
                </a:extLst>
              </p:cNvPr>
              <p:cNvSpPr txBox="1">
                <a:spLocks noRot="1" noChangeAspect="1" noMove="1" noResize="1" noEditPoints="1" noAdjustHandles="1" noChangeArrowheads="1" noChangeShapeType="1" noTextEdit="1"/>
              </p:cNvSpPr>
              <p:nvPr/>
            </p:nvSpPr>
            <p:spPr bwMode="auto">
              <a:xfrm>
                <a:off x="8880210" y="6538547"/>
                <a:ext cx="934360" cy="730456"/>
              </a:xfrm>
              <a:prstGeom prst="rect">
                <a:avLst/>
              </a:prstGeom>
              <a:blipFill>
                <a:blip r:embed="rId29"/>
                <a:stretch>
                  <a:fillRect r="-29730"/>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199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heel(1)">
                                      <p:cBhvr>
                                        <p:cTn id="7" dur="500"/>
                                        <p:tgtEl>
                                          <p:spTgt spid="1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wheel(1)">
                                      <p:cBhvr>
                                        <p:cTn id="18" dur="500"/>
                                        <p:tgtEl>
                                          <p:spTgt spid="14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wipe(right)">
                                      <p:cBhvr>
                                        <p:cTn id="24" dur="500"/>
                                        <p:tgtEl>
                                          <p:spTgt spid="138"/>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wheel(1)">
                                      <p:cBhvr>
                                        <p:cTn id="28" dur="500"/>
                                        <p:tgtEl>
                                          <p:spTgt spid="142"/>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wipe(right)">
                                      <p:cBhvr>
                                        <p:cTn id="32" dur="500"/>
                                        <p:tgtEl>
                                          <p:spTgt spid="14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wheel(1)">
                                      <p:cBhvr>
                                        <p:cTn id="38" dur="500"/>
                                        <p:tgtEl>
                                          <p:spTgt spid="146"/>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right)">
                                      <p:cBhvr>
                                        <p:cTn id="42" dur="500"/>
                                        <p:tgtEl>
                                          <p:spTgt spid="137"/>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wheel(1)">
                                      <p:cBhvr>
                                        <p:cTn id="46" dur="500"/>
                                        <p:tgtEl>
                                          <p:spTgt spid="141"/>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right)">
                                      <p:cBhvr>
                                        <p:cTn id="52" dur="500"/>
                                        <p:tgtEl>
                                          <p:spTgt spid="136"/>
                                        </p:tgtEl>
                                      </p:cBhvr>
                                    </p:animEffect>
                                  </p:childTnLst>
                                </p:cTn>
                              </p:par>
                            </p:childTnLst>
                          </p:cTn>
                        </p:par>
                        <p:par>
                          <p:cTn id="53" fill="hold">
                            <p:stCondLst>
                              <p:cond delay="5000"/>
                            </p:stCondLst>
                            <p:childTnLst>
                              <p:par>
                                <p:cTn id="54" presetID="21" presetClass="entr" presetSubtype="1" fill="hold" grpId="0" nodeType="after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wheel(1)">
                                      <p:cBhvr>
                                        <p:cTn id="56" dur="500"/>
                                        <p:tgtEl>
                                          <p:spTgt spid="140"/>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135"/>
                                        </p:tgtEl>
                                        <p:attrNameLst>
                                          <p:attrName>style.visibility</p:attrName>
                                        </p:attrNameLst>
                                      </p:cBhvr>
                                      <p:to>
                                        <p:strVal val="visible"/>
                                      </p:to>
                                    </p:set>
                                    <p:animEffect transition="in" filter="wipe(right)">
                                      <p:cBhvr>
                                        <p:cTn id="62" dur="500"/>
                                        <p:tgtEl>
                                          <p:spTgt spid="135"/>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heel(1)">
                                      <p:cBhvr>
                                        <p:cTn id="66" dur="500"/>
                                        <p:tgtEl>
                                          <p:spTgt spid="134"/>
                                        </p:tgtEl>
                                      </p:cBhvr>
                                    </p:animEffect>
                                  </p:childTnLst>
                                </p:cTn>
                              </p:par>
                              <p:par>
                                <p:cTn id="67" presetID="1" presetClass="entr" presetSubtype="0" fill="hold" grpId="0" nodeType="withEffect">
                                  <p:stCondLst>
                                    <p:cond delay="50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40" grpId="0" animBg="1"/>
      <p:bldP spid="141" grpId="0" animBg="1"/>
      <p:bldP spid="142" grpId="0" animBg="1"/>
      <p:bldP spid="143" grpId="0" animBg="1"/>
      <p:bldP spid="144" grpId="0" animBg="1"/>
      <p:bldP spid="146" grpId="0" animBg="1"/>
      <p:bldP spid="147" grpId="0"/>
      <p:bldP spid="10" grpId="0"/>
      <p:bldP spid="11" grpId="0"/>
      <p:bldP spid="13" grpId="0"/>
      <p:bldP spid="14"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6182122" y="261110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6182122" y="343900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6182122" y="426691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椭圆 10">
            <a:extLst>
              <a:ext uri="{FF2B5EF4-FFF2-40B4-BE49-F238E27FC236}">
                <a16:creationId xmlns:a16="http://schemas.microsoft.com/office/drawing/2014/main" id="{B3488495-E806-B3B9-C658-19C5F5DA46E2}"/>
              </a:ext>
            </a:extLst>
          </p:cNvPr>
          <p:cNvSpPr/>
          <p:nvPr/>
        </p:nvSpPr>
        <p:spPr>
          <a:xfrm>
            <a:off x="6182122" y="556343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6182122" y="64072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7262242" y="2611102"/>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7262242" y="3439009"/>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7262242" y="426691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7262242" y="556343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7262242" y="64072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9206458" y="4446936"/>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cxnSpLocks/>
            <a:stCxn id="2" idx="6"/>
            <a:endCxn id="15" idx="2"/>
          </p:cNvCxnSpPr>
          <p:nvPr/>
        </p:nvCxnSpPr>
        <p:spPr>
          <a:xfrm>
            <a:off x="6542162" y="2791122"/>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6542162" y="3619029"/>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6542162" y="4446936"/>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6542162" y="574345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5" name="直线连接符 44">
            <a:extLst>
              <a:ext uri="{FF2B5EF4-FFF2-40B4-BE49-F238E27FC236}">
                <a16:creationId xmlns:a16="http://schemas.microsoft.com/office/drawing/2014/main" id="{18A89191-F764-44CF-162C-23B9DC5CCC90}"/>
              </a:ext>
            </a:extLst>
          </p:cNvPr>
          <p:cNvCxnSpPr>
            <a:cxnSpLocks/>
            <a:stCxn id="13" idx="6"/>
            <a:endCxn id="32" idx="2"/>
          </p:cNvCxnSpPr>
          <p:nvPr/>
        </p:nvCxnSpPr>
        <p:spPr>
          <a:xfrm>
            <a:off x="6542162" y="658729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7622282" y="4446936"/>
            <a:ext cx="1584176" cy="180020"/>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7622282" y="4626956"/>
            <a:ext cx="1584176" cy="1116494"/>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44A0B2A-CAC4-79DA-8015-A7237DF1E40C}"/>
                  </a:ext>
                </a:extLst>
              </p:cNvPr>
              <p:cNvSpPr txBox="1"/>
              <p:nvPr/>
            </p:nvSpPr>
            <p:spPr bwMode="auto">
              <a:xfrm>
                <a:off x="7264800" y="3403193"/>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𝒗</m:t>
                      </m:r>
                    </m:oMath>
                  </m:oMathPara>
                </a14:m>
                <a:endParaRPr lang="en-US" b="1" dirty="0">
                  <a:solidFill>
                    <a:schemeClr val="tx1"/>
                  </a:solidFill>
                </a:endParaRPr>
              </a:p>
            </p:txBody>
          </p:sp>
        </mc:Choice>
        <mc:Fallback xmlns="">
          <p:sp>
            <p:nvSpPr>
              <p:cNvPr id="3" name="文本框 2">
                <a:extLst>
                  <a:ext uri="{FF2B5EF4-FFF2-40B4-BE49-F238E27FC236}">
                    <a16:creationId xmlns:a16="http://schemas.microsoft.com/office/drawing/2014/main" id="{144A0B2A-CAC4-79DA-8015-A7237DF1E40C}"/>
                  </a:ext>
                </a:extLst>
              </p:cNvPr>
              <p:cNvSpPr txBox="1">
                <a:spLocks noRot="1" noChangeAspect="1" noMove="1" noResize="1" noEditPoints="1" noAdjustHandles="1" noChangeArrowheads="1" noChangeShapeType="1" noTextEdit="1"/>
              </p:cNvSpPr>
              <p:nvPr/>
            </p:nvSpPr>
            <p:spPr bwMode="auto">
              <a:xfrm>
                <a:off x="7264800" y="3403193"/>
                <a:ext cx="288032" cy="400665"/>
              </a:xfrm>
              <a:prstGeom prst="rect">
                <a:avLst/>
              </a:prstGeom>
              <a:blipFill>
                <a:blip r:embed="rId3"/>
                <a:stretch>
                  <a:fillRect r="-869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EEDD47-F653-468B-D9CC-42B4F0613BA9}"/>
                  </a:ext>
                </a:extLst>
              </p:cNvPr>
              <p:cNvSpPr txBox="1"/>
              <p:nvPr/>
            </p:nvSpPr>
            <p:spPr bwMode="auto">
              <a:xfrm>
                <a:off x="9231390" y="4388956"/>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𝒕</m:t>
                      </m:r>
                    </m:oMath>
                  </m:oMathPara>
                </a14:m>
                <a:endParaRPr lang="en-US" b="1" dirty="0">
                  <a:solidFill>
                    <a:srgbClr val="C00000"/>
                  </a:solidFill>
                </a:endParaRPr>
              </a:p>
            </p:txBody>
          </p:sp>
        </mc:Choice>
        <mc:Fallback xmlns="">
          <p:sp>
            <p:nvSpPr>
              <p:cNvPr id="4" name="文本框 3">
                <a:extLst>
                  <a:ext uri="{FF2B5EF4-FFF2-40B4-BE49-F238E27FC236}">
                    <a16:creationId xmlns:a16="http://schemas.microsoft.com/office/drawing/2014/main" id="{BEEEDD47-F653-468B-D9CC-42B4F0613BA9}"/>
                  </a:ext>
                </a:extLst>
              </p:cNvPr>
              <p:cNvSpPr txBox="1">
                <a:spLocks noRot="1" noChangeAspect="1" noMove="1" noResize="1" noEditPoints="1" noAdjustHandles="1" noChangeArrowheads="1" noChangeShapeType="1" noTextEdit="1"/>
              </p:cNvSpPr>
              <p:nvPr/>
            </p:nvSpPr>
            <p:spPr bwMode="auto">
              <a:xfrm>
                <a:off x="9231390" y="4388956"/>
                <a:ext cx="288032" cy="40143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1DD0A30-44A7-61FD-D1AE-2CC8F6D19F9F}"/>
                  </a:ext>
                </a:extLst>
              </p:cNvPr>
              <p:cNvSpPr txBox="1"/>
              <p:nvPr/>
            </p:nvSpPr>
            <p:spPr bwMode="auto">
              <a:xfrm>
                <a:off x="817526" y="2700180"/>
                <a:ext cx="5235167" cy="703013"/>
              </a:xfrm>
              <a:prstGeom prst="rect">
                <a:avLst/>
              </a:prstGeom>
              <a:noFill/>
              <a:ln w="9525" algn="ctr">
                <a:noFill/>
                <a:miter lim="800000"/>
                <a:headEnd/>
                <a:tailEnd/>
              </a:ln>
              <a:effectLst/>
            </p:spPr>
            <p:txBody>
              <a:bodyPr wrap="square">
                <a:spAutoFit/>
              </a:bodyPr>
              <a:lstStyle/>
              <a:p>
                <a:pPr marL="17100" lvl="1" eaLnBrk="0" hangingPunct="0">
                  <a:spcAft>
                    <a:spcPts val="1200"/>
                  </a:spcAft>
                  <a:buSzPct val="80000"/>
                  <a:defRPr/>
                </a:pPr>
                <a14:m>
                  <m:oMath xmlns:m="http://schemas.openxmlformats.org/officeDocument/2006/math">
                    <m:r>
                      <a:rPr lang="en-US" altLang="zh-CN" sz="28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𝝅</m:t>
                    </m:r>
                    <m:d>
                      <m:d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e>
                    </m:d>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den>
                    </m:f>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nary>
                      <m:naryPr>
                        <m:chr m:val="∑"/>
                        <m:supHide m:val="on"/>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naryPr>
                      <m:sub>
                        <m:r>
                          <m:rPr>
                            <m:brk m:alnAt="7"/>
                          </m:r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𝑉</m:t>
                        </m:r>
                      </m:sub>
                      <m:sup/>
                      <m:e>
                        <m:sSub>
                          <m:sSub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𝝅</m:t>
                            </m:r>
                          </m:e>
                          <m: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e>
                    </m:nary>
                  </m:oMath>
                </a14:m>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10" name="文本框 9">
                <a:extLst>
                  <a:ext uri="{FF2B5EF4-FFF2-40B4-BE49-F238E27FC236}">
                    <a16:creationId xmlns:a16="http://schemas.microsoft.com/office/drawing/2014/main" id="{D1DD0A30-44A7-61FD-D1AE-2CC8F6D19F9F}"/>
                  </a:ext>
                </a:extLst>
              </p:cNvPr>
              <p:cNvSpPr txBox="1">
                <a:spLocks noRot="1" noChangeAspect="1" noMove="1" noResize="1" noEditPoints="1" noAdjustHandles="1" noChangeArrowheads="1" noChangeShapeType="1" noTextEdit="1"/>
              </p:cNvSpPr>
              <p:nvPr/>
            </p:nvSpPr>
            <p:spPr bwMode="auto">
              <a:xfrm>
                <a:off x="817526" y="2700180"/>
                <a:ext cx="5235167" cy="703013"/>
              </a:xfrm>
              <a:prstGeom prst="rect">
                <a:avLst/>
              </a:prstGeom>
              <a:blipFill>
                <a:blip r:embed="rId5"/>
                <a:stretch>
                  <a:fillRect t="-83929" b="-132143"/>
                </a:stretch>
              </a:blipFill>
              <a:ln w="9525" algn="ctr">
                <a:noFill/>
                <a:miter lim="800000"/>
                <a:headEnd/>
                <a:tailEnd/>
              </a:ln>
              <a:effectLst/>
            </p:spPr>
            <p:txBody>
              <a:bodyPr/>
              <a:lstStyle/>
              <a:p>
                <a:r>
                  <a:rPr lang="en-US">
                    <a:noFill/>
                  </a:rPr>
                  <a:t> </a:t>
                </a:r>
              </a:p>
            </p:txBody>
          </p:sp>
        </mc:Fallback>
      </mc:AlternateContent>
      <p:cxnSp>
        <p:nvCxnSpPr>
          <p:cNvPr id="54" name="直线连接符 53">
            <a:extLst>
              <a:ext uri="{FF2B5EF4-FFF2-40B4-BE49-F238E27FC236}">
                <a16:creationId xmlns:a16="http://schemas.microsoft.com/office/drawing/2014/main" id="{DDCAD3E0-ECAD-EF5D-2436-26C6E0AD45BF}"/>
              </a:ext>
            </a:extLst>
          </p:cNvPr>
          <p:cNvCxnSpPr>
            <a:cxnSpLocks/>
          </p:cNvCxnSpPr>
          <p:nvPr/>
        </p:nvCxnSpPr>
        <p:spPr>
          <a:xfrm>
            <a:off x="7605559" y="2791122"/>
            <a:ext cx="1636903" cy="1708541"/>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55" name="直线连接符 54">
            <a:extLst>
              <a:ext uri="{FF2B5EF4-FFF2-40B4-BE49-F238E27FC236}">
                <a16:creationId xmlns:a16="http://schemas.microsoft.com/office/drawing/2014/main" id="{DE6FC011-209A-57E8-2CF7-B8C5172FDC2E}"/>
              </a:ext>
            </a:extLst>
          </p:cNvPr>
          <p:cNvCxnSpPr>
            <a:cxnSpLocks/>
          </p:cNvCxnSpPr>
          <p:nvPr/>
        </p:nvCxnSpPr>
        <p:spPr>
          <a:xfrm>
            <a:off x="7605559" y="3619029"/>
            <a:ext cx="1584176" cy="1007927"/>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56" name="直线连接符 55">
            <a:extLst>
              <a:ext uri="{FF2B5EF4-FFF2-40B4-BE49-F238E27FC236}">
                <a16:creationId xmlns:a16="http://schemas.microsoft.com/office/drawing/2014/main" id="{6EDB7740-5533-85A6-2119-A0DA658202D2}"/>
              </a:ext>
            </a:extLst>
          </p:cNvPr>
          <p:cNvCxnSpPr>
            <a:cxnSpLocks/>
          </p:cNvCxnSpPr>
          <p:nvPr/>
        </p:nvCxnSpPr>
        <p:spPr>
          <a:xfrm flipV="1">
            <a:off x="7605559" y="4754249"/>
            <a:ext cx="1636903" cy="1833045"/>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945B43DF-45D6-C629-DD40-132C74757C00}"/>
              </a:ext>
            </a:extLst>
          </p:cNvPr>
          <p:cNvCxnSpPr>
            <a:cxnSpLocks/>
          </p:cNvCxnSpPr>
          <p:nvPr/>
        </p:nvCxnSpPr>
        <p:spPr>
          <a:xfrm flipH="1">
            <a:off x="6122723" y="2259382"/>
            <a:ext cx="3263755" cy="0"/>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
        <p:nvSpPr>
          <p:cNvPr id="63" name="文本框 62">
            <a:extLst>
              <a:ext uri="{FF2B5EF4-FFF2-40B4-BE49-F238E27FC236}">
                <a16:creationId xmlns:a16="http://schemas.microsoft.com/office/drawing/2014/main" id="{24937444-7CAB-C77A-30F6-8A9DAD728653}"/>
              </a:ext>
            </a:extLst>
          </p:cNvPr>
          <p:cNvSpPr txBox="1"/>
          <p:nvPr/>
        </p:nvSpPr>
        <p:spPr bwMode="auto">
          <a:xfrm>
            <a:off x="6052693" y="1756244"/>
            <a:ext cx="3877866" cy="461665"/>
          </a:xfrm>
          <a:prstGeom prst="rect">
            <a:avLst/>
          </a:prstGeom>
          <a:noFill/>
          <a:ln w="9525" algn="ctr">
            <a:noFill/>
            <a:miter lim="800000"/>
            <a:headEnd/>
            <a:tailEnd/>
          </a:ln>
          <a:effectLst/>
        </p:spPr>
        <p:txBody>
          <a:bodyPr wrap="square">
            <a:spAutoFit/>
          </a:bodyPr>
          <a:lstStyle/>
          <a:p>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randomized forwad push </a:t>
            </a:r>
            <a:endParaRPr lang="en-US" sz="2400" b="1">
              <a:solidFill>
                <a:srgbClr val="FF0000"/>
              </a:solidFill>
            </a:endParaRPr>
          </a:p>
        </p:txBody>
      </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01F44E5E-2082-A881-FFB6-0A87863DE75B}"/>
                  </a:ext>
                </a:extLst>
              </p:cNvPr>
              <p:cNvSpPr txBox="1"/>
              <p:nvPr/>
            </p:nvSpPr>
            <p:spPr bwMode="auto">
              <a:xfrm>
                <a:off x="120787" y="3573335"/>
                <a:ext cx="4280816"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4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𝒖</m:t>
                    </m:r>
                  </m:oMath>
                </a14:m>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4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5" name="文本框 64">
                <a:extLst>
                  <a:ext uri="{FF2B5EF4-FFF2-40B4-BE49-F238E27FC236}">
                    <a16:creationId xmlns:a16="http://schemas.microsoft.com/office/drawing/2014/main" id="{01F44E5E-2082-A881-FFB6-0A87863DE75B}"/>
                  </a:ext>
                </a:extLst>
              </p:cNvPr>
              <p:cNvSpPr txBox="1">
                <a:spLocks noRot="1" noChangeAspect="1" noMove="1" noResize="1" noEditPoints="1" noAdjustHandles="1" noChangeArrowheads="1" noChangeShapeType="1" noTextEdit="1"/>
              </p:cNvSpPr>
              <p:nvPr/>
            </p:nvSpPr>
            <p:spPr bwMode="auto">
              <a:xfrm>
                <a:off x="120787" y="3573335"/>
                <a:ext cx="4280816" cy="875432"/>
              </a:xfrm>
              <a:prstGeom prst="rect">
                <a:avLst/>
              </a:prstGeom>
              <a:blipFill>
                <a:blip r:embed="rId6"/>
                <a:stretch>
                  <a:fillRect l="-2367" t="-4286" b="-14286"/>
                </a:stretch>
              </a:blipFill>
              <a:ln w="9525" algn="ctr">
                <a:noFill/>
                <a:miter lim="800000"/>
                <a:headEnd/>
                <a:tailEnd/>
              </a:ln>
              <a:effectLst/>
            </p:spPr>
            <p:txBody>
              <a:bodyPr/>
              <a:lstStyle/>
              <a:p>
                <a:r>
                  <a:rPr lang="en-US">
                    <a:noFill/>
                  </a:rPr>
                  <a:t> </a:t>
                </a:r>
              </a:p>
            </p:txBody>
          </p:sp>
        </mc:Fallback>
      </mc:AlternateContent>
      <p:sp>
        <p:nvSpPr>
          <p:cNvPr id="66" name="弧 65">
            <a:extLst>
              <a:ext uri="{FF2B5EF4-FFF2-40B4-BE49-F238E27FC236}">
                <a16:creationId xmlns:a16="http://schemas.microsoft.com/office/drawing/2014/main" id="{5C3346C4-8EB4-B8CC-DBBD-F57453037B36}"/>
              </a:ext>
            </a:extLst>
          </p:cNvPr>
          <p:cNvSpPr/>
          <p:nvPr/>
        </p:nvSpPr>
        <p:spPr>
          <a:xfrm rot="9370171" flipH="1">
            <a:off x="3971319" y="3467233"/>
            <a:ext cx="557057" cy="674329"/>
          </a:xfrm>
          <a:prstGeom prst="arc">
            <a:avLst>
              <a:gd name="adj1" fmla="val 1559875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9" name="直线箭头连接符 68">
            <a:extLst>
              <a:ext uri="{FF2B5EF4-FFF2-40B4-BE49-F238E27FC236}">
                <a16:creationId xmlns:a16="http://schemas.microsoft.com/office/drawing/2014/main" id="{AEEA2915-C40B-352D-FF4B-A19B7FD265DE}"/>
              </a:ext>
            </a:extLst>
          </p:cNvPr>
          <p:cNvCxnSpPr>
            <a:cxnSpLocks/>
          </p:cNvCxnSpPr>
          <p:nvPr/>
        </p:nvCxnSpPr>
        <p:spPr>
          <a:xfrm>
            <a:off x="1127041" y="2259382"/>
            <a:ext cx="0" cy="440798"/>
          </a:xfrm>
          <a:prstGeom prst="straightConnector1">
            <a:avLst/>
          </a:prstGeom>
          <a:ln w="28575">
            <a:solidFill>
              <a:srgbClr val="005AAA"/>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6764A8E-9481-C7E4-F5CE-B80F1741C71B}"/>
                  </a:ext>
                </a:extLst>
              </p:cNvPr>
              <p:cNvSpPr txBox="1"/>
              <p:nvPr/>
            </p:nvSpPr>
            <p:spPr bwMode="auto">
              <a:xfrm>
                <a:off x="817525" y="1751749"/>
                <a:ext cx="4531307" cy="500586"/>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6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Target node </a:t>
                </a:r>
                <a14:m>
                  <m:oMath xmlns:m="http://schemas.openxmlformats.org/officeDocument/2006/math">
                    <m:r>
                      <a:rPr lang="en-US" altLang="zh-CN" sz="26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6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 PageRank</a:t>
                </a:r>
              </a:p>
            </p:txBody>
          </p:sp>
        </mc:Choice>
        <mc:Fallback xmlns="">
          <p:sp>
            <p:nvSpPr>
              <p:cNvPr id="71" name="文本框 70">
                <a:extLst>
                  <a:ext uri="{FF2B5EF4-FFF2-40B4-BE49-F238E27FC236}">
                    <a16:creationId xmlns:a16="http://schemas.microsoft.com/office/drawing/2014/main" id="{F6764A8E-9481-C7E4-F5CE-B80F1741C71B}"/>
                  </a:ext>
                </a:extLst>
              </p:cNvPr>
              <p:cNvSpPr txBox="1">
                <a:spLocks noRot="1" noChangeAspect="1" noMove="1" noResize="1" noEditPoints="1" noAdjustHandles="1" noChangeArrowheads="1" noChangeShapeType="1" noTextEdit="1"/>
              </p:cNvSpPr>
              <p:nvPr/>
            </p:nvSpPr>
            <p:spPr bwMode="auto">
              <a:xfrm>
                <a:off x="817525" y="1751749"/>
                <a:ext cx="4531307" cy="500586"/>
              </a:xfrm>
              <a:prstGeom prst="rect">
                <a:avLst/>
              </a:prstGeom>
              <a:blipFill>
                <a:blip r:embed="rId7"/>
                <a:stretch>
                  <a:fillRect l="-2521" t="-7317" b="-29268"/>
                </a:stretch>
              </a:blipFill>
              <a:ln w="9525" algn="ctr">
                <a:noFill/>
                <a:miter lim="800000"/>
                <a:headEnd/>
                <a:tailEnd/>
              </a:ln>
              <a:effectLst/>
            </p:spPr>
            <p:txBody>
              <a:bodyPr/>
              <a:lstStyle/>
              <a:p>
                <a:r>
                  <a:rPr lang="en-US">
                    <a:noFill/>
                  </a:rPr>
                  <a:t> </a:t>
                </a:r>
              </a:p>
            </p:txBody>
          </p:sp>
        </mc:Fallback>
      </mc:AlternateContent>
      <p:sp>
        <p:nvSpPr>
          <p:cNvPr id="73" name="任意形状 72">
            <a:extLst>
              <a:ext uri="{FF2B5EF4-FFF2-40B4-BE49-F238E27FC236}">
                <a16:creationId xmlns:a16="http://schemas.microsoft.com/office/drawing/2014/main" id="{B9DEE3D2-4989-AEF7-864F-DBC9D5D4585A}"/>
              </a:ext>
            </a:extLst>
          </p:cNvPr>
          <p:cNvSpPr/>
          <p:nvPr/>
        </p:nvSpPr>
        <p:spPr>
          <a:xfrm>
            <a:off x="3270558" y="3363835"/>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005AAA"/>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95BBEBBA-BACD-343D-FDCB-A88194DF777A}"/>
                  </a:ext>
                </a:extLst>
              </p:cNvPr>
              <p:cNvSpPr txBox="1"/>
              <p:nvPr/>
            </p:nvSpPr>
            <p:spPr bwMode="auto">
              <a:xfrm>
                <a:off x="1632263" y="4915990"/>
                <a:ext cx="5235167" cy="781111"/>
              </a:xfrm>
              <a:prstGeom prst="rect">
                <a:avLst/>
              </a:prstGeom>
              <a:noFill/>
              <a:ln w="9525" algn="ctr">
                <a:noFill/>
                <a:miter lim="800000"/>
                <a:headEnd/>
                <a:tailEnd/>
              </a:ln>
              <a:effectLst/>
            </p:spPr>
            <p:txBody>
              <a:bodyPr wrap="square">
                <a:spAutoFit/>
              </a:bodyPr>
              <a:lstStyle/>
              <a:p>
                <a:pPr marL="17100" lvl="1" eaLnBrk="0" hangingPunct="0">
                  <a:spcAft>
                    <a:spcPts val="1200"/>
                  </a:spcAft>
                  <a:buSzPct val="80000"/>
                  <a:defRPr/>
                </a:pPr>
                <a14:m>
                  <m:oMath xmlns:m="http://schemas.openxmlformats.org/officeDocument/2006/math">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𝑛</m:t>
                        </m:r>
                      </m:den>
                    </m:f>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nary>
                      <m:naryPr>
                        <m:chr m:val="∑"/>
                        <m:supHide m:val="on"/>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naryPr>
                      <m:sub>
                        <m:r>
                          <m:rPr>
                            <m:brk m:alnAt="7"/>
                          </m:r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𝑉</m:t>
                        </m:r>
                      </m:sub>
                      <m:sup/>
                      <m:e>
                        <m:sSub>
                          <m:sSubPr>
                            <m:ctrlPr>
                              <a:rPr lang="en-US" altLang="zh-CN" sz="28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sSubPr>
                          <m:e>
                            <m:f>
                              <m:f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Sub>
                              </m:num>
                              <m:den>
                                <m:sSub>
                                  <m:sSubPr>
                                    <m:ctrlP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den>
                            </m:f>
                            <m:r>
                              <a:rPr lang="en-US" altLang="zh-CN" sz="28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𝝅</m:t>
                            </m:r>
                          </m:e>
                          <m:sub>
                            <m:r>
                              <a:rPr lang="en-US" altLang="zh-CN" sz="28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8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8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8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e>
                    </m:nary>
                  </m:oMath>
                </a14:m>
                <a:r>
                  <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74" name="文本框 73">
                <a:extLst>
                  <a:ext uri="{FF2B5EF4-FFF2-40B4-BE49-F238E27FC236}">
                    <a16:creationId xmlns:a16="http://schemas.microsoft.com/office/drawing/2014/main" id="{95BBEBBA-BACD-343D-FDCB-A88194DF777A}"/>
                  </a:ext>
                </a:extLst>
              </p:cNvPr>
              <p:cNvSpPr txBox="1">
                <a:spLocks noRot="1" noChangeAspect="1" noMove="1" noResize="1" noEditPoints="1" noAdjustHandles="1" noChangeArrowheads="1" noChangeShapeType="1" noTextEdit="1"/>
              </p:cNvSpPr>
              <p:nvPr/>
            </p:nvSpPr>
            <p:spPr bwMode="auto">
              <a:xfrm>
                <a:off x="1632263" y="4915990"/>
                <a:ext cx="5235167" cy="781111"/>
              </a:xfrm>
              <a:prstGeom prst="rect">
                <a:avLst/>
              </a:prstGeom>
              <a:blipFill>
                <a:blip r:embed="rId8"/>
                <a:stretch>
                  <a:fillRect t="-71429" b="-10793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D21B34B0-2F75-CCE5-7E59-EB7E9EA6807A}"/>
                  </a:ext>
                </a:extLst>
              </p:cNvPr>
              <p:cNvSpPr txBox="1"/>
              <p:nvPr/>
            </p:nvSpPr>
            <p:spPr bwMode="auto">
              <a:xfrm>
                <a:off x="749178" y="5896354"/>
                <a:ext cx="4280816" cy="875432"/>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probability that an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-walk generated </a:t>
                </a:r>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sz="2400" b="1"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𝒕</m:t>
                    </m:r>
                  </m:oMath>
                </a14:m>
                <a:r>
                  <a:rPr lang="en-US" altLang="zh-CN" sz="24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terminates </a:t>
                </a: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at </a:t>
                </a:r>
                <a14:m>
                  <m:oMath xmlns:m="http://schemas.openxmlformats.org/officeDocument/2006/math">
                    <m:r>
                      <a:rPr lang="en-US" altLang="zh-CN" sz="2400"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𝒖</m:t>
                    </m:r>
                  </m:oMath>
                </a14:m>
                <a:endPar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75" name="文本框 74">
                <a:extLst>
                  <a:ext uri="{FF2B5EF4-FFF2-40B4-BE49-F238E27FC236}">
                    <a16:creationId xmlns:a16="http://schemas.microsoft.com/office/drawing/2014/main" id="{D21B34B0-2F75-CCE5-7E59-EB7E9EA6807A}"/>
                  </a:ext>
                </a:extLst>
              </p:cNvPr>
              <p:cNvSpPr txBox="1">
                <a:spLocks noRot="1" noChangeAspect="1" noMove="1" noResize="1" noEditPoints="1" noAdjustHandles="1" noChangeArrowheads="1" noChangeShapeType="1" noTextEdit="1"/>
              </p:cNvSpPr>
              <p:nvPr/>
            </p:nvSpPr>
            <p:spPr bwMode="auto">
              <a:xfrm>
                <a:off x="749178" y="5896354"/>
                <a:ext cx="4280816" cy="875432"/>
              </a:xfrm>
              <a:prstGeom prst="rect">
                <a:avLst/>
              </a:prstGeom>
              <a:blipFill>
                <a:blip r:embed="rId9"/>
                <a:stretch>
                  <a:fillRect l="-2374" t="-4286" b="-14286"/>
                </a:stretch>
              </a:blipFill>
              <a:ln w="9525" algn="ctr">
                <a:noFill/>
                <a:miter lim="800000"/>
                <a:headEnd/>
                <a:tailEnd/>
              </a:ln>
              <a:effectLst/>
            </p:spPr>
            <p:txBody>
              <a:bodyPr/>
              <a:lstStyle/>
              <a:p>
                <a:r>
                  <a:rPr lang="en-US">
                    <a:noFill/>
                  </a:rPr>
                  <a:t> </a:t>
                </a:r>
              </a:p>
            </p:txBody>
          </p:sp>
        </mc:Fallback>
      </mc:AlternateContent>
      <p:sp>
        <p:nvSpPr>
          <p:cNvPr id="77" name="弧 76">
            <a:extLst>
              <a:ext uri="{FF2B5EF4-FFF2-40B4-BE49-F238E27FC236}">
                <a16:creationId xmlns:a16="http://schemas.microsoft.com/office/drawing/2014/main" id="{C117EACA-F566-E3D7-9E56-8284D640AA99}"/>
              </a:ext>
            </a:extLst>
          </p:cNvPr>
          <p:cNvSpPr/>
          <p:nvPr/>
        </p:nvSpPr>
        <p:spPr>
          <a:xfrm rot="9370171" flipH="1">
            <a:off x="4599710" y="5790252"/>
            <a:ext cx="557057" cy="674329"/>
          </a:xfrm>
          <a:prstGeom prst="arc">
            <a:avLst>
              <a:gd name="adj1" fmla="val 1559875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8" name="任意形状 77">
            <a:extLst>
              <a:ext uri="{FF2B5EF4-FFF2-40B4-BE49-F238E27FC236}">
                <a16:creationId xmlns:a16="http://schemas.microsoft.com/office/drawing/2014/main" id="{2BE8B062-9F9F-6D75-4FCE-034354DC47C7}"/>
              </a:ext>
            </a:extLst>
          </p:cNvPr>
          <p:cNvSpPr/>
          <p:nvPr/>
        </p:nvSpPr>
        <p:spPr>
          <a:xfrm>
            <a:off x="3898949" y="5686854"/>
            <a:ext cx="864096" cy="99332"/>
          </a:xfrm>
          <a:custGeom>
            <a:avLst/>
            <a:gdLst>
              <a:gd name="connsiteX0" fmla="*/ 0 w 864096"/>
              <a:gd name="connsiteY0" fmla="*/ 0 h 99332"/>
              <a:gd name="connsiteX1" fmla="*/ 65039 w 864096"/>
              <a:gd name="connsiteY1" fmla="*/ 99241 h 99332"/>
              <a:gd name="connsiteX2" fmla="*/ 139370 w 864096"/>
              <a:gd name="connsiteY2" fmla="*/ 15670 h 99332"/>
              <a:gd name="connsiteX3" fmla="*/ 210604 w 864096"/>
              <a:gd name="connsiteY3" fmla="*/ 83572 h 99332"/>
              <a:gd name="connsiteX4" fmla="*/ 278740 w 864096"/>
              <a:gd name="connsiteY4" fmla="*/ 26116 h 99332"/>
              <a:gd name="connsiteX5" fmla="*/ 349974 w 864096"/>
              <a:gd name="connsiteY5" fmla="*/ 94018 h 99332"/>
              <a:gd name="connsiteX6" fmla="*/ 411916 w 864096"/>
              <a:gd name="connsiteY6" fmla="*/ 31339 h 99332"/>
              <a:gd name="connsiteX7" fmla="*/ 467664 w 864096"/>
              <a:gd name="connsiteY7" fmla="*/ 83572 h 99332"/>
              <a:gd name="connsiteX8" fmla="*/ 520315 w 864096"/>
              <a:gd name="connsiteY8" fmla="*/ 31339 h 99332"/>
              <a:gd name="connsiteX9" fmla="*/ 579161 w 864096"/>
              <a:gd name="connsiteY9" fmla="*/ 99241 h 99332"/>
              <a:gd name="connsiteX10" fmla="*/ 644200 w 864096"/>
              <a:gd name="connsiteY10" fmla="*/ 41786 h 99332"/>
              <a:gd name="connsiteX11" fmla="*/ 696851 w 864096"/>
              <a:gd name="connsiteY11" fmla="*/ 99241 h 99332"/>
              <a:gd name="connsiteX12" fmla="*/ 755696 w 864096"/>
              <a:gd name="connsiteY12" fmla="*/ 47009 h 99332"/>
              <a:gd name="connsiteX13" fmla="*/ 811444 w 864096"/>
              <a:gd name="connsiteY13" fmla="*/ 99241 h 99332"/>
              <a:gd name="connsiteX14" fmla="*/ 864096 w 864096"/>
              <a:gd name="connsiteY14" fmla="*/ 31339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096" h="99332" extrusionOk="0">
                <a:moveTo>
                  <a:pt x="0" y="0"/>
                </a:moveTo>
                <a:cubicBezTo>
                  <a:pt x="20624" y="48140"/>
                  <a:pt x="40396" y="97161"/>
                  <a:pt x="65039" y="99241"/>
                </a:cubicBezTo>
                <a:cubicBezTo>
                  <a:pt x="91486" y="102531"/>
                  <a:pt x="113477" y="18333"/>
                  <a:pt x="139370" y="15670"/>
                </a:cubicBezTo>
                <a:cubicBezTo>
                  <a:pt x="160477" y="16138"/>
                  <a:pt x="186901" y="84453"/>
                  <a:pt x="210604" y="83572"/>
                </a:cubicBezTo>
                <a:cubicBezTo>
                  <a:pt x="231543" y="84061"/>
                  <a:pt x="256815" y="24998"/>
                  <a:pt x="278740" y="26116"/>
                </a:cubicBezTo>
                <a:cubicBezTo>
                  <a:pt x="304852" y="28199"/>
                  <a:pt x="329645" y="89305"/>
                  <a:pt x="349974" y="94018"/>
                </a:cubicBezTo>
                <a:cubicBezTo>
                  <a:pt x="368776" y="94369"/>
                  <a:pt x="391495" y="33839"/>
                  <a:pt x="411916" y="31339"/>
                </a:cubicBezTo>
                <a:cubicBezTo>
                  <a:pt x="431289" y="27288"/>
                  <a:pt x="449339" y="83932"/>
                  <a:pt x="467664" y="83572"/>
                </a:cubicBezTo>
                <a:cubicBezTo>
                  <a:pt x="486758" y="84147"/>
                  <a:pt x="502599" y="28936"/>
                  <a:pt x="520315" y="31339"/>
                </a:cubicBezTo>
                <a:cubicBezTo>
                  <a:pt x="537028" y="33648"/>
                  <a:pt x="559300" y="98144"/>
                  <a:pt x="579161" y="99241"/>
                </a:cubicBezTo>
                <a:cubicBezTo>
                  <a:pt x="600700" y="102310"/>
                  <a:pt x="624931" y="45373"/>
                  <a:pt x="644200" y="41786"/>
                </a:cubicBezTo>
                <a:cubicBezTo>
                  <a:pt x="665439" y="44287"/>
                  <a:pt x="680579" y="101200"/>
                  <a:pt x="696851" y="99241"/>
                </a:cubicBezTo>
                <a:cubicBezTo>
                  <a:pt x="717844" y="98002"/>
                  <a:pt x="737024" y="45002"/>
                  <a:pt x="755696" y="47009"/>
                </a:cubicBezTo>
                <a:cubicBezTo>
                  <a:pt x="773832" y="47167"/>
                  <a:pt x="792616" y="101328"/>
                  <a:pt x="811444" y="99241"/>
                </a:cubicBezTo>
                <a:cubicBezTo>
                  <a:pt x="826127" y="96390"/>
                  <a:pt x="843781" y="57824"/>
                  <a:pt x="864096" y="31339"/>
                </a:cubicBezTo>
              </a:path>
            </a:pathLst>
          </a:custGeom>
          <a:noFill/>
          <a:ln w="19050">
            <a:solidFill>
              <a:srgbClr val="005AAA"/>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8211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D2B76D0-01DF-FE85-4823-3FC928CC3DEC}"/>
              </a:ext>
            </a:extLst>
          </p:cNvPr>
          <p:cNvSpPr/>
          <p:nvPr/>
        </p:nvSpPr>
        <p:spPr>
          <a:xfrm>
            <a:off x="563625" y="4212071"/>
            <a:ext cx="5114747" cy="2555243"/>
          </a:xfrm>
          <a:prstGeom prst="rect">
            <a:avLst/>
          </a:prstGeom>
          <a:solidFill>
            <a:srgbClr val="CFE8F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a typeface="楷体" panose="02010609060101010101" pitchFamily="49" charset="-122"/>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6182122" y="210704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6182122" y="293495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6182122" y="376286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椭圆 10">
            <a:extLst>
              <a:ext uri="{FF2B5EF4-FFF2-40B4-BE49-F238E27FC236}">
                <a16:creationId xmlns:a16="http://schemas.microsoft.com/office/drawing/2014/main" id="{B3488495-E806-B3B9-C658-19C5F5DA46E2}"/>
              </a:ext>
            </a:extLst>
          </p:cNvPr>
          <p:cNvSpPr/>
          <p:nvPr/>
        </p:nvSpPr>
        <p:spPr>
          <a:xfrm>
            <a:off x="6182122" y="50593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6182122" y="590321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7262242" y="210704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7262242" y="2934953"/>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7262242" y="376286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7262242" y="50593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7262242" y="590321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9206458" y="394288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stCxn id="2" idx="6"/>
            <a:endCxn id="15" idx="2"/>
          </p:cNvCxnSpPr>
          <p:nvPr/>
        </p:nvCxnSpPr>
        <p:spPr>
          <a:xfrm>
            <a:off x="6542162" y="2287066"/>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6542162" y="3114973"/>
            <a:ext cx="72008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6542162" y="394288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6542162" y="523939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7622282" y="3942880"/>
            <a:ext cx="1584176" cy="180020"/>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7622282" y="4122900"/>
            <a:ext cx="1584176" cy="1116494"/>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D1DD0A30-44A7-61FD-D1AE-2CC8F6D19F9F}"/>
              </a:ext>
            </a:extLst>
          </p:cNvPr>
          <p:cNvSpPr txBox="1"/>
          <p:nvPr/>
        </p:nvSpPr>
        <p:spPr bwMode="auto">
          <a:xfrm>
            <a:off x="539733" y="1709710"/>
            <a:ext cx="5678393" cy="2109295"/>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8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For small-degree nodes: </a:t>
            </a:r>
          </a:p>
          <a:p>
            <a:pPr marL="360000" lvl="2" eaLnBrk="0" hangingPunct="0">
              <a:spcAft>
                <a:spcPts val="1200"/>
              </a:spcAft>
              <a:buSzPct val="80000"/>
              <a:defRPr/>
            </a:pPr>
            <a:r>
              <a:rPr lang="en-US" altLang="zh-CN" sz="26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Deterministically push </a:t>
            </a:r>
            <a:r>
              <a:rPr lang="en-US" altLang="zh-CN" sz="2600">
                <a:latin typeface="Times New Roman" panose="02020603050405020304" pitchFamily="18" charset="0"/>
                <a:ea typeface="楷体" panose="02010609060101010101" pitchFamily="49" charset="-122"/>
                <a:cs typeface="Times New Roman" panose="02020603050405020304" pitchFamily="18" charset="0"/>
              </a:rPr>
              <a:t>probability mass to all neighbors</a:t>
            </a:r>
          </a:p>
          <a:p>
            <a:pPr marL="377100" lvl="2" eaLnBrk="0" hangingPunct="0">
              <a:lnSpc>
                <a:spcPct val="110000"/>
              </a:lnSpc>
              <a:spcBef>
                <a:spcPts val="300"/>
              </a:spcBef>
              <a:buSzPct val="80000"/>
              <a:defRPr/>
            </a:pP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729388F-7B5F-DA06-83DB-BE525C40B7CE}"/>
                  </a:ext>
                </a:extLst>
              </p:cNvPr>
              <p:cNvSpPr txBox="1"/>
              <p:nvPr/>
            </p:nvSpPr>
            <p:spPr bwMode="auto">
              <a:xfrm>
                <a:off x="584632" y="4277052"/>
                <a:ext cx="5093434" cy="2443746"/>
              </a:xfrm>
              <a:prstGeom prst="rect">
                <a:avLst/>
              </a:prstGeom>
              <a:noFill/>
              <a:ln w="9525" algn="ctr">
                <a:noFill/>
                <a:miter lim="800000"/>
                <a:headEnd/>
                <a:tailEnd/>
              </a:ln>
              <a:effectLst/>
            </p:spPr>
            <p:txBody>
              <a:bodyPr wrap="square">
                <a:spAutoFit/>
              </a:bodyPr>
              <a:lstStyle/>
              <a:p>
                <a:pPr marL="360000" lvl="1" indent="-342900" eaLnBrk="0" hangingPunct="0">
                  <a:spcAft>
                    <a:spcPts val="1800"/>
                  </a:spcAft>
                  <a:buSzPct val="80000"/>
                  <a:buFont typeface="Wingdings" pitchFamily="2" charset="2"/>
                  <a:buChar char="Ø"/>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If </a:t>
                </a:r>
                <a14:m>
                  <m:oMath xmlns:m="http://schemas.openxmlformats.org/officeDocument/2006/math">
                    <m:sSub>
                      <m:sSub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&lt;</m:t>
                    </m:r>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𝜃</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spcAft>
                    <a:spcPts val="1800"/>
                  </a:spcAft>
                  <a:buSzPct val="80000"/>
                  <a:buFont typeface="Arial" panose="020B0604020202020204" pitchFamily="34" charset="0"/>
                  <a:buChar char="•"/>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Push probability mass from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every neighbor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𝑁</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60000" lvl="2" eaLnBrk="0" hangingPunct="0">
                  <a:spcAft>
                    <a:spcPts val="1800"/>
                  </a:spcAft>
                  <a:buSzPct val="80000"/>
                  <a:defRPr/>
                </a:pPr>
                <a14:m>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num>
                      <m:den>
                        <m:sSub>
                          <m:sSub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𝒖</m:t>
                            </m:r>
                          </m:sub>
                        </m:sSub>
                      </m:den>
                    </m:f>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30" name="文本框 29">
                <a:extLst>
                  <a:ext uri="{FF2B5EF4-FFF2-40B4-BE49-F238E27FC236}">
                    <a16:creationId xmlns:a16="http://schemas.microsoft.com/office/drawing/2014/main" id="{7729388F-7B5F-DA06-83DB-BE525C40B7CE}"/>
                  </a:ext>
                </a:extLst>
              </p:cNvPr>
              <p:cNvSpPr txBox="1">
                <a:spLocks noRot="1" noChangeAspect="1" noMove="1" noResize="1" noEditPoints="1" noAdjustHandles="1" noChangeArrowheads="1" noChangeShapeType="1" noTextEdit="1"/>
              </p:cNvSpPr>
              <p:nvPr/>
            </p:nvSpPr>
            <p:spPr bwMode="auto">
              <a:xfrm>
                <a:off x="584632" y="4277052"/>
                <a:ext cx="5093434" cy="2443746"/>
              </a:xfrm>
              <a:prstGeom prst="rect">
                <a:avLst/>
              </a:prstGeom>
              <a:blipFill>
                <a:blip r:embed="rId3"/>
                <a:stretch>
                  <a:fillRect l="-748"/>
                </a:stretch>
              </a:blipFill>
              <a:ln w="9525" algn="ctr">
                <a:noFill/>
                <a:miter lim="800000"/>
                <a:headEnd/>
                <a:tailEnd/>
              </a:ln>
              <a:effectLst/>
            </p:spPr>
            <p:txBody>
              <a:bodyPr/>
              <a:lstStyle/>
              <a:p>
                <a:r>
                  <a:rPr lang="en-US">
                    <a:noFill/>
                  </a:rPr>
                  <a:t> </a:t>
                </a:r>
              </a:p>
            </p:txBody>
          </p:sp>
        </mc:Fallback>
      </mc:AlternateContent>
      <p:sp>
        <p:nvSpPr>
          <p:cNvPr id="43" name="任意形状 42">
            <a:extLst>
              <a:ext uri="{FF2B5EF4-FFF2-40B4-BE49-F238E27FC236}">
                <a16:creationId xmlns:a16="http://schemas.microsoft.com/office/drawing/2014/main" id="{BE1FA891-5DBB-B9E2-0461-9B2982C34FE5}"/>
              </a:ext>
            </a:extLst>
          </p:cNvPr>
          <p:cNvSpPr/>
          <p:nvPr/>
        </p:nvSpPr>
        <p:spPr>
          <a:xfrm>
            <a:off x="997546" y="5796247"/>
            <a:ext cx="2016224" cy="105848"/>
          </a:xfrm>
          <a:custGeom>
            <a:avLst/>
            <a:gdLst>
              <a:gd name="connsiteX0" fmla="*/ 0 w 2016224"/>
              <a:gd name="connsiteY0" fmla="*/ 0 h 105848"/>
              <a:gd name="connsiteX1" fmla="*/ 151758 w 2016224"/>
              <a:gd name="connsiteY1" fmla="*/ 105751 h 105848"/>
              <a:gd name="connsiteX2" fmla="*/ 325197 w 2016224"/>
              <a:gd name="connsiteY2" fmla="*/ 16697 h 105848"/>
              <a:gd name="connsiteX3" fmla="*/ 491409 w 2016224"/>
              <a:gd name="connsiteY3" fmla="*/ 89054 h 105848"/>
              <a:gd name="connsiteX4" fmla="*/ 650394 w 2016224"/>
              <a:gd name="connsiteY4" fmla="*/ 27829 h 105848"/>
              <a:gd name="connsiteX5" fmla="*/ 816606 w 2016224"/>
              <a:gd name="connsiteY5" fmla="*/ 100185 h 105848"/>
              <a:gd name="connsiteX6" fmla="*/ 961139 w 2016224"/>
              <a:gd name="connsiteY6" fmla="*/ 33395 h 105848"/>
              <a:gd name="connsiteX7" fmla="*/ 1091217 w 2016224"/>
              <a:gd name="connsiteY7" fmla="*/ 89054 h 105848"/>
              <a:gd name="connsiteX8" fmla="*/ 1214070 w 2016224"/>
              <a:gd name="connsiteY8" fmla="*/ 33395 h 105848"/>
              <a:gd name="connsiteX9" fmla="*/ 1351375 w 2016224"/>
              <a:gd name="connsiteY9" fmla="*/ 105751 h 105848"/>
              <a:gd name="connsiteX10" fmla="*/ 1503134 w 2016224"/>
              <a:gd name="connsiteY10" fmla="*/ 44527 h 105848"/>
              <a:gd name="connsiteX11" fmla="*/ 1625987 w 2016224"/>
              <a:gd name="connsiteY11" fmla="*/ 105751 h 105848"/>
              <a:gd name="connsiteX12" fmla="*/ 1763292 w 2016224"/>
              <a:gd name="connsiteY12" fmla="*/ 50093 h 105848"/>
              <a:gd name="connsiteX13" fmla="*/ 1893371 w 2016224"/>
              <a:gd name="connsiteY13" fmla="*/ 105751 h 105848"/>
              <a:gd name="connsiteX14" fmla="*/ 2016224 w 2016224"/>
              <a:gd name="connsiteY14" fmla="*/ 33395 h 1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6224" h="105848" extrusionOk="0">
                <a:moveTo>
                  <a:pt x="0" y="0"/>
                </a:moveTo>
                <a:cubicBezTo>
                  <a:pt x="45151" y="49246"/>
                  <a:pt x="88763" y="106269"/>
                  <a:pt x="151758" y="105751"/>
                </a:cubicBezTo>
                <a:cubicBezTo>
                  <a:pt x="216698" y="110795"/>
                  <a:pt x="264680" y="19604"/>
                  <a:pt x="325197" y="16697"/>
                </a:cubicBezTo>
                <a:cubicBezTo>
                  <a:pt x="380459" y="15228"/>
                  <a:pt x="436536" y="90921"/>
                  <a:pt x="491409" y="89054"/>
                </a:cubicBezTo>
                <a:cubicBezTo>
                  <a:pt x="540873" y="88318"/>
                  <a:pt x="605410" y="30377"/>
                  <a:pt x="650394" y="27829"/>
                </a:cubicBezTo>
                <a:cubicBezTo>
                  <a:pt x="710940" y="30437"/>
                  <a:pt x="765939" y="96946"/>
                  <a:pt x="816606" y="100185"/>
                </a:cubicBezTo>
                <a:cubicBezTo>
                  <a:pt x="861257" y="100020"/>
                  <a:pt x="910986" y="39377"/>
                  <a:pt x="961139" y="33395"/>
                </a:cubicBezTo>
                <a:cubicBezTo>
                  <a:pt x="1006705" y="29610"/>
                  <a:pt x="1048604" y="89691"/>
                  <a:pt x="1091217" y="89054"/>
                </a:cubicBezTo>
                <a:cubicBezTo>
                  <a:pt x="1139723" y="92609"/>
                  <a:pt x="1175435" y="31748"/>
                  <a:pt x="1214070" y="33395"/>
                </a:cubicBezTo>
                <a:cubicBezTo>
                  <a:pt x="1250074" y="34988"/>
                  <a:pt x="1309943" y="109412"/>
                  <a:pt x="1351375" y="105751"/>
                </a:cubicBezTo>
                <a:cubicBezTo>
                  <a:pt x="1401231" y="110105"/>
                  <a:pt x="1458237" y="53548"/>
                  <a:pt x="1503134" y="44527"/>
                </a:cubicBezTo>
                <a:cubicBezTo>
                  <a:pt x="1552279" y="49727"/>
                  <a:pt x="1586763" y="109891"/>
                  <a:pt x="1625987" y="105751"/>
                </a:cubicBezTo>
                <a:cubicBezTo>
                  <a:pt x="1671850" y="104487"/>
                  <a:pt x="1719125" y="48228"/>
                  <a:pt x="1763292" y="50093"/>
                </a:cubicBezTo>
                <a:cubicBezTo>
                  <a:pt x="1806613" y="50297"/>
                  <a:pt x="1847579" y="106025"/>
                  <a:pt x="1893371" y="105751"/>
                </a:cubicBezTo>
                <a:cubicBezTo>
                  <a:pt x="1932705" y="102768"/>
                  <a:pt x="1972086" y="60458"/>
                  <a:pt x="2016224" y="33395"/>
                </a:cubicBezTo>
              </a:path>
            </a:pathLst>
          </a:custGeom>
          <a:noFill/>
          <a:ln w="3810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4" name="直线连接符 53">
            <a:extLst>
              <a:ext uri="{FF2B5EF4-FFF2-40B4-BE49-F238E27FC236}">
                <a16:creationId xmlns:a16="http://schemas.microsoft.com/office/drawing/2014/main" id="{DDCAD3E0-ECAD-EF5D-2436-26C6E0AD45BF}"/>
              </a:ext>
            </a:extLst>
          </p:cNvPr>
          <p:cNvCxnSpPr>
            <a:cxnSpLocks/>
          </p:cNvCxnSpPr>
          <p:nvPr/>
        </p:nvCxnSpPr>
        <p:spPr>
          <a:xfrm>
            <a:off x="7605559" y="2287066"/>
            <a:ext cx="1636903" cy="1708541"/>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55" name="直线连接符 54">
            <a:extLst>
              <a:ext uri="{FF2B5EF4-FFF2-40B4-BE49-F238E27FC236}">
                <a16:creationId xmlns:a16="http://schemas.microsoft.com/office/drawing/2014/main" id="{DE6FC011-209A-57E8-2CF7-B8C5172FDC2E}"/>
              </a:ext>
            </a:extLst>
          </p:cNvPr>
          <p:cNvCxnSpPr>
            <a:cxnSpLocks/>
          </p:cNvCxnSpPr>
          <p:nvPr/>
        </p:nvCxnSpPr>
        <p:spPr>
          <a:xfrm>
            <a:off x="7605559" y="3114973"/>
            <a:ext cx="1584176" cy="1007927"/>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56" name="直线连接符 55">
            <a:extLst>
              <a:ext uri="{FF2B5EF4-FFF2-40B4-BE49-F238E27FC236}">
                <a16:creationId xmlns:a16="http://schemas.microsoft.com/office/drawing/2014/main" id="{6EDB7740-5533-85A6-2119-A0DA658202D2}"/>
              </a:ext>
            </a:extLst>
          </p:cNvPr>
          <p:cNvCxnSpPr>
            <a:cxnSpLocks/>
          </p:cNvCxnSpPr>
          <p:nvPr/>
        </p:nvCxnSpPr>
        <p:spPr>
          <a:xfrm flipV="1">
            <a:off x="7605559" y="4250193"/>
            <a:ext cx="1636903" cy="1833045"/>
          </a:xfrm>
          <a:prstGeom prst="line">
            <a:avLst/>
          </a:prstGeom>
          <a:ln w="12700">
            <a:solidFill>
              <a:schemeClr val="tx1"/>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0EE80B11-E85E-049D-D242-4ED92E77B97E}"/>
                  </a:ext>
                </a:extLst>
              </p:cNvPr>
              <p:cNvSpPr txBox="1"/>
              <p:nvPr/>
            </p:nvSpPr>
            <p:spPr bwMode="auto">
              <a:xfrm>
                <a:off x="7014340" y="3233692"/>
                <a:ext cx="858109" cy="54880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oMath>
                  </m:oMathPara>
                </a14:m>
                <a:endParaRPr lang="en-US" sz="2400"/>
              </a:p>
            </p:txBody>
          </p:sp>
        </mc:Choice>
        <mc:Fallback xmlns="">
          <p:sp>
            <p:nvSpPr>
              <p:cNvPr id="58" name="文本框 57">
                <a:extLst>
                  <a:ext uri="{FF2B5EF4-FFF2-40B4-BE49-F238E27FC236}">
                    <a16:creationId xmlns:a16="http://schemas.microsoft.com/office/drawing/2014/main" id="{0EE80B11-E85E-049D-D242-4ED92E77B97E}"/>
                  </a:ext>
                </a:extLst>
              </p:cNvPr>
              <p:cNvSpPr txBox="1">
                <a:spLocks noRot="1" noChangeAspect="1" noMove="1" noResize="1" noEditPoints="1" noAdjustHandles="1" noChangeArrowheads="1" noChangeShapeType="1" noTextEdit="1"/>
              </p:cNvSpPr>
              <p:nvPr/>
            </p:nvSpPr>
            <p:spPr bwMode="auto">
              <a:xfrm>
                <a:off x="7014340" y="3233692"/>
                <a:ext cx="858109" cy="548805"/>
              </a:xfrm>
              <a:prstGeom prst="rect">
                <a:avLst/>
              </a:prstGeom>
              <a:blipFill>
                <a:blip r:embed="rId4"/>
                <a:stretch>
                  <a:fillRect r="-30882" b="-1363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8B8CB92D-8883-AB67-C6B3-AAF114CFA49E}"/>
                  </a:ext>
                </a:extLst>
              </p:cNvPr>
              <p:cNvSpPr txBox="1"/>
              <p:nvPr/>
            </p:nvSpPr>
            <p:spPr bwMode="auto">
              <a:xfrm>
                <a:off x="3157786" y="3097086"/>
                <a:ext cx="3264840" cy="787460"/>
              </a:xfrm>
              <a:prstGeom prst="rect">
                <a:avLst/>
              </a:prstGeom>
              <a:noFill/>
              <a:ln w="9525" algn="ctr">
                <a:noFill/>
                <a:miter lim="800000"/>
                <a:headEnd/>
                <a:tailEnd/>
              </a:ln>
              <a:effectLst/>
            </p:spPr>
            <p:txBody>
              <a:bodyPr wrap="square">
                <a:spAutoFit/>
              </a:bodyPr>
              <a:lstStyle/>
              <a:p>
                <a14:m>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num>
                      <m:den>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sub>
                        </m:sSub>
                      </m:den>
                    </m:f>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endParaRPr lang="en-US" sz="2400"/>
              </a:p>
            </p:txBody>
          </p:sp>
        </mc:Choice>
        <mc:Fallback xmlns="">
          <p:sp>
            <p:nvSpPr>
              <p:cNvPr id="60" name="文本框 59">
                <a:extLst>
                  <a:ext uri="{FF2B5EF4-FFF2-40B4-BE49-F238E27FC236}">
                    <a16:creationId xmlns:a16="http://schemas.microsoft.com/office/drawing/2014/main" id="{8B8CB92D-8883-AB67-C6B3-AAF114CFA49E}"/>
                  </a:ext>
                </a:extLst>
              </p:cNvPr>
              <p:cNvSpPr txBox="1">
                <a:spLocks noRot="1" noChangeAspect="1" noMove="1" noResize="1" noEditPoints="1" noAdjustHandles="1" noChangeArrowheads="1" noChangeShapeType="1" noTextEdit="1"/>
              </p:cNvSpPr>
              <p:nvPr/>
            </p:nvSpPr>
            <p:spPr bwMode="auto">
              <a:xfrm>
                <a:off x="3157786" y="3097086"/>
                <a:ext cx="3264840" cy="787460"/>
              </a:xfrm>
              <a:prstGeom prst="rect">
                <a:avLst/>
              </a:prstGeom>
              <a:blipFill>
                <a:blip r:embed="rId5"/>
                <a:stretch>
                  <a:fillRect b="-1587"/>
                </a:stretch>
              </a:blipFill>
              <a:ln w="9525" algn="ctr">
                <a:noFill/>
                <a:miter lim="800000"/>
                <a:headEnd/>
                <a:tailEnd/>
              </a:ln>
              <a:effectLst/>
            </p:spPr>
            <p:txBody>
              <a:bodyPr/>
              <a:lstStyle/>
              <a:p>
                <a:r>
                  <a:rPr lang="en-US">
                    <a:noFill/>
                  </a:rPr>
                  <a:t> </a:t>
                </a:r>
              </a:p>
            </p:txBody>
          </p:sp>
        </mc:Fallback>
      </mc:AlternateContent>
      <p:cxnSp>
        <p:nvCxnSpPr>
          <p:cNvPr id="5" name="直线连接符 4">
            <a:extLst>
              <a:ext uri="{FF2B5EF4-FFF2-40B4-BE49-F238E27FC236}">
                <a16:creationId xmlns:a16="http://schemas.microsoft.com/office/drawing/2014/main" id="{8C5EB9BF-C4C9-3BE9-7249-3DABF57598C8}"/>
              </a:ext>
            </a:extLst>
          </p:cNvPr>
          <p:cNvCxnSpPr>
            <a:cxnSpLocks/>
            <a:stCxn id="13" idx="6"/>
            <a:endCxn id="32" idx="2"/>
          </p:cNvCxnSpPr>
          <p:nvPr/>
        </p:nvCxnSpPr>
        <p:spPr>
          <a:xfrm>
            <a:off x="6542162" y="6083238"/>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60E2A66-822D-E40B-0D8B-4A7DBA763847}"/>
                  </a:ext>
                </a:extLst>
              </p:cNvPr>
              <p:cNvSpPr txBox="1"/>
              <p:nvPr/>
            </p:nvSpPr>
            <p:spPr bwMode="auto">
              <a:xfrm>
                <a:off x="6188910" y="2881933"/>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𝑣</m:t>
                      </m:r>
                    </m:oMath>
                  </m:oMathPara>
                </a14:m>
                <a:endParaRPr lang="en-US" dirty="0">
                  <a:solidFill>
                    <a:schemeClr val="tx1"/>
                  </a:solidFill>
                </a:endParaRPr>
              </a:p>
            </p:txBody>
          </p:sp>
        </mc:Choice>
        <mc:Fallback xmlns="">
          <p:sp>
            <p:nvSpPr>
              <p:cNvPr id="12" name="文本框 11">
                <a:extLst>
                  <a:ext uri="{FF2B5EF4-FFF2-40B4-BE49-F238E27FC236}">
                    <a16:creationId xmlns:a16="http://schemas.microsoft.com/office/drawing/2014/main" id="{B60E2A66-822D-E40B-0D8B-4A7DBA763847}"/>
                  </a:ext>
                </a:extLst>
              </p:cNvPr>
              <p:cNvSpPr txBox="1">
                <a:spLocks noRot="1" noChangeAspect="1" noMove="1" noResize="1" noEditPoints="1" noAdjustHandles="1" noChangeArrowheads="1" noChangeShapeType="1" noTextEdit="1"/>
              </p:cNvSpPr>
              <p:nvPr/>
            </p:nvSpPr>
            <p:spPr bwMode="auto">
              <a:xfrm>
                <a:off x="6188910" y="2881933"/>
                <a:ext cx="288032" cy="401434"/>
              </a:xfrm>
              <a:prstGeom prst="rect">
                <a:avLst/>
              </a:prstGeom>
              <a:blipFill>
                <a:blip r:embed="rId6"/>
                <a:stretch>
                  <a:fillRect r="-43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62CF455-6471-ECA3-46C4-E21314A5F9CD}"/>
                  </a:ext>
                </a:extLst>
              </p:cNvPr>
              <p:cNvSpPr txBox="1"/>
              <p:nvPr/>
            </p:nvSpPr>
            <p:spPr bwMode="auto">
              <a:xfrm>
                <a:off x="7264800" y="2899137"/>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𝒖</m:t>
                      </m:r>
                    </m:oMath>
                  </m:oMathPara>
                </a14:m>
                <a:endParaRPr lang="en-US" b="1" dirty="0">
                  <a:solidFill>
                    <a:srgbClr val="C00000"/>
                  </a:solidFill>
                </a:endParaRPr>
              </a:p>
            </p:txBody>
          </p:sp>
        </mc:Choice>
        <mc:Fallback xmlns="">
          <p:sp>
            <p:nvSpPr>
              <p:cNvPr id="14" name="文本框 13">
                <a:extLst>
                  <a:ext uri="{FF2B5EF4-FFF2-40B4-BE49-F238E27FC236}">
                    <a16:creationId xmlns:a16="http://schemas.microsoft.com/office/drawing/2014/main" id="{E62CF455-6471-ECA3-46C4-E21314A5F9CD}"/>
                  </a:ext>
                </a:extLst>
              </p:cNvPr>
              <p:cNvSpPr txBox="1">
                <a:spLocks noRot="1" noChangeAspect="1" noMove="1" noResize="1" noEditPoints="1" noAdjustHandles="1" noChangeArrowheads="1" noChangeShapeType="1" noTextEdit="1"/>
              </p:cNvSpPr>
              <p:nvPr/>
            </p:nvSpPr>
            <p:spPr bwMode="auto">
              <a:xfrm>
                <a:off x="7264800" y="2899137"/>
                <a:ext cx="288032" cy="400665"/>
              </a:xfrm>
              <a:prstGeom prst="rect">
                <a:avLst/>
              </a:prstGeom>
              <a:blipFill>
                <a:blip r:embed="rId7"/>
                <a:stretch>
                  <a:fillRect r="-13043"/>
                </a:stretch>
              </a:blipFill>
              <a:ln w="9525" algn="ctr">
                <a:noFill/>
                <a:miter lim="800000"/>
                <a:headEnd/>
                <a:tailEnd/>
              </a:ln>
              <a:effectLst/>
            </p:spPr>
            <p:txBody>
              <a:bodyPr/>
              <a:lstStyle/>
              <a:p>
                <a:r>
                  <a:rPr lang="en-US">
                    <a:noFill/>
                  </a:rPr>
                  <a:t> </a:t>
                </a:r>
              </a:p>
            </p:txBody>
          </p:sp>
        </mc:Fallback>
      </mc:AlternateContent>
      <p:sp>
        <p:nvSpPr>
          <p:cNvPr id="18" name="椭圆 17">
            <a:extLst>
              <a:ext uri="{FF2B5EF4-FFF2-40B4-BE49-F238E27FC236}">
                <a16:creationId xmlns:a16="http://schemas.microsoft.com/office/drawing/2014/main" id="{B009AF3C-7470-C825-5455-D951718EFC78}"/>
              </a:ext>
            </a:extLst>
          </p:cNvPr>
          <p:cNvSpPr/>
          <p:nvPr/>
        </p:nvSpPr>
        <p:spPr>
          <a:xfrm>
            <a:off x="6190514" y="2932316"/>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9" name="直线连接符 18">
            <a:extLst>
              <a:ext uri="{FF2B5EF4-FFF2-40B4-BE49-F238E27FC236}">
                <a16:creationId xmlns:a16="http://schemas.microsoft.com/office/drawing/2014/main" id="{82D5C833-0DBA-ADD7-A6C5-FE421FEB38A8}"/>
              </a:ext>
            </a:extLst>
          </p:cNvPr>
          <p:cNvCxnSpPr>
            <a:cxnSpLocks/>
          </p:cNvCxnSpPr>
          <p:nvPr/>
        </p:nvCxnSpPr>
        <p:spPr>
          <a:xfrm>
            <a:off x="6550554" y="3112336"/>
            <a:ext cx="72008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82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D2B76D0-01DF-FE85-4823-3FC928CC3DEC}"/>
              </a:ext>
            </a:extLst>
          </p:cNvPr>
          <p:cNvSpPr/>
          <p:nvPr/>
        </p:nvSpPr>
        <p:spPr>
          <a:xfrm>
            <a:off x="491099" y="3382938"/>
            <a:ext cx="5187274" cy="3404703"/>
          </a:xfrm>
          <a:prstGeom prst="rect">
            <a:avLst/>
          </a:prstGeom>
          <a:solidFill>
            <a:srgbClr val="CFE8F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楷体" panose="02010609060101010101" pitchFamily="49" charset="-122"/>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Superiority of Our SetPush Algorithm</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椭圆 1">
            <a:extLst>
              <a:ext uri="{FF2B5EF4-FFF2-40B4-BE49-F238E27FC236}">
                <a16:creationId xmlns:a16="http://schemas.microsoft.com/office/drawing/2014/main" id="{63CA6889-42EF-3872-CCDD-FE8F131A7512}"/>
              </a:ext>
            </a:extLst>
          </p:cNvPr>
          <p:cNvSpPr/>
          <p:nvPr/>
        </p:nvSpPr>
        <p:spPr>
          <a:xfrm>
            <a:off x="6182122" y="210704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椭圆 5">
            <a:extLst>
              <a:ext uri="{FF2B5EF4-FFF2-40B4-BE49-F238E27FC236}">
                <a16:creationId xmlns:a16="http://schemas.microsoft.com/office/drawing/2014/main" id="{3155F8AE-EE96-C9ED-C1D4-2C38D53FBF3C}"/>
              </a:ext>
            </a:extLst>
          </p:cNvPr>
          <p:cNvSpPr/>
          <p:nvPr/>
        </p:nvSpPr>
        <p:spPr>
          <a:xfrm>
            <a:off x="6182122" y="293495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椭圆 7">
            <a:extLst>
              <a:ext uri="{FF2B5EF4-FFF2-40B4-BE49-F238E27FC236}">
                <a16:creationId xmlns:a16="http://schemas.microsoft.com/office/drawing/2014/main" id="{81C539C8-E05F-1C1D-3213-2A19EF4A2D83}"/>
              </a:ext>
            </a:extLst>
          </p:cNvPr>
          <p:cNvSpPr/>
          <p:nvPr/>
        </p:nvSpPr>
        <p:spPr>
          <a:xfrm>
            <a:off x="6182122" y="376286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椭圆 10">
            <a:extLst>
              <a:ext uri="{FF2B5EF4-FFF2-40B4-BE49-F238E27FC236}">
                <a16:creationId xmlns:a16="http://schemas.microsoft.com/office/drawing/2014/main" id="{B3488495-E806-B3B9-C658-19C5F5DA46E2}"/>
              </a:ext>
            </a:extLst>
          </p:cNvPr>
          <p:cNvSpPr/>
          <p:nvPr/>
        </p:nvSpPr>
        <p:spPr>
          <a:xfrm>
            <a:off x="6182122" y="50593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椭圆 12">
            <a:extLst>
              <a:ext uri="{FF2B5EF4-FFF2-40B4-BE49-F238E27FC236}">
                <a16:creationId xmlns:a16="http://schemas.microsoft.com/office/drawing/2014/main" id="{25672C17-AC1E-4F1D-E9A9-6846DF2D6A10}"/>
              </a:ext>
            </a:extLst>
          </p:cNvPr>
          <p:cNvSpPr/>
          <p:nvPr/>
        </p:nvSpPr>
        <p:spPr>
          <a:xfrm>
            <a:off x="6182122" y="590321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椭圆 14">
            <a:extLst>
              <a:ext uri="{FF2B5EF4-FFF2-40B4-BE49-F238E27FC236}">
                <a16:creationId xmlns:a16="http://schemas.microsoft.com/office/drawing/2014/main" id="{B467960F-E0E0-E8B1-8363-9A147171DA1B}"/>
              </a:ext>
            </a:extLst>
          </p:cNvPr>
          <p:cNvSpPr/>
          <p:nvPr/>
        </p:nvSpPr>
        <p:spPr>
          <a:xfrm>
            <a:off x="7262242" y="2107046"/>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椭圆 15">
            <a:extLst>
              <a:ext uri="{FF2B5EF4-FFF2-40B4-BE49-F238E27FC236}">
                <a16:creationId xmlns:a16="http://schemas.microsoft.com/office/drawing/2014/main" id="{2DB235B5-33A8-A137-E39A-A4652B2C38BB}"/>
              </a:ext>
            </a:extLst>
          </p:cNvPr>
          <p:cNvSpPr/>
          <p:nvPr/>
        </p:nvSpPr>
        <p:spPr>
          <a:xfrm>
            <a:off x="7262242" y="2934953"/>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椭圆 16">
            <a:extLst>
              <a:ext uri="{FF2B5EF4-FFF2-40B4-BE49-F238E27FC236}">
                <a16:creationId xmlns:a16="http://schemas.microsoft.com/office/drawing/2014/main" id="{E8D3430B-C74D-CB62-CC66-7F5A5E784312}"/>
              </a:ext>
            </a:extLst>
          </p:cNvPr>
          <p:cNvSpPr/>
          <p:nvPr/>
        </p:nvSpPr>
        <p:spPr>
          <a:xfrm>
            <a:off x="7262242" y="3762860"/>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椭圆 23">
            <a:extLst>
              <a:ext uri="{FF2B5EF4-FFF2-40B4-BE49-F238E27FC236}">
                <a16:creationId xmlns:a16="http://schemas.microsoft.com/office/drawing/2014/main" id="{8E304479-061D-5821-6335-C8AF686AC69C}"/>
              </a:ext>
            </a:extLst>
          </p:cNvPr>
          <p:cNvSpPr/>
          <p:nvPr/>
        </p:nvSpPr>
        <p:spPr>
          <a:xfrm>
            <a:off x="7262242" y="5059374"/>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椭圆 31">
            <a:extLst>
              <a:ext uri="{FF2B5EF4-FFF2-40B4-BE49-F238E27FC236}">
                <a16:creationId xmlns:a16="http://schemas.microsoft.com/office/drawing/2014/main" id="{97DA1002-12D6-C5FF-B6BD-081D07DCB233}"/>
              </a:ext>
            </a:extLst>
          </p:cNvPr>
          <p:cNvSpPr/>
          <p:nvPr/>
        </p:nvSpPr>
        <p:spPr>
          <a:xfrm>
            <a:off x="7262242" y="5903218"/>
            <a:ext cx="360040" cy="360040"/>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椭圆 32">
            <a:extLst>
              <a:ext uri="{FF2B5EF4-FFF2-40B4-BE49-F238E27FC236}">
                <a16:creationId xmlns:a16="http://schemas.microsoft.com/office/drawing/2014/main" id="{29054188-EB18-D0CA-0844-F96CAA9F49D3}"/>
              </a:ext>
            </a:extLst>
          </p:cNvPr>
          <p:cNvSpPr/>
          <p:nvPr/>
        </p:nvSpPr>
        <p:spPr>
          <a:xfrm>
            <a:off x="9206458" y="3942880"/>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直线连接符 34">
            <a:extLst>
              <a:ext uri="{FF2B5EF4-FFF2-40B4-BE49-F238E27FC236}">
                <a16:creationId xmlns:a16="http://schemas.microsoft.com/office/drawing/2014/main" id="{01EF61FE-DB0A-CCBB-24B1-A333D60A1389}"/>
              </a:ext>
            </a:extLst>
          </p:cNvPr>
          <p:cNvCxnSpPr>
            <a:stCxn id="2" idx="6"/>
            <a:endCxn id="15" idx="2"/>
          </p:cNvCxnSpPr>
          <p:nvPr/>
        </p:nvCxnSpPr>
        <p:spPr>
          <a:xfrm>
            <a:off x="6542162" y="2287066"/>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6" name="直线连接符 35">
            <a:extLst>
              <a:ext uri="{FF2B5EF4-FFF2-40B4-BE49-F238E27FC236}">
                <a16:creationId xmlns:a16="http://schemas.microsoft.com/office/drawing/2014/main" id="{E4809F08-8588-2E7F-2E35-9EDD8900807D}"/>
              </a:ext>
            </a:extLst>
          </p:cNvPr>
          <p:cNvCxnSpPr>
            <a:cxnSpLocks/>
            <a:stCxn id="6" idx="6"/>
            <a:endCxn id="16" idx="2"/>
          </p:cNvCxnSpPr>
          <p:nvPr/>
        </p:nvCxnSpPr>
        <p:spPr>
          <a:xfrm>
            <a:off x="6542162" y="3114973"/>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C46E649A-FA29-565D-8607-B0ADF003EFFE}"/>
              </a:ext>
            </a:extLst>
          </p:cNvPr>
          <p:cNvCxnSpPr>
            <a:cxnSpLocks/>
            <a:stCxn id="8" idx="6"/>
            <a:endCxn id="17" idx="2"/>
          </p:cNvCxnSpPr>
          <p:nvPr/>
        </p:nvCxnSpPr>
        <p:spPr>
          <a:xfrm>
            <a:off x="6542162" y="3942880"/>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2" name="直线连接符 41">
            <a:extLst>
              <a:ext uri="{FF2B5EF4-FFF2-40B4-BE49-F238E27FC236}">
                <a16:creationId xmlns:a16="http://schemas.microsoft.com/office/drawing/2014/main" id="{B37841AE-D908-769A-326E-529162DDFCD1}"/>
              </a:ext>
            </a:extLst>
          </p:cNvPr>
          <p:cNvCxnSpPr>
            <a:cxnSpLocks/>
            <a:stCxn id="11" idx="6"/>
            <a:endCxn id="24" idx="2"/>
          </p:cNvCxnSpPr>
          <p:nvPr/>
        </p:nvCxnSpPr>
        <p:spPr>
          <a:xfrm>
            <a:off x="6542162" y="5239394"/>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45" name="直线连接符 44">
            <a:extLst>
              <a:ext uri="{FF2B5EF4-FFF2-40B4-BE49-F238E27FC236}">
                <a16:creationId xmlns:a16="http://schemas.microsoft.com/office/drawing/2014/main" id="{18A89191-F764-44CF-162C-23B9DC5CCC90}"/>
              </a:ext>
            </a:extLst>
          </p:cNvPr>
          <p:cNvCxnSpPr>
            <a:cxnSpLocks/>
            <a:stCxn id="13" idx="6"/>
            <a:endCxn id="32" idx="2"/>
          </p:cNvCxnSpPr>
          <p:nvPr/>
        </p:nvCxnSpPr>
        <p:spPr>
          <a:xfrm>
            <a:off x="6542162" y="6083238"/>
            <a:ext cx="720080"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67" name="直线连接符 66">
            <a:extLst>
              <a:ext uri="{FF2B5EF4-FFF2-40B4-BE49-F238E27FC236}">
                <a16:creationId xmlns:a16="http://schemas.microsoft.com/office/drawing/2014/main" id="{2D30B1A4-AD30-2D3A-0A9A-8FBDD1B9E3C5}"/>
              </a:ext>
            </a:extLst>
          </p:cNvPr>
          <p:cNvCxnSpPr>
            <a:cxnSpLocks/>
            <a:stCxn id="17" idx="6"/>
            <a:endCxn id="33" idx="2"/>
          </p:cNvCxnSpPr>
          <p:nvPr/>
        </p:nvCxnSpPr>
        <p:spPr>
          <a:xfrm>
            <a:off x="7622282" y="3942880"/>
            <a:ext cx="1584176" cy="18002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29F01865-FC99-8CAF-49B1-ECCD7C47452D}"/>
              </a:ext>
            </a:extLst>
          </p:cNvPr>
          <p:cNvCxnSpPr>
            <a:cxnSpLocks/>
            <a:stCxn id="24" idx="6"/>
            <a:endCxn id="33" idx="2"/>
          </p:cNvCxnSpPr>
          <p:nvPr/>
        </p:nvCxnSpPr>
        <p:spPr>
          <a:xfrm flipV="1">
            <a:off x="7622282" y="4122900"/>
            <a:ext cx="1584176" cy="1116494"/>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44A0B2A-CAC4-79DA-8015-A7237DF1E40C}"/>
                  </a:ext>
                </a:extLst>
              </p:cNvPr>
              <p:cNvSpPr txBox="1"/>
              <p:nvPr/>
            </p:nvSpPr>
            <p:spPr bwMode="auto">
              <a:xfrm>
                <a:off x="7264800" y="2899137"/>
                <a:ext cx="288032" cy="40066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tx1"/>
                          </a:solidFill>
                          <a:latin typeface="Cambria Math" panose="02040503050406030204" pitchFamily="18" charset="0"/>
                        </a:rPr>
                        <m:t>𝒗</m:t>
                      </m:r>
                    </m:oMath>
                  </m:oMathPara>
                </a14:m>
                <a:endParaRPr lang="en-US" b="1" dirty="0">
                  <a:solidFill>
                    <a:schemeClr val="tx1"/>
                  </a:solidFill>
                </a:endParaRPr>
              </a:p>
            </p:txBody>
          </p:sp>
        </mc:Choice>
        <mc:Fallback xmlns="">
          <p:sp>
            <p:nvSpPr>
              <p:cNvPr id="3" name="文本框 2">
                <a:extLst>
                  <a:ext uri="{FF2B5EF4-FFF2-40B4-BE49-F238E27FC236}">
                    <a16:creationId xmlns:a16="http://schemas.microsoft.com/office/drawing/2014/main" id="{144A0B2A-CAC4-79DA-8015-A7237DF1E40C}"/>
                  </a:ext>
                </a:extLst>
              </p:cNvPr>
              <p:cNvSpPr txBox="1">
                <a:spLocks noRot="1" noChangeAspect="1" noMove="1" noResize="1" noEditPoints="1" noAdjustHandles="1" noChangeArrowheads="1" noChangeShapeType="1" noTextEdit="1"/>
              </p:cNvSpPr>
              <p:nvPr/>
            </p:nvSpPr>
            <p:spPr bwMode="auto">
              <a:xfrm>
                <a:off x="7264800" y="2899137"/>
                <a:ext cx="288032" cy="400665"/>
              </a:xfrm>
              <a:prstGeom prst="rect">
                <a:avLst/>
              </a:prstGeom>
              <a:blipFill>
                <a:blip r:embed="rId3"/>
                <a:stretch>
                  <a:fillRect r="-869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EEDD47-F653-468B-D9CC-42B4F0613BA9}"/>
                  </a:ext>
                </a:extLst>
              </p:cNvPr>
              <p:cNvSpPr txBox="1"/>
              <p:nvPr/>
            </p:nvSpPr>
            <p:spPr bwMode="auto">
              <a:xfrm>
                <a:off x="9216098" y="3884901"/>
                <a:ext cx="288032" cy="4014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rgbClr val="C00000"/>
                          </a:solidFill>
                          <a:latin typeface="Cambria Math" panose="02040503050406030204" pitchFamily="18" charset="0"/>
                        </a:rPr>
                        <m:t>𝒖</m:t>
                      </m:r>
                    </m:oMath>
                  </m:oMathPara>
                </a14:m>
                <a:endParaRPr lang="en-US" b="1" dirty="0">
                  <a:solidFill>
                    <a:srgbClr val="C00000"/>
                  </a:solidFill>
                </a:endParaRPr>
              </a:p>
            </p:txBody>
          </p:sp>
        </mc:Choice>
        <mc:Fallback xmlns="">
          <p:sp>
            <p:nvSpPr>
              <p:cNvPr id="4" name="文本框 3">
                <a:extLst>
                  <a:ext uri="{FF2B5EF4-FFF2-40B4-BE49-F238E27FC236}">
                    <a16:creationId xmlns:a16="http://schemas.microsoft.com/office/drawing/2014/main" id="{BEEEDD47-F653-468B-D9CC-42B4F0613BA9}"/>
                  </a:ext>
                </a:extLst>
              </p:cNvPr>
              <p:cNvSpPr txBox="1">
                <a:spLocks noRot="1" noChangeAspect="1" noMove="1" noResize="1" noEditPoints="1" noAdjustHandles="1" noChangeArrowheads="1" noChangeShapeType="1" noTextEdit="1"/>
              </p:cNvSpPr>
              <p:nvPr/>
            </p:nvSpPr>
            <p:spPr bwMode="auto">
              <a:xfrm>
                <a:off x="9216098" y="3884901"/>
                <a:ext cx="288032" cy="401434"/>
              </a:xfrm>
              <a:prstGeom prst="rect">
                <a:avLst/>
              </a:prstGeom>
              <a:blipFill>
                <a:blip r:embed="rId4"/>
                <a:stretch>
                  <a:fillRect r="-8333"/>
                </a:stretch>
              </a:blipFill>
              <a:ln w="9525" algn="ctr">
                <a:noFill/>
                <a:miter lim="800000"/>
                <a:headEnd/>
                <a:tailEnd/>
              </a:ln>
              <a:effectLst/>
            </p:spPr>
            <p:txBody>
              <a:bodyPr/>
              <a:lstStyle/>
              <a:p>
                <a:r>
                  <a:rPr lang="en-US">
                    <a:noFill/>
                  </a:rPr>
                  <a:t> </a:t>
                </a:r>
              </a:p>
            </p:txBody>
          </p:sp>
        </mc:Fallback>
      </mc:AlternateContent>
      <p:sp>
        <p:nvSpPr>
          <p:cNvPr id="10" name="文本框 9">
            <a:extLst>
              <a:ext uri="{FF2B5EF4-FFF2-40B4-BE49-F238E27FC236}">
                <a16:creationId xmlns:a16="http://schemas.microsoft.com/office/drawing/2014/main" id="{D1DD0A30-44A7-61FD-D1AE-2CC8F6D19F9F}"/>
              </a:ext>
            </a:extLst>
          </p:cNvPr>
          <p:cNvSpPr txBox="1"/>
          <p:nvPr/>
        </p:nvSpPr>
        <p:spPr bwMode="auto">
          <a:xfrm>
            <a:off x="539733" y="1510730"/>
            <a:ext cx="5235167" cy="2109295"/>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8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For large-degree nodes: </a:t>
            </a:r>
          </a:p>
          <a:p>
            <a:pPr marL="360000" lvl="2" eaLnBrk="0" hangingPunct="0">
              <a:spcAft>
                <a:spcPts val="1200"/>
              </a:spcAft>
              <a:buSzPct val="80000"/>
              <a:defRPr/>
            </a:pPr>
            <a:r>
              <a:rPr lang="en-US" altLang="zh-CN" sz="2600" b="1">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Sample</a:t>
            </a:r>
            <a:r>
              <a:rPr lang="en-US" altLang="zh-CN" sz="2600">
                <a:latin typeface="Times New Roman" panose="02020603050405020304" pitchFamily="18" charset="0"/>
                <a:ea typeface="楷体" panose="02010609060101010101" pitchFamily="49" charset="-122"/>
                <a:cs typeface="Times New Roman" panose="02020603050405020304" pitchFamily="18" charset="0"/>
              </a:rPr>
              <a:t> a small fraction of neighbors to push probability mass</a:t>
            </a:r>
          </a:p>
          <a:p>
            <a:pPr marL="377100" lvl="2" eaLnBrk="0" hangingPunct="0">
              <a:lnSpc>
                <a:spcPct val="110000"/>
              </a:lnSpc>
              <a:spcBef>
                <a:spcPts val="300"/>
              </a:spcBef>
              <a:buSzPct val="80000"/>
              <a:defRPr/>
            </a:pPr>
            <a:endParaRPr lang="en-US" altLang="zh-CN" sz="2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729388F-7B5F-DA06-83DB-BE525C40B7CE}"/>
                  </a:ext>
                </a:extLst>
              </p:cNvPr>
              <p:cNvSpPr txBox="1"/>
              <p:nvPr/>
            </p:nvSpPr>
            <p:spPr bwMode="auto">
              <a:xfrm>
                <a:off x="584631" y="3447919"/>
                <a:ext cx="5110158" cy="3270062"/>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If </a:t>
                </a:r>
                <a14:m>
                  <m:oMath xmlns:m="http://schemas.openxmlformats.org/officeDocument/2006/math">
                    <m:sSub>
                      <m:sSub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&gt;</m:t>
                    </m:r>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𝜃</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spcAft>
                    <a:spcPts val="1200"/>
                  </a:spcAft>
                  <a:buSzPct val="80000"/>
                  <a:buFont typeface="Arial" panose="020B0604020202020204" pitchFamily="34" charset="0"/>
                  <a:buChar char="•"/>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Independently </a:t>
                </a:r>
                <a:r>
                  <a:rPr lang="en-US" altLang="zh-CN" sz="24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sample </a:t>
                </a: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each neighbor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𝑁</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w.p. </a:t>
                </a:r>
                <a14:m>
                  <m:oMath xmlns:m="http://schemas.openxmlformats.org/officeDocument/2006/math">
                    <m:f>
                      <m:f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𝜃</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den>
                    </m:f>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Aft>
                    <a:spcPts val="1200"/>
                  </a:spcAft>
                  <a:buSzPct val="80000"/>
                  <a:buFont typeface="Arial" panose="020B0604020202020204" pitchFamily="34" charset="0"/>
                  <a:buChar char="•"/>
                  <a:defRPr/>
                </a:pPr>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Push probability mass from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to those sampled neighbor </a:t>
                </a:r>
                <a14:m>
                  <m:oMath xmlns:m="http://schemas.openxmlformats.org/officeDocument/2006/math">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oMath>
                </a14:m>
                <a:endPar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60000" lvl="2" eaLnBrk="0" hangingPunct="0">
                  <a:spcAft>
                    <a:spcPts val="1200"/>
                  </a:spcAft>
                  <a:buSzPct val="80000"/>
                  <a:defRPr/>
                </a:pPr>
                <a14:m>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𝜃</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30" name="文本框 29">
                <a:extLst>
                  <a:ext uri="{FF2B5EF4-FFF2-40B4-BE49-F238E27FC236}">
                    <a16:creationId xmlns:a16="http://schemas.microsoft.com/office/drawing/2014/main" id="{7729388F-7B5F-DA06-83DB-BE525C40B7CE}"/>
                  </a:ext>
                </a:extLst>
              </p:cNvPr>
              <p:cNvSpPr txBox="1">
                <a:spLocks noRot="1" noChangeAspect="1" noMove="1" noResize="1" noEditPoints="1" noAdjustHandles="1" noChangeArrowheads="1" noChangeShapeType="1" noTextEdit="1"/>
              </p:cNvSpPr>
              <p:nvPr/>
            </p:nvSpPr>
            <p:spPr bwMode="auto">
              <a:xfrm>
                <a:off x="584631" y="3447919"/>
                <a:ext cx="5110158" cy="3270062"/>
              </a:xfrm>
              <a:prstGeom prst="rect">
                <a:avLst/>
              </a:prstGeom>
              <a:blipFill>
                <a:blip r:embed="rId5"/>
                <a:stretch>
                  <a:fillRect l="-744" r="-248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753B0F2-E908-4254-EFB4-2C81802BF4F0}"/>
                  </a:ext>
                </a:extLst>
              </p:cNvPr>
              <p:cNvSpPr txBox="1"/>
              <p:nvPr/>
            </p:nvSpPr>
            <p:spPr bwMode="auto">
              <a:xfrm>
                <a:off x="1469891" y="6767314"/>
                <a:ext cx="7874637" cy="856966"/>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the expected increment is still </a:t>
                </a:r>
                <a14:m>
                  <m:oMath xmlns:m="http://schemas.openxmlformats.org/officeDocument/2006/math">
                    <m:f>
                      <m:f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400" i="1">
                            <a:latin typeface="Cambria Math" panose="02040503050406030204" pitchFamily="18" charset="0"/>
                            <a:ea typeface="楷体" panose="02010609060101010101" pitchFamily="49" charset="-122"/>
                            <a:cs typeface="Times New Roman" panose="02020603050405020304" pitchFamily="18" charset="0"/>
                          </a:rPr>
                          <m:t>𝜃</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sub>
                        </m:sSub>
                      </m:den>
                    </m:f>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𝜃</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𝑟</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num>
                      <m:den>
                        <m:sSub>
                          <m:sSubPr>
                            <m:ctrlPr>
                              <a:rPr lang="en-US" altLang="zh-CN" sz="240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sub>
                        </m:sSub>
                      </m:den>
                    </m:f>
                  </m:oMath>
                </a14:m>
                <a:endParaRPr lang="en-US" altLang="zh-CN" sz="22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1" name="文本框 40">
                <a:extLst>
                  <a:ext uri="{FF2B5EF4-FFF2-40B4-BE49-F238E27FC236}">
                    <a16:creationId xmlns:a16="http://schemas.microsoft.com/office/drawing/2014/main" id="{4753B0F2-E908-4254-EFB4-2C81802BF4F0}"/>
                  </a:ext>
                </a:extLst>
              </p:cNvPr>
              <p:cNvSpPr txBox="1">
                <a:spLocks noRot="1" noChangeAspect="1" noMove="1" noResize="1" noEditPoints="1" noAdjustHandles="1" noChangeArrowheads="1" noChangeShapeType="1" noTextEdit="1"/>
              </p:cNvSpPr>
              <p:nvPr/>
            </p:nvSpPr>
            <p:spPr bwMode="auto">
              <a:xfrm>
                <a:off x="1469891" y="6767314"/>
                <a:ext cx="7874637" cy="856966"/>
              </a:xfrm>
              <a:prstGeom prst="rect">
                <a:avLst/>
              </a:prstGeom>
              <a:blipFill>
                <a:blip r:embed="rId6"/>
                <a:stretch>
                  <a:fillRect l="-1127" b="-1449"/>
                </a:stretch>
              </a:blipFill>
              <a:ln w="9525" algn="ctr">
                <a:noFill/>
                <a:miter lim="800000"/>
                <a:headEnd/>
                <a:tailEnd/>
              </a:ln>
              <a:effectLst/>
            </p:spPr>
            <p:txBody>
              <a:bodyPr/>
              <a:lstStyle/>
              <a:p>
                <a:r>
                  <a:rPr lang="en-US">
                    <a:noFill/>
                  </a:rPr>
                  <a:t> </a:t>
                </a:r>
              </a:p>
            </p:txBody>
          </p:sp>
        </mc:Fallback>
      </mc:AlternateContent>
      <p:sp>
        <p:nvSpPr>
          <p:cNvPr id="43" name="任意形状 42">
            <a:extLst>
              <a:ext uri="{FF2B5EF4-FFF2-40B4-BE49-F238E27FC236}">
                <a16:creationId xmlns:a16="http://schemas.microsoft.com/office/drawing/2014/main" id="{BE1FA891-5DBB-B9E2-0461-9B2982C34FE5}"/>
              </a:ext>
            </a:extLst>
          </p:cNvPr>
          <p:cNvSpPr/>
          <p:nvPr/>
        </p:nvSpPr>
        <p:spPr>
          <a:xfrm>
            <a:off x="2725738" y="5145600"/>
            <a:ext cx="1440160" cy="90551"/>
          </a:xfrm>
          <a:custGeom>
            <a:avLst/>
            <a:gdLst>
              <a:gd name="connsiteX0" fmla="*/ 0 w 1440160"/>
              <a:gd name="connsiteY0" fmla="*/ 0 h 90551"/>
              <a:gd name="connsiteX1" fmla="*/ 108398 w 1440160"/>
              <a:gd name="connsiteY1" fmla="*/ 90468 h 90551"/>
              <a:gd name="connsiteX2" fmla="*/ 232283 w 1440160"/>
              <a:gd name="connsiteY2" fmla="*/ 14284 h 90551"/>
              <a:gd name="connsiteX3" fmla="*/ 351006 w 1440160"/>
              <a:gd name="connsiteY3" fmla="*/ 76184 h 90551"/>
              <a:gd name="connsiteX4" fmla="*/ 464567 w 1440160"/>
              <a:gd name="connsiteY4" fmla="*/ 23807 h 90551"/>
              <a:gd name="connsiteX5" fmla="*/ 583290 w 1440160"/>
              <a:gd name="connsiteY5" fmla="*/ 85707 h 90551"/>
              <a:gd name="connsiteX6" fmla="*/ 686527 w 1440160"/>
              <a:gd name="connsiteY6" fmla="*/ 28569 h 90551"/>
              <a:gd name="connsiteX7" fmla="*/ 779441 w 1440160"/>
              <a:gd name="connsiteY7" fmla="*/ 76184 h 90551"/>
              <a:gd name="connsiteX8" fmla="*/ 867193 w 1440160"/>
              <a:gd name="connsiteY8" fmla="*/ 28569 h 90551"/>
              <a:gd name="connsiteX9" fmla="*/ 965268 w 1440160"/>
              <a:gd name="connsiteY9" fmla="*/ 90468 h 90551"/>
              <a:gd name="connsiteX10" fmla="*/ 1073667 w 1440160"/>
              <a:gd name="connsiteY10" fmla="*/ 38092 h 90551"/>
              <a:gd name="connsiteX11" fmla="*/ 1161419 w 1440160"/>
              <a:gd name="connsiteY11" fmla="*/ 90468 h 90551"/>
              <a:gd name="connsiteX12" fmla="*/ 1259494 w 1440160"/>
              <a:gd name="connsiteY12" fmla="*/ 42853 h 90551"/>
              <a:gd name="connsiteX13" fmla="*/ 1352408 w 1440160"/>
              <a:gd name="connsiteY13" fmla="*/ 90468 h 90551"/>
              <a:gd name="connsiteX14" fmla="*/ 1440160 w 1440160"/>
              <a:gd name="connsiteY14" fmla="*/ 28569 h 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0160" h="90551" extrusionOk="0">
                <a:moveTo>
                  <a:pt x="0" y="0"/>
                </a:moveTo>
                <a:cubicBezTo>
                  <a:pt x="33914" y="43471"/>
                  <a:pt x="66675" y="89216"/>
                  <a:pt x="108398" y="90468"/>
                </a:cubicBezTo>
                <a:cubicBezTo>
                  <a:pt x="147610" y="92954"/>
                  <a:pt x="191351" y="16681"/>
                  <a:pt x="232283" y="14284"/>
                </a:cubicBezTo>
                <a:cubicBezTo>
                  <a:pt x="270550" y="14022"/>
                  <a:pt x="311641" y="78195"/>
                  <a:pt x="351006" y="76184"/>
                </a:cubicBezTo>
                <a:cubicBezTo>
                  <a:pt x="388355" y="77024"/>
                  <a:pt x="428067" y="23278"/>
                  <a:pt x="464567" y="23807"/>
                </a:cubicBezTo>
                <a:cubicBezTo>
                  <a:pt x="504697" y="25562"/>
                  <a:pt x="546799" y="83880"/>
                  <a:pt x="583290" y="85707"/>
                </a:cubicBezTo>
                <a:cubicBezTo>
                  <a:pt x="618550" y="86235"/>
                  <a:pt x="649353" y="34377"/>
                  <a:pt x="686527" y="28569"/>
                </a:cubicBezTo>
                <a:cubicBezTo>
                  <a:pt x="719089" y="25747"/>
                  <a:pt x="748855" y="76844"/>
                  <a:pt x="779441" y="76184"/>
                </a:cubicBezTo>
                <a:cubicBezTo>
                  <a:pt x="812280" y="77712"/>
                  <a:pt x="837031" y="26383"/>
                  <a:pt x="867193" y="28569"/>
                </a:cubicBezTo>
                <a:cubicBezTo>
                  <a:pt x="894772" y="30401"/>
                  <a:pt x="932876" y="90534"/>
                  <a:pt x="965268" y="90468"/>
                </a:cubicBezTo>
                <a:cubicBezTo>
                  <a:pt x="1000323" y="93012"/>
                  <a:pt x="1041567" y="44213"/>
                  <a:pt x="1073667" y="38092"/>
                </a:cubicBezTo>
                <a:cubicBezTo>
                  <a:pt x="1109338" y="42681"/>
                  <a:pt x="1132638" y="92358"/>
                  <a:pt x="1161419" y="90468"/>
                </a:cubicBezTo>
                <a:cubicBezTo>
                  <a:pt x="1196603" y="87573"/>
                  <a:pt x="1228790" y="37552"/>
                  <a:pt x="1259494" y="42853"/>
                </a:cubicBezTo>
                <a:cubicBezTo>
                  <a:pt x="1286812" y="43594"/>
                  <a:pt x="1317606" y="89612"/>
                  <a:pt x="1352408" y="90468"/>
                </a:cubicBezTo>
                <a:cubicBezTo>
                  <a:pt x="1378464" y="87799"/>
                  <a:pt x="1409823" y="55238"/>
                  <a:pt x="1440160" y="28569"/>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任意形状 51">
            <a:extLst>
              <a:ext uri="{FF2B5EF4-FFF2-40B4-BE49-F238E27FC236}">
                <a16:creationId xmlns:a16="http://schemas.microsoft.com/office/drawing/2014/main" id="{47B88555-E4EF-A1B7-B763-78803AFFF9AF}"/>
              </a:ext>
            </a:extLst>
          </p:cNvPr>
          <p:cNvSpPr/>
          <p:nvPr/>
        </p:nvSpPr>
        <p:spPr>
          <a:xfrm>
            <a:off x="3959458" y="6695498"/>
            <a:ext cx="470199" cy="90098"/>
          </a:xfrm>
          <a:custGeom>
            <a:avLst/>
            <a:gdLst>
              <a:gd name="connsiteX0" fmla="*/ 0 w 2912012"/>
              <a:gd name="connsiteY0" fmla="*/ 0 h 745593"/>
              <a:gd name="connsiteX1" fmla="*/ 759655 w 2912012"/>
              <a:gd name="connsiteY1" fmla="*/ 745588 h 745593"/>
              <a:gd name="connsiteX2" fmla="*/ 1463040 w 2912012"/>
              <a:gd name="connsiteY2" fmla="*/ 14068 h 745593"/>
              <a:gd name="connsiteX3" fmla="*/ 2222695 w 2912012"/>
              <a:gd name="connsiteY3" fmla="*/ 717453 h 745593"/>
              <a:gd name="connsiteX4" fmla="*/ 2912012 w 2912012"/>
              <a:gd name="connsiteY4" fmla="*/ 42203 h 745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2012" h="745593">
                <a:moveTo>
                  <a:pt x="0" y="0"/>
                </a:moveTo>
                <a:cubicBezTo>
                  <a:pt x="257907" y="371621"/>
                  <a:pt x="515815" y="743243"/>
                  <a:pt x="759655" y="745588"/>
                </a:cubicBezTo>
                <a:cubicBezTo>
                  <a:pt x="1003495" y="747933"/>
                  <a:pt x="1219200" y="18757"/>
                  <a:pt x="1463040" y="14068"/>
                </a:cubicBezTo>
                <a:cubicBezTo>
                  <a:pt x="1706880" y="9379"/>
                  <a:pt x="1981200" y="712764"/>
                  <a:pt x="2222695" y="717453"/>
                </a:cubicBezTo>
                <a:cubicBezTo>
                  <a:pt x="2464190" y="722142"/>
                  <a:pt x="2688101" y="382172"/>
                  <a:pt x="2912012" y="42203"/>
                </a:cubicBezTo>
              </a:path>
            </a:pathLst>
          </a:cu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弧 52">
            <a:extLst>
              <a:ext uri="{FF2B5EF4-FFF2-40B4-BE49-F238E27FC236}">
                <a16:creationId xmlns:a16="http://schemas.microsoft.com/office/drawing/2014/main" id="{A6045F40-21C4-3DB6-9C41-9FC04C89C7B8}"/>
              </a:ext>
            </a:extLst>
          </p:cNvPr>
          <p:cNvSpPr/>
          <p:nvPr/>
        </p:nvSpPr>
        <p:spPr>
          <a:xfrm rot="16380508" flipH="1" flipV="1">
            <a:off x="3987512" y="5900738"/>
            <a:ext cx="1244330" cy="1064826"/>
          </a:xfrm>
          <a:prstGeom prst="arc">
            <a:avLst>
              <a:gd name="adj1" fmla="val 21190026"/>
              <a:gd name="adj2" fmla="val 3151253"/>
            </a:avLst>
          </a:prstGeom>
          <a:ln w="28575">
            <a:solidFill>
              <a:srgbClr val="FF0000"/>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4" name="直线连接符 53">
            <a:extLst>
              <a:ext uri="{FF2B5EF4-FFF2-40B4-BE49-F238E27FC236}">
                <a16:creationId xmlns:a16="http://schemas.microsoft.com/office/drawing/2014/main" id="{DDCAD3E0-ECAD-EF5D-2436-26C6E0AD45BF}"/>
              </a:ext>
            </a:extLst>
          </p:cNvPr>
          <p:cNvCxnSpPr>
            <a:cxnSpLocks/>
          </p:cNvCxnSpPr>
          <p:nvPr/>
        </p:nvCxnSpPr>
        <p:spPr>
          <a:xfrm>
            <a:off x="7605559" y="2287066"/>
            <a:ext cx="1636903" cy="1708541"/>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55" name="直线连接符 54">
            <a:extLst>
              <a:ext uri="{FF2B5EF4-FFF2-40B4-BE49-F238E27FC236}">
                <a16:creationId xmlns:a16="http://schemas.microsoft.com/office/drawing/2014/main" id="{DE6FC011-209A-57E8-2CF7-B8C5172FDC2E}"/>
              </a:ext>
            </a:extLst>
          </p:cNvPr>
          <p:cNvCxnSpPr>
            <a:cxnSpLocks/>
          </p:cNvCxnSpPr>
          <p:nvPr/>
        </p:nvCxnSpPr>
        <p:spPr>
          <a:xfrm>
            <a:off x="7605559" y="3114973"/>
            <a:ext cx="1584176" cy="1007927"/>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56" name="直线连接符 55">
            <a:extLst>
              <a:ext uri="{FF2B5EF4-FFF2-40B4-BE49-F238E27FC236}">
                <a16:creationId xmlns:a16="http://schemas.microsoft.com/office/drawing/2014/main" id="{6EDB7740-5533-85A6-2119-A0DA658202D2}"/>
              </a:ext>
            </a:extLst>
          </p:cNvPr>
          <p:cNvCxnSpPr>
            <a:cxnSpLocks/>
          </p:cNvCxnSpPr>
          <p:nvPr/>
        </p:nvCxnSpPr>
        <p:spPr>
          <a:xfrm flipV="1">
            <a:off x="7605559" y="4250193"/>
            <a:ext cx="1636903" cy="1833045"/>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0EE80B11-E85E-049D-D242-4ED92E77B97E}"/>
                  </a:ext>
                </a:extLst>
              </p:cNvPr>
              <p:cNvSpPr txBox="1"/>
              <p:nvPr/>
            </p:nvSpPr>
            <p:spPr bwMode="auto">
              <a:xfrm>
                <a:off x="9091200" y="3363339"/>
                <a:ext cx="858109" cy="54880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oMath>
                  </m:oMathPara>
                </a14:m>
                <a:endParaRPr lang="en-US" sz="2400"/>
              </a:p>
            </p:txBody>
          </p:sp>
        </mc:Choice>
        <mc:Fallback xmlns="">
          <p:sp>
            <p:nvSpPr>
              <p:cNvPr id="58" name="文本框 57">
                <a:extLst>
                  <a:ext uri="{FF2B5EF4-FFF2-40B4-BE49-F238E27FC236}">
                    <a16:creationId xmlns:a16="http://schemas.microsoft.com/office/drawing/2014/main" id="{0EE80B11-E85E-049D-D242-4ED92E77B97E}"/>
                  </a:ext>
                </a:extLst>
              </p:cNvPr>
              <p:cNvSpPr txBox="1">
                <a:spLocks noRot="1" noChangeAspect="1" noMove="1" noResize="1" noEditPoints="1" noAdjustHandles="1" noChangeArrowheads="1" noChangeShapeType="1" noTextEdit="1"/>
              </p:cNvSpPr>
              <p:nvPr/>
            </p:nvSpPr>
            <p:spPr bwMode="auto">
              <a:xfrm>
                <a:off x="9091200" y="3363339"/>
                <a:ext cx="858109" cy="548805"/>
              </a:xfrm>
              <a:prstGeom prst="rect">
                <a:avLst/>
              </a:prstGeom>
              <a:blipFill>
                <a:blip r:embed="rId7"/>
                <a:stretch>
                  <a:fillRect r="-30435" b="-1111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8B8CB92D-8883-AB67-C6B3-AAF114CFA49E}"/>
                  </a:ext>
                </a:extLst>
              </p:cNvPr>
              <p:cNvSpPr txBox="1"/>
              <p:nvPr/>
            </p:nvSpPr>
            <p:spPr bwMode="auto">
              <a:xfrm>
                <a:off x="6014361" y="1361793"/>
                <a:ext cx="5088049" cy="786947"/>
              </a:xfrm>
              <a:prstGeom prst="rect">
                <a:avLst/>
              </a:prstGeom>
              <a:noFill/>
              <a:ln w="9525" algn="ctr">
                <a:noFill/>
                <a:miter lim="800000"/>
                <a:headEnd/>
                <a:tailEnd/>
              </a:ln>
              <a:effectLst/>
            </p:spPr>
            <p:txBody>
              <a:bodyPr wrap="square">
                <a:spAutoFit/>
              </a:bodyPr>
              <a:lstStyle/>
              <a:p>
                <a14:m>
                  <m:oMath xmlns:m="http://schemas.openxmlformats.org/officeDocument/2006/math">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e>
                        </m:d>
                      </m:sup>
                    </m:sSub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b="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𝜃</m:t>
                    </m:r>
                    <m:r>
                      <a:rPr lang="en-US" altLang="zh-CN" sz="2400" b="0" i="1">
                        <a:latin typeface="Cambria Math" panose="02040503050406030204" pitchFamily="18" charset="0"/>
                        <a:ea typeface="楷体" panose="02010609060101010101" pitchFamily="49" charset="-122"/>
                        <a:cs typeface="Times New Roman" panose="02020603050405020304" pitchFamily="18" charset="0"/>
                      </a:rPr>
                      <m:t>, </m:t>
                    </m:r>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f>
                      <m:f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1" i="1">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sz="2400" i="1">
                                <a:latin typeface="Cambria Math" panose="02040503050406030204" pitchFamily="18" charset="0"/>
                                <a:ea typeface="楷体" panose="02010609060101010101" pitchFamily="49" charset="-122"/>
                                <a:cs typeface="Times New Roman" panose="02020603050405020304" pitchFamily="18" charset="0"/>
                              </a:rPr>
                              <m:t>𝑡</m:t>
                            </m:r>
                          </m:sub>
                          <m:sup>
                            <m:d>
                              <m:dPr>
                                <m:ctrlPr>
                                  <a:rPr lang="en-US" altLang="zh-CN" sz="240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a:latin typeface="Cambria Math" panose="02040503050406030204" pitchFamily="18" charset="0"/>
                                    <a:ea typeface="楷体" panose="02010609060101010101" pitchFamily="49" charset="-122"/>
                                    <a:cs typeface="Times New Roman" panose="02020603050405020304" pitchFamily="18" charset="0"/>
                                  </a:rPr>
                                  <m:t>𝑖</m:t>
                                </m:r>
                              </m:e>
                            </m:d>
                          </m:sup>
                        </m:sSubSup>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a:latin typeface="Cambria Math" panose="02040503050406030204" pitchFamily="18" charset="0"/>
                            <a:ea typeface="楷体" panose="02010609060101010101" pitchFamily="49" charset="-122"/>
                            <a:cs typeface="Times New Roman" panose="02020603050405020304" pitchFamily="18" charset="0"/>
                          </a:rPr>
                          <m:t>𝑢</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400" i="1">
                            <a:latin typeface="Cambria Math" panose="02040503050406030204" pitchFamily="18" charset="0"/>
                            <a:ea typeface="楷体" panose="02010609060101010101" pitchFamily="49" charset="-122"/>
                            <a:cs typeface="Times New Roman" panose="02020603050405020304" pitchFamily="18" charset="0"/>
                          </a:rPr>
                          <m:t>𝜃</m:t>
                        </m:r>
                        <m:r>
                          <a:rPr lang="en-US" altLang="zh-CN" sz="2400" i="1">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𝒖</m:t>
                            </m:r>
                          </m:sub>
                        </m:sSub>
                      </m:den>
                    </m:f>
                  </m:oMath>
                </a14:m>
                <a:r>
                  <a:rPr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endParaRPr lang="en-US" sz="2400"/>
              </a:p>
            </p:txBody>
          </p:sp>
        </mc:Choice>
        <mc:Fallback xmlns="">
          <p:sp>
            <p:nvSpPr>
              <p:cNvPr id="60" name="文本框 59">
                <a:extLst>
                  <a:ext uri="{FF2B5EF4-FFF2-40B4-BE49-F238E27FC236}">
                    <a16:creationId xmlns:a16="http://schemas.microsoft.com/office/drawing/2014/main" id="{8B8CB92D-8883-AB67-C6B3-AAF114CFA49E}"/>
                  </a:ext>
                </a:extLst>
              </p:cNvPr>
              <p:cNvSpPr txBox="1">
                <a:spLocks noRot="1" noChangeAspect="1" noMove="1" noResize="1" noEditPoints="1" noAdjustHandles="1" noChangeArrowheads="1" noChangeShapeType="1" noTextEdit="1"/>
              </p:cNvSpPr>
              <p:nvPr/>
            </p:nvSpPr>
            <p:spPr bwMode="auto">
              <a:xfrm>
                <a:off x="6014361" y="1361793"/>
                <a:ext cx="5088049" cy="786947"/>
              </a:xfrm>
              <a:prstGeom prst="rect">
                <a:avLst/>
              </a:prstGeom>
              <a:blipFill>
                <a:blip r:embed="rId8"/>
                <a:stretch>
                  <a:fillRect b="-1613"/>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85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par>
                                <p:cTn id="8" presetID="22" presetClass="entr" presetSubtype="2"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par>
                                <p:cTn id="11" presetID="22" presetClass="entr" presetSubtype="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right)">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圆角矩形 16">
            <a:extLst>
              <a:ext uri="{FF2B5EF4-FFF2-40B4-BE49-F238E27FC236}">
                <a16:creationId xmlns:a16="http://schemas.microsoft.com/office/drawing/2014/main" id="{D2C4E88D-9CD2-2341-89E0-E4B5BA141ABB}"/>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67" name="标题 24">
            <a:extLst>
              <a:ext uri="{FF2B5EF4-FFF2-40B4-BE49-F238E27FC236}">
                <a16:creationId xmlns:a16="http://schemas.microsoft.com/office/drawing/2014/main" id="{2DCABBD3-60B3-4B44-A60C-7FB806247C12}"/>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Experiments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4616F9C3-ADCD-A2E1-7EBC-342E7A5CEFF7}"/>
                  </a:ext>
                </a:extLst>
              </p:cNvPr>
              <p:cNvGraphicFramePr>
                <a:graphicFrameLocks noGrp="1"/>
              </p:cNvGraphicFramePr>
              <p:nvPr>
                <p:extLst>
                  <p:ext uri="{D42A27DB-BD31-4B8C-83A1-F6EECF244321}">
                    <p14:modId xmlns:p14="http://schemas.microsoft.com/office/powerpoint/2010/main" val="3077206242"/>
                  </p:ext>
                </p:extLst>
              </p:nvPr>
            </p:nvGraphicFramePr>
            <p:xfrm>
              <a:off x="638386" y="2600468"/>
              <a:ext cx="8636037" cy="3329410"/>
            </p:xfrm>
            <a:graphic>
              <a:graphicData uri="http://schemas.openxmlformats.org/drawingml/2006/table">
                <a:tbl>
                  <a:tblPr firstRow="1" bandRow="1">
                    <a:tableStyleId>{5940675A-B579-460E-94D1-54222C63F5DA}</a:tableStyleId>
                  </a:tblPr>
                  <a:tblGrid>
                    <a:gridCol w="2878679">
                      <a:extLst>
                        <a:ext uri="{9D8B030D-6E8A-4147-A177-3AD203B41FA5}">
                          <a16:colId xmlns:a16="http://schemas.microsoft.com/office/drawing/2014/main" val="3670048473"/>
                        </a:ext>
                      </a:extLst>
                    </a:gridCol>
                    <a:gridCol w="2878679">
                      <a:extLst>
                        <a:ext uri="{9D8B030D-6E8A-4147-A177-3AD203B41FA5}">
                          <a16:colId xmlns:a16="http://schemas.microsoft.com/office/drawing/2014/main" val="3342138912"/>
                        </a:ext>
                      </a:extLst>
                    </a:gridCol>
                    <a:gridCol w="2878679">
                      <a:extLst>
                        <a:ext uri="{9D8B030D-6E8A-4147-A177-3AD203B41FA5}">
                          <a16:colId xmlns:a16="http://schemas.microsoft.com/office/drawing/2014/main" val="75500907"/>
                        </a:ext>
                      </a:extLst>
                    </a:gridCol>
                  </a:tblGrid>
                  <a:tr h="665882">
                    <a:tc>
                      <a:txBody>
                        <a:bodyPr/>
                        <a:lstStyle/>
                        <a:p>
                          <a:pPr algn="ctr"/>
                          <a:r>
                            <a:rPr lang="en-US" sz="2600" b="1" baseline="0">
                              <a:latin typeface="Times New Roman" panose="02020603050405020304" pitchFamily="18" charset="0"/>
                              <a:ea typeface="黑体" panose="02010609060101010101" pitchFamily="49" charset="-122"/>
                              <a:cs typeface="Times New Roman" panose="02020603050405020304" pitchFamily="18" charset="0"/>
                            </a:rPr>
                            <a:t>Datasets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600" b="1" baseline="0">
                              <a:latin typeface="Times New Roman" panose="02020603050405020304" pitchFamily="18" charset="0"/>
                              <a:ea typeface="黑体" panose="02010609060101010101" pitchFamily="49" charset="-122"/>
                              <a:cs typeface="Times New Roman" panose="02020603050405020304" pitchFamily="18" charset="0"/>
                            </a:rPr>
                            <a:t># of nodes </a:t>
                          </a:r>
                          <a14:m>
                            <m:oMath xmlns:m="http://schemas.openxmlformats.org/officeDocument/2006/math">
                              <m:r>
                                <a:rPr lang="en-US" sz="2600" b="1" i="1" baseline="0">
                                  <a:latin typeface="Cambria Math" panose="02040503050406030204" pitchFamily="18" charset="0"/>
                                  <a:ea typeface="黑体" panose="02010609060101010101" pitchFamily="49" charset="-122"/>
                                  <a:cs typeface="Times New Roman" panose="02020603050405020304" pitchFamily="18" charset="0"/>
                                </a:rPr>
                                <m:t>𝒏</m:t>
                              </m:r>
                            </m:oMath>
                          </a14:m>
                          <a:r>
                            <a:rPr lang="en-US" sz="2600" b="1" baseline="0">
                              <a:latin typeface="Times New Roman" panose="02020603050405020304" pitchFamily="18" charset="0"/>
                              <a:ea typeface="黑体" panose="02010609060101010101" pitchFamily="49" charset="-122"/>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600" b="1" baseline="0">
                              <a:latin typeface="Times New Roman" panose="02020603050405020304" pitchFamily="18" charset="0"/>
                              <a:ea typeface="黑体" panose="02010609060101010101" pitchFamily="49" charset="-122"/>
                              <a:cs typeface="Times New Roman" panose="02020603050405020304" pitchFamily="18" charset="0"/>
                            </a:rPr>
                            <a:t># of edges </a:t>
                          </a:r>
                          <a14:m>
                            <m:oMath xmlns:m="http://schemas.openxmlformats.org/officeDocument/2006/math">
                              <m:r>
                                <a:rPr lang="en-US" sz="2600" b="1" i="1" baseline="0">
                                  <a:latin typeface="Cambria Math" panose="02040503050406030204" pitchFamily="18" charset="0"/>
                                  <a:ea typeface="黑体" panose="02010609060101010101" pitchFamily="49" charset="-122"/>
                                  <a:cs typeface="Times New Roman" panose="02020603050405020304" pitchFamily="18" charset="0"/>
                                </a:rPr>
                                <m:t>𝒎</m:t>
                              </m:r>
                            </m:oMath>
                          </a14:m>
                          <a:r>
                            <a:rPr lang="en-US" sz="2600" b="1" baseline="0">
                              <a:latin typeface="Times New Roman" panose="02020603050405020304" pitchFamily="18" charset="0"/>
                              <a:ea typeface="黑体" panose="02010609060101010101" pitchFamily="49" charset="-122"/>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7871712"/>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Youtube (YT)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600" baseline="0">
                              <a:latin typeface="Times New Roman" panose="02020603050405020304" pitchFamily="18" charset="0"/>
                              <a:ea typeface="黑体" panose="02010609060101010101" pitchFamily="49" charset="-122"/>
                              <a:cs typeface="Times New Roman" panose="02020603050405020304" pitchFamily="18" charset="0"/>
                            </a:rPr>
                            <a:t>1,138,499</a:t>
                          </a:r>
                          <a:endParaRPr lang="en-US" sz="2600" baseline="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5,980,886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24045"/>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IndoChina (IC)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7,414,768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301,969,638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434292"/>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Orkut-Links (OL)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600" baseline="0">
                              <a:latin typeface="Times New Roman" panose="02020603050405020304" pitchFamily="18" charset="0"/>
                              <a:ea typeface="黑体" panose="02010609060101010101" pitchFamily="49" charset="-122"/>
                              <a:cs typeface="Times New Roman" panose="02020603050405020304" pitchFamily="18" charset="0"/>
                            </a:rPr>
                            <a:t>3,072,441</a:t>
                          </a:r>
                          <a:endParaRPr lang="en-US" sz="2600" baseline="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234,369,798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823277"/>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Friendster (fr)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68,349,466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3,623,698,684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358931"/>
                      </a:ext>
                    </a:extLst>
                  </a:tr>
                </a:tbl>
              </a:graphicData>
            </a:graphic>
          </p:graphicFrame>
        </mc:Choice>
        <mc:Fallback xmlns="">
          <p:graphicFrame>
            <p:nvGraphicFramePr>
              <p:cNvPr id="6" name="表格 5">
                <a:extLst>
                  <a:ext uri="{FF2B5EF4-FFF2-40B4-BE49-F238E27FC236}">
                    <a16:creationId xmlns:a16="http://schemas.microsoft.com/office/drawing/2014/main" id="{4616F9C3-ADCD-A2E1-7EBC-342E7A5CEFF7}"/>
                  </a:ext>
                </a:extLst>
              </p:cNvPr>
              <p:cNvGraphicFramePr>
                <a:graphicFrameLocks noGrp="1"/>
              </p:cNvGraphicFramePr>
              <p:nvPr>
                <p:extLst>
                  <p:ext uri="{D42A27DB-BD31-4B8C-83A1-F6EECF244321}">
                    <p14:modId xmlns:p14="http://schemas.microsoft.com/office/powerpoint/2010/main" val="3077206242"/>
                  </p:ext>
                </p:extLst>
              </p:nvPr>
            </p:nvGraphicFramePr>
            <p:xfrm>
              <a:off x="638386" y="2600468"/>
              <a:ext cx="8636037" cy="3329410"/>
            </p:xfrm>
            <a:graphic>
              <a:graphicData uri="http://schemas.openxmlformats.org/drawingml/2006/table">
                <a:tbl>
                  <a:tblPr firstRow="1" bandRow="1">
                    <a:tableStyleId>{5940675A-B579-460E-94D1-54222C63F5DA}</a:tableStyleId>
                  </a:tblPr>
                  <a:tblGrid>
                    <a:gridCol w="2878679">
                      <a:extLst>
                        <a:ext uri="{9D8B030D-6E8A-4147-A177-3AD203B41FA5}">
                          <a16:colId xmlns:a16="http://schemas.microsoft.com/office/drawing/2014/main" val="3670048473"/>
                        </a:ext>
                      </a:extLst>
                    </a:gridCol>
                    <a:gridCol w="2878679">
                      <a:extLst>
                        <a:ext uri="{9D8B030D-6E8A-4147-A177-3AD203B41FA5}">
                          <a16:colId xmlns:a16="http://schemas.microsoft.com/office/drawing/2014/main" val="3342138912"/>
                        </a:ext>
                      </a:extLst>
                    </a:gridCol>
                    <a:gridCol w="2878679">
                      <a:extLst>
                        <a:ext uri="{9D8B030D-6E8A-4147-A177-3AD203B41FA5}">
                          <a16:colId xmlns:a16="http://schemas.microsoft.com/office/drawing/2014/main" val="75500907"/>
                        </a:ext>
                      </a:extLst>
                    </a:gridCol>
                  </a:tblGrid>
                  <a:tr h="665882">
                    <a:tc>
                      <a:txBody>
                        <a:bodyPr/>
                        <a:lstStyle/>
                        <a:p>
                          <a:pPr algn="ctr"/>
                          <a:r>
                            <a:rPr lang="en-US" sz="2600" b="1" baseline="0">
                              <a:latin typeface="Times New Roman" panose="02020603050405020304" pitchFamily="18" charset="0"/>
                              <a:ea typeface="黑体" panose="02010609060101010101" pitchFamily="49" charset="-122"/>
                              <a:cs typeface="Times New Roman" panose="02020603050405020304" pitchFamily="18" charset="0"/>
                            </a:rPr>
                            <a:t>Datasets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41" r="-100441" b="-40566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441" r="-441" b="-405660"/>
                          </a:stretch>
                        </a:blipFill>
                      </a:tcPr>
                    </a:tc>
                    <a:extLst>
                      <a:ext uri="{0D108BD9-81ED-4DB2-BD59-A6C34878D82A}">
                        <a16:rowId xmlns:a16="http://schemas.microsoft.com/office/drawing/2014/main" val="4207871712"/>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Youtube (YT)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600" baseline="0">
                              <a:latin typeface="Times New Roman" panose="02020603050405020304" pitchFamily="18" charset="0"/>
                              <a:ea typeface="黑体" panose="02010609060101010101" pitchFamily="49" charset="-122"/>
                              <a:cs typeface="Times New Roman" panose="02020603050405020304" pitchFamily="18" charset="0"/>
                            </a:rPr>
                            <a:t>1,138,499</a:t>
                          </a:r>
                          <a:endParaRPr lang="en-US" sz="2600" baseline="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5,980,886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24045"/>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IndoChina (IC)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7,414,768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301,969,638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434292"/>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Orkut-Links (OL)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600" baseline="0">
                              <a:latin typeface="Times New Roman" panose="02020603050405020304" pitchFamily="18" charset="0"/>
                              <a:ea typeface="黑体" panose="02010609060101010101" pitchFamily="49" charset="-122"/>
                              <a:cs typeface="Times New Roman" panose="02020603050405020304" pitchFamily="18" charset="0"/>
                            </a:rPr>
                            <a:t>3,072,441</a:t>
                          </a:r>
                          <a:endParaRPr lang="en-US" sz="2600" baseline="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234,369,798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823277"/>
                      </a:ext>
                    </a:extLst>
                  </a:tr>
                  <a:tr h="665882">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Friendster (fr)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68,349,466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aseline="0">
                              <a:latin typeface="Times New Roman" panose="02020603050405020304" pitchFamily="18" charset="0"/>
                              <a:ea typeface="黑体" panose="02010609060101010101" pitchFamily="49" charset="-122"/>
                              <a:cs typeface="Times New Roman" panose="02020603050405020304" pitchFamily="18" charset="0"/>
                            </a:rPr>
                            <a:t>3,623,698,684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358931"/>
                      </a:ext>
                    </a:extLst>
                  </a:tr>
                </a:tbl>
              </a:graphicData>
            </a:graphic>
          </p:graphicFrame>
        </mc:Fallback>
      </mc:AlternateContent>
      <p:sp>
        <p:nvSpPr>
          <p:cNvPr id="4" name="文本框 3">
            <a:extLst>
              <a:ext uri="{FF2B5EF4-FFF2-40B4-BE49-F238E27FC236}">
                <a16:creationId xmlns:a16="http://schemas.microsoft.com/office/drawing/2014/main" id="{25895981-35D5-75C5-24D5-A07ACA9A180A}"/>
              </a:ext>
            </a:extLst>
          </p:cNvPr>
          <p:cNvSpPr txBox="1"/>
          <p:nvPr/>
        </p:nvSpPr>
        <p:spPr bwMode="auto">
          <a:xfrm>
            <a:off x="565498" y="1709710"/>
            <a:ext cx="5235167" cy="461665"/>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Datasets </a:t>
            </a:r>
          </a:p>
        </p:txBody>
      </p:sp>
    </p:spTree>
    <p:extLst>
      <p:ext uri="{BB962C8B-B14F-4D97-AF65-F5344CB8AC3E}">
        <p14:creationId xmlns:p14="http://schemas.microsoft.com/office/powerpoint/2010/main" val="206568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圆角矩形 16">
            <a:extLst>
              <a:ext uri="{FF2B5EF4-FFF2-40B4-BE49-F238E27FC236}">
                <a16:creationId xmlns:a16="http://schemas.microsoft.com/office/drawing/2014/main" id="{D2C4E88D-9CD2-2341-89E0-E4B5BA141ABB}"/>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67" name="标题 24">
            <a:extLst>
              <a:ext uri="{FF2B5EF4-FFF2-40B4-BE49-F238E27FC236}">
                <a16:creationId xmlns:a16="http://schemas.microsoft.com/office/drawing/2014/main" id="{2DCABBD3-60B3-4B44-A60C-7FB806247C12}"/>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Experiments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图表, 条形图, 直方图&#10;&#10;描述已自动生成">
            <a:extLst>
              <a:ext uri="{FF2B5EF4-FFF2-40B4-BE49-F238E27FC236}">
                <a16:creationId xmlns:a16="http://schemas.microsoft.com/office/drawing/2014/main" id="{F04AE603-54D6-8932-460D-EF31A403B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 y="2374826"/>
            <a:ext cx="10059988" cy="2248363"/>
          </a:xfrm>
          <a:prstGeom prst="rect">
            <a:avLst/>
          </a:prstGeom>
        </p:spPr>
      </p:pic>
      <p:pic>
        <p:nvPicPr>
          <p:cNvPr id="7" name="图片 6" descr="图表, 条形图&#10;&#10;描述已自动生成">
            <a:extLst>
              <a:ext uri="{FF2B5EF4-FFF2-40B4-BE49-F238E27FC236}">
                <a16:creationId xmlns:a16="http://schemas.microsoft.com/office/drawing/2014/main" id="{3D0E4EC7-4CF4-1294-747E-580E6006F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15186"/>
            <a:ext cx="10059988" cy="198198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750013F-9B1B-E1F3-8AB5-CC2A4907CC32}"/>
                  </a:ext>
                </a:extLst>
              </p:cNvPr>
              <p:cNvSpPr txBox="1"/>
              <p:nvPr/>
            </p:nvSpPr>
            <p:spPr bwMode="auto">
              <a:xfrm>
                <a:off x="925538" y="1553121"/>
                <a:ext cx="9866968" cy="492443"/>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600">
                    <a:latin typeface="Times New Roman" panose="02020603050405020304" pitchFamily="18" charset="0"/>
                    <a:ea typeface="楷体" panose="02010609060101010101" pitchFamily="49" charset="-122"/>
                    <a:cs typeface="Times New Roman" panose="02020603050405020304" pitchFamily="18" charset="0"/>
                  </a:rPr>
                  <a:t>Samle the target node uniformly at random in </a:t>
                </a:r>
                <a14:m>
                  <m:oMath xmlns:m="http://schemas.openxmlformats.org/officeDocument/2006/math">
                    <m:r>
                      <a:rPr lang="en-US" altLang="zh-CN" sz="2600" b="0" i="1">
                        <a:latin typeface="Cambria Math" panose="02040503050406030204" pitchFamily="18" charset="0"/>
                        <a:ea typeface="楷体" panose="02010609060101010101" pitchFamily="49" charset="-122"/>
                        <a:cs typeface="Times New Roman" panose="02020603050405020304" pitchFamily="18" charset="0"/>
                      </a:rPr>
                      <m:t>𝐺</m:t>
                    </m:r>
                  </m:oMath>
                </a14:m>
                <a:r>
                  <a:rPr lang="en-US" altLang="zh-CN" sz="2600">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8" name="文本框 7">
                <a:extLst>
                  <a:ext uri="{FF2B5EF4-FFF2-40B4-BE49-F238E27FC236}">
                    <a16:creationId xmlns:a16="http://schemas.microsoft.com/office/drawing/2014/main" id="{B750013F-9B1B-E1F3-8AB5-CC2A4907CC32}"/>
                  </a:ext>
                </a:extLst>
              </p:cNvPr>
              <p:cNvSpPr txBox="1">
                <a:spLocks noRot="1" noChangeAspect="1" noMove="1" noResize="1" noEditPoints="1" noAdjustHandles="1" noChangeArrowheads="1" noChangeShapeType="1" noTextEdit="1"/>
              </p:cNvSpPr>
              <p:nvPr/>
            </p:nvSpPr>
            <p:spPr bwMode="auto">
              <a:xfrm>
                <a:off x="925538" y="1553121"/>
                <a:ext cx="9866968" cy="492443"/>
              </a:xfrm>
              <a:prstGeom prst="rect">
                <a:avLst/>
              </a:prstGeom>
              <a:blipFill>
                <a:blip r:embed="rId5"/>
                <a:stretch>
                  <a:fillRect l="-386" t="-10000" b="-27500"/>
                </a:stretch>
              </a:blipFill>
              <a:ln w="9525" algn="ctr">
                <a:noFill/>
                <a:miter lim="800000"/>
                <a:headEnd/>
                <a:tailEnd/>
              </a:ln>
              <a:effectLst/>
            </p:spPr>
            <p:txBody>
              <a:bodyPr/>
              <a:lstStyle/>
              <a:p>
                <a:r>
                  <a:rPr lang="en-US">
                    <a:noFill/>
                  </a:rPr>
                  <a:t> </a:t>
                </a:r>
              </a:p>
            </p:txBody>
          </p:sp>
        </mc:Fallback>
      </mc:AlternateContent>
      <p:sp>
        <p:nvSpPr>
          <p:cNvPr id="9" name="文本框 8">
            <a:extLst>
              <a:ext uri="{FF2B5EF4-FFF2-40B4-BE49-F238E27FC236}">
                <a16:creationId xmlns:a16="http://schemas.microsoft.com/office/drawing/2014/main" id="{7C3DED0B-4522-857B-B14C-DB601BBA23A4}"/>
              </a:ext>
            </a:extLst>
          </p:cNvPr>
          <p:cNvSpPr txBox="1"/>
          <p:nvPr/>
        </p:nvSpPr>
        <p:spPr bwMode="auto">
          <a:xfrm>
            <a:off x="923666" y="4910501"/>
            <a:ext cx="9866968" cy="492443"/>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600">
                <a:latin typeface="Times New Roman" panose="02020603050405020304" pitchFamily="18" charset="0"/>
                <a:ea typeface="楷体" panose="02010609060101010101" pitchFamily="49" charset="-122"/>
                <a:cs typeface="Times New Roman" panose="02020603050405020304" pitchFamily="18" charset="0"/>
              </a:rPr>
              <a:t>Sample the target node according to the node degree distribution </a:t>
            </a:r>
          </a:p>
        </p:txBody>
      </p:sp>
      <p:sp>
        <p:nvSpPr>
          <p:cNvPr id="10" name="文本框 9">
            <a:extLst>
              <a:ext uri="{FF2B5EF4-FFF2-40B4-BE49-F238E27FC236}">
                <a16:creationId xmlns:a16="http://schemas.microsoft.com/office/drawing/2014/main" id="{AD4ADA76-C0AC-BBC8-F344-9E083F053783}"/>
              </a:ext>
            </a:extLst>
          </p:cNvPr>
          <p:cNvSpPr txBox="1"/>
          <p:nvPr/>
        </p:nvSpPr>
        <p:spPr bwMode="auto">
          <a:xfrm>
            <a:off x="644406" y="2063594"/>
            <a:ext cx="3953980"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Our SetPush</a:t>
            </a:r>
          </a:p>
        </p:txBody>
      </p:sp>
      <p:sp>
        <p:nvSpPr>
          <p:cNvPr id="11" name="弧 10">
            <a:extLst>
              <a:ext uri="{FF2B5EF4-FFF2-40B4-BE49-F238E27FC236}">
                <a16:creationId xmlns:a16="http://schemas.microsoft.com/office/drawing/2014/main" id="{5DA7E261-1E5A-F92B-066C-2B64FB98A3FA}"/>
              </a:ext>
            </a:extLst>
          </p:cNvPr>
          <p:cNvSpPr/>
          <p:nvPr/>
        </p:nvSpPr>
        <p:spPr>
          <a:xfrm rot="12229829">
            <a:off x="596241" y="2389282"/>
            <a:ext cx="874201" cy="1405989"/>
          </a:xfrm>
          <a:prstGeom prst="arc">
            <a:avLst>
              <a:gd name="adj1" fmla="val 1820969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文本框 11">
            <a:extLst>
              <a:ext uri="{FF2B5EF4-FFF2-40B4-BE49-F238E27FC236}">
                <a16:creationId xmlns:a16="http://schemas.microsoft.com/office/drawing/2014/main" id="{3DC89D95-2F12-2945-AD2B-5A7405C182AE}"/>
              </a:ext>
            </a:extLst>
          </p:cNvPr>
          <p:cNvSpPr txBox="1"/>
          <p:nvPr/>
        </p:nvSpPr>
        <p:spPr bwMode="auto">
          <a:xfrm>
            <a:off x="3227248" y="2063594"/>
            <a:ext cx="3953980"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Our SetPush</a:t>
            </a:r>
          </a:p>
        </p:txBody>
      </p:sp>
      <p:sp>
        <p:nvSpPr>
          <p:cNvPr id="13" name="弧 12">
            <a:extLst>
              <a:ext uri="{FF2B5EF4-FFF2-40B4-BE49-F238E27FC236}">
                <a16:creationId xmlns:a16="http://schemas.microsoft.com/office/drawing/2014/main" id="{EBA3613F-5F5A-C3C6-00DA-E88F9C0F8319}"/>
              </a:ext>
            </a:extLst>
          </p:cNvPr>
          <p:cNvSpPr/>
          <p:nvPr/>
        </p:nvSpPr>
        <p:spPr>
          <a:xfrm rot="12229829">
            <a:off x="3179083" y="2389282"/>
            <a:ext cx="874201" cy="1405989"/>
          </a:xfrm>
          <a:prstGeom prst="arc">
            <a:avLst>
              <a:gd name="adj1" fmla="val 1820969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文本框 13">
            <a:extLst>
              <a:ext uri="{FF2B5EF4-FFF2-40B4-BE49-F238E27FC236}">
                <a16:creationId xmlns:a16="http://schemas.microsoft.com/office/drawing/2014/main" id="{4E513920-88A6-274D-AF92-20505DEC52BD}"/>
              </a:ext>
            </a:extLst>
          </p:cNvPr>
          <p:cNvSpPr txBox="1"/>
          <p:nvPr/>
        </p:nvSpPr>
        <p:spPr bwMode="auto">
          <a:xfrm>
            <a:off x="5755522" y="2063594"/>
            <a:ext cx="3953980"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Our SetPush</a:t>
            </a:r>
          </a:p>
        </p:txBody>
      </p:sp>
      <p:sp>
        <p:nvSpPr>
          <p:cNvPr id="15" name="弧 14">
            <a:extLst>
              <a:ext uri="{FF2B5EF4-FFF2-40B4-BE49-F238E27FC236}">
                <a16:creationId xmlns:a16="http://schemas.microsoft.com/office/drawing/2014/main" id="{DCA40798-BB24-3ABF-002D-DEF659FDE7C2}"/>
              </a:ext>
            </a:extLst>
          </p:cNvPr>
          <p:cNvSpPr/>
          <p:nvPr/>
        </p:nvSpPr>
        <p:spPr>
          <a:xfrm rot="12229829">
            <a:off x="5707357" y="2389282"/>
            <a:ext cx="874201" cy="1405989"/>
          </a:xfrm>
          <a:prstGeom prst="arc">
            <a:avLst>
              <a:gd name="adj1" fmla="val 1820969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文本框 15">
            <a:extLst>
              <a:ext uri="{FF2B5EF4-FFF2-40B4-BE49-F238E27FC236}">
                <a16:creationId xmlns:a16="http://schemas.microsoft.com/office/drawing/2014/main" id="{86123F2C-BCBD-EB20-3656-AA5D3B4EC580}"/>
              </a:ext>
            </a:extLst>
          </p:cNvPr>
          <p:cNvSpPr txBox="1"/>
          <p:nvPr/>
        </p:nvSpPr>
        <p:spPr bwMode="auto">
          <a:xfrm>
            <a:off x="8198346" y="2018295"/>
            <a:ext cx="3953980" cy="469167"/>
          </a:xfrm>
          <a:prstGeom prst="rect">
            <a:avLst/>
          </a:prstGeom>
          <a:noFill/>
          <a:ln w="9525" algn="ctr">
            <a:noFill/>
            <a:miter lim="800000"/>
            <a:headEnd/>
            <a:tailEnd/>
          </a:ln>
          <a:effectLst/>
        </p:spPr>
        <p:txBody>
          <a:bodyPr wrap="square">
            <a:spAutoFit/>
          </a:bodyPr>
          <a:lstStyle/>
          <a:p>
            <a:pPr marL="0" lvl="1" indent="-132403" eaLnBrk="0" hangingPunct="0">
              <a:lnSpc>
                <a:spcPct val="110000"/>
              </a:lnSpc>
              <a:spcBef>
                <a:spcPts val="300"/>
              </a:spcBef>
              <a:buSzPct val="80000"/>
              <a:defRPr/>
            </a:pPr>
            <a:r>
              <a:rPr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Our SetPush</a:t>
            </a:r>
          </a:p>
        </p:txBody>
      </p:sp>
      <p:sp>
        <p:nvSpPr>
          <p:cNvPr id="17" name="弧 16">
            <a:extLst>
              <a:ext uri="{FF2B5EF4-FFF2-40B4-BE49-F238E27FC236}">
                <a16:creationId xmlns:a16="http://schemas.microsoft.com/office/drawing/2014/main" id="{6109134F-C3F7-B90C-35E5-01042BDD004B}"/>
              </a:ext>
            </a:extLst>
          </p:cNvPr>
          <p:cNvSpPr/>
          <p:nvPr/>
        </p:nvSpPr>
        <p:spPr>
          <a:xfrm rot="12229829">
            <a:off x="8150181" y="2343983"/>
            <a:ext cx="874201" cy="1405989"/>
          </a:xfrm>
          <a:prstGeom prst="arc">
            <a:avLst>
              <a:gd name="adj1" fmla="val 18209690"/>
              <a:gd name="adj2" fmla="val 3151253"/>
            </a:avLst>
          </a:prstGeom>
          <a:ln w="28575">
            <a:solidFill>
              <a:srgbClr val="005AAA"/>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8" name="直线箭头连接符 17">
            <a:extLst>
              <a:ext uri="{FF2B5EF4-FFF2-40B4-BE49-F238E27FC236}">
                <a16:creationId xmlns:a16="http://schemas.microsoft.com/office/drawing/2014/main" id="{C990DCBB-A5C8-42E1-5E72-6684AA884CDE}"/>
              </a:ext>
            </a:extLst>
          </p:cNvPr>
          <p:cNvCxnSpPr>
            <a:cxnSpLocks/>
          </p:cNvCxnSpPr>
          <p:nvPr/>
        </p:nvCxnSpPr>
        <p:spPr>
          <a:xfrm flipV="1">
            <a:off x="349473" y="2308952"/>
            <a:ext cx="0" cy="1760584"/>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90F00EA7-C46D-3EA5-1C00-231539A8D4E3}"/>
              </a:ext>
            </a:extLst>
          </p:cNvPr>
          <p:cNvSpPr txBox="1"/>
          <p:nvPr/>
        </p:nvSpPr>
        <p:spPr bwMode="auto">
          <a:xfrm>
            <a:off x="-170016" y="1438722"/>
            <a:ext cx="1239570" cy="830997"/>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Query Time</a:t>
            </a:r>
          </a:p>
        </p:txBody>
      </p:sp>
      <p:sp>
        <p:nvSpPr>
          <p:cNvPr id="23" name="文本框 22">
            <a:extLst>
              <a:ext uri="{FF2B5EF4-FFF2-40B4-BE49-F238E27FC236}">
                <a16:creationId xmlns:a16="http://schemas.microsoft.com/office/drawing/2014/main" id="{7D56B373-8EAE-7AF8-8FDF-98314F55EF27}"/>
              </a:ext>
            </a:extLst>
          </p:cNvPr>
          <p:cNvSpPr txBox="1"/>
          <p:nvPr/>
        </p:nvSpPr>
        <p:spPr bwMode="auto">
          <a:xfrm>
            <a:off x="-173013" y="4629721"/>
            <a:ext cx="1239570" cy="830997"/>
          </a:xfrm>
          <a:prstGeom prst="rect">
            <a:avLst/>
          </a:prstGeom>
          <a:noFill/>
          <a:ln w="9525" algn="ctr">
            <a:noFill/>
            <a:miter lim="800000"/>
            <a:headEnd/>
            <a:tailEnd/>
          </a:ln>
          <a:effectLst/>
        </p:spPr>
        <p:txBody>
          <a:bodyPr wrap="square">
            <a:spAutoFit/>
          </a:bodyPr>
          <a:lstStyle/>
          <a:p>
            <a:pPr marL="0" lvl="1" indent="-132403" algn="ctr" eaLnBrk="0" hangingPunct="0">
              <a:buSzPct val="80000"/>
              <a:defRPr/>
            </a:pPr>
            <a:r>
              <a:rPr lang="en-US" altLang="zh-CN"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Query Time</a:t>
            </a:r>
          </a:p>
        </p:txBody>
      </p:sp>
      <p:cxnSp>
        <p:nvCxnSpPr>
          <p:cNvPr id="25" name="直线箭头连接符 24">
            <a:extLst>
              <a:ext uri="{FF2B5EF4-FFF2-40B4-BE49-F238E27FC236}">
                <a16:creationId xmlns:a16="http://schemas.microsoft.com/office/drawing/2014/main" id="{6FB38D73-32C3-5A12-8E6D-49373E13EC64}"/>
              </a:ext>
            </a:extLst>
          </p:cNvPr>
          <p:cNvCxnSpPr>
            <a:cxnSpLocks/>
          </p:cNvCxnSpPr>
          <p:nvPr/>
        </p:nvCxnSpPr>
        <p:spPr>
          <a:xfrm flipV="1">
            <a:off x="349473" y="5372166"/>
            <a:ext cx="0" cy="1741625"/>
          </a:xfrm>
          <a:prstGeom prst="straightConnector1">
            <a:avLst/>
          </a:prstGeom>
          <a:ln w="28575">
            <a:solidFill>
              <a:srgbClr val="FF0000"/>
            </a:solidFill>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507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utoShape 15">
            <a:extLst>
              <a:ext uri="{FF2B5EF4-FFF2-40B4-BE49-F238E27FC236}">
                <a16:creationId xmlns:a16="http://schemas.microsoft.com/office/drawing/2014/main" id="{92FE880C-D1E4-48C5-9C3A-11375D470CE8}"/>
              </a:ext>
            </a:extLst>
          </p:cNvPr>
          <p:cNvSpPr>
            <a:spLocks noChangeAspect="1" noChangeArrowheads="1"/>
          </p:cNvSpPr>
          <p:nvPr/>
        </p:nvSpPr>
        <p:spPr bwMode="auto">
          <a:xfrm>
            <a:off x="713106" y="5298728"/>
            <a:ext cx="957534" cy="699219"/>
          </a:xfrm>
          <a:prstGeom prst="roundRect">
            <a:avLst>
              <a:gd name="adj" fmla="val 50000"/>
            </a:avLst>
          </a:prstGeom>
          <a:solidFill>
            <a:srgbClr val="0E508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1" tIns="45706" rIns="91411" bIns="45706" anchor="ctr"/>
          <a:lstStyle/>
          <a:p>
            <a:pPr algn="r" eaLnBrk="0" hangingPunct="0"/>
            <a:endParaRPr kumimoji="1" lang="zh-CN" altLang="zh-CN" sz="1600">
              <a:solidFill>
                <a:srgbClr val="0E508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Rectangle 17">
            <a:extLst>
              <a:ext uri="{FF2B5EF4-FFF2-40B4-BE49-F238E27FC236}">
                <a16:creationId xmlns:a16="http://schemas.microsoft.com/office/drawing/2014/main" id="{23FE250F-FD53-482F-A923-DA4100B200C5}"/>
              </a:ext>
            </a:extLst>
          </p:cNvPr>
          <p:cNvSpPr>
            <a:spLocks noChangeAspect="1" noChangeArrowheads="1"/>
          </p:cNvSpPr>
          <p:nvPr/>
        </p:nvSpPr>
        <p:spPr bwMode="auto">
          <a:xfrm flipV="1">
            <a:off x="1488213" y="5699931"/>
            <a:ext cx="6283000" cy="78306"/>
          </a:xfrm>
          <a:prstGeom prst="rect">
            <a:avLst/>
          </a:prstGeom>
          <a:gradFill flip="none" rotWithShape="1">
            <a:gsLst>
              <a:gs pos="0">
                <a:srgbClr val="005AAA"/>
              </a:gs>
              <a:gs pos="44000">
                <a:srgbClr val="005AAA"/>
              </a:gs>
              <a:gs pos="100000">
                <a:schemeClr val="accent1">
                  <a:lumMod val="30000"/>
                  <a:lumOff val="70000"/>
                </a:schemeClr>
              </a:gs>
            </a:gsLst>
            <a:lin ang="0" scaled="1"/>
            <a:tileRect/>
          </a:gradFill>
          <a:ln>
            <a:noFill/>
          </a:ln>
        </p:spPr>
        <p:txBody>
          <a:bodyPr rot="10800000"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Text Box 18">
            <a:extLst>
              <a:ext uri="{FF2B5EF4-FFF2-40B4-BE49-F238E27FC236}">
                <a16:creationId xmlns:a16="http://schemas.microsoft.com/office/drawing/2014/main" id="{0B680A80-7F78-4347-B714-02F82C634BAD}"/>
              </a:ext>
            </a:extLst>
          </p:cNvPr>
          <p:cNvSpPr txBox="1">
            <a:spLocks noChangeAspect="1" noChangeArrowheads="1"/>
          </p:cNvSpPr>
          <p:nvPr/>
        </p:nvSpPr>
        <p:spPr bwMode="auto">
          <a:xfrm>
            <a:off x="827633" y="5288825"/>
            <a:ext cx="405075"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1411" tIns="45706" rIns="91411" bIns="45706">
            <a:spAutoFit/>
          </a:bodyPr>
          <a:lstStyle>
            <a:lvl1pPr eaLnBrk="0" hangingPunct="0">
              <a:defRPr sz="1400" b="1" baseline="-25000">
                <a:solidFill>
                  <a:schemeClr val="tx1"/>
                </a:solidFill>
                <a:latin typeface="Arial" charset="0"/>
                <a:ea typeface="楷体_GB2312" pitchFamily="49" charset="-122"/>
              </a:defRPr>
            </a:lvl1pPr>
            <a:lvl2pPr marL="742950" indent="-285750" eaLnBrk="0" hangingPunct="0">
              <a:defRPr sz="1400" b="1" baseline="-25000">
                <a:solidFill>
                  <a:schemeClr val="tx1"/>
                </a:solidFill>
                <a:latin typeface="Arial" charset="0"/>
                <a:ea typeface="楷体_GB2312" pitchFamily="49" charset="-122"/>
              </a:defRPr>
            </a:lvl2pPr>
            <a:lvl3pPr marL="1143000" indent="-228600" eaLnBrk="0" hangingPunct="0">
              <a:defRPr sz="1400" b="1" baseline="-25000">
                <a:solidFill>
                  <a:schemeClr val="tx1"/>
                </a:solidFill>
                <a:latin typeface="Arial" charset="0"/>
                <a:ea typeface="楷体_GB2312" pitchFamily="49" charset="-122"/>
              </a:defRPr>
            </a:lvl3pPr>
            <a:lvl4pPr marL="1600200" indent="-228600" eaLnBrk="0" hangingPunct="0">
              <a:defRPr sz="1400" b="1" baseline="-25000">
                <a:solidFill>
                  <a:schemeClr val="tx1"/>
                </a:solidFill>
                <a:latin typeface="Arial" charset="0"/>
                <a:ea typeface="楷体_GB2312" pitchFamily="49" charset="-122"/>
              </a:defRPr>
            </a:lvl4pPr>
            <a:lvl5pPr marL="2057400" indent="-228600" eaLnBrk="0" hangingPunct="0">
              <a:defRPr sz="1400" b="1" baseline="-25000">
                <a:solidFill>
                  <a:schemeClr val="tx1"/>
                </a:solidFill>
                <a:latin typeface="Arial" charset="0"/>
                <a:ea typeface="楷体_GB2312" pitchFamily="49" charset="-122"/>
              </a:defRPr>
            </a:lvl5pPr>
            <a:lvl6pPr marL="2514600" indent="-228600" eaLnBrk="0" fontAlgn="base" hangingPunct="0">
              <a:spcBef>
                <a:spcPct val="50000"/>
              </a:spcBef>
              <a:spcAft>
                <a:spcPct val="0"/>
              </a:spcAft>
              <a:defRPr sz="1400" b="1" baseline="-25000">
                <a:solidFill>
                  <a:schemeClr val="tx1"/>
                </a:solidFill>
                <a:latin typeface="Arial" charset="0"/>
                <a:ea typeface="楷体_GB2312" pitchFamily="49" charset="-122"/>
              </a:defRPr>
            </a:lvl6pPr>
            <a:lvl7pPr marL="2971800" indent="-228600" eaLnBrk="0" fontAlgn="base" hangingPunct="0">
              <a:spcBef>
                <a:spcPct val="50000"/>
              </a:spcBef>
              <a:spcAft>
                <a:spcPct val="0"/>
              </a:spcAft>
              <a:defRPr sz="1400" b="1" baseline="-25000">
                <a:solidFill>
                  <a:schemeClr val="tx1"/>
                </a:solidFill>
                <a:latin typeface="Arial" charset="0"/>
                <a:ea typeface="楷体_GB2312" pitchFamily="49" charset="-122"/>
              </a:defRPr>
            </a:lvl7pPr>
            <a:lvl8pPr marL="3429000" indent="-228600" eaLnBrk="0" fontAlgn="base" hangingPunct="0">
              <a:spcBef>
                <a:spcPct val="50000"/>
              </a:spcBef>
              <a:spcAft>
                <a:spcPct val="0"/>
              </a:spcAft>
              <a:defRPr sz="1400" b="1" baseline="-25000">
                <a:solidFill>
                  <a:schemeClr val="tx1"/>
                </a:solidFill>
                <a:latin typeface="Arial" charset="0"/>
                <a:ea typeface="楷体_GB2312" pitchFamily="49" charset="-122"/>
              </a:defRPr>
            </a:lvl8pPr>
            <a:lvl9pPr marL="3886200" indent="-228600" eaLnBrk="0" fontAlgn="base" hangingPunct="0">
              <a:spcBef>
                <a:spcPct val="50000"/>
              </a:spcBef>
              <a:spcAft>
                <a:spcPct val="0"/>
              </a:spcAft>
              <a:defRPr sz="1400" b="1" baseline="-25000">
                <a:solidFill>
                  <a:schemeClr val="tx1"/>
                </a:solidFill>
                <a:latin typeface="Arial" charset="0"/>
                <a:ea typeface="楷体_GB2312" pitchFamily="49" charset="-122"/>
              </a:defRPr>
            </a:lvl9pPr>
          </a:lstStyle>
          <a:p>
            <a:pPr algn="ctr" eaLnBrk="1" latinLnBrk="1" hangingPunct="1">
              <a:spcBef>
                <a:spcPct val="0"/>
              </a:spcBef>
            </a:pPr>
            <a:r>
              <a:rPr kumimoji="1" lang="en-US" altLang="zh-CN" sz="2800" baseline="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p>
        </p:txBody>
      </p:sp>
      <p:sp>
        <p:nvSpPr>
          <p:cNvPr id="50" name="AutoShape 20">
            <a:extLst>
              <a:ext uri="{FF2B5EF4-FFF2-40B4-BE49-F238E27FC236}">
                <a16:creationId xmlns:a16="http://schemas.microsoft.com/office/drawing/2014/main" id="{EE62BEC4-F430-4558-AC8C-9A1D55F599B7}"/>
              </a:ext>
            </a:extLst>
          </p:cNvPr>
          <p:cNvSpPr>
            <a:spLocks noChangeAspect="1" noChangeArrowheads="1"/>
          </p:cNvSpPr>
          <p:nvPr/>
        </p:nvSpPr>
        <p:spPr bwMode="auto">
          <a:xfrm>
            <a:off x="5990600" y="5111130"/>
            <a:ext cx="1794162"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1" name="AutoShape 20">
            <a:extLst>
              <a:ext uri="{FF2B5EF4-FFF2-40B4-BE49-F238E27FC236}">
                <a16:creationId xmlns:a16="http://schemas.microsoft.com/office/drawing/2014/main" id="{E6F1E76C-5F7A-42F7-B044-AA2F457F4538}"/>
              </a:ext>
            </a:extLst>
          </p:cNvPr>
          <p:cNvSpPr>
            <a:spLocks noChangeAspect="1" noChangeArrowheads="1"/>
          </p:cNvSpPr>
          <p:nvPr/>
        </p:nvSpPr>
        <p:spPr bwMode="auto">
          <a:xfrm>
            <a:off x="1232708" y="5255146"/>
            <a:ext cx="6677606"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AutoShape 21">
            <a:extLst>
              <a:ext uri="{FF2B5EF4-FFF2-40B4-BE49-F238E27FC236}">
                <a16:creationId xmlns:a16="http://schemas.microsoft.com/office/drawing/2014/main" id="{744077D9-5BAE-403B-84AE-C618FF068C11}"/>
              </a:ext>
            </a:extLst>
          </p:cNvPr>
          <p:cNvSpPr>
            <a:spLocks noChangeAspect="1" noChangeArrowheads="1"/>
          </p:cNvSpPr>
          <p:nvPr/>
        </p:nvSpPr>
        <p:spPr bwMode="auto">
          <a:xfrm>
            <a:off x="1279343" y="5316995"/>
            <a:ext cx="121330"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AutoShape 22">
            <a:extLst>
              <a:ext uri="{FF2B5EF4-FFF2-40B4-BE49-F238E27FC236}">
                <a16:creationId xmlns:a16="http://schemas.microsoft.com/office/drawing/2014/main" id="{28C6055F-16E2-4B0F-B1D1-1C8CBB8F6C39}"/>
              </a:ext>
            </a:extLst>
          </p:cNvPr>
          <p:cNvSpPr>
            <a:spLocks noChangeAspect="1" noChangeArrowheads="1"/>
          </p:cNvSpPr>
          <p:nvPr/>
        </p:nvSpPr>
        <p:spPr bwMode="auto">
          <a:xfrm>
            <a:off x="1341648" y="5316995"/>
            <a:ext cx="121330"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AutoShape 23">
            <a:extLst>
              <a:ext uri="{FF2B5EF4-FFF2-40B4-BE49-F238E27FC236}">
                <a16:creationId xmlns:a16="http://schemas.microsoft.com/office/drawing/2014/main" id="{242A1A9B-4E9B-42C2-9493-471B5352E09C}"/>
              </a:ext>
            </a:extLst>
          </p:cNvPr>
          <p:cNvSpPr>
            <a:spLocks noChangeAspect="1" noChangeArrowheads="1"/>
          </p:cNvSpPr>
          <p:nvPr/>
        </p:nvSpPr>
        <p:spPr bwMode="auto">
          <a:xfrm>
            <a:off x="1405595" y="5316995"/>
            <a:ext cx="119691"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Box 24">
            <a:extLst>
              <a:ext uri="{FF2B5EF4-FFF2-40B4-BE49-F238E27FC236}">
                <a16:creationId xmlns:a16="http://schemas.microsoft.com/office/drawing/2014/main" id="{E802F968-CF34-44EF-8998-2350E4737AC2}"/>
              </a:ext>
            </a:extLst>
          </p:cNvPr>
          <p:cNvSpPr txBox="1">
            <a:spLocks noChangeAspect="1" noChangeArrowheads="1"/>
          </p:cNvSpPr>
          <p:nvPr/>
        </p:nvSpPr>
        <p:spPr bwMode="auto">
          <a:xfrm>
            <a:off x="1637783" y="5255146"/>
            <a:ext cx="5987174" cy="356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rtlCol="0">
            <a:noAutofit/>
          </a:bodyPr>
          <a:lstStyle>
            <a:defPPr>
              <a:defRPr lang="zh-CN"/>
            </a:defPPr>
            <a:lvl1pPr marL="180975" indent="-180975">
              <a:spcBef>
                <a:spcPts val="800"/>
              </a:spcBef>
              <a:buSzPct val="80000"/>
              <a:buFont typeface="Wingdings" pitchFamily="2" charset="2"/>
              <a:buChar char="n"/>
              <a:defRPr sz="1200">
                <a:solidFill>
                  <a:srgbClr val="000000"/>
                </a:solidFill>
                <a:latin typeface="Arial" pitchFamily="34" charset="0"/>
                <a:ea typeface="楷体_GB2312" pitchFamily="49" charset="-122"/>
                <a:cs typeface="Arial" pitchFamily="34" charset="0"/>
              </a:defRPr>
            </a:lvl1pPr>
            <a:lvl2pPr marL="333375" lvl="1" indent="-133350">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2pPr>
            <a:lvl3pPr marL="485775" lvl="2" indent="-123825">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3pPr>
            <a:lvl4pPr marL="638175" lvl="3" indent="-142875">
              <a:spcBef>
                <a:spcPts val="800"/>
              </a:spcBef>
              <a:buSzPct val="80000"/>
              <a:buFont typeface="Wingdings" pitchFamily="2" charset="2"/>
              <a:buChar char="ü"/>
              <a:defRPr sz="1200">
                <a:latin typeface="Arial" pitchFamily="34" charset="0"/>
                <a:ea typeface="楷体_GB2312" pitchFamily="49" charset="-122"/>
                <a:cs typeface="Arial" pitchFamily="34" charset="0"/>
              </a:defRPr>
            </a:lvl4pPr>
            <a:lvl5pPr marL="790575" lvl="4" indent="-133350">
              <a:spcBef>
                <a:spcPts val="800"/>
              </a:spcBef>
              <a:buSzPct val="80000"/>
              <a:buFont typeface="Arial" pitchFamily="34" charset="0"/>
              <a:buChar char="»"/>
              <a:defRPr sz="1200">
                <a:latin typeface="Arial" pitchFamily="34" charset="0"/>
                <a:ea typeface="楷体_GB2312" pitchFamily="49" charset="-122"/>
                <a:cs typeface="Arial" pitchFamily="34" charset="0"/>
              </a:defRPr>
            </a:lvl5pPr>
          </a:lstStyle>
          <a:p>
            <a:pPr marL="0" indent="0">
              <a:buNone/>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Open Problem</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AutoShape 10">
            <a:extLst>
              <a:ext uri="{FF2B5EF4-FFF2-40B4-BE49-F238E27FC236}">
                <a16:creationId xmlns:a16="http://schemas.microsoft.com/office/drawing/2014/main" id="{11CC517F-833E-48D5-B0C3-08C8BBB22245}"/>
              </a:ext>
            </a:extLst>
          </p:cNvPr>
          <p:cNvSpPr>
            <a:spLocks noChangeArrowheads="1"/>
          </p:cNvSpPr>
          <p:nvPr/>
        </p:nvSpPr>
        <p:spPr bwMode="gray">
          <a:xfrm>
            <a:off x="563626" y="5876221"/>
            <a:ext cx="9174277" cy="868175"/>
          </a:xfrm>
          <a:prstGeom prst="roundRect">
            <a:avLst>
              <a:gd name="adj" fmla="val 16667"/>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What is the lower bound for the worst-case query time complexity to answer the single-node PageRank query on undirected graphs?</a:t>
            </a:r>
          </a:p>
        </p:txBody>
      </p:sp>
      <p:sp>
        <p:nvSpPr>
          <p:cNvPr id="59" name="AutoShape 15">
            <a:extLst>
              <a:ext uri="{FF2B5EF4-FFF2-40B4-BE49-F238E27FC236}">
                <a16:creationId xmlns:a16="http://schemas.microsoft.com/office/drawing/2014/main" id="{15D0F464-B86B-5C4B-A01F-DB0F68A1894B}"/>
              </a:ext>
            </a:extLst>
          </p:cNvPr>
          <p:cNvSpPr>
            <a:spLocks noChangeAspect="1" noChangeArrowheads="1"/>
          </p:cNvSpPr>
          <p:nvPr/>
        </p:nvSpPr>
        <p:spPr bwMode="auto">
          <a:xfrm>
            <a:off x="713106" y="1630399"/>
            <a:ext cx="957534" cy="699219"/>
          </a:xfrm>
          <a:prstGeom prst="roundRect">
            <a:avLst>
              <a:gd name="adj" fmla="val 50000"/>
            </a:avLst>
          </a:prstGeom>
          <a:solidFill>
            <a:srgbClr val="0E508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1" tIns="45706" rIns="91411" bIns="45706" anchor="ctr"/>
          <a:lstStyle/>
          <a:p>
            <a:pPr algn="r" eaLnBrk="0" hangingPunct="0"/>
            <a:endParaRPr kumimoji="1" lang="zh-CN" altLang="zh-CN" sz="1600">
              <a:solidFill>
                <a:srgbClr val="0E508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0" name="Rectangle 17">
            <a:extLst>
              <a:ext uri="{FF2B5EF4-FFF2-40B4-BE49-F238E27FC236}">
                <a16:creationId xmlns:a16="http://schemas.microsoft.com/office/drawing/2014/main" id="{2BD8E3E8-A8DD-CE4C-A71C-9372375E37F9}"/>
              </a:ext>
            </a:extLst>
          </p:cNvPr>
          <p:cNvSpPr>
            <a:spLocks noChangeAspect="1" noChangeArrowheads="1"/>
          </p:cNvSpPr>
          <p:nvPr/>
        </p:nvSpPr>
        <p:spPr bwMode="auto">
          <a:xfrm flipV="1">
            <a:off x="1400673" y="2031015"/>
            <a:ext cx="6283000" cy="78306"/>
          </a:xfrm>
          <a:prstGeom prst="rect">
            <a:avLst/>
          </a:prstGeom>
          <a:gradFill flip="none" rotWithShape="1">
            <a:gsLst>
              <a:gs pos="0">
                <a:srgbClr val="005AAA"/>
              </a:gs>
              <a:gs pos="44000">
                <a:srgbClr val="005AAA"/>
              </a:gs>
              <a:gs pos="100000">
                <a:schemeClr val="accent1">
                  <a:lumMod val="30000"/>
                  <a:lumOff val="70000"/>
                </a:schemeClr>
              </a:gs>
            </a:gsLst>
            <a:lin ang="0" scaled="1"/>
            <a:tileRect/>
          </a:gradFill>
          <a:ln>
            <a:noFill/>
          </a:ln>
        </p:spPr>
        <p:txBody>
          <a:bodyPr rot="10800000"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Rectangle 16">
            <a:extLst>
              <a:ext uri="{FF2B5EF4-FFF2-40B4-BE49-F238E27FC236}">
                <a16:creationId xmlns:a16="http://schemas.microsoft.com/office/drawing/2014/main" id="{D3AA6CA3-8CB0-7C45-9747-B593312F10CB}"/>
              </a:ext>
            </a:extLst>
          </p:cNvPr>
          <p:cNvSpPr>
            <a:spLocks noChangeAspect="1" noChangeArrowheads="1"/>
          </p:cNvSpPr>
          <p:nvPr/>
        </p:nvSpPr>
        <p:spPr bwMode="auto">
          <a:xfrm>
            <a:off x="622031" y="2109321"/>
            <a:ext cx="2815217" cy="243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Text Box 18">
            <a:extLst>
              <a:ext uri="{FF2B5EF4-FFF2-40B4-BE49-F238E27FC236}">
                <a16:creationId xmlns:a16="http://schemas.microsoft.com/office/drawing/2014/main" id="{3B90BE58-5BAB-5845-B321-9159AAF5E1DD}"/>
              </a:ext>
            </a:extLst>
          </p:cNvPr>
          <p:cNvSpPr txBox="1">
            <a:spLocks noChangeAspect="1" noChangeArrowheads="1"/>
          </p:cNvSpPr>
          <p:nvPr/>
        </p:nvSpPr>
        <p:spPr bwMode="auto">
          <a:xfrm>
            <a:off x="827633" y="1620496"/>
            <a:ext cx="405075"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1411" tIns="45706" rIns="91411" bIns="45706">
            <a:spAutoFit/>
          </a:bodyPr>
          <a:lstStyle>
            <a:lvl1pPr eaLnBrk="0" hangingPunct="0">
              <a:defRPr sz="1400" b="1" baseline="-25000">
                <a:solidFill>
                  <a:schemeClr val="tx1"/>
                </a:solidFill>
                <a:latin typeface="Arial" charset="0"/>
                <a:ea typeface="楷体_GB2312" pitchFamily="49" charset="-122"/>
              </a:defRPr>
            </a:lvl1pPr>
            <a:lvl2pPr marL="742950" indent="-285750" eaLnBrk="0" hangingPunct="0">
              <a:defRPr sz="1400" b="1" baseline="-25000">
                <a:solidFill>
                  <a:schemeClr val="tx1"/>
                </a:solidFill>
                <a:latin typeface="Arial" charset="0"/>
                <a:ea typeface="楷体_GB2312" pitchFamily="49" charset="-122"/>
              </a:defRPr>
            </a:lvl2pPr>
            <a:lvl3pPr marL="1143000" indent="-228600" eaLnBrk="0" hangingPunct="0">
              <a:defRPr sz="1400" b="1" baseline="-25000">
                <a:solidFill>
                  <a:schemeClr val="tx1"/>
                </a:solidFill>
                <a:latin typeface="Arial" charset="0"/>
                <a:ea typeface="楷体_GB2312" pitchFamily="49" charset="-122"/>
              </a:defRPr>
            </a:lvl3pPr>
            <a:lvl4pPr marL="1600200" indent="-228600" eaLnBrk="0" hangingPunct="0">
              <a:defRPr sz="1400" b="1" baseline="-25000">
                <a:solidFill>
                  <a:schemeClr val="tx1"/>
                </a:solidFill>
                <a:latin typeface="Arial" charset="0"/>
                <a:ea typeface="楷体_GB2312" pitchFamily="49" charset="-122"/>
              </a:defRPr>
            </a:lvl4pPr>
            <a:lvl5pPr marL="2057400" indent="-228600" eaLnBrk="0" hangingPunct="0">
              <a:defRPr sz="1400" b="1" baseline="-25000">
                <a:solidFill>
                  <a:schemeClr val="tx1"/>
                </a:solidFill>
                <a:latin typeface="Arial" charset="0"/>
                <a:ea typeface="楷体_GB2312" pitchFamily="49" charset="-122"/>
              </a:defRPr>
            </a:lvl5pPr>
            <a:lvl6pPr marL="2514600" indent="-228600" eaLnBrk="0" fontAlgn="base" hangingPunct="0">
              <a:spcBef>
                <a:spcPct val="50000"/>
              </a:spcBef>
              <a:spcAft>
                <a:spcPct val="0"/>
              </a:spcAft>
              <a:defRPr sz="1400" b="1" baseline="-25000">
                <a:solidFill>
                  <a:schemeClr val="tx1"/>
                </a:solidFill>
                <a:latin typeface="Arial" charset="0"/>
                <a:ea typeface="楷体_GB2312" pitchFamily="49" charset="-122"/>
              </a:defRPr>
            </a:lvl6pPr>
            <a:lvl7pPr marL="2971800" indent="-228600" eaLnBrk="0" fontAlgn="base" hangingPunct="0">
              <a:spcBef>
                <a:spcPct val="50000"/>
              </a:spcBef>
              <a:spcAft>
                <a:spcPct val="0"/>
              </a:spcAft>
              <a:defRPr sz="1400" b="1" baseline="-25000">
                <a:solidFill>
                  <a:schemeClr val="tx1"/>
                </a:solidFill>
                <a:latin typeface="Arial" charset="0"/>
                <a:ea typeface="楷体_GB2312" pitchFamily="49" charset="-122"/>
              </a:defRPr>
            </a:lvl7pPr>
            <a:lvl8pPr marL="3429000" indent="-228600" eaLnBrk="0" fontAlgn="base" hangingPunct="0">
              <a:spcBef>
                <a:spcPct val="50000"/>
              </a:spcBef>
              <a:spcAft>
                <a:spcPct val="0"/>
              </a:spcAft>
              <a:defRPr sz="1400" b="1" baseline="-25000">
                <a:solidFill>
                  <a:schemeClr val="tx1"/>
                </a:solidFill>
                <a:latin typeface="Arial" charset="0"/>
                <a:ea typeface="楷体_GB2312" pitchFamily="49" charset="-122"/>
              </a:defRPr>
            </a:lvl8pPr>
            <a:lvl9pPr marL="3886200" indent="-228600" eaLnBrk="0" fontAlgn="base" hangingPunct="0">
              <a:spcBef>
                <a:spcPct val="50000"/>
              </a:spcBef>
              <a:spcAft>
                <a:spcPct val="0"/>
              </a:spcAft>
              <a:defRPr sz="1400" b="1" baseline="-25000">
                <a:solidFill>
                  <a:schemeClr val="tx1"/>
                </a:solidFill>
                <a:latin typeface="Arial" charset="0"/>
                <a:ea typeface="楷体_GB2312" pitchFamily="49" charset="-122"/>
              </a:defRPr>
            </a:lvl9pPr>
          </a:lstStyle>
          <a:p>
            <a:pPr algn="ctr" eaLnBrk="1" latinLnBrk="1" hangingPunct="1">
              <a:spcBef>
                <a:spcPct val="0"/>
              </a:spcBef>
            </a:pPr>
            <a:r>
              <a:rPr kumimoji="1" lang="en-US" altLang="zh-CN" sz="2800" baseline="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p>
        </p:txBody>
      </p:sp>
      <p:sp>
        <p:nvSpPr>
          <p:cNvPr id="63" name="AutoShape 20">
            <a:extLst>
              <a:ext uri="{FF2B5EF4-FFF2-40B4-BE49-F238E27FC236}">
                <a16:creationId xmlns:a16="http://schemas.microsoft.com/office/drawing/2014/main" id="{9D68BD31-8528-AA43-AFC5-A67432796ECD}"/>
              </a:ext>
            </a:extLst>
          </p:cNvPr>
          <p:cNvSpPr>
            <a:spLocks noChangeAspect="1" noChangeArrowheads="1"/>
          </p:cNvSpPr>
          <p:nvPr/>
        </p:nvSpPr>
        <p:spPr bwMode="auto">
          <a:xfrm>
            <a:off x="5990600" y="1510730"/>
            <a:ext cx="1794162"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AutoShape 20">
            <a:extLst>
              <a:ext uri="{FF2B5EF4-FFF2-40B4-BE49-F238E27FC236}">
                <a16:creationId xmlns:a16="http://schemas.microsoft.com/office/drawing/2014/main" id="{FE23CE98-5ADB-0F40-84E9-8CF9672A739A}"/>
              </a:ext>
            </a:extLst>
          </p:cNvPr>
          <p:cNvSpPr>
            <a:spLocks noChangeAspect="1" noChangeArrowheads="1"/>
          </p:cNvSpPr>
          <p:nvPr/>
        </p:nvSpPr>
        <p:spPr bwMode="auto">
          <a:xfrm>
            <a:off x="1232708" y="1513269"/>
            <a:ext cx="6677606"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AutoShape 21">
            <a:extLst>
              <a:ext uri="{FF2B5EF4-FFF2-40B4-BE49-F238E27FC236}">
                <a16:creationId xmlns:a16="http://schemas.microsoft.com/office/drawing/2014/main" id="{8B58C980-1F96-4546-A5A4-F2A7C0B2904D}"/>
              </a:ext>
            </a:extLst>
          </p:cNvPr>
          <p:cNvSpPr>
            <a:spLocks noChangeAspect="1" noChangeArrowheads="1"/>
          </p:cNvSpPr>
          <p:nvPr/>
        </p:nvSpPr>
        <p:spPr bwMode="auto">
          <a:xfrm>
            <a:off x="1279343" y="1648666"/>
            <a:ext cx="121330"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AutoShape 22">
            <a:extLst>
              <a:ext uri="{FF2B5EF4-FFF2-40B4-BE49-F238E27FC236}">
                <a16:creationId xmlns:a16="http://schemas.microsoft.com/office/drawing/2014/main" id="{1DE9B2B0-3B81-5A40-8158-8EB4992D678D}"/>
              </a:ext>
            </a:extLst>
          </p:cNvPr>
          <p:cNvSpPr>
            <a:spLocks noChangeAspect="1" noChangeArrowheads="1"/>
          </p:cNvSpPr>
          <p:nvPr/>
        </p:nvSpPr>
        <p:spPr bwMode="auto">
          <a:xfrm>
            <a:off x="1341648" y="1648666"/>
            <a:ext cx="121330"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AutoShape 23">
            <a:extLst>
              <a:ext uri="{FF2B5EF4-FFF2-40B4-BE49-F238E27FC236}">
                <a16:creationId xmlns:a16="http://schemas.microsoft.com/office/drawing/2014/main" id="{53D08DA0-9E93-C945-A9EF-3045D4A534D5}"/>
              </a:ext>
            </a:extLst>
          </p:cNvPr>
          <p:cNvSpPr>
            <a:spLocks noChangeAspect="1" noChangeArrowheads="1"/>
          </p:cNvSpPr>
          <p:nvPr/>
        </p:nvSpPr>
        <p:spPr bwMode="auto">
          <a:xfrm>
            <a:off x="1405595" y="1648666"/>
            <a:ext cx="119691" cy="384353"/>
          </a:xfrm>
          <a:prstGeom prst="parallelogram">
            <a:avLst>
              <a:gd name="adj" fmla="val 60000"/>
            </a:avLst>
          </a:prstGeom>
          <a:solidFill>
            <a:srgbClr val="CEE7FA"/>
          </a:solidFill>
          <a:ln>
            <a:noFill/>
          </a:ln>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Text Box 24">
            <a:extLst>
              <a:ext uri="{FF2B5EF4-FFF2-40B4-BE49-F238E27FC236}">
                <a16:creationId xmlns:a16="http://schemas.microsoft.com/office/drawing/2014/main" id="{86C9D77A-864A-2447-9651-E4345AF63C7E}"/>
              </a:ext>
            </a:extLst>
          </p:cNvPr>
          <p:cNvSpPr txBox="1">
            <a:spLocks noChangeAspect="1" noChangeArrowheads="1"/>
          </p:cNvSpPr>
          <p:nvPr/>
        </p:nvSpPr>
        <p:spPr bwMode="auto">
          <a:xfrm>
            <a:off x="1637783" y="1582738"/>
            <a:ext cx="5987174" cy="356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rtlCol="0">
            <a:noAutofit/>
          </a:bodyPr>
          <a:lstStyle>
            <a:defPPr>
              <a:defRPr lang="zh-CN"/>
            </a:defPPr>
            <a:lvl1pPr marL="180975" indent="-180975">
              <a:spcBef>
                <a:spcPts val="800"/>
              </a:spcBef>
              <a:buSzPct val="80000"/>
              <a:buFont typeface="Wingdings" pitchFamily="2" charset="2"/>
              <a:buChar char="n"/>
              <a:defRPr sz="1200">
                <a:solidFill>
                  <a:srgbClr val="000000"/>
                </a:solidFill>
                <a:latin typeface="Arial" pitchFamily="34" charset="0"/>
                <a:ea typeface="楷体_GB2312" pitchFamily="49" charset="-122"/>
                <a:cs typeface="Arial" pitchFamily="34" charset="0"/>
              </a:defRPr>
            </a:lvl1pPr>
            <a:lvl2pPr marL="333375" lvl="1" indent="-133350">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2pPr>
            <a:lvl3pPr marL="485775" lvl="2" indent="-123825">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3pPr>
            <a:lvl4pPr marL="638175" lvl="3" indent="-142875">
              <a:spcBef>
                <a:spcPts val="800"/>
              </a:spcBef>
              <a:buSzPct val="80000"/>
              <a:buFont typeface="Wingdings" pitchFamily="2" charset="2"/>
              <a:buChar char="ü"/>
              <a:defRPr sz="1200">
                <a:latin typeface="Arial" pitchFamily="34" charset="0"/>
                <a:ea typeface="楷体_GB2312" pitchFamily="49" charset="-122"/>
                <a:cs typeface="Arial" pitchFamily="34" charset="0"/>
              </a:defRPr>
            </a:lvl4pPr>
            <a:lvl5pPr marL="790575" lvl="4" indent="-133350">
              <a:spcBef>
                <a:spcPts val="800"/>
              </a:spcBef>
              <a:buSzPct val="80000"/>
              <a:buFont typeface="Arial" pitchFamily="34" charset="0"/>
              <a:buChar char="»"/>
              <a:defRPr sz="1200">
                <a:latin typeface="Arial" pitchFamily="34" charset="0"/>
                <a:ea typeface="楷体_GB2312" pitchFamily="49" charset="-122"/>
                <a:cs typeface="Arial" pitchFamily="34" charset="0"/>
              </a:defRPr>
            </a:lvl5pPr>
          </a:lstStyle>
          <a:p>
            <a:pPr marL="0" indent="0">
              <a:buNone/>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Summary</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1" name="标题 24">
            <a:extLst>
              <a:ext uri="{FF2B5EF4-FFF2-40B4-BE49-F238E27FC236}">
                <a16:creationId xmlns:a16="http://schemas.microsoft.com/office/drawing/2014/main" id="{067ED4A3-5A08-6849-8D48-63DF56EA03AF}"/>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Conclusion &amp; Open Problem</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 name="圆角矩形 16">
            <a:extLst>
              <a:ext uri="{FF2B5EF4-FFF2-40B4-BE49-F238E27FC236}">
                <a16:creationId xmlns:a16="http://schemas.microsoft.com/office/drawing/2014/main" id="{5479486B-2BB6-DB4D-BDC7-344782D611CC}"/>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4" name="AutoShape 10">
                <a:extLst>
                  <a:ext uri="{FF2B5EF4-FFF2-40B4-BE49-F238E27FC236}">
                    <a16:creationId xmlns:a16="http://schemas.microsoft.com/office/drawing/2014/main" id="{9E057865-FCA2-20DD-561C-7DD1FF5C19C6}"/>
                  </a:ext>
                </a:extLst>
              </p:cNvPr>
              <p:cNvSpPr>
                <a:spLocks noChangeArrowheads="1"/>
              </p:cNvSpPr>
              <p:nvPr/>
            </p:nvSpPr>
            <p:spPr bwMode="gray">
              <a:xfrm>
                <a:off x="493029" y="2240400"/>
                <a:ext cx="9534317" cy="2831426"/>
              </a:xfrm>
              <a:prstGeom prst="roundRect">
                <a:avLst>
                  <a:gd name="adj" fmla="val 0"/>
                </a:avLst>
              </a:prstGeom>
              <a:noFill/>
              <a:ln w="9525">
                <a:noFill/>
                <a:round/>
                <a:headEnd/>
                <a:tailEnd/>
              </a:ln>
              <a:effectLst/>
            </p:spPr>
            <p:txBody>
              <a:bodyPr wrap="square" anchor="t">
                <a:flatTx/>
              </a:bodyPr>
              <a:lstStyle/>
              <a:p>
                <a:pPr marL="360000" lvl="1" indent="-342900" eaLnBrk="0" hangingPunct="0">
                  <a:spcAft>
                    <a:spcPts val="1200"/>
                  </a:spcAft>
                  <a:buSzPct val="80000"/>
                  <a:buFont typeface="Wingdings" pitchFamily="2" charset="2"/>
                  <a:buChar char="Ø"/>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Our SetPush answers the single-node PageRank query on undirected graphs with the worst-case query time complexity of </a:t>
                </a:r>
                <a14:m>
                  <m:oMath xmlns:m="http://schemas.openxmlformats.org/officeDocument/2006/math">
                    <m:acc>
                      <m:accPr>
                        <m:chr m:val="̃"/>
                        <m:ctrlPr>
                          <a:rPr lang="en-US" altLang="zh-CN" sz="24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𝑶</m:t>
                        </m:r>
                      </m:e>
                    </m:acc>
                    <m:d>
                      <m:dPr>
                        <m:ctrlP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𝐦𝐢𝐧</m:t>
                        </m:r>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 </m:t>
                        </m:r>
                        <m:d>
                          <m:dPr>
                            <m:begChr m:val="{"/>
                            <m:endChr m:val="}"/>
                            <m:ctrlP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𝒅</m:t>
                                </m:r>
                              </m:e>
                              <m:sub>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𝒕</m:t>
                                </m:r>
                              </m:sub>
                            </m:sSub>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ad>
                              <m:radPr>
                                <m:degHide m:val="on"/>
                                <m:ctrlP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radPr>
                              <m:deg/>
                              <m:e>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𝒎</m:t>
                                </m:r>
                                <m:r>
                                  <a:rPr lang="en-US" altLang="zh-CN" sz="24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 </m:t>
                                </m:r>
                              </m:e>
                            </m:rad>
                          </m:e>
                        </m:d>
                      </m:e>
                    </m:d>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spcAft>
                    <a:spcPts val="600"/>
                  </a:spcAft>
                  <a:buSzPct val="80000"/>
                  <a:buFont typeface="Wingdings" pitchFamily="2" charset="2"/>
                  <a:buChar char="Ø"/>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superiority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of SetPush mainly comes from two aspects: </a:t>
                </a:r>
              </a:p>
              <a:p>
                <a:pPr marL="720000" lvl="2" indent="-342900" eaLnBrk="0" hangingPunct="0">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utilize the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symmetry</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of random walk probability on undirected graphs; </a:t>
                </a:r>
              </a:p>
              <a:p>
                <a:pPr marL="720000" lvl="2" indent="-342900" eaLnBrk="0" hangingPunct="0">
                  <a:buSzPct val="80000"/>
                  <a:buFont typeface="Arial" panose="020B0604020202020204" pitchFamily="34" charset="0"/>
                  <a:buChar char="•"/>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only sample</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 small fraction of neighbors to push mass.</a:t>
                </a:r>
              </a:p>
              <a:p>
                <a:pPr marL="869503" lvl="2" indent="-342900" eaLnBrk="0" hangingPunct="0">
                  <a:spcBef>
                    <a:spcPts val="300"/>
                  </a:spcBef>
                  <a:spcAft>
                    <a:spcPts val="600"/>
                  </a:spcAft>
                  <a:buSzPct val="80000"/>
                  <a:buFont typeface="Wingdings" panose="05000000000000000000" pitchFamily="2" charset="2"/>
                  <a:buChar char="l"/>
                  <a:defRPr/>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 name="AutoShape 10">
                <a:extLst>
                  <a:ext uri="{FF2B5EF4-FFF2-40B4-BE49-F238E27FC236}">
                    <a16:creationId xmlns:a16="http://schemas.microsoft.com/office/drawing/2014/main" id="{9E057865-FCA2-20DD-561C-7DD1FF5C19C6}"/>
                  </a:ext>
                </a:extLst>
              </p:cNvPr>
              <p:cNvSpPr>
                <a:spLocks noRot="1" noChangeAspect="1" noMove="1" noResize="1" noEditPoints="1" noAdjustHandles="1" noChangeArrowheads="1" noChangeShapeType="1" noTextEdit="1"/>
              </p:cNvSpPr>
              <p:nvPr/>
            </p:nvSpPr>
            <p:spPr bwMode="gray">
              <a:xfrm>
                <a:off x="493029" y="2240400"/>
                <a:ext cx="9534317" cy="2831426"/>
              </a:xfrm>
              <a:prstGeom prst="roundRect">
                <a:avLst>
                  <a:gd name="adj" fmla="val 0"/>
                </a:avLst>
              </a:prstGeom>
              <a:blipFill>
                <a:blip r:embed="rId3"/>
                <a:stretch>
                  <a:fillRect l="-266" t="-1786" r="-798"/>
                </a:stretch>
              </a:blipFill>
              <a:ln w="9525">
                <a:noFill/>
                <a:round/>
                <a:headEnd/>
                <a:tailEnd/>
              </a:ln>
              <a:effectLst/>
            </p:spPr>
            <p:txBody>
              <a:bodyPr/>
              <a:lstStyle/>
              <a:p>
                <a:r>
                  <a:rPr lang="en-US">
                    <a:noFill/>
                  </a:rPr>
                  <a:t> </a:t>
                </a:r>
              </a:p>
            </p:txBody>
          </p:sp>
        </mc:Fallback>
      </mc:AlternateContent>
      <p:sp>
        <p:nvSpPr>
          <p:cNvPr id="2" name="Rectangle 17">
            <a:extLst>
              <a:ext uri="{FF2B5EF4-FFF2-40B4-BE49-F238E27FC236}">
                <a16:creationId xmlns:a16="http://schemas.microsoft.com/office/drawing/2014/main" id="{FE574612-8ECE-66BD-9996-ACCCD7BCF4FF}"/>
              </a:ext>
            </a:extLst>
          </p:cNvPr>
          <p:cNvSpPr>
            <a:spLocks noChangeAspect="1" noChangeArrowheads="1"/>
          </p:cNvSpPr>
          <p:nvPr/>
        </p:nvSpPr>
        <p:spPr bwMode="auto">
          <a:xfrm flipV="1">
            <a:off x="1218764" y="5684970"/>
            <a:ext cx="6283000" cy="78306"/>
          </a:xfrm>
          <a:prstGeom prst="rect">
            <a:avLst/>
          </a:prstGeom>
          <a:gradFill flip="none" rotWithShape="1">
            <a:gsLst>
              <a:gs pos="0">
                <a:srgbClr val="005AAA"/>
              </a:gs>
              <a:gs pos="44000">
                <a:srgbClr val="005AAA"/>
              </a:gs>
              <a:gs pos="100000">
                <a:schemeClr val="accent1">
                  <a:lumMod val="30000"/>
                  <a:lumOff val="70000"/>
                </a:schemeClr>
              </a:gs>
            </a:gsLst>
            <a:lin ang="0" scaled="1"/>
            <a:tileRect/>
          </a:gradFill>
          <a:ln>
            <a:noFill/>
          </a:ln>
        </p:spPr>
        <p:txBody>
          <a:bodyPr rot="10800000"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Rectangle 16">
            <a:extLst>
              <a:ext uri="{FF2B5EF4-FFF2-40B4-BE49-F238E27FC236}">
                <a16:creationId xmlns:a16="http://schemas.microsoft.com/office/drawing/2014/main" id="{A063F596-DF80-4A70-8971-7CC7F9F316F9}"/>
              </a:ext>
            </a:extLst>
          </p:cNvPr>
          <p:cNvSpPr>
            <a:spLocks noChangeAspect="1" noChangeArrowheads="1"/>
          </p:cNvSpPr>
          <p:nvPr/>
        </p:nvSpPr>
        <p:spPr bwMode="auto">
          <a:xfrm>
            <a:off x="649739" y="5781734"/>
            <a:ext cx="2815217" cy="243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7382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2CB684C9-E8E1-B56C-04FF-5384522369C0}"/>
              </a:ext>
            </a:extLst>
          </p:cNvPr>
          <p:cNvSpPr/>
          <p:nvPr/>
        </p:nvSpPr>
        <p:spPr>
          <a:xfrm>
            <a:off x="4987950" y="5057750"/>
            <a:ext cx="1310851" cy="1184940"/>
          </a:xfrm>
          <a:prstGeom prst="ellipse">
            <a:avLst/>
          </a:prstGeom>
          <a:noFill/>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7" name="图形 46" descr="文档">
            <a:extLst>
              <a:ext uri="{FF2B5EF4-FFF2-40B4-BE49-F238E27FC236}">
                <a16:creationId xmlns:a16="http://schemas.microsoft.com/office/drawing/2014/main" id="{F00BC57D-45E8-DF49-542B-476F682C12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6400" y="5240849"/>
            <a:ext cx="1004306" cy="855397"/>
          </a:xfrm>
          <a:prstGeom prst="rect">
            <a:avLst/>
          </a:prstGeom>
        </p:spPr>
      </p:pic>
      <p:pic>
        <p:nvPicPr>
          <p:cNvPr id="48" name="图形 47" descr="文档">
            <a:extLst>
              <a:ext uri="{FF2B5EF4-FFF2-40B4-BE49-F238E27FC236}">
                <a16:creationId xmlns:a16="http://schemas.microsoft.com/office/drawing/2014/main" id="{C6001428-011F-EB66-421D-ACC9C92F6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5653" y="5350217"/>
            <a:ext cx="572250" cy="487402"/>
          </a:xfrm>
          <a:prstGeom prst="rect">
            <a:avLst/>
          </a:prstGeom>
        </p:spPr>
      </p:pic>
      <p:pic>
        <p:nvPicPr>
          <p:cNvPr id="49" name="图形 48" descr="文档">
            <a:extLst>
              <a:ext uri="{FF2B5EF4-FFF2-40B4-BE49-F238E27FC236}">
                <a16:creationId xmlns:a16="http://schemas.microsoft.com/office/drawing/2014/main" id="{61B3A593-2E91-147A-AF5E-DA8499C8B2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4150" y="6428508"/>
            <a:ext cx="572250" cy="487402"/>
          </a:xfrm>
          <a:prstGeom prst="rect">
            <a:avLst/>
          </a:prstGeom>
        </p:spPr>
      </p:pic>
      <p:pic>
        <p:nvPicPr>
          <p:cNvPr id="51" name="图形 50" descr="文档">
            <a:extLst>
              <a:ext uri="{FF2B5EF4-FFF2-40B4-BE49-F238E27FC236}">
                <a16:creationId xmlns:a16="http://schemas.microsoft.com/office/drawing/2014/main" id="{155C4505-4435-EB96-A992-B74FBA0B6D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7169" y="6158181"/>
            <a:ext cx="749634" cy="638485"/>
          </a:xfrm>
          <a:prstGeom prst="rect">
            <a:avLst/>
          </a:prstGeom>
        </p:spPr>
      </p:pic>
      <p:pic>
        <p:nvPicPr>
          <p:cNvPr id="52" name="图形 51" descr="文档">
            <a:extLst>
              <a:ext uri="{FF2B5EF4-FFF2-40B4-BE49-F238E27FC236}">
                <a16:creationId xmlns:a16="http://schemas.microsoft.com/office/drawing/2014/main" id="{A601E839-CAC0-9402-311E-D733895430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31475" y="6043515"/>
            <a:ext cx="386709" cy="329371"/>
          </a:xfrm>
          <a:prstGeom prst="rect">
            <a:avLst/>
          </a:prstGeom>
        </p:spPr>
      </p:pic>
      <p:pic>
        <p:nvPicPr>
          <p:cNvPr id="54" name="图形 53" descr="文档">
            <a:extLst>
              <a:ext uri="{FF2B5EF4-FFF2-40B4-BE49-F238E27FC236}">
                <a16:creationId xmlns:a16="http://schemas.microsoft.com/office/drawing/2014/main" id="{434E52A0-38CF-E95A-7042-FA5AC1ED7B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7444" y="6911278"/>
            <a:ext cx="386709" cy="329371"/>
          </a:xfrm>
          <a:prstGeom prst="rect">
            <a:avLst/>
          </a:prstGeom>
        </p:spPr>
      </p:pic>
      <p:pic>
        <p:nvPicPr>
          <p:cNvPr id="55" name="图形 54" descr="文档">
            <a:extLst>
              <a:ext uri="{FF2B5EF4-FFF2-40B4-BE49-F238E27FC236}">
                <a16:creationId xmlns:a16="http://schemas.microsoft.com/office/drawing/2014/main" id="{380F4A59-48BD-6E04-06D1-3135E62966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13865" y="7120714"/>
            <a:ext cx="386709" cy="329371"/>
          </a:xfrm>
          <a:prstGeom prst="rect">
            <a:avLst/>
          </a:prstGeom>
        </p:spPr>
      </p:pic>
      <p:pic>
        <p:nvPicPr>
          <p:cNvPr id="57" name="图形 56" descr="文档">
            <a:extLst>
              <a:ext uri="{FF2B5EF4-FFF2-40B4-BE49-F238E27FC236}">
                <a16:creationId xmlns:a16="http://schemas.microsoft.com/office/drawing/2014/main" id="{22F3EFCF-326A-89B9-BA61-C844AF5474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8068" y="7035742"/>
            <a:ext cx="386709" cy="329371"/>
          </a:xfrm>
          <a:prstGeom prst="rect">
            <a:avLst/>
          </a:prstGeom>
        </p:spPr>
      </p:pic>
      <p:pic>
        <p:nvPicPr>
          <p:cNvPr id="58" name="图形 57" descr="文档">
            <a:extLst>
              <a:ext uri="{FF2B5EF4-FFF2-40B4-BE49-F238E27FC236}">
                <a16:creationId xmlns:a16="http://schemas.microsoft.com/office/drawing/2014/main" id="{65013BC1-AB59-779B-685F-6DC74A808E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31475" y="6562162"/>
            <a:ext cx="386709" cy="329371"/>
          </a:xfrm>
          <a:prstGeom prst="rect">
            <a:avLst/>
          </a:prstGeom>
        </p:spPr>
      </p:pic>
      <p:cxnSp>
        <p:nvCxnSpPr>
          <p:cNvPr id="60" name="直线箭头连接符 59">
            <a:extLst>
              <a:ext uri="{FF2B5EF4-FFF2-40B4-BE49-F238E27FC236}">
                <a16:creationId xmlns:a16="http://schemas.microsoft.com/office/drawing/2014/main" id="{2AB08FCB-B972-93FE-C205-2431DFA0C2DC}"/>
              </a:ext>
            </a:extLst>
          </p:cNvPr>
          <p:cNvCxnSpPr>
            <a:cxnSpLocks/>
          </p:cNvCxnSpPr>
          <p:nvPr/>
        </p:nvCxnSpPr>
        <p:spPr>
          <a:xfrm flipV="1">
            <a:off x="5872497" y="6652464"/>
            <a:ext cx="279145" cy="23907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6CF20CE2-F78F-6C85-8F16-8A133E6ACDBA}"/>
              </a:ext>
            </a:extLst>
          </p:cNvPr>
          <p:cNvCxnSpPr>
            <a:cxnSpLocks/>
          </p:cNvCxnSpPr>
          <p:nvPr/>
        </p:nvCxnSpPr>
        <p:spPr>
          <a:xfrm flipV="1">
            <a:off x="6413274" y="6791762"/>
            <a:ext cx="0" cy="30421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F60A6662-7B34-21F3-555D-9CD9FB955F75}"/>
              </a:ext>
            </a:extLst>
          </p:cNvPr>
          <p:cNvCxnSpPr>
            <a:cxnSpLocks/>
          </p:cNvCxnSpPr>
          <p:nvPr/>
        </p:nvCxnSpPr>
        <p:spPr>
          <a:xfrm flipH="1" flipV="1">
            <a:off x="6719809" y="6796667"/>
            <a:ext cx="156995" cy="169258"/>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85E1B9AA-CAB8-B750-EFB4-7173462DC20B}"/>
              </a:ext>
            </a:extLst>
          </p:cNvPr>
          <p:cNvCxnSpPr>
            <a:cxnSpLocks/>
            <a:stCxn id="58" idx="1"/>
          </p:cNvCxnSpPr>
          <p:nvPr/>
        </p:nvCxnSpPr>
        <p:spPr>
          <a:xfrm flipH="1" flipV="1">
            <a:off x="6798306" y="6607200"/>
            <a:ext cx="333169" cy="119649"/>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线箭头连接符 64">
            <a:extLst>
              <a:ext uri="{FF2B5EF4-FFF2-40B4-BE49-F238E27FC236}">
                <a16:creationId xmlns:a16="http://schemas.microsoft.com/office/drawing/2014/main" id="{961121CF-6F06-8E54-E0C5-A700EC35A262}"/>
              </a:ext>
            </a:extLst>
          </p:cNvPr>
          <p:cNvCxnSpPr>
            <a:cxnSpLocks/>
          </p:cNvCxnSpPr>
          <p:nvPr/>
        </p:nvCxnSpPr>
        <p:spPr>
          <a:xfrm flipH="1">
            <a:off x="6780243" y="6277829"/>
            <a:ext cx="374107" cy="164655"/>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AE22F038-A3FB-850C-034C-0908F3264394}"/>
              </a:ext>
            </a:extLst>
          </p:cNvPr>
          <p:cNvCxnSpPr>
            <a:cxnSpLocks/>
            <a:endCxn id="47" idx="2"/>
          </p:cNvCxnSpPr>
          <p:nvPr/>
        </p:nvCxnSpPr>
        <p:spPr>
          <a:xfrm flipH="1" flipV="1">
            <a:off x="5608553" y="6096246"/>
            <a:ext cx="131908" cy="785050"/>
          </a:xfrm>
          <a:prstGeom prst="straightConnector1">
            <a:avLst/>
          </a:prstGeom>
          <a:ln w="762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线箭头连接符 67">
            <a:extLst>
              <a:ext uri="{FF2B5EF4-FFF2-40B4-BE49-F238E27FC236}">
                <a16:creationId xmlns:a16="http://schemas.microsoft.com/office/drawing/2014/main" id="{D2B209D3-760E-B5D9-8568-DEB98E73B155}"/>
              </a:ext>
            </a:extLst>
          </p:cNvPr>
          <p:cNvCxnSpPr>
            <a:cxnSpLocks/>
          </p:cNvCxnSpPr>
          <p:nvPr/>
        </p:nvCxnSpPr>
        <p:spPr>
          <a:xfrm flipH="1" flipV="1">
            <a:off x="5995133" y="5878171"/>
            <a:ext cx="321411" cy="280010"/>
          </a:xfrm>
          <a:prstGeom prst="straightConnector1">
            <a:avLst/>
          </a:prstGeom>
          <a:ln w="7620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152D4ED6-5E16-7B7A-7036-E14D14726F29}"/>
              </a:ext>
            </a:extLst>
          </p:cNvPr>
          <p:cNvCxnSpPr>
            <a:cxnSpLocks/>
            <a:stCxn id="51" idx="1"/>
            <a:endCxn id="49" idx="3"/>
          </p:cNvCxnSpPr>
          <p:nvPr/>
        </p:nvCxnSpPr>
        <p:spPr>
          <a:xfrm flipH="1">
            <a:off x="5106400" y="6477423"/>
            <a:ext cx="1020770" cy="194786"/>
          </a:xfrm>
          <a:prstGeom prst="straightConnector1">
            <a:avLst/>
          </a:prstGeom>
          <a:ln w="1905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线箭头连接符 70">
            <a:extLst>
              <a:ext uri="{FF2B5EF4-FFF2-40B4-BE49-F238E27FC236}">
                <a16:creationId xmlns:a16="http://schemas.microsoft.com/office/drawing/2014/main" id="{3B40E2D3-9697-4673-585A-828B20E1DE48}"/>
              </a:ext>
            </a:extLst>
          </p:cNvPr>
          <p:cNvCxnSpPr>
            <a:cxnSpLocks/>
            <a:stCxn id="49" idx="0"/>
          </p:cNvCxnSpPr>
          <p:nvPr/>
        </p:nvCxnSpPr>
        <p:spPr>
          <a:xfrm flipV="1">
            <a:off x="4820275" y="5992702"/>
            <a:ext cx="409484" cy="435805"/>
          </a:xfrm>
          <a:prstGeom prst="straightConnector1">
            <a:avLst/>
          </a:prstGeom>
          <a:ln w="7620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pic>
        <p:nvPicPr>
          <p:cNvPr id="73" name="图形 72" descr="文档">
            <a:extLst>
              <a:ext uri="{FF2B5EF4-FFF2-40B4-BE49-F238E27FC236}">
                <a16:creationId xmlns:a16="http://schemas.microsoft.com/office/drawing/2014/main" id="{CF0464C9-0465-1460-3F01-3534AE19F9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1420" y="5800272"/>
            <a:ext cx="511671" cy="435805"/>
          </a:xfrm>
          <a:prstGeom prst="rect">
            <a:avLst/>
          </a:prstGeom>
        </p:spPr>
      </p:pic>
      <p:cxnSp>
        <p:nvCxnSpPr>
          <p:cNvPr id="74" name="直线箭头连接符 73">
            <a:extLst>
              <a:ext uri="{FF2B5EF4-FFF2-40B4-BE49-F238E27FC236}">
                <a16:creationId xmlns:a16="http://schemas.microsoft.com/office/drawing/2014/main" id="{AD606C90-DCB1-7045-4388-A34F49959C55}"/>
              </a:ext>
            </a:extLst>
          </p:cNvPr>
          <p:cNvCxnSpPr>
            <a:cxnSpLocks/>
          </p:cNvCxnSpPr>
          <p:nvPr/>
        </p:nvCxnSpPr>
        <p:spPr>
          <a:xfrm flipH="1" flipV="1">
            <a:off x="4456442" y="6265318"/>
            <a:ext cx="166357" cy="16319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CA4FEFEA-306C-B56D-A813-5999EE9D98B9}"/>
              </a:ext>
            </a:extLst>
          </p:cNvPr>
          <p:cNvCxnSpPr>
            <a:cxnSpLocks/>
            <a:endCxn id="47" idx="3"/>
          </p:cNvCxnSpPr>
          <p:nvPr/>
        </p:nvCxnSpPr>
        <p:spPr>
          <a:xfrm flipH="1">
            <a:off x="6110706" y="5668548"/>
            <a:ext cx="460510" cy="0"/>
          </a:xfrm>
          <a:prstGeom prst="straightConnector1">
            <a:avLst/>
          </a:prstGeom>
          <a:ln w="7620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65610E9D-CD7F-245A-2B59-379CC4946493}"/>
              </a:ext>
            </a:extLst>
          </p:cNvPr>
          <p:cNvCxnSpPr>
            <a:cxnSpLocks/>
          </p:cNvCxnSpPr>
          <p:nvPr/>
        </p:nvCxnSpPr>
        <p:spPr>
          <a:xfrm flipV="1">
            <a:off x="4633091" y="5718101"/>
            <a:ext cx="596669" cy="230457"/>
          </a:xfrm>
          <a:prstGeom prst="straightConnector1">
            <a:avLst/>
          </a:prstGeom>
          <a:ln w="7620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37" name="图片 36">
            <a:extLst>
              <a:ext uri="{FF2B5EF4-FFF2-40B4-BE49-F238E27FC236}">
                <a16:creationId xmlns:a16="http://schemas.microsoft.com/office/drawing/2014/main" id="{A62907DF-AC44-21BB-5F4C-4A7837325DE8}"/>
              </a:ext>
            </a:extLst>
          </p:cNvPr>
          <p:cNvPicPr>
            <a:picLocks noChangeAspect="1"/>
          </p:cNvPicPr>
          <p:nvPr/>
        </p:nvPicPr>
        <p:blipFill>
          <a:blip r:embed="rId14"/>
          <a:stretch>
            <a:fillRect/>
          </a:stretch>
        </p:blipFill>
        <p:spPr>
          <a:xfrm>
            <a:off x="6766854" y="1672968"/>
            <a:ext cx="2715191" cy="1508439"/>
          </a:xfrm>
          <a:prstGeom prst="rect">
            <a:avLst/>
          </a:prstGeom>
        </p:spPr>
      </p:pic>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5CBE293-7FDF-B4CA-3DA7-394E9A294B00}"/>
                  </a:ext>
                </a:extLst>
              </p:cNvPr>
              <p:cNvSpPr txBox="1"/>
              <p:nvPr/>
            </p:nvSpPr>
            <p:spPr bwMode="auto">
              <a:xfrm>
                <a:off x="5548404" y="5026531"/>
                <a:ext cx="673184" cy="46166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a:solidFill>
                            <a:srgbClr val="C00000"/>
                          </a:solidFill>
                          <a:latin typeface="Cambria Math" panose="02040503050406030204" pitchFamily="18" charset="0"/>
                          <a:cs typeface="Times New Roman" panose="02020603050405020304" pitchFamily="18" charset="0"/>
                        </a:rPr>
                        <m:t>𝒖</m:t>
                      </m:r>
                    </m:oMath>
                  </m:oMathPara>
                </a14:m>
                <a:endParaRPr lang="en-US" sz="2400"/>
              </a:p>
            </p:txBody>
          </p:sp>
        </mc:Choice>
        <mc:Fallback xmlns="">
          <p:sp>
            <p:nvSpPr>
              <p:cNvPr id="82" name="文本框 81">
                <a:extLst>
                  <a:ext uri="{FF2B5EF4-FFF2-40B4-BE49-F238E27FC236}">
                    <a16:creationId xmlns:a16="http://schemas.microsoft.com/office/drawing/2014/main" id="{B5CBE293-7FDF-B4CA-3DA7-394E9A294B00}"/>
                  </a:ext>
                </a:extLst>
              </p:cNvPr>
              <p:cNvSpPr txBox="1">
                <a:spLocks noRot="1" noChangeAspect="1" noMove="1" noResize="1" noEditPoints="1" noAdjustHandles="1" noChangeArrowheads="1" noChangeShapeType="1" noTextEdit="1"/>
              </p:cNvSpPr>
              <p:nvPr/>
            </p:nvSpPr>
            <p:spPr bwMode="auto">
              <a:xfrm>
                <a:off x="5548404" y="5026531"/>
                <a:ext cx="673184" cy="461665"/>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64FBA1C-C869-8821-E409-7EAF7E5B4E44}"/>
                  </a:ext>
                </a:extLst>
              </p:cNvPr>
              <p:cNvSpPr txBox="1"/>
              <p:nvPr/>
            </p:nvSpPr>
            <p:spPr bwMode="auto">
              <a:xfrm>
                <a:off x="1358199" y="5220156"/>
                <a:ext cx="2772412" cy="769441"/>
              </a:xfrm>
              <a:prstGeom prst="rect">
                <a:avLst/>
              </a:prstGeom>
              <a:noFill/>
              <a:ln w="9525" algn="ctr">
                <a:noFill/>
                <a:miter lim="800000"/>
                <a:headEnd/>
                <a:tailEnd/>
              </a:ln>
              <a:effectLst/>
            </p:spPr>
            <p:txBody>
              <a:bodyPr wrap="square">
                <a:spAutoFit/>
              </a:bodyPr>
              <a:lstStyle/>
              <a:p>
                <a:pPr marL="0" lvl="1" indent="-132403" eaLnBrk="0" hangingPunct="0">
                  <a:buClr>
                    <a:srgbClr val="005AAA"/>
                  </a:buClr>
                  <a:buSzPct val="80000"/>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Page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linked by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many other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pages </a:t>
                </a:r>
              </a:p>
            </p:txBody>
          </p:sp>
        </mc:Choice>
        <mc:Fallback xmlns="">
          <p:sp>
            <p:nvSpPr>
              <p:cNvPr id="6" name="文本框 5">
                <a:extLst>
                  <a:ext uri="{FF2B5EF4-FFF2-40B4-BE49-F238E27FC236}">
                    <a16:creationId xmlns:a16="http://schemas.microsoft.com/office/drawing/2014/main" id="{D64FBA1C-C869-8821-E409-7EAF7E5B4E44}"/>
                  </a:ext>
                </a:extLst>
              </p:cNvPr>
              <p:cNvSpPr txBox="1">
                <a:spLocks noRot="1" noChangeAspect="1" noMove="1" noResize="1" noEditPoints="1" noAdjustHandles="1" noChangeArrowheads="1" noChangeShapeType="1" noTextEdit="1"/>
              </p:cNvSpPr>
              <p:nvPr/>
            </p:nvSpPr>
            <p:spPr bwMode="auto">
              <a:xfrm>
                <a:off x="1358199" y="5220156"/>
                <a:ext cx="2772412" cy="769441"/>
              </a:xfrm>
              <a:prstGeom prst="rect">
                <a:avLst/>
              </a:prstGeom>
              <a:blipFill>
                <a:blip r:embed="rId16"/>
                <a:stretch>
                  <a:fillRect l="-3196" t="-3226" b="-14516"/>
                </a:stretch>
              </a:blipFill>
              <a:ln w="9525" algn="ctr">
                <a:noFill/>
                <a:miter lim="800000"/>
                <a:headEnd/>
                <a:tailEnd/>
              </a:ln>
              <a:effectLst/>
            </p:spPr>
            <p:txBody>
              <a:bodyPr/>
              <a:lstStyle/>
              <a:p>
                <a:r>
                  <a:rPr lang="en-US">
                    <a:noFill/>
                  </a:rPr>
                  <a:t> </a:t>
                </a:r>
              </a:p>
            </p:txBody>
          </p:sp>
        </mc:Fallback>
      </mc:AlternateContent>
      <p:sp>
        <p:nvSpPr>
          <p:cNvPr id="10" name="AutoShape 10">
            <a:extLst>
              <a:ext uri="{FF2B5EF4-FFF2-40B4-BE49-F238E27FC236}">
                <a16:creationId xmlns:a16="http://schemas.microsoft.com/office/drawing/2014/main" id="{8C1DAD8C-56F8-3B3C-3016-DFA3EF742012}"/>
              </a:ext>
            </a:extLst>
          </p:cNvPr>
          <p:cNvSpPr>
            <a:spLocks noChangeArrowheads="1"/>
          </p:cNvSpPr>
          <p:nvPr/>
        </p:nvSpPr>
        <p:spPr bwMode="gray">
          <a:xfrm>
            <a:off x="570496" y="1670908"/>
            <a:ext cx="6105729" cy="2504118"/>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1200"/>
              </a:spcBef>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was first proposed by Google’s two cofounders to </a:t>
            </a: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evaluate the importance of each web page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 Google’s search engine. </a:t>
            </a:r>
          </a:p>
          <a:p>
            <a:pPr marL="17100" lvl="1" eaLnBrk="0" hangingPunct="0">
              <a:spcBef>
                <a:spcPts val="1200"/>
              </a:spcBef>
              <a:buClr>
                <a:srgbClr val="005AAA"/>
              </a:buClr>
              <a:buSzPct val="80000"/>
              <a:defRPr/>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文本框 10">
            <a:extLst>
              <a:ext uri="{FF2B5EF4-FFF2-40B4-BE49-F238E27FC236}">
                <a16:creationId xmlns:a16="http://schemas.microsoft.com/office/drawing/2014/main" id="{C4107E79-4348-D10E-6951-782D79604AE9}"/>
              </a:ext>
            </a:extLst>
          </p:cNvPr>
          <p:cNvSpPr txBox="1"/>
          <p:nvPr/>
        </p:nvSpPr>
        <p:spPr bwMode="auto">
          <a:xfrm>
            <a:off x="577943" y="3185785"/>
            <a:ext cx="6806545" cy="1277273"/>
          </a:xfrm>
          <a:prstGeom prst="rect">
            <a:avLst/>
          </a:prstGeom>
          <a:noFill/>
          <a:ln w="9525" algn="ctr">
            <a:noFill/>
            <a:miter lim="800000"/>
            <a:headEnd/>
            <a:tailEnd/>
          </a:ln>
          <a:effectLst/>
        </p:spPr>
        <p:txBody>
          <a:bodyPr wrap="square">
            <a:spAutoFit/>
          </a:bodyPr>
          <a:lstStyle/>
          <a:p>
            <a:pPr marL="360000" lvl="1" indent="-342900" eaLnBrk="0" hangingPunct="0">
              <a:spcBef>
                <a:spcPts val="1200"/>
              </a:spcBef>
              <a:spcAft>
                <a:spcPts val="600"/>
              </a:spcAft>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Intuition: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 web page is important if: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the page is linked by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many other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pages;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or the page is linked by some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important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pages.</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文本框 11">
            <a:extLst>
              <a:ext uri="{FF2B5EF4-FFF2-40B4-BE49-F238E27FC236}">
                <a16:creationId xmlns:a16="http://schemas.microsoft.com/office/drawing/2014/main" id="{3F37F232-8F74-0D4B-6748-2468A860969E}"/>
              </a:ext>
            </a:extLst>
          </p:cNvPr>
          <p:cNvSpPr txBox="1"/>
          <p:nvPr/>
        </p:nvSpPr>
        <p:spPr>
          <a:xfrm>
            <a:off x="6676225" y="3207835"/>
            <a:ext cx="3165860" cy="707886"/>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Co-founders of Google: </a:t>
            </a:r>
          </a:p>
          <a:p>
            <a:pPr algn="ctr"/>
            <a:r>
              <a:rPr kumimoji="1" lang="en-US" altLang="zh-CN" dirty="0">
                <a:latin typeface="Times New Roman" panose="02020603050405020304" pitchFamily="18" charset="0"/>
                <a:cs typeface="Times New Roman" panose="02020603050405020304" pitchFamily="18" charset="0"/>
              </a:rPr>
              <a:t>Larry Page, Sergey Brin</a:t>
            </a:r>
            <a:endParaRPr kumimoji="1"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771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形 46" descr="文档">
            <a:extLst>
              <a:ext uri="{FF2B5EF4-FFF2-40B4-BE49-F238E27FC236}">
                <a16:creationId xmlns:a16="http://schemas.microsoft.com/office/drawing/2014/main" id="{F00BC57D-45E8-DF49-542B-476F682C12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6400" y="5240849"/>
            <a:ext cx="1004306" cy="855397"/>
          </a:xfrm>
          <a:prstGeom prst="rect">
            <a:avLst/>
          </a:prstGeom>
        </p:spPr>
      </p:pic>
      <p:pic>
        <p:nvPicPr>
          <p:cNvPr id="48" name="图形 47" descr="文档">
            <a:extLst>
              <a:ext uri="{FF2B5EF4-FFF2-40B4-BE49-F238E27FC236}">
                <a16:creationId xmlns:a16="http://schemas.microsoft.com/office/drawing/2014/main" id="{C6001428-011F-EB66-421D-ACC9C92F6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5653" y="5350217"/>
            <a:ext cx="572250" cy="487402"/>
          </a:xfrm>
          <a:prstGeom prst="rect">
            <a:avLst/>
          </a:prstGeom>
        </p:spPr>
      </p:pic>
      <p:pic>
        <p:nvPicPr>
          <p:cNvPr id="49" name="图形 48" descr="文档">
            <a:extLst>
              <a:ext uri="{FF2B5EF4-FFF2-40B4-BE49-F238E27FC236}">
                <a16:creationId xmlns:a16="http://schemas.microsoft.com/office/drawing/2014/main" id="{61B3A593-2E91-147A-AF5E-DA8499C8B2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4150" y="6428508"/>
            <a:ext cx="572250" cy="487402"/>
          </a:xfrm>
          <a:prstGeom prst="rect">
            <a:avLst/>
          </a:prstGeom>
        </p:spPr>
      </p:pic>
      <p:pic>
        <p:nvPicPr>
          <p:cNvPr id="51" name="图形 50" descr="文档">
            <a:extLst>
              <a:ext uri="{FF2B5EF4-FFF2-40B4-BE49-F238E27FC236}">
                <a16:creationId xmlns:a16="http://schemas.microsoft.com/office/drawing/2014/main" id="{155C4505-4435-EB96-A992-B74FBA0B6D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7169" y="6158181"/>
            <a:ext cx="749634" cy="638485"/>
          </a:xfrm>
          <a:prstGeom prst="rect">
            <a:avLst/>
          </a:prstGeom>
        </p:spPr>
      </p:pic>
      <p:pic>
        <p:nvPicPr>
          <p:cNvPr id="52" name="图形 51" descr="文档">
            <a:extLst>
              <a:ext uri="{FF2B5EF4-FFF2-40B4-BE49-F238E27FC236}">
                <a16:creationId xmlns:a16="http://schemas.microsoft.com/office/drawing/2014/main" id="{A601E839-CAC0-9402-311E-D733895430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31475" y="6043515"/>
            <a:ext cx="386709" cy="329371"/>
          </a:xfrm>
          <a:prstGeom prst="rect">
            <a:avLst/>
          </a:prstGeom>
        </p:spPr>
      </p:pic>
      <p:pic>
        <p:nvPicPr>
          <p:cNvPr id="54" name="图形 53" descr="文档">
            <a:extLst>
              <a:ext uri="{FF2B5EF4-FFF2-40B4-BE49-F238E27FC236}">
                <a16:creationId xmlns:a16="http://schemas.microsoft.com/office/drawing/2014/main" id="{434E52A0-38CF-E95A-7042-FA5AC1ED7B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7444" y="6911278"/>
            <a:ext cx="386709" cy="329371"/>
          </a:xfrm>
          <a:prstGeom prst="rect">
            <a:avLst/>
          </a:prstGeom>
        </p:spPr>
      </p:pic>
      <p:pic>
        <p:nvPicPr>
          <p:cNvPr id="55" name="图形 54" descr="文档">
            <a:extLst>
              <a:ext uri="{FF2B5EF4-FFF2-40B4-BE49-F238E27FC236}">
                <a16:creationId xmlns:a16="http://schemas.microsoft.com/office/drawing/2014/main" id="{380F4A59-48BD-6E04-06D1-3135E62966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13865" y="7120714"/>
            <a:ext cx="386709" cy="329371"/>
          </a:xfrm>
          <a:prstGeom prst="rect">
            <a:avLst/>
          </a:prstGeom>
        </p:spPr>
      </p:pic>
      <p:pic>
        <p:nvPicPr>
          <p:cNvPr id="57" name="图形 56" descr="文档">
            <a:extLst>
              <a:ext uri="{FF2B5EF4-FFF2-40B4-BE49-F238E27FC236}">
                <a16:creationId xmlns:a16="http://schemas.microsoft.com/office/drawing/2014/main" id="{22F3EFCF-326A-89B9-BA61-C844AF5474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8068" y="7035742"/>
            <a:ext cx="386709" cy="329371"/>
          </a:xfrm>
          <a:prstGeom prst="rect">
            <a:avLst/>
          </a:prstGeom>
        </p:spPr>
      </p:pic>
      <p:pic>
        <p:nvPicPr>
          <p:cNvPr id="58" name="图形 57" descr="文档">
            <a:extLst>
              <a:ext uri="{FF2B5EF4-FFF2-40B4-BE49-F238E27FC236}">
                <a16:creationId xmlns:a16="http://schemas.microsoft.com/office/drawing/2014/main" id="{65013BC1-AB59-779B-685F-6DC74A808E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31475" y="6562162"/>
            <a:ext cx="386709" cy="329371"/>
          </a:xfrm>
          <a:prstGeom prst="rect">
            <a:avLst/>
          </a:prstGeom>
        </p:spPr>
      </p:pic>
      <p:cxnSp>
        <p:nvCxnSpPr>
          <p:cNvPr id="60" name="直线箭头连接符 59">
            <a:extLst>
              <a:ext uri="{FF2B5EF4-FFF2-40B4-BE49-F238E27FC236}">
                <a16:creationId xmlns:a16="http://schemas.microsoft.com/office/drawing/2014/main" id="{2AB08FCB-B972-93FE-C205-2431DFA0C2DC}"/>
              </a:ext>
            </a:extLst>
          </p:cNvPr>
          <p:cNvCxnSpPr>
            <a:cxnSpLocks/>
          </p:cNvCxnSpPr>
          <p:nvPr/>
        </p:nvCxnSpPr>
        <p:spPr>
          <a:xfrm flipV="1">
            <a:off x="5872497" y="6652464"/>
            <a:ext cx="279145" cy="23907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6CF20CE2-F78F-6C85-8F16-8A133E6ACDBA}"/>
              </a:ext>
            </a:extLst>
          </p:cNvPr>
          <p:cNvCxnSpPr>
            <a:cxnSpLocks/>
          </p:cNvCxnSpPr>
          <p:nvPr/>
        </p:nvCxnSpPr>
        <p:spPr>
          <a:xfrm flipV="1">
            <a:off x="6413274" y="6791762"/>
            <a:ext cx="0" cy="30421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F60A6662-7B34-21F3-555D-9CD9FB955F75}"/>
              </a:ext>
            </a:extLst>
          </p:cNvPr>
          <p:cNvCxnSpPr>
            <a:cxnSpLocks/>
          </p:cNvCxnSpPr>
          <p:nvPr/>
        </p:nvCxnSpPr>
        <p:spPr>
          <a:xfrm flipH="1" flipV="1">
            <a:off x="6719809" y="6796667"/>
            <a:ext cx="156995" cy="169258"/>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85E1B9AA-CAB8-B750-EFB4-7173462DC20B}"/>
              </a:ext>
            </a:extLst>
          </p:cNvPr>
          <p:cNvCxnSpPr>
            <a:cxnSpLocks/>
            <a:stCxn id="58" idx="1"/>
          </p:cNvCxnSpPr>
          <p:nvPr/>
        </p:nvCxnSpPr>
        <p:spPr>
          <a:xfrm flipH="1" flipV="1">
            <a:off x="6798306" y="6607200"/>
            <a:ext cx="333169" cy="119649"/>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线箭头连接符 64">
            <a:extLst>
              <a:ext uri="{FF2B5EF4-FFF2-40B4-BE49-F238E27FC236}">
                <a16:creationId xmlns:a16="http://schemas.microsoft.com/office/drawing/2014/main" id="{961121CF-6F06-8E54-E0C5-A700EC35A262}"/>
              </a:ext>
            </a:extLst>
          </p:cNvPr>
          <p:cNvCxnSpPr>
            <a:cxnSpLocks/>
          </p:cNvCxnSpPr>
          <p:nvPr/>
        </p:nvCxnSpPr>
        <p:spPr>
          <a:xfrm flipH="1">
            <a:off x="6780243" y="6277829"/>
            <a:ext cx="374107" cy="164655"/>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AE22F038-A3FB-850C-034C-0908F3264394}"/>
              </a:ext>
            </a:extLst>
          </p:cNvPr>
          <p:cNvCxnSpPr>
            <a:cxnSpLocks/>
            <a:endCxn id="47" idx="2"/>
          </p:cNvCxnSpPr>
          <p:nvPr/>
        </p:nvCxnSpPr>
        <p:spPr>
          <a:xfrm flipH="1" flipV="1">
            <a:off x="5608553" y="6096246"/>
            <a:ext cx="131908" cy="78505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线箭头连接符 67">
            <a:extLst>
              <a:ext uri="{FF2B5EF4-FFF2-40B4-BE49-F238E27FC236}">
                <a16:creationId xmlns:a16="http://schemas.microsoft.com/office/drawing/2014/main" id="{D2B209D3-760E-B5D9-8568-DEB98E73B155}"/>
              </a:ext>
            </a:extLst>
          </p:cNvPr>
          <p:cNvCxnSpPr>
            <a:cxnSpLocks/>
          </p:cNvCxnSpPr>
          <p:nvPr/>
        </p:nvCxnSpPr>
        <p:spPr>
          <a:xfrm flipH="1" flipV="1">
            <a:off x="5995133" y="5878171"/>
            <a:ext cx="321411" cy="280010"/>
          </a:xfrm>
          <a:prstGeom prst="straightConnector1">
            <a:avLst/>
          </a:prstGeom>
          <a:ln w="7620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152D4ED6-5E16-7B7A-7036-E14D14726F29}"/>
              </a:ext>
            </a:extLst>
          </p:cNvPr>
          <p:cNvCxnSpPr>
            <a:cxnSpLocks/>
            <a:stCxn id="51" idx="1"/>
            <a:endCxn id="49" idx="3"/>
          </p:cNvCxnSpPr>
          <p:nvPr/>
        </p:nvCxnSpPr>
        <p:spPr>
          <a:xfrm flipH="1">
            <a:off x="5106400" y="6477423"/>
            <a:ext cx="1020770" cy="194786"/>
          </a:xfrm>
          <a:prstGeom prst="straightConnector1">
            <a:avLst/>
          </a:prstGeom>
          <a:ln w="1905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线箭头连接符 70">
            <a:extLst>
              <a:ext uri="{FF2B5EF4-FFF2-40B4-BE49-F238E27FC236}">
                <a16:creationId xmlns:a16="http://schemas.microsoft.com/office/drawing/2014/main" id="{3B40E2D3-9697-4673-585A-828B20E1DE48}"/>
              </a:ext>
            </a:extLst>
          </p:cNvPr>
          <p:cNvCxnSpPr>
            <a:cxnSpLocks/>
            <a:stCxn id="49" idx="0"/>
          </p:cNvCxnSpPr>
          <p:nvPr/>
        </p:nvCxnSpPr>
        <p:spPr>
          <a:xfrm flipV="1">
            <a:off x="4820275" y="5992702"/>
            <a:ext cx="409484" cy="435805"/>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pic>
        <p:nvPicPr>
          <p:cNvPr id="73" name="图形 72" descr="文档">
            <a:extLst>
              <a:ext uri="{FF2B5EF4-FFF2-40B4-BE49-F238E27FC236}">
                <a16:creationId xmlns:a16="http://schemas.microsoft.com/office/drawing/2014/main" id="{CF0464C9-0465-1460-3F01-3534AE19F9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1420" y="5800272"/>
            <a:ext cx="511671" cy="435805"/>
          </a:xfrm>
          <a:prstGeom prst="rect">
            <a:avLst/>
          </a:prstGeom>
        </p:spPr>
      </p:pic>
      <p:cxnSp>
        <p:nvCxnSpPr>
          <p:cNvPr id="74" name="直线箭头连接符 73">
            <a:extLst>
              <a:ext uri="{FF2B5EF4-FFF2-40B4-BE49-F238E27FC236}">
                <a16:creationId xmlns:a16="http://schemas.microsoft.com/office/drawing/2014/main" id="{AD606C90-DCB1-7045-4388-A34F49959C55}"/>
              </a:ext>
            </a:extLst>
          </p:cNvPr>
          <p:cNvCxnSpPr>
            <a:cxnSpLocks/>
          </p:cNvCxnSpPr>
          <p:nvPr/>
        </p:nvCxnSpPr>
        <p:spPr>
          <a:xfrm flipH="1" flipV="1">
            <a:off x="4456442" y="6265318"/>
            <a:ext cx="166357" cy="16319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CA4FEFEA-306C-B56D-A813-5999EE9D98B9}"/>
              </a:ext>
            </a:extLst>
          </p:cNvPr>
          <p:cNvCxnSpPr>
            <a:cxnSpLocks/>
            <a:endCxn id="47" idx="3"/>
          </p:cNvCxnSpPr>
          <p:nvPr/>
        </p:nvCxnSpPr>
        <p:spPr>
          <a:xfrm flipH="1">
            <a:off x="6110706" y="5668548"/>
            <a:ext cx="460510" cy="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65610E9D-CD7F-245A-2B59-379CC4946493}"/>
              </a:ext>
            </a:extLst>
          </p:cNvPr>
          <p:cNvCxnSpPr>
            <a:cxnSpLocks/>
          </p:cNvCxnSpPr>
          <p:nvPr/>
        </p:nvCxnSpPr>
        <p:spPr>
          <a:xfrm flipV="1">
            <a:off x="4633091" y="5718101"/>
            <a:ext cx="596669" cy="230457"/>
          </a:xfrm>
          <a:prstGeom prst="straightConnector1">
            <a:avLst/>
          </a:prstGeom>
          <a:ln w="1905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9" name="AutoShape 10">
            <a:extLst>
              <a:ext uri="{FF2B5EF4-FFF2-40B4-BE49-F238E27FC236}">
                <a16:creationId xmlns:a16="http://schemas.microsoft.com/office/drawing/2014/main" id="{8747A9FC-0DF4-FF22-FFC6-E8C7C0277CCB}"/>
              </a:ext>
            </a:extLst>
          </p:cNvPr>
          <p:cNvSpPr>
            <a:spLocks noChangeArrowheads="1"/>
          </p:cNvSpPr>
          <p:nvPr/>
        </p:nvSpPr>
        <p:spPr bwMode="gray">
          <a:xfrm>
            <a:off x="570496" y="1670908"/>
            <a:ext cx="6105729" cy="2504118"/>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1200"/>
              </a:spcBef>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was first proposed by Google’s two cofounders to </a:t>
            </a: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evaluate the importance of each web page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 Google’s search engine. </a:t>
            </a:r>
          </a:p>
          <a:p>
            <a:pPr marL="17100" lvl="1" eaLnBrk="0" hangingPunct="0">
              <a:spcBef>
                <a:spcPts val="1200"/>
              </a:spcBef>
              <a:buClr>
                <a:srgbClr val="005AAA"/>
              </a:buClr>
              <a:buSzPct val="80000"/>
              <a:defRPr/>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7" name="图片 36">
            <a:extLst>
              <a:ext uri="{FF2B5EF4-FFF2-40B4-BE49-F238E27FC236}">
                <a16:creationId xmlns:a16="http://schemas.microsoft.com/office/drawing/2014/main" id="{A62907DF-AC44-21BB-5F4C-4A7837325DE8}"/>
              </a:ext>
            </a:extLst>
          </p:cNvPr>
          <p:cNvPicPr>
            <a:picLocks noChangeAspect="1"/>
          </p:cNvPicPr>
          <p:nvPr/>
        </p:nvPicPr>
        <p:blipFill>
          <a:blip r:embed="rId14"/>
          <a:stretch>
            <a:fillRect/>
          </a:stretch>
        </p:blipFill>
        <p:spPr>
          <a:xfrm>
            <a:off x="6766854" y="1672968"/>
            <a:ext cx="2715191" cy="1508439"/>
          </a:xfrm>
          <a:prstGeom prst="rect">
            <a:avLst/>
          </a:prstGeom>
        </p:spPr>
      </p:pic>
      <p:sp>
        <p:nvSpPr>
          <p:cNvPr id="38" name="文本框 37">
            <a:extLst>
              <a:ext uri="{FF2B5EF4-FFF2-40B4-BE49-F238E27FC236}">
                <a16:creationId xmlns:a16="http://schemas.microsoft.com/office/drawing/2014/main" id="{D65E7FBF-9F2B-8B00-7DBA-127EE6ABFB93}"/>
              </a:ext>
            </a:extLst>
          </p:cNvPr>
          <p:cNvSpPr txBox="1"/>
          <p:nvPr/>
        </p:nvSpPr>
        <p:spPr>
          <a:xfrm>
            <a:off x="6676225" y="3207835"/>
            <a:ext cx="3165860" cy="707886"/>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Co-founders of Google: </a:t>
            </a:r>
          </a:p>
          <a:p>
            <a:pPr algn="ctr"/>
            <a:r>
              <a:rPr kumimoji="1" lang="en-US" altLang="zh-CN" dirty="0">
                <a:latin typeface="Times New Roman" panose="02020603050405020304" pitchFamily="18" charset="0"/>
                <a:cs typeface="Times New Roman" panose="02020603050405020304" pitchFamily="18" charset="0"/>
              </a:rPr>
              <a:t>Larry Page, Sergey Brin</a:t>
            </a:r>
            <a:endParaRPr kumimoji="1" lang="zh-CN" altLang="en-US"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1F7D0FE0-7156-9268-7F64-30BFD2879744}"/>
              </a:ext>
            </a:extLst>
          </p:cNvPr>
          <p:cNvSpPr txBox="1"/>
          <p:nvPr/>
        </p:nvSpPr>
        <p:spPr bwMode="auto">
          <a:xfrm>
            <a:off x="577943" y="3185785"/>
            <a:ext cx="6806545" cy="1277273"/>
          </a:xfrm>
          <a:prstGeom prst="rect">
            <a:avLst/>
          </a:prstGeom>
          <a:noFill/>
          <a:ln w="9525" algn="ctr">
            <a:noFill/>
            <a:miter lim="800000"/>
            <a:headEnd/>
            <a:tailEnd/>
          </a:ln>
          <a:effectLst/>
        </p:spPr>
        <p:txBody>
          <a:bodyPr wrap="square">
            <a:spAutoFit/>
          </a:bodyPr>
          <a:lstStyle/>
          <a:p>
            <a:pPr marL="360000" lvl="1" indent="-342900" eaLnBrk="0" hangingPunct="0">
              <a:spcBef>
                <a:spcPts val="1200"/>
              </a:spcBef>
              <a:spcAft>
                <a:spcPts val="600"/>
              </a:spcAft>
              <a:buClr>
                <a:srgbClr val="005AAA"/>
              </a:buClr>
              <a:buSzPct val="80000"/>
              <a:buFont typeface="Wingdings" pitchFamily="2" charset="2"/>
              <a:buChar char="Ø"/>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Intuition: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 web page is important if: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the page is linked by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many other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pages; </a:t>
            </a:r>
          </a:p>
          <a:p>
            <a:pPr marL="720000" lvl="2" indent="-342900" eaLnBrk="0" hangingPunct="0">
              <a:buClr>
                <a:srgbClr val="005AAA"/>
              </a:buClr>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or the page is linked by some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important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pages.</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5CBE293-7FDF-B4CA-3DA7-394E9A294B00}"/>
                  </a:ext>
                </a:extLst>
              </p:cNvPr>
              <p:cNvSpPr txBox="1"/>
              <p:nvPr/>
            </p:nvSpPr>
            <p:spPr bwMode="auto">
              <a:xfrm>
                <a:off x="5548404" y="5026531"/>
                <a:ext cx="673184" cy="46166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a:solidFill>
                            <a:srgbClr val="C00000"/>
                          </a:solidFill>
                          <a:latin typeface="Cambria Math" panose="02040503050406030204" pitchFamily="18" charset="0"/>
                          <a:cs typeface="Times New Roman" panose="02020603050405020304" pitchFamily="18" charset="0"/>
                        </a:rPr>
                        <m:t>𝒖</m:t>
                      </m:r>
                    </m:oMath>
                  </m:oMathPara>
                </a14:m>
                <a:endParaRPr lang="en-US" sz="2400"/>
              </a:p>
            </p:txBody>
          </p:sp>
        </mc:Choice>
        <mc:Fallback xmlns="">
          <p:sp>
            <p:nvSpPr>
              <p:cNvPr id="82" name="文本框 81">
                <a:extLst>
                  <a:ext uri="{FF2B5EF4-FFF2-40B4-BE49-F238E27FC236}">
                    <a16:creationId xmlns:a16="http://schemas.microsoft.com/office/drawing/2014/main" id="{B5CBE293-7FDF-B4CA-3DA7-394E9A294B00}"/>
                  </a:ext>
                </a:extLst>
              </p:cNvPr>
              <p:cNvSpPr txBox="1">
                <a:spLocks noRot="1" noChangeAspect="1" noMove="1" noResize="1" noEditPoints="1" noAdjustHandles="1" noChangeArrowheads="1" noChangeShapeType="1" noTextEdit="1"/>
              </p:cNvSpPr>
              <p:nvPr/>
            </p:nvSpPr>
            <p:spPr bwMode="auto">
              <a:xfrm>
                <a:off x="5548404" y="5026531"/>
                <a:ext cx="673184" cy="461665"/>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p:sp>
        <p:nvSpPr>
          <p:cNvPr id="2" name="椭圆 1">
            <a:extLst>
              <a:ext uri="{FF2B5EF4-FFF2-40B4-BE49-F238E27FC236}">
                <a16:creationId xmlns:a16="http://schemas.microsoft.com/office/drawing/2014/main" id="{42A1CA18-F2FD-FC36-4681-268C56AA33E5}"/>
              </a:ext>
            </a:extLst>
          </p:cNvPr>
          <p:cNvSpPr/>
          <p:nvPr/>
        </p:nvSpPr>
        <p:spPr>
          <a:xfrm>
            <a:off x="6095032" y="6125764"/>
            <a:ext cx="807895" cy="736727"/>
          </a:xfrm>
          <a:prstGeom prst="ellipse">
            <a:avLst/>
          </a:prstGeom>
          <a:noFill/>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椭圆 2">
            <a:extLst>
              <a:ext uri="{FF2B5EF4-FFF2-40B4-BE49-F238E27FC236}">
                <a16:creationId xmlns:a16="http://schemas.microsoft.com/office/drawing/2014/main" id="{607A6A4B-92C6-550A-EF20-392967862AEE}"/>
              </a:ext>
            </a:extLst>
          </p:cNvPr>
          <p:cNvSpPr/>
          <p:nvPr/>
        </p:nvSpPr>
        <p:spPr>
          <a:xfrm>
            <a:off x="4987950" y="5057750"/>
            <a:ext cx="1310851" cy="1184940"/>
          </a:xfrm>
          <a:prstGeom prst="ellipse">
            <a:avLst/>
          </a:prstGeom>
          <a:noFill/>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B20489D-A0DF-44AA-95D4-BB2C425AE5E6}"/>
                  </a:ext>
                </a:extLst>
              </p:cNvPr>
              <p:cNvSpPr txBox="1"/>
              <p:nvPr/>
            </p:nvSpPr>
            <p:spPr bwMode="auto">
              <a:xfrm>
                <a:off x="6558876" y="5853770"/>
                <a:ext cx="673184" cy="46288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solidFill>
                            <a:srgbClr val="005AAA"/>
                          </a:solidFill>
                          <a:latin typeface="Cambria Math" panose="02040503050406030204" pitchFamily="18" charset="0"/>
                        </a:rPr>
                        <m:t>𝒗</m:t>
                      </m:r>
                    </m:oMath>
                  </m:oMathPara>
                </a14:m>
                <a:endParaRPr lang="en-US" sz="2400" b="1">
                  <a:solidFill>
                    <a:srgbClr val="005AAA"/>
                  </a:solidFill>
                </a:endParaRPr>
              </a:p>
            </p:txBody>
          </p:sp>
        </mc:Choice>
        <mc:Fallback xmlns="">
          <p:sp>
            <p:nvSpPr>
              <p:cNvPr id="4" name="文本框 3">
                <a:extLst>
                  <a:ext uri="{FF2B5EF4-FFF2-40B4-BE49-F238E27FC236}">
                    <a16:creationId xmlns:a16="http://schemas.microsoft.com/office/drawing/2014/main" id="{0B20489D-A0DF-44AA-95D4-BB2C425AE5E6}"/>
                  </a:ext>
                </a:extLst>
              </p:cNvPr>
              <p:cNvSpPr txBox="1">
                <a:spLocks noRot="1" noChangeAspect="1" noMove="1" noResize="1" noEditPoints="1" noAdjustHandles="1" noChangeArrowheads="1" noChangeShapeType="1" noTextEdit="1"/>
              </p:cNvSpPr>
              <p:nvPr/>
            </p:nvSpPr>
            <p:spPr bwMode="auto">
              <a:xfrm>
                <a:off x="6558876" y="5853770"/>
                <a:ext cx="673184" cy="462884"/>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18B5B73-A1C3-54A4-28A2-B3DAEDA51B3B}"/>
                  </a:ext>
                </a:extLst>
              </p:cNvPr>
              <p:cNvSpPr txBox="1"/>
              <p:nvPr/>
            </p:nvSpPr>
            <p:spPr bwMode="auto">
              <a:xfrm>
                <a:off x="1171579" y="5310288"/>
                <a:ext cx="2772412" cy="769441"/>
              </a:xfrm>
              <a:prstGeom prst="rect">
                <a:avLst/>
              </a:prstGeom>
              <a:noFill/>
              <a:ln w="9525" algn="ctr">
                <a:noFill/>
                <a:miter lim="800000"/>
                <a:headEnd/>
                <a:tailEnd/>
              </a:ln>
              <a:effectLst/>
            </p:spPr>
            <p:txBody>
              <a:bodyPr wrap="square">
                <a:spAutoFit/>
              </a:bodyPr>
              <a:lstStyle/>
              <a:p>
                <a:pPr marL="0" lvl="1" indent="-132403" eaLnBrk="0" hangingPunct="0">
                  <a:buClr>
                    <a:srgbClr val="005AAA"/>
                  </a:buClr>
                  <a:buSzPct val="80000"/>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Page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linked by an important page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𝑣</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5" name="文本框 4">
                <a:extLst>
                  <a:ext uri="{FF2B5EF4-FFF2-40B4-BE49-F238E27FC236}">
                    <a16:creationId xmlns:a16="http://schemas.microsoft.com/office/drawing/2014/main" id="{018B5B73-A1C3-54A4-28A2-B3DAEDA51B3B}"/>
                  </a:ext>
                </a:extLst>
              </p:cNvPr>
              <p:cNvSpPr txBox="1">
                <a:spLocks noRot="1" noChangeAspect="1" noMove="1" noResize="1" noEditPoints="1" noAdjustHandles="1" noChangeArrowheads="1" noChangeShapeType="1" noTextEdit="1"/>
              </p:cNvSpPr>
              <p:nvPr/>
            </p:nvSpPr>
            <p:spPr bwMode="auto">
              <a:xfrm>
                <a:off x="1171579" y="5310288"/>
                <a:ext cx="2772412" cy="769441"/>
              </a:xfrm>
              <a:prstGeom prst="rect">
                <a:avLst/>
              </a:prstGeom>
              <a:blipFill>
                <a:blip r:embed="rId17"/>
                <a:stretch>
                  <a:fillRect l="-2740" t="-4918" r="-1370" b="-16393"/>
                </a:stretch>
              </a:blipFill>
              <a:ln w="9525" algn="ctr">
                <a:noFill/>
                <a:miter lim="800000"/>
                <a:headEnd/>
                <a:tailEnd/>
              </a:ln>
              <a:effec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52961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61" name="组合 60">
            <a:extLst>
              <a:ext uri="{FF2B5EF4-FFF2-40B4-BE49-F238E27FC236}">
                <a16:creationId xmlns:a16="http://schemas.microsoft.com/office/drawing/2014/main" id="{EF30FAAB-897C-7D0F-FCC7-42E6766AF318}"/>
              </a:ext>
            </a:extLst>
          </p:cNvPr>
          <p:cNvGrpSpPr/>
          <p:nvPr/>
        </p:nvGrpSpPr>
        <p:grpSpPr>
          <a:xfrm>
            <a:off x="6721883" y="4919582"/>
            <a:ext cx="2306609" cy="1483780"/>
            <a:chOff x="6758186" y="5207292"/>
            <a:chExt cx="2306609" cy="1483780"/>
          </a:xfrm>
        </p:grpSpPr>
        <p:sp>
          <p:nvSpPr>
            <p:cNvPr id="10" name="椭圆 9">
              <a:extLst>
                <a:ext uri="{FF2B5EF4-FFF2-40B4-BE49-F238E27FC236}">
                  <a16:creationId xmlns:a16="http://schemas.microsoft.com/office/drawing/2014/main" id="{07BAA66A-C356-09D1-CC23-AC78B2277A02}"/>
                </a:ext>
              </a:extLst>
            </p:cNvPr>
            <p:cNvSpPr/>
            <p:nvPr/>
          </p:nvSpPr>
          <p:spPr>
            <a:xfrm>
              <a:off x="7643014" y="5207292"/>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898C0963-EAEC-59FB-B9F9-CE4DBAE6A67B}"/>
                </a:ext>
              </a:extLst>
            </p:cNvPr>
            <p:cNvSpPr/>
            <p:nvPr/>
          </p:nvSpPr>
          <p:spPr>
            <a:xfrm>
              <a:off x="8561182" y="5313276"/>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4" name="直线连接符 13">
              <a:extLst>
                <a:ext uri="{FF2B5EF4-FFF2-40B4-BE49-F238E27FC236}">
                  <a16:creationId xmlns:a16="http://schemas.microsoft.com/office/drawing/2014/main" id="{D5989908-AA49-1E62-AC32-89C23174A18A}"/>
                </a:ext>
              </a:extLst>
            </p:cNvPr>
            <p:cNvCxnSpPr>
              <a:stCxn id="10" idx="6"/>
              <a:endCxn id="12" idx="2"/>
            </p:cNvCxnSpPr>
            <p:nvPr/>
          </p:nvCxnSpPr>
          <p:spPr>
            <a:xfrm>
              <a:off x="7861750" y="5313276"/>
              <a:ext cx="699432" cy="105984"/>
            </a:xfrm>
            <a:prstGeom prst="line">
              <a:avLst/>
            </a:prstGeom>
            <a:ln w="12700">
              <a:solidFill>
                <a:srgbClr val="000000"/>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5530455B-E23C-7E49-6A32-D7A91E1C717B}"/>
                </a:ext>
              </a:extLst>
            </p:cNvPr>
            <p:cNvSpPr/>
            <p:nvPr/>
          </p:nvSpPr>
          <p:spPr>
            <a:xfrm>
              <a:off x="8212461" y="5843198"/>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6" name="直线连接符 15">
              <a:extLst>
                <a:ext uri="{FF2B5EF4-FFF2-40B4-BE49-F238E27FC236}">
                  <a16:creationId xmlns:a16="http://schemas.microsoft.com/office/drawing/2014/main" id="{29F2926E-1F4D-A3B6-6448-E8A2CB34B7E7}"/>
                </a:ext>
              </a:extLst>
            </p:cNvPr>
            <p:cNvCxnSpPr>
              <a:cxnSpLocks/>
              <a:stCxn id="10" idx="5"/>
              <a:endCxn id="15" idx="1"/>
            </p:cNvCxnSpPr>
            <p:nvPr/>
          </p:nvCxnSpPr>
          <p:spPr>
            <a:xfrm>
              <a:off x="7829717" y="5388219"/>
              <a:ext cx="414777" cy="486021"/>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331780C3-DBFF-E3BD-F5D2-5094A8A3FE1D}"/>
                </a:ext>
              </a:extLst>
            </p:cNvPr>
            <p:cNvSpPr/>
            <p:nvPr/>
          </p:nvSpPr>
          <p:spPr>
            <a:xfrm>
              <a:off x="8846059" y="5737213"/>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0" name="椭圆 19">
              <a:extLst>
                <a:ext uri="{FF2B5EF4-FFF2-40B4-BE49-F238E27FC236}">
                  <a16:creationId xmlns:a16="http://schemas.microsoft.com/office/drawing/2014/main" id="{E1F96006-9A3A-B32F-8964-9DC3662D1294}"/>
                </a:ext>
              </a:extLst>
            </p:cNvPr>
            <p:cNvSpPr/>
            <p:nvPr/>
          </p:nvSpPr>
          <p:spPr>
            <a:xfrm>
              <a:off x="8811031" y="6043957"/>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1" name="椭圆 20">
              <a:extLst>
                <a:ext uri="{FF2B5EF4-FFF2-40B4-BE49-F238E27FC236}">
                  <a16:creationId xmlns:a16="http://schemas.microsoft.com/office/drawing/2014/main" id="{EE154FEE-9679-5C80-1DB7-B64C73E1B98B}"/>
                </a:ext>
              </a:extLst>
            </p:cNvPr>
            <p:cNvSpPr/>
            <p:nvPr/>
          </p:nvSpPr>
          <p:spPr>
            <a:xfrm>
              <a:off x="8463272" y="6373119"/>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1" name="椭圆 30">
              <a:extLst>
                <a:ext uri="{FF2B5EF4-FFF2-40B4-BE49-F238E27FC236}">
                  <a16:creationId xmlns:a16="http://schemas.microsoft.com/office/drawing/2014/main" id="{1ECCE78F-3022-232D-1FE7-6FF727D63058}"/>
                </a:ext>
              </a:extLst>
            </p:cNvPr>
            <p:cNvSpPr/>
            <p:nvPr/>
          </p:nvSpPr>
          <p:spPr>
            <a:xfrm>
              <a:off x="8037105" y="6479103"/>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2" name="椭圆 31">
              <a:extLst>
                <a:ext uri="{FF2B5EF4-FFF2-40B4-BE49-F238E27FC236}">
                  <a16:creationId xmlns:a16="http://schemas.microsoft.com/office/drawing/2014/main" id="{79E659E0-4C56-5E7D-5B6E-7E1619593BD8}"/>
                </a:ext>
              </a:extLst>
            </p:cNvPr>
            <p:cNvSpPr/>
            <p:nvPr/>
          </p:nvSpPr>
          <p:spPr>
            <a:xfrm>
              <a:off x="7644678" y="6318632"/>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5" name="椭圆 34">
              <a:extLst>
                <a:ext uri="{FF2B5EF4-FFF2-40B4-BE49-F238E27FC236}">
                  <a16:creationId xmlns:a16="http://schemas.microsoft.com/office/drawing/2014/main" id="{611A15FE-F6EA-BDEA-2EB8-98854D515D8E}"/>
                </a:ext>
              </a:extLst>
            </p:cNvPr>
            <p:cNvSpPr/>
            <p:nvPr/>
          </p:nvSpPr>
          <p:spPr>
            <a:xfrm>
              <a:off x="7044098" y="5937973"/>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6" name="椭圆 35">
              <a:extLst>
                <a:ext uri="{FF2B5EF4-FFF2-40B4-BE49-F238E27FC236}">
                  <a16:creationId xmlns:a16="http://schemas.microsoft.com/office/drawing/2014/main" id="{E4B5D8E9-BBE5-9E33-6D62-DC3C942AF911}"/>
                </a:ext>
              </a:extLst>
            </p:cNvPr>
            <p:cNvSpPr/>
            <p:nvPr/>
          </p:nvSpPr>
          <p:spPr>
            <a:xfrm>
              <a:off x="6758186" y="5561699"/>
              <a:ext cx="218736" cy="211969"/>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4" name="直线连接符 43">
              <a:extLst>
                <a:ext uri="{FF2B5EF4-FFF2-40B4-BE49-F238E27FC236}">
                  <a16:creationId xmlns:a16="http://schemas.microsoft.com/office/drawing/2014/main" id="{6A586457-0655-001E-AD64-69DEF0107129}"/>
                </a:ext>
              </a:extLst>
            </p:cNvPr>
            <p:cNvCxnSpPr>
              <a:cxnSpLocks/>
              <a:stCxn id="10" idx="2"/>
              <a:endCxn id="36" idx="7"/>
            </p:cNvCxnSpPr>
            <p:nvPr/>
          </p:nvCxnSpPr>
          <p:spPr>
            <a:xfrm flipH="1">
              <a:off x="6944889" y="5313276"/>
              <a:ext cx="698125" cy="279465"/>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50" name="直线连接符 49">
              <a:extLst>
                <a:ext uri="{FF2B5EF4-FFF2-40B4-BE49-F238E27FC236}">
                  <a16:creationId xmlns:a16="http://schemas.microsoft.com/office/drawing/2014/main" id="{684902F4-4C88-A8E3-C724-0FD181294380}"/>
                </a:ext>
              </a:extLst>
            </p:cNvPr>
            <p:cNvCxnSpPr>
              <a:cxnSpLocks/>
              <a:stCxn id="10" idx="3"/>
              <a:endCxn id="35" idx="7"/>
            </p:cNvCxnSpPr>
            <p:nvPr/>
          </p:nvCxnSpPr>
          <p:spPr>
            <a:xfrm flipH="1">
              <a:off x="7230800" y="5388219"/>
              <a:ext cx="444247" cy="580796"/>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53" name="直线连接符 52">
              <a:extLst>
                <a:ext uri="{FF2B5EF4-FFF2-40B4-BE49-F238E27FC236}">
                  <a16:creationId xmlns:a16="http://schemas.microsoft.com/office/drawing/2014/main" id="{576C6519-74C3-0E3B-F04F-1462FCE8A35C}"/>
                </a:ext>
              </a:extLst>
            </p:cNvPr>
            <p:cNvCxnSpPr>
              <a:cxnSpLocks/>
              <a:stCxn id="35" idx="1"/>
              <a:endCxn id="36" idx="5"/>
            </p:cNvCxnSpPr>
            <p:nvPr/>
          </p:nvCxnSpPr>
          <p:spPr>
            <a:xfrm flipH="1" flipV="1">
              <a:off x="6944889" y="5742626"/>
              <a:ext cx="131242" cy="226389"/>
            </a:xfrm>
            <a:prstGeom prst="line">
              <a:avLst/>
            </a:prstGeom>
            <a:ln w="12700">
              <a:solidFill>
                <a:srgbClr val="000000"/>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56" name="直线连接符 55">
              <a:extLst>
                <a:ext uri="{FF2B5EF4-FFF2-40B4-BE49-F238E27FC236}">
                  <a16:creationId xmlns:a16="http://schemas.microsoft.com/office/drawing/2014/main" id="{A49A90BC-B3A8-98EF-9087-1FCCFABBCDBC}"/>
                </a:ext>
              </a:extLst>
            </p:cNvPr>
            <p:cNvCxnSpPr>
              <a:cxnSpLocks/>
              <a:stCxn id="10" idx="4"/>
              <a:endCxn id="32" idx="0"/>
            </p:cNvCxnSpPr>
            <p:nvPr/>
          </p:nvCxnSpPr>
          <p:spPr>
            <a:xfrm>
              <a:off x="7752382" y="5419261"/>
              <a:ext cx="1664" cy="899372"/>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59" name="直线连接符 58">
              <a:extLst>
                <a:ext uri="{FF2B5EF4-FFF2-40B4-BE49-F238E27FC236}">
                  <a16:creationId xmlns:a16="http://schemas.microsoft.com/office/drawing/2014/main" id="{584ADB8A-C2CF-C553-3A28-75EB53450024}"/>
                </a:ext>
              </a:extLst>
            </p:cNvPr>
            <p:cNvCxnSpPr>
              <a:cxnSpLocks/>
              <a:stCxn id="35" idx="6"/>
              <a:endCxn id="15" idx="2"/>
            </p:cNvCxnSpPr>
            <p:nvPr/>
          </p:nvCxnSpPr>
          <p:spPr>
            <a:xfrm flipV="1">
              <a:off x="7262833" y="5949182"/>
              <a:ext cx="949628" cy="94775"/>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62" name="直线连接符 61">
              <a:extLst>
                <a:ext uri="{FF2B5EF4-FFF2-40B4-BE49-F238E27FC236}">
                  <a16:creationId xmlns:a16="http://schemas.microsoft.com/office/drawing/2014/main" id="{EF533FF6-6A8B-B989-7DF2-678CC332E6AC}"/>
                </a:ext>
              </a:extLst>
            </p:cNvPr>
            <p:cNvCxnSpPr>
              <a:cxnSpLocks/>
              <a:stCxn id="15" idx="3"/>
              <a:endCxn id="32" idx="7"/>
            </p:cNvCxnSpPr>
            <p:nvPr/>
          </p:nvCxnSpPr>
          <p:spPr>
            <a:xfrm flipH="1">
              <a:off x="7831381" y="6024124"/>
              <a:ext cx="413114" cy="325550"/>
            </a:xfrm>
            <a:prstGeom prst="line">
              <a:avLst/>
            </a:prstGeom>
            <a:ln w="12700">
              <a:solidFill>
                <a:srgbClr val="000000"/>
              </a:solidFill>
              <a:headEnd type="none" w="lg" len="lg"/>
            </a:ln>
          </p:spPr>
          <p:style>
            <a:lnRef idx="1">
              <a:schemeClr val="dk1"/>
            </a:lnRef>
            <a:fillRef idx="0">
              <a:schemeClr val="dk1"/>
            </a:fillRef>
            <a:effectRef idx="0">
              <a:schemeClr val="dk1"/>
            </a:effectRef>
            <a:fontRef idx="minor">
              <a:schemeClr val="tx1"/>
            </a:fontRef>
          </p:style>
        </p:cxnSp>
        <p:cxnSp>
          <p:nvCxnSpPr>
            <p:cNvPr id="66" name="直线连接符 65">
              <a:extLst>
                <a:ext uri="{FF2B5EF4-FFF2-40B4-BE49-F238E27FC236}">
                  <a16:creationId xmlns:a16="http://schemas.microsoft.com/office/drawing/2014/main" id="{98FB47A5-8080-4B84-FBF7-FE6B8397E0E2}"/>
                </a:ext>
              </a:extLst>
            </p:cNvPr>
            <p:cNvCxnSpPr>
              <a:cxnSpLocks/>
              <a:stCxn id="15" idx="4"/>
              <a:endCxn id="31" idx="0"/>
            </p:cNvCxnSpPr>
            <p:nvPr/>
          </p:nvCxnSpPr>
          <p:spPr>
            <a:xfrm flipH="1">
              <a:off x="8146473" y="6055166"/>
              <a:ext cx="175356" cy="423937"/>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69" name="直线连接符 68">
              <a:extLst>
                <a:ext uri="{FF2B5EF4-FFF2-40B4-BE49-F238E27FC236}">
                  <a16:creationId xmlns:a16="http://schemas.microsoft.com/office/drawing/2014/main" id="{61951B33-E5FE-D32D-6812-D556B632B5A5}"/>
                </a:ext>
              </a:extLst>
            </p:cNvPr>
            <p:cNvCxnSpPr>
              <a:cxnSpLocks/>
              <a:stCxn id="15" idx="5"/>
              <a:endCxn id="21" idx="0"/>
            </p:cNvCxnSpPr>
            <p:nvPr/>
          </p:nvCxnSpPr>
          <p:spPr>
            <a:xfrm>
              <a:off x="8399164" y="6024124"/>
              <a:ext cx="173476" cy="348995"/>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72" name="直线连接符 71">
              <a:extLst>
                <a:ext uri="{FF2B5EF4-FFF2-40B4-BE49-F238E27FC236}">
                  <a16:creationId xmlns:a16="http://schemas.microsoft.com/office/drawing/2014/main" id="{159C565D-4CF1-C1AD-75E3-CEAB0F2CE83F}"/>
                </a:ext>
              </a:extLst>
            </p:cNvPr>
            <p:cNvCxnSpPr>
              <a:cxnSpLocks/>
              <a:stCxn id="15" idx="6"/>
              <a:endCxn id="20" idx="1"/>
            </p:cNvCxnSpPr>
            <p:nvPr/>
          </p:nvCxnSpPr>
          <p:spPr>
            <a:xfrm>
              <a:off x="8431197" y="5949182"/>
              <a:ext cx="411867" cy="125817"/>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cxnSp>
          <p:nvCxnSpPr>
            <p:cNvPr id="75" name="直线连接符 74">
              <a:extLst>
                <a:ext uri="{FF2B5EF4-FFF2-40B4-BE49-F238E27FC236}">
                  <a16:creationId xmlns:a16="http://schemas.microsoft.com/office/drawing/2014/main" id="{6B0203C5-EF82-0088-436F-C14E91E2B795}"/>
                </a:ext>
              </a:extLst>
            </p:cNvPr>
            <p:cNvCxnSpPr>
              <a:cxnSpLocks/>
              <a:stCxn id="15" idx="7"/>
              <a:endCxn id="19" idx="2"/>
            </p:cNvCxnSpPr>
            <p:nvPr/>
          </p:nvCxnSpPr>
          <p:spPr>
            <a:xfrm flipV="1">
              <a:off x="8399164" y="5843198"/>
              <a:ext cx="446895" cy="31042"/>
            </a:xfrm>
            <a:prstGeom prst="line">
              <a:avLst/>
            </a:prstGeom>
            <a:ln w="12700">
              <a:solidFill>
                <a:srgbClr val="000000"/>
              </a:solidFill>
              <a:headEnd type="none" w="lg" len="lg"/>
              <a:tailEnd type="none"/>
            </a:ln>
          </p:spPr>
          <p:style>
            <a:lnRef idx="1">
              <a:schemeClr val="dk1"/>
            </a:lnRef>
            <a:fillRef idx="0">
              <a:schemeClr val="dk1"/>
            </a:fillRef>
            <a:effectRef idx="0">
              <a:schemeClr val="dk1"/>
            </a:effectRef>
            <a:fontRef idx="minor">
              <a:schemeClr val="tx1"/>
            </a:fontRef>
          </p:style>
        </p:cxnSp>
      </p:grpSp>
      <p:sp>
        <p:nvSpPr>
          <p:cNvPr id="13" name="文本框 12">
            <a:extLst>
              <a:ext uri="{FF2B5EF4-FFF2-40B4-BE49-F238E27FC236}">
                <a16:creationId xmlns:a16="http://schemas.microsoft.com/office/drawing/2014/main" id="{D3BFA442-2314-CEAC-9040-542B2ED65490}"/>
              </a:ext>
            </a:extLst>
          </p:cNvPr>
          <p:cNvSpPr txBox="1"/>
          <p:nvPr/>
        </p:nvSpPr>
        <p:spPr bwMode="auto">
          <a:xfrm>
            <a:off x="3589096" y="5342128"/>
            <a:ext cx="1356115" cy="430352"/>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altLang="zh-CN" sz="2200" dirty="0">
                <a:solidFill>
                  <a:prstClr val="black"/>
                </a:solidFill>
                <a:latin typeface="Times New Roman" panose="02020603050405020304" pitchFamily="18" charset="0"/>
                <a:cs typeface="Times New Roman" panose="02020603050405020304" pitchFamily="18" charset="0"/>
              </a:rPr>
              <a:t>w</a:t>
            </a:r>
            <a:r>
              <a:rPr lang="en-US" sz="2200" dirty="0">
                <a:solidFill>
                  <a:prstClr val="black"/>
                </a:solidFill>
                <a:latin typeface="Times New Roman" panose="02020603050405020304" pitchFamily="18" charset="0"/>
                <a:cs typeface="Times New Roman" panose="02020603050405020304" pitchFamily="18" charset="0"/>
              </a:rPr>
              <a:t>eb pages</a:t>
            </a:r>
          </a:p>
        </p:txBody>
      </p:sp>
      <p:sp>
        <p:nvSpPr>
          <p:cNvPr id="17" name="文本框 16">
            <a:extLst>
              <a:ext uri="{FF2B5EF4-FFF2-40B4-BE49-F238E27FC236}">
                <a16:creationId xmlns:a16="http://schemas.microsoft.com/office/drawing/2014/main" id="{790634C5-91CB-22BD-BDAF-E0C8674E4CEB}"/>
              </a:ext>
            </a:extLst>
          </p:cNvPr>
          <p:cNvSpPr txBox="1"/>
          <p:nvPr/>
        </p:nvSpPr>
        <p:spPr bwMode="auto">
          <a:xfrm>
            <a:off x="5270478" y="5342128"/>
            <a:ext cx="1402925" cy="430352"/>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2200" dirty="0">
                <a:solidFill>
                  <a:prstClr val="black"/>
                </a:solidFill>
                <a:latin typeface="Times New Roman" panose="02020603050405020304" pitchFamily="18" charset="0"/>
                <a:cs typeface="Times New Roman" panose="02020603050405020304" pitchFamily="18" charset="0"/>
              </a:rPr>
              <a:t>nodes</a:t>
            </a:r>
          </a:p>
        </p:txBody>
      </p:sp>
      <p:cxnSp>
        <p:nvCxnSpPr>
          <p:cNvPr id="22" name="直线箭头连接符 21">
            <a:extLst>
              <a:ext uri="{FF2B5EF4-FFF2-40B4-BE49-F238E27FC236}">
                <a16:creationId xmlns:a16="http://schemas.microsoft.com/office/drawing/2014/main" id="{0A1F8A23-9E11-2949-49EF-7319D43326C9}"/>
              </a:ext>
            </a:extLst>
          </p:cNvPr>
          <p:cNvCxnSpPr>
            <a:cxnSpLocks/>
          </p:cNvCxnSpPr>
          <p:nvPr/>
        </p:nvCxnSpPr>
        <p:spPr>
          <a:xfrm flipV="1">
            <a:off x="4963015" y="5595878"/>
            <a:ext cx="543133" cy="5330"/>
          </a:xfrm>
          <a:prstGeom prst="straightConnector1">
            <a:avLst/>
          </a:prstGeom>
          <a:ln w="19050">
            <a:solidFill>
              <a:srgbClr val="005AAA"/>
            </a:solidFill>
            <a:tailEnd type="stealth" w="lg" len="lg"/>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C2A0C19C-170B-DE20-E9D3-FA0DD076AA03}"/>
              </a:ext>
            </a:extLst>
          </p:cNvPr>
          <p:cNvSpPr txBox="1"/>
          <p:nvPr/>
        </p:nvSpPr>
        <p:spPr bwMode="auto">
          <a:xfrm>
            <a:off x="3574157" y="5917027"/>
            <a:ext cx="1356115" cy="430352"/>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2200" dirty="0">
                <a:solidFill>
                  <a:prstClr val="black"/>
                </a:solidFill>
                <a:latin typeface="Times New Roman" panose="02020603050405020304" pitchFamily="18" charset="0"/>
                <a:cs typeface="Times New Roman" panose="02020603050405020304" pitchFamily="18" charset="0"/>
              </a:rPr>
              <a:t>links</a:t>
            </a:r>
          </a:p>
        </p:txBody>
      </p:sp>
      <p:sp>
        <p:nvSpPr>
          <p:cNvPr id="27" name="文本框 26">
            <a:extLst>
              <a:ext uri="{FF2B5EF4-FFF2-40B4-BE49-F238E27FC236}">
                <a16:creationId xmlns:a16="http://schemas.microsoft.com/office/drawing/2014/main" id="{1FEB7F56-A3A5-818C-262E-333163BFE419}"/>
              </a:ext>
            </a:extLst>
          </p:cNvPr>
          <p:cNvSpPr txBox="1"/>
          <p:nvPr/>
        </p:nvSpPr>
        <p:spPr bwMode="auto">
          <a:xfrm>
            <a:off x="5255539" y="5917027"/>
            <a:ext cx="1402925" cy="430352"/>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2200" dirty="0">
                <a:solidFill>
                  <a:prstClr val="black"/>
                </a:solidFill>
                <a:latin typeface="Times New Roman" panose="02020603050405020304" pitchFamily="18" charset="0"/>
                <a:cs typeface="Times New Roman" panose="02020603050405020304" pitchFamily="18" charset="0"/>
              </a:rPr>
              <a:t>edges</a:t>
            </a:r>
          </a:p>
        </p:txBody>
      </p:sp>
      <p:cxnSp>
        <p:nvCxnSpPr>
          <p:cNvPr id="29" name="直线箭头连接符 28">
            <a:extLst>
              <a:ext uri="{FF2B5EF4-FFF2-40B4-BE49-F238E27FC236}">
                <a16:creationId xmlns:a16="http://schemas.microsoft.com/office/drawing/2014/main" id="{2BD4BDED-775A-24CF-185B-FC3E350B567D}"/>
              </a:ext>
            </a:extLst>
          </p:cNvPr>
          <p:cNvCxnSpPr>
            <a:cxnSpLocks/>
          </p:cNvCxnSpPr>
          <p:nvPr/>
        </p:nvCxnSpPr>
        <p:spPr>
          <a:xfrm flipV="1">
            <a:off x="4948076" y="6170777"/>
            <a:ext cx="543133" cy="5330"/>
          </a:xfrm>
          <a:prstGeom prst="straightConnector1">
            <a:avLst/>
          </a:prstGeom>
          <a:ln w="19050">
            <a:solidFill>
              <a:srgbClr val="005AAA"/>
            </a:solidFill>
            <a:tailEnd type="stealth" w="lg" len="lg"/>
          </a:ln>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4B737668-8AB3-F590-CC58-1EC59D95BDBD}"/>
              </a:ext>
            </a:extLst>
          </p:cNvPr>
          <p:cNvSpPr txBox="1"/>
          <p:nvPr/>
        </p:nvSpPr>
        <p:spPr bwMode="auto">
          <a:xfrm>
            <a:off x="1193956" y="6655772"/>
            <a:ext cx="1660045" cy="399574"/>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prstClr val="black"/>
                </a:solidFill>
                <a:latin typeface="Times New Roman" panose="02020603050405020304" pitchFamily="18" charset="0"/>
                <a:cs typeface="Times New Roman" panose="02020603050405020304" pitchFamily="18" charset="0"/>
              </a:rPr>
              <a:t>Web Network</a:t>
            </a: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1C8DCF3-EB44-ECE1-9136-8EE778A73988}"/>
                  </a:ext>
                </a:extLst>
              </p:cNvPr>
              <p:cNvSpPr txBox="1"/>
              <p:nvPr/>
            </p:nvSpPr>
            <p:spPr bwMode="auto">
              <a:xfrm>
                <a:off x="6857655" y="6543865"/>
                <a:ext cx="2276795" cy="430352"/>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2200" dirty="0">
                    <a:solidFill>
                      <a:prstClr val="black"/>
                    </a:solidFill>
                    <a:latin typeface="Times New Roman" panose="02020603050405020304" pitchFamily="18" charset="0"/>
                    <a:cs typeface="Times New Roman" panose="02020603050405020304" pitchFamily="18" charset="0"/>
                  </a:rPr>
                  <a:t>Graph </a:t>
                </a:r>
                <a14:m>
                  <m:oMath xmlns:m="http://schemas.openxmlformats.org/officeDocument/2006/math">
                    <m:r>
                      <a:rPr lang="en-US" sz="2200" b="0" i="1" dirty="0">
                        <a:solidFill>
                          <a:prstClr val="black"/>
                        </a:solidFill>
                        <a:latin typeface="Cambria Math" panose="02040503050406030204" pitchFamily="18" charset="0"/>
                        <a:cs typeface="Times New Roman" panose="02020603050405020304" pitchFamily="18" charset="0"/>
                      </a:rPr>
                      <m:t>𝐺</m:t>
                    </m:r>
                    <m:r>
                      <a:rPr lang="en-US" sz="2200" b="0" i="1" dirty="0">
                        <a:solidFill>
                          <a:prstClr val="black"/>
                        </a:solidFill>
                        <a:latin typeface="Cambria Math" panose="02040503050406030204" pitchFamily="18" charset="0"/>
                        <a:cs typeface="Times New Roman" panose="02020603050405020304" pitchFamily="18" charset="0"/>
                      </a:rPr>
                      <m:t>=(</m:t>
                    </m:r>
                    <m:r>
                      <a:rPr lang="en-US" sz="2200" b="0" i="1" dirty="0">
                        <a:solidFill>
                          <a:prstClr val="black"/>
                        </a:solidFill>
                        <a:latin typeface="Cambria Math" panose="02040503050406030204" pitchFamily="18" charset="0"/>
                        <a:cs typeface="Times New Roman" panose="02020603050405020304" pitchFamily="18" charset="0"/>
                      </a:rPr>
                      <m:t>𝑉</m:t>
                    </m:r>
                    <m:r>
                      <a:rPr lang="en-US" sz="2200" b="0" i="1" dirty="0">
                        <a:solidFill>
                          <a:prstClr val="black"/>
                        </a:solidFill>
                        <a:latin typeface="Cambria Math" panose="02040503050406030204" pitchFamily="18" charset="0"/>
                        <a:cs typeface="Times New Roman" panose="02020603050405020304" pitchFamily="18" charset="0"/>
                      </a:rPr>
                      <m:t>,</m:t>
                    </m:r>
                    <m:r>
                      <a:rPr lang="en-US" sz="2200" b="0" i="1" dirty="0">
                        <a:solidFill>
                          <a:prstClr val="black"/>
                        </a:solidFill>
                        <a:latin typeface="Cambria Math" panose="02040503050406030204" pitchFamily="18" charset="0"/>
                        <a:cs typeface="Times New Roman" panose="02020603050405020304" pitchFamily="18" charset="0"/>
                      </a:rPr>
                      <m:t>𝐸</m:t>
                    </m:r>
                    <m:r>
                      <a:rPr lang="en-US" sz="2200" b="0" i="1" dirty="0">
                        <a:solidFill>
                          <a:prstClr val="black"/>
                        </a:solidFill>
                        <a:latin typeface="Cambria Math" panose="02040503050406030204" pitchFamily="18" charset="0"/>
                        <a:cs typeface="Times New Roman" panose="02020603050405020304" pitchFamily="18" charset="0"/>
                      </a:rPr>
                      <m:t>)</m:t>
                    </m:r>
                  </m:oMath>
                </a14:m>
                <a:endParaRPr lang="en-US" sz="2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4" name="文本框 33">
                <a:extLst>
                  <a:ext uri="{FF2B5EF4-FFF2-40B4-BE49-F238E27FC236}">
                    <a16:creationId xmlns:a16="http://schemas.microsoft.com/office/drawing/2014/main" id="{21C8DCF3-EB44-ECE1-9136-8EE778A73988}"/>
                  </a:ext>
                </a:extLst>
              </p:cNvPr>
              <p:cNvSpPr txBox="1">
                <a:spLocks noRot="1" noChangeAspect="1" noMove="1" noResize="1" noEditPoints="1" noAdjustHandles="1" noChangeArrowheads="1" noChangeShapeType="1" noTextEdit="1"/>
              </p:cNvSpPr>
              <p:nvPr/>
            </p:nvSpPr>
            <p:spPr bwMode="auto">
              <a:xfrm>
                <a:off x="6857655" y="6543865"/>
                <a:ext cx="2276795" cy="430352"/>
              </a:xfrm>
              <a:prstGeom prst="rect">
                <a:avLst/>
              </a:prstGeom>
              <a:blipFill>
                <a:blip r:embed="rId4"/>
                <a:stretch>
                  <a:fillRect l="-2222"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B90DE22-D157-DDB7-F4C4-A96EE20C7A24}"/>
                  </a:ext>
                </a:extLst>
              </p:cNvPr>
              <p:cNvSpPr txBox="1"/>
              <p:nvPr/>
            </p:nvSpPr>
            <p:spPr bwMode="auto">
              <a:xfrm>
                <a:off x="534837" y="1562651"/>
                <a:ext cx="8494930" cy="1299908"/>
              </a:xfrm>
              <a:prstGeom prst="rect">
                <a:avLst/>
              </a:prstGeom>
              <a:noFill/>
              <a:ln w="9525" algn="ctr">
                <a:noFill/>
                <a:miter lim="800000"/>
                <a:headEnd/>
                <a:tailEnd/>
              </a:ln>
              <a:effectLst/>
            </p:spPr>
            <p:txBody>
              <a:bodyPr wrap="square">
                <a:spAutoFit/>
              </a:bodyPr>
              <a:lstStyle/>
              <a:p>
                <a:pPr marL="342900" indent="-342900">
                  <a:lnSpc>
                    <a:spcPct val="150000"/>
                  </a:lnSpc>
                  <a:buClr>
                    <a:srgbClr val="005AAA"/>
                  </a:buClr>
                  <a:buSzPct val="80000"/>
                  <a:buFont typeface="Wingdings" pitchFamily="2" charset="2"/>
                  <a:buChar char="Ø"/>
                </a:pPr>
                <a:r>
                  <a:rPr kumimoji="1" lang="en-US" altLang="zh-CN"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Definition formula</a:t>
                </a:r>
                <a:r>
                  <a:rPr kumimoji="1" lang="zh-CN" altLang="en-US" sz="24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of the </a:t>
                </a:r>
                <a:r>
                  <a:rPr kumimoji="1" lang="en-US" altLang="zh-CN" sz="2400" dirty="0">
                    <a:latin typeface="Times New Roman" panose="02020603050405020304" pitchFamily="18" charset="0"/>
                    <a:ea typeface="楷体" panose="02010609060101010101" pitchFamily="49" charset="-122"/>
                  </a:rPr>
                  <a:t>PageRank vector </a:t>
                </a:r>
                <a14:m>
                  <m:oMath xmlns:m="http://schemas.openxmlformats.org/officeDocument/2006/math">
                    <m:r>
                      <a:rPr kumimoji="1" lang="en-US" altLang="zh-CN" sz="2400" b="1" i="1">
                        <a:latin typeface="Cambria Math" panose="02040503050406030204" pitchFamily="18" charset="0"/>
                      </a:rPr>
                      <m:t>𝝅</m:t>
                    </m:r>
                    <m:r>
                      <a:rPr kumimoji="1" lang="en-US" altLang="zh-CN" sz="2400" b="0" i="1">
                        <a:latin typeface="Cambria Math" panose="02040503050406030204" pitchFamily="18" charset="0"/>
                      </a:rPr>
                      <m:t> </m:t>
                    </m:r>
                  </m:oMath>
                </a14:m>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 </a:t>
                </a:r>
              </a:p>
              <a:p>
                <a:pPr>
                  <a:buSzPct val="80000"/>
                </a:pPr>
                <a14:m>
                  <m:oMathPara xmlns:m="http://schemas.openxmlformats.org/officeDocument/2006/math">
                    <m:oMathParaPr>
                      <m:jc m:val="centerGroup"/>
                    </m:oMathParaPr>
                    <m:oMath xmlns:m="http://schemas.openxmlformats.org/officeDocument/2006/math">
                      <m:r>
                        <a:rPr kumimoji="1" lang="en-US" altLang="zh-CN" sz="2200" b="1" i="1">
                          <a:latin typeface="Cambria Math" panose="02040503050406030204" pitchFamily="18" charset="0"/>
                        </a:rPr>
                        <m:t>𝝅</m:t>
                      </m:r>
                      <m:r>
                        <a:rPr kumimoji="1" lang="en-US" altLang="zh-CN" sz="2200" b="0" i="1">
                          <a:latin typeface="Cambria Math" panose="02040503050406030204" pitchFamily="18" charset="0"/>
                        </a:rPr>
                        <m:t>=</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1−</m:t>
                          </m:r>
                          <m:r>
                            <a:rPr kumimoji="1" lang="en-US" altLang="zh-CN" sz="2200" b="0" i="1">
                              <a:latin typeface="Cambria Math" panose="02040503050406030204" pitchFamily="18" charset="0"/>
                              <a:ea typeface="Cambria Math" panose="02040503050406030204" pitchFamily="18" charset="0"/>
                            </a:rPr>
                            <m:t>𝛼</m:t>
                          </m:r>
                        </m:e>
                      </m:d>
                      <m:r>
                        <a:rPr kumimoji="1" lang="en-US" altLang="zh-CN" sz="2200" b="1" i="0">
                          <a:latin typeface="Cambria Math" panose="02040503050406030204" pitchFamily="18" charset="0"/>
                        </a:rPr>
                        <m:t>𝐏</m:t>
                      </m:r>
                      <m:r>
                        <a:rPr kumimoji="1" lang="en-US" altLang="zh-CN" sz="2200" b="1" i="1">
                          <a:latin typeface="Cambria Math" panose="02040503050406030204" pitchFamily="18" charset="0"/>
                        </a:rPr>
                        <m:t>𝝅</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𝛼</m:t>
                      </m:r>
                      <m:r>
                        <a:rPr kumimoji="1" lang="en-US" altLang="zh-CN" sz="2200" b="0" i="1">
                          <a:latin typeface="Cambria Math" panose="02040503050406030204" pitchFamily="18" charset="0"/>
                          <a:ea typeface="Cambria Math" panose="02040503050406030204" pitchFamily="18" charset="0"/>
                        </a:rPr>
                        <m:t>⋅</m:t>
                      </m:r>
                      <m:f>
                        <m:fPr>
                          <m:ctrlPr>
                            <a:rPr kumimoji="1" lang="en-US" altLang="zh-CN" sz="2400" i="1">
                              <a:latin typeface="Cambria Math" panose="02040503050406030204" pitchFamily="18" charset="0"/>
                              <a:ea typeface="Cambria Math" panose="02040503050406030204" pitchFamily="18" charset="0"/>
                            </a:rPr>
                          </m:ctrlPr>
                        </m:fPr>
                        <m:num>
                          <m:r>
                            <a:rPr kumimoji="1" lang="en-US" altLang="zh-CN" sz="2400" b="1" i="1">
                              <a:latin typeface="Cambria Math" panose="02040503050406030204" pitchFamily="18" charset="0"/>
                              <a:ea typeface="Cambria Math" panose="02040503050406030204" pitchFamily="18" charset="0"/>
                            </a:rPr>
                            <m:t>𝟏</m:t>
                          </m:r>
                        </m:num>
                        <m:den>
                          <m:r>
                            <a:rPr kumimoji="1" lang="en-US" altLang="zh-CN" sz="2400" i="1">
                              <a:latin typeface="Cambria Math" panose="02040503050406030204" pitchFamily="18" charset="0"/>
                              <a:ea typeface="Cambria Math" panose="02040503050406030204" pitchFamily="18" charset="0"/>
                            </a:rPr>
                            <m:t>𝑛</m:t>
                          </m:r>
                        </m:den>
                      </m:f>
                    </m:oMath>
                  </m:oMathPara>
                </a14:m>
                <a:endParaRPr kumimoji="1" lang="en-US" altLang="zh-CN" sz="2200" b="1" i="1"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5B90DE22-D157-DDB7-F4C4-A96EE20C7A24}"/>
                  </a:ext>
                </a:extLst>
              </p:cNvPr>
              <p:cNvSpPr txBox="1">
                <a:spLocks noRot="1" noChangeAspect="1" noMove="1" noResize="1" noEditPoints="1" noAdjustHandles="1" noChangeArrowheads="1" noChangeShapeType="1" noTextEdit="1"/>
              </p:cNvSpPr>
              <p:nvPr/>
            </p:nvSpPr>
            <p:spPr bwMode="auto">
              <a:xfrm>
                <a:off x="534837" y="1562651"/>
                <a:ext cx="8494930" cy="1299908"/>
              </a:xfrm>
              <a:prstGeom prst="rect">
                <a:avLst/>
              </a:prstGeom>
              <a:blipFill>
                <a:blip r:embed="rId5"/>
                <a:stretch>
                  <a:fillRect l="-598" b="-9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25F5409-E768-1689-7FDF-6B4824210336}"/>
                  </a:ext>
                </a:extLst>
              </p:cNvPr>
              <p:cNvSpPr txBox="1"/>
              <p:nvPr/>
            </p:nvSpPr>
            <p:spPr bwMode="auto">
              <a:xfrm>
                <a:off x="534837" y="2950890"/>
                <a:ext cx="9319693" cy="1269578"/>
              </a:xfrm>
              <a:prstGeom prst="rect">
                <a:avLst/>
              </a:prstGeom>
              <a:noFill/>
              <a:ln w="9525" algn="ctr">
                <a:noFill/>
                <a:miter lim="800000"/>
                <a:headEnd/>
                <a:tailEnd/>
              </a:ln>
              <a:effectLst/>
            </p:spPr>
            <p:txBody>
              <a:bodyPr wrap="square">
                <a:spAutoFit/>
              </a:bodyPr>
              <a:lstStyle/>
              <a:p>
                <a:pPr marL="720000" lvl="2" indent="-342900" eaLnBrk="0" hangingPunct="0">
                  <a:spcAft>
                    <a:spcPts val="1200"/>
                  </a:spcAft>
                  <a:buClr>
                    <a:srgbClr val="005AAA"/>
                  </a:buClr>
                  <a:buSzPct val="80000"/>
                  <a:buFont typeface="Arial" panose="020B0604020202020204" pitchFamily="34" charset="0"/>
                  <a:buChar char="•"/>
                  <a:defRPr/>
                </a:pPr>
                <a:r>
                  <a:rPr kumimoji="1" lang="en-US" altLang="zh-CN" sz="2200">
                    <a:latin typeface="Times New Roman" panose="02020603050405020304" pitchFamily="18" charset="0"/>
                    <a:cs typeface="Times New Roman" panose="02020603050405020304" pitchFamily="18" charset="0"/>
                  </a:rPr>
                  <a:t>The probability transition matrix </a:t>
                </a:r>
                <a14:m>
                  <m:oMath xmlns:m="http://schemas.openxmlformats.org/officeDocument/2006/math">
                    <m:r>
                      <a:rPr kumimoji="1" lang="en-US" altLang="zh-CN" sz="2200" b="1" i="0">
                        <a:latin typeface="Cambria Math" panose="02040503050406030204" pitchFamily="18" charset="0"/>
                      </a:rPr>
                      <m:t>𝐏</m:t>
                    </m:r>
                    <m:r>
                      <a:rPr kumimoji="1" lang="en-US" altLang="zh-CN" sz="2200" b="1" i="0">
                        <a:latin typeface="Cambria Math" panose="02040503050406030204" pitchFamily="18" charset="0"/>
                      </a:rPr>
                      <m:t>=</m:t>
                    </m:r>
                    <m:r>
                      <a:rPr kumimoji="1" lang="en-US" altLang="zh-CN" sz="2200" b="1" i="0">
                        <a:latin typeface="Cambria Math" panose="02040503050406030204" pitchFamily="18" charset="0"/>
                      </a:rPr>
                      <m:t>𝐀</m:t>
                    </m:r>
                    <m:sSup>
                      <m:sSupPr>
                        <m:ctrlPr>
                          <a:rPr kumimoji="1" lang="en-US" altLang="zh-CN" sz="2200" b="1" i="1">
                            <a:latin typeface="Cambria Math" panose="02040503050406030204" pitchFamily="18" charset="0"/>
                          </a:rPr>
                        </m:ctrlPr>
                      </m:sSupPr>
                      <m:e>
                        <m:r>
                          <a:rPr kumimoji="1" lang="en-US" altLang="zh-CN" sz="2200" b="1" i="0">
                            <a:latin typeface="Cambria Math" panose="02040503050406030204" pitchFamily="18" charset="0"/>
                          </a:rPr>
                          <m:t>𝐃</m:t>
                        </m:r>
                      </m:e>
                      <m:sup>
                        <m:r>
                          <a:rPr kumimoji="1" lang="en-US" altLang="zh-CN" sz="2200" b="1" i="0">
                            <a:latin typeface="Cambria Math" panose="02040503050406030204" pitchFamily="18" charset="0"/>
                          </a:rPr>
                          <m:t>−</m:t>
                        </m:r>
                        <m:r>
                          <a:rPr kumimoji="1" lang="en-US" altLang="zh-CN" sz="2200" b="1" i="0">
                            <a:latin typeface="Cambria Math" panose="02040503050406030204" pitchFamily="18" charset="0"/>
                          </a:rPr>
                          <m:t>𝟏</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where </a:t>
                </a:r>
                <a14:m>
                  <m:oMath xmlns:m="http://schemas.openxmlformats.org/officeDocument/2006/math">
                    <m:r>
                      <a:rPr kumimoji="1" lang="en-US" altLang="zh-CN" sz="2200" b="1">
                        <a:latin typeface="Cambria Math" panose="02040503050406030204" pitchFamily="18" charset="0"/>
                      </a:rPr>
                      <m:t>𝐀</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a:t>
                </a:r>
                <a14:m>
                  <m:oMath xmlns:m="http://schemas.openxmlformats.org/officeDocument/2006/math">
                    <m:r>
                      <a:rPr kumimoji="1" lang="en-US" altLang="zh-CN" sz="2200" b="1">
                        <a:latin typeface="Cambria Math" panose="02040503050406030204" pitchFamily="18" charset="0"/>
                      </a:rPr>
                      <m:t>𝐃</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denote the adjacency matrix and diagonal degree matrix, respectively.  </a:t>
                </a:r>
              </a:p>
              <a:p>
                <a:pPr marL="720000" lvl="2" indent="-342900" eaLnBrk="0" hangingPunct="0">
                  <a:spcAft>
                    <a:spcPts val="12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For each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𝑉</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 entry </a:t>
                </a:r>
                <a14:m>
                  <m:oMath xmlns:m="http://schemas.openxmlformats.org/officeDocument/2006/math">
                    <m:r>
                      <a:rPr kumimoji="1" lang="en-US" altLang="zh-CN" sz="2200" b="1" i="1">
                        <a:latin typeface="Cambria Math" panose="02040503050406030204" pitchFamily="18" charset="0"/>
                      </a:rPr>
                      <m:t>𝝅</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𝑢</m:t>
                    </m:r>
                    <m:r>
                      <a:rPr kumimoji="1" lang="en-US" altLang="zh-CN" sz="2200" b="0" i="1">
                        <a:latin typeface="Cambria Math" panose="020405030504060302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records the PageRank score of node </a:t>
                </a:r>
                <a14:m>
                  <m:oMath xmlns:m="http://schemas.openxmlformats.org/officeDocument/2006/math">
                    <m:r>
                      <a:rPr kumimoji="1" lang="en-US" altLang="zh-CN" sz="2200" i="1">
                        <a:latin typeface="Cambria Math" panose="02040503050406030204" pitchFamily="18" charset="0"/>
                      </a:rPr>
                      <m:t>𝑢</m:t>
                    </m:r>
                  </m:oMath>
                </a14:m>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625F5409-E768-1689-7FDF-6B4824210336}"/>
                  </a:ext>
                </a:extLst>
              </p:cNvPr>
              <p:cNvSpPr txBox="1">
                <a:spLocks noRot="1" noChangeAspect="1" noMove="1" noResize="1" noEditPoints="1" noAdjustHandles="1" noChangeArrowheads="1" noChangeShapeType="1" noTextEdit="1"/>
              </p:cNvSpPr>
              <p:nvPr/>
            </p:nvSpPr>
            <p:spPr bwMode="auto">
              <a:xfrm>
                <a:off x="534837" y="2950890"/>
                <a:ext cx="9319693" cy="1269578"/>
              </a:xfrm>
              <a:prstGeom prst="rect">
                <a:avLst/>
              </a:prstGeom>
              <a:blipFill>
                <a:blip r:embed="rId6"/>
                <a:stretch>
                  <a:fillRect t="-1980" b="-8911"/>
                </a:stretch>
              </a:blipFill>
              <a:ln w="9525" algn="ctr">
                <a:noFill/>
                <a:miter lim="800000"/>
                <a:headEnd/>
                <a:tailEnd/>
              </a:ln>
              <a:effectLst/>
            </p:spPr>
            <p:txBody>
              <a:bodyPr/>
              <a:lstStyle/>
              <a:p>
                <a:r>
                  <a:rPr lang="en-US">
                    <a:noFill/>
                  </a:rPr>
                  <a:t> </a:t>
                </a:r>
              </a:p>
            </p:txBody>
          </p:sp>
        </mc:Fallback>
      </mc:AlternateContent>
      <p:grpSp>
        <p:nvGrpSpPr>
          <p:cNvPr id="60" name="组合 59">
            <a:extLst>
              <a:ext uri="{FF2B5EF4-FFF2-40B4-BE49-F238E27FC236}">
                <a16:creationId xmlns:a16="http://schemas.microsoft.com/office/drawing/2014/main" id="{2B4990FF-5839-DFEA-1007-E306B47FF898}"/>
              </a:ext>
            </a:extLst>
          </p:cNvPr>
          <p:cNvGrpSpPr/>
          <p:nvPr/>
        </p:nvGrpSpPr>
        <p:grpSpPr>
          <a:xfrm>
            <a:off x="616111" y="4907219"/>
            <a:ext cx="2755012" cy="1720474"/>
            <a:chOff x="562642" y="4707620"/>
            <a:chExt cx="3396764" cy="2209236"/>
          </a:xfrm>
        </p:grpSpPr>
        <p:pic>
          <p:nvPicPr>
            <p:cNvPr id="5" name="图形 4" descr="文档">
              <a:extLst>
                <a:ext uri="{FF2B5EF4-FFF2-40B4-BE49-F238E27FC236}">
                  <a16:creationId xmlns:a16="http://schemas.microsoft.com/office/drawing/2014/main" id="{D76227B2-E769-7789-44C0-1E93ADCD6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7622" y="4707620"/>
              <a:ext cx="1004306" cy="855397"/>
            </a:xfrm>
            <a:prstGeom prst="rect">
              <a:avLst/>
            </a:prstGeom>
          </p:spPr>
        </p:pic>
        <p:pic>
          <p:nvPicPr>
            <p:cNvPr id="6" name="图形 5" descr="文档">
              <a:extLst>
                <a:ext uri="{FF2B5EF4-FFF2-40B4-BE49-F238E27FC236}">
                  <a16:creationId xmlns:a16="http://schemas.microsoft.com/office/drawing/2014/main" id="{C11B2825-F051-BD70-B81F-32ED53EF27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6875" y="4816988"/>
              <a:ext cx="572250" cy="487402"/>
            </a:xfrm>
            <a:prstGeom prst="rect">
              <a:avLst/>
            </a:prstGeom>
          </p:spPr>
        </p:pic>
        <p:pic>
          <p:nvPicPr>
            <p:cNvPr id="7" name="图形 6" descr="文档">
              <a:extLst>
                <a:ext uri="{FF2B5EF4-FFF2-40B4-BE49-F238E27FC236}">
                  <a16:creationId xmlns:a16="http://schemas.microsoft.com/office/drawing/2014/main" id="{2845E8E3-FA0B-DD8F-0096-B1218D241E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5372" y="5895279"/>
              <a:ext cx="572250" cy="487402"/>
            </a:xfrm>
            <a:prstGeom prst="rect">
              <a:avLst/>
            </a:prstGeom>
          </p:spPr>
        </p:pic>
        <p:pic>
          <p:nvPicPr>
            <p:cNvPr id="18" name="图形 17" descr="文档">
              <a:extLst>
                <a:ext uri="{FF2B5EF4-FFF2-40B4-BE49-F238E27FC236}">
                  <a16:creationId xmlns:a16="http://schemas.microsoft.com/office/drawing/2014/main" id="{14C90633-EACF-2BAC-5227-8530C5D2A8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8391" y="5624952"/>
              <a:ext cx="749634" cy="638485"/>
            </a:xfrm>
            <a:prstGeom prst="rect">
              <a:avLst/>
            </a:prstGeom>
          </p:spPr>
        </p:pic>
        <p:pic>
          <p:nvPicPr>
            <p:cNvPr id="23" name="图形 22" descr="文档">
              <a:extLst>
                <a:ext uri="{FF2B5EF4-FFF2-40B4-BE49-F238E27FC236}">
                  <a16:creationId xmlns:a16="http://schemas.microsoft.com/office/drawing/2014/main" id="{7DA62A7D-B87A-DBA1-9E7B-66078FA093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72697" y="5510286"/>
              <a:ext cx="386709" cy="329371"/>
            </a:xfrm>
            <a:prstGeom prst="rect">
              <a:avLst/>
            </a:prstGeom>
          </p:spPr>
        </p:pic>
        <p:pic>
          <p:nvPicPr>
            <p:cNvPr id="24" name="图形 23" descr="文档">
              <a:extLst>
                <a:ext uri="{FF2B5EF4-FFF2-40B4-BE49-F238E27FC236}">
                  <a16:creationId xmlns:a16="http://schemas.microsoft.com/office/drawing/2014/main" id="{8C4D5899-5E3E-CA91-4521-95FE0808B2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68666" y="6378049"/>
              <a:ext cx="386709" cy="329371"/>
            </a:xfrm>
            <a:prstGeom prst="rect">
              <a:avLst/>
            </a:prstGeom>
          </p:spPr>
        </p:pic>
        <p:pic>
          <p:nvPicPr>
            <p:cNvPr id="25" name="图形 24" descr="文档">
              <a:extLst>
                <a:ext uri="{FF2B5EF4-FFF2-40B4-BE49-F238E27FC236}">
                  <a16:creationId xmlns:a16="http://schemas.microsoft.com/office/drawing/2014/main" id="{6001C839-E669-E8C9-BEEF-162447B33B4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55087" y="6587485"/>
              <a:ext cx="386709" cy="329371"/>
            </a:xfrm>
            <a:prstGeom prst="rect">
              <a:avLst/>
            </a:prstGeom>
          </p:spPr>
        </p:pic>
        <p:pic>
          <p:nvPicPr>
            <p:cNvPr id="26" name="图形 25" descr="文档">
              <a:extLst>
                <a:ext uri="{FF2B5EF4-FFF2-40B4-BE49-F238E27FC236}">
                  <a16:creationId xmlns:a16="http://schemas.microsoft.com/office/drawing/2014/main" id="{05615503-33A7-B69C-AA4C-E36B254D91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69290" y="6502513"/>
              <a:ext cx="386709" cy="329371"/>
            </a:xfrm>
            <a:prstGeom prst="rect">
              <a:avLst/>
            </a:prstGeom>
          </p:spPr>
        </p:pic>
        <p:pic>
          <p:nvPicPr>
            <p:cNvPr id="37" name="图形 36" descr="文档">
              <a:extLst>
                <a:ext uri="{FF2B5EF4-FFF2-40B4-BE49-F238E27FC236}">
                  <a16:creationId xmlns:a16="http://schemas.microsoft.com/office/drawing/2014/main" id="{814B72D7-A3BD-5044-B509-3FBC5CD9B1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72697" y="6028933"/>
              <a:ext cx="386709" cy="329371"/>
            </a:xfrm>
            <a:prstGeom prst="rect">
              <a:avLst/>
            </a:prstGeom>
          </p:spPr>
        </p:pic>
        <p:cxnSp>
          <p:nvCxnSpPr>
            <p:cNvPr id="38" name="直线箭头连接符 37">
              <a:extLst>
                <a:ext uri="{FF2B5EF4-FFF2-40B4-BE49-F238E27FC236}">
                  <a16:creationId xmlns:a16="http://schemas.microsoft.com/office/drawing/2014/main" id="{9B9B420E-9569-BF31-4CF8-EAA89DD41254}"/>
                </a:ext>
              </a:extLst>
            </p:cNvPr>
            <p:cNvCxnSpPr>
              <a:cxnSpLocks/>
            </p:cNvCxnSpPr>
            <p:nvPr/>
          </p:nvCxnSpPr>
          <p:spPr>
            <a:xfrm flipV="1">
              <a:off x="2313719" y="6119235"/>
              <a:ext cx="279145" cy="23907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2BCE25F9-D370-4E8B-BEE5-8DAEF4A84320}"/>
                </a:ext>
              </a:extLst>
            </p:cNvPr>
            <p:cNvCxnSpPr>
              <a:cxnSpLocks/>
            </p:cNvCxnSpPr>
            <p:nvPr/>
          </p:nvCxnSpPr>
          <p:spPr>
            <a:xfrm flipV="1">
              <a:off x="2854496" y="6258533"/>
              <a:ext cx="0" cy="30421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CB6E3680-8525-B2B3-9C9C-868468B27FE5}"/>
                </a:ext>
              </a:extLst>
            </p:cNvPr>
            <p:cNvCxnSpPr>
              <a:cxnSpLocks/>
            </p:cNvCxnSpPr>
            <p:nvPr/>
          </p:nvCxnSpPr>
          <p:spPr>
            <a:xfrm flipH="1" flipV="1">
              <a:off x="3161031" y="6263438"/>
              <a:ext cx="156995" cy="169258"/>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id="{A6AA8F08-9ADC-9A5C-9E8E-483EBD2FC065}"/>
                </a:ext>
              </a:extLst>
            </p:cNvPr>
            <p:cNvCxnSpPr>
              <a:cxnSpLocks/>
              <a:stCxn id="37" idx="1"/>
            </p:cNvCxnSpPr>
            <p:nvPr/>
          </p:nvCxnSpPr>
          <p:spPr>
            <a:xfrm flipH="1" flipV="1">
              <a:off x="3239528" y="6073971"/>
              <a:ext cx="333169" cy="119649"/>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CEC146CA-AECF-AB4B-EE44-60E93C314887}"/>
                </a:ext>
              </a:extLst>
            </p:cNvPr>
            <p:cNvCxnSpPr>
              <a:cxnSpLocks/>
            </p:cNvCxnSpPr>
            <p:nvPr/>
          </p:nvCxnSpPr>
          <p:spPr>
            <a:xfrm flipH="1">
              <a:off x="3221465" y="5744600"/>
              <a:ext cx="374107" cy="164655"/>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线箭头连接符 42">
              <a:extLst>
                <a:ext uri="{FF2B5EF4-FFF2-40B4-BE49-F238E27FC236}">
                  <a16:creationId xmlns:a16="http://schemas.microsoft.com/office/drawing/2014/main" id="{54AA3256-9560-3283-6E98-29ABF92097EA}"/>
                </a:ext>
              </a:extLst>
            </p:cNvPr>
            <p:cNvCxnSpPr>
              <a:cxnSpLocks/>
              <a:endCxn id="5" idx="2"/>
            </p:cNvCxnSpPr>
            <p:nvPr/>
          </p:nvCxnSpPr>
          <p:spPr>
            <a:xfrm flipH="1" flipV="1">
              <a:off x="2049775" y="5563017"/>
              <a:ext cx="131908" cy="785050"/>
            </a:xfrm>
            <a:prstGeom prst="straightConnector1">
              <a:avLst/>
            </a:prstGeom>
            <a:ln w="190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25713C3B-3FA3-2A48-3994-71DA668727E8}"/>
                </a:ext>
              </a:extLst>
            </p:cNvPr>
            <p:cNvCxnSpPr>
              <a:cxnSpLocks/>
            </p:cNvCxnSpPr>
            <p:nvPr/>
          </p:nvCxnSpPr>
          <p:spPr>
            <a:xfrm flipH="1" flipV="1">
              <a:off x="2436355" y="5344942"/>
              <a:ext cx="321411" cy="280010"/>
            </a:xfrm>
            <a:prstGeom prst="straightConnector1">
              <a:avLst/>
            </a:prstGeom>
            <a:ln w="28575">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线箭头连接符 45">
              <a:extLst>
                <a:ext uri="{FF2B5EF4-FFF2-40B4-BE49-F238E27FC236}">
                  <a16:creationId xmlns:a16="http://schemas.microsoft.com/office/drawing/2014/main" id="{BB91D837-E66F-67DD-9F00-02E4EDD7C4DD}"/>
                </a:ext>
              </a:extLst>
            </p:cNvPr>
            <p:cNvCxnSpPr>
              <a:cxnSpLocks/>
              <a:stCxn id="18" idx="1"/>
              <a:endCxn id="7" idx="3"/>
            </p:cNvCxnSpPr>
            <p:nvPr/>
          </p:nvCxnSpPr>
          <p:spPr>
            <a:xfrm flipH="1">
              <a:off x="1547622" y="5944194"/>
              <a:ext cx="1020770" cy="194786"/>
            </a:xfrm>
            <a:prstGeom prst="straightConnector1">
              <a:avLst/>
            </a:prstGeom>
            <a:ln w="19050">
              <a:solidFill>
                <a:srgbClr val="6C64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504BA24D-756A-22B4-2C6B-C550BCDE2DB7}"/>
                </a:ext>
              </a:extLst>
            </p:cNvPr>
            <p:cNvCxnSpPr>
              <a:cxnSpLocks/>
              <a:stCxn id="7" idx="0"/>
            </p:cNvCxnSpPr>
            <p:nvPr/>
          </p:nvCxnSpPr>
          <p:spPr>
            <a:xfrm flipV="1">
              <a:off x="1261497" y="5459473"/>
              <a:ext cx="409484" cy="435805"/>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pic>
          <p:nvPicPr>
            <p:cNvPr id="48" name="图形 47" descr="文档">
              <a:extLst>
                <a:ext uri="{FF2B5EF4-FFF2-40B4-BE49-F238E27FC236}">
                  <a16:creationId xmlns:a16="http://schemas.microsoft.com/office/drawing/2014/main" id="{0E024173-68F2-F8C7-536B-FA3CDCB842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2642" y="5267043"/>
              <a:ext cx="511671" cy="435805"/>
            </a:xfrm>
            <a:prstGeom prst="rect">
              <a:avLst/>
            </a:prstGeom>
          </p:spPr>
        </p:pic>
        <p:cxnSp>
          <p:nvCxnSpPr>
            <p:cNvPr id="49" name="直线箭头连接符 48">
              <a:extLst>
                <a:ext uri="{FF2B5EF4-FFF2-40B4-BE49-F238E27FC236}">
                  <a16:creationId xmlns:a16="http://schemas.microsoft.com/office/drawing/2014/main" id="{E4B2BB2F-2153-7C26-62F7-48A4D5B5422E}"/>
                </a:ext>
              </a:extLst>
            </p:cNvPr>
            <p:cNvCxnSpPr>
              <a:cxnSpLocks/>
            </p:cNvCxnSpPr>
            <p:nvPr/>
          </p:nvCxnSpPr>
          <p:spPr>
            <a:xfrm flipH="1" flipV="1">
              <a:off x="897664" y="5732089"/>
              <a:ext cx="166357" cy="16319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974D0584-9D38-3EA7-0715-D065A0DE3CA0}"/>
                </a:ext>
              </a:extLst>
            </p:cNvPr>
            <p:cNvCxnSpPr>
              <a:cxnSpLocks/>
              <a:endCxn id="5" idx="3"/>
            </p:cNvCxnSpPr>
            <p:nvPr/>
          </p:nvCxnSpPr>
          <p:spPr>
            <a:xfrm flipH="1">
              <a:off x="2551928" y="5135319"/>
              <a:ext cx="460510" cy="0"/>
            </a:xfrm>
            <a:prstGeom prst="straightConnector1">
              <a:avLst/>
            </a:prstGeom>
            <a:ln w="19050">
              <a:solidFill>
                <a:srgbClr val="FF99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E13920D7-D5EF-43DB-55BF-32160FD3AEE5}"/>
                </a:ext>
              </a:extLst>
            </p:cNvPr>
            <p:cNvCxnSpPr>
              <a:cxnSpLocks/>
            </p:cNvCxnSpPr>
            <p:nvPr/>
          </p:nvCxnSpPr>
          <p:spPr>
            <a:xfrm flipV="1">
              <a:off x="1074313" y="5184872"/>
              <a:ext cx="596669" cy="230457"/>
            </a:xfrm>
            <a:prstGeom prst="straightConnector1">
              <a:avLst/>
            </a:prstGeom>
            <a:ln w="1905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0946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Probabilistic Interpretation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9116178-4DBF-CDB2-3150-559FA9CCAFAE}"/>
                  </a:ext>
                </a:extLst>
              </p:cNvPr>
              <p:cNvSpPr txBox="1"/>
              <p:nvPr/>
            </p:nvSpPr>
            <p:spPr>
              <a:xfrm>
                <a:off x="4453930" y="4319042"/>
                <a:ext cx="5566318" cy="2846933"/>
              </a:xfrm>
              <a:prstGeom prst="rect">
                <a:avLst/>
              </a:prstGeom>
              <a:noFill/>
            </p:spPr>
            <p:txBody>
              <a:bodyPr wrap="square" rtlCol="0">
                <a:spAutoFit/>
              </a:bodyPr>
              <a:lstStyle/>
              <a:p>
                <a:pPr marL="360000" indent="-360000">
                  <a:spcAft>
                    <a:spcPts val="1200"/>
                  </a:spcAft>
                  <a:buClr>
                    <a:schemeClr val="tx1"/>
                  </a:buClr>
                  <a:buSzPct val="80000"/>
                  <a:buFont typeface="Wingdings" pitchFamily="2" charset="2"/>
                  <a:buChar char="Ø"/>
                </a:pPr>
                <a14:m>
                  <m:oMath xmlns:m="http://schemas.openxmlformats.org/officeDocument/2006/math">
                    <m:r>
                      <a:rPr kumimoji="1" lang="en-US" altLang="zh-CN" sz="2200" b="1" i="1" dirty="0">
                        <a:latin typeface="Cambria Math" panose="02040503050406030204" pitchFamily="18" charset="0"/>
                        <a:ea typeface="楷体" panose="02010609060101010101" pitchFamily="49" charset="-122"/>
                      </a:rPr>
                      <m:t>𝝅</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𝑡</m:t>
                    </m:r>
                    <m:r>
                      <a:rPr kumimoji="1" lang="en-US" altLang="zh-CN" sz="2200" b="0" i="1" dirty="0">
                        <a:latin typeface="Cambria Math" panose="02040503050406030204" pitchFamily="18" charset="0"/>
                        <a:ea typeface="楷体" panose="02010609060101010101" pitchFamily="49" charset="-122"/>
                      </a:rPr>
                      <m:t>)</m:t>
                    </m:r>
                  </m:oMath>
                </a14:m>
                <a:r>
                  <a:rPr kumimoji="1" lang="en-US" altLang="zh-CN" sz="2200" dirty="0">
                    <a:latin typeface="Times New Roman" panose="02020603050405020304" pitchFamily="18" charset="0"/>
                    <a:ea typeface="楷体" panose="02010609060101010101" pitchFamily="49" charset="-122"/>
                  </a:rPr>
                  <a:t>: </a:t>
                </a:r>
                <a:r>
                  <a:rPr kumimoji="1" lang="en-US" altLang="zh-CN" sz="2200" dirty="0">
                    <a:solidFill>
                      <a:schemeClr val="tx1"/>
                    </a:solidFill>
                    <a:latin typeface="Times New Roman" panose="02020603050405020304" pitchFamily="18" charset="0"/>
                    <a:ea typeface="楷体" panose="02010609060101010101" pitchFamily="49" charset="-122"/>
                  </a:rPr>
                  <a:t>an </a:t>
                </a:r>
                <a14:m>
                  <m:oMath xmlns:m="http://schemas.openxmlformats.org/officeDocument/2006/math">
                    <m:r>
                      <a:rPr kumimoji="1" lang="en-US" altLang="zh-CN" sz="2200" b="1" i="1" dirty="0">
                        <a:solidFill>
                          <a:srgbClr val="005AAA"/>
                        </a:solidFill>
                        <a:latin typeface="Cambria Math" panose="02040503050406030204" pitchFamily="18" charset="0"/>
                        <a:ea typeface="楷体" panose="02010609060101010101" pitchFamily="49" charset="-122"/>
                      </a:rPr>
                      <m:t>𝜶</m:t>
                    </m:r>
                  </m:oMath>
                </a14:m>
                <a:r>
                  <a:rPr kumimoji="1" lang="en-US" altLang="zh-CN" sz="2200" b="1" dirty="0">
                    <a:solidFill>
                      <a:srgbClr val="005AAA"/>
                    </a:solidFill>
                    <a:latin typeface="Times New Roman" panose="02020603050405020304" pitchFamily="18" charset="0"/>
                    <a:ea typeface="楷体" panose="02010609060101010101" pitchFamily="49" charset="-122"/>
                  </a:rPr>
                  <a:t>-random walk </a:t>
                </a:r>
                <a:r>
                  <a:rPr kumimoji="1" lang="en-US" altLang="zh-CN" sz="2200" dirty="0">
                    <a:solidFill>
                      <a:schemeClr val="tx1"/>
                    </a:solidFill>
                    <a:latin typeface="Times New Roman" panose="02020603050405020304" pitchFamily="18" charset="0"/>
                    <a:ea typeface="楷体" panose="02010609060101010101" pitchFamily="49" charset="-122"/>
                  </a:rPr>
                  <a:t>generated from a random source node terminates at node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𝑡</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a:p>
                <a:pPr marL="360000" indent="-360000">
                  <a:spcAft>
                    <a:spcPts val="600"/>
                  </a:spcAft>
                  <a:buClr>
                    <a:schemeClr val="tx1"/>
                  </a:buClr>
                  <a:buSzPct val="80000"/>
                  <a:buFont typeface="Wingdings" pitchFamily="2" charset="2"/>
                  <a:buChar char="Ø"/>
                </a:pPr>
                <a:r>
                  <a:rPr kumimoji="1" lang="en-US" altLang="zh-CN" sz="2200" dirty="0">
                    <a:latin typeface="Times New Roman" panose="02020603050405020304" pitchFamily="18" charset="0"/>
                    <a:ea typeface="楷体" panose="02010609060101010101" pitchFamily="49" charset="-122"/>
                  </a:rPr>
                  <a:t>An </a:t>
                </a:r>
                <a14:m>
                  <m:oMath xmlns:m="http://schemas.openxmlformats.org/officeDocument/2006/math">
                    <m:r>
                      <a:rPr kumimoji="1" lang="en-US" altLang="zh-CN" sz="2200" b="1" i="1" dirty="0">
                        <a:solidFill>
                          <a:schemeClr val="tx1"/>
                        </a:solidFill>
                        <a:latin typeface="Cambria Math" panose="02040503050406030204" pitchFamily="18" charset="0"/>
                        <a:ea typeface="楷体" panose="02010609060101010101" pitchFamily="49" charset="-122"/>
                      </a:rPr>
                      <m:t>𝜶</m:t>
                    </m:r>
                  </m:oMath>
                </a14:m>
                <a:r>
                  <a:rPr kumimoji="1" lang="en-US" altLang="zh-CN" sz="2200" b="1" dirty="0">
                    <a:solidFill>
                      <a:schemeClr val="tx1"/>
                    </a:solidFill>
                    <a:latin typeface="Times New Roman" panose="02020603050405020304" pitchFamily="18" charset="0"/>
                    <a:ea typeface="楷体" panose="02010609060101010101" pitchFamily="49" charset="-122"/>
                  </a:rPr>
                  <a:t>-random walk </a:t>
                </a:r>
                <a:r>
                  <a:rPr kumimoji="1" lang="en-US" altLang="zh-CN" sz="2200" dirty="0">
                    <a:solidFill>
                      <a:schemeClr val="tx1"/>
                    </a:solidFill>
                    <a:latin typeface="Times New Roman" panose="02020603050405020304" pitchFamily="18" charset="0"/>
                    <a:ea typeface="楷体" panose="02010609060101010101" pitchFamily="49" charset="-122"/>
                  </a:rPr>
                  <a:t>currently </a:t>
                </a:r>
                <a:r>
                  <a:rPr kumimoji="1" lang="en-US" altLang="zh-CN" sz="2200" dirty="0">
                    <a:latin typeface="Times New Roman" panose="02020603050405020304" pitchFamily="18" charset="0"/>
                    <a:ea typeface="楷体" panose="02010609060101010101" pitchFamily="49" charset="-122"/>
                  </a:rPr>
                  <a:t>at node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a:t>
                </a:r>
              </a:p>
              <a:p>
                <a:pPr marL="720000" lvl="1" indent="-360000">
                  <a:buClr>
                    <a:schemeClr val="tx1"/>
                  </a:buClr>
                  <a:buSzPct val="80000"/>
                  <a:buFont typeface="Arial" panose="020B0604020202020204" pitchFamily="34" charset="0"/>
                  <a:buChar char="•"/>
                </a:pPr>
                <a:r>
                  <a:rPr kumimoji="1" lang="en-US" altLang="zh-CN" sz="2200" b="1" dirty="0">
                    <a:latin typeface="Times New Roman" panose="02020603050405020304" pitchFamily="18" charset="0"/>
                    <a:ea typeface="楷体" panose="02010609060101010101" pitchFamily="49" charset="-122"/>
                  </a:rPr>
                  <a:t>w.p. </a:t>
                </a:r>
                <a14:m>
                  <m:oMath xmlns:m="http://schemas.openxmlformats.org/officeDocument/2006/math">
                    <m:r>
                      <a:rPr kumimoji="1" lang="en-US" altLang="zh-CN" sz="2200" b="1" i="1" dirty="0">
                        <a:latin typeface="Cambria Math" panose="02040503050406030204" pitchFamily="18" charset="0"/>
                        <a:ea typeface="楷体" panose="02010609060101010101" pitchFamily="49" charset="-122"/>
                      </a:rPr>
                      <m:t>𝜶</m:t>
                    </m:r>
                  </m:oMath>
                </a14:m>
                <a:r>
                  <a:rPr kumimoji="1" lang="en-US" altLang="zh-CN" sz="2200" dirty="0">
                    <a:latin typeface="Times New Roman" panose="02020603050405020304" pitchFamily="18" charset="0"/>
                    <a:ea typeface="楷体" panose="02010609060101010101" pitchFamily="49" charset="-122"/>
                  </a:rPr>
                  <a:t>, terminates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a:t>
                </a:r>
              </a:p>
              <a:p>
                <a:pPr marL="720000" lvl="1" indent="-360000">
                  <a:buClr>
                    <a:schemeClr val="tx1"/>
                  </a:buClr>
                  <a:buSzPct val="80000"/>
                  <a:buFont typeface="Arial" panose="020B0604020202020204" pitchFamily="34" charset="0"/>
                  <a:buChar char="•"/>
                </a:pPr>
                <a:r>
                  <a:rPr kumimoji="1" lang="en-US" altLang="zh-CN" sz="2200" b="1" dirty="0">
                    <a:latin typeface="Times New Roman" panose="02020603050405020304" pitchFamily="18" charset="0"/>
                    <a:ea typeface="楷体" panose="02010609060101010101" pitchFamily="49" charset="-122"/>
                  </a:rPr>
                  <a:t>w.p. </a:t>
                </a:r>
                <a14:m>
                  <m:oMath xmlns:m="http://schemas.openxmlformats.org/officeDocument/2006/math">
                    <m:r>
                      <a:rPr kumimoji="1" lang="en-US" altLang="zh-CN" sz="2200" b="1" i="1" dirty="0">
                        <a:latin typeface="Cambria Math" panose="02040503050406030204" pitchFamily="18" charset="0"/>
                        <a:ea typeface="楷体" panose="02010609060101010101" pitchFamily="49" charset="-122"/>
                      </a:rPr>
                      <m:t>𝟏</m:t>
                    </m:r>
                    <m:r>
                      <a:rPr kumimoji="1" lang="en-US" altLang="zh-CN" sz="2200" b="1" i="1" dirty="0">
                        <a:latin typeface="Cambria Math" panose="02040503050406030204" pitchFamily="18" charset="0"/>
                        <a:ea typeface="楷体" panose="02010609060101010101" pitchFamily="49" charset="-122"/>
                      </a:rPr>
                      <m:t>−</m:t>
                    </m:r>
                    <m:r>
                      <a:rPr kumimoji="1" lang="en-US" altLang="zh-CN" sz="2200" b="1" i="1" dirty="0">
                        <a:latin typeface="Cambria Math" panose="02040503050406030204" pitchFamily="18" charset="0"/>
                        <a:ea typeface="楷体" panose="02010609060101010101" pitchFamily="49" charset="-122"/>
                      </a:rPr>
                      <m:t>𝜶</m:t>
                    </m:r>
                  </m:oMath>
                </a14:m>
                <a:r>
                  <a:rPr kumimoji="1" lang="en-US" altLang="zh-CN" sz="2200" b="1" dirty="0">
                    <a:latin typeface="Times New Roman" panose="02020603050405020304" pitchFamily="18" charset="0"/>
                    <a:ea typeface="楷体" panose="02010609060101010101" pitchFamily="49" charset="-122"/>
                  </a:rPr>
                  <a:t>, </a:t>
                </a:r>
                <a:r>
                  <a:rPr kumimoji="1" lang="en-US" altLang="zh-CN" sz="2200" dirty="0">
                    <a:latin typeface="Times New Roman" panose="02020603050405020304" pitchFamily="18" charset="0"/>
                    <a:ea typeface="楷体" panose="02010609060101010101" pitchFamily="49" charset="-122"/>
                  </a:rPr>
                  <a:t>randomly selects a neighbor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𝑣</m:t>
                    </m:r>
                  </m:oMath>
                </a14:m>
                <a:r>
                  <a:rPr kumimoji="1" lang="en-US" altLang="zh-CN" sz="2200" dirty="0">
                    <a:latin typeface="Times New Roman" panose="02020603050405020304" pitchFamily="18" charset="0"/>
                    <a:ea typeface="楷体" panose="02010609060101010101" pitchFamily="49" charset="-122"/>
                  </a:rPr>
                  <a:t> of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 </m:t>
                    </m:r>
                  </m:oMath>
                </a14:m>
                <a:r>
                  <a:rPr kumimoji="1" lang="en-US" altLang="zh-CN" sz="2200" dirty="0">
                    <a:latin typeface="Times New Roman" panose="02020603050405020304" pitchFamily="18" charset="0"/>
                    <a:ea typeface="楷体" panose="02010609060101010101" pitchFamily="49" charset="-122"/>
                  </a:rPr>
                  <a:t>and moves from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to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𝑣</m:t>
                    </m:r>
                  </m:oMath>
                </a14:m>
                <a:endParaRPr kumimoji="1" lang="en-US" altLang="zh-CN" sz="2200" dirty="0">
                  <a:latin typeface="Times New Roman" panose="02020603050405020304" pitchFamily="18" charset="0"/>
                  <a:ea typeface="楷体" panose="02010609060101010101" pitchFamily="49" charset="-122"/>
                </a:endParaRPr>
              </a:p>
              <a:p>
                <a:pPr marL="210496" indent="-360000">
                  <a:spcBef>
                    <a:spcPts val="1200"/>
                  </a:spcBef>
                  <a:spcAft>
                    <a:spcPts val="600"/>
                  </a:spcAft>
                  <a:buClr>
                    <a:schemeClr val="tx1"/>
                  </a:buClr>
                  <a:buSzPct val="80000"/>
                  <a:buFont typeface="Wingdings" pitchFamily="2" charset="2"/>
                  <a:buChar char="Ø"/>
                </a:pP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𝛼</m:t>
                    </m:r>
                    <m:r>
                      <a:rPr kumimoji="1" lang="en-US" altLang="zh-CN" sz="2200" b="0" i="1" dirty="0">
                        <a:latin typeface="Cambria Math" panose="02040503050406030204" pitchFamily="18" charset="0"/>
                        <a:ea typeface="楷体" panose="02010609060101010101" pitchFamily="49" charset="-122"/>
                      </a:rPr>
                      <m:t>∈(0,1)</m:t>
                    </m:r>
                  </m:oMath>
                </a14:m>
                <a:r>
                  <a:rPr kumimoji="1" lang="en-US" altLang="zh-CN" sz="2200" dirty="0">
                    <a:latin typeface="Times New Roman" panose="02020603050405020304" pitchFamily="18" charset="0"/>
                    <a:ea typeface="楷体" panose="02010609060101010101" pitchFamily="49" charset="-122"/>
                  </a:rPr>
                  <a:t> is a constant. </a:t>
                </a:r>
              </a:p>
            </p:txBody>
          </p:sp>
        </mc:Choice>
        <mc:Fallback xmlns="">
          <p:sp>
            <p:nvSpPr>
              <p:cNvPr id="16" name="文本框 15">
                <a:extLst>
                  <a:ext uri="{FF2B5EF4-FFF2-40B4-BE49-F238E27FC236}">
                    <a16:creationId xmlns:a16="http://schemas.microsoft.com/office/drawing/2014/main" id="{39116178-4DBF-CDB2-3150-559FA9CCAFAE}"/>
                  </a:ext>
                </a:extLst>
              </p:cNvPr>
              <p:cNvSpPr txBox="1">
                <a:spLocks noRot="1" noChangeAspect="1" noMove="1" noResize="1" noEditPoints="1" noAdjustHandles="1" noChangeArrowheads="1" noChangeShapeType="1" noTextEdit="1"/>
              </p:cNvSpPr>
              <p:nvPr/>
            </p:nvSpPr>
            <p:spPr>
              <a:xfrm>
                <a:off x="4453930" y="4319042"/>
                <a:ext cx="5566318" cy="2846933"/>
              </a:xfrm>
              <a:prstGeom prst="rect">
                <a:avLst/>
              </a:prstGeom>
              <a:blipFill>
                <a:blip r:embed="rId3"/>
                <a:stretch>
                  <a:fillRect l="-682" t="-1778" b="-3556"/>
                </a:stretch>
              </a:blipFill>
            </p:spPr>
            <p:txBody>
              <a:bodyPr/>
              <a:lstStyle/>
              <a:p>
                <a:r>
                  <a:rPr lang="en-US">
                    <a:noFill/>
                  </a:rPr>
                  <a:t> </a:t>
                </a:r>
              </a:p>
            </p:txBody>
          </p:sp>
        </mc:Fallback>
      </mc:AlternateContent>
      <p:grpSp>
        <p:nvGrpSpPr>
          <p:cNvPr id="21" name="Group 2">
            <a:extLst>
              <a:ext uri="{FF2B5EF4-FFF2-40B4-BE49-F238E27FC236}">
                <a16:creationId xmlns:a16="http://schemas.microsoft.com/office/drawing/2014/main" id="{EE1FAE7E-C21F-6994-0E61-5852EB1ADF40}"/>
              </a:ext>
            </a:extLst>
          </p:cNvPr>
          <p:cNvGrpSpPr>
            <a:grpSpLocks/>
          </p:cNvGrpSpPr>
          <p:nvPr/>
        </p:nvGrpSpPr>
        <p:grpSpPr bwMode="auto">
          <a:xfrm>
            <a:off x="243458" y="1582738"/>
            <a:ext cx="7162800" cy="5105400"/>
            <a:chOff x="1152" y="1344"/>
            <a:chExt cx="3408" cy="2064"/>
          </a:xfrm>
        </p:grpSpPr>
        <p:sp>
          <p:nvSpPr>
            <p:cNvPr id="22" name="Oval 3">
              <a:extLst>
                <a:ext uri="{FF2B5EF4-FFF2-40B4-BE49-F238E27FC236}">
                  <a16:creationId xmlns:a16="http://schemas.microsoft.com/office/drawing/2014/main" id="{D5F897EC-5040-E3B5-E2DB-0D822AED93AC}"/>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46" name="Oval 4">
              <a:extLst>
                <a:ext uri="{FF2B5EF4-FFF2-40B4-BE49-F238E27FC236}">
                  <a16:creationId xmlns:a16="http://schemas.microsoft.com/office/drawing/2014/main" id="{A6F917FE-EAC2-9BA4-42D1-B520748DFEE0}"/>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47" name="Oval 5">
              <a:extLst>
                <a:ext uri="{FF2B5EF4-FFF2-40B4-BE49-F238E27FC236}">
                  <a16:creationId xmlns:a16="http://schemas.microsoft.com/office/drawing/2014/main" id="{FB4B404E-3061-7137-1D0F-307367C31175}"/>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48" name="Oval 6">
              <a:extLst>
                <a:ext uri="{FF2B5EF4-FFF2-40B4-BE49-F238E27FC236}">
                  <a16:creationId xmlns:a16="http://schemas.microsoft.com/office/drawing/2014/main" id="{989A4C3E-7D78-B56A-D8EC-0A9B17C1665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49" name="Oval 7">
              <a:extLst>
                <a:ext uri="{FF2B5EF4-FFF2-40B4-BE49-F238E27FC236}">
                  <a16:creationId xmlns:a16="http://schemas.microsoft.com/office/drawing/2014/main" id="{1198F7E9-02ED-E7DE-05FB-B02EA42E54C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51" name="Oval 8">
              <a:extLst>
                <a:ext uri="{FF2B5EF4-FFF2-40B4-BE49-F238E27FC236}">
                  <a16:creationId xmlns:a16="http://schemas.microsoft.com/office/drawing/2014/main" id="{3EA6786A-487A-476B-4D0F-6818DB86754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52" name="Oval 9">
              <a:extLst>
                <a:ext uri="{FF2B5EF4-FFF2-40B4-BE49-F238E27FC236}">
                  <a16:creationId xmlns:a16="http://schemas.microsoft.com/office/drawing/2014/main" id="{9847B140-5C2E-3654-5803-CD17E7F5362A}"/>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53" name="Oval 10">
              <a:extLst>
                <a:ext uri="{FF2B5EF4-FFF2-40B4-BE49-F238E27FC236}">
                  <a16:creationId xmlns:a16="http://schemas.microsoft.com/office/drawing/2014/main" id="{1C390B4A-FC34-5F5B-67C2-C5FCDFC61C0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54" name="Oval 11">
              <a:extLst>
                <a:ext uri="{FF2B5EF4-FFF2-40B4-BE49-F238E27FC236}">
                  <a16:creationId xmlns:a16="http://schemas.microsoft.com/office/drawing/2014/main" id="{5F912EED-785B-851E-7313-CCF16521337E}"/>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55" name="Oval 12">
              <a:extLst>
                <a:ext uri="{FF2B5EF4-FFF2-40B4-BE49-F238E27FC236}">
                  <a16:creationId xmlns:a16="http://schemas.microsoft.com/office/drawing/2014/main" id="{FE9F12E4-AEE7-04C4-3C9F-05181A1561DF}"/>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56" name="Oval 13">
              <a:extLst>
                <a:ext uri="{FF2B5EF4-FFF2-40B4-BE49-F238E27FC236}">
                  <a16:creationId xmlns:a16="http://schemas.microsoft.com/office/drawing/2014/main" id="{65087355-8A0C-DD18-B6C7-587E45FBAE7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57" name="Oval 14">
              <a:extLst>
                <a:ext uri="{FF2B5EF4-FFF2-40B4-BE49-F238E27FC236}">
                  <a16:creationId xmlns:a16="http://schemas.microsoft.com/office/drawing/2014/main" id="{ACFA0391-8708-0EBE-8F76-AE8F02831DC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58" name="AutoShape 39">
            <a:extLst>
              <a:ext uri="{FF2B5EF4-FFF2-40B4-BE49-F238E27FC236}">
                <a16:creationId xmlns:a16="http://schemas.microsoft.com/office/drawing/2014/main" id="{059939D1-5526-4C77-677B-0F08EB8754A9}"/>
              </a:ext>
            </a:extLst>
          </p:cNvPr>
          <p:cNvSpPr>
            <a:spLocks noChangeArrowheads="1"/>
          </p:cNvSpPr>
          <p:nvPr/>
        </p:nvSpPr>
        <p:spPr bwMode="auto">
          <a:xfrm>
            <a:off x="1005458" y="4249738"/>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EFD53E69-3D45-9901-FEF5-3BECA079E3F7}"/>
                  </a:ext>
                </a:extLst>
              </p:cNvPr>
              <p:cNvSpPr txBox="1"/>
              <p:nvPr/>
            </p:nvSpPr>
            <p:spPr>
              <a:xfrm>
                <a:off x="1568904" y="4122296"/>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1" name="文本框 70">
                <a:extLst>
                  <a:ext uri="{FF2B5EF4-FFF2-40B4-BE49-F238E27FC236}">
                    <a16:creationId xmlns:a16="http://schemas.microsoft.com/office/drawing/2014/main" id="{EFD53E69-3D45-9901-FEF5-3BECA079E3F7}"/>
                  </a:ext>
                </a:extLst>
              </p:cNvPr>
              <p:cNvSpPr txBox="1">
                <a:spLocks noRot="1" noChangeAspect="1" noMove="1" noResize="1" noEditPoints="1" noAdjustHandles="1" noChangeArrowheads="1" noChangeShapeType="1" noTextEdit="1"/>
              </p:cNvSpPr>
              <p:nvPr/>
            </p:nvSpPr>
            <p:spPr>
              <a:xfrm>
                <a:off x="1568904" y="4122296"/>
                <a:ext cx="93375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1954F6EE-18F0-0536-A01D-0446DD22489B}"/>
                  </a:ext>
                </a:extLst>
              </p:cNvPr>
              <p:cNvSpPr txBox="1"/>
              <p:nvPr/>
            </p:nvSpPr>
            <p:spPr>
              <a:xfrm>
                <a:off x="1835720" y="298483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2" name="文本框 71">
                <a:extLst>
                  <a:ext uri="{FF2B5EF4-FFF2-40B4-BE49-F238E27FC236}">
                    <a16:creationId xmlns:a16="http://schemas.microsoft.com/office/drawing/2014/main" id="{1954F6EE-18F0-0536-A01D-0446DD22489B}"/>
                  </a:ext>
                </a:extLst>
              </p:cNvPr>
              <p:cNvSpPr txBox="1">
                <a:spLocks noRot="1" noChangeAspect="1" noMove="1" noResize="1" noEditPoints="1" noAdjustHandles="1" noChangeArrowheads="1" noChangeShapeType="1" noTextEdit="1"/>
              </p:cNvSpPr>
              <p:nvPr/>
            </p:nvSpPr>
            <p:spPr>
              <a:xfrm>
                <a:off x="1835720" y="2984834"/>
                <a:ext cx="93375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FCAC58A3-9C49-E12F-364F-57D21548A3EF}"/>
                  </a:ext>
                </a:extLst>
              </p:cNvPr>
              <p:cNvSpPr txBox="1"/>
              <p:nvPr/>
            </p:nvSpPr>
            <p:spPr>
              <a:xfrm>
                <a:off x="2658868" y="2666068"/>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FCAC58A3-9C49-E12F-364F-57D21548A3EF}"/>
                  </a:ext>
                </a:extLst>
              </p:cNvPr>
              <p:cNvSpPr txBox="1">
                <a:spLocks noRot="1" noChangeAspect="1" noMove="1" noResize="1" noEditPoints="1" noAdjustHandles="1" noChangeArrowheads="1" noChangeShapeType="1" noTextEdit="1"/>
              </p:cNvSpPr>
              <p:nvPr/>
            </p:nvSpPr>
            <p:spPr>
              <a:xfrm>
                <a:off x="2658868" y="2666068"/>
                <a:ext cx="93375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C2EB4069-2EAE-9A0F-A071-8D91D5C169F3}"/>
                  </a:ext>
                </a:extLst>
              </p:cNvPr>
              <p:cNvSpPr txBox="1"/>
              <p:nvPr/>
            </p:nvSpPr>
            <p:spPr>
              <a:xfrm>
                <a:off x="4316047" y="2659545"/>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C2EB4069-2EAE-9A0F-A071-8D91D5C169F3}"/>
                  </a:ext>
                </a:extLst>
              </p:cNvPr>
              <p:cNvSpPr txBox="1">
                <a:spLocks noRot="1" noChangeAspect="1" noMove="1" noResize="1" noEditPoints="1" noAdjustHandles="1" noChangeArrowheads="1" noChangeShapeType="1" noTextEdit="1"/>
              </p:cNvSpPr>
              <p:nvPr/>
            </p:nvSpPr>
            <p:spPr>
              <a:xfrm>
                <a:off x="4316047" y="2659545"/>
                <a:ext cx="933757" cy="369332"/>
              </a:xfrm>
              <a:prstGeom prst="rect">
                <a:avLst/>
              </a:prstGeom>
              <a:blipFill>
                <a:blip r:embed="rId8"/>
                <a:stretch>
                  <a:fillRect/>
                </a:stretch>
              </a:blipFill>
            </p:spPr>
            <p:txBody>
              <a:bodyPr/>
              <a:lstStyle/>
              <a:p>
                <a:r>
                  <a:rPr lang="en-US">
                    <a:noFill/>
                  </a:rPr>
                  <a:t> </a:t>
                </a:r>
              </a:p>
            </p:txBody>
          </p:sp>
        </mc:Fallback>
      </mc:AlternateContent>
      <p:cxnSp>
        <p:nvCxnSpPr>
          <p:cNvPr id="92" name="直线箭头连接符 91">
            <a:extLst>
              <a:ext uri="{FF2B5EF4-FFF2-40B4-BE49-F238E27FC236}">
                <a16:creationId xmlns:a16="http://schemas.microsoft.com/office/drawing/2014/main" id="{51691F82-F8D9-C3F0-3D40-3188B67322FC}"/>
              </a:ext>
            </a:extLst>
          </p:cNvPr>
          <p:cNvCxnSpPr>
            <a:cxnSpLocks/>
            <a:stCxn id="46" idx="5"/>
          </p:cNvCxnSpPr>
          <p:nvPr/>
        </p:nvCxnSpPr>
        <p:spPr>
          <a:xfrm>
            <a:off x="1466312" y="4701516"/>
            <a:ext cx="983680" cy="533696"/>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8538B2ED-9655-E699-62BD-66E0ACD4E4E2}"/>
              </a:ext>
            </a:extLst>
          </p:cNvPr>
          <p:cNvCxnSpPr>
            <a:cxnSpLocks/>
            <a:stCxn id="46" idx="1"/>
            <a:endCxn id="22" idx="5"/>
          </p:cNvCxnSpPr>
          <p:nvPr/>
        </p:nvCxnSpPr>
        <p:spPr>
          <a:xfrm flipH="1" flipV="1">
            <a:off x="760120" y="3632944"/>
            <a:ext cx="278175" cy="648797"/>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65DB78D6-332D-F607-AF2B-40FBA137AA40}"/>
              </a:ext>
            </a:extLst>
          </p:cNvPr>
          <p:cNvCxnSpPr>
            <a:cxnSpLocks/>
          </p:cNvCxnSpPr>
          <p:nvPr/>
        </p:nvCxnSpPr>
        <p:spPr>
          <a:xfrm flipV="1">
            <a:off x="758357" y="2836972"/>
            <a:ext cx="485684" cy="383811"/>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3C40B756-6F16-EAE9-42FD-0113692296EE}"/>
              </a:ext>
            </a:extLst>
          </p:cNvPr>
          <p:cNvCxnSpPr>
            <a:cxnSpLocks/>
          </p:cNvCxnSpPr>
          <p:nvPr/>
        </p:nvCxnSpPr>
        <p:spPr>
          <a:xfrm>
            <a:off x="1850466" y="2836972"/>
            <a:ext cx="2338399" cy="47098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A140F562-2863-24E8-032B-0B99E603D893}"/>
              </a:ext>
            </a:extLst>
          </p:cNvPr>
          <p:cNvCxnSpPr>
            <a:cxnSpLocks/>
          </p:cNvCxnSpPr>
          <p:nvPr/>
        </p:nvCxnSpPr>
        <p:spPr>
          <a:xfrm flipH="1" flipV="1">
            <a:off x="1761657" y="3046885"/>
            <a:ext cx="283981" cy="534260"/>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7566E5B7-D375-4DAF-E0F4-310AE761F687}"/>
              </a:ext>
            </a:extLst>
          </p:cNvPr>
          <p:cNvCxnSpPr>
            <a:cxnSpLocks/>
          </p:cNvCxnSpPr>
          <p:nvPr/>
        </p:nvCxnSpPr>
        <p:spPr>
          <a:xfrm flipV="1">
            <a:off x="2933701" y="3551239"/>
            <a:ext cx="1399993" cy="1718535"/>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08E65978-EBC9-925B-7F91-B20BE2398616}"/>
              </a:ext>
            </a:extLst>
          </p:cNvPr>
          <p:cNvCxnSpPr>
            <a:cxnSpLocks/>
            <a:stCxn id="46" idx="7"/>
          </p:cNvCxnSpPr>
          <p:nvPr/>
        </p:nvCxnSpPr>
        <p:spPr>
          <a:xfrm flipV="1">
            <a:off x="1466312" y="3957343"/>
            <a:ext cx="582043" cy="324398"/>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47C2E832-39F3-19B5-A0C3-F09CD58D4FB5}"/>
              </a:ext>
            </a:extLst>
          </p:cNvPr>
          <p:cNvCxnSpPr>
            <a:cxnSpLocks/>
            <a:endCxn id="51" idx="2"/>
          </p:cNvCxnSpPr>
          <p:nvPr/>
        </p:nvCxnSpPr>
        <p:spPr>
          <a:xfrm flipV="1">
            <a:off x="2967608" y="5204011"/>
            <a:ext cx="705923" cy="241115"/>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60F447AA-7AF0-4B7A-781F-ACB109B6F6B2}"/>
              </a:ext>
            </a:extLst>
          </p:cNvPr>
          <p:cNvCxnSpPr>
            <a:cxnSpLocks/>
            <a:stCxn id="49" idx="5"/>
            <a:endCxn id="52" idx="1"/>
          </p:cNvCxnSpPr>
          <p:nvPr/>
        </p:nvCxnSpPr>
        <p:spPr>
          <a:xfrm>
            <a:off x="2878695" y="5651358"/>
            <a:ext cx="519877" cy="530067"/>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ECCC2DCA-BCA6-04C4-7853-0B574D247937}"/>
              </a:ext>
            </a:extLst>
          </p:cNvPr>
          <p:cNvCxnSpPr>
            <a:cxnSpLocks/>
            <a:stCxn id="52" idx="0"/>
          </p:cNvCxnSpPr>
          <p:nvPr/>
        </p:nvCxnSpPr>
        <p:spPr>
          <a:xfrm flipV="1">
            <a:off x="3612581" y="5486401"/>
            <a:ext cx="367059" cy="608086"/>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96798360-0663-4737-6198-6953C24834F0}"/>
              </a:ext>
            </a:extLst>
          </p:cNvPr>
          <p:cNvCxnSpPr>
            <a:cxnSpLocks/>
            <a:endCxn id="56" idx="2"/>
          </p:cNvCxnSpPr>
          <p:nvPr/>
        </p:nvCxnSpPr>
        <p:spPr>
          <a:xfrm>
            <a:off x="4706481" y="3517868"/>
            <a:ext cx="782971" cy="142649"/>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5F2A3C7A-D8FB-E4AF-8E25-8F7711A46F6F}"/>
              </a:ext>
            </a:extLst>
          </p:cNvPr>
          <p:cNvCxnSpPr>
            <a:cxnSpLocks/>
          </p:cNvCxnSpPr>
          <p:nvPr/>
        </p:nvCxnSpPr>
        <p:spPr>
          <a:xfrm flipV="1">
            <a:off x="6006174" y="2791189"/>
            <a:ext cx="882468" cy="64697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B06D6E3F-8080-CF33-28AB-B721D67851EE}"/>
              </a:ext>
            </a:extLst>
          </p:cNvPr>
          <p:cNvCxnSpPr>
            <a:cxnSpLocks/>
          </p:cNvCxnSpPr>
          <p:nvPr/>
        </p:nvCxnSpPr>
        <p:spPr>
          <a:xfrm>
            <a:off x="6103753" y="1950399"/>
            <a:ext cx="784889" cy="42096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870CB4E1-2A1B-C20C-B535-E0FC20FA3ED0}"/>
              </a:ext>
            </a:extLst>
          </p:cNvPr>
          <p:cNvCxnSpPr>
            <a:cxnSpLocks/>
            <a:endCxn id="54" idx="4"/>
          </p:cNvCxnSpPr>
          <p:nvPr/>
        </p:nvCxnSpPr>
        <p:spPr>
          <a:xfrm flipV="1">
            <a:off x="5791771" y="2176389"/>
            <a:ext cx="335" cy="1174824"/>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9B13B54F-983B-846F-7377-AF0B5E70E089}"/>
              </a:ext>
            </a:extLst>
          </p:cNvPr>
          <p:cNvCxnSpPr>
            <a:cxnSpLocks/>
            <a:stCxn id="53" idx="6"/>
          </p:cNvCxnSpPr>
          <p:nvPr/>
        </p:nvCxnSpPr>
        <p:spPr>
          <a:xfrm flipV="1">
            <a:off x="4682376" y="1879601"/>
            <a:ext cx="822057" cy="23742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66F4A1F5-77E1-7364-76BC-E2035C914035}"/>
              </a:ext>
            </a:extLst>
          </p:cNvPr>
          <p:cNvCxnSpPr>
            <a:cxnSpLocks/>
            <a:endCxn id="53" idx="4"/>
          </p:cNvCxnSpPr>
          <p:nvPr/>
        </p:nvCxnSpPr>
        <p:spPr>
          <a:xfrm flipH="1" flipV="1">
            <a:off x="4379723" y="2413849"/>
            <a:ext cx="112355" cy="597243"/>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3009E79D-3B66-7D4C-3C0B-B87A7DC547D1}"/>
              </a:ext>
            </a:extLst>
          </p:cNvPr>
          <p:cNvCxnSpPr>
            <a:cxnSpLocks/>
          </p:cNvCxnSpPr>
          <p:nvPr/>
        </p:nvCxnSpPr>
        <p:spPr>
          <a:xfrm flipH="1" flipV="1">
            <a:off x="846959" y="3508376"/>
            <a:ext cx="1109663" cy="360362"/>
          </a:xfrm>
          <a:prstGeom prst="straightConnector1">
            <a:avLst/>
          </a:prstGeom>
          <a:ln w="12700">
            <a:tailEnd type="none" w="lg" len="lg"/>
          </a:ln>
        </p:spPr>
        <p:style>
          <a:lnRef idx="1">
            <a:schemeClr val="dk1"/>
          </a:lnRef>
          <a:fillRef idx="0">
            <a:schemeClr val="dk1"/>
          </a:fillRef>
          <a:effectRef idx="0">
            <a:schemeClr val="dk1"/>
          </a:effectRef>
          <a:fontRef idx="minor">
            <a:schemeClr val="tx1"/>
          </a:fontRef>
        </p:style>
      </p:cxnSp>
      <p:sp>
        <p:nvSpPr>
          <p:cNvPr id="2" name="Oval 5">
            <a:extLst>
              <a:ext uri="{FF2B5EF4-FFF2-40B4-BE49-F238E27FC236}">
                <a16:creationId xmlns:a16="http://schemas.microsoft.com/office/drawing/2014/main" id="{FDD3F02E-4D08-D2B7-2F91-41EB04B7AB65}"/>
              </a:ext>
            </a:extLst>
          </p:cNvPr>
          <p:cNvSpPr>
            <a:spLocks noChangeArrowheads="1"/>
          </p:cNvSpPr>
          <p:nvPr/>
        </p:nvSpPr>
        <p:spPr bwMode="auto">
          <a:xfrm>
            <a:off x="4188865" y="3011092"/>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9ED2395-A62C-D0C6-3A27-0E2EC1833883}"/>
              </a:ext>
            </a:extLst>
          </p:cNvPr>
          <p:cNvSpPr txBox="1"/>
          <p:nvPr/>
        </p:nvSpPr>
        <p:spPr bwMode="auto">
          <a:xfrm>
            <a:off x="131414" y="5556572"/>
            <a:ext cx="2281488" cy="76890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2200" dirty="0">
                <a:latin typeface="Times New Roman" panose="02020603050405020304" pitchFamily="18" charset="0"/>
                <a:cs typeface="Times New Roman" panose="02020603050405020304" pitchFamily="18" charset="0"/>
              </a:rPr>
              <a:t>uniformly select a node in the graph</a:t>
            </a:r>
          </a:p>
        </p:txBody>
      </p:sp>
      <p:sp>
        <p:nvSpPr>
          <p:cNvPr id="4" name="弧 3">
            <a:extLst>
              <a:ext uri="{FF2B5EF4-FFF2-40B4-BE49-F238E27FC236}">
                <a16:creationId xmlns:a16="http://schemas.microsoft.com/office/drawing/2014/main" id="{9AAE99D5-5913-D461-CB49-444A687F46C2}"/>
              </a:ext>
            </a:extLst>
          </p:cNvPr>
          <p:cNvSpPr/>
          <p:nvPr/>
        </p:nvSpPr>
        <p:spPr>
          <a:xfrm rot="9376316" flipV="1">
            <a:off x="567856" y="4748044"/>
            <a:ext cx="1034591" cy="985678"/>
          </a:xfrm>
          <a:prstGeom prst="arc">
            <a:avLst/>
          </a:prstGeom>
          <a:ln w="28575">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16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500"/>
                                  </p:stCondLst>
                                  <p:childTnLst>
                                    <p:animMotion origin="layout" path="M -2.74578E-7 -1.5193E-6 C 0.04892 -0.02818 0.09784 -0.05595 0.10178 -0.09761 C 0.10573 -0.13927 -0.01247 -0.2379 0.02399 -0.25036 C 0.06044 -0.26302 0.25375 -0.18174 0.32444 -0.1601 " pathEditMode="relative" rAng="0" ptsTypes="AAAA">
                                      <p:cBhvr>
                                        <p:cTn id="13" dur="1500" fill="hold"/>
                                        <p:tgtEl>
                                          <p:spTgt spid="58"/>
                                        </p:tgtEl>
                                        <p:attrNameLst>
                                          <p:attrName>ppt_x</p:attrName>
                                          <p:attrName>ppt_y</p:attrName>
                                        </p:attrNameLst>
                                      </p:cBhvr>
                                      <p:rCtr x="16222" y="-12579"/>
                                    </p:animMotion>
                                  </p:childTnLst>
                                </p:cTn>
                              </p:par>
                              <p:par>
                                <p:cTn id="14" presetID="1" presetClass="entr" presetSubtype="0" fill="hold" grpId="0" nodeType="withEffect">
                                  <p:stCondLst>
                                    <p:cond delay="200"/>
                                  </p:stCondLst>
                                  <p:childTnLst>
                                    <p:set>
                                      <p:cBhvr>
                                        <p:cTn id="15" dur="1" fill="hold">
                                          <p:stCondLst>
                                            <p:cond delay="0"/>
                                          </p:stCondLst>
                                        </p:cTn>
                                        <p:tgtEl>
                                          <p:spTgt spid="71"/>
                                        </p:tgtEl>
                                        <p:attrNameLst>
                                          <p:attrName>style.visibility</p:attrName>
                                        </p:attrNameLst>
                                      </p:cBhvr>
                                      <p:to>
                                        <p:strVal val="visible"/>
                                      </p:to>
                                    </p:set>
                                  </p:childTnLst>
                                </p:cTn>
                              </p:par>
                              <p:par>
                                <p:cTn id="16" presetID="1" presetClass="entr" presetSubtype="0" fill="hold" grpId="0" nodeType="withEffect">
                                  <p:stCondLst>
                                    <p:cond delay="60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81"/>
                                        </p:tgtEl>
                                        <p:attrNameLst>
                                          <p:attrName>style.visibility</p:attrName>
                                        </p:attrNameLst>
                                      </p:cBhvr>
                                      <p:to>
                                        <p:strVal val="visible"/>
                                      </p:to>
                                    </p:set>
                                  </p:childTnLst>
                                </p:cTn>
                              </p:par>
                            </p:childTnLst>
                          </p:cTn>
                        </p:par>
                        <p:par>
                          <p:cTn id="22" fill="hold">
                            <p:stCondLst>
                              <p:cond delay="2000"/>
                            </p:stCondLst>
                            <p:childTnLst>
                              <p:par>
                                <p:cTn id="23" presetID="10" presetClass="exit" presetSubtype="0" fill="hold" grpId="1" nodeType="afterEffect">
                                  <p:stCondLst>
                                    <p:cond delay="200"/>
                                  </p:stCondLst>
                                  <p:childTnLst>
                                    <p:animEffect transition="out" filter="fade">
                                      <p:cBhvr>
                                        <p:cTn id="24" dur="100"/>
                                        <p:tgtEl>
                                          <p:spTgt spid="58"/>
                                        </p:tgtEl>
                                      </p:cBhvr>
                                    </p:animEffect>
                                    <p:set>
                                      <p:cBhvr>
                                        <p:cTn id="25" dur="1" fill="hold">
                                          <p:stCondLst>
                                            <p:cond delay="99"/>
                                          </p:stCondLst>
                                        </p:cTn>
                                        <p:tgtEl>
                                          <p:spTgt spid="58"/>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72"/>
                                        </p:tgtEl>
                                        <p:attrNameLst>
                                          <p:attrName>style.visibility</p:attrName>
                                        </p:attrNameLst>
                                      </p:cBhvr>
                                      <p:to>
                                        <p:strVal val="hidden"/>
                                      </p:to>
                                    </p:set>
                                  </p:childTnLst>
                                </p:cTn>
                              </p:par>
                              <p:par>
                                <p:cTn id="30" presetID="1" presetClass="exit" presetSubtype="0" fill="hold" grpId="1" nodeType="withEffect">
                                  <p:stCondLst>
                                    <p:cond delay="1000"/>
                                  </p:stCondLst>
                                  <p:childTnLst>
                                    <p:set>
                                      <p:cBhvr>
                                        <p:cTn id="31" dur="1" fill="hold">
                                          <p:stCondLst>
                                            <p:cond delay="0"/>
                                          </p:stCondLst>
                                        </p:cTn>
                                        <p:tgtEl>
                                          <p:spTgt spid="73"/>
                                        </p:tgtEl>
                                        <p:attrNameLst>
                                          <p:attrName>style.visibility</p:attrName>
                                        </p:attrNameLst>
                                      </p:cBhvr>
                                      <p:to>
                                        <p:strVal val="hidden"/>
                                      </p:to>
                                    </p:set>
                                  </p:childTnLst>
                                </p:cTn>
                              </p:par>
                              <p:par>
                                <p:cTn id="32" presetID="1" presetClass="exit" presetSubtype="0" fill="hold" grpId="1" nodeType="withEffect">
                                  <p:stCondLst>
                                    <p:cond delay="1000"/>
                                  </p:stCondLst>
                                  <p:childTnLst>
                                    <p:set>
                                      <p:cBhvr>
                                        <p:cTn id="33" dur="1" fill="hold">
                                          <p:stCondLst>
                                            <p:cond delay="0"/>
                                          </p:stCondLst>
                                        </p:cTn>
                                        <p:tgtEl>
                                          <p:spTgt spid="81"/>
                                        </p:tgtEl>
                                        <p:attrNameLst>
                                          <p:attrName>style.visibility</p:attrName>
                                        </p:attrNameLst>
                                      </p:cBhvr>
                                      <p:to>
                                        <p:strVal val="hidden"/>
                                      </p:to>
                                    </p:set>
                                  </p:childTnLst>
                                </p:cTn>
                              </p:par>
                            </p:childTnLst>
                          </p:cTn>
                        </p:par>
                        <p:par>
                          <p:cTn id="34" fill="hold">
                            <p:stCondLst>
                              <p:cond delay="3000"/>
                            </p:stCondLst>
                            <p:childTnLst>
                              <p:par>
                                <p:cTn id="35" presetID="5" presetClass="entr" presetSubtype="10" fill="hold" grpId="0" nodeType="afterEffect">
                                  <p:stCondLst>
                                    <p:cond delay="50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8" grpId="2" animBg="1"/>
      <p:bldP spid="71" grpId="0"/>
      <p:bldP spid="71" grpId="1"/>
      <p:bldP spid="72" grpId="0"/>
      <p:bldP spid="72" grpId="1"/>
      <p:bldP spid="73" grpId="0"/>
      <p:bldP spid="73" grpId="1"/>
      <p:bldP spid="81" grpId="0"/>
      <p:bldP spid="81" grpId="1"/>
      <p:bldP spid="2" grpId="0" animBg="1"/>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Wide Applications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8" name="文本框 7">
            <a:extLst>
              <a:ext uri="{FF2B5EF4-FFF2-40B4-BE49-F238E27FC236}">
                <a16:creationId xmlns:a16="http://schemas.microsoft.com/office/drawing/2014/main" id="{3708BB2D-8AAA-3A84-13BF-FB2B7AA5DBA0}"/>
              </a:ext>
            </a:extLst>
          </p:cNvPr>
          <p:cNvSpPr txBox="1"/>
          <p:nvPr/>
        </p:nvSpPr>
        <p:spPr bwMode="auto">
          <a:xfrm>
            <a:off x="563626" y="1753897"/>
            <a:ext cx="9209829" cy="1938992"/>
          </a:xfrm>
          <a:prstGeom prst="rect">
            <a:avLst/>
          </a:prstGeom>
          <a:noFill/>
          <a:ln w="9525" algn="ctr">
            <a:noFill/>
            <a:miter lim="800000"/>
            <a:headEnd/>
            <a:tailEnd/>
          </a:ln>
          <a:effectLst/>
        </p:spPr>
        <p:txBody>
          <a:bodyPr wrap="square">
            <a:spAutoFit/>
          </a:bodyPr>
          <a:lstStyle/>
          <a:p>
            <a:pPr marL="360000" lvl="1" indent="-342900" eaLnBrk="0" hangingPunct="0">
              <a:spcBef>
                <a:spcPts val="1200"/>
              </a:spcBef>
              <a:spcAft>
                <a:spcPts val="600"/>
              </a:spcAft>
              <a:buClr>
                <a:srgbClr val="005AAA"/>
              </a:buClr>
              <a:buSzPct val="80000"/>
              <a:buFont typeface="Wingdings" pitchFamily="2" charset="2"/>
              <a:buChar char="Ø"/>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Due to PageRank’s simplicity, uniqueness, generality, guaranteed existence, </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(and of course, the success that Google achieved), </a:t>
            </a: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PageRank has become one of the most influential graph meatric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over the last decade, with applications that extend far beyond web search.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D9651391-4836-7358-5AF9-E44B77CC0419}"/>
              </a:ext>
            </a:extLst>
          </p:cNvPr>
          <p:cNvSpPr txBox="1"/>
          <p:nvPr/>
        </p:nvSpPr>
        <p:spPr bwMode="auto">
          <a:xfrm>
            <a:off x="853530" y="3987453"/>
            <a:ext cx="9209829" cy="2923877"/>
          </a:xfrm>
          <a:prstGeom prst="rect">
            <a:avLst/>
          </a:prstGeom>
          <a:noFill/>
          <a:ln w="9525" algn="ctr">
            <a:noFill/>
            <a:miter lim="800000"/>
            <a:headEnd/>
            <a:tailEnd/>
          </a:ln>
          <a:effectLst/>
        </p:spPr>
        <p:txBody>
          <a:bodyPr wrap="square">
            <a:spAutoFit/>
          </a:bodyPr>
          <a:lstStyle/>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Information retrieval</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Recommender systems</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Social networks</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Biology</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Chemistry</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Neuroscience</a:t>
            </a:r>
          </a:p>
          <a:p>
            <a:pPr marL="360000" lvl="1" indent="-342900" eaLnBrk="0" hangingPunct="0">
              <a:spcAft>
                <a:spcPts val="600"/>
              </a:spcAft>
              <a:buClr>
                <a:srgbClr val="005AAA"/>
              </a:buClr>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p:txBody>
      </p:sp>
    </p:spTree>
    <p:custDataLst>
      <p:tags r:id="rId1"/>
    </p:custDataLst>
    <p:extLst>
      <p:ext uri="{BB962C8B-B14F-4D97-AF65-F5344CB8AC3E}">
        <p14:creationId xmlns:p14="http://schemas.microsoft.com/office/powerpoint/2010/main" val="378753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Problem Definition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171" name="文本框 170">
                <a:extLst>
                  <a:ext uri="{FF2B5EF4-FFF2-40B4-BE49-F238E27FC236}">
                    <a16:creationId xmlns:a16="http://schemas.microsoft.com/office/drawing/2014/main" id="{29FB7E8B-3036-6D5E-2B81-0A0344CB8DEE}"/>
                  </a:ext>
                </a:extLst>
              </p:cNvPr>
              <p:cNvSpPr txBox="1"/>
              <p:nvPr/>
            </p:nvSpPr>
            <p:spPr bwMode="auto">
              <a:xfrm>
                <a:off x="418730" y="1726754"/>
                <a:ext cx="9218896" cy="2324525"/>
              </a:xfrm>
              <a:prstGeom prst="rect">
                <a:avLst/>
              </a:prstGeom>
              <a:noFill/>
              <a:ln w="9525" algn="ctr">
                <a:noFill/>
                <a:miter lim="800000"/>
                <a:headEnd/>
                <a:tailEnd/>
              </a:ln>
              <a:effectLst/>
            </p:spPr>
            <p:txBody>
              <a:bodyPr wrap="square" lIns="90909" tIns="45455" rIns="90909" bIns="45455" rtlCol="0" anchor="t">
                <a:spAutoFit/>
              </a:bodyPr>
              <a:lstStyle/>
              <a:p>
                <a:pPr marL="342900" indent="-342900">
                  <a:lnSpc>
                    <a:spcPct val="110000"/>
                  </a:lnSpc>
                  <a:spcBef>
                    <a:spcPts val="0"/>
                  </a:spcBef>
                  <a:spcAft>
                    <a:spcPts val="900"/>
                  </a:spcAft>
                  <a:buClr>
                    <a:srgbClr val="005AAA"/>
                  </a:buClr>
                  <a:buSzPct val="80000"/>
                  <a:buFont typeface="Wingdings" pitchFamily="2" charset="2"/>
                  <a:buChar char="Ø"/>
                </a:pP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[Single-Node PageRank Query]: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Given a target node </a:t>
                </a:r>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in undirected graph </a:t>
                </a:r>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𝐺</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and a constant relative error </a:t>
                </a:r>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𝑐</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∈(0,1)</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dirty="0">
                    <a:latin typeface="Times New Roman" panose="02020603050405020304" pitchFamily="18" charset="0"/>
                    <a:ea typeface="楷体" panose="02010609060101010101" pitchFamily="49" charset="-122"/>
                  </a:rPr>
                  <a:t>we aim to derive an estimated PageRank score </a:t>
                </a:r>
                <a14:m>
                  <m:oMath xmlns:m="http://schemas.openxmlformats.org/officeDocument/2006/math">
                    <m:acc>
                      <m:accPr>
                        <m:chr m:val="̂"/>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dirty="0">
                            <a:latin typeface="Cambria Math" panose="02040503050406030204" pitchFamily="18" charset="0"/>
                          </a:rPr>
                          <m:t>𝑡</m:t>
                        </m:r>
                      </m:e>
                    </m:d>
                  </m:oMath>
                </a14:m>
                <a:r>
                  <a:rPr lang="en-US" altLang="zh-CN" sz="2400" dirty="0">
                    <a:latin typeface="Times New Roman" panose="02020603050405020304" pitchFamily="18" charset="0"/>
                    <a:ea typeface="楷体" panose="02010609060101010101" pitchFamily="49" charset="-122"/>
                  </a:rPr>
                  <a:t> such that</a:t>
                </a:r>
              </a:p>
              <a:p>
                <a:pPr>
                  <a:lnSpc>
                    <a:spcPct val="110000"/>
                  </a:lnSpc>
                  <a:spcBef>
                    <a:spcPts val="0"/>
                  </a:spcBef>
                  <a:spcAft>
                    <a:spcPts val="900"/>
                  </a:spcAft>
                  <a:buClr>
                    <a:srgbClr val="005AAA"/>
                  </a:buClr>
                  <a:buSzPct val="80000"/>
                </a:pPr>
                <a14:m>
                  <m:oMathPara xmlns:m="http://schemas.openxmlformats.org/officeDocument/2006/math">
                    <m:oMathParaPr>
                      <m:jc m:val="centerGroup"/>
                    </m:oMathParaPr>
                    <m:oMath xmlns:m="http://schemas.openxmlformats.org/officeDocument/2006/math">
                      <m:d>
                        <m:dPr>
                          <m:begChr m:val="|"/>
                          <m:endChr m:val="|"/>
                          <m:ctrlPr>
                            <a:rPr lang="en-US" altLang="zh-CN" sz="2400" i="1" dirty="0">
                              <a:latin typeface="Cambria Math" panose="02040503050406030204" pitchFamily="18" charset="0"/>
                              <a:ea typeface="楷体" panose="02010609060101010101" pitchFamily="49" charset="-122"/>
                            </a:rPr>
                          </m:ctrlPr>
                        </m:dPr>
                        <m:e>
                          <m:r>
                            <a:rPr lang="en-US" altLang="zh-CN" sz="2400" b="1" i="1" dirty="0">
                              <a:latin typeface="Cambria Math" panose="02040503050406030204" pitchFamily="18" charset="0"/>
                            </a:rPr>
                            <m:t>𝝅</m:t>
                          </m:r>
                          <m:d>
                            <m:dPr>
                              <m:ctrlPr>
                                <a:rPr lang="en-US" altLang="zh-CN" sz="2400" b="1" i="1" dirty="0">
                                  <a:latin typeface="Cambria Math" panose="02040503050406030204" pitchFamily="18" charset="0"/>
                                </a:rPr>
                              </m:ctrlPr>
                            </m:dPr>
                            <m:e>
                              <m:r>
                                <a:rPr lang="zh-CN" altLang="en-US" sz="2400" i="1" dirty="0">
                                  <a:latin typeface="Cambria Math" panose="02040503050406030204" pitchFamily="18" charset="0"/>
                                </a:rPr>
                                <m:t>𝑡</m:t>
                              </m:r>
                            </m:e>
                          </m:d>
                          <m:r>
                            <a:rPr lang="en-US" altLang="zh-CN" sz="2400" b="0" i="1" dirty="0">
                              <a:latin typeface="Cambria Math" panose="02040503050406030204" pitchFamily="18" charset="0"/>
                            </a:rPr>
                            <m:t>−</m:t>
                          </m:r>
                          <m:acc>
                            <m:accPr>
                              <m:chr m:val="̂"/>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dirty="0">
                                  <a:latin typeface="Cambria Math" panose="02040503050406030204" pitchFamily="18" charset="0"/>
                                </a:rPr>
                                <m:t>𝑡</m:t>
                              </m:r>
                            </m:e>
                          </m:d>
                        </m:e>
                      </m:d>
                      <m:r>
                        <a:rPr lang="en-US" altLang="zh-CN" sz="2400" b="0" i="1" dirty="0">
                          <a:latin typeface="Cambria Math" panose="02040503050406030204" pitchFamily="18" charset="0"/>
                          <a:ea typeface="楷体" panose="02010609060101010101" pitchFamily="49" charset="-122"/>
                        </a:rPr>
                        <m:t>&lt;</m:t>
                      </m:r>
                      <m:r>
                        <a:rPr lang="en-US" altLang="zh-CN" sz="2400" b="0" i="1" dirty="0">
                          <a:latin typeface="Cambria Math" panose="02040503050406030204" pitchFamily="18" charset="0"/>
                          <a:ea typeface="楷体" panose="02010609060101010101" pitchFamily="49" charset="-122"/>
                        </a:rPr>
                        <m:t>𝑐</m:t>
                      </m:r>
                      <m:r>
                        <a:rPr lang="en-US" altLang="zh-CN" sz="2400" b="0" i="1" dirty="0">
                          <a:latin typeface="Cambria Math" panose="02040503050406030204" pitchFamily="18" charset="0"/>
                          <a:ea typeface="楷体" panose="02010609060101010101" pitchFamily="49" charset="-122"/>
                        </a:rPr>
                        <m:t>⋅</m:t>
                      </m:r>
                      <m:r>
                        <a:rPr lang="en-US" altLang="zh-CN" sz="2400" b="1" i="1" dirty="0">
                          <a:latin typeface="Cambria Math" panose="02040503050406030204" pitchFamily="18" charset="0"/>
                        </a:rPr>
                        <m:t>𝝅</m:t>
                      </m:r>
                      <m:r>
                        <a:rPr lang="en-US" altLang="zh-CN" sz="2400" i="1" dirty="0">
                          <a:latin typeface="Cambria Math" panose="02040503050406030204" pitchFamily="18" charset="0"/>
                        </a:rPr>
                        <m:t>(</m:t>
                      </m:r>
                      <m:r>
                        <a:rPr lang="zh-CN" altLang="en-US" sz="2400" i="1" dirty="0">
                          <a:latin typeface="Cambria Math" panose="02040503050406030204" pitchFamily="18" charset="0"/>
                        </a:rPr>
                        <m:t>𝑡</m:t>
                      </m:r>
                      <m:r>
                        <a:rPr lang="en-US" altLang="zh-CN" sz="2400" b="0" i="1" dirty="0">
                          <a:latin typeface="Cambria Math" panose="02040503050406030204" pitchFamily="18" charset="0"/>
                        </a:rPr>
                        <m:t>)</m:t>
                      </m:r>
                    </m:oMath>
                  </m:oMathPara>
                </a14:m>
                <a:endParaRPr lang="en-US" altLang="zh-CN" sz="2400" dirty="0">
                  <a:latin typeface="Times New Roman" panose="02020603050405020304" pitchFamily="18" charset="0"/>
                  <a:ea typeface="楷体" panose="02010609060101010101" pitchFamily="49" charset="-122"/>
                </a:endParaRPr>
              </a:p>
              <a:p>
                <a:pPr>
                  <a:lnSpc>
                    <a:spcPct val="110000"/>
                  </a:lnSpc>
                  <a:spcBef>
                    <a:spcPts val="0"/>
                  </a:spcBef>
                  <a:spcAft>
                    <a:spcPts val="900"/>
                  </a:spcAft>
                  <a:buClr>
                    <a:srgbClr val="005AAA"/>
                  </a:buClr>
                  <a:buSzPct val="80000"/>
                </a:pPr>
                <a:r>
                  <a:rPr lang="en-US" altLang="zh-CN" sz="2400" dirty="0">
                    <a:latin typeface="Times New Roman" panose="02020603050405020304" pitchFamily="18" charset="0"/>
                    <a:ea typeface="楷体" panose="02010609060101010101" pitchFamily="49" charset="-122"/>
                  </a:rPr>
                  <a:t>     holds with a constant probability. </a:t>
                </a:r>
              </a:p>
            </p:txBody>
          </p:sp>
        </mc:Choice>
        <mc:Fallback xmlns="">
          <p:sp>
            <p:nvSpPr>
              <p:cNvPr id="171" name="文本框 170">
                <a:extLst>
                  <a:ext uri="{FF2B5EF4-FFF2-40B4-BE49-F238E27FC236}">
                    <a16:creationId xmlns:a16="http://schemas.microsoft.com/office/drawing/2014/main" id="{29FB7E8B-3036-6D5E-2B81-0A0344CB8DEE}"/>
                  </a:ext>
                </a:extLst>
              </p:cNvPr>
              <p:cNvSpPr txBox="1">
                <a:spLocks noRot="1" noChangeAspect="1" noMove="1" noResize="1" noEditPoints="1" noAdjustHandles="1" noChangeArrowheads="1" noChangeShapeType="1" noTextEdit="1"/>
              </p:cNvSpPr>
              <p:nvPr/>
            </p:nvSpPr>
            <p:spPr bwMode="auto">
              <a:xfrm>
                <a:off x="418730" y="1726754"/>
                <a:ext cx="9218896" cy="2324525"/>
              </a:xfrm>
              <a:prstGeom prst="rect">
                <a:avLst/>
              </a:prstGeom>
              <a:blipFill>
                <a:blip r:embed="rId4"/>
                <a:stretch>
                  <a:fillRect l="-551" t="-1622" r="-275" b="-486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EEBFEC52-03F9-318F-070A-DBE345269712}"/>
                  </a:ext>
                </a:extLst>
              </p:cNvPr>
              <p:cNvSpPr txBox="1"/>
              <p:nvPr/>
            </p:nvSpPr>
            <p:spPr bwMode="auto">
              <a:xfrm>
                <a:off x="491618" y="4760055"/>
                <a:ext cx="9218896" cy="468632"/>
              </a:xfrm>
              <a:prstGeom prst="rect">
                <a:avLst/>
              </a:prstGeom>
              <a:noFill/>
              <a:ln w="9525" algn="ctr">
                <a:noFill/>
                <a:miter lim="800000"/>
                <a:headEnd/>
                <a:tailEnd/>
              </a:ln>
              <a:effectLst/>
            </p:spPr>
            <p:txBody>
              <a:bodyPr wrap="square" lIns="90909" tIns="45455" rIns="90909" bIns="45455" rtlCol="0" anchor="t">
                <a:spAutoFit/>
              </a:bodyPr>
              <a:lstStyle/>
              <a:p>
                <a:pPr marL="342900" indent="-342900">
                  <a:lnSpc>
                    <a:spcPct val="110000"/>
                  </a:lnSpc>
                  <a:spcBef>
                    <a:spcPts val="0"/>
                  </a:spcBef>
                  <a:spcAft>
                    <a:spcPts val="900"/>
                  </a:spcAft>
                  <a:buClr>
                    <a:srgbClr val="005AAA"/>
                  </a:buClr>
                  <a:buSzPct val="80000"/>
                  <a:buFont typeface="Wingdings" pitchFamily="2" charset="2"/>
                  <a:buChar char="Ø"/>
                </a:pP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humble goal: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 local algorithm with </a:t>
                </a:r>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𝑜</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query time to derive </a:t>
                </a:r>
                <a14:m>
                  <m:oMath xmlns:m="http://schemas.openxmlformats.org/officeDocument/2006/math">
                    <m:acc>
                      <m:accPr>
                        <m:chr m:val="̂"/>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4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dirty="0">
                            <a:latin typeface="Cambria Math" panose="02040503050406030204" pitchFamily="18" charset="0"/>
                          </a:rPr>
                          <m:t>𝑡</m:t>
                        </m:r>
                      </m:e>
                    </m:d>
                  </m:oMath>
                </a14:m>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EEBFEC52-03F9-318F-070A-DBE345269712}"/>
                  </a:ext>
                </a:extLst>
              </p:cNvPr>
              <p:cNvSpPr txBox="1">
                <a:spLocks noRot="1" noChangeAspect="1" noMove="1" noResize="1" noEditPoints="1" noAdjustHandles="1" noChangeArrowheads="1" noChangeShapeType="1" noTextEdit="1"/>
              </p:cNvSpPr>
              <p:nvPr/>
            </p:nvSpPr>
            <p:spPr bwMode="auto">
              <a:xfrm>
                <a:off x="491618" y="4760055"/>
                <a:ext cx="9218896" cy="468632"/>
              </a:xfrm>
              <a:prstGeom prst="rect">
                <a:avLst/>
              </a:prstGeom>
              <a:blipFill>
                <a:blip r:embed="rId5"/>
                <a:stretch>
                  <a:fillRect l="-413" t="-5263" b="-3157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7DE4987-3F85-4ACF-A31F-FE5591E945A3}"/>
                  </a:ext>
                </a:extLst>
              </p:cNvPr>
              <p:cNvSpPr txBox="1"/>
              <p:nvPr/>
            </p:nvSpPr>
            <p:spPr bwMode="auto">
              <a:xfrm>
                <a:off x="4019130" y="5873601"/>
                <a:ext cx="5618496" cy="461665"/>
              </a:xfrm>
              <a:prstGeom prst="rect">
                <a:avLst/>
              </a:prstGeom>
              <a:noFill/>
              <a:ln w="9525" algn="ctr">
                <a:noFill/>
                <a:miter lim="800000"/>
                <a:headEnd/>
                <a:tailEnd/>
              </a:ln>
              <a:effectLst/>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only explores a small fraction of graph </a:t>
                </a:r>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𝐺</m:t>
                    </m:r>
                  </m:oMath>
                </a14:m>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endParaRPr lang="en-US" sz="2400"/>
              </a:p>
            </p:txBody>
          </p:sp>
        </mc:Choice>
        <mc:Fallback xmlns="">
          <p:sp>
            <p:nvSpPr>
              <p:cNvPr id="49" name="文本框 48">
                <a:extLst>
                  <a:ext uri="{FF2B5EF4-FFF2-40B4-BE49-F238E27FC236}">
                    <a16:creationId xmlns:a16="http://schemas.microsoft.com/office/drawing/2014/main" id="{77DE4987-3F85-4ACF-A31F-FE5591E945A3}"/>
                  </a:ext>
                </a:extLst>
              </p:cNvPr>
              <p:cNvSpPr txBox="1">
                <a:spLocks noRot="1" noChangeAspect="1" noMove="1" noResize="1" noEditPoints="1" noAdjustHandles="1" noChangeArrowheads="1" noChangeShapeType="1" noTextEdit="1"/>
              </p:cNvSpPr>
              <p:nvPr/>
            </p:nvSpPr>
            <p:spPr bwMode="auto">
              <a:xfrm>
                <a:off x="4019130" y="5873601"/>
                <a:ext cx="5618496" cy="461665"/>
              </a:xfrm>
              <a:prstGeom prst="rect">
                <a:avLst/>
              </a:prstGeom>
              <a:blipFill>
                <a:blip r:embed="rId6"/>
                <a:stretch>
                  <a:fillRect l="-1580" t="-10811" b="-29730"/>
                </a:stretch>
              </a:blipFill>
              <a:ln w="9525" algn="ctr">
                <a:noFill/>
                <a:miter lim="800000"/>
                <a:headEnd/>
                <a:tailEnd/>
              </a:ln>
              <a:effectLst/>
            </p:spPr>
            <p:txBody>
              <a:bodyPr/>
              <a:lstStyle/>
              <a:p>
                <a:r>
                  <a:rPr lang="en-US">
                    <a:noFill/>
                  </a:rPr>
                  <a:t> </a:t>
                </a:r>
              </a:p>
            </p:txBody>
          </p:sp>
        </mc:Fallback>
      </mc:AlternateContent>
      <p:sp>
        <p:nvSpPr>
          <p:cNvPr id="50" name="任意形状 49">
            <a:extLst>
              <a:ext uri="{FF2B5EF4-FFF2-40B4-BE49-F238E27FC236}">
                <a16:creationId xmlns:a16="http://schemas.microsoft.com/office/drawing/2014/main" id="{9240C9C1-D09D-BB0E-8F7A-F8770A8AF4F7}"/>
              </a:ext>
            </a:extLst>
          </p:cNvPr>
          <p:cNvSpPr/>
          <p:nvPr/>
        </p:nvSpPr>
        <p:spPr>
          <a:xfrm>
            <a:off x="5747322" y="5189547"/>
            <a:ext cx="1944216" cy="146851"/>
          </a:xfrm>
          <a:custGeom>
            <a:avLst/>
            <a:gdLst>
              <a:gd name="connsiteX0" fmla="*/ 0 w 1944216"/>
              <a:gd name="connsiteY0" fmla="*/ 0 h 146851"/>
              <a:gd name="connsiteX1" fmla="*/ 146338 w 1944216"/>
              <a:gd name="connsiteY1" fmla="*/ 146717 h 146851"/>
              <a:gd name="connsiteX2" fmla="*/ 313583 w 1944216"/>
              <a:gd name="connsiteY2" fmla="*/ 23166 h 146851"/>
              <a:gd name="connsiteX3" fmla="*/ 473859 w 1944216"/>
              <a:gd name="connsiteY3" fmla="*/ 123551 h 146851"/>
              <a:gd name="connsiteX4" fmla="*/ 627166 w 1944216"/>
              <a:gd name="connsiteY4" fmla="*/ 38610 h 146851"/>
              <a:gd name="connsiteX5" fmla="*/ 787442 w 1944216"/>
              <a:gd name="connsiteY5" fmla="*/ 138995 h 146851"/>
              <a:gd name="connsiteX6" fmla="*/ 926812 w 1944216"/>
              <a:gd name="connsiteY6" fmla="*/ 46332 h 146851"/>
              <a:gd name="connsiteX7" fmla="*/ 1052245 w 1944216"/>
              <a:gd name="connsiteY7" fmla="*/ 123551 h 146851"/>
              <a:gd name="connsiteX8" fmla="*/ 1170710 w 1944216"/>
              <a:gd name="connsiteY8" fmla="*/ 46332 h 146851"/>
              <a:gd name="connsiteX9" fmla="*/ 1303112 w 1944216"/>
              <a:gd name="connsiteY9" fmla="*/ 146717 h 146851"/>
              <a:gd name="connsiteX10" fmla="*/ 1449451 w 1944216"/>
              <a:gd name="connsiteY10" fmla="*/ 61775 h 146851"/>
              <a:gd name="connsiteX11" fmla="*/ 1567916 w 1944216"/>
              <a:gd name="connsiteY11" fmla="*/ 146717 h 146851"/>
              <a:gd name="connsiteX12" fmla="*/ 1700318 w 1944216"/>
              <a:gd name="connsiteY12" fmla="*/ 69498 h 146851"/>
              <a:gd name="connsiteX13" fmla="*/ 1825751 w 1944216"/>
              <a:gd name="connsiteY13" fmla="*/ 146717 h 146851"/>
              <a:gd name="connsiteX14" fmla="*/ 1944216 w 1944216"/>
              <a:gd name="connsiteY14" fmla="*/ 46332 h 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4216" h="146851" extrusionOk="0">
                <a:moveTo>
                  <a:pt x="0" y="0"/>
                </a:moveTo>
                <a:cubicBezTo>
                  <a:pt x="45104" y="70236"/>
                  <a:pt x="93480" y="143079"/>
                  <a:pt x="146338" y="146717"/>
                </a:cubicBezTo>
                <a:cubicBezTo>
                  <a:pt x="201407" y="151169"/>
                  <a:pt x="251520" y="27265"/>
                  <a:pt x="313583" y="23166"/>
                </a:cubicBezTo>
                <a:cubicBezTo>
                  <a:pt x="366574" y="20862"/>
                  <a:pt x="420489" y="127090"/>
                  <a:pt x="473859" y="123551"/>
                </a:cubicBezTo>
                <a:cubicBezTo>
                  <a:pt x="523251" y="124554"/>
                  <a:pt x="582389" y="39613"/>
                  <a:pt x="627166" y="38610"/>
                </a:cubicBezTo>
                <a:cubicBezTo>
                  <a:pt x="681290" y="41404"/>
                  <a:pt x="741145" y="130210"/>
                  <a:pt x="787442" y="138995"/>
                </a:cubicBezTo>
                <a:cubicBezTo>
                  <a:pt x="835182" y="139945"/>
                  <a:pt x="881606" y="49916"/>
                  <a:pt x="926812" y="46332"/>
                </a:cubicBezTo>
                <a:cubicBezTo>
                  <a:pt x="970676" y="41179"/>
                  <a:pt x="1010469" y="125118"/>
                  <a:pt x="1052245" y="123551"/>
                </a:cubicBezTo>
                <a:cubicBezTo>
                  <a:pt x="1096481" y="125559"/>
                  <a:pt x="1134760" y="43880"/>
                  <a:pt x="1170710" y="46332"/>
                </a:cubicBezTo>
                <a:cubicBezTo>
                  <a:pt x="1210070" y="49797"/>
                  <a:pt x="1262246" y="148716"/>
                  <a:pt x="1303112" y="146717"/>
                </a:cubicBezTo>
                <a:cubicBezTo>
                  <a:pt x="1352614" y="153823"/>
                  <a:pt x="1405642" y="65139"/>
                  <a:pt x="1449451" y="61775"/>
                </a:cubicBezTo>
                <a:cubicBezTo>
                  <a:pt x="1497136" y="67244"/>
                  <a:pt x="1528815" y="148749"/>
                  <a:pt x="1567916" y="146717"/>
                </a:cubicBezTo>
                <a:cubicBezTo>
                  <a:pt x="1613330" y="144850"/>
                  <a:pt x="1658320" y="64913"/>
                  <a:pt x="1700318" y="69498"/>
                </a:cubicBezTo>
                <a:cubicBezTo>
                  <a:pt x="1739892" y="70056"/>
                  <a:pt x="1784204" y="149959"/>
                  <a:pt x="1825751" y="146717"/>
                </a:cubicBezTo>
                <a:cubicBezTo>
                  <a:pt x="1856411" y="142147"/>
                  <a:pt x="1903001" y="89892"/>
                  <a:pt x="1944216" y="46332"/>
                </a:cubicBezTo>
              </a:path>
            </a:pathLst>
          </a:custGeom>
          <a:noFill/>
          <a:ln w="19050">
            <a:solidFill>
              <a:srgbClr val="FF0000"/>
            </a:solidFill>
            <a:extLst>
              <a:ext uri="{C807C97D-BFC1-408E-A445-0C87EB9F89A2}">
                <ask:lineSketchStyleProps xmlns:ask="http://schemas.microsoft.com/office/drawing/2018/sketchyshapes" sd="1219033472">
                  <a:custGeom>
                    <a:avLst/>
                    <a:gdLst>
                      <a:gd name="connsiteX0" fmla="*/ 0 w 3924886"/>
                      <a:gd name="connsiteY0" fmla="*/ 0 h 267530"/>
                      <a:gd name="connsiteX1" fmla="*/ 295421 w 3924886"/>
                      <a:gd name="connsiteY1" fmla="*/ 267287 h 267530"/>
                      <a:gd name="connsiteX2" fmla="*/ 633046 w 3924886"/>
                      <a:gd name="connsiteY2" fmla="*/ 42204 h 267530"/>
                      <a:gd name="connsiteX3" fmla="*/ 956603 w 3924886"/>
                      <a:gd name="connsiteY3" fmla="*/ 225084 h 267530"/>
                      <a:gd name="connsiteX4" fmla="*/ 1266092 w 3924886"/>
                      <a:gd name="connsiteY4" fmla="*/ 70339 h 267530"/>
                      <a:gd name="connsiteX5" fmla="*/ 1589649 w 3924886"/>
                      <a:gd name="connsiteY5" fmla="*/ 253219 h 267530"/>
                      <a:gd name="connsiteX6" fmla="*/ 1871003 w 3924886"/>
                      <a:gd name="connsiteY6" fmla="*/ 84407 h 267530"/>
                      <a:gd name="connsiteX7" fmla="*/ 2124221 w 3924886"/>
                      <a:gd name="connsiteY7" fmla="*/ 225084 h 267530"/>
                      <a:gd name="connsiteX8" fmla="*/ 2363372 w 3924886"/>
                      <a:gd name="connsiteY8" fmla="*/ 84407 h 267530"/>
                      <a:gd name="connsiteX9" fmla="*/ 2630658 w 3924886"/>
                      <a:gd name="connsiteY9" fmla="*/ 267287 h 267530"/>
                      <a:gd name="connsiteX10" fmla="*/ 2926080 w 3924886"/>
                      <a:gd name="connsiteY10" fmla="*/ 112542 h 267530"/>
                      <a:gd name="connsiteX11" fmla="*/ 3165231 w 3924886"/>
                      <a:gd name="connsiteY11" fmla="*/ 267287 h 267530"/>
                      <a:gd name="connsiteX12" fmla="*/ 3432517 w 3924886"/>
                      <a:gd name="connsiteY12" fmla="*/ 126610 h 267530"/>
                      <a:gd name="connsiteX13" fmla="*/ 3685735 w 3924886"/>
                      <a:gd name="connsiteY13" fmla="*/ 267287 h 267530"/>
                      <a:gd name="connsiteX14" fmla="*/ 3924886 w 3924886"/>
                      <a:gd name="connsiteY14" fmla="*/ 84407 h 26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4886" h="267530">
                        <a:moveTo>
                          <a:pt x="0" y="0"/>
                        </a:moveTo>
                        <a:cubicBezTo>
                          <a:pt x="94956" y="130126"/>
                          <a:pt x="189913" y="260253"/>
                          <a:pt x="295421" y="267287"/>
                        </a:cubicBezTo>
                        <a:cubicBezTo>
                          <a:pt x="400929" y="274321"/>
                          <a:pt x="522849" y="49238"/>
                          <a:pt x="633046" y="42204"/>
                        </a:cubicBezTo>
                        <a:cubicBezTo>
                          <a:pt x="743243" y="35170"/>
                          <a:pt x="851095" y="220395"/>
                          <a:pt x="956603" y="225084"/>
                        </a:cubicBezTo>
                        <a:cubicBezTo>
                          <a:pt x="1062111" y="229773"/>
                          <a:pt x="1160584" y="65650"/>
                          <a:pt x="1266092" y="70339"/>
                        </a:cubicBezTo>
                        <a:cubicBezTo>
                          <a:pt x="1371600" y="75028"/>
                          <a:pt x="1488831" y="250874"/>
                          <a:pt x="1589649" y="253219"/>
                        </a:cubicBezTo>
                        <a:cubicBezTo>
                          <a:pt x="1690467" y="255564"/>
                          <a:pt x="1781908" y="89096"/>
                          <a:pt x="1871003" y="84407"/>
                        </a:cubicBezTo>
                        <a:cubicBezTo>
                          <a:pt x="1960098" y="79718"/>
                          <a:pt x="2042160" y="225084"/>
                          <a:pt x="2124221" y="225084"/>
                        </a:cubicBezTo>
                        <a:cubicBezTo>
                          <a:pt x="2206282" y="225084"/>
                          <a:pt x="2278966" y="77373"/>
                          <a:pt x="2363372" y="84407"/>
                        </a:cubicBezTo>
                        <a:cubicBezTo>
                          <a:pt x="2447778" y="91441"/>
                          <a:pt x="2536873" y="262598"/>
                          <a:pt x="2630658" y="267287"/>
                        </a:cubicBezTo>
                        <a:cubicBezTo>
                          <a:pt x="2724443" y="271976"/>
                          <a:pt x="2836985" y="112542"/>
                          <a:pt x="2926080" y="112542"/>
                        </a:cubicBezTo>
                        <a:cubicBezTo>
                          <a:pt x="3015175" y="112542"/>
                          <a:pt x="3080825" y="264942"/>
                          <a:pt x="3165231" y="267287"/>
                        </a:cubicBezTo>
                        <a:cubicBezTo>
                          <a:pt x="3249637" y="269632"/>
                          <a:pt x="3345766" y="126610"/>
                          <a:pt x="3432517" y="126610"/>
                        </a:cubicBezTo>
                        <a:cubicBezTo>
                          <a:pt x="3519268" y="126610"/>
                          <a:pt x="3603674" y="274321"/>
                          <a:pt x="3685735" y="267287"/>
                        </a:cubicBezTo>
                        <a:cubicBezTo>
                          <a:pt x="3767797" y="260253"/>
                          <a:pt x="3846341" y="172330"/>
                          <a:pt x="3924886" y="84407"/>
                        </a:cubicBezTo>
                      </a:path>
                    </a:pathLst>
                  </a:custGeom>
                  <ask:type>
                    <ask:lineSketchCurved/>
                  </ask:type>
                </ask:lineSketchStyleProps>
              </a:ext>
            </a:extLst>
          </a:ln>
          <a:scene3d>
            <a:camera prst="orthographicFront">
              <a:rot lat="0" lon="0" rev="6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3" name="直线箭头连接符 52">
            <a:extLst>
              <a:ext uri="{FF2B5EF4-FFF2-40B4-BE49-F238E27FC236}">
                <a16:creationId xmlns:a16="http://schemas.microsoft.com/office/drawing/2014/main" id="{8892ED85-5544-0452-A750-6193C2C194A8}"/>
              </a:ext>
            </a:extLst>
          </p:cNvPr>
          <p:cNvCxnSpPr>
            <a:cxnSpLocks/>
          </p:cNvCxnSpPr>
          <p:nvPr/>
        </p:nvCxnSpPr>
        <p:spPr>
          <a:xfrm flipV="1">
            <a:off x="6719430" y="5336398"/>
            <a:ext cx="0" cy="429492"/>
          </a:xfrm>
          <a:prstGeom prst="straightConnector1">
            <a:avLst/>
          </a:prstGeom>
          <a:ln w="19050">
            <a:solidFill>
              <a:srgbClr val="FF0000"/>
            </a:solidFill>
            <a:tailEnd type="stealth" w="lg" len="lg"/>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62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4">
            <a:extLst>
              <a:ext uri="{FF2B5EF4-FFF2-40B4-BE49-F238E27FC236}">
                <a16:creationId xmlns:a16="http://schemas.microsoft.com/office/drawing/2014/main" id="{E1C291D3-5E72-44BC-9EA1-E664F0D53AEC}"/>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Contributions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圆角矩形 16">
            <a:extLst>
              <a:ext uri="{FF2B5EF4-FFF2-40B4-BE49-F238E27FC236}">
                <a16:creationId xmlns:a16="http://schemas.microsoft.com/office/drawing/2014/main" id="{98FF0E00-634E-49D3-BC71-CA876388D9B7}"/>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graphicFrame>
            <p:nvGraphicFramePr>
              <p:cNvPr id="2" name="表格 2">
                <a:extLst>
                  <a:ext uri="{FF2B5EF4-FFF2-40B4-BE49-F238E27FC236}">
                    <a16:creationId xmlns:a16="http://schemas.microsoft.com/office/drawing/2014/main" id="{A55F1EE3-9318-2869-4B7E-38D42885950F}"/>
                  </a:ext>
                </a:extLst>
              </p:cNvPr>
              <p:cNvGraphicFramePr>
                <a:graphicFrameLocks noGrp="1"/>
              </p:cNvGraphicFramePr>
              <p:nvPr>
                <p:extLst>
                  <p:ext uri="{D42A27DB-BD31-4B8C-83A1-F6EECF244321}">
                    <p14:modId xmlns:p14="http://schemas.microsoft.com/office/powerpoint/2010/main" val="67835611"/>
                  </p:ext>
                </p:extLst>
              </p:nvPr>
            </p:nvGraphicFramePr>
            <p:xfrm>
              <a:off x="617832" y="1582738"/>
              <a:ext cx="8640080" cy="4580072"/>
            </p:xfrm>
            <a:graphic>
              <a:graphicData uri="http://schemas.openxmlformats.org/drawingml/2006/table">
                <a:tbl>
                  <a:tblPr firstRow="1" bandRow="1">
                    <a:tableStyleId>{5940675A-B579-460E-94D1-54222C63F5DA}</a:tableStyleId>
                  </a:tblPr>
                  <a:tblGrid>
                    <a:gridCol w="3927266">
                      <a:extLst>
                        <a:ext uri="{9D8B030D-6E8A-4147-A177-3AD203B41FA5}">
                          <a16:colId xmlns:a16="http://schemas.microsoft.com/office/drawing/2014/main" val="766223457"/>
                        </a:ext>
                      </a:extLst>
                    </a:gridCol>
                    <a:gridCol w="4712814">
                      <a:extLst>
                        <a:ext uri="{9D8B030D-6E8A-4147-A177-3AD203B41FA5}">
                          <a16:colId xmlns:a16="http://schemas.microsoft.com/office/drawing/2014/main" val="1028029713"/>
                        </a:ext>
                      </a:extLst>
                    </a:gridCol>
                  </a:tblGrid>
                  <a:tr h="504056">
                    <a:tc>
                      <a:txBody>
                        <a:bodyPr/>
                        <a:lstStyle/>
                        <a:p>
                          <a:pPr algn="ctr"/>
                          <a:r>
                            <a:rPr lang="en-US" b="1">
                              <a:latin typeface="Times New Roman" panose="02020603050405020304" pitchFamily="18" charset="0"/>
                              <a:cs typeface="Times New Roman" panose="02020603050405020304" pitchFamily="18" charset="0"/>
                            </a:rPr>
                            <a:t>Algorithms</a:t>
                          </a:r>
                        </a:p>
                      </a:txBody>
                      <a:tcPr anchor="ctr">
                        <a:solidFill>
                          <a:schemeClr val="accent2">
                            <a:lumMod val="40000"/>
                            <a:lumOff val="60000"/>
                          </a:schemeClr>
                        </a:solidFill>
                      </a:tcPr>
                    </a:tc>
                    <a:tc>
                      <a:txBody>
                        <a:bodyPr/>
                        <a:lstStyle/>
                        <a:p>
                          <a:pPr algn="ctr"/>
                          <a:r>
                            <a:rPr lang="en-US" b="1">
                              <a:latin typeface="Times New Roman" panose="02020603050405020304" pitchFamily="18" charset="0"/>
                              <a:cs typeface="Times New Roman" panose="02020603050405020304" pitchFamily="18" charset="0"/>
                            </a:rPr>
                            <a:t>Worst-Case Query Time Complexity</a:t>
                          </a:r>
                        </a:p>
                      </a:txBody>
                      <a:tcPr anchor="ctr">
                        <a:solidFill>
                          <a:schemeClr val="accent2">
                            <a:lumMod val="40000"/>
                            <a:lumOff val="60000"/>
                          </a:schemeClr>
                        </a:solidFill>
                      </a:tcPr>
                    </a:tc>
                    <a:extLst>
                      <a:ext uri="{0D108BD9-81ED-4DB2-BD59-A6C34878D82A}">
                        <a16:rowId xmlns:a16="http://schemas.microsoft.com/office/drawing/2014/main" val="461558678"/>
                      </a:ext>
                    </a:extLst>
                  </a:tr>
                  <a:tr h="504056">
                    <a:tc>
                      <a:txBody>
                        <a:bodyPr/>
                        <a:lstStyle/>
                        <a:p>
                          <a:pPr algn="ctr"/>
                          <a:r>
                            <a:rPr lang="en-US">
                              <a:latin typeface="Times New Roman" panose="02020603050405020304" pitchFamily="18" charset="0"/>
                              <a:cs typeface="Times New Roman" panose="02020603050405020304" pitchFamily="18" charset="0"/>
                            </a:rPr>
                            <a:t>Power Iteration </a:t>
                          </a:r>
                          <a:r>
                            <a:rPr lang="en-US" sz="1600">
                              <a:latin typeface="Times New Roman" panose="02020603050405020304" pitchFamily="18" charset="0"/>
                              <a:cs typeface="Times New Roman" panose="02020603050405020304" pitchFamily="18" charset="0"/>
                            </a:rPr>
                            <a:t>[WWW’98]</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b="0" i="1">
                                        <a:latin typeface="Cambria Math" panose="02040503050406030204" pitchFamily="18" charset="0"/>
                                        <a:cs typeface="Times New Roman" panose="02020603050405020304" pitchFamily="18" charset="0"/>
                                      </a:rPr>
                                    </m:ctrlPr>
                                  </m:accPr>
                                  <m:e>
                                    <m:r>
                                      <a:rPr lang="en-US" b="0" i="1">
                                        <a:latin typeface="Cambria Math" panose="02040503050406030204" pitchFamily="18" charset="0"/>
                                        <a:cs typeface="Times New Roman" panose="02020603050405020304" pitchFamily="18" charset="0"/>
                                      </a:rPr>
                                      <m:t>𝑂</m:t>
                                    </m:r>
                                  </m:e>
                                </m:acc>
                                <m:d>
                                  <m:dPr>
                                    <m:ctrlPr>
                                      <a:rPr lang="en-US" b="0" i="1">
                                        <a:latin typeface="Cambria Math" panose="02040503050406030204" pitchFamily="18" charset="0"/>
                                        <a:cs typeface="Times New Roman" panose="02020603050405020304" pitchFamily="18" charset="0"/>
                                      </a:rPr>
                                    </m:ctrlPr>
                                  </m:dPr>
                                  <m:e>
                                    <m:r>
                                      <a:rPr lang="en-US" b="0" i="1">
                                        <a:latin typeface="Cambria Math" panose="02040503050406030204" pitchFamily="18" charset="0"/>
                                        <a:cs typeface="Times New Roman" panose="02020603050405020304" pitchFamily="18" charset="0"/>
                                      </a:rPr>
                                      <m:t>𝑚</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72396942"/>
                      </a:ext>
                    </a:extLst>
                  </a:tr>
                  <a:tr h="504056">
                    <a:tc>
                      <a:txBody>
                        <a:bodyPr/>
                        <a:lstStyle/>
                        <a:p>
                          <a:pPr algn="ctr"/>
                          <a:r>
                            <a:rPr lang="en-US">
                              <a:latin typeface="Times New Roman" panose="02020603050405020304" pitchFamily="18" charset="0"/>
                              <a:cs typeface="Times New Roman" panose="02020603050405020304" pitchFamily="18" charset="0"/>
                            </a:rPr>
                            <a:t>Monte-Carlo </a:t>
                          </a:r>
                          <a:r>
                            <a:rPr lang="en-US" altLang="zh-CN" sz="1600">
                              <a:latin typeface="Times New Roman" panose="02020603050405020304" pitchFamily="18" charset="0"/>
                              <a:cs typeface="Times New Roman" panose="02020603050405020304" pitchFamily="18" charset="0"/>
                            </a:rPr>
                            <a:t>[Internet Mathematics’05]</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a:rPr lang="en-US" altLang="zh-CN" b="0" i="1">
                                        <a:latin typeface="Cambria Math" panose="02040503050406030204" pitchFamily="18" charset="0"/>
                                        <a:cs typeface="Times New Roman" panose="02020603050405020304" pitchFamily="18" charset="0"/>
                                      </a:rPr>
                                      <m:t>𝑛</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9709721"/>
                      </a:ext>
                    </a:extLst>
                  </a:tr>
                  <a:tr h="504056">
                    <a:tc>
                      <a:txBody>
                        <a:bodyPr/>
                        <a:lstStyle/>
                        <a:p>
                          <a:pPr algn="ctr"/>
                          <a:r>
                            <a:rPr lang="en-US">
                              <a:latin typeface="Times New Roman" panose="02020603050405020304" pitchFamily="18" charset="0"/>
                              <a:cs typeface="Times New Roman" panose="02020603050405020304" pitchFamily="18" charset="0"/>
                            </a:rPr>
                            <a:t>LocalPush </a:t>
                          </a:r>
                          <a:r>
                            <a:rPr lang="en-US" altLang="zh-CN" sz="1600">
                              <a:latin typeface="Times New Roman" panose="02020603050405020304" pitchFamily="18" charset="0"/>
                              <a:cs typeface="Times New Roman" panose="02020603050405020304" pitchFamily="18" charset="0"/>
                            </a:rPr>
                            <a:t>[Lofgren et al.’13]</a:t>
                          </a:r>
                          <a:endParaRPr lang="en-US">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min</m:t>
                                    </m:r>
                                    <m:r>
                                      <a:rPr lang="en-US" altLang="zh-CN" b="0" i="1">
                                        <a:latin typeface="Cambria Math" panose="02040503050406030204" pitchFamily="18" charset="0"/>
                                        <a:cs typeface="Times New Roman" panose="02020603050405020304" pitchFamily="18" charset="0"/>
                                      </a:rPr>
                                      <m:t>⁡{</m:t>
                                    </m:r>
                                    <m:r>
                                      <a:rPr lang="en-US" altLang="zh-CN" b="0" i="1">
                                        <a:latin typeface="Cambria Math" panose="02040503050406030204" pitchFamily="18" charset="0"/>
                                        <a:cs typeface="Times New Roman" panose="02020603050405020304" pitchFamily="18" charset="0"/>
                                      </a:rPr>
                                      <m:t>𝑛</m:t>
                                    </m:r>
                                    <m:r>
                                      <a:rPr lang="en-US" altLang="zh-CN" b="0" i="1">
                                        <a:latin typeface="Cambria Math" panose="02040503050406030204" pitchFamily="18" charset="0"/>
                                        <a:cs typeface="Times New Roman" panose="02020603050405020304" pitchFamily="18" charset="0"/>
                                      </a:rPr>
                                      <m:t>⋅</m:t>
                                    </m:r>
                                    <m:sSub>
                                      <m:sSubPr>
                                        <m:ctrlPr>
                                          <a:rPr lang="en-US" altLang="zh-CN" b="0" i="1">
                                            <a:latin typeface="Cambria Math" panose="02040503050406030204" pitchFamily="18" charset="0"/>
                                            <a:cs typeface="Times New Roman" panose="02020603050405020304" pitchFamily="18" charset="0"/>
                                          </a:rPr>
                                        </m:ctrlPr>
                                      </m:sSubPr>
                                      <m:e>
                                        <m:r>
                                          <a:rPr lang="en-US" altLang="zh-CN" b="0" i="1">
                                            <a:latin typeface="Cambria Math" panose="02040503050406030204" pitchFamily="18" charset="0"/>
                                            <a:cs typeface="Times New Roman" panose="02020603050405020304" pitchFamily="18" charset="0"/>
                                          </a:rPr>
                                          <m:t>𝑑</m:t>
                                        </m:r>
                                      </m:e>
                                      <m:sub>
                                        <m:r>
                                          <a:rPr lang="en-US" altLang="zh-CN" b="0" i="1">
                                            <a:latin typeface="Cambria Math" panose="02040503050406030204" pitchFamily="18" charset="0"/>
                                            <a:cs typeface="Times New Roman" panose="02020603050405020304" pitchFamily="18" charset="0"/>
                                          </a:rPr>
                                          <m:t>𝑡</m:t>
                                        </m:r>
                                      </m:sub>
                                    </m:sSub>
                                    <m:r>
                                      <a:rPr lang="en-US" altLang="zh-CN" b="0" i="1">
                                        <a:latin typeface="Cambria Math" panose="02040503050406030204" pitchFamily="18" charset="0"/>
                                        <a:cs typeface="Times New Roman" panose="02020603050405020304" pitchFamily="18" charset="0"/>
                                      </a:rPr>
                                      <m:t>, </m:t>
                                    </m:r>
                                    <m:r>
                                      <a:rPr lang="en-US" altLang="zh-CN" b="0" i="1">
                                        <a:latin typeface="Cambria Math" panose="02040503050406030204" pitchFamily="18" charset="0"/>
                                        <a:cs typeface="Times New Roman" panose="02020603050405020304" pitchFamily="18" charset="0"/>
                                      </a:rPr>
                                      <m:t>𝑚</m:t>
                                    </m:r>
                                    <m:r>
                                      <a:rPr lang="en-US" altLang="zh-CN" b="0" i="1">
                                        <a:latin typeface="Cambria Math" panose="02040503050406030204" pitchFamily="18" charset="0"/>
                                        <a:cs typeface="Times New Roman" panose="02020603050405020304" pitchFamily="18" charset="0"/>
                                      </a:rPr>
                                      <m:t>}</m:t>
                                    </m:r>
                                  </m:e>
                                </m:d>
                              </m:oMath>
                            </m:oMathPara>
                          </a14:m>
                          <a:endParaRPr lang="en-US">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49886523"/>
                      </a:ext>
                    </a:extLst>
                  </a:tr>
                  <a:tr h="504056">
                    <a:tc>
                      <a:txBody>
                        <a:bodyPr/>
                        <a:lstStyle/>
                        <a:p>
                          <a:pPr algn="ctr"/>
                          <a:r>
                            <a:rPr lang="en-US">
                              <a:latin typeface="Times New Roman" panose="02020603050405020304" pitchFamily="18" charset="0"/>
                              <a:cs typeface="Times New Roman" panose="02020603050405020304" pitchFamily="18" charset="0"/>
                            </a:rPr>
                            <a:t>RBS </a:t>
                          </a:r>
                          <a:r>
                            <a:rPr lang="en-US" altLang="zh-CN" sz="1600">
                              <a:latin typeface="Times New Roman" panose="02020603050405020304" pitchFamily="18" charset="0"/>
                              <a:cs typeface="Times New Roman" panose="02020603050405020304" pitchFamily="18" charset="0"/>
                            </a:rPr>
                            <a:t>[KDD’20]</a:t>
                          </a:r>
                          <a:endParaRPr lang="en-US">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n</m:t>
                                    </m:r>
                                  </m:e>
                                </m:d>
                              </m:oMath>
                            </m:oMathPara>
                          </a14:m>
                          <a:endParaRPr lang="en-US" altLang="zh-CN">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53602768"/>
                      </a:ext>
                    </a:extLst>
                  </a:tr>
                  <a:tr h="504056">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FastPPR </a:t>
                          </a:r>
                          <a:r>
                            <a:rPr lang="en-US" altLang="zh-CN" sz="1600">
                              <a:latin typeface="Times New Roman" panose="02020603050405020304" pitchFamily="18" charset="0"/>
                              <a:cs typeface="Times New Roman" panose="02020603050405020304" pitchFamily="18" charset="0"/>
                            </a:rPr>
                            <a:t>[KDD’14]</a:t>
                          </a:r>
                          <a:endParaRPr lang="en-US" altLang="zh-CN">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1" i="1">
                                        <a:solidFill>
                                          <a:srgbClr val="005AAA"/>
                                        </a:solidFill>
                                        <a:latin typeface="Cambria Math" panose="02040503050406030204" pitchFamily="18" charset="0"/>
                                        <a:cs typeface="Times New Roman" panose="02020603050405020304" pitchFamily="18" charset="0"/>
                                      </a:rPr>
                                    </m:ctrlPr>
                                  </m:accPr>
                                  <m:e>
                                    <m:r>
                                      <a:rPr lang="en-US" altLang="zh-CN" b="1" i="1">
                                        <a:solidFill>
                                          <a:srgbClr val="005AAA"/>
                                        </a:solidFill>
                                        <a:latin typeface="Cambria Math" panose="02040503050406030204" pitchFamily="18" charset="0"/>
                                        <a:cs typeface="Times New Roman" panose="02020603050405020304" pitchFamily="18" charset="0"/>
                                      </a:rPr>
                                      <m:t>𝑶</m:t>
                                    </m:r>
                                  </m:e>
                                </m:acc>
                                <m:d>
                                  <m:dPr>
                                    <m:ctrlPr>
                                      <a:rPr lang="en-US" altLang="zh-CN" b="1" i="1">
                                        <a:solidFill>
                                          <a:srgbClr val="005AAA"/>
                                        </a:solidFill>
                                        <a:latin typeface="Cambria Math" panose="02040503050406030204" pitchFamily="18" charset="0"/>
                                        <a:cs typeface="Times New Roman" panose="02020603050405020304" pitchFamily="18" charset="0"/>
                                      </a:rPr>
                                    </m:ctrlPr>
                                  </m:dPr>
                                  <m:e>
                                    <m:rad>
                                      <m:radPr>
                                        <m:degHide m:val="on"/>
                                        <m:ctrlPr>
                                          <a:rPr lang="en-US" altLang="zh-CN" b="1" i="1">
                                            <a:solidFill>
                                              <a:srgbClr val="005AAA"/>
                                            </a:solidFill>
                                            <a:latin typeface="Cambria Math" panose="02040503050406030204" pitchFamily="18" charset="0"/>
                                            <a:cs typeface="Times New Roman" panose="02020603050405020304" pitchFamily="18" charset="0"/>
                                          </a:rPr>
                                        </m:ctrlPr>
                                      </m:radPr>
                                      <m:deg/>
                                      <m:e>
                                        <m:r>
                                          <a:rPr lang="en-US" altLang="zh-CN" b="1" i="1">
                                            <a:solidFill>
                                              <a:srgbClr val="005AAA"/>
                                            </a:solidFill>
                                            <a:latin typeface="Cambria Math" panose="02040503050406030204" pitchFamily="18" charset="0"/>
                                            <a:cs typeface="Times New Roman" panose="02020603050405020304" pitchFamily="18" charset="0"/>
                                          </a:rPr>
                                          <m:t>𝒏</m:t>
                                        </m:r>
                                        <m:r>
                                          <a:rPr lang="en-US" altLang="zh-CN" b="1" i="1">
                                            <a:solidFill>
                                              <a:srgbClr val="005AAA"/>
                                            </a:solidFill>
                                            <a:latin typeface="Cambria Math" panose="02040503050406030204" pitchFamily="18" charset="0"/>
                                            <a:cs typeface="Times New Roman" panose="02020603050405020304" pitchFamily="18" charset="0"/>
                                          </a:rPr>
                                          <m:t>⋅</m:t>
                                        </m:r>
                                        <m:sSub>
                                          <m:sSubPr>
                                            <m:ctrlPr>
                                              <a:rPr lang="en-US" altLang="zh-CN" b="1" i="1">
                                                <a:solidFill>
                                                  <a:srgbClr val="005AAA"/>
                                                </a:solidFill>
                                                <a:latin typeface="Cambria Math" panose="02040503050406030204" pitchFamily="18" charset="0"/>
                                                <a:cs typeface="Times New Roman" panose="02020603050405020304" pitchFamily="18" charset="0"/>
                                              </a:rPr>
                                            </m:ctrlPr>
                                          </m:sSubPr>
                                          <m:e>
                                            <m:r>
                                              <a:rPr lang="en-US" altLang="zh-CN" b="1" i="1">
                                                <a:solidFill>
                                                  <a:srgbClr val="005AAA"/>
                                                </a:solidFill>
                                                <a:latin typeface="Cambria Math" panose="02040503050406030204" pitchFamily="18" charset="0"/>
                                                <a:cs typeface="Times New Roman" panose="02020603050405020304" pitchFamily="18" charset="0"/>
                                              </a:rPr>
                                              <m:t>𝒅</m:t>
                                            </m:r>
                                          </m:e>
                                          <m:sub>
                                            <m:r>
                                              <a:rPr lang="en-US" altLang="zh-CN" b="1" i="1">
                                                <a:solidFill>
                                                  <a:srgbClr val="005AAA"/>
                                                </a:solidFill>
                                                <a:latin typeface="Cambria Math" panose="02040503050406030204" pitchFamily="18" charset="0"/>
                                                <a:cs typeface="Times New Roman" panose="02020603050405020304" pitchFamily="18" charset="0"/>
                                              </a:rPr>
                                              <m:t>𝒕</m:t>
                                            </m:r>
                                          </m:sub>
                                        </m:sSub>
                                      </m:e>
                                    </m:rad>
                                  </m:e>
                                </m:d>
                              </m:oMath>
                            </m:oMathPara>
                          </a14:m>
                          <a:endParaRPr lang="en-US" altLang="zh-CN" b="1">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27026395"/>
                      </a:ext>
                    </a:extLst>
                  </a:tr>
                  <a:tr h="504056">
                    <a:tc>
                      <a:txBody>
                        <a:bodyPr/>
                        <a:lstStyle/>
                        <a:p>
                          <a:pPr algn="ctr"/>
                          <a:r>
                            <a:rPr lang="en-US">
                              <a:latin typeface="Times New Roman" panose="02020603050405020304" pitchFamily="18" charset="0"/>
                              <a:cs typeface="Times New Roman" panose="02020603050405020304" pitchFamily="18" charset="0"/>
                            </a:rPr>
                            <a:t>BiPPR </a:t>
                          </a:r>
                          <a:r>
                            <a:rPr lang="en-US" altLang="zh-CN" sz="1600">
                              <a:latin typeface="Times New Roman" panose="02020603050405020304" pitchFamily="18" charset="0"/>
                              <a:cs typeface="Times New Roman" panose="02020603050405020304" pitchFamily="18" charset="0"/>
                            </a:rPr>
                            <a:t>[WAW’15, WSDM’16]</a:t>
                          </a:r>
                          <a:endParaRPr lang="en-US">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1" i="1">
                                        <a:solidFill>
                                          <a:srgbClr val="005AAA"/>
                                        </a:solidFill>
                                        <a:latin typeface="Cambria Math" panose="02040503050406030204" pitchFamily="18" charset="0"/>
                                        <a:cs typeface="Times New Roman" panose="02020603050405020304" pitchFamily="18" charset="0"/>
                                      </a:rPr>
                                    </m:ctrlPr>
                                  </m:accPr>
                                  <m:e>
                                    <m:r>
                                      <a:rPr lang="en-US" altLang="zh-CN" b="1" i="1">
                                        <a:solidFill>
                                          <a:srgbClr val="005AAA"/>
                                        </a:solidFill>
                                        <a:latin typeface="Cambria Math" panose="02040503050406030204" pitchFamily="18" charset="0"/>
                                        <a:cs typeface="Times New Roman" panose="02020603050405020304" pitchFamily="18" charset="0"/>
                                      </a:rPr>
                                      <m:t>𝑶</m:t>
                                    </m:r>
                                  </m:e>
                                </m:acc>
                                <m:d>
                                  <m:dPr>
                                    <m:ctrlPr>
                                      <a:rPr lang="en-US" altLang="zh-CN" b="1" i="1">
                                        <a:solidFill>
                                          <a:srgbClr val="005AAA"/>
                                        </a:solidFill>
                                        <a:latin typeface="Cambria Math" panose="02040503050406030204" pitchFamily="18" charset="0"/>
                                        <a:cs typeface="Times New Roman" panose="02020603050405020304" pitchFamily="18" charset="0"/>
                                      </a:rPr>
                                    </m:ctrlPr>
                                  </m:dPr>
                                  <m:e>
                                    <m:rad>
                                      <m:radPr>
                                        <m:degHide m:val="on"/>
                                        <m:ctrlPr>
                                          <a:rPr lang="en-US" altLang="zh-CN" b="1" i="1">
                                            <a:solidFill>
                                              <a:srgbClr val="005AAA"/>
                                            </a:solidFill>
                                            <a:latin typeface="Cambria Math" panose="02040503050406030204" pitchFamily="18" charset="0"/>
                                            <a:cs typeface="Times New Roman" panose="02020603050405020304" pitchFamily="18" charset="0"/>
                                          </a:rPr>
                                        </m:ctrlPr>
                                      </m:radPr>
                                      <m:deg/>
                                      <m:e>
                                        <m:r>
                                          <a:rPr lang="en-US" altLang="zh-CN" b="1" i="1">
                                            <a:solidFill>
                                              <a:srgbClr val="005AAA"/>
                                            </a:solidFill>
                                            <a:latin typeface="Cambria Math" panose="02040503050406030204" pitchFamily="18" charset="0"/>
                                            <a:cs typeface="Times New Roman" panose="02020603050405020304" pitchFamily="18" charset="0"/>
                                          </a:rPr>
                                          <m:t>𝒏</m:t>
                                        </m:r>
                                        <m:r>
                                          <a:rPr lang="en-US" altLang="zh-CN" b="1" i="1">
                                            <a:solidFill>
                                              <a:srgbClr val="005AAA"/>
                                            </a:solidFill>
                                            <a:latin typeface="Cambria Math" panose="02040503050406030204" pitchFamily="18" charset="0"/>
                                            <a:cs typeface="Times New Roman" panose="02020603050405020304" pitchFamily="18" charset="0"/>
                                          </a:rPr>
                                          <m:t>⋅</m:t>
                                        </m:r>
                                        <m:sSub>
                                          <m:sSubPr>
                                            <m:ctrlPr>
                                              <a:rPr lang="en-US" altLang="zh-CN" b="1" i="1">
                                                <a:solidFill>
                                                  <a:srgbClr val="005AAA"/>
                                                </a:solidFill>
                                                <a:latin typeface="Cambria Math" panose="02040503050406030204" pitchFamily="18" charset="0"/>
                                                <a:cs typeface="Times New Roman" panose="02020603050405020304" pitchFamily="18" charset="0"/>
                                              </a:rPr>
                                            </m:ctrlPr>
                                          </m:sSubPr>
                                          <m:e>
                                            <m:r>
                                              <a:rPr lang="en-US" altLang="zh-CN" b="1" i="1">
                                                <a:solidFill>
                                                  <a:srgbClr val="005AAA"/>
                                                </a:solidFill>
                                                <a:latin typeface="Cambria Math" panose="02040503050406030204" pitchFamily="18" charset="0"/>
                                                <a:cs typeface="Times New Roman" panose="02020603050405020304" pitchFamily="18" charset="0"/>
                                              </a:rPr>
                                              <m:t>𝒅</m:t>
                                            </m:r>
                                          </m:e>
                                          <m:sub>
                                            <m:r>
                                              <a:rPr lang="en-US" altLang="zh-CN" b="1" i="1">
                                                <a:solidFill>
                                                  <a:srgbClr val="005AAA"/>
                                                </a:solidFill>
                                                <a:latin typeface="Cambria Math" panose="02040503050406030204" pitchFamily="18" charset="0"/>
                                                <a:cs typeface="Times New Roman" panose="02020603050405020304" pitchFamily="18" charset="0"/>
                                              </a:rPr>
                                              <m:t>𝒕</m:t>
                                            </m:r>
                                          </m:sub>
                                        </m:sSub>
                                      </m:e>
                                    </m:rad>
                                  </m:e>
                                </m:d>
                              </m:oMath>
                            </m:oMathPara>
                          </a14:m>
                          <a:endParaRPr lang="en-US" b="1">
                            <a:solidFill>
                              <a:srgbClr val="005AAA"/>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3002185500"/>
                      </a:ext>
                    </a:extLst>
                  </a:tr>
                  <a:tr h="504056">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SubgraphPush </a:t>
                          </a:r>
                          <a:r>
                            <a:rPr lang="en-US" altLang="zh-CN" sz="1600">
                              <a:latin typeface="Times New Roman" panose="02020603050405020304" pitchFamily="18" charset="0"/>
                              <a:cs typeface="Times New Roman" panose="02020603050405020304" pitchFamily="18" charset="0"/>
                            </a:rPr>
                            <a:t>[FOCS’18]</a:t>
                          </a:r>
                        </a:p>
                      </a:txBody>
                      <a:tcPr anchor="c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a:latin typeface="Cambria Math" panose="02040503050406030204" pitchFamily="18" charset="0"/>
                                        <a:cs typeface="Times New Roman" panose="02020603050405020304" pitchFamily="18" charset="0"/>
                                      </a:rPr>
                                    </m:ctrlPr>
                                  </m:accPr>
                                  <m:e>
                                    <m:r>
                                      <a:rPr lang="en-US" altLang="zh-CN" b="0" i="1">
                                        <a:latin typeface="Cambria Math" panose="02040503050406030204" pitchFamily="18" charset="0"/>
                                        <a:cs typeface="Times New Roman" panose="02020603050405020304" pitchFamily="18" charset="0"/>
                                      </a:rPr>
                                      <m:t>𝑂</m:t>
                                    </m:r>
                                  </m:e>
                                </m:acc>
                                <m:d>
                                  <m:dPr>
                                    <m:ctrlPr>
                                      <a:rPr lang="en-US" altLang="zh-CN" b="0" i="1">
                                        <a:latin typeface="Cambria Math" panose="02040503050406030204" pitchFamily="18" charset="0"/>
                                        <a:cs typeface="Times New Roman" panose="02020603050405020304" pitchFamily="18" charset="0"/>
                                      </a:rPr>
                                    </m:ctrlPr>
                                  </m:dPr>
                                  <m:e>
                                    <m:r>
                                      <m:rPr>
                                        <m:sty m:val="p"/>
                                      </m:rPr>
                                      <a:rPr lang="en-US" altLang="zh-CN" b="0" i="0">
                                        <a:latin typeface="Cambria Math" panose="02040503050406030204" pitchFamily="18" charset="0"/>
                                        <a:cs typeface="Times New Roman" panose="02020603050405020304" pitchFamily="18" charset="0"/>
                                      </a:rPr>
                                      <m:t>min</m:t>
                                    </m:r>
                                    <m:r>
                                      <a:rPr lang="en-US" altLang="zh-CN" b="0" i="1">
                                        <a:latin typeface="Cambria Math" panose="02040503050406030204" pitchFamily="18" charset="0"/>
                                        <a:cs typeface="Times New Roman" panose="02020603050405020304" pitchFamily="18" charset="0"/>
                                      </a:rPr>
                                      <m:t>⁡{</m:t>
                                    </m:r>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𝑛</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2</m:t>
                                            </m:r>
                                          </m:num>
                                          <m:den>
                                            <m:r>
                                              <a:rPr lang="en-US" altLang="zh-CN" b="0" i="1">
                                                <a:latin typeface="Cambria Math" panose="02040503050406030204" pitchFamily="18" charset="0"/>
                                                <a:cs typeface="Times New Roman" panose="02020603050405020304" pitchFamily="18" charset="0"/>
                                              </a:rPr>
                                              <m:t>3</m:t>
                                            </m:r>
                                          </m:den>
                                        </m:f>
                                      </m:sup>
                                    </m:sSup>
                                    <m:sSup>
                                      <m:sSupPr>
                                        <m:ctrlPr>
                                          <a:rPr lang="en-US" altLang="zh-CN" b="0" i="1">
                                            <a:latin typeface="Cambria Math" panose="02040503050406030204" pitchFamily="18" charset="0"/>
                                            <a:cs typeface="Times New Roman" panose="02020603050405020304" pitchFamily="18" charset="0"/>
                                          </a:rPr>
                                        </m:ctrlPr>
                                      </m:sSupPr>
                                      <m:e>
                                        <m:r>
                                          <m:rPr>
                                            <m:sty m:val="p"/>
                                          </m:rPr>
                                          <a:rPr lang="en-US" altLang="zh-CN" b="0" i="0">
                                            <a:latin typeface="Cambria Math" panose="02040503050406030204" pitchFamily="18" charset="0"/>
                                            <a:cs typeface="Times New Roman" panose="02020603050405020304" pitchFamily="18" charset="0"/>
                                          </a:rPr>
                                          <m:t>Δ</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1</m:t>
                                            </m:r>
                                          </m:num>
                                          <m:den>
                                            <m:r>
                                              <a:rPr lang="en-US" altLang="zh-CN" b="0" i="1">
                                                <a:latin typeface="Cambria Math" panose="02040503050406030204" pitchFamily="18" charset="0"/>
                                                <a:cs typeface="Times New Roman" panose="02020603050405020304" pitchFamily="18" charset="0"/>
                                              </a:rPr>
                                              <m:t>3</m:t>
                                            </m:r>
                                          </m:den>
                                        </m:f>
                                      </m:sup>
                                    </m:sSup>
                                    <m:r>
                                      <a:rPr lang="en-US" altLang="zh-CN" b="0" i="1">
                                        <a:latin typeface="Cambria Math" panose="02040503050406030204" pitchFamily="18" charset="0"/>
                                        <a:cs typeface="Times New Roman" panose="02020603050405020304" pitchFamily="18" charset="0"/>
                                      </a:rPr>
                                      <m:t>, </m:t>
                                    </m:r>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𝑛</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4</m:t>
                                            </m:r>
                                          </m:num>
                                          <m:den>
                                            <m:r>
                                              <a:rPr lang="en-US" altLang="zh-CN" b="0" i="1">
                                                <a:latin typeface="Cambria Math" panose="02040503050406030204" pitchFamily="18" charset="0"/>
                                                <a:cs typeface="Times New Roman" panose="02020603050405020304" pitchFamily="18" charset="0"/>
                                              </a:rPr>
                                              <m:t>5</m:t>
                                            </m:r>
                                          </m:den>
                                        </m:f>
                                      </m:sup>
                                    </m:sSup>
                                    <m:sSup>
                                      <m:sSupPr>
                                        <m:ctrlPr>
                                          <a:rPr lang="en-US" altLang="zh-CN" b="0" i="1">
                                            <a:latin typeface="Cambria Math" panose="02040503050406030204" pitchFamily="18" charset="0"/>
                                            <a:cs typeface="Times New Roman" panose="02020603050405020304" pitchFamily="18" charset="0"/>
                                          </a:rPr>
                                        </m:ctrlPr>
                                      </m:sSupPr>
                                      <m:e>
                                        <m:r>
                                          <a:rPr lang="en-US" altLang="zh-CN" b="0" i="1">
                                            <a:latin typeface="Cambria Math" panose="02040503050406030204" pitchFamily="18" charset="0"/>
                                            <a:cs typeface="Times New Roman" panose="02020603050405020304" pitchFamily="18" charset="0"/>
                                          </a:rPr>
                                          <m:t>𝑑</m:t>
                                        </m:r>
                                      </m:e>
                                      <m:sup>
                                        <m:f>
                                          <m:fPr>
                                            <m:ctrlPr>
                                              <a:rPr lang="en-US" altLang="zh-CN" b="0" i="1">
                                                <a:latin typeface="Cambria Math" panose="02040503050406030204" pitchFamily="18" charset="0"/>
                                                <a:cs typeface="Times New Roman" panose="02020603050405020304" pitchFamily="18" charset="0"/>
                                              </a:rPr>
                                            </m:ctrlPr>
                                          </m:fPr>
                                          <m:num>
                                            <m:r>
                                              <a:rPr lang="en-US" altLang="zh-CN" b="0" i="1">
                                                <a:latin typeface="Cambria Math" panose="02040503050406030204" pitchFamily="18" charset="0"/>
                                                <a:cs typeface="Times New Roman" panose="02020603050405020304" pitchFamily="18" charset="0"/>
                                              </a:rPr>
                                              <m:t>1</m:t>
                                            </m:r>
                                          </m:num>
                                          <m:den>
                                            <m:r>
                                              <a:rPr lang="en-US" altLang="zh-CN" b="0" i="1">
                                                <a:latin typeface="Cambria Math" panose="02040503050406030204" pitchFamily="18" charset="0"/>
                                                <a:cs typeface="Times New Roman" panose="02020603050405020304" pitchFamily="18" charset="0"/>
                                              </a:rPr>
                                              <m:t>5</m:t>
                                            </m:r>
                                          </m:den>
                                        </m:f>
                                      </m:sup>
                                    </m:sSup>
                                    <m:r>
                                      <a:rPr lang="en-US" altLang="zh-CN" b="0" i="1">
                                        <a:latin typeface="Cambria Math" panose="02040503050406030204" pitchFamily="18" charset="0"/>
                                        <a:cs typeface="Times New Roman" panose="02020603050405020304" pitchFamily="18" charset="0"/>
                                      </a:rPr>
                                      <m:t>}</m:t>
                                    </m:r>
                                  </m:e>
                                </m:d>
                              </m:oMath>
                            </m:oMathPara>
                          </a14:m>
                          <a:endParaRPr lang="en-US">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2897179862"/>
                      </a:ext>
                    </a:extLst>
                  </a:tr>
                  <a:tr h="504056">
                    <a:tc>
                      <a:txBody>
                        <a:bodyPr/>
                        <a:lstStyle/>
                        <a:p>
                          <a:pPr algn="ctr"/>
                          <a:r>
                            <a:rPr lang="en-US" b="1">
                              <a:solidFill>
                                <a:srgbClr val="C00000"/>
                              </a:solidFill>
                              <a:latin typeface="Times New Roman" panose="02020603050405020304" pitchFamily="18" charset="0"/>
                              <a:cs typeface="Times New Roman" panose="02020603050405020304" pitchFamily="18" charset="0"/>
                            </a:rPr>
                            <a:t>SetPush [Ours]</a:t>
                          </a:r>
                        </a:p>
                      </a:txBody>
                      <a:tcPr anchor="ctr">
                        <a:solidFill>
                          <a:schemeClr val="accent6">
                            <a:lumMod val="20000"/>
                            <a:lumOff val="80000"/>
                          </a:schemeClr>
                        </a:solidFill>
                      </a:tcPr>
                    </a:tc>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b="1" i="1">
                                        <a:solidFill>
                                          <a:srgbClr val="C00000"/>
                                        </a:solidFill>
                                        <a:latin typeface="Cambria Math" panose="02040503050406030204" pitchFamily="18" charset="0"/>
                                        <a:cs typeface="Times New Roman" panose="02020603050405020304" pitchFamily="18" charset="0"/>
                                      </a:rPr>
                                    </m:ctrlPr>
                                  </m:accPr>
                                  <m:e>
                                    <m:r>
                                      <a:rPr lang="en-US" altLang="zh-CN" b="1" i="1">
                                        <a:solidFill>
                                          <a:srgbClr val="C00000"/>
                                        </a:solidFill>
                                        <a:latin typeface="Cambria Math" panose="02040503050406030204" pitchFamily="18" charset="0"/>
                                        <a:cs typeface="Times New Roman" panose="02020603050405020304" pitchFamily="18" charset="0"/>
                                      </a:rPr>
                                      <m:t>𝑶</m:t>
                                    </m:r>
                                  </m:e>
                                </m:acc>
                                <m:d>
                                  <m:dPr>
                                    <m:ctrlPr>
                                      <a:rPr lang="en-US" altLang="zh-CN" b="1" i="1">
                                        <a:solidFill>
                                          <a:srgbClr val="C00000"/>
                                        </a:solidFill>
                                        <a:latin typeface="Cambria Math" panose="02040503050406030204" pitchFamily="18" charset="0"/>
                                        <a:cs typeface="Times New Roman" panose="02020603050405020304" pitchFamily="18" charset="0"/>
                                      </a:rPr>
                                    </m:ctrlPr>
                                  </m:dPr>
                                  <m:e>
                                    <m:r>
                                      <a:rPr lang="en-US" altLang="zh-CN" b="1" i="0">
                                        <a:solidFill>
                                          <a:srgbClr val="C00000"/>
                                        </a:solidFill>
                                        <a:latin typeface="Cambria Math" panose="02040503050406030204" pitchFamily="18" charset="0"/>
                                        <a:cs typeface="Times New Roman" panose="02020603050405020304" pitchFamily="18" charset="0"/>
                                      </a:rPr>
                                      <m:t>𝐦𝐢𝐧</m:t>
                                    </m:r>
                                    <m:r>
                                      <a:rPr lang="en-US" altLang="zh-CN" b="1" i="1">
                                        <a:solidFill>
                                          <a:srgbClr val="C00000"/>
                                        </a:solidFill>
                                        <a:latin typeface="Cambria Math" panose="02040503050406030204" pitchFamily="18" charset="0"/>
                                        <a:cs typeface="Times New Roman" panose="02020603050405020304" pitchFamily="18" charset="0"/>
                                      </a:rPr>
                                      <m:t>⁡{</m:t>
                                    </m:r>
                                    <m:sSub>
                                      <m:sSubPr>
                                        <m:ctrlPr>
                                          <a:rPr lang="en-US" altLang="zh-CN" b="1" i="1">
                                            <a:solidFill>
                                              <a:srgbClr val="C00000"/>
                                            </a:solidFill>
                                            <a:latin typeface="Cambria Math" panose="02040503050406030204" pitchFamily="18" charset="0"/>
                                            <a:cs typeface="Times New Roman" panose="02020603050405020304" pitchFamily="18" charset="0"/>
                                          </a:rPr>
                                        </m:ctrlPr>
                                      </m:sSubPr>
                                      <m:e>
                                        <m:r>
                                          <a:rPr lang="en-US" altLang="zh-CN" b="1" i="1">
                                            <a:solidFill>
                                              <a:srgbClr val="C00000"/>
                                            </a:solidFill>
                                            <a:latin typeface="Cambria Math" panose="02040503050406030204" pitchFamily="18" charset="0"/>
                                            <a:cs typeface="Times New Roman" panose="02020603050405020304" pitchFamily="18" charset="0"/>
                                          </a:rPr>
                                          <m:t>𝒅</m:t>
                                        </m:r>
                                      </m:e>
                                      <m:sub>
                                        <m:r>
                                          <a:rPr lang="en-US" altLang="zh-CN" b="1" i="1">
                                            <a:solidFill>
                                              <a:srgbClr val="C00000"/>
                                            </a:solidFill>
                                            <a:latin typeface="Cambria Math" panose="02040503050406030204" pitchFamily="18" charset="0"/>
                                            <a:cs typeface="Times New Roman" panose="02020603050405020304" pitchFamily="18" charset="0"/>
                                          </a:rPr>
                                          <m:t>𝒕</m:t>
                                        </m:r>
                                      </m:sub>
                                    </m:sSub>
                                    <m:r>
                                      <a:rPr lang="en-US" altLang="zh-CN" b="1" i="1">
                                        <a:solidFill>
                                          <a:srgbClr val="C00000"/>
                                        </a:solidFill>
                                        <a:latin typeface="Cambria Math" panose="02040503050406030204" pitchFamily="18" charset="0"/>
                                        <a:cs typeface="Times New Roman" panose="02020603050405020304" pitchFamily="18" charset="0"/>
                                      </a:rPr>
                                      <m:t>, </m:t>
                                    </m:r>
                                    <m:rad>
                                      <m:radPr>
                                        <m:degHide m:val="on"/>
                                        <m:ctrlPr>
                                          <a:rPr lang="en-US" altLang="zh-CN" b="1" i="1">
                                            <a:solidFill>
                                              <a:srgbClr val="C00000"/>
                                            </a:solidFill>
                                            <a:latin typeface="Cambria Math" panose="02040503050406030204" pitchFamily="18" charset="0"/>
                                            <a:cs typeface="Times New Roman" panose="02020603050405020304" pitchFamily="18" charset="0"/>
                                          </a:rPr>
                                        </m:ctrlPr>
                                      </m:radPr>
                                      <m:deg/>
                                      <m:e>
                                        <m:r>
                                          <a:rPr lang="en-US" altLang="zh-CN" b="1" i="1">
                                            <a:solidFill>
                                              <a:srgbClr val="C00000"/>
                                            </a:solidFill>
                                            <a:latin typeface="Cambria Math" panose="02040503050406030204" pitchFamily="18" charset="0"/>
                                            <a:cs typeface="Times New Roman" panose="02020603050405020304" pitchFamily="18" charset="0"/>
                                          </a:rPr>
                                          <m:t>𝒎</m:t>
                                        </m:r>
                                      </m:e>
                                    </m:rad>
                                    <m:r>
                                      <a:rPr lang="en-US" altLang="zh-CN" b="1" i="1">
                                        <a:solidFill>
                                          <a:srgbClr val="C00000"/>
                                        </a:solidFill>
                                        <a:latin typeface="Cambria Math" panose="02040503050406030204" pitchFamily="18" charset="0"/>
                                        <a:cs typeface="Times New Roman" panose="02020603050405020304" pitchFamily="18" charset="0"/>
                                      </a:rPr>
                                      <m:t>}</m:t>
                                    </m:r>
                                  </m:e>
                                </m:d>
                              </m:oMath>
                            </m:oMathPara>
                          </a14:m>
                          <a:endParaRPr lang="en-US" altLang="zh-CN" b="1">
                            <a:solidFill>
                              <a:srgbClr val="C00000"/>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2728671192"/>
                      </a:ext>
                    </a:extLst>
                  </a:tr>
                </a:tbl>
              </a:graphicData>
            </a:graphic>
          </p:graphicFrame>
        </mc:Choice>
        <mc:Fallback xmlns="">
          <p:graphicFrame>
            <p:nvGraphicFramePr>
              <p:cNvPr id="2" name="表格 2">
                <a:extLst>
                  <a:ext uri="{FF2B5EF4-FFF2-40B4-BE49-F238E27FC236}">
                    <a16:creationId xmlns:a16="http://schemas.microsoft.com/office/drawing/2014/main" id="{A55F1EE3-9318-2869-4B7E-38D42885950F}"/>
                  </a:ext>
                </a:extLst>
              </p:cNvPr>
              <p:cNvGraphicFramePr>
                <a:graphicFrameLocks noGrp="1"/>
              </p:cNvGraphicFramePr>
              <p:nvPr>
                <p:extLst>
                  <p:ext uri="{D42A27DB-BD31-4B8C-83A1-F6EECF244321}">
                    <p14:modId xmlns:p14="http://schemas.microsoft.com/office/powerpoint/2010/main" val="67835611"/>
                  </p:ext>
                </p:extLst>
              </p:nvPr>
            </p:nvGraphicFramePr>
            <p:xfrm>
              <a:off x="617832" y="1582738"/>
              <a:ext cx="8640080" cy="4580072"/>
            </p:xfrm>
            <a:graphic>
              <a:graphicData uri="http://schemas.openxmlformats.org/drawingml/2006/table">
                <a:tbl>
                  <a:tblPr firstRow="1" bandRow="1">
                    <a:tableStyleId>{5940675A-B579-460E-94D1-54222C63F5DA}</a:tableStyleId>
                  </a:tblPr>
                  <a:tblGrid>
                    <a:gridCol w="3927266">
                      <a:extLst>
                        <a:ext uri="{9D8B030D-6E8A-4147-A177-3AD203B41FA5}">
                          <a16:colId xmlns:a16="http://schemas.microsoft.com/office/drawing/2014/main" val="766223457"/>
                        </a:ext>
                      </a:extLst>
                    </a:gridCol>
                    <a:gridCol w="4712814">
                      <a:extLst>
                        <a:ext uri="{9D8B030D-6E8A-4147-A177-3AD203B41FA5}">
                          <a16:colId xmlns:a16="http://schemas.microsoft.com/office/drawing/2014/main" val="1028029713"/>
                        </a:ext>
                      </a:extLst>
                    </a:gridCol>
                  </a:tblGrid>
                  <a:tr h="504056">
                    <a:tc>
                      <a:txBody>
                        <a:bodyPr/>
                        <a:lstStyle/>
                        <a:p>
                          <a:pPr algn="ctr"/>
                          <a:r>
                            <a:rPr lang="en-US" b="1">
                              <a:latin typeface="Times New Roman" panose="02020603050405020304" pitchFamily="18" charset="0"/>
                              <a:cs typeface="Times New Roman" panose="02020603050405020304" pitchFamily="18" charset="0"/>
                            </a:rPr>
                            <a:t>Algorithms</a:t>
                          </a:r>
                        </a:p>
                      </a:txBody>
                      <a:tcPr anchor="ctr">
                        <a:solidFill>
                          <a:schemeClr val="accent2">
                            <a:lumMod val="40000"/>
                            <a:lumOff val="60000"/>
                          </a:schemeClr>
                        </a:solidFill>
                      </a:tcPr>
                    </a:tc>
                    <a:tc>
                      <a:txBody>
                        <a:bodyPr/>
                        <a:lstStyle/>
                        <a:p>
                          <a:pPr algn="ctr"/>
                          <a:r>
                            <a:rPr lang="en-US" b="1">
                              <a:latin typeface="Times New Roman" panose="02020603050405020304" pitchFamily="18" charset="0"/>
                              <a:cs typeface="Times New Roman" panose="02020603050405020304" pitchFamily="18" charset="0"/>
                            </a:rPr>
                            <a:t>Worst-Case Query Time Complexity</a:t>
                          </a:r>
                        </a:p>
                      </a:txBody>
                      <a:tcPr anchor="ctr">
                        <a:solidFill>
                          <a:schemeClr val="accent2">
                            <a:lumMod val="40000"/>
                            <a:lumOff val="60000"/>
                          </a:schemeClr>
                        </a:solidFill>
                      </a:tcPr>
                    </a:tc>
                    <a:extLst>
                      <a:ext uri="{0D108BD9-81ED-4DB2-BD59-A6C34878D82A}">
                        <a16:rowId xmlns:a16="http://schemas.microsoft.com/office/drawing/2014/main" val="461558678"/>
                      </a:ext>
                    </a:extLst>
                  </a:tr>
                  <a:tr h="504056">
                    <a:tc>
                      <a:txBody>
                        <a:bodyPr/>
                        <a:lstStyle/>
                        <a:p>
                          <a:pPr algn="ctr"/>
                          <a:r>
                            <a:rPr lang="en-US">
                              <a:latin typeface="Times New Roman" panose="02020603050405020304" pitchFamily="18" charset="0"/>
                              <a:cs typeface="Times New Roman" panose="02020603050405020304" pitchFamily="18" charset="0"/>
                            </a:rPr>
                            <a:t>Power Iteration </a:t>
                          </a:r>
                          <a:r>
                            <a:rPr lang="en-US" sz="1600">
                              <a:latin typeface="Times New Roman" panose="02020603050405020304" pitchFamily="18" charset="0"/>
                              <a:cs typeface="Times New Roman" panose="02020603050405020304" pitchFamily="18" charset="0"/>
                            </a:rPr>
                            <a:t>[WWW’98]</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4"/>
                          <a:stretch>
                            <a:fillRect l="-83558" t="-102500" r="-539" b="-715000"/>
                          </a:stretch>
                        </a:blipFill>
                      </a:tcPr>
                    </a:tc>
                    <a:extLst>
                      <a:ext uri="{0D108BD9-81ED-4DB2-BD59-A6C34878D82A}">
                        <a16:rowId xmlns:a16="http://schemas.microsoft.com/office/drawing/2014/main" val="572396942"/>
                      </a:ext>
                    </a:extLst>
                  </a:tr>
                  <a:tr h="504056">
                    <a:tc>
                      <a:txBody>
                        <a:bodyPr/>
                        <a:lstStyle/>
                        <a:p>
                          <a:pPr algn="ctr"/>
                          <a:r>
                            <a:rPr lang="en-US">
                              <a:latin typeface="Times New Roman" panose="02020603050405020304" pitchFamily="18" charset="0"/>
                              <a:cs typeface="Times New Roman" panose="02020603050405020304" pitchFamily="18" charset="0"/>
                            </a:rPr>
                            <a:t>Monte-Carlo </a:t>
                          </a:r>
                          <a:r>
                            <a:rPr lang="en-US" altLang="zh-CN" sz="1600">
                              <a:latin typeface="Times New Roman" panose="02020603050405020304" pitchFamily="18" charset="0"/>
                              <a:cs typeface="Times New Roman" panose="02020603050405020304" pitchFamily="18" charset="0"/>
                            </a:rPr>
                            <a:t>[Internet Mathematics’05]</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4"/>
                          <a:stretch>
                            <a:fillRect l="-83558" t="-202500" r="-539" b="-615000"/>
                          </a:stretch>
                        </a:blipFill>
                      </a:tcPr>
                    </a:tc>
                    <a:extLst>
                      <a:ext uri="{0D108BD9-81ED-4DB2-BD59-A6C34878D82A}">
                        <a16:rowId xmlns:a16="http://schemas.microsoft.com/office/drawing/2014/main" val="2869709721"/>
                      </a:ext>
                    </a:extLst>
                  </a:tr>
                  <a:tr h="504056">
                    <a:tc>
                      <a:txBody>
                        <a:bodyPr/>
                        <a:lstStyle/>
                        <a:p>
                          <a:pPr algn="ctr"/>
                          <a:r>
                            <a:rPr lang="en-US">
                              <a:latin typeface="Times New Roman" panose="02020603050405020304" pitchFamily="18" charset="0"/>
                              <a:cs typeface="Times New Roman" panose="02020603050405020304" pitchFamily="18" charset="0"/>
                            </a:rPr>
                            <a:t>LocalPush </a:t>
                          </a:r>
                          <a:r>
                            <a:rPr lang="en-US" altLang="zh-CN" sz="1600">
                              <a:latin typeface="Times New Roman" panose="02020603050405020304" pitchFamily="18" charset="0"/>
                              <a:cs typeface="Times New Roman" panose="02020603050405020304" pitchFamily="18" charset="0"/>
                            </a:rPr>
                            <a:t>[Lofgren et al.’13]</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4"/>
                          <a:stretch>
                            <a:fillRect l="-83558" t="-310256" r="-539" b="-530769"/>
                          </a:stretch>
                        </a:blipFill>
                      </a:tcPr>
                    </a:tc>
                    <a:extLst>
                      <a:ext uri="{0D108BD9-81ED-4DB2-BD59-A6C34878D82A}">
                        <a16:rowId xmlns:a16="http://schemas.microsoft.com/office/drawing/2014/main" val="4149886523"/>
                      </a:ext>
                    </a:extLst>
                  </a:tr>
                  <a:tr h="504056">
                    <a:tc>
                      <a:txBody>
                        <a:bodyPr/>
                        <a:lstStyle/>
                        <a:p>
                          <a:pPr algn="ctr"/>
                          <a:r>
                            <a:rPr lang="en-US">
                              <a:latin typeface="Times New Roman" panose="02020603050405020304" pitchFamily="18" charset="0"/>
                              <a:cs typeface="Times New Roman" panose="02020603050405020304" pitchFamily="18" charset="0"/>
                            </a:rPr>
                            <a:t>RBS </a:t>
                          </a:r>
                          <a:r>
                            <a:rPr lang="en-US" altLang="zh-CN" sz="1600">
                              <a:latin typeface="Times New Roman" panose="02020603050405020304" pitchFamily="18" charset="0"/>
                              <a:cs typeface="Times New Roman" panose="02020603050405020304" pitchFamily="18" charset="0"/>
                            </a:rPr>
                            <a:t>[KDD’20]</a:t>
                          </a:r>
                          <a:endParaRPr lang="en-US">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4"/>
                          <a:stretch>
                            <a:fillRect l="-83558" t="-400000" r="-539" b="-417500"/>
                          </a:stretch>
                        </a:blipFill>
                      </a:tcPr>
                    </a:tc>
                    <a:extLst>
                      <a:ext uri="{0D108BD9-81ED-4DB2-BD59-A6C34878D82A}">
                        <a16:rowId xmlns:a16="http://schemas.microsoft.com/office/drawing/2014/main" val="2953602768"/>
                      </a:ext>
                    </a:extLst>
                  </a:tr>
                  <a:tr h="504056">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FastPPR </a:t>
                          </a:r>
                          <a:r>
                            <a:rPr lang="en-US" altLang="zh-CN" sz="1600">
                              <a:latin typeface="Times New Roman" panose="02020603050405020304" pitchFamily="18" charset="0"/>
                              <a:cs typeface="Times New Roman" panose="02020603050405020304" pitchFamily="18" charset="0"/>
                            </a:rPr>
                            <a:t>[KDD’14]</a:t>
                          </a:r>
                          <a:endParaRPr lang="en-US" altLang="zh-CN">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endParaRPr lang="zh-CN"/>
                        </a:p>
                      </a:txBody>
                      <a:tcPr anchor="ctr">
                        <a:blipFill>
                          <a:blip r:embed="rId4"/>
                          <a:stretch>
                            <a:fillRect l="-83558" t="-500000" r="-539" b="-317500"/>
                          </a:stretch>
                        </a:blipFill>
                      </a:tcPr>
                    </a:tc>
                    <a:extLst>
                      <a:ext uri="{0D108BD9-81ED-4DB2-BD59-A6C34878D82A}">
                        <a16:rowId xmlns:a16="http://schemas.microsoft.com/office/drawing/2014/main" val="1027026395"/>
                      </a:ext>
                    </a:extLst>
                  </a:tr>
                  <a:tr h="504056">
                    <a:tc>
                      <a:txBody>
                        <a:bodyPr/>
                        <a:lstStyle/>
                        <a:p>
                          <a:pPr algn="ctr"/>
                          <a:r>
                            <a:rPr lang="en-US">
                              <a:latin typeface="Times New Roman" panose="02020603050405020304" pitchFamily="18" charset="0"/>
                              <a:cs typeface="Times New Roman" panose="02020603050405020304" pitchFamily="18" charset="0"/>
                            </a:rPr>
                            <a:t>BiPPR </a:t>
                          </a:r>
                          <a:r>
                            <a:rPr lang="en-US" altLang="zh-CN" sz="1600">
                              <a:latin typeface="Times New Roman" panose="02020603050405020304" pitchFamily="18" charset="0"/>
                              <a:cs typeface="Times New Roman" panose="02020603050405020304" pitchFamily="18" charset="0"/>
                            </a:rPr>
                            <a:t>[WAW’15, WSDM’16]</a:t>
                          </a:r>
                          <a:endParaRPr lang="en-US">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endParaRPr lang="zh-CN"/>
                        </a:p>
                      </a:txBody>
                      <a:tcPr anchor="ctr">
                        <a:blipFill>
                          <a:blip r:embed="rId4"/>
                          <a:stretch>
                            <a:fillRect l="-83558" t="-600000" r="-539" b="-217500"/>
                          </a:stretch>
                        </a:blipFill>
                      </a:tcPr>
                    </a:tc>
                    <a:extLst>
                      <a:ext uri="{0D108BD9-81ED-4DB2-BD59-A6C34878D82A}">
                        <a16:rowId xmlns:a16="http://schemas.microsoft.com/office/drawing/2014/main" val="3002185500"/>
                      </a:ext>
                    </a:extLst>
                  </a:tr>
                  <a:tr h="547624">
                    <a:tc>
                      <a:txBody>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SubgraphPush </a:t>
                          </a:r>
                          <a:r>
                            <a:rPr lang="en-US" altLang="zh-CN" sz="1600">
                              <a:latin typeface="Times New Roman" panose="02020603050405020304" pitchFamily="18" charset="0"/>
                              <a:cs typeface="Times New Roman" panose="02020603050405020304" pitchFamily="18" charset="0"/>
                            </a:rPr>
                            <a:t>[FOCS’18]</a:t>
                          </a:r>
                        </a:p>
                      </a:txBody>
                      <a:tcPr anchor="ctr">
                        <a:solidFill>
                          <a:schemeClr val="accent6">
                            <a:lumMod val="20000"/>
                            <a:lumOff val="80000"/>
                          </a:schemeClr>
                        </a:solidFill>
                      </a:tcPr>
                    </a:tc>
                    <a:tc>
                      <a:txBody>
                        <a:bodyPr/>
                        <a:lstStyle/>
                        <a:p>
                          <a:endParaRPr lang="zh-CN"/>
                        </a:p>
                      </a:txBody>
                      <a:tcPr anchor="ctr">
                        <a:blipFill>
                          <a:blip r:embed="rId4"/>
                          <a:stretch>
                            <a:fillRect l="-83558" t="-651163" r="-539" b="-102326"/>
                          </a:stretch>
                        </a:blipFill>
                      </a:tcPr>
                    </a:tc>
                    <a:extLst>
                      <a:ext uri="{0D108BD9-81ED-4DB2-BD59-A6C34878D82A}">
                        <a16:rowId xmlns:a16="http://schemas.microsoft.com/office/drawing/2014/main" val="2897179862"/>
                      </a:ext>
                    </a:extLst>
                  </a:tr>
                  <a:tr h="504056">
                    <a:tc>
                      <a:txBody>
                        <a:bodyPr/>
                        <a:lstStyle/>
                        <a:p>
                          <a:pPr algn="ctr"/>
                          <a:r>
                            <a:rPr lang="en-US" b="1">
                              <a:solidFill>
                                <a:srgbClr val="C00000"/>
                              </a:solidFill>
                              <a:latin typeface="Times New Roman" panose="02020603050405020304" pitchFamily="18" charset="0"/>
                              <a:cs typeface="Times New Roman" panose="02020603050405020304" pitchFamily="18" charset="0"/>
                            </a:rPr>
                            <a:t>SetPush [Ours]</a:t>
                          </a:r>
                        </a:p>
                      </a:txBody>
                      <a:tcPr anchor="ctr">
                        <a:solidFill>
                          <a:schemeClr val="accent6">
                            <a:lumMod val="20000"/>
                            <a:lumOff val="80000"/>
                          </a:schemeClr>
                        </a:solidFill>
                      </a:tcPr>
                    </a:tc>
                    <a:tc>
                      <a:txBody>
                        <a:bodyPr/>
                        <a:lstStyle/>
                        <a:p>
                          <a:endParaRPr lang="zh-CN"/>
                        </a:p>
                      </a:txBody>
                      <a:tcPr anchor="ctr">
                        <a:blipFill>
                          <a:blip r:embed="rId4"/>
                          <a:stretch>
                            <a:fillRect l="-83558" t="-807500" r="-539" b="-10000"/>
                          </a:stretch>
                        </a:blipFill>
                      </a:tcPr>
                    </a:tc>
                    <a:extLst>
                      <a:ext uri="{0D108BD9-81ED-4DB2-BD59-A6C34878D82A}">
                        <a16:rowId xmlns:a16="http://schemas.microsoft.com/office/drawing/2014/main" val="2728671192"/>
                      </a:ext>
                    </a:extLst>
                  </a:tr>
                </a:tbl>
              </a:graphicData>
            </a:graphic>
          </p:graphicFrame>
        </mc:Fallback>
      </mc:AlternateContent>
      <p:sp>
        <p:nvSpPr>
          <p:cNvPr id="3" name="矩形 2">
            <a:extLst>
              <a:ext uri="{FF2B5EF4-FFF2-40B4-BE49-F238E27FC236}">
                <a16:creationId xmlns:a16="http://schemas.microsoft.com/office/drawing/2014/main" id="{3A569156-C61B-4391-184B-FA0FCF1A96D5}"/>
              </a:ext>
            </a:extLst>
          </p:cNvPr>
          <p:cNvSpPr/>
          <p:nvPr/>
        </p:nvSpPr>
        <p:spPr>
          <a:xfrm rot="21239268">
            <a:off x="8033776" y="4247034"/>
            <a:ext cx="864096" cy="288032"/>
          </a:xfrm>
          <a:prstGeom prst="rect">
            <a:avLst/>
          </a:prstGeom>
          <a:noFill/>
          <a:ln w="12700">
            <a:solidFill>
              <a:srgbClr val="005AA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005AAA"/>
                </a:solidFill>
                <a:latin typeface="Times New Roman" panose="02020603050405020304" pitchFamily="18" charset="0"/>
                <a:cs typeface="Times New Roman" panose="02020603050405020304" pitchFamily="18" charset="0"/>
              </a:rPr>
              <a:t>SOTA</a:t>
            </a:r>
          </a:p>
        </p:txBody>
      </p:sp>
      <p:sp>
        <p:nvSpPr>
          <p:cNvPr id="4" name="矩形 3">
            <a:extLst>
              <a:ext uri="{FF2B5EF4-FFF2-40B4-BE49-F238E27FC236}">
                <a16:creationId xmlns:a16="http://schemas.microsoft.com/office/drawing/2014/main" id="{B2F28BED-F08B-15E3-CDFB-C0AB4067543B}"/>
              </a:ext>
            </a:extLst>
          </p:cNvPr>
          <p:cNvSpPr/>
          <p:nvPr/>
        </p:nvSpPr>
        <p:spPr>
          <a:xfrm rot="21239268">
            <a:off x="8046484" y="4723543"/>
            <a:ext cx="864096" cy="288032"/>
          </a:xfrm>
          <a:prstGeom prst="rect">
            <a:avLst/>
          </a:prstGeom>
          <a:noFill/>
          <a:ln w="12700">
            <a:solidFill>
              <a:srgbClr val="005AA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005AAA"/>
                </a:solidFill>
                <a:latin typeface="Times New Roman" panose="02020603050405020304" pitchFamily="18" charset="0"/>
                <a:cs typeface="Times New Roman" panose="02020603050405020304" pitchFamily="18" charset="0"/>
              </a:rPr>
              <a:t>SOTA</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8A6648D-E5FD-4061-C370-00E7418BB947}"/>
                  </a:ext>
                </a:extLst>
              </p:cNvPr>
              <p:cNvSpPr txBox="1"/>
              <p:nvPr/>
            </p:nvSpPr>
            <p:spPr bwMode="auto">
              <a:xfrm>
                <a:off x="133450" y="6335266"/>
                <a:ext cx="9217024" cy="1100173"/>
              </a:xfrm>
              <a:prstGeom prst="rect">
                <a:avLst/>
              </a:prstGeom>
              <a:noFill/>
              <a:ln w="9525" algn="ctr">
                <a:noFill/>
                <a:miter lim="800000"/>
                <a:headEnd/>
                <a:tailEnd/>
              </a:ln>
              <a:effectLst/>
            </p:spPr>
            <p:txBody>
              <a:bodyPr wrap="square">
                <a:spAutoFit/>
              </a:bodyPr>
              <a:lstStyle/>
              <a:p>
                <a:pPr marL="720000" lvl="2" indent="-342900" eaLnBrk="0" hangingPunct="0">
                  <a:spcBef>
                    <a:spcPts val="300"/>
                  </a:spcBef>
                  <a:buSzPct val="80000"/>
                  <a:buFont typeface="Arial" panose="020B0604020202020204" pitchFamily="34" charset="0"/>
                  <a:buChar char="•"/>
                  <a:defRPr/>
                </a:pPr>
                <a14:m>
                  <m:oMath xmlns:m="http://schemas.openxmlformats.org/officeDocument/2006/math">
                    <m:sSub>
                      <m:sSub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0" i="1">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degree of node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zh-CN" altLang="en-US">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i="1">
                        <a:solidFill>
                          <a:schemeClr val="tx1"/>
                        </a:solidFill>
                        <a:latin typeface="Cambria Math" panose="02040503050406030204" pitchFamily="18" charset="0"/>
                        <a:ea typeface="楷体" panose="02010609060101010101" pitchFamily="49" charset="-122"/>
                      </a:rPr>
                      <m:t>𝑑</m:t>
                    </m:r>
                  </m:oMath>
                </a14:m>
                <a:r>
                  <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average node degree;      </a:t>
                </a:r>
                <a14:m>
                  <m:oMath xmlns:m="http://schemas.openxmlformats.org/officeDocument/2006/math">
                    <m:r>
                      <m:rPr>
                        <m:sty m:val="p"/>
                      </m:rPr>
                      <a:rPr lang="en-US" altLang="zh-CN">
                        <a:latin typeface="Cambria Math" panose="02040503050406030204" pitchFamily="18" charset="0"/>
                        <a:ea typeface="楷体" panose="02010609060101010101" pitchFamily="49" charset="-122"/>
                      </a:rPr>
                      <m:t>Δ</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node degree; </a:t>
                </a:r>
                <a:endParaRPr lang="en-US" altLang="zh-CN">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720000" lvl="2" indent="-342900" eaLnBrk="0" hangingPunct="0">
                  <a:spcBef>
                    <a:spcPts val="300"/>
                  </a:spcBef>
                  <a:buSzPct val="80000"/>
                  <a:buFont typeface="Arial" panose="020B0604020202020204" pitchFamily="34" charset="0"/>
                  <a:buChar char="•"/>
                  <a:defRPr/>
                </a:pPr>
                <a14:m>
                  <m:oMath xmlns:m="http://schemas.openxmlformats.org/officeDocument/2006/math">
                    <m:r>
                      <a:rPr lang="en-US" altLang="zh-CN" sz="2000" b="0" i="1">
                        <a:solidFill>
                          <a:schemeClr val="tx1"/>
                        </a:solidFill>
                        <a:latin typeface="Cambria Math" panose="02040503050406030204" pitchFamily="18" charset="0"/>
                        <a:ea typeface="楷体" panose="02010609060101010101" pitchFamily="49" charset="-122"/>
                      </a:rPr>
                      <m:t>𝑛</m:t>
                    </m:r>
                  </m:oMath>
                </a14:m>
                <a:r>
                  <a:rPr lang="en-US" altLang="zh-CN" sz="20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the number of nodes in </a:t>
                </a:r>
                <a14:m>
                  <m:oMath xmlns:m="http://schemas.openxmlformats.org/officeDocument/2006/math">
                    <m:r>
                      <a:rPr lang="en-US" altLang="zh-CN" sz="2000" b="0" i="1">
                        <a:solidFill>
                          <a:schemeClr val="tx1"/>
                        </a:solidFill>
                        <a:latin typeface="Cambria Math" panose="02040503050406030204" pitchFamily="18" charset="0"/>
                        <a:ea typeface="楷体" panose="02010609060101010101" pitchFamily="49" charset="-122"/>
                      </a:rPr>
                      <m:t>𝐺</m:t>
                    </m:r>
                  </m:oMath>
                </a14:m>
                <a:r>
                  <a:rPr lang="en-US" altLang="zh-CN" sz="2000" b="0" i="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b="0" i="1">
                        <a:latin typeface="Cambria Math" panose="02040503050406030204" pitchFamily="18" charset="0"/>
                        <a:ea typeface="楷体" panose="02010609060101010101" pitchFamily="49" charset="-122"/>
                      </a:rPr>
                      <m:t>𝑚</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number of edges in </a:t>
                </a:r>
                <a14:m>
                  <m:oMath xmlns:m="http://schemas.openxmlformats.org/officeDocument/2006/math">
                    <m:r>
                      <a:rPr lang="en-US" altLang="zh-CN" i="1">
                        <a:latin typeface="Cambria Math" panose="02040503050406030204" pitchFamily="18" charset="0"/>
                        <a:ea typeface="楷体" panose="02010609060101010101" pitchFamily="49" charset="-122"/>
                      </a:rPr>
                      <m:t>𝐺</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𝑚</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𝑛𝑑</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720000" lvl="2" indent="-342900" eaLnBrk="0" hangingPunct="0">
                  <a:spcBef>
                    <a:spcPts val="300"/>
                  </a:spcBef>
                  <a:buSzPct val="80000"/>
                  <a:buFont typeface="Arial" panose="020B0604020202020204" pitchFamily="34" charset="0"/>
                  <a:buChar char="•"/>
                  <a:defRPr/>
                </a:pPr>
                <a14:m>
                  <m:oMath xmlns:m="http://schemas.openxmlformats.org/officeDocument/2006/math">
                    <m:acc>
                      <m:accPr>
                        <m:chr m:val="̃"/>
                        <m:ctrlPr>
                          <a:rPr lang="en-US" altLang="zh-CN" sz="20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0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𝑂</m:t>
                        </m:r>
                      </m:e>
                    </m:acc>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all poly-logarithmic factors are omitted</a:t>
                </a:r>
              </a:p>
            </p:txBody>
          </p:sp>
        </mc:Choice>
        <mc:Fallback xmlns="">
          <p:sp>
            <p:nvSpPr>
              <p:cNvPr id="7" name="文本框 6">
                <a:extLst>
                  <a:ext uri="{FF2B5EF4-FFF2-40B4-BE49-F238E27FC236}">
                    <a16:creationId xmlns:a16="http://schemas.microsoft.com/office/drawing/2014/main" id="{88A6648D-E5FD-4061-C370-00E7418BB947}"/>
                  </a:ext>
                </a:extLst>
              </p:cNvPr>
              <p:cNvSpPr txBox="1">
                <a:spLocks noRot="1" noChangeAspect="1" noMove="1" noResize="1" noEditPoints="1" noAdjustHandles="1" noChangeArrowheads="1" noChangeShapeType="1" noTextEdit="1"/>
              </p:cNvSpPr>
              <p:nvPr/>
            </p:nvSpPr>
            <p:spPr bwMode="auto">
              <a:xfrm>
                <a:off x="133450" y="6335266"/>
                <a:ext cx="9217024" cy="1100173"/>
              </a:xfrm>
              <a:prstGeom prst="rect">
                <a:avLst/>
              </a:prstGeom>
              <a:blipFill>
                <a:blip r:embed="rId5"/>
                <a:stretch>
                  <a:fillRect t="-2273" b="-9091"/>
                </a:stretch>
              </a:blipFill>
              <a:ln w="9525" algn="ctr">
                <a:noFill/>
                <a:miter lim="800000"/>
                <a:headEnd/>
                <a:tailEnd/>
              </a:ln>
              <a:effec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10228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7|4.9|9.2|8.2"/>
</p:tagLst>
</file>

<file path=ppt/tags/tag2.xml><?xml version="1.0" encoding="utf-8"?>
<p:tagLst xmlns:a="http://schemas.openxmlformats.org/drawingml/2006/main" xmlns:r="http://schemas.openxmlformats.org/officeDocument/2006/relationships" xmlns:p="http://schemas.openxmlformats.org/presentationml/2006/main">
  <p:tag name="TIMING" val="|27.7|4.9|9.2|8.2"/>
</p:tagLst>
</file>

<file path=ppt/tags/tag3.xml><?xml version="1.0" encoding="utf-8"?>
<p:tagLst xmlns:a="http://schemas.openxmlformats.org/drawingml/2006/main" xmlns:r="http://schemas.openxmlformats.org/officeDocument/2006/relationships" xmlns:p="http://schemas.openxmlformats.org/presentationml/2006/main">
  <p:tag name="TIMING" val="|27.7|4.9|9.2|8.2"/>
</p:tagLst>
</file>

<file path=ppt/tags/tag4.xml><?xml version="1.0" encoding="utf-8"?>
<p:tagLst xmlns:a="http://schemas.openxmlformats.org/drawingml/2006/main" xmlns:r="http://schemas.openxmlformats.org/officeDocument/2006/relationships" xmlns:p="http://schemas.openxmlformats.org/presentationml/2006/main">
  <p:tag name="TIMING" val="|27.7|4.9|9.2|8.2"/>
</p:tagLst>
</file>

<file path=ppt/tags/tag5.xml><?xml version="1.0" encoding="utf-8"?>
<p:tagLst xmlns:a="http://schemas.openxmlformats.org/drawingml/2006/main" xmlns:r="http://schemas.openxmlformats.org/officeDocument/2006/relationships" xmlns:p="http://schemas.openxmlformats.org/presentationml/2006/main">
  <p:tag name="TIMING" val="|27.7|4.9|9.2|8.2"/>
</p:tagLst>
</file>

<file path=ppt/tags/tag6.xml><?xml version="1.0" encoding="utf-8"?>
<p:tagLst xmlns:a="http://schemas.openxmlformats.org/drawingml/2006/main" xmlns:r="http://schemas.openxmlformats.org/officeDocument/2006/relationships" xmlns:p="http://schemas.openxmlformats.org/presentationml/2006/main">
  <p:tag name="TIMING" val="|27.7|4.9|9.2|8.2"/>
</p:tagLst>
</file>

<file path=ppt/tags/tag7.xml><?xml version="1.0" encoding="utf-8"?>
<p:tagLst xmlns:a="http://schemas.openxmlformats.org/drawingml/2006/main" xmlns:r="http://schemas.openxmlformats.org/officeDocument/2006/relationships" xmlns:p="http://schemas.openxmlformats.org/presentationml/2006/main">
  <p:tag name="TIMING" val="|27.7|4.9|9.2|8.2"/>
</p:tagLst>
</file>

<file path=ppt/tags/tag8.xml><?xml version="1.0" encoding="utf-8"?>
<p:tagLst xmlns:a="http://schemas.openxmlformats.org/drawingml/2006/main" xmlns:r="http://schemas.openxmlformats.org/officeDocument/2006/relationships" xmlns:p="http://schemas.openxmlformats.org/presentationml/2006/main">
  <p:tag name="TIMING" val="|27.7|4.9|9.2|8.2"/>
</p:tagLst>
</file>

<file path=ppt/tags/tag9.xml><?xml version="1.0" encoding="utf-8"?>
<p:tagLst xmlns:a="http://schemas.openxmlformats.org/drawingml/2006/main" xmlns:r="http://schemas.openxmlformats.org/officeDocument/2006/relationships" xmlns:p="http://schemas.openxmlformats.org/presentationml/2006/main">
  <p:tag name="TIMING" val="|27.7|4.9|9.2|8.2"/>
</p:tagLst>
</file>

<file path=ppt/theme/theme1.xml><?xml version="1.0" encoding="utf-8"?>
<a:theme xmlns:a="http://schemas.openxmlformats.org/drawingml/2006/main" name="CICC IBD">
  <a:themeElements>
    <a:clrScheme name="自定义 1">
      <a:dk1>
        <a:sysClr val="windowText" lastClr="000000"/>
      </a:dk1>
      <a:lt1>
        <a:sysClr val="window" lastClr="FFFFFF"/>
      </a:lt1>
      <a:dk2>
        <a:srgbClr val="1F497D"/>
      </a:dk2>
      <a:lt2>
        <a:srgbClr val="EEECE1"/>
      </a:lt2>
      <a:accent1>
        <a:srgbClr val="CBAA7B"/>
      </a:accent1>
      <a:accent2>
        <a:srgbClr val="BEC0C2"/>
      </a:accent2>
      <a:accent3>
        <a:srgbClr val="C7674B"/>
      </a:accent3>
      <a:accent4>
        <a:srgbClr val="8A90A5"/>
      </a:accent4>
      <a:accent5>
        <a:srgbClr val="DF9753"/>
      </a:accent5>
      <a:accent6>
        <a:srgbClr val="DEC9AC"/>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bwMode="auto">
        <a:solidFill>
          <a:srgbClr val="CEE7FA"/>
        </a:solidFill>
        <a:ln w="9525" algn="ctr">
          <a:solidFill>
            <a:schemeClr val="bg1">
              <a:lumMod val="75000"/>
            </a:schemeClr>
          </a:solidFill>
          <a:miter lim="800000"/>
          <a:headEnd/>
          <a:tailEnd/>
        </a:ln>
        <a:effectLst/>
      </a:spPr>
      <a:bodyPr lIns="90909" tIns="45455" rIns="90909" bIns="45455" anchor="ctr"/>
      <a:lstStyle>
        <a:defPPr marL="170543" indent="-170543">
          <a:spcBef>
            <a:spcPts val="0"/>
          </a:spcBef>
          <a:buFont typeface="Wingdings" pitchFamily="2" charset="2"/>
          <a:buChar char="n"/>
          <a:defRPr dirty="0">
            <a:solidFill>
              <a:prstClr val="black"/>
            </a:solidFill>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36076</TotalTime>
  <Words>4735</Words>
  <Application>Microsoft Macintosh PowerPoint</Application>
  <PresentationFormat>自定义</PresentationFormat>
  <Paragraphs>441</Paragraphs>
  <Slides>29</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等线</vt:lpstr>
      <vt:lpstr>楷体</vt:lpstr>
      <vt:lpstr>楷体</vt:lpstr>
      <vt:lpstr>楷体_GB2312</vt:lpstr>
      <vt:lpstr>MacDictSTHeiti</vt:lpstr>
      <vt:lpstr>Muli</vt:lpstr>
      <vt:lpstr>Söhne</vt:lpstr>
      <vt:lpstr>Arial</vt:lpstr>
      <vt:lpstr>Calibri</vt:lpstr>
      <vt:lpstr>Cambria Math</vt:lpstr>
      <vt:lpstr>Comic Sans MS</vt:lpstr>
      <vt:lpstr>lucida sans unicode</vt:lpstr>
      <vt:lpstr>Times New Roman</vt:lpstr>
      <vt:lpstr>Wingdings</vt:lpstr>
      <vt:lpstr>CICC IBD</vt:lpstr>
      <vt:lpstr>PowerPoint 演示文稿</vt:lpstr>
      <vt:lpstr>PowerPoint 演示文稿</vt:lpstr>
      <vt:lpstr>PowerPoint 演示文稿</vt:lpstr>
      <vt:lpstr>PowerPoint 演示文稿</vt:lpstr>
      <vt:lpstr>PowerPoint 演示文稿</vt:lpstr>
      <vt:lpstr>Probabilistic Interpretation</vt:lpstr>
      <vt:lpstr>PowerPoint 演示文稿</vt:lpstr>
      <vt:lpstr>PowerPoint 演示文稿</vt:lpstr>
      <vt:lpstr>PowerPoint 演示文稿</vt:lpstr>
      <vt:lpstr>PowerPoint 演示文稿</vt:lpstr>
      <vt:lpstr>PowerPoint 演示文稿</vt:lpstr>
      <vt:lpstr>PowerPoint 演示文稿</vt:lpstr>
      <vt:lpstr>Limitations of Existing Methods</vt:lpstr>
      <vt:lpstr>Limitations of Existing Methods</vt:lpstr>
      <vt:lpstr>Limitations of Existing Methods</vt:lpstr>
      <vt:lpstr>Limitations of Existing Methods</vt:lpstr>
      <vt:lpstr>Limitations of Existing Methods</vt:lpstr>
      <vt:lpstr>Limitations of Existing Methods</vt:lpstr>
      <vt:lpstr>PowerPoint 演示文稿</vt:lpstr>
      <vt:lpstr>Our SetPush Algorithm</vt:lpstr>
      <vt:lpstr>Superiority of Our SetPush Algorithm</vt:lpstr>
      <vt:lpstr>Superiority of Our SetPush Algorithm</vt:lpstr>
      <vt:lpstr>Superiority of Our SetPush Algorithm</vt:lpstr>
      <vt:lpstr>Superiority of Our SetPush Algorithm</vt:lpstr>
      <vt:lpstr>Superiority of Our SetPush Algorithm</vt:lpstr>
      <vt:lpstr>Superiority of Our SetPush Algorithm</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wanghanzhi</dc:creator>
  <cp:lastModifiedBy>Hanzhi Wang</cp:lastModifiedBy>
  <cp:revision>2176</cp:revision>
  <dcterms:created xsi:type="dcterms:W3CDTF">2011-06-28T01:27:34Z</dcterms:created>
  <dcterms:modified xsi:type="dcterms:W3CDTF">2024-03-19T06:02:39Z</dcterms:modified>
</cp:coreProperties>
</file>