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874" r:id="rId2"/>
    <p:sldId id="966" r:id="rId3"/>
    <p:sldId id="1179" r:id="rId4"/>
    <p:sldId id="1170" r:id="rId5"/>
    <p:sldId id="967" r:id="rId6"/>
    <p:sldId id="1175" r:id="rId7"/>
    <p:sldId id="1088" r:id="rId8"/>
    <p:sldId id="1176" r:id="rId9"/>
    <p:sldId id="941" r:id="rId10"/>
    <p:sldId id="946" r:id="rId11"/>
    <p:sldId id="910" r:id="rId12"/>
    <p:sldId id="952" r:id="rId13"/>
    <p:sldId id="951" r:id="rId14"/>
    <p:sldId id="947" r:id="rId15"/>
    <p:sldId id="938" r:id="rId16"/>
    <p:sldId id="958" r:id="rId17"/>
    <p:sldId id="957" r:id="rId18"/>
    <p:sldId id="977" r:id="rId19"/>
    <p:sldId id="959" r:id="rId20"/>
    <p:sldId id="968" r:id="rId21"/>
    <p:sldId id="970" r:id="rId22"/>
    <p:sldId id="971" r:id="rId23"/>
    <p:sldId id="963" r:id="rId24"/>
    <p:sldId id="943" r:id="rId25"/>
    <p:sldId id="965" r:id="rId26"/>
    <p:sldId id="964" r:id="rId27"/>
    <p:sldId id="962" r:id="rId28"/>
    <p:sldId id="944" r:id="rId29"/>
    <p:sldId id="1178" r:id="rId30"/>
    <p:sldId id="888" r:id="rId31"/>
  </p:sldIdLst>
  <p:sldSz cx="9144000" cy="6858000" type="screen4x3"/>
  <p:notesSz cx="6797675" cy="9928225"/>
  <p:defaultTextStyle>
    <a:defPPr>
      <a:defRPr lang="zh-CN"/>
    </a:defPPr>
    <a:lvl1pPr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3200" b="1"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200" b="1"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8" initials="A8" lastIdx="1" clrIdx="6"/>
  <p:cmAuthor id="1" name="Zhewei Wei" initials="ZW" lastIdx="25" clrIdx="0"/>
  <p:cmAuthor id="8" name="Author 9" initials="A9" lastIdx="1" clrIdx="7"/>
  <p:cmAuthor id="2" name="LENOVO" initials="L" lastIdx="1" clrIdx="1"/>
  <p:cmAuthor id="9" name="ep437" initials="e" lastIdx="1" clrIdx="8">
    <p:extLst>
      <p:ext uri="{19B8F6BF-5375-455C-9EA6-DF929625EA0E}">
        <p15:presenceInfo xmlns:p15="http://schemas.microsoft.com/office/powerpoint/2012/main" userId="S::ep437@024f.a1p.me::0a9f15c9-cd3b-4811-a15b-509b20f33337" providerId="AD"/>
      </p:ext>
    </p:extLst>
  </p:cmAuthor>
  <p:cmAuthor id="3" name="Author 4" initials="A4" lastIdx="1" clrIdx="2"/>
  <p:cmAuthor id="4" name="Author 5" initials="A5" lastIdx="1" clrIdx="3"/>
  <p:cmAuthor id="5" name="Author 6" initials="A6" lastIdx="1" clrIdx="4"/>
  <p:cmAuthor id="6" name="Author 7" initials="A7"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6A1"/>
    <a:srgbClr val="FFDC7C"/>
    <a:srgbClr val="8FE1FF"/>
    <a:srgbClr val="9393FC"/>
    <a:srgbClr val="0063AA"/>
    <a:srgbClr val="FFE6E4"/>
    <a:srgbClr val="2D96CF"/>
    <a:srgbClr val="4DA8D9"/>
    <a:srgbClr val="7CD1F0"/>
    <a:srgbClr val="7BB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7" autoAdjust="0"/>
    <p:restoredTop sz="80316" autoAdjust="0"/>
  </p:normalViewPr>
  <p:slideViewPr>
    <p:cSldViewPr>
      <p:cViewPr varScale="1">
        <p:scale>
          <a:sx n="100" d="100"/>
          <a:sy n="100" d="100"/>
        </p:scale>
        <p:origin x="2064" y="176"/>
      </p:cViewPr>
      <p:guideLst>
        <p:guide orient="horz" pos="2160"/>
        <p:guide pos="2880"/>
      </p:guideLst>
    </p:cSldViewPr>
  </p:slideViewPr>
  <p:outlineViewPr>
    <p:cViewPr>
      <p:scale>
        <a:sx n="33" d="100"/>
        <a:sy n="33" d="100"/>
      </p:scale>
      <p:origin x="0" y="249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9" d="100"/>
          <a:sy n="59" d="100"/>
        </p:scale>
        <p:origin x="-170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fld id="{FBCCD8B8-93F4-4C70-A383-43DCA0CB6DC4}" type="datetimeFigureOut">
              <a:rPr lang="zh-CN" altLang="en-US"/>
              <a:pPr>
                <a:defRPr/>
              </a:pPr>
              <a:t>2020/9/5</a:t>
            </a:fld>
            <a:endParaRPr lang="zh-CN" alt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DEFD9F2D-5939-4EC6-AE7A-6788CECCF7DF}" type="slidenum">
              <a:rPr lang="zh-CN" altLang="en-US"/>
              <a:pPr>
                <a:defRPr/>
              </a:pPr>
              <a:t>‹#›</a:t>
            </a:fld>
            <a:endParaRPr lang="zh-CN" altLang="en-US"/>
          </a:p>
        </p:txBody>
      </p:sp>
    </p:spTree>
    <p:extLst>
      <p:ext uri="{BB962C8B-B14F-4D97-AF65-F5344CB8AC3E}">
        <p14:creationId xmlns:p14="http://schemas.microsoft.com/office/powerpoint/2010/main" val="1674903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fld id="{D94B953B-845D-4DE8-A66D-661AF37D9AFC}" type="datetimeFigureOut">
              <a:rPr lang="zh-CN" altLang="en-US"/>
              <a:pPr>
                <a:defRPr/>
              </a:pPr>
              <a:t>2020/9/5</a:t>
            </a:fld>
            <a:endParaRPr lang="zh-CN"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zh-CN" alt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hangingPunct="1">
              <a:lnSpc>
                <a:spcPct val="100000"/>
              </a:lnSpc>
              <a:spcBef>
                <a:spcPct val="0"/>
              </a:spcBef>
              <a:buClrTx/>
              <a:buFontTx/>
              <a:buNone/>
              <a:defRPr kumimoji="0" sz="1200" b="0">
                <a:effectLst/>
                <a:latin typeface="Arial" charset="0"/>
                <a:ea typeface="宋体" pitchFamily="2" charset="-122"/>
                <a:cs typeface="+mn-cs"/>
              </a:defRPr>
            </a:lvl1pPr>
          </a:lstStyle>
          <a:p>
            <a:pPr>
              <a:defRPr/>
            </a:pPr>
            <a:endParaRPr lang="zh-CN" alt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25DE6574-9F1F-4C27-A420-92E929B1085F}" type="slidenum">
              <a:rPr lang="zh-CN" altLang="en-US"/>
              <a:pPr>
                <a:defRPr/>
              </a:pPr>
              <a:t>‹#›</a:t>
            </a:fld>
            <a:endParaRPr lang="zh-CN" altLang="en-US"/>
          </a:p>
        </p:txBody>
      </p:sp>
    </p:spTree>
    <p:extLst>
      <p:ext uri="{BB962C8B-B14F-4D97-AF65-F5344CB8AC3E}">
        <p14:creationId xmlns:p14="http://schemas.microsoft.com/office/powerpoint/2010/main" val="3995964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sz="1200" kern="1200" dirty="0">
                <a:solidFill>
                  <a:schemeClr val="tx1"/>
                </a:solidFill>
                <a:effectLst/>
                <a:latin typeface="+mn-lt"/>
                <a:ea typeface="+mn-ea"/>
                <a:cs typeface="+mn-cs"/>
              </a:rPr>
              <a:t>大家好，我是中国人民大学信息学院的博士生王涵之，导师是魏哲巍教授。今天非常荣幸可以在这里给大家分享我们组发表于今年</a:t>
            </a:r>
            <a:r>
              <a:rPr kumimoji="1" lang="en-US" altLang="zh-CN" sz="1200" kern="1200" dirty="0">
                <a:solidFill>
                  <a:schemeClr val="tx1"/>
                </a:solidFill>
                <a:effectLst/>
                <a:latin typeface="+mn-lt"/>
                <a:ea typeface="+mn-ea"/>
                <a:cs typeface="+mn-cs"/>
              </a:rPr>
              <a:t>KDD</a:t>
            </a:r>
            <a:r>
              <a:rPr kumimoji="1" lang="zh-CN" altLang="en-US" sz="1200" kern="1200" dirty="0">
                <a:solidFill>
                  <a:schemeClr val="tx1"/>
                </a:solidFill>
                <a:effectLst/>
                <a:latin typeface="+mn-lt"/>
                <a:ea typeface="+mn-ea"/>
                <a:cs typeface="+mn-cs"/>
              </a:rPr>
              <a:t>会议上的论文，这篇论文是我们组和墨尔本大学的甘骏豪老师、香港中文大学的王思博老师和复旦大学的黄增峰老师一起合作完成的，主要针对单宿</a:t>
            </a:r>
            <a:r>
              <a:rPr kumimoji="1" lang="en-US" altLang="zh-CN" sz="1200" kern="1200" dirty="0">
                <a:solidFill>
                  <a:schemeClr val="tx1"/>
                </a:solidFill>
                <a:effectLst/>
                <a:latin typeface="+mn-lt"/>
                <a:ea typeface="+mn-ea"/>
                <a:cs typeface="+mn-cs"/>
              </a:rPr>
              <a:t>PPR</a:t>
            </a:r>
            <a:r>
              <a:rPr kumimoji="1" lang="zh-CN" altLang="en-US" sz="1200" kern="1200" dirty="0">
                <a:solidFill>
                  <a:schemeClr val="tx1"/>
                </a:solidFill>
                <a:effectLst/>
                <a:latin typeface="+mn-lt"/>
                <a:ea typeface="+mn-ea"/>
                <a:cs typeface="+mn-cs"/>
              </a:rPr>
              <a:t>的计算问题，提出了一个新的算法</a:t>
            </a:r>
            <a:r>
              <a:rPr kumimoji="1" lang="en-US" altLang="zh-CN" sz="1200" kern="1200" dirty="0">
                <a:solidFill>
                  <a:schemeClr val="tx1"/>
                </a:solidFill>
                <a:effectLst/>
                <a:latin typeface="+mn-lt"/>
                <a:ea typeface="+mn-ea"/>
                <a:cs typeface="+mn-cs"/>
              </a:rPr>
              <a:t>RBS</a:t>
            </a:r>
            <a:r>
              <a:rPr kumimoji="1" lang="zh-CN" altLang="en-US" sz="1200" kern="1200" dirty="0">
                <a:solidFill>
                  <a:schemeClr val="tx1"/>
                </a:solidFill>
                <a:effectLst/>
                <a:latin typeface="+mn-lt"/>
                <a:ea typeface="+mn-ea"/>
                <a:cs typeface="+mn-cs"/>
              </a:rPr>
              <a:t>，在相对误差约束下可以达到最优的时间复杂度。</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a:t>
            </a:fld>
            <a:endParaRPr lang="zh-CN" altLang="en-US"/>
          </a:p>
        </p:txBody>
      </p:sp>
    </p:spTree>
    <p:extLst>
      <p:ext uri="{BB962C8B-B14F-4D97-AF65-F5344CB8AC3E}">
        <p14:creationId xmlns:p14="http://schemas.microsoft.com/office/powerpoint/2010/main" val="328892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类似地，在图神经网络中，很多算法会利用</a:t>
            </a:r>
            <a:r>
              <a:rPr kumimoji="1" lang="en-US" altLang="zh-CN" dirty="0"/>
              <a:t>PPR</a:t>
            </a:r>
            <a:r>
              <a:rPr kumimoji="1" lang="zh-CN" altLang="en-US" dirty="0"/>
              <a:t>矩阵进行特征的传递和聚合，进而完成各节点的分类预测。例如，在发表于</a:t>
            </a:r>
            <a:r>
              <a:rPr kumimoji="1" lang="en-US" altLang="zh-CN" dirty="0"/>
              <a:t>KDD2020</a:t>
            </a:r>
            <a:r>
              <a:rPr kumimoji="1" lang="zh-CN" altLang="en-US" dirty="0"/>
              <a:t>的工作</a:t>
            </a:r>
            <a:r>
              <a:rPr kumimoji="1" lang="en-US" altLang="zh-CN" dirty="0" err="1"/>
              <a:t>PPRGo</a:t>
            </a:r>
            <a:r>
              <a:rPr kumimoji="1" lang="zh-CN" altLang="en-US" dirty="0"/>
              <a:t>中，它就将</a:t>
            </a:r>
            <a:r>
              <a:rPr kumimoji="1" lang="en-US" altLang="zh-CN" dirty="0"/>
              <a:t>PPR</a:t>
            </a:r>
            <a:r>
              <a:rPr kumimoji="1" lang="zh-CN" altLang="en-US" dirty="0"/>
              <a:t>值作为节点特征信息聚合的权重，最终得到各节点在该权重聚合下的预测结果。因此，</a:t>
            </a:r>
            <a:r>
              <a:rPr kumimoji="1" lang="en-US" altLang="zh-CN" dirty="0"/>
              <a:t>PPR</a:t>
            </a:r>
            <a:r>
              <a:rPr kumimoji="1" lang="zh-CN" altLang="en-US" dirty="0"/>
              <a:t>矩阵的高效计算同样会影响到</a:t>
            </a:r>
            <a:r>
              <a:rPr kumimoji="1" lang="en-US" altLang="zh-CN" dirty="0"/>
              <a:t>GNN</a:t>
            </a:r>
            <a:r>
              <a:rPr kumimoji="1" lang="zh-CN" altLang="en-US" dirty="0"/>
              <a:t>问题的运行时间。</a:t>
            </a:r>
            <a:endParaRPr kumimoji="1" lang="en-US" altLang="zh-CN" dirty="0"/>
          </a:p>
          <a:p>
            <a:endParaRPr kumimoji="1" lang="en-US" altLang="zh-CN" dirty="0"/>
          </a:p>
          <a:p>
            <a:endParaRPr kumimoji="1" lang="en-US" altLang="zh-CN" dirty="0"/>
          </a:p>
          <a:p>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10</a:t>
            </a:fld>
            <a:endParaRPr lang="zh-CN" altLang="en-US"/>
          </a:p>
        </p:txBody>
      </p:sp>
    </p:spTree>
    <p:extLst>
      <p:ext uri="{BB962C8B-B14F-4D97-AF65-F5344CB8AC3E}">
        <p14:creationId xmlns:p14="http://schemas.microsoft.com/office/powerpoint/2010/main" val="2130260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因此，关注单宿</a:t>
            </a:r>
            <a:r>
              <a:rPr lang="en-US" altLang="zh-CN" sz="1200" kern="1200" dirty="0">
                <a:solidFill>
                  <a:schemeClr val="tx1"/>
                </a:solidFill>
                <a:effectLst/>
                <a:latin typeface="+mn-lt"/>
                <a:ea typeface="+mn-ea"/>
                <a:cs typeface="+mn-cs"/>
              </a:rPr>
              <a:t>PPR</a:t>
            </a:r>
            <a:r>
              <a:rPr lang="zh-CN" altLang="en-US" sz="1200" kern="1200" dirty="0">
                <a:solidFill>
                  <a:schemeClr val="tx1"/>
                </a:solidFill>
                <a:effectLst/>
                <a:latin typeface="+mn-lt"/>
                <a:ea typeface="+mn-ea"/>
                <a:cs typeface="+mn-cs"/>
              </a:rPr>
              <a:t>的计算问题，降低其对应的计算复杂度是有意义且影响广泛的。那么我们究竟如何优化后向搜索算法的时间复杂度，消除其与理论下界间的</a:t>
            </a:r>
            <a:r>
              <a:rPr lang="en-US" altLang="zh-CN" sz="1200" kern="1200" dirty="0">
                <a:solidFill>
                  <a:schemeClr val="tx1"/>
                </a:solidFill>
                <a:effectLst/>
                <a:latin typeface="+mn-lt"/>
                <a:ea typeface="+mn-ea"/>
                <a:cs typeface="+mn-cs"/>
              </a:rPr>
              <a:t>O(d)</a:t>
            </a:r>
            <a:r>
              <a:rPr lang="zh-CN" altLang="en-US" sz="1200" kern="1200" dirty="0">
                <a:solidFill>
                  <a:schemeClr val="tx1"/>
                </a:solidFill>
                <a:effectLst/>
                <a:latin typeface="+mn-lt"/>
                <a:ea typeface="+mn-ea"/>
                <a:cs typeface="+mn-cs"/>
              </a:rPr>
              <a:t>差距呢？</a:t>
            </a: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11</a:t>
            </a:fld>
            <a:endParaRPr lang="zh-CN" altLang="en-US"/>
          </a:p>
        </p:txBody>
      </p:sp>
    </p:spTree>
    <p:extLst>
      <p:ext uri="{BB962C8B-B14F-4D97-AF65-F5344CB8AC3E}">
        <p14:creationId xmlns:p14="http://schemas.microsoft.com/office/powerpoint/2010/main" val="1377952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首先，我们先来回顾一下后向搜索</a:t>
            </a:r>
            <a:r>
              <a:rPr kumimoji="1" lang="en-US" altLang="zh-CN" dirty="0"/>
              <a:t>backward search</a:t>
            </a:r>
            <a:r>
              <a:rPr kumimoji="1" lang="zh-CN" altLang="en-US" dirty="0"/>
              <a:t>算法的运行过程，再具体介绍我们提出的新方法</a:t>
            </a:r>
            <a:r>
              <a:rPr kumimoji="1" lang="en-US" altLang="zh-CN" dirty="0"/>
              <a:t>RBS</a:t>
            </a:r>
            <a:r>
              <a:rPr kumimoji="1" lang="zh-CN" altLang="en-US" dirty="0"/>
              <a:t>的优势和具体运行思路。</a:t>
            </a:r>
            <a:endParaRPr kumimoji="1" lang="en-US" altLang="zh-CN" dirty="0"/>
          </a:p>
          <a:p>
            <a:r>
              <a:rPr kumimoji="1" lang="zh-CN" altLang="en-US" dirty="0"/>
              <a:t>对于传统的后向搜索算法，其对图上每个节点</a:t>
            </a:r>
            <a:r>
              <a:rPr kumimoji="1" lang="en-US" altLang="zh-CN" dirty="0"/>
              <a:t>u</a:t>
            </a:r>
            <a:r>
              <a:rPr kumimoji="1" lang="zh-CN" altLang="en-US" dirty="0"/>
              <a:t>都会维护两个变量</a:t>
            </a:r>
            <a:r>
              <a:rPr kumimoji="1" lang="en-US" altLang="zh-CN" dirty="0"/>
              <a:t>residue r(</a:t>
            </a:r>
            <a:r>
              <a:rPr kumimoji="1" lang="en-US" altLang="zh-CN" dirty="0" err="1"/>
              <a:t>u,t</a:t>
            </a:r>
            <a:r>
              <a:rPr kumimoji="1" lang="en-US" altLang="zh-CN" dirty="0"/>
              <a:t>)</a:t>
            </a:r>
            <a:r>
              <a:rPr kumimoji="1" lang="zh-CN" altLang="en-US" dirty="0"/>
              <a:t>和</a:t>
            </a:r>
            <a:r>
              <a:rPr kumimoji="1" lang="en-US" altLang="zh-CN" dirty="0"/>
              <a:t>reserve pi(</a:t>
            </a:r>
            <a:r>
              <a:rPr kumimoji="1" lang="en-US" altLang="zh-CN" dirty="0" err="1"/>
              <a:t>u,t</a:t>
            </a:r>
            <a:r>
              <a:rPr kumimoji="1" lang="en-US" altLang="zh-CN" dirty="0"/>
              <a:t>)</a:t>
            </a:r>
            <a:r>
              <a:rPr kumimoji="1" lang="zh-CN" altLang="en-US" dirty="0"/>
              <a:t>。</a:t>
            </a:r>
            <a:r>
              <a:rPr kumimoji="1" lang="en-US" altLang="zh-CN" dirty="0"/>
              <a:t>residue r(</a:t>
            </a:r>
            <a:r>
              <a:rPr kumimoji="1" lang="en-US" altLang="zh-CN" dirty="0" err="1"/>
              <a:t>u,t</a:t>
            </a:r>
            <a:r>
              <a:rPr kumimoji="1" lang="en-US" altLang="zh-CN" dirty="0"/>
              <a:t>)</a:t>
            </a:r>
            <a:r>
              <a:rPr kumimoji="1" lang="zh-CN" altLang="en-US" dirty="0"/>
              <a:t>表示从节点</a:t>
            </a:r>
            <a:r>
              <a:rPr kumimoji="1" lang="en-US" altLang="zh-CN" dirty="0"/>
              <a:t>u</a:t>
            </a:r>
            <a:r>
              <a:rPr kumimoji="1" lang="zh-CN" altLang="en-US" dirty="0"/>
              <a:t>出发的</a:t>
            </a:r>
            <a:r>
              <a:rPr kumimoji="1" lang="en-US" altLang="zh-CN" dirty="0"/>
              <a:t>alpha</a:t>
            </a:r>
            <a:r>
              <a:rPr kumimoji="1" lang="zh-CN" altLang="en-US" dirty="0"/>
              <a:t>游走走到节点</a:t>
            </a:r>
            <a:r>
              <a:rPr kumimoji="1" lang="en-US" altLang="zh-CN" dirty="0"/>
              <a:t>t</a:t>
            </a:r>
            <a:r>
              <a:rPr kumimoji="1" lang="zh-CN" altLang="en-US" dirty="0"/>
              <a:t>的概率，而</a:t>
            </a:r>
            <a:r>
              <a:rPr kumimoji="1" lang="en-US" altLang="zh-CN" dirty="0"/>
              <a:t>reserve pi(</a:t>
            </a:r>
            <a:r>
              <a:rPr kumimoji="1" lang="en-US" altLang="zh-CN" dirty="0" err="1"/>
              <a:t>u,t</a:t>
            </a:r>
            <a:r>
              <a:rPr kumimoji="1" lang="en-US" altLang="zh-CN" dirty="0"/>
              <a:t>)</a:t>
            </a:r>
            <a:r>
              <a:rPr kumimoji="1" lang="zh-CN" altLang="en-US" dirty="0"/>
              <a:t>表示从节点</a:t>
            </a:r>
            <a:r>
              <a:rPr kumimoji="1" lang="en-US" altLang="zh-CN" dirty="0"/>
              <a:t>u</a:t>
            </a:r>
            <a:r>
              <a:rPr kumimoji="1" lang="zh-CN" altLang="en-US" dirty="0"/>
              <a:t>出发的</a:t>
            </a:r>
            <a:r>
              <a:rPr kumimoji="1" lang="en-US" altLang="zh-CN" dirty="0"/>
              <a:t>alpha</a:t>
            </a:r>
            <a:r>
              <a:rPr kumimoji="1" lang="zh-CN" altLang="en-US" dirty="0"/>
              <a:t>游走停止在节点</a:t>
            </a:r>
            <a:r>
              <a:rPr kumimoji="1" lang="en-US" altLang="zh-CN" dirty="0"/>
              <a:t>t</a:t>
            </a:r>
            <a:r>
              <a:rPr kumimoji="1" lang="zh-CN" altLang="en-US" dirty="0"/>
              <a:t>的概率。</a:t>
            </a:r>
            <a:endParaRPr kumimoji="1"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12</a:t>
            </a:fld>
            <a:endParaRPr lang="zh-CN" altLang="en-US"/>
          </a:p>
        </p:txBody>
      </p:sp>
    </p:spTree>
    <p:extLst>
      <p:ext uri="{BB962C8B-B14F-4D97-AF65-F5344CB8AC3E}">
        <p14:creationId xmlns:p14="http://schemas.microsoft.com/office/powerpoint/2010/main" val="2344134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开始时，</a:t>
            </a:r>
            <a:r>
              <a:rPr kumimoji="1" lang="en-US" altLang="zh-CN" dirty="0"/>
              <a:t>backward</a:t>
            </a:r>
            <a:r>
              <a:rPr kumimoji="1" lang="zh-CN" altLang="en-US" dirty="0"/>
              <a:t> </a:t>
            </a:r>
            <a:r>
              <a:rPr kumimoji="1" lang="en-US" altLang="zh-CN" dirty="0"/>
              <a:t>search</a:t>
            </a:r>
            <a:r>
              <a:rPr kumimoji="1" lang="zh-CN" altLang="en-US" dirty="0"/>
              <a:t>会将图上所有节点的</a:t>
            </a:r>
            <a:r>
              <a:rPr kumimoji="1" lang="en-US" altLang="zh-CN" dirty="0"/>
              <a:t>residue</a:t>
            </a:r>
            <a:r>
              <a:rPr kumimoji="1" lang="zh-CN" altLang="en-US" dirty="0"/>
              <a:t>和</a:t>
            </a:r>
            <a:r>
              <a:rPr kumimoji="1" lang="en-US" altLang="zh-CN" dirty="0"/>
              <a:t>reserve</a:t>
            </a:r>
            <a:r>
              <a:rPr kumimoji="1" lang="zh-CN" altLang="en-US" dirty="0"/>
              <a:t>都置为</a:t>
            </a:r>
            <a:r>
              <a:rPr kumimoji="1" lang="en-US" altLang="zh-CN" dirty="0"/>
              <a:t>0</a:t>
            </a:r>
            <a:r>
              <a:rPr kumimoji="1" lang="zh-CN" altLang="en-US" dirty="0"/>
              <a:t>，除了宿节点</a:t>
            </a:r>
            <a:r>
              <a:rPr kumimoji="1" lang="en-US" altLang="zh-CN" dirty="0"/>
              <a:t>t</a:t>
            </a:r>
            <a:r>
              <a:rPr kumimoji="1" lang="zh-CN" altLang="en-US" dirty="0"/>
              <a:t>自身的</a:t>
            </a:r>
            <a:r>
              <a:rPr kumimoji="1" lang="en-US" altLang="zh-CN" dirty="0"/>
              <a:t>residue r(</a:t>
            </a:r>
            <a:r>
              <a:rPr kumimoji="1" lang="en-US" altLang="zh-CN" dirty="0" err="1"/>
              <a:t>t,t</a:t>
            </a:r>
            <a:r>
              <a:rPr kumimoji="1" lang="en-US" altLang="zh-CN" dirty="0"/>
              <a:t>)=1</a:t>
            </a:r>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13</a:t>
            </a:fld>
            <a:endParaRPr lang="zh-CN" altLang="en-US"/>
          </a:p>
        </p:txBody>
      </p:sp>
    </p:spTree>
    <p:extLst>
      <p:ext uri="{BB962C8B-B14F-4D97-AF65-F5344CB8AC3E}">
        <p14:creationId xmlns:p14="http://schemas.microsoft.com/office/powerpoint/2010/main" val="861553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zh-CN" altLang="en-US" dirty="0"/>
              <a:t>在</a:t>
            </a:r>
            <a:r>
              <a:rPr kumimoji="1" lang="en-US" altLang="zh-CN" dirty="0"/>
              <a:t>backward search</a:t>
            </a:r>
            <a:r>
              <a:rPr kumimoji="1" lang="zh-CN" altLang="en-US" dirty="0"/>
              <a:t>的运行过程中，每次都先选出当前图上</a:t>
            </a:r>
            <a:r>
              <a:rPr kumimoji="1" lang="en-US" altLang="zh-CN" dirty="0"/>
              <a:t>residue</a:t>
            </a:r>
            <a:r>
              <a:rPr kumimoji="1" lang="zh-CN" altLang="en-US" dirty="0"/>
              <a:t>最大的节点，比如在现在的例子中宿节点</a:t>
            </a:r>
            <a:r>
              <a:rPr kumimoji="1" lang="en-US" altLang="zh-CN" dirty="0"/>
              <a:t>t</a:t>
            </a:r>
            <a:r>
              <a:rPr kumimoji="1" lang="zh-CN" altLang="en-US" dirty="0"/>
              <a:t>的</a:t>
            </a:r>
            <a:r>
              <a:rPr kumimoji="1" lang="en-US" altLang="zh-CN" dirty="0"/>
              <a:t>residue</a:t>
            </a:r>
            <a:r>
              <a:rPr kumimoji="1" lang="zh-CN" altLang="en-US" dirty="0"/>
              <a:t> </a:t>
            </a:r>
            <a:r>
              <a:rPr kumimoji="1" lang="en-US" altLang="zh-CN" dirty="0"/>
              <a:t>r(</a:t>
            </a:r>
            <a:r>
              <a:rPr kumimoji="1" lang="en-US" altLang="zh-CN" dirty="0" err="1"/>
              <a:t>t,t</a:t>
            </a:r>
            <a:r>
              <a:rPr kumimoji="1" lang="en-US" altLang="zh-CN" dirty="0"/>
              <a:t>)</a:t>
            </a:r>
            <a:r>
              <a:rPr kumimoji="1" lang="zh-CN" altLang="en-US" dirty="0"/>
              <a:t>是所有</a:t>
            </a:r>
            <a:r>
              <a:rPr kumimoji="1" lang="en-US" altLang="zh-CN" dirty="0"/>
              <a:t>residue</a:t>
            </a:r>
            <a:r>
              <a:rPr kumimoji="1" lang="zh-CN" altLang="en-US" dirty="0"/>
              <a:t>中最大的，因此我们选出节点</a:t>
            </a:r>
            <a:r>
              <a:rPr kumimoji="1" lang="en-US" altLang="zh-CN" dirty="0"/>
              <a:t>t</a:t>
            </a:r>
            <a:r>
              <a:rPr kumimoji="1" lang="zh-CN" altLang="en-US" dirty="0"/>
              <a:t>。每次都先更新选出的点的</a:t>
            </a:r>
            <a:r>
              <a:rPr kumimoji="1" lang="en-US" altLang="zh-CN" dirty="0"/>
              <a:t>reserve</a:t>
            </a:r>
            <a:r>
              <a:rPr kumimoji="1" lang="zh-CN" altLang="en-US" dirty="0"/>
              <a:t>为</a:t>
            </a:r>
            <a:r>
              <a:rPr kumimoji="1" lang="en-US" altLang="zh-CN" dirty="0"/>
              <a:t>residue</a:t>
            </a:r>
            <a:r>
              <a:rPr kumimoji="1" lang="zh-CN" altLang="en-US" dirty="0"/>
              <a:t>的</a:t>
            </a:r>
            <a:r>
              <a:rPr kumimoji="1" lang="en-US" altLang="zh-CN" dirty="0"/>
              <a:t>alpha</a:t>
            </a:r>
            <a:r>
              <a:rPr kumimoji="1" lang="zh-CN" altLang="en-US" dirty="0"/>
              <a:t>倍，同时将</a:t>
            </a:r>
            <a:r>
              <a:rPr kumimoji="1" lang="en-US" altLang="zh-CN" dirty="0"/>
              <a:t>residue</a:t>
            </a:r>
            <a:r>
              <a:rPr kumimoji="1" lang="zh-CN" altLang="en-US" dirty="0"/>
              <a:t>剩下的</a:t>
            </a:r>
            <a:r>
              <a:rPr kumimoji="1" lang="en-US" altLang="zh-CN" dirty="0"/>
              <a:t>(1-alpha)</a:t>
            </a:r>
            <a:r>
              <a:rPr kumimoji="1" lang="zh-CN" altLang="en-US" dirty="0"/>
              <a:t>倍分给所有入邻居。具体来说，在这个例子中，我们选出了节点</a:t>
            </a:r>
            <a:r>
              <a:rPr kumimoji="1" lang="en-US" altLang="zh-CN" dirty="0"/>
              <a:t>t</a:t>
            </a:r>
            <a:r>
              <a:rPr kumimoji="1" lang="zh-CN" altLang="en-US" dirty="0"/>
              <a:t>，则对节点</a:t>
            </a:r>
            <a:r>
              <a:rPr kumimoji="1" lang="en-US" altLang="zh-CN" dirty="0"/>
              <a:t>t</a:t>
            </a:r>
            <a:r>
              <a:rPr kumimoji="1" lang="zh-CN" altLang="en-US" dirty="0"/>
              <a:t>的每个入邻居的</a:t>
            </a:r>
            <a:r>
              <a:rPr kumimoji="1" lang="en-US" altLang="zh-CN" dirty="0"/>
              <a:t>residue</a:t>
            </a:r>
            <a:r>
              <a:rPr kumimoji="1" lang="zh-CN" altLang="en-US" dirty="0"/>
              <a:t>，都增加</a:t>
            </a:r>
            <a:r>
              <a:rPr kumimoji="1" lang="en-US" altLang="zh-CN" dirty="0"/>
              <a:t>(1-alpha)*r(</a:t>
            </a:r>
            <a:r>
              <a:rPr kumimoji="1" lang="en-US" altLang="zh-CN" dirty="0" err="1"/>
              <a:t>t,t</a:t>
            </a:r>
            <a:r>
              <a:rPr kumimoji="1" lang="en-US" altLang="zh-CN" dirty="0"/>
              <a:t>)/</a:t>
            </a:r>
            <a:r>
              <a:rPr kumimoji="1" lang="zh-CN" altLang="en-US" dirty="0"/>
              <a:t>出度，这正好等于一步随机游走从节点</a:t>
            </a:r>
            <a:r>
              <a:rPr kumimoji="1" lang="en-US" altLang="zh-CN" dirty="0"/>
              <a:t>v</a:t>
            </a:r>
            <a:r>
              <a:rPr kumimoji="1" lang="zh-CN" altLang="en-US" dirty="0"/>
              <a:t>走到节点</a:t>
            </a:r>
            <a:r>
              <a:rPr kumimoji="1" lang="en-US" altLang="zh-CN" dirty="0"/>
              <a:t>t</a:t>
            </a:r>
            <a:r>
              <a:rPr kumimoji="1" lang="zh-CN" altLang="en-US" dirty="0"/>
              <a:t>的概率。最后我们设选出的点的</a:t>
            </a:r>
            <a:r>
              <a:rPr kumimoji="1" lang="en-US" altLang="zh-CN" dirty="0"/>
              <a:t>residue</a:t>
            </a:r>
            <a:r>
              <a:rPr kumimoji="1" lang="zh-CN" altLang="en-US" dirty="0"/>
              <a:t>为</a:t>
            </a:r>
            <a:r>
              <a:rPr kumimoji="1" lang="en-US" altLang="zh-CN" dirty="0"/>
              <a:t>0</a:t>
            </a:r>
            <a:r>
              <a:rPr kumimoji="1" lang="zh-CN" altLang="en-US" dirty="0"/>
              <a:t>。重复上述过程直至图上没有</a:t>
            </a:r>
            <a:r>
              <a:rPr kumimoji="1" lang="en-US" altLang="zh-CN" dirty="0"/>
              <a:t>residue&gt;delta</a:t>
            </a:r>
            <a:r>
              <a:rPr kumimoji="1" lang="zh-CN" altLang="en-US" dirty="0"/>
              <a:t>的点。最后返回图上各节点的</a:t>
            </a:r>
            <a:r>
              <a:rPr kumimoji="1" lang="en-US" altLang="zh-CN" dirty="0"/>
              <a:t>reserve</a:t>
            </a:r>
            <a:r>
              <a:rPr kumimoji="1" lang="zh-CN" altLang="en-US" dirty="0"/>
              <a:t>作为</a:t>
            </a:r>
            <a:r>
              <a:rPr kumimoji="1" lang="en-US" altLang="zh-CN" dirty="0"/>
              <a:t>PPR</a:t>
            </a:r>
            <a:r>
              <a:rPr kumimoji="1" lang="zh-CN" altLang="en-US" dirty="0"/>
              <a:t>的估计值。</a:t>
            </a:r>
            <a:endParaRPr kumimoji="1" lang="en-US" altLang="zh-CN" dirty="0"/>
          </a:p>
          <a:p>
            <a:r>
              <a:rPr kumimoji="1" lang="zh-CN" altLang="en-US" dirty="0"/>
              <a:t>在这一过程中，因为每一次</a:t>
            </a:r>
            <a:r>
              <a:rPr kumimoji="1" lang="en-US" altLang="zh-CN" dirty="0"/>
              <a:t>backward push</a:t>
            </a:r>
            <a:r>
              <a:rPr kumimoji="1" lang="zh-CN" altLang="en-US" dirty="0"/>
              <a:t>，都需要更新所有入邻居的</a:t>
            </a:r>
            <a:r>
              <a:rPr kumimoji="1" lang="en-US" altLang="zh-CN" dirty="0"/>
              <a:t>residue</a:t>
            </a:r>
            <a:r>
              <a:rPr kumimoji="1" lang="zh-CN" altLang="en-US" dirty="0"/>
              <a:t>。因此在时间复杂度中肯定会有一个</a:t>
            </a:r>
            <a:r>
              <a:rPr kumimoji="1" lang="en-US" altLang="zh-CN" dirty="0"/>
              <a:t>d</a:t>
            </a:r>
            <a:r>
              <a:rPr kumimoji="1" lang="zh-CN" altLang="en-US" dirty="0"/>
              <a:t>的系数，这里</a:t>
            </a:r>
            <a:r>
              <a:rPr kumimoji="1" lang="en-US" altLang="zh-CN" dirty="0"/>
              <a:t>d</a:t>
            </a:r>
            <a:r>
              <a:rPr kumimoji="1" lang="zh-CN" altLang="en-US" dirty="0"/>
              <a:t>表示图结构的平均度。</a:t>
            </a:r>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14</a:t>
            </a:fld>
            <a:endParaRPr lang="zh-CN" altLang="en-US"/>
          </a:p>
        </p:txBody>
      </p:sp>
    </p:spTree>
    <p:extLst>
      <p:ext uri="{BB962C8B-B14F-4D97-AF65-F5344CB8AC3E}">
        <p14:creationId xmlns:p14="http://schemas.microsoft.com/office/powerpoint/2010/main" val="2025274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那么与</a:t>
            </a:r>
            <a:r>
              <a:rPr kumimoji="1" lang="en-US" altLang="zh-CN" dirty="0"/>
              <a:t>backward search</a:t>
            </a:r>
            <a:r>
              <a:rPr kumimoji="1" lang="zh-CN" altLang="en-US" dirty="0"/>
              <a:t>算法不同的是，我们提出了一种新的计算单宿</a:t>
            </a:r>
            <a:r>
              <a:rPr kumimoji="1" lang="en-US" altLang="zh-CN" dirty="0"/>
              <a:t>PPR</a:t>
            </a:r>
            <a:r>
              <a:rPr kumimoji="1" lang="zh-CN" altLang="en-US" dirty="0"/>
              <a:t>的算法，有效避免了时间复杂度中</a:t>
            </a:r>
            <a:r>
              <a:rPr kumimoji="1" lang="en-US" altLang="zh-CN" dirty="0"/>
              <a:t>d</a:t>
            </a:r>
            <a:r>
              <a:rPr kumimoji="1" lang="zh-CN" altLang="en-US" dirty="0"/>
              <a:t>系数的出现。其核心思想时，在每次</a:t>
            </a:r>
            <a:r>
              <a:rPr kumimoji="1" lang="en-US" altLang="zh-CN" dirty="0"/>
              <a:t>backward push</a:t>
            </a:r>
            <a:r>
              <a:rPr kumimoji="1" lang="zh-CN" altLang="en-US" dirty="0"/>
              <a:t>中，我们只</a:t>
            </a:r>
            <a:r>
              <a:rPr kumimoji="1" lang="en-US" altLang="zh-CN" dirty="0"/>
              <a:t>residue</a:t>
            </a:r>
            <a:r>
              <a:rPr kumimoji="1" lang="zh-CN" altLang="en-US" dirty="0"/>
              <a:t>增长较大的一小部分入邻居进行更新，从而节省时间。另外与</a:t>
            </a:r>
            <a:r>
              <a:rPr kumimoji="1" lang="en-US" altLang="zh-CN" dirty="0"/>
              <a:t>backward search</a:t>
            </a:r>
            <a:r>
              <a:rPr kumimoji="1" lang="zh-CN" altLang="en-US" dirty="0"/>
              <a:t>不同的是，我们引入了</a:t>
            </a:r>
            <a:r>
              <a:rPr kumimoji="1" lang="en-US" altLang="zh-CN" dirty="0"/>
              <a:t>l-hop PPR</a:t>
            </a:r>
            <a:r>
              <a:rPr kumimoji="1" lang="zh-CN" altLang="en-US" dirty="0"/>
              <a:t>的概率，</a:t>
            </a:r>
            <a:r>
              <a:rPr kumimoji="1" lang="en-US" altLang="zh-CN" dirty="0" err="1"/>
              <a:t>pi_l</a:t>
            </a:r>
            <a:r>
              <a:rPr kumimoji="1" lang="en-US" altLang="zh-CN" dirty="0"/>
              <a:t>(</a:t>
            </a:r>
            <a:r>
              <a:rPr kumimoji="1" lang="en-US" altLang="zh-CN" dirty="0" err="1"/>
              <a:t>s,t</a:t>
            </a:r>
            <a:r>
              <a:rPr kumimoji="1" lang="en-US" altLang="zh-CN" dirty="0"/>
              <a:t>)</a:t>
            </a:r>
            <a:r>
              <a:rPr kumimoji="1" lang="zh-CN" altLang="en-US" dirty="0"/>
              <a:t>表示从节点</a:t>
            </a:r>
            <a:r>
              <a:rPr kumimoji="1" lang="en-US" altLang="zh-CN" dirty="0"/>
              <a:t>s</a:t>
            </a:r>
            <a:r>
              <a:rPr kumimoji="1" lang="zh-CN" altLang="en-US" dirty="0"/>
              <a:t>出发的</a:t>
            </a:r>
            <a:r>
              <a:rPr kumimoji="1" lang="en-US" altLang="zh-CN" dirty="0"/>
              <a:t>alpha</a:t>
            </a:r>
            <a:r>
              <a:rPr kumimoji="1" lang="zh-CN" altLang="en-US" dirty="0"/>
              <a:t>游走在第</a:t>
            </a:r>
            <a:r>
              <a:rPr kumimoji="1" lang="en-US" altLang="zh-CN" dirty="0"/>
              <a:t>l</a:t>
            </a:r>
            <a:r>
              <a:rPr kumimoji="1" lang="zh-CN" altLang="en-US" dirty="0"/>
              <a:t>步恰好停止在节点</a:t>
            </a:r>
            <a:r>
              <a:rPr kumimoji="1" lang="en-US" altLang="zh-CN" dirty="0"/>
              <a:t>t</a:t>
            </a:r>
            <a:r>
              <a:rPr kumimoji="1" lang="zh-CN" altLang="en-US" dirty="0"/>
              <a:t>的概率，因此最后节点</a:t>
            </a:r>
            <a:r>
              <a:rPr kumimoji="1" lang="en-US" altLang="zh-CN" dirty="0"/>
              <a:t>t</a:t>
            </a:r>
            <a:r>
              <a:rPr kumimoji="1" lang="zh-CN" altLang="en-US" dirty="0"/>
              <a:t>相对节点</a:t>
            </a:r>
            <a:r>
              <a:rPr kumimoji="1" lang="en-US" altLang="zh-CN" dirty="0"/>
              <a:t>s</a:t>
            </a:r>
            <a:r>
              <a:rPr kumimoji="1" lang="zh-CN" altLang="en-US" dirty="0"/>
              <a:t>的</a:t>
            </a:r>
            <a:r>
              <a:rPr kumimoji="1" lang="en-US" altLang="zh-CN" dirty="0"/>
              <a:t>PPR pi(</a:t>
            </a:r>
            <a:r>
              <a:rPr kumimoji="1" lang="en-US" altLang="zh-CN" dirty="0" err="1"/>
              <a:t>s,t</a:t>
            </a:r>
            <a:r>
              <a:rPr kumimoji="1" lang="en-US" altLang="zh-CN" dirty="0"/>
              <a:t>)</a:t>
            </a:r>
            <a:r>
              <a:rPr kumimoji="1" lang="zh-CN" altLang="en-US" dirty="0"/>
              <a:t>就等于所有层</a:t>
            </a:r>
            <a:r>
              <a:rPr kumimoji="1" lang="en-US" altLang="zh-CN" dirty="0"/>
              <a:t>l-hop PPR</a:t>
            </a:r>
            <a:r>
              <a:rPr kumimoji="1" lang="zh-CN" altLang="en-US" dirty="0"/>
              <a:t>的和，当然在实际计算中，我们只需要计算前</a:t>
            </a:r>
            <a:r>
              <a:rPr kumimoji="1" lang="en-US" altLang="zh-CN" dirty="0"/>
              <a:t>L</a:t>
            </a:r>
            <a:r>
              <a:rPr kumimoji="1" lang="zh-CN" altLang="en-US" dirty="0"/>
              <a:t>层的</a:t>
            </a:r>
            <a:r>
              <a:rPr kumimoji="1" lang="en-US" altLang="zh-CN" dirty="0"/>
              <a:t>l-hop</a:t>
            </a:r>
            <a:r>
              <a:rPr kumimoji="1" lang="zh-CN" altLang="en-US" dirty="0"/>
              <a:t> </a:t>
            </a:r>
            <a:r>
              <a:rPr kumimoji="1" lang="en-US" altLang="zh-CN" dirty="0"/>
              <a:t>PPR</a:t>
            </a:r>
            <a:r>
              <a:rPr kumimoji="1" lang="zh-CN" altLang="en-US" dirty="0"/>
              <a:t>，这里</a:t>
            </a:r>
            <a:r>
              <a:rPr kumimoji="1" lang="en-US" altLang="zh-CN" dirty="0"/>
              <a:t>L</a:t>
            </a:r>
            <a:r>
              <a:rPr kumimoji="1" lang="zh-CN" altLang="en-US" dirty="0"/>
              <a:t>是</a:t>
            </a:r>
            <a:r>
              <a:rPr kumimoji="1" lang="en-US" altLang="zh-CN" dirty="0" err="1"/>
              <a:t>logdelta</a:t>
            </a:r>
            <a:r>
              <a:rPr kumimoji="1" lang="zh-CN" altLang="en-US" dirty="0"/>
              <a:t>级别的，就可以满足误差要求。</a:t>
            </a: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具体的，在初始化的过程中，所有节点各层的</a:t>
            </a:r>
            <a:r>
              <a:rPr kumimoji="1" lang="en-US" altLang="zh-CN" dirty="0"/>
              <a:t>l-hop PPR</a:t>
            </a:r>
            <a:r>
              <a:rPr kumimoji="1" lang="zh-CN" altLang="en-US" dirty="0"/>
              <a:t>都被初始化为</a:t>
            </a:r>
            <a:r>
              <a:rPr kumimoji="1" lang="en-US" altLang="zh-CN" dirty="0"/>
              <a:t>0</a:t>
            </a:r>
            <a:r>
              <a:rPr kumimoji="1" lang="zh-CN" altLang="en-US" dirty="0"/>
              <a:t>，只有宿节点</a:t>
            </a:r>
            <a:r>
              <a:rPr kumimoji="1" lang="en-US" altLang="zh-CN" dirty="0"/>
              <a:t>t</a:t>
            </a:r>
            <a:r>
              <a:rPr kumimoji="1" lang="zh-CN" altLang="en-US" dirty="0"/>
              <a:t>在第</a:t>
            </a:r>
            <a:r>
              <a:rPr kumimoji="1" lang="en-US" altLang="zh-CN" dirty="0"/>
              <a:t>0</a:t>
            </a:r>
            <a:r>
              <a:rPr kumimoji="1" lang="zh-CN" altLang="en-US" dirty="0"/>
              <a:t>层的</a:t>
            </a:r>
            <a:r>
              <a:rPr kumimoji="1" lang="en-US" altLang="zh-CN" dirty="0"/>
              <a:t>PPR</a:t>
            </a:r>
            <a:r>
              <a:rPr kumimoji="1" lang="zh-CN" altLang="en-US" dirty="0"/>
              <a:t>值 </a:t>
            </a:r>
            <a:r>
              <a:rPr kumimoji="1" lang="en-US" altLang="zh-CN" dirty="0"/>
              <a:t>pi_0(</a:t>
            </a:r>
            <a:r>
              <a:rPr kumimoji="1" lang="en-US" altLang="zh-CN" dirty="0" err="1"/>
              <a:t>t,t</a:t>
            </a:r>
            <a:r>
              <a:rPr kumimoji="1" lang="en-US" altLang="zh-CN" dirty="0"/>
              <a:t>)</a:t>
            </a:r>
            <a:r>
              <a:rPr kumimoji="1" lang="zh-CN" altLang="en-US" dirty="0"/>
              <a:t>被设为</a:t>
            </a:r>
            <a:r>
              <a:rPr kumimoji="1" lang="en-US" altLang="zh-CN" dirty="0"/>
              <a:t>alpha</a:t>
            </a:r>
            <a:r>
              <a:rPr kumimoji="1" lang="zh-CN" altLang="en-US" dirty="0"/>
              <a:t>。</a:t>
            </a: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C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1371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我们重复运行</a:t>
            </a:r>
            <a:r>
              <a:rPr kumimoji="1" lang="en-US" altLang="zh-CN" dirty="0"/>
              <a:t>RBS</a:t>
            </a:r>
            <a:r>
              <a:rPr kumimoji="1" lang="zh-CN" altLang="en-US" dirty="0"/>
              <a:t> </a:t>
            </a:r>
            <a:r>
              <a:rPr kumimoji="1" lang="en-US" altLang="zh-CN" dirty="0"/>
              <a:t>L</a:t>
            </a:r>
            <a:r>
              <a:rPr kumimoji="1" lang="zh-CN" altLang="en-US" dirty="0"/>
              <a:t>次，计算前</a:t>
            </a:r>
            <a:r>
              <a:rPr kumimoji="1" lang="en-US" altLang="zh-CN" dirty="0"/>
              <a:t>L</a:t>
            </a:r>
            <a:r>
              <a:rPr kumimoji="1" lang="zh-CN" altLang="en-US" dirty="0"/>
              <a:t>层所有节点的</a:t>
            </a:r>
            <a:r>
              <a:rPr kumimoji="1" lang="en-US" altLang="zh-CN" dirty="0"/>
              <a:t>PPR</a:t>
            </a:r>
            <a:r>
              <a:rPr kumimoji="1" lang="zh-CN" altLang="en-US" dirty="0"/>
              <a:t>。在每一层运行时，</a:t>
            </a:r>
            <a:endParaRPr kumimoji="1" lang="en-US" altLang="zh-C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3445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我们选出当前层</a:t>
            </a:r>
            <a:r>
              <a:rPr kumimoji="1" lang="en-US" altLang="zh-CN" dirty="0"/>
              <a:t>reserve</a:t>
            </a:r>
            <a:r>
              <a:rPr kumimoji="1" lang="zh-CN" altLang="en-US" dirty="0"/>
              <a:t>不等于</a:t>
            </a:r>
            <a:r>
              <a:rPr kumimoji="1" lang="en-US" altLang="zh-CN" dirty="0"/>
              <a:t>0</a:t>
            </a:r>
            <a:r>
              <a:rPr kumimoji="1" lang="zh-CN" altLang="en-US" dirty="0"/>
              <a:t>的节点</a:t>
            </a:r>
            <a:r>
              <a:rPr kumimoji="1" lang="en-US" altLang="zh-CN" dirty="0"/>
              <a:t>,</a:t>
            </a:r>
            <a:r>
              <a:rPr kumimoji="1" lang="zh-CN" altLang="en-US" dirty="0"/>
              <a:t>比如这里我们选出节点</a:t>
            </a:r>
            <a:r>
              <a:rPr kumimoji="1" lang="en-US" altLang="zh-CN" dirty="0"/>
              <a:t>t</a:t>
            </a:r>
            <a:r>
              <a:rPr kumimoji="1" lang="zh-CN" altLang="en-US" dirty="0"/>
              <a:t>，对节点</a:t>
            </a:r>
            <a:r>
              <a:rPr kumimoji="1" lang="en-US" altLang="zh-CN" dirty="0"/>
              <a:t>t</a:t>
            </a:r>
            <a:r>
              <a:rPr kumimoji="1" lang="zh-CN" altLang="en-US" dirty="0"/>
              <a:t>那些</a:t>
            </a:r>
            <a:r>
              <a:rPr kumimoji="1" lang="en-US" altLang="zh-CN" dirty="0"/>
              <a:t>residue</a:t>
            </a:r>
            <a:r>
              <a:rPr kumimoji="1" lang="zh-CN" altLang="en-US" dirty="0"/>
              <a:t>增长较大的入邻居，正常进行</a:t>
            </a:r>
            <a:r>
              <a:rPr kumimoji="1" lang="en-US" altLang="zh-CN" dirty="0"/>
              <a:t>residue</a:t>
            </a:r>
            <a:r>
              <a:rPr kumimoji="1" lang="zh-CN" altLang="en-US" dirty="0"/>
              <a:t>的更新。与</a:t>
            </a:r>
            <a:r>
              <a:rPr kumimoji="1" lang="en-US" altLang="zh-CN" dirty="0"/>
              <a:t>backward search</a:t>
            </a:r>
            <a:r>
              <a:rPr kumimoji="1" lang="zh-CN" altLang="en-US" dirty="0"/>
              <a:t>类似，每次</a:t>
            </a:r>
            <a:r>
              <a:rPr kumimoji="1" lang="en-US" altLang="zh-CN" dirty="0"/>
              <a:t>push</a:t>
            </a:r>
            <a:r>
              <a:rPr kumimoji="1" lang="zh-CN" altLang="en-US" dirty="0"/>
              <a:t>操作都将</a:t>
            </a:r>
            <a:r>
              <a:rPr kumimoji="1" lang="en-US" altLang="zh-CN" dirty="0"/>
              <a:t>residue</a:t>
            </a:r>
            <a:r>
              <a:rPr kumimoji="1" lang="zh-CN" altLang="en-US" dirty="0"/>
              <a:t>增长</a:t>
            </a:r>
            <a:r>
              <a:rPr kumimoji="1" lang="en-US" altLang="zh-CN" dirty="0"/>
              <a:t>(1-alpha)</a:t>
            </a:r>
            <a:r>
              <a:rPr kumimoji="1" lang="zh-CN" altLang="en-US" dirty="0"/>
              <a:t>倍的</a:t>
            </a:r>
            <a:r>
              <a:rPr kumimoji="1" lang="en-US" altLang="zh-CN" dirty="0"/>
              <a:t>pi(</a:t>
            </a:r>
            <a:r>
              <a:rPr kumimoji="1" lang="en-US" altLang="zh-CN" dirty="0" err="1"/>
              <a:t>t,t</a:t>
            </a:r>
            <a:r>
              <a:rPr kumimoji="1" lang="en-US" altLang="zh-CN" dirty="0"/>
              <a:t>)/</a:t>
            </a:r>
            <a:r>
              <a:rPr kumimoji="1" lang="en-US" altLang="zh-CN" dirty="0" err="1"/>
              <a:t>dout</a:t>
            </a:r>
            <a:r>
              <a:rPr kumimoji="1" lang="en-US" altLang="zh-CN" dirty="0"/>
              <a:t>(v)</a:t>
            </a:r>
            <a:r>
              <a:rPr kumimoji="1" lang="zh-CN" altLang="en-US" dirty="0"/>
              <a:t>。注意到增长量和入邻居的出度成反比，出度越小的入邻居</a:t>
            </a:r>
            <a:r>
              <a:rPr kumimoji="1" lang="en-US" altLang="zh-CN" dirty="0"/>
              <a:t>residue</a:t>
            </a:r>
            <a:r>
              <a:rPr kumimoji="1" lang="zh-CN" altLang="en-US" dirty="0"/>
              <a:t>增长量越大，因此在这个例子中，节点</a:t>
            </a:r>
            <a:r>
              <a:rPr kumimoji="1" lang="en-US" altLang="zh-CN" dirty="0"/>
              <a:t>v1</a:t>
            </a:r>
            <a:r>
              <a:rPr kumimoji="1" lang="zh-CN" altLang="en-US" dirty="0"/>
              <a:t>、</a:t>
            </a:r>
            <a:r>
              <a:rPr kumimoji="1" lang="en-US" altLang="zh-CN" dirty="0"/>
              <a:t>v2</a:t>
            </a:r>
            <a:r>
              <a:rPr kumimoji="1" lang="zh-CN" altLang="en-US" dirty="0"/>
              <a:t>的</a:t>
            </a:r>
            <a:r>
              <a:rPr kumimoji="1" lang="en-US" altLang="zh-CN" dirty="0"/>
              <a:t>residue</a:t>
            </a:r>
            <a:r>
              <a:rPr kumimoji="1" lang="zh-CN" altLang="en-US" dirty="0"/>
              <a:t>增长较大，超过了</a:t>
            </a:r>
            <a:r>
              <a:rPr kumimoji="1" lang="en-US" altLang="zh-CN" dirty="0"/>
              <a:t>alpha*delta</a:t>
            </a:r>
            <a:r>
              <a:rPr kumimoji="1" lang="zh-CN" altLang="en-US" dirty="0"/>
              <a:t>，因此我们确定性地更新节点</a:t>
            </a:r>
            <a:r>
              <a:rPr kumimoji="1" lang="en-US" altLang="zh-CN" dirty="0"/>
              <a:t>v1</a:t>
            </a:r>
            <a:r>
              <a:rPr kumimoji="1" lang="zh-CN" altLang="en-US" dirty="0"/>
              <a:t>、</a:t>
            </a:r>
            <a:r>
              <a:rPr kumimoji="1" lang="en-US" altLang="zh-CN" dirty="0"/>
              <a:t>v2</a:t>
            </a:r>
            <a:r>
              <a:rPr kumimoji="1" lang="zh-CN" altLang="en-US" dirty="0"/>
              <a:t>的</a:t>
            </a:r>
            <a:r>
              <a:rPr kumimoji="1" lang="en-US" altLang="zh-CN" dirty="0"/>
              <a:t>residue</a:t>
            </a:r>
            <a:r>
              <a:rPr kumimoji="1" lang="zh-CN" altLang="en-US" dirty="0"/>
              <a:t>。那么对于其他入邻居节点，其</a:t>
            </a:r>
            <a:r>
              <a:rPr kumimoji="1" lang="en-US" altLang="zh-CN" dirty="0"/>
              <a:t>residue</a:t>
            </a:r>
            <a:r>
              <a:rPr kumimoji="1" lang="zh-CN" altLang="en-US" dirty="0"/>
              <a:t>增长幅度没有超过</a:t>
            </a:r>
            <a:r>
              <a:rPr kumimoji="1" lang="en-US" altLang="zh-CN" dirty="0"/>
              <a:t>alpha delta</a:t>
            </a:r>
            <a:r>
              <a:rPr kumimoji="1" lang="zh-CN" altLang="en-US" dirty="0"/>
              <a:t>，我们应该如何处理呢？我们可不可以直接不管这些节点，进行下一次</a:t>
            </a:r>
            <a:r>
              <a:rPr kumimoji="1" lang="en-US" altLang="zh-CN" dirty="0"/>
              <a:t>push</a:t>
            </a:r>
            <a:r>
              <a:rPr kumimoji="1" lang="zh-CN" altLang="en-US" dirty="0"/>
              <a:t>操作呢。答案是否定的。</a:t>
            </a: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0365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比如在这个例子中，宿节点</a:t>
            </a:r>
            <a:r>
              <a:rPr kumimoji="1" lang="en-US" altLang="zh-CN" dirty="0"/>
              <a:t>t</a:t>
            </a:r>
            <a:r>
              <a:rPr kumimoji="1" lang="zh-CN" altLang="en-US" dirty="0"/>
              <a:t>有</a:t>
            </a:r>
            <a:r>
              <a:rPr kumimoji="1" lang="en-US" altLang="zh-CN" dirty="0"/>
              <a:t>n</a:t>
            </a:r>
            <a:r>
              <a:rPr kumimoji="1" lang="zh-CN" altLang="en-US" dirty="0"/>
              <a:t>个入邻居</a:t>
            </a:r>
            <a:r>
              <a:rPr kumimoji="1" lang="en-US" altLang="zh-CN" dirty="0"/>
              <a:t>,</a:t>
            </a:r>
            <a:r>
              <a:rPr kumimoji="1" lang="zh-CN" altLang="en-US" dirty="0"/>
              <a:t>每个入邻居的出度都是</a:t>
            </a:r>
            <a:r>
              <a:rPr kumimoji="1" lang="en-US" altLang="zh-CN" dirty="0"/>
              <a:t>1,</a:t>
            </a:r>
            <a:r>
              <a:rPr kumimoji="1" lang="zh-CN" altLang="en-US" dirty="0"/>
              <a:t>因此</a:t>
            </a:r>
            <a:r>
              <a:rPr kumimoji="1" lang="en-US" altLang="zh-CN" dirty="0"/>
              <a:t>push</a:t>
            </a:r>
            <a:r>
              <a:rPr kumimoji="1" lang="zh-CN" altLang="en-US" dirty="0"/>
              <a:t>操作会使得节点</a:t>
            </a:r>
            <a:r>
              <a:rPr kumimoji="1" lang="en-US" altLang="zh-CN" dirty="0"/>
              <a:t>v11</a:t>
            </a:r>
            <a:r>
              <a:rPr kumimoji="1" lang="zh-CN" altLang="en-US" dirty="0"/>
              <a:t>到</a:t>
            </a:r>
            <a:r>
              <a:rPr kumimoji="1" lang="en-US" altLang="zh-CN" dirty="0"/>
              <a:t>v12</a:t>
            </a:r>
            <a:r>
              <a:rPr kumimoji="1" lang="zh-CN" altLang="en-US" dirty="0"/>
              <a:t>的</a:t>
            </a:r>
            <a:r>
              <a:rPr kumimoji="1" lang="en-US" altLang="zh-CN" dirty="0"/>
              <a:t>reserve</a:t>
            </a:r>
            <a:r>
              <a:rPr kumimoji="1" lang="zh-CN" altLang="en-US" dirty="0"/>
              <a:t>都增加</a:t>
            </a:r>
            <a:r>
              <a:rPr kumimoji="1" lang="en-US" altLang="zh-CN" dirty="0"/>
              <a:t>alpha*(1-alpha),</a:t>
            </a:r>
            <a:r>
              <a:rPr kumimoji="1" lang="zh-CN" altLang="en-US" dirty="0"/>
              <a:t>再继续往下一层</a:t>
            </a:r>
            <a:r>
              <a:rPr kumimoji="1" lang="en-US" altLang="zh-CN" dirty="0"/>
              <a:t>push</a:t>
            </a:r>
            <a:r>
              <a:rPr kumimoji="1" lang="zh-CN" altLang="en-US" dirty="0"/>
              <a:t>，节点</a:t>
            </a:r>
            <a:r>
              <a:rPr kumimoji="1" lang="en-US" altLang="zh-CN" dirty="0"/>
              <a:t>s</a:t>
            </a:r>
            <a:r>
              <a:rPr kumimoji="1" lang="zh-CN" altLang="en-US" dirty="0"/>
              <a:t>的出度为</a:t>
            </a:r>
            <a:r>
              <a:rPr kumimoji="1" lang="en-US" altLang="zh-CN" dirty="0"/>
              <a:t>n</a:t>
            </a:r>
            <a:r>
              <a:rPr kumimoji="1" lang="zh-CN" altLang="en-US" dirty="0"/>
              <a:t>，因此从任意节点</a:t>
            </a:r>
            <a:r>
              <a:rPr kumimoji="1" lang="en-US" altLang="zh-CN" dirty="0"/>
              <a:t>v1i push</a:t>
            </a:r>
            <a:r>
              <a:rPr kumimoji="1" lang="zh-CN" altLang="en-US" dirty="0"/>
              <a:t>到节点</a:t>
            </a:r>
            <a:r>
              <a:rPr kumimoji="1" lang="en-US" altLang="zh-CN" dirty="0"/>
              <a:t>s</a:t>
            </a:r>
            <a:r>
              <a:rPr kumimoji="1" lang="zh-CN" altLang="en-US" dirty="0"/>
              <a:t>，都不会让</a:t>
            </a:r>
            <a:r>
              <a:rPr kumimoji="1" lang="en-US" altLang="zh-CN" dirty="0"/>
              <a:t>s</a:t>
            </a:r>
            <a:r>
              <a:rPr kumimoji="1" lang="zh-CN" altLang="en-US" dirty="0"/>
              <a:t>的</a:t>
            </a:r>
            <a:r>
              <a:rPr kumimoji="1" lang="en-US" altLang="zh-CN" dirty="0"/>
              <a:t>reserve</a:t>
            </a:r>
            <a:r>
              <a:rPr kumimoji="1" lang="zh-CN" altLang="en-US" dirty="0"/>
              <a:t>增加太多，每次只能增加 </a:t>
            </a:r>
            <a:r>
              <a:rPr kumimoji="1" lang="en-US" altLang="zh-CN" dirty="0"/>
              <a:t>alpha (1-alpha)^2/n</a:t>
            </a:r>
            <a:r>
              <a:rPr kumimoji="1" lang="zh-CN" altLang="en-US" dirty="0"/>
              <a:t>，如果我们每次都放弃对节点</a:t>
            </a:r>
            <a:r>
              <a:rPr kumimoji="1" lang="en-US" altLang="zh-CN" dirty="0"/>
              <a:t>s</a:t>
            </a:r>
            <a:r>
              <a:rPr kumimoji="1" lang="zh-CN" altLang="en-US" dirty="0"/>
              <a:t>的</a:t>
            </a:r>
            <a:r>
              <a:rPr kumimoji="1" lang="en-US" altLang="zh-CN" dirty="0"/>
              <a:t>reserve</a:t>
            </a:r>
            <a:r>
              <a:rPr kumimoji="1" lang="zh-CN" altLang="en-US" dirty="0"/>
              <a:t>进行更新，则最后</a:t>
            </a:r>
            <a:r>
              <a:rPr kumimoji="1" lang="en-US" altLang="zh-CN" dirty="0"/>
              <a:t>pi(</a:t>
            </a:r>
            <a:r>
              <a:rPr kumimoji="1" lang="en-US" altLang="zh-CN" dirty="0" err="1"/>
              <a:t>s,t</a:t>
            </a:r>
            <a:r>
              <a:rPr kumimoji="1" lang="en-US" altLang="zh-CN" dirty="0"/>
              <a:t>)</a:t>
            </a:r>
            <a:r>
              <a:rPr kumimoji="1" lang="zh-CN" altLang="en-US" dirty="0"/>
              <a:t>会变成</a:t>
            </a:r>
            <a:r>
              <a:rPr kumimoji="1" lang="en-US" altLang="zh-CN" dirty="0"/>
              <a:t>0</a:t>
            </a:r>
            <a:r>
              <a:rPr kumimoji="1" lang="zh-CN" altLang="en-US" dirty="0"/>
              <a:t>。但是实际上</a:t>
            </a:r>
            <a:r>
              <a:rPr kumimoji="1" lang="en-US" altLang="zh-CN" dirty="0"/>
              <a:t>pi(</a:t>
            </a:r>
            <a:r>
              <a:rPr kumimoji="1" lang="en-US" altLang="zh-CN" dirty="0" err="1"/>
              <a:t>s,t</a:t>
            </a:r>
            <a:r>
              <a:rPr kumimoji="1" lang="en-US" altLang="zh-CN" dirty="0"/>
              <a:t>)=alpha (1-alpha)^2</a:t>
            </a:r>
            <a:r>
              <a:rPr kumimoji="1" lang="zh-CN" altLang="en-US" dirty="0"/>
              <a:t>。因此，简单地放弃对所有</a:t>
            </a:r>
            <a:r>
              <a:rPr kumimoji="1" lang="en-US" altLang="zh-CN" dirty="0"/>
              <a:t>reserve</a:t>
            </a:r>
            <a:r>
              <a:rPr kumimoji="1" lang="zh-CN" altLang="en-US" dirty="0"/>
              <a:t>增长较小的点进行更新，可能会引入较大误差。</a:t>
            </a: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C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2445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实际上，我们应该对剩下的节点进行采样，只更新采样到的节点的</a:t>
            </a:r>
            <a:r>
              <a:rPr kumimoji="1" lang="en-US" altLang="zh-CN" dirty="0"/>
              <a:t>reserve</a:t>
            </a:r>
            <a:r>
              <a:rPr kumimoji="1" lang="zh-CN" altLang="en-US" dirty="0"/>
              <a:t>，并且保证采样过程是无偏的就好。</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1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首先我们来回顾一下图结构的定义，图结构在我们的生活中随处可见，比如社交网络、论文引用网络、地理信息网络等，这些网络结构都可以抽象为由节点集和边集组成的图结构</a:t>
            </a:r>
            <a:r>
              <a:rPr kumimoji="1" lang="en-US" altLang="zh-CN" dirty="0"/>
              <a:t>G</a:t>
            </a:r>
            <a:r>
              <a:rPr kumimoji="1" lang="zh-CN" altLang="en-US" dirty="0"/>
              <a:t>。</a:t>
            </a:r>
            <a:endParaRPr kumimoji="1"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2</a:t>
            </a:fld>
            <a:endParaRPr lang="zh-CN" altLang="en-US"/>
          </a:p>
        </p:txBody>
      </p:sp>
    </p:spTree>
    <p:extLst>
      <p:ext uri="{BB962C8B-B14F-4D97-AF65-F5344CB8AC3E}">
        <p14:creationId xmlns:p14="http://schemas.microsoft.com/office/powerpoint/2010/main" val="4220939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但是问题是，我们应该如何进行采样呢，我们可以对剩下的这些节点依次产生随机数，判断其是否被采样到吗？这样的话，我们同样需要查看所有的入邻居节点，仍然无法避免时间复杂度中</a:t>
            </a:r>
            <a:r>
              <a:rPr kumimoji="1" lang="en-US" altLang="zh-CN" dirty="0"/>
              <a:t>d</a:t>
            </a:r>
            <a:r>
              <a:rPr kumimoji="1" lang="zh-CN" altLang="en-US" dirty="0"/>
              <a:t>的系数。为了解决这个问题，我们对所有入邻居节点只产生一个随机数，并且将所有的入邻居按照其被采样到的概率从大到小排序，依次查看采样概率是否超过这一随机数，如果超过，就采样这一节点，否则，则停止对之后的节点进行查看，因为我们已经将节点按照采样概率排好序了，所以出现一个采样概率不超过随机数的节点，之后节点的采样概率肯定也不会超过这一随机数。</a:t>
            </a:r>
            <a:endParaRPr kumimoji="1" lang="en-US" altLang="zh-C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2753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那么具体应该怎么样对采样概率进行排序呢？注意到我们的采样概率是和节点的出度成反比的，因此我们在读图的过程中就将每个节点的入邻居按照其出度排序，这样就可以保证采样概率是由高到低递减的。</a:t>
            </a: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C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6522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在这个例子中，节点</a:t>
            </a:r>
            <a:r>
              <a:rPr kumimoji="1" lang="en-US" altLang="zh-CN" dirty="0"/>
              <a:t>v3</a:t>
            </a:r>
            <a:r>
              <a:rPr kumimoji="1" lang="zh-CN" altLang="en-US" dirty="0"/>
              <a:t>是剩下没有被更新的所有节点中出度最小的，所以我们首先判断</a:t>
            </a:r>
            <a:r>
              <a:rPr kumimoji="1" lang="en-US" altLang="zh-CN" dirty="0"/>
              <a:t>v3</a:t>
            </a:r>
            <a:r>
              <a:rPr kumimoji="1" lang="zh-CN" altLang="en-US" dirty="0"/>
              <a:t>是否被采样到，接着判断</a:t>
            </a:r>
            <a:r>
              <a:rPr kumimoji="1" lang="en-US" altLang="zh-CN" dirty="0"/>
              <a:t>v4</a:t>
            </a:r>
            <a:r>
              <a:rPr kumimoji="1" lang="zh-CN" altLang="en-US" dirty="0"/>
              <a:t>，</a:t>
            </a:r>
            <a:r>
              <a:rPr kumimoji="1" lang="en-US" altLang="zh-CN" dirty="0"/>
              <a:t>v4</a:t>
            </a:r>
            <a:r>
              <a:rPr kumimoji="1" lang="zh-CN" altLang="en-US" dirty="0"/>
              <a:t>不满足要求，则停止整个更新过程。重复这一过程直至当前层没有</a:t>
            </a:r>
            <a:r>
              <a:rPr kumimoji="1" lang="en-US" altLang="zh-CN" dirty="0"/>
              <a:t>reserve&gt;0</a:t>
            </a:r>
            <a:r>
              <a:rPr kumimoji="1" lang="zh-CN" altLang="en-US" dirty="0"/>
              <a:t>的节点，继续在下一层运行</a:t>
            </a:r>
            <a:r>
              <a:rPr kumimoji="1" lang="en-US" altLang="zh-CN" dirty="0"/>
              <a:t>RBS</a:t>
            </a:r>
            <a:r>
              <a:rPr kumimoji="1" lang="zh-CN" altLang="en-US" dirty="0"/>
              <a:t>。最后，返回各节点</a:t>
            </a:r>
            <a:r>
              <a:rPr kumimoji="1" lang="en-US" altLang="zh-CN" dirty="0"/>
              <a:t>l-hop PPR</a:t>
            </a:r>
            <a:r>
              <a:rPr kumimoji="1" lang="zh-CN" altLang="en-US" dirty="0"/>
              <a:t>的和作为</a:t>
            </a:r>
            <a:r>
              <a:rPr kumimoji="1" lang="en-US" altLang="zh-CN" dirty="0"/>
              <a:t>PPR</a:t>
            </a:r>
            <a:r>
              <a:rPr kumimoji="1" lang="zh-CN" altLang="en-US" dirty="0"/>
              <a:t>的估计值。</a:t>
            </a:r>
            <a:endParaRPr kumimoji="1" lang="en-US" altLang="zh-C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0347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回顾整个</a:t>
            </a:r>
            <a:r>
              <a:rPr kumimoji="1" lang="en-US" altLang="zh-CN" dirty="0"/>
              <a:t>RBS</a:t>
            </a:r>
            <a:r>
              <a:rPr kumimoji="1" lang="zh-CN" altLang="en-US" dirty="0"/>
              <a:t>的运行过程，在</a:t>
            </a:r>
            <a:r>
              <a:rPr kumimoji="1" lang="en-US" altLang="zh-CN" dirty="0"/>
              <a:t>push</a:t>
            </a:r>
            <a:r>
              <a:rPr kumimoji="1" lang="zh-CN" altLang="en-US" dirty="0"/>
              <a:t>操作中，</a:t>
            </a:r>
            <a:r>
              <a:rPr kumimoji="1" lang="en-US" altLang="zh-CN" dirty="0"/>
              <a:t>RBS</a:t>
            </a:r>
            <a:r>
              <a:rPr kumimoji="1" lang="zh-CN" altLang="en-US" dirty="0"/>
              <a:t>不会更新所有入邻居的</a:t>
            </a:r>
            <a:r>
              <a:rPr kumimoji="1" lang="en-US" altLang="zh-CN" dirty="0"/>
              <a:t>reserve</a:t>
            </a:r>
            <a:r>
              <a:rPr kumimoji="1" lang="zh-CN" altLang="en-US" dirty="0"/>
              <a:t>，因此其时间复杂度内可以避免平均度</a:t>
            </a:r>
            <a:r>
              <a:rPr kumimoji="1" lang="en-US" altLang="zh-CN" dirty="0"/>
              <a:t>d</a:t>
            </a:r>
            <a:r>
              <a:rPr kumimoji="1" lang="zh-CN" altLang="en-US" dirty="0"/>
              <a:t>的系数，同时我们借助随机采样，保证了整个</a:t>
            </a:r>
            <a:r>
              <a:rPr kumimoji="1" lang="en-US" altLang="zh-CN" dirty="0"/>
              <a:t>PPR</a:t>
            </a:r>
            <a:r>
              <a:rPr kumimoji="1" lang="zh-CN" altLang="en-US" dirty="0"/>
              <a:t>估计过程的无偏性。最后我们可以做到对于相对误差阈值，以</a:t>
            </a:r>
            <a:r>
              <a:rPr kumimoji="1" lang="en-US" altLang="zh-CN" dirty="0"/>
              <a:t>1/delta</a:t>
            </a:r>
            <a:r>
              <a:rPr kumimoji="1" lang="zh-CN" altLang="en-US" dirty="0"/>
              <a:t>的时间完成计算。并且，调整</a:t>
            </a:r>
            <a:r>
              <a:rPr kumimoji="1" lang="en-US" altLang="zh-CN" dirty="0"/>
              <a:t>push</a:t>
            </a:r>
            <a:r>
              <a:rPr kumimoji="1" lang="zh-CN" altLang="en-US" dirty="0"/>
              <a:t>条件，我们还可以针对绝对误差</a:t>
            </a:r>
            <a:r>
              <a:rPr kumimoji="1" lang="en-US" altLang="zh-CN" dirty="0"/>
              <a:t>epsilon</a:t>
            </a:r>
            <a:r>
              <a:rPr kumimoji="1" lang="zh-CN" altLang="en-US" dirty="0"/>
              <a:t>进行</a:t>
            </a:r>
            <a:r>
              <a:rPr kumimoji="1" lang="en-US" altLang="zh-CN" dirty="0"/>
              <a:t>PPR</a:t>
            </a:r>
            <a:r>
              <a:rPr kumimoji="1" lang="zh-CN" altLang="en-US" dirty="0"/>
              <a:t>估计，最后可以在</a:t>
            </a:r>
            <a:r>
              <a:rPr kumimoji="1" lang="en-US" altLang="zh-CN" dirty="0"/>
              <a:t>sqrt(d)/epsilon</a:t>
            </a:r>
            <a:r>
              <a:rPr kumimoji="1" lang="zh-CN" altLang="en-US" dirty="0"/>
              <a:t>的时间内完成。并且，对入邻居按照出度排序的过程可以借助计数排序，在读图过程中完成，不会额外增加时间复杂度。那么这就是整个</a:t>
            </a:r>
            <a:r>
              <a:rPr kumimoji="1" lang="en-US" altLang="zh-CN" dirty="0"/>
              <a:t>RBS</a:t>
            </a:r>
            <a:r>
              <a:rPr kumimoji="1" lang="zh-CN" altLang="en-US" dirty="0"/>
              <a:t>算法的全貌。</a:t>
            </a:r>
            <a:endParaRPr kumimoji="1" lang="en-US" altLang="zh-C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7067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在实验部分，我们将</a:t>
            </a:r>
            <a:r>
              <a:rPr kumimoji="1" lang="en-US" altLang="zh-CN" dirty="0"/>
              <a:t>RBS</a:t>
            </a:r>
            <a:r>
              <a:rPr kumimoji="1" lang="zh-CN" altLang="en-US" dirty="0"/>
              <a:t>与</a:t>
            </a:r>
            <a:r>
              <a:rPr kumimoji="1" lang="en-US" altLang="zh-CN" dirty="0"/>
              <a:t>backward search</a:t>
            </a:r>
            <a:r>
              <a:rPr kumimoji="1" lang="zh-CN" altLang="en-US" dirty="0"/>
              <a:t>算法进行了对比。</a:t>
            </a: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In the experiment part, we conduct comprehensive experiments to evaluate the performance of RBS compared with vanilla Backward Search.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We use </a:t>
            </a:r>
            <a:r>
              <a:rPr kumimoji="1" lang="en-US" altLang="zh-CN" dirty="0" err="1"/>
              <a:t>maxAdditiveError</a:t>
            </a:r>
            <a:r>
              <a:rPr kumimoji="1" lang="en-US" altLang="zh-CN" dirty="0"/>
              <a:t>, precision and F1 score as our metrics. </a:t>
            </a:r>
            <a:endParaRPr kumimoji="1"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2265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对于绝对误差，我们绘制了估计误差和查询时间间的图线，</a:t>
            </a:r>
            <a:r>
              <a:rPr kumimoji="1" lang="en-US" altLang="zh-CN" dirty="0"/>
              <a:t>RBS</a:t>
            </a:r>
            <a:r>
              <a:rPr kumimoji="1" lang="zh-CN" altLang="en-US" dirty="0"/>
              <a:t>的表现是优于</a:t>
            </a:r>
            <a:r>
              <a:rPr kumimoji="1" lang="en-US" altLang="zh-CN" dirty="0"/>
              <a:t>backward search</a:t>
            </a:r>
            <a:r>
              <a:rPr kumimoji="1" lang="zh-CN" altLang="en-US" dirty="0"/>
              <a:t>的。</a:t>
            </a:r>
            <a:endParaRPr kumimoji="1" lang="en-US" altLang="zh-C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4597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对于相对误差，我们绘制了准确度和查询时间间的图线，同样</a:t>
            </a:r>
            <a:r>
              <a:rPr kumimoji="1" lang="en-US" altLang="zh-CN" dirty="0"/>
              <a:t>RBS</a:t>
            </a:r>
            <a:r>
              <a:rPr kumimoji="1" lang="zh-CN" altLang="en-US" dirty="0"/>
              <a:t>表现更为优秀。</a:t>
            </a:r>
            <a:endParaRPr kumimoji="1" lang="en-US" altLang="zh-C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5156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此外，我们还使用</a:t>
            </a:r>
            <a:r>
              <a:rPr kumimoji="1" lang="en-US" altLang="zh-CN" dirty="0"/>
              <a:t>RBS</a:t>
            </a:r>
            <a:r>
              <a:rPr kumimoji="1" lang="zh-CN" altLang="en-US" dirty="0"/>
              <a:t>，完成了</a:t>
            </a:r>
            <a:r>
              <a:rPr kumimoji="1" lang="en-US" altLang="zh-CN" dirty="0"/>
              <a:t>PPR</a:t>
            </a:r>
            <a:r>
              <a:rPr kumimoji="1" lang="zh-CN" altLang="en-US" dirty="0"/>
              <a:t>矩阵的计算，它比使用</a:t>
            </a:r>
            <a:r>
              <a:rPr kumimoji="1" lang="en-US" altLang="zh-CN" dirty="0"/>
              <a:t>backward search</a:t>
            </a:r>
            <a:r>
              <a:rPr kumimoji="1" lang="zh-CN" altLang="en-US" dirty="0"/>
              <a:t>或者单源</a:t>
            </a:r>
            <a:r>
              <a:rPr kumimoji="1" lang="en-US" altLang="zh-CN" dirty="0"/>
              <a:t>PPR</a:t>
            </a:r>
            <a:r>
              <a:rPr kumimoji="1" lang="zh-CN" altLang="en-US" dirty="0"/>
              <a:t>的方法计算</a:t>
            </a:r>
            <a:r>
              <a:rPr kumimoji="1" lang="en-US" altLang="zh-CN" dirty="0"/>
              <a:t>PPR</a:t>
            </a:r>
            <a:r>
              <a:rPr kumimoji="1" lang="zh-CN" altLang="en-US" dirty="0"/>
              <a:t>矩阵的效率更高</a:t>
            </a:r>
            <a:endParaRPr kumimoji="1" lang="en-US" altLang="zh-C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4128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总的来说，</a:t>
            </a:r>
            <a:r>
              <a:rPr kumimoji="1" lang="en-US" altLang="zh-CN" dirty="0"/>
              <a:t>RBS</a:t>
            </a:r>
            <a:r>
              <a:rPr kumimoji="1" lang="zh-CN" altLang="en-US" dirty="0"/>
              <a:t>可以以</a:t>
            </a:r>
            <a:r>
              <a:rPr kumimoji="1" lang="en-US" altLang="zh-CN" dirty="0"/>
              <a:t>1/delta</a:t>
            </a:r>
            <a:r>
              <a:rPr kumimoji="1" lang="zh-CN" altLang="en-US" dirty="0"/>
              <a:t>或者</a:t>
            </a:r>
            <a:r>
              <a:rPr kumimoji="1" lang="en-US" altLang="zh-CN" dirty="0"/>
              <a:t>sqrt(d)/delta</a:t>
            </a:r>
            <a:r>
              <a:rPr kumimoji="1" lang="zh-CN" altLang="en-US" dirty="0"/>
              <a:t>的时间完成单宿</a:t>
            </a:r>
            <a:r>
              <a:rPr kumimoji="1" lang="en-US" altLang="zh-CN" dirty="0"/>
              <a:t>PPR</a:t>
            </a:r>
            <a:r>
              <a:rPr kumimoji="1" lang="zh-CN" altLang="en-US" dirty="0"/>
              <a:t>的计算，并且对于相对误差约束时，可以达到最优的理论下界。</a:t>
            </a:r>
            <a:r>
              <a:rPr kumimoji="1" lang="en-US" altLang="zh-CN" dirty="0"/>
              <a:t>RBS</a:t>
            </a:r>
            <a:r>
              <a:rPr kumimoji="1" lang="zh-CN" altLang="en-US" dirty="0"/>
              <a:t>可以被应用到多个具体问题中，优化这些问题的计算效率。</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7228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最后，和大家分享一下我个人的一点研究体会。</a:t>
            </a: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我们这篇工作是一篇比较理论的工作，其贡献之一也是对时间复杂度这一理论层面上的概念进行了优化。那么理论层面上的研究有用吗？是否需要进行理论层面的研究。从我个人的想法来看，我觉得答案是肯定的。其实我们研究这个问题并不是突然想到，或者说为了优化时间复杂度而优化的。我们是从之前的一个工作中发现，类似的思路效果更好，以及缺少这方面的优化会带来一定的瓶颈，从而注意到这个问题，发现其时间复杂度还有提升的空间。因此才有了这篇工作。也可以说，这是一个实际操作推动理论研究，理论研究又反馈实际操作的过程。</a:t>
            </a: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dirty="0"/>
              <a:t>此外，很多时候，我们选择具体的方法去解决问题的时候，需要理论层面上的支持。比如在我报告中提到的</a:t>
            </a:r>
            <a:r>
              <a:rPr kumimoji="1" lang="en-US" altLang="zh-CN" dirty="0"/>
              <a:t>PPR</a:t>
            </a:r>
            <a:r>
              <a:rPr kumimoji="1" lang="zh-CN" altLang="en-US" dirty="0"/>
              <a:t>矩阵的计算问题，单源</a:t>
            </a:r>
            <a:r>
              <a:rPr kumimoji="1" lang="en-US" altLang="zh-CN" dirty="0"/>
              <a:t>PPR</a:t>
            </a:r>
            <a:r>
              <a:rPr kumimoji="1" lang="zh-CN" altLang="en-US" dirty="0"/>
              <a:t>和单宿</a:t>
            </a:r>
            <a:r>
              <a:rPr kumimoji="1" lang="en-US" altLang="zh-CN" dirty="0"/>
              <a:t>PPR</a:t>
            </a:r>
            <a:r>
              <a:rPr kumimoji="1" lang="zh-CN" altLang="en-US" dirty="0"/>
              <a:t>都可以完成</a:t>
            </a:r>
            <a:r>
              <a:rPr kumimoji="1" lang="en-US" altLang="zh-CN" dirty="0"/>
              <a:t>PPR</a:t>
            </a:r>
            <a:r>
              <a:rPr kumimoji="1" lang="zh-CN" altLang="en-US" dirty="0"/>
              <a:t>矩阵的计算，并且理解层面单源</a:t>
            </a:r>
            <a:r>
              <a:rPr kumimoji="1" lang="en-US" altLang="zh-CN" dirty="0"/>
              <a:t>PPR</a:t>
            </a:r>
            <a:r>
              <a:rPr kumimoji="1" lang="zh-CN" altLang="en-US" dirty="0"/>
              <a:t>还更直接一些。但是从理论层面上进行分析，就会发现单源</a:t>
            </a:r>
            <a:r>
              <a:rPr kumimoji="1" lang="en-US" altLang="zh-CN" dirty="0"/>
              <a:t>PPR</a:t>
            </a:r>
            <a:r>
              <a:rPr kumimoji="1" lang="zh-CN" altLang="en-US" dirty="0"/>
              <a:t>的</a:t>
            </a:r>
            <a:r>
              <a:rPr kumimoji="1" lang="en-US" altLang="zh-CN" dirty="0"/>
              <a:t>forward search</a:t>
            </a:r>
            <a:r>
              <a:rPr kumimoji="1" lang="zh-CN" altLang="en-US" dirty="0"/>
              <a:t>方法存在一定的误差缺陷，它的误差界是</a:t>
            </a:r>
            <a:r>
              <a:rPr kumimoji="1" lang="en-US" altLang="zh-CN" dirty="0"/>
              <a:t>delta*d</a:t>
            </a:r>
            <a:r>
              <a:rPr kumimoji="1" lang="zh-CN" altLang="en-US" dirty="0"/>
              <a:t>，和节点的度数有关，对于度数较大的节点，估计误差会比较大。在最后的实验部分我们也通过实验验证了这一点。因此，理论层面的分析其实可以帮助我们少走很多弯路。</a:t>
            </a:r>
            <a:endParaRPr kumimoji="1" lang="en-US" altLang="zh-C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105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en-US" altLang="zh-CN" dirty="0"/>
              <a:t>Personalized PageRank</a:t>
            </a:r>
            <a:r>
              <a:rPr kumimoji="1" lang="zh-CN" altLang="en-US" dirty="0"/>
              <a:t>就是图结构下关于节点邻近度的一种衡量方式。大家可能对</a:t>
            </a:r>
            <a:r>
              <a:rPr kumimoji="1" lang="en-US" altLang="zh-CN" dirty="0"/>
              <a:t>Personalized PageRank</a:t>
            </a:r>
            <a:r>
              <a:rPr kumimoji="1" lang="zh-CN" altLang="en-US" dirty="0"/>
              <a:t>感到陌生，但是很可能听说过</a:t>
            </a:r>
            <a:r>
              <a:rPr kumimoji="1" lang="en-US" altLang="zh-CN" dirty="0"/>
              <a:t>PageRank</a:t>
            </a:r>
            <a:r>
              <a:rPr kumimoji="1" lang="zh-CN" altLang="en-US" dirty="0"/>
              <a:t>，它是由谷歌的两位创始人提出的一种衡量</a:t>
            </a:r>
            <a:r>
              <a:rPr kumimoji="1" lang="en-US" altLang="zh-CN" dirty="0"/>
              <a:t>web</a:t>
            </a:r>
            <a:r>
              <a:rPr kumimoji="1" lang="zh-CN" altLang="en-US" dirty="0"/>
              <a:t>网络上网页重要性的方法。其定义的核心思想为：如果一个网页被很多网页或者重要的网页所引用，则其重要性较高。如果我们将一个</a:t>
            </a:r>
            <a:r>
              <a:rPr kumimoji="1" lang="en-US" altLang="zh-CN" dirty="0"/>
              <a:t>web</a:t>
            </a:r>
            <a:r>
              <a:rPr kumimoji="1" lang="zh-CN" altLang="en-US" dirty="0"/>
              <a:t>网络抽象为图结构，则基于这一思想，我们可以抽象得到一个迭代形式的定义式。在这一定义式中，</a:t>
            </a:r>
            <a:r>
              <a:rPr kumimoji="1" lang="en-US" altLang="zh-CN" dirty="0"/>
              <a:t>pi</a:t>
            </a:r>
            <a:r>
              <a:rPr kumimoji="1" lang="zh-CN" altLang="en-US" dirty="0"/>
              <a:t>表示</a:t>
            </a:r>
            <a:r>
              <a:rPr kumimoji="1" lang="en-US" altLang="zh-CN" dirty="0" err="1"/>
              <a:t>pagerank</a:t>
            </a:r>
            <a:r>
              <a:rPr kumimoji="1" lang="zh-CN" altLang="en-US" dirty="0"/>
              <a:t>向量，</a:t>
            </a:r>
            <a:r>
              <a:rPr kumimoji="1" lang="en-US" altLang="zh-CN" dirty="0"/>
              <a:t>e</a:t>
            </a:r>
            <a:r>
              <a:rPr kumimoji="1" lang="zh-CN" altLang="en-US" dirty="0"/>
              <a:t>为起始向量，</a:t>
            </a:r>
            <a:r>
              <a:rPr kumimoji="1" lang="en-US" altLang="zh-CN" dirty="0"/>
              <a:t>P</a:t>
            </a:r>
            <a:r>
              <a:rPr kumimoji="1" lang="zh-CN" altLang="en-US" dirty="0"/>
              <a:t>为概率转移矩阵，</a:t>
            </a:r>
            <a:r>
              <a:rPr kumimoji="1" lang="en-US" altLang="zh-CN" dirty="0"/>
              <a:t>alpha</a:t>
            </a:r>
            <a:r>
              <a:rPr kumimoji="1" lang="zh-CN" altLang="en-US" dirty="0"/>
              <a:t>为衰减系数。在每次迭代中，各节点的新的</a:t>
            </a:r>
            <a:r>
              <a:rPr kumimoji="1" lang="en-US" altLang="zh-CN" dirty="0" err="1"/>
              <a:t>pagerank</a:t>
            </a:r>
            <a:r>
              <a:rPr kumimoji="1" lang="zh-CN" altLang="en-US" dirty="0"/>
              <a:t>值可以由其邻居节点在上一轮的</a:t>
            </a:r>
            <a:r>
              <a:rPr kumimoji="1" lang="en-US" altLang="zh-CN" dirty="0" err="1"/>
              <a:t>pagerank</a:t>
            </a:r>
            <a:r>
              <a:rPr kumimoji="1" lang="zh-CN" altLang="en-US" dirty="0"/>
              <a:t>值融合得到，另外，每次迭代中，还会有</a:t>
            </a:r>
            <a:r>
              <a:rPr kumimoji="1" lang="en-US" altLang="zh-CN" dirty="0"/>
              <a:t>alpha</a:t>
            </a:r>
            <a:r>
              <a:rPr kumimoji="1" lang="zh-CN" altLang="en-US" dirty="0"/>
              <a:t>的概率变为初始值。由于</a:t>
            </a:r>
            <a:r>
              <a:rPr kumimoji="1" lang="en-US" altLang="zh-CN" dirty="0" err="1"/>
              <a:t>pagerank</a:t>
            </a:r>
            <a:r>
              <a:rPr kumimoji="1" lang="zh-CN" altLang="en-US" dirty="0"/>
              <a:t>希望衡量网络上各网页的全局重要性，即</a:t>
            </a:r>
            <a:r>
              <a:rPr kumimoji="1" lang="en-US" altLang="zh-CN" dirty="0"/>
              <a:t>web</a:t>
            </a:r>
            <a:r>
              <a:rPr kumimoji="1" lang="zh-CN" altLang="en-US" dirty="0"/>
              <a:t>网络对应的图结构上，各节点的全局重要性，因此</a:t>
            </a:r>
            <a:r>
              <a:rPr kumimoji="1" lang="en-US" altLang="zh-CN" dirty="0" err="1"/>
              <a:t>pagerank</a:t>
            </a:r>
            <a:r>
              <a:rPr kumimoji="1" lang="zh-CN" altLang="en-US" dirty="0"/>
              <a:t>计算时，其初始向量</a:t>
            </a:r>
            <a:r>
              <a:rPr kumimoji="1" lang="en-US" altLang="zh-CN" dirty="0"/>
              <a:t>e</a:t>
            </a:r>
            <a:r>
              <a:rPr kumimoji="1" lang="zh-CN" altLang="en-US" dirty="0"/>
              <a:t>的各维度均为</a:t>
            </a:r>
            <a:r>
              <a:rPr kumimoji="1" lang="en-US" altLang="zh-CN" dirty="0"/>
              <a:t>1/n</a:t>
            </a:r>
            <a:r>
              <a:rPr kumimoji="1" lang="zh-CN" altLang="en-US" dirty="0"/>
              <a:t>，表示在一开始图上各节点的全局重要性相同。</a:t>
            </a:r>
            <a:r>
              <a:rPr kumimoji="1" lang="en-US" altLang="zh-CN" dirty="0"/>
              <a:t>Personalized PageRank(</a:t>
            </a:r>
            <a:r>
              <a:rPr kumimoji="1" lang="zh-CN" altLang="en-US" dirty="0"/>
              <a:t>或者简称</a:t>
            </a:r>
            <a:r>
              <a:rPr kumimoji="1" lang="en-US" altLang="zh-CN" dirty="0"/>
              <a:t>PPR)</a:t>
            </a:r>
            <a:r>
              <a:rPr kumimoji="1" lang="zh-CN" altLang="en-US" dirty="0"/>
              <a:t>其实是</a:t>
            </a:r>
            <a:r>
              <a:rPr kumimoji="1" lang="en-US" altLang="zh-CN" dirty="0"/>
              <a:t>PageRank</a:t>
            </a:r>
            <a:r>
              <a:rPr kumimoji="1" lang="zh-CN" altLang="en-US" dirty="0"/>
              <a:t>的一种特殊形式，它希望衡量图上各节点关于给定源节点</a:t>
            </a:r>
            <a:r>
              <a:rPr kumimoji="1" lang="en-US" altLang="zh-CN" dirty="0"/>
              <a:t>s</a:t>
            </a:r>
            <a:r>
              <a:rPr kumimoji="1" lang="zh-CN" altLang="en-US" dirty="0"/>
              <a:t>的相对重要性，因此</a:t>
            </a:r>
            <a:r>
              <a:rPr kumimoji="1" lang="en-US" altLang="zh-CN" dirty="0"/>
              <a:t>PPR</a:t>
            </a:r>
            <a:r>
              <a:rPr kumimoji="1" lang="zh-CN" altLang="en-US" dirty="0"/>
              <a:t>的迭代定义式基本与</a:t>
            </a:r>
            <a:r>
              <a:rPr kumimoji="1" lang="en-US" altLang="zh-CN" dirty="0"/>
              <a:t>PageRank</a:t>
            </a:r>
            <a:r>
              <a:rPr kumimoji="1" lang="zh-CN" altLang="en-US" dirty="0"/>
              <a:t>相同，只有初始向量</a:t>
            </a:r>
            <a:r>
              <a:rPr kumimoji="1" lang="en-US" altLang="zh-CN" dirty="0"/>
              <a:t>e</a:t>
            </a:r>
            <a:r>
              <a:rPr kumimoji="1" lang="zh-CN" altLang="en-US" dirty="0"/>
              <a:t>设置为一个只有第</a:t>
            </a:r>
            <a:r>
              <a:rPr kumimoji="1" lang="en-US" altLang="zh-CN" dirty="0"/>
              <a:t>s</a:t>
            </a:r>
            <a:r>
              <a:rPr kumimoji="1" lang="zh-CN" altLang="en-US" dirty="0"/>
              <a:t>项为</a:t>
            </a:r>
            <a:r>
              <a:rPr kumimoji="1" lang="en-US" altLang="zh-CN" dirty="0"/>
              <a:t>1</a:t>
            </a:r>
            <a:r>
              <a:rPr kumimoji="1" lang="zh-CN" altLang="en-US" dirty="0"/>
              <a:t>，其它项均为</a:t>
            </a:r>
            <a:r>
              <a:rPr kumimoji="1" lang="en-US" altLang="zh-CN" dirty="0"/>
              <a:t>0</a:t>
            </a:r>
            <a:r>
              <a:rPr kumimoji="1" lang="zh-CN" altLang="en-US" dirty="0"/>
              <a:t>的</a:t>
            </a:r>
            <a:r>
              <a:rPr kumimoji="1" lang="en-US" altLang="zh-CN" dirty="0"/>
              <a:t>one hot</a:t>
            </a:r>
            <a:r>
              <a:rPr kumimoji="1" lang="zh-CN" altLang="en-US" dirty="0"/>
              <a:t>向量</a:t>
            </a:r>
            <a:endParaRPr kumimoji="1"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a:t>
            </a:fld>
            <a:endParaRPr lang="zh-CN" altLang="en-US"/>
          </a:p>
        </p:txBody>
      </p:sp>
    </p:spTree>
    <p:extLst>
      <p:ext uri="{BB962C8B-B14F-4D97-AF65-F5344CB8AC3E}">
        <p14:creationId xmlns:p14="http://schemas.microsoft.com/office/powerpoint/2010/main" val="2951526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That’s all of our presentation. Thank you.</a:t>
            </a:r>
            <a:r>
              <a:rPr lang="zh-CN" altLang="zh-CN" dirty="0">
                <a:effectLst/>
              </a:rPr>
              <a:t> </a:t>
            </a:r>
            <a:endParaRPr kumimoji="1" lang="zh-CN" altLang="en-US"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30</a:t>
            </a:fld>
            <a:endParaRPr lang="zh-CN" altLang="en-US"/>
          </a:p>
        </p:txBody>
      </p:sp>
    </p:spTree>
    <p:extLst>
      <p:ext uri="{BB962C8B-B14F-4D97-AF65-F5344CB8AC3E}">
        <p14:creationId xmlns:p14="http://schemas.microsoft.com/office/powerpoint/2010/main" val="222504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pPr>
            <a:r>
              <a:rPr kumimoji="1" lang="zh-CN" altLang="en-US" dirty="0"/>
              <a:t>除了</a:t>
            </a:r>
            <a:r>
              <a:rPr kumimoji="1" lang="en-US" altLang="zh-CN" dirty="0"/>
              <a:t>PPR</a:t>
            </a:r>
            <a:r>
              <a:rPr kumimoji="1" lang="zh-CN" altLang="en-US" dirty="0"/>
              <a:t>定义式中给出的迭代思路，我们还可以从概率的角度理解</a:t>
            </a:r>
            <a:r>
              <a:rPr kumimoji="1" lang="en-US" altLang="zh-CN" dirty="0"/>
              <a:t>PPR</a:t>
            </a:r>
            <a:r>
              <a:rPr kumimoji="1" lang="zh-CN" altLang="en-US" dirty="0"/>
              <a:t>的含义，（点击）事实上，节点</a:t>
            </a:r>
            <a:r>
              <a:rPr kumimoji="1" lang="en-US" altLang="zh-CN" dirty="0"/>
              <a:t>t</a:t>
            </a:r>
            <a:r>
              <a:rPr kumimoji="1" lang="zh-CN" altLang="en-US" dirty="0"/>
              <a:t>关于节点</a:t>
            </a:r>
            <a:r>
              <a:rPr kumimoji="1" lang="en-US" altLang="zh-CN" dirty="0"/>
              <a:t>s</a:t>
            </a:r>
            <a:r>
              <a:rPr kumimoji="1" lang="zh-CN" altLang="en-US" dirty="0"/>
              <a:t>的</a:t>
            </a:r>
            <a:r>
              <a:rPr kumimoji="1" lang="en-US" altLang="zh-CN" dirty="0"/>
              <a:t>PPR</a:t>
            </a:r>
            <a:r>
              <a:rPr kumimoji="1" lang="zh-CN" altLang="en-US" dirty="0"/>
              <a:t> </a:t>
            </a:r>
            <a:r>
              <a:rPr kumimoji="1" lang="en-US" altLang="zh-CN" dirty="0"/>
              <a:t>pi(</a:t>
            </a:r>
            <a:r>
              <a:rPr kumimoji="1" lang="en-US" altLang="zh-CN" dirty="0" err="1"/>
              <a:t>s,t</a:t>
            </a:r>
            <a:r>
              <a:rPr kumimoji="1" lang="en-US" altLang="zh-CN" dirty="0"/>
              <a:t>)</a:t>
            </a:r>
            <a:r>
              <a:rPr kumimoji="1" lang="zh-CN" altLang="en-US" dirty="0"/>
              <a:t>等于从节点</a:t>
            </a:r>
            <a:r>
              <a:rPr kumimoji="1" lang="en-US" altLang="zh-CN" dirty="0"/>
              <a:t>s</a:t>
            </a:r>
            <a:r>
              <a:rPr kumimoji="1" lang="zh-CN" altLang="en-US" dirty="0"/>
              <a:t>出发的</a:t>
            </a:r>
            <a:r>
              <a:rPr kumimoji="1" lang="en-US" altLang="zh-CN" dirty="0"/>
              <a:t>alpha</a:t>
            </a:r>
            <a:r>
              <a:rPr kumimoji="1" lang="zh-CN" altLang="en-US" dirty="0"/>
              <a:t>衰减随机游走停止在节点</a:t>
            </a:r>
            <a:r>
              <a:rPr kumimoji="1" lang="en-US" altLang="zh-CN" dirty="0"/>
              <a:t>t</a:t>
            </a:r>
            <a:r>
              <a:rPr kumimoji="1" lang="zh-CN" altLang="en-US" dirty="0"/>
              <a:t>的概率。这里，</a:t>
            </a:r>
            <a:r>
              <a:rPr kumimoji="1" lang="en-US" altLang="zh-CN" dirty="0"/>
              <a:t>alpha</a:t>
            </a:r>
            <a:r>
              <a:rPr kumimoji="1" lang="zh-CN" altLang="en-US" dirty="0"/>
              <a:t>衰减随机游走是一种特殊的随机游走，在游走的每一步，都以</a:t>
            </a:r>
            <a:r>
              <a:rPr kumimoji="1" lang="en-US" altLang="zh-CN" dirty="0"/>
              <a:t>alpha</a:t>
            </a:r>
            <a:r>
              <a:rPr kumimoji="1" lang="zh-CN" altLang="en-US" dirty="0"/>
              <a:t>的概率停止在当前节点，以</a:t>
            </a:r>
            <a:r>
              <a:rPr kumimoji="1" lang="en-US" altLang="zh-CN" dirty="0"/>
              <a:t>1-alpha</a:t>
            </a:r>
            <a:r>
              <a:rPr kumimoji="1" lang="zh-CN" altLang="en-US" dirty="0"/>
              <a:t>的概率随机游走一个出邻居。</a:t>
            </a:r>
            <a:endParaRPr kumimoji="1" lang="en-US" altLang="zh-CN" dirty="0"/>
          </a:p>
        </p:txBody>
      </p:sp>
      <p:sp>
        <p:nvSpPr>
          <p:cNvPr id="4" name="幻灯片编号占位符 3"/>
          <p:cNvSpPr>
            <a:spLocks noGrp="1"/>
          </p:cNvSpPr>
          <p:nvPr>
            <p:ph type="sldNum" sz="quarter" idx="10"/>
          </p:nvPr>
        </p:nvSpPr>
        <p:spPr/>
        <p:txBody>
          <a:bodyPr/>
          <a:lstStyle/>
          <a:p>
            <a:pPr>
              <a:defRPr/>
            </a:pPr>
            <a:fld id="{25DE6574-9F1F-4C27-A420-92E929B1085F}" type="slidenum">
              <a:rPr lang="zh-CN" altLang="en-US" smtClean="0"/>
              <a:pPr>
                <a:defRPr/>
              </a:pPr>
              <a:t>4</a:t>
            </a:fld>
            <a:endParaRPr lang="zh-CN" altLang="en-US"/>
          </a:p>
        </p:txBody>
      </p:sp>
    </p:spTree>
    <p:extLst>
      <p:ext uri="{BB962C8B-B14F-4D97-AF65-F5344CB8AC3E}">
        <p14:creationId xmlns:p14="http://schemas.microsoft.com/office/powerpoint/2010/main" val="2782939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单源</a:t>
            </a:r>
            <a:r>
              <a:rPr lang="en-US" altLang="zh-CN" dirty="0"/>
              <a:t>PPR</a:t>
            </a:r>
            <a:r>
              <a:rPr lang="zh-CN" altLang="en-US" dirty="0"/>
              <a:t>计算是</a:t>
            </a:r>
            <a:r>
              <a:rPr lang="en-US" altLang="zh-CN" dirty="0"/>
              <a:t>PPR</a:t>
            </a:r>
            <a:r>
              <a:rPr lang="zh-CN" altLang="en-US" dirty="0"/>
              <a:t>计算的一种类型。给定图上某一节点作为源节点，我们需要返回图上所有节点关于源节点的</a:t>
            </a:r>
            <a:r>
              <a:rPr lang="en-US" altLang="zh-CN" dirty="0"/>
              <a:t>PPR</a:t>
            </a:r>
            <a:r>
              <a:rPr lang="zh-CN" altLang="en-US" dirty="0"/>
              <a:t>值。借助</a:t>
            </a:r>
            <a:r>
              <a:rPr lang="en-US" altLang="zh-CN" dirty="0"/>
              <a:t>PPR</a:t>
            </a:r>
            <a:r>
              <a:rPr lang="zh-CN" altLang="en-US" dirty="0"/>
              <a:t>的概率含义，我们可以很方便地使用蒙特卡罗采样的方式完成单源</a:t>
            </a:r>
            <a:r>
              <a:rPr lang="en-US" altLang="zh-CN" dirty="0"/>
              <a:t>PPR</a:t>
            </a:r>
            <a:r>
              <a:rPr lang="zh-CN" altLang="en-US" dirty="0"/>
              <a:t>的估计，即对于节点</a:t>
            </a:r>
            <a:r>
              <a:rPr lang="en-US" altLang="zh-CN" dirty="0"/>
              <a:t>t</a:t>
            </a:r>
            <a:r>
              <a:rPr lang="zh-CN" altLang="en-US" dirty="0"/>
              <a:t>关于节点</a:t>
            </a:r>
            <a:r>
              <a:rPr lang="en-US" altLang="zh-CN" dirty="0"/>
              <a:t>s</a:t>
            </a:r>
            <a:r>
              <a:rPr lang="zh-CN" altLang="en-US" dirty="0"/>
              <a:t>的</a:t>
            </a:r>
            <a:r>
              <a:rPr lang="en-US" altLang="zh-CN" dirty="0"/>
              <a:t>PPR</a:t>
            </a:r>
            <a:r>
              <a:rPr lang="zh-CN" altLang="en-US" dirty="0"/>
              <a:t>估计值，我们可以从节点</a:t>
            </a:r>
            <a:r>
              <a:rPr lang="en-US" altLang="zh-CN" dirty="0"/>
              <a:t>s</a:t>
            </a:r>
            <a:r>
              <a:rPr lang="zh-CN" altLang="en-US" dirty="0"/>
              <a:t>出发产生大量的</a:t>
            </a:r>
            <a:r>
              <a:rPr lang="en-US" altLang="zh-CN" dirty="0"/>
              <a:t>alpha</a:t>
            </a:r>
            <a:r>
              <a:rPr lang="zh-CN" altLang="en-US" dirty="0"/>
              <a:t>衰减游走，用这些游走中停止在节点</a:t>
            </a:r>
            <a:r>
              <a:rPr lang="en-US" altLang="zh-CN" dirty="0"/>
              <a:t>t</a:t>
            </a:r>
            <a:r>
              <a:rPr lang="zh-CN" altLang="en-US" dirty="0"/>
              <a:t>的数量占总随机游走数的比例，作为节点</a:t>
            </a:r>
            <a:r>
              <a:rPr lang="en-US" altLang="zh-CN" dirty="0"/>
              <a:t>t</a:t>
            </a:r>
            <a:r>
              <a:rPr lang="zh-CN" altLang="en-US" dirty="0"/>
              <a:t>关于节点</a:t>
            </a:r>
            <a:r>
              <a:rPr lang="en-US" altLang="zh-CN" dirty="0"/>
              <a:t>s</a:t>
            </a:r>
            <a:r>
              <a:rPr lang="zh-CN" altLang="en-US" dirty="0"/>
              <a:t>的</a:t>
            </a:r>
            <a:r>
              <a:rPr lang="en-US" altLang="zh-CN" dirty="0"/>
              <a:t>PPR</a:t>
            </a:r>
            <a:r>
              <a:rPr lang="zh-CN" altLang="en-US" dirty="0"/>
              <a:t>估计。如果我们想在常数相对误差下，估计图上所有大于</a:t>
            </a:r>
            <a:r>
              <a:rPr lang="en-US" altLang="zh-CN" dirty="0"/>
              <a:t>delta</a:t>
            </a:r>
            <a:r>
              <a:rPr lang="zh-CN" altLang="en-US" dirty="0"/>
              <a:t>的</a:t>
            </a:r>
            <a:r>
              <a:rPr lang="en-US" altLang="zh-CN" dirty="0"/>
              <a:t>PPR</a:t>
            </a:r>
            <a:r>
              <a:rPr lang="zh-CN" altLang="en-US" dirty="0"/>
              <a:t>值，则蒙特卡罗采样的方法可以在</a:t>
            </a:r>
            <a:r>
              <a:rPr lang="en-US" altLang="zh-CN" dirty="0"/>
              <a:t>1/delta</a:t>
            </a:r>
            <a:r>
              <a:rPr lang="zh-CN" altLang="en-US" dirty="0"/>
              <a:t>的时间内完成。注意到图上各节点关于源节点</a:t>
            </a:r>
            <a:r>
              <a:rPr lang="en-US" altLang="zh-CN" dirty="0"/>
              <a:t>s</a:t>
            </a:r>
            <a:r>
              <a:rPr lang="zh-CN" altLang="en-US" dirty="0"/>
              <a:t>的单源</a:t>
            </a:r>
            <a:r>
              <a:rPr lang="en-US" altLang="zh-CN" dirty="0"/>
              <a:t>PPR</a:t>
            </a:r>
            <a:r>
              <a:rPr lang="zh-CN" altLang="en-US" dirty="0"/>
              <a:t>之和正好是</a:t>
            </a:r>
            <a:r>
              <a:rPr lang="en-US" altLang="zh-CN" dirty="0"/>
              <a:t>1</a:t>
            </a:r>
            <a:r>
              <a:rPr lang="zh-CN" altLang="en-US" dirty="0"/>
              <a:t>，根据鸽笼远离，图上</a:t>
            </a:r>
            <a:r>
              <a:rPr lang="en-US" altLang="zh-CN" dirty="0"/>
              <a:t>PPR</a:t>
            </a:r>
            <a:r>
              <a:rPr lang="zh-CN" altLang="en-US" dirty="0"/>
              <a:t>超过</a:t>
            </a:r>
            <a:r>
              <a:rPr lang="en-US" altLang="zh-CN" dirty="0"/>
              <a:t>delta</a:t>
            </a:r>
            <a:r>
              <a:rPr lang="zh-CN" altLang="en-US" dirty="0"/>
              <a:t>的节点数量不会超过</a:t>
            </a:r>
            <a:r>
              <a:rPr lang="en-US" altLang="zh-CN" dirty="0"/>
              <a:t>1/delta</a:t>
            </a:r>
            <a:r>
              <a:rPr lang="zh-CN" altLang="en-US" dirty="0"/>
              <a:t>。因此，</a:t>
            </a:r>
            <a:r>
              <a:rPr lang="en-US" altLang="zh-CN" dirty="0"/>
              <a:t>1/delta</a:t>
            </a:r>
            <a:r>
              <a:rPr lang="zh-CN" altLang="en-US" dirty="0"/>
              <a:t>是单源</a:t>
            </a:r>
            <a:r>
              <a:rPr lang="en-US" altLang="zh-CN" dirty="0"/>
              <a:t>PPR</a:t>
            </a:r>
            <a:r>
              <a:rPr lang="zh-CN" altLang="en-US" dirty="0"/>
              <a:t>计算问题的一个理论下界，而蒙特卡罗采样便可以达到这一下界。</a:t>
            </a:r>
            <a:endParaRPr lang="en-US" altLang="zh-C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3128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sz="1200" dirty="0">
                    <a:latin typeface="Candara" panose="020E0502030303020204" pitchFamily="34" charset="0"/>
                    <a:cs typeface="Cavolini" panose="03000502040302020204" pitchFamily="66" charset="0"/>
                  </a:rPr>
                  <a:t>但是，如果我们考虑单宿</a:t>
                </a:r>
                <a:r>
                  <a:rPr kumimoji="1" lang="en-US" altLang="zh-CN" sz="1200" dirty="0">
                    <a:latin typeface="Candara" panose="020E0502030303020204" pitchFamily="34" charset="0"/>
                    <a:cs typeface="Cavolini" panose="03000502040302020204" pitchFamily="66" charset="0"/>
                  </a:rPr>
                  <a:t>PPR</a:t>
                </a:r>
                <a:r>
                  <a:rPr kumimoji="1" lang="zh-CN" altLang="en-US" sz="1200" dirty="0">
                    <a:latin typeface="Candara" panose="020E0502030303020204" pitchFamily="34" charset="0"/>
                    <a:cs typeface="Cavolini" panose="03000502040302020204" pitchFamily="66" charset="0"/>
                  </a:rPr>
                  <a:t>的计算，事情就会变得复杂一些。单宿</a:t>
                </a:r>
                <a:r>
                  <a:rPr kumimoji="1" lang="en-US" altLang="zh-CN" sz="1200" dirty="0">
                    <a:latin typeface="Candara" panose="020E0502030303020204" pitchFamily="34" charset="0"/>
                    <a:cs typeface="Cavolini" panose="03000502040302020204" pitchFamily="66" charset="0"/>
                  </a:rPr>
                  <a:t>PPR</a:t>
                </a:r>
                <a:r>
                  <a:rPr kumimoji="1" lang="zh-CN" altLang="en-US" sz="1200" dirty="0">
                    <a:latin typeface="Candara" panose="020E0502030303020204" pitchFamily="34" charset="0"/>
                    <a:cs typeface="Cavolini" panose="03000502040302020204" pitchFamily="66" charset="0"/>
                  </a:rPr>
                  <a:t>指的是，给定图上某一节点作为宿节点，我们需要返回宿节点关于图上所有节点的</a:t>
                </a:r>
                <a:r>
                  <a:rPr kumimoji="1" lang="en-US" altLang="zh-CN" sz="1200" dirty="0">
                    <a:latin typeface="Candara" panose="020E0502030303020204" pitchFamily="34" charset="0"/>
                    <a:cs typeface="Cavolini" panose="03000502040302020204" pitchFamily="66" charset="0"/>
                  </a:rPr>
                  <a:t>PPR</a:t>
                </a:r>
                <a:r>
                  <a:rPr kumimoji="1" lang="zh-CN" altLang="en-US" sz="1200" dirty="0">
                    <a:latin typeface="Candara" panose="020E0502030303020204" pitchFamily="34" charset="0"/>
                    <a:cs typeface="Cavolini" panose="03000502040302020204" pitchFamily="66" charset="0"/>
                  </a:rPr>
                  <a:t>值，则蒙特卡罗采样无法用于计算单宿</a:t>
                </a:r>
                <a:r>
                  <a:rPr kumimoji="1" lang="en-US" altLang="zh-CN" sz="1200" dirty="0">
                    <a:latin typeface="Candara" panose="020E0502030303020204" pitchFamily="34" charset="0"/>
                    <a:cs typeface="Cavolini" panose="03000502040302020204" pitchFamily="66" charset="0"/>
                  </a:rPr>
                  <a:t>PPR</a:t>
                </a:r>
                <a:r>
                  <a:rPr kumimoji="1" lang="zh-CN" altLang="en-US" sz="1200" dirty="0">
                    <a:latin typeface="Candara" panose="020E0502030303020204" pitchFamily="34" charset="0"/>
                    <a:cs typeface="Cavolini" panose="03000502040302020204" pitchFamily="66" charset="0"/>
                  </a:rPr>
                  <a:t>，因为我们没有办法进行逆向的随机游走。</a:t>
                </a:r>
                <a:endParaRPr kumimoji="1" lang="en-US" altLang="zh-CN" sz="1200" dirty="0">
                  <a:latin typeface="Candara" panose="020E0502030303020204" pitchFamily="34" charset="0"/>
                  <a:cs typeface="Cavolini" panose="03000502040302020204" pitchFamily="66" charset="0"/>
                </a:endParaRPr>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b="0" dirty="0">
                    <a:latin typeface="Candara" panose="020E0502030303020204" pitchFamily="34" charset="0"/>
                  </a:rPr>
                  <a:t>Recall that single-source PPR query can be finished in </a:t>
                </a:r>
                <a:r>
                  <a:rPr kumimoji="1" lang="en-US" altLang="zh-CN" sz="1200" i="0">
                    <a:solidFill>
                      <a:srgbClr val="C00000"/>
                    </a:solidFill>
                    <a:latin typeface="Cambria Math" panose="02040503050406030204" pitchFamily="18" charset="0"/>
                    <a:ea typeface="Cambria Math" panose="02040503050406030204" pitchFamily="18" charset="0"/>
                  </a:rPr>
                  <a:t>𝜪(</a:t>
                </a:r>
                <a:r>
                  <a:rPr kumimoji="1" lang="en-US" altLang="zh-CN" sz="1200" b="1" i="0">
                    <a:solidFill>
                      <a:srgbClr val="C00000"/>
                    </a:solidFill>
                    <a:latin typeface="Cambria Math" panose="02040503050406030204" pitchFamily="18" charset="0"/>
                    <a:ea typeface="Cambria Math" panose="02040503050406030204" pitchFamily="18" charset="0"/>
                  </a:rPr>
                  <a:t>𝟏/</a:t>
                </a:r>
                <a:r>
                  <a:rPr kumimoji="1" lang="en-US" altLang="zh-CN" sz="1200" i="0">
                    <a:solidFill>
                      <a:srgbClr val="C00000"/>
                    </a:solidFill>
                    <a:latin typeface="Cambria Math" panose="02040503050406030204" pitchFamily="18" charset="0"/>
                    <a:ea typeface="Cambria Math" panose="02040503050406030204" pitchFamily="18" charset="0"/>
                  </a:rPr>
                  <a:t>𝜹)</a:t>
                </a:r>
                <a:r>
                  <a:rPr kumimoji="1" lang="en-US" altLang="zh-CN" sz="1200" b="0" dirty="0">
                    <a:latin typeface="Candara" panose="020E0502030303020204" pitchFamily="34" charset="0"/>
                  </a:rPr>
                  <a:t> by MC-sampling. And Lofgren has proved that the lower bound for single-target PPR query is </a:t>
                </a:r>
                <a:r>
                  <a:rPr kumimoji="1" lang="en-US" altLang="zh-CN" sz="1200" i="0">
                    <a:solidFill>
                      <a:srgbClr val="C00000"/>
                    </a:solidFill>
                    <a:latin typeface="Cambria Math" panose="02040503050406030204" pitchFamily="18" charset="0"/>
                    <a:ea typeface="Cambria Math" panose="02040503050406030204" pitchFamily="18" charset="0"/>
                  </a:rPr>
                  <a:t>𝜪(𝟏/𝜹)</a:t>
                </a:r>
                <a:r>
                  <a:rPr kumimoji="1" lang="en-US" altLang="zh-CN" sz="1200" b="0" dirty="0">
                    <a:latin typeface="Candara" panose="020E0502030303020204" pitchFamily="34" charset="0"/>
                  </a:rPr>
                  <a:t>. So </a:t>
                </a:r>
                <a:r>
                  <a:rPr kumimoji="1" lang="en-US" altLang="zh-CN" sz="1200" dirty="0">
                    <a:latin typeface="Candara" panose="020E0502030303020204" pitchFamily="34" charset="0"/>
                    <a:cs typeface="Cavolini" panose="03000502040302020204" pitchFamily="66" charset="0"/>
                  </a:rPr>
                  <a:t>there is an </a:t>
                </a:r>
                <a:r>
                  <a:rPr kumimoji="1" lang="en-US" altLang="zh-CN" sz="1200" i="0">
                    <a:solidFill>
                      <a:srgbClr val="C00000"/>
                    </a:solidFill>
                    <a:latin typeface="Cambria Math" panose="02040503050406030204" pitchFamily="18" charset="0"/>
                    <a:ea typeface="Cambria Math" panose="02040503050406030204" pitchFamily="18" charset="0"/>
                    <a:cs typeface="Cavolini" panose="03000502040302020204" pitchFamily="66" charset="0"/>
                  </a:rPr>
                  <a:t>𝜪(𝒅 ̅ )</a:t>
                </a:r>
                <a:r>
                  <a:rPr kumimoji="1" lang="en-US" altLang="zh-CN" sz="1200" dirty="0">
                    <a:solidFill>
                      <a:srgbClr val="C00000"/>
                    </a:solidFill>
                    <a:latin typeface="Candara" panose="020E0502030303020204" pitchFamily="34" charset="0"/>
                    <a:cs typeface="Cavolini" panose="03000502040302020204" pitchFamily="66" charset="0"/>
                  </a:rPr>
                  <a:t> theoretical gap. </a:t>
                </a:r>
                <a:endParaRPr kumimoji="1" lang="zh-CN" altLang="en-US" sz="1200" dirty="0">
                  <a:latin typeface="Candara" panose="020E0502030303020204" pitchFamily="34" charset="0"/>
                  <a:cs typeface="Cavolini" panose="03000502040302020204" pitchFamily="66" charset="0"/>
                </a:endParaRPr>
              </a:p>
            </p:txBody>
          </p:sp>
        </mc:Fallback>
      </mc:AlternateContent>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994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zh-CN" altLang="en-US" sz="1200" dirty="0">
                    <a:latin typeface="Candara" panose="020E0502030303020204" pitchFamily="34" charset="0"/>
                    <a:cs typeface="Cavolini" panose="03000502040302020204" pitchFamily="66" charset="0"/>
                  </a:rPr>
                  <a:t>事实上，对于单宿</a:t>
                </a:r>
                <a:r>
                  <a:rPr kumimoji="1" lang="en-US" altLang="zh-CN" sz="1200" dirty="0">
                    <a:latin typeface="Candara" panose="020E0502030303020204" pitchFamily="34" charset="0"/>
                    <a:cs typeface="Cavolini" panose="03000502040302020204" pitchFamily="66" charset="0"/>
                  </a:rPr>
                  <a:t>PPR</a:t>
                </a:r>
                <a:r>
                  <a:rPr kumimoji="1" lang="zh-CN" altLang="en-US" sz="1200" dirty="0">
                    <a:latin typeface="Candara" panose="020E0502030303020204" pitchFamily="34" charset="0"/>
                    <a:cs typeface="Cavolini" panose="03000502040302020204" pitchFamily="66" charset="0"/>
                  </a:rPr>
                  <a:t>的计算问题，只有</a:t>
                </a:r>
                <a:r>
                  <a:rPr kumimoji="1" lang="en-US" altLang="zh-CN" sz="1200" dirty="0">
                    <a:latin typeface="Candara" panose="020E0502030303020204" pitchFamily="34" charset="0"/>
                    <a:cs typeface="Cavolini" panose="03000502040302020204" pitchFamily="66" charset="0"/>
                  </a:rPr>
                  <a:t>power method</a:t>
                </a:r>
                <a:r>
                  <a:rPr kumimoji="1" lang="zh-CN" altLang="en-US" sz="1200" dirty="0">
                    <a:latin typeface="Candara" panose="020E0502030303020204" pitchFamily="34" charset="0"/>
                    <a:cs typeface="Cavolini" panose="03000502040302020204" pitchFamily="66" charset="0"/>
                  </a:rPr>
                  <a:t>和</a:t>
                </a:r>
                <a:r>
                  <a:rPr kumimoji="1" lang="en-US" altLang="zh-CN" sz="1200" dirty="0">
                    <a:latin typeface="Candara" panose="020E0502030303020204" pitchFamily="34" charset="0"/>
                    <a:cs typeface="Cavolini" panose="03000502040302020204" pitchFamily="66" charset="0"/>
                  </a:rPr>
                  <a:t>backward search</a:t>
                </a:r>
                <a:r>
                  <a:rPr kumimoji="1" lang="zh-CN" altLang="en-US" sz="1200" dirty="0">
                    <a:latin typeface="Candara" panose="020E0502030303020204" pitchFamily="34" charset="0"/>
                    <a:cs typeface="Cavolini" panose="03000502040302020204" pitchFamily="66" charset="0"/>
                  </a:rPr>
                  <a:t>两种方法可以完成，</a:t>
                </a:r>
                <a:r>
                  <a:rPr kumimoji="1" lang="en-US" altLang="zh-CN" sz="1200" dirty="0">
                    <a:latin typeface="Candara" panose="020E0502030303020204" pitchFamily="34" charset="0"/>
                    <a:cs typeface="Cavolini" panose="03000502040302020204" pitchFamily="66" charset="0"/>
                  </a:rPr>
                  <a:t>power method</a:t>
                </a:r>
                <a:r>
                  <a:rPr kumimoji="1" lang="zh-CN" altLang="en-US" sz="1200" dirty="0">
                    <a:latin typeface="Candara" panose="020E0502030303020204" pitchFamily="34" charset="0"/>
                    <a:cs typeface="Cavolini" panose="03000502040302020204" pitchFamily="66" charset="0"/>
                  </a:rPr>
                  <a:t>较慢，因此从时间复杂度的角度考虑，</a:t>
                </a:r>
                <a:r>
                  <a:rPr kumimoji="1" lang="en-US" altLang="zh-CN" sz="1200" dirty="0">
                    <a:latin typeface="Candara" panose="020E0502030303020204" pitchFamily="34" charset="0"/>
                    <a:cs typeface="Cavolini" panose="03000502040302020204" pitchFamily="66" charset="0"/>
                  </a:rPr>
                  <a:t>backward search</a:t>
                </a:r>
                <a:r>
                  <a:rPr kumimoji="1" lang="zh-CN" altLang="en-US" sz="1200" dirty="0">
                    <a:latin typeface="Candara" panose="020E0502030303020204" pitchFamily="34" charset="0"/>
                    <a:cs typeface="Cavolini" panose="03000502040302020204" pitchFamily="66" charset="0"/>
                  </a:rPr>
                  <a:t>是目前针对单宿</a:t>
                </a:r>
                <a:r>
                  <a:rPr kumimoji="1" lang="en-US" altLang="zh-CN" sz="1200" dirty="0">
                    <a:latin typeface="Candara" panose="020E0502030303020204" pitchFamily="34" charset="0"/>
                    <a:cs typeface="Cavolini" panose="03000502040302020204" pitchFamily="66" charset="0"/>
                  </a:rPr>
                  <a:t>PPR</a:t>
                </a:r>
                <a:r>
                  <a:rPr kumimoji="1" lang="zh-CN" altLang="en-US" sz="1200" dirty="0">
                    <a:latin typeface="Candara" panose="020E0502030303020204" pitchFamily="34" charset="0"/>
                    <a:cs typeface="Cavolini" panose="03000502040302020204" pitchFamily="66" charset="0"/>
                  </a:rPr>
                  <a:t>计算问题的所有可行算法中，时间复杂度最小的，处于</a:t>
                </a:r>
                <a:r>
                  <a:rPr kumimoji="1" lang="en-US" altLang="zh-CN" sz="1200" dirty="0">
                    <a:latin typeface="Candara" panose="020E0502030303020204" pitchFamily="34" charset="0"/>
                    <a:cs typeface="Cavolini" panose="03000502040302020204" pitchFamily="66" charset="0"/>
                  </a:rPr>
                  <a:t>d/delta</a:t>
                </a:r>
                <a:r>
                  <a:rPr kumimoji="1" lang="zh-CN" altLang="en-US" sz="1200" dirty="0">
                    <a:latin typeface="Candara" panose="020E0502030303020204" pitchFamily="34" charset="0"/>
                    <a:cs typeface="Cavolini" panose="03000502040302020204" pitchFamily="66" charset="0"/>
                  </a:rPr>
                  <a:t>级别。这里</a:t>
                </a:r>
                <a:r>
                  <a:rPr kumimoji="1" lang="en-US" altLang="zh-CN" sz="1200" dirty="0">
                    <a:latin typeface="Candara" panose="020E0502030303020204" pitchFamily="34" charset="0"/>
                    <a:cs typeface="Cavolini" panose="03000502040302020204" pitchFamily="66" charset="0"/>
                  </a:rPr>
                  <a:t>d</a:t>
                </a:r>
                <a:r>
                  <a:rPr kumimoji="1" lang="zh-CN" altLang="en-US" sz="1200" dirty="0">
                    <a:latin typeface="Candara" panose="020E0502030303020204" pitchFamily="34" charset="0"/>
                    <a:cs typeface="Cavolini" panose="03000502040302020204" pitchFamily="66" charset="0"/>
                  </a:rPr>
                  <a:t>表示图结构的平均度。但是，单宿</a:t>
                </a:r>
                <a:r>
                  <a:rPr kumimoji="1" lang="en-US" altLang="zh-CN" sz="1200" dirty="0">
                    <a:latin typeface="Candara" panose="020E0502030303020204" pitchFamily="34" charset="0"/>
                    <a:cs typeface="Cavolini" panose="03000502040302020204" pitchFamily="66" charset="0"/>
                  </a:rPr>
                  <a:t>PPR</a:t>
                </a:r>
                <a:r>
                  <a:rPr kumimoji="1" lang="zh-CN" altLang="en-US" sz="1200" dirty="0">
                    <a:latin typeface="Candara" panose="020E0502030303020204" pitchFamily="34" charset="0"/>
                    <a:cs typeface="Cavolini" panose="03000502040302020204" pitchFamily="66" charset="0"/>
                  </a:rPr>
                  <a:t>计算问题的理论时间复杂度下界是</a:t>
                </a:r>
                <a:r>
                  <a:rPr kumimoji="1" lang="en-US" altLang="zh-CN" sz="1200" dirty="0">
                    <a:latin typeface="Candara" panose="020E0502030303020204" pitchFamily="34" charset="0"/>
                    <a:cs typeface="Cavolini" panose="03000502040302020204" pitchFamily="66" charset="0"/>
                  </a:rPr>
                  <a:t>1/delta</a:t>
                </a:r>
                <a:r>
                  <a:rPr kumimoji="1" lang="zh-CN" altLang="en-US" sz="1200" dirty="0">
                    <a:latin typeface="Candara" panose="020E0502030303020204" pitchFamily="34" charset="0"/>
                    <a:cs typeface="Cavolini" panose="03000502040302020204" pitchFamily="66" charset="0"/>
                  </a:rPr>
                  <a:t>。因此，</a:t>
                </a:r>
                <a:r>
                  <a:rPr kumimoji="1" lang="en-US" altLang="zh-CN" sz="1200" dirty="0">
                    <a:latin typeface="Candara" panose="020E0502030303020204" pitchFamily="34" charset="0"/>
                    <a:cs typeface="Cavolini" panose="03000502040302020204" pitchFamily="66" charset="0"/>
                  </a:rPr>
                  <a:t>backward search</a:t>
                </a:r>
                <a:r>
                  <a:rPr kumimoji="1" lang="zh-CN" altLang="en-US" sz="1200" dirty="0">
                    <a:latin typeface="Candara" panose="020E0502030303020204" pitchFamily="34" charset="0"/>
                    <a:cs typeface="Cavolini" panose="03000502040302020204" pitchFamily="66" charset="0"/>
                  </a:rPr>
                  <a:t>的时间度离最优还有平均度</a:t>
                </a:r>
                <a:r>
                  <a:rPr kumimoji="1" lang="en-US" altLang="zh-CN" sz="1200" dirty="0">
                    <a:latin typeface="Candara" panose="020E0502030303020204" pitchFamily="34" charset="0"/>
                    <a:cs typeface="Cavolini" panose="03000502040302020204" pitchFamily="66" charset="0"/>
                  </a:rPr>
                  <a:t>d</a:t>
                </a:r>
                <a:r>
                  <a:rPr kumimoji="1" lang="zh-CN" altLang="en-US" sz="1200" dirty="0">
                    <a:latin typeface="Candara" panose="020E0502030303020204" pitchFamily="34" charset="0"/>
                    <a:cs typeface="Cavolini" panose="03000502040302020204" pitchFamily="66" charset="0"/>
                  </a:rPr>
                  <a:t>界别的一个系数差距。是否可以提出一个改进算法，来消除与理论下界见的</a:t>
                </a:r>
                <a:r>
                  <a:rPr kumimoji="1" lang="en-US" altLang="zh-CN" sz="1200" dirty="0">
                    <a:latin typeface="Candara" panose="020E0502030303020204" pitchFamily="34" charset="0"/>
                    <a:cs typeface="Cavolini" panose="03000502040302020204" pitchFamily="66" charset="0"/>
                  </a:rPr>
                  <a:t>O(d)</a:t>
                </a:r>
                <a:r>
                  <a:rPr kumimoji="1" lang="zh-CN" altLang="en-US" sz="1200" dirty="0">
                    <a:latin typeface="Candara" panose="020E0502030303020204" pitchFamily="34" charset="0"/>
                    <a:cs typeface="Cavolini" panose="03000502040302020204" pitchFamily="66" charset="0"/>
                  </a:rPr>
                  <a:t>差距，是一个等待被解决的问题。</a:t>
                </a:r>
                <a:endParaRPr kumimoji="1" lang="en-US" altLang="zh-CN" sz="1200" dirty="0">
                  <a:latin typeface="Candara" panose="020E0502030303020204" pitchFamily="34" charset="0"/>
                  <a:cs typeface="Cavolini" panose="03000502040302020204" pitchFamily="66" charset="0"/>
                </a:endParaRPr>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b="0" dirty="0">
                    <a:latin typeface="Candara" panose="020E0502030303020204" pitchFamily="34" charset="0"/>
                  </a:rPr>
                  <a:t>Recall that single-source PPR query can be finished in </a:t>
                </a:r>
                <a:r>
                  <a:rPr kumimoji="1" lang="en-US" altLang="zh-CN" sz="1200" i="0">
                    <a:solidFill>
                      <a:srgbClr val="C00000"/>
                    </a:solidFill>
                    <a:latin typeface="Cambria Math" panose="02040503050406030204" pitchFamily="18" charset="0"/>
                    <a:ea typeface="Cambria Math" panose="02040503050406030204" pitchFamily="18" charset="0"/>
                  </a:rPr>
                  <a:t>𝜪(</a:t>
                </a:r>
                <a:r>
                  <a:rPr kumimoji="1" lang="en-US" altLang="zh-CN" sz="1200" b="1" i="0">
                    <a:solidFill>
                      <a:srgbClr val="C00000"/>
                    </a:solidFill>
                    <a:latin typeface="Cambria Math" panose="02040503050406030204" pitchFamily="18" charset="0"/>
                    <a:ea typeface="Cambria Math" panose="02040503050406030204" pitchFamily="18" charset="0"/>
                  </a:rPr>
                  <a:t>𝟏/</a:t>
                </a:r>
                <a:r>
                  <a:rPr kumimoji="1" lang="en-US" altLang="zh-CN" sz="1200" i="0">
                    <a:solidFill>
                      <a:srgbClr val="C00000"/>
                    </a:solidFill>
                    <a:latin typeface="Cambria Math" panose="02040503050406030204" pitchFamily="18" charset="0"/>
                    <a:ea typeface="Cambria Math" panose="02040503050406030204" pitchFamily="18" charset="0"/>
                  </a:rPr>
                  <a:t>𝜹)</a:t>
                </a:r>
                <a:r>
                  <a:rPr kumimoji="1" lang="en-US" altLang="zh-CN" sz="1200" b="0" dirty="0">
                    <a:latin typeface="Candara" panose="020E0502030303020204" pitchFamily="34" charset="0"/>
                  </a:rPr>
                  <a:t> by MC-sampling. And Lofgren has proved that the lower bound for single-target PPR query is </a:t>
                </a:r>
                <a:r>
                  <a:rPr kumimoji="1" lang="en-US" altLang="zh-CN" sz="1200" i="0">
                    <a:solidFill>
                      <a:srgbClr val="C00000"/>
                    </a:solidFill>
                    <a:latin typeface="Cambria Math" panose="02040503050406030204" pitchFamily="18" charset="0"/>
                    <a:ea typeface="Cambria Math" panose="02040503050406030204" pitchFamily="18" charset="0"/>
                  </a:rPr>
                  <a:t>𝜪(𝟏/𝜹)</a:t>
                </a:r>
                <a:r>
                  <a:rPr kumimoji="1" lang="en-US" altLang="zh-CN" sz="1200" b="0" dirty="0">
                    <a:latin typeface="Candara" panose="020E0502030303020204" pitchFamily="34" charset="0"/>
                  </a:rPr>
                  <a:t>. So </a:t>
                </a:r>
                <a:r>
                  <a:rPr kumimoji="1" lang="en-US" altLang="zh-CN" sz="1200" dirty="0">
                    <a:latin typeface="Candara" panose="020E0502030303020204" pitchFamily="34" charset="0"/>
                    <a:cs typeface="Cavolini" panose="03000502040302020204" pitchFamily="66" charset="0"/>
                  </a:rPr>
                  <a:t>there is an </a:t>
                </a:r>
                <a:r>
                  <a:rPr kumimoji="1" lang="en-US" altLang="zh-CN" sz="1200" i="0">
                    <a:solidFill>
                      <a:srgbClr val="C00000"/>
                    </a:solidFill>
                    <a:latin typeface="Cambria Math" panose="02040503050406030204" pitchFamily="18" charset="0"/>
                    <a:ea typeface="Cambria Math" panose="02040503050406030204" pitchFamily="18" charset="0"/>
                    <a:cs typeface="Cavolini" panose="03000502040302020204" pitchFamily="66" charset="0"/>
                  </a:rPr>
                  <a:t>𝜪(𝒅 ̅ )</a:t>
                </a:r>
                <a:r>
                  <a:rPr kumimoji="1" lang="en-US" altLang="zh-CN" sz="1200" dirty="0">
                    <a:solidFill>
                      <a:srgbClr val="C00000"/>
                    </a:solidFill>
                    <a:latin typeface="Candara" panose="020E0502030303020204" pitchFamily="34" charset="0"/>
                    <a:cs typeface="Cavolini" panose="03000502040302020204" pitchFamily="66" charset="0"/>
                  </a:rPr>
                  <a:t> theoretical gap. </a:t>
                </a:r>
                <a:endParaRPr kumimoji="1" lang="zh-CN" altLang="en-US" sz="1200" dirty="0">
                  <a:latin typeface="Candara" panose="020E0502030303020204" pitchFamily="34" charset="0"/>
                  <a:cs typeface="Cavolini" panose="03000502040302020204" pitchFamily="66" charset="0"/>
                </a:endParaRPr>
              </a:p>
            </p:txBody>
          </p:sp>
        </mc:Fallback>
      </mc:AlternateContent>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029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其实，单宿</a:t>
            </a:r>
            <a:r>
              <a:rPr lang="en-US" altLang="zh-CN" dirty="0"/>
              <a:t>PPR</a:t>
            </a:r>
            <a:r>
              <a:rPr lang="zh-CN" altLang="en-US" dirty="0"/>
              <a:t>的计算可以被应用到很多领域，</a:t>
            </a:r>
            <a:r>
              <a:rPr lang="en-US" altLang="zh-CN" dirty="0"/>
              <a:t>PPR heavy hitters</a:t>
            </a:r>
            <a:r>
              <a:rPr lang="zh-CN" altLang="en-US" dirty="0"/>
              <a:t>的查询、</a:t>
            </a:r>
            <a:r>
              <a:rPr lang="en-US" altLang="zh-CN" dirty="0" err="1"/>
              <a:t>SimRank</a:t>
            </a:r>
            <a:r>
              <a:rPr lang="zh-CN" altLang="en-US" dirty="0"/>
              <a:t>相似度的计算、图嵌入和图神经网络的计算等。在这里我们重点介绍一下在图嵌入和图神经网络中的应用。</a:t>
            </a:r>
            <a:endParaRPr lang="en-US" altLang="zh-C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8122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我们知道，图嵌入问题是想对图结构上的各个节点计算一个向量表示，并且希望这一表示可以很好的维护对应的节点信息。为了达到这一目的，有很多图嵌入算法选择通过矩阵分解，来得到节点的表示向量。具体是这样操作的：首先，这些算法会计算图结构的</a:t>
            </a:r>
            <a:r>
              <a:rPr kumimoji="1" lang="en-US" altLang="zh-CN" dirty="0"/>
              <a:t>PPR</a:t>
            </a:r>
            <a:r>
              <a:rPr kumimoji="1" lang="zh-CN" altLang="en-US" dirty="0"/>
              <a:t>矩阵，即图上所有节点对之间的</a:t>
            </a:r>
            <a:r>
              <a:rPr kumimoji="1" lang="en-US" altLang="zh-CN" dirty="0"/>
              <a:t>PPR</a:t>
            </a:r>
            <a:r>
              <a:rPr kumimoji="1" lang="zh-CN" altLang="en-US" dirty="0"/>
              <a:t>，或者</a:t>
            </a:r>
            <a:r>
              <a:rPr kumimoji="1" lang="en-US" altLang="zh-CN" dirty="0"/>
              <a:t>PPR</a:t>
            </a:r>
            <a:r>
              <a:rPr kumimoji="1" lang="zh-CN" altLang="en-US" dirty="0"/>
              <a:t>矩阵的一些变形，之后再使用矩阵分解的技术对</a:t>
            </a:r>
            <a:r>
              <a:rPr kumimoji="1" lang="en-US" altLang="zh-CN" dirty="0"/>
              <a:t>PPR</a:t>
            </a:r>
            <a:r>
              <a:rPr kumimoji="1" lang="zh-CN" altLang="en-US" dirty="0"/>
              <a:t>矩阵进行分解，最终得到各节点的向量表示。为了计算</a:t>
            </a:r>
            <a:r>
              <a:rPr kumimoji="1" lang="en-US" altLang="zh-CN" dirty="0"/>
              <a:t>PPR</a:t>
            </a:r>
            <a:r>
              <a:rPr kumimoji="1" lang="zh-CN" altLang="en-US" dirty="0"/>
              <a:t>矩阵，我们可以将图上各个节点分别看作源节点，进行</a:t>
            </a:r>
            <a:r>
              <a:rPr kumimoji="1" lang="en-US" altLang="zh-CN" dirty="0"/>
              <a:t>n</a:t>
            </a:r>
            <a:r>
              <a:rPr kumimoji="1" lang="zh-CN" altLang="en-US" dirty="0"/>
              <a:t>次单源</a:t>
            </a:r>
            <a:r>
              <a:rPr kumimoji="1" lang="en-US" altLang="zh-CN" dirty="0"/>
              <a:t>PPR</a:t>
            </a:r>
            <a:r>
              <a:rPr kumimoji="1" lang="zh-CN" altLang="en-US" dirty="0"/>
              <a:t>的计算；也可以将图上各个节点看作宿节点，进行</a:t>
            </a:r>
            <a:r>
              <a:rPr kumimoji="1" lang="en-US" altLang="zh-CN" dirty="0"/>
              <a:t>n</a:t>
            </a:r>
            <a:r>
              <a:rPr kumimoji="1" lang="zh-CN" altLang="en-US" dirty="0"/>
              <a:t>次单宿</a:t>
            </a:r>
            <a:r>
              <a:rPr kumimoji="1" lang="en-US" altLang="zh-CN" dirty="0"/>
              <a:t>PPR</a:t>
            </a:r>
            <a:r>
              <a:rPr kumimoji="1" lang="zh-CN" altLang="en-US" dirty="0"/>
              <a:t>的计算。但是，当我们使用绝对误差约束</a:t>
            </a:r>
            <a:r>
              <a:rPr kumimoji="1" lang="en-US" altLang="zh-CN" dirty="0"/>
              <a:t>PPR</a:t>
            </a:r>
            <a:r>
              <a:rPr kumimoji="1" lang="zh-CN" altLang="en-US" dirty="0"/>
              <a:t>矩阵的计算质量时，单宿</a:t>
            </a:r>
            <a:r>
              <a:rPr kumimoji="1" lang="en-US" altLang="zh-CN" dirty="0"/>
              <a:t>PPR</a:t>
            </a:r>
            <a:r>
              <a:rPr kumimoji="1" lang="zh-CN" altLang="en-US" dirty="0"/>
              <a:t>计算的效率更高，在相同时间内估计误差更小。因此，大多数算法选择进行</a:t>
            </a:r>
            <a:r>
              <a:rPr kumimoji="1" lang="en-US" altLang="zh-CN" dirty="0"/>
              <a:t>n</a:t>
            </a:r>
            <a:r>
              <a:rPr kumimoji="1" lang="zh-CN" altLang="en-US" dirty="0"/>
              <a:t>次单宿</a:t>
            </a:r>
            <a:r>
              <a:rPr kumimoji="1" lang="en-US" altLang="zh-CN" dirty="0"/>
              <a:t>PPR</a:t>
            </a:r>
            <a:r>
              <a:rPr kumimoji="1" lang="zh-CN" altLang="en-US" dirty="0"/>
              <a:t>的计算来得到</a:t>
            </a:r>
            <a:r>
              <a:rPr kumimoji="1" lang="en-US" altLang="zh-CN" dirty="0"/>
              <a:t>PPR</a:t>
            </a:r>
            <a:r>
              <a:rPr kumimoji="1" lang="zh-CN" altLang="en-US" dirty="0"/>
              <a:t>矩阵。因此，对单宿</a:t>
            </a:r>
            <a:r>
              <a:rPr kumimoji="1" lang="en-US" altLang="zh-CN" dirty="0"/>
              <a:t>PPR</a:t>
            </a:r>
            <a:r>
              <a:rPr kumimoji="1" lang="zh-CN" altLang="en-US" dirty="0"/>
              <a:t>计算效率的优化可以同时提高图嵌入问题的运行效率。</a:t>
            </a:r>
            <a:endParaRPr kumimoji="1" lang="en-US" altLang="zh-CN" dirty="0"/>
          </a:p>
          <a:p>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pPr>
              <a:defRPr/>
            </a:pPr>
            <a:fld id="{25DE6574-9F1F-4C27-A420-92E929B1085F}" type="slidenum">
              <a:rPr lang="zh-CN" altLang="en-US" smtClean="0"/>
              <a:pPr>
                <a:defRPr/>
              </a:pPr>
              <a:t>9</a:t>
            </a:fld>
            <a:endParaRPr lang="zh-CN" altLang="en-US"/>
          </a:p>
        </p:txBody>
      </p:sp>
    </p:spTree>
    <p:extLst>
      <p:ext uri="{BB962C8B-B14F-4D97-AF65-F5344CB8AC3E}">
        <p14:creationId xmlns:p14="http://schemas.microsoft.com/office/powerpoint/2010/main" val="3297392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187" name="Rectangle 19"/>
          <p:cNvSpPr>
            <a:spLocks noGrp="1" noChangeArrowheads="1"/>
          </p:cNvSpPr>
          <p:nvPr>
            <p:ph type="ctrTitle"/>
          </p:nvPr>
        </p:nvSpPr>
        <p:spPr>
          <a:xfrm>
            <a:off x="1858473" y="2996952"/>
            <a:ext cx="6019800" cy="1656184"/>
          </a:xfrm>
        </p:spPr>
        <p:txBody>
          <a:bodyPr/>
          <a:lstStyle>
            <a:lvl1pPr algn="ctr">
              <a:defRPr sz="3800">
                <a:solidFill>
                  <a:schemeClr val="tx1"/>
                </a:solidFill>
                <a:latin typeface="+mj-ea"/>
                <a:ea typeface="+mj-ea"/>
              </a:defRPr>
            </a:lvl1pPr>
          </a:lstStyle>
          <a:p>
            <a:r>
              <a:rPr lang="zh-CN" altLang="en-US" dirty="0"/>
              <a:t>单击此处编辑母版标题样式</a:t>
            </a:r>
          </a:p>
        </p:txBody>
      </p:sp>
    </p:spTree>
    <p:extLst>
      <p:ext uri="{BB962C8B-B14F-4D97-AF65-F5344CB8AC3E}">
        <p14:creationId xmlns:p14="http://schemas.microsoft.com/office/powerpoint/2010/main" val="204506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14313" y="115888"/>
            <a:ext cx="8572500" cy="64563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376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14414" y="115888"/>
            <a:ext cx="7358114" cy="1128712"/>
          </a:xfrm>
        </p:spPr>
        <p:txBody>
          <a:bodyPr/>
          <a:lstStyle/>
          <a:p>
            <a:r>
              <a:rPr lang="zh-CN" altLang="en-US" dirty="0"/>
              <a:t>单击此处编辑母版标题样式</a:t>
            </a:r>
          </a:p>
        </p:txBody>
      </p:sp>
      <p:sp>
        <p:nvSpPr>
          <p:cNvPr id="3" name="内容占位符 2"/>
          <p:cNvSpPr>
            <a:spLocks noGrp="1"/>
          </p:cNvSpPr>
          <p:nvPr>
            <p:ph idx="1"/>
          </p:nvPr>
        </p:nvSpPr>
        <p:spPr>
          <a:xfrm>
            <a:off x="457200" y="1340768"/>
            <a:ext cx="8229600" cy="5328592"/>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16601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412875"/>
            <a:ext cx="4038600" cy="475297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quarter" idx="2"/>
          </p:nvPr>
        </p:nvSpPr>
        <p:spPr>
          <a:xfrm>
            <a:off x="4648200" y="1412875"/>
            <a:ext cx="4038600" cy="23002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内容占位符 4"/>
          <p:cNvSpPr>
            <a:spLocks noGrp="1"/>
          </p:cNvSpPr>
          <p:nvPr>
            <p:ph sz="quarter" idx="3"/>
          </p:nvPr>
        </p:nvSpPr>
        <p:spPr>
          <a:xfrm>
            <a:off x="4648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9121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表格占位符 2"/>
          <p:cNvSpPr>
            <a:spLocks noGrp="1"/>
          </p:cNvSpPr>
          <p:nvPr>
            <p:ph type="tbl" idx="1"/>
          </p:nvPr>
        </p:nvSpPr>
        <p:spPr>
          <a:xfrm>
            <a:off x="457200" y="1412875"/>
            <a:ext cx="8229600" cy="4752975"/>
          </a:xfrm>
        </p:spPr>
        <p:txBody>
          <a:bodyPr/>
          <a:lstStyle/>
          <a:p>
            <a:pPr lvl="0"/>
            <a:endParaRPr lang="zh-CN" altLang="en-US" noProof="0"/>
          </a:p>
        </p:txBody>
      </p:sp>
    </p:spTree>
    <p:extLst>
      <p:ext uri="{BB962C8B-B14F-4D97-AF65-F5344CB8AC3E}">
        <p14:creationId xmlns:p14="http://schemas.microsoft.com/office/powerpoint/2010/main" val="952167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25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395288" y="115888"/>
            <a:ext cx="8229600" cy="1128712"/>
          </a:xfrm>
        </p:spPr>
        <p:txBody>
          <a:bodyPr/>
          <a:lstStyle/>
          <a:p>
            <a:r>
              <a:rPr lang="zh-CN" altLang="en-US"/>
              <a:t>单击此处编辑母版标题样式</a:t>
            </a:r>
          </a:p>
        </p:txBody>
      </p:sp>
      <p:sp>
        <p:nvSpPr>
          <p:cNvPr id="3" name="内容占位符 2"/>
          <p:cNvSpPr>
            <a:spLocks noGrp="1"/>
          </p:cNvSpPr>
          <p:nvPr>
            <p:ph sz="quarter" idx="1"/>
          </p:nvPr>
        </p:nvSpPr>
        <p:spPr>
          <a:xfrm>
            <a:off x="457200" y="1412875"/>
            <a:ext cx="40386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412875"/>
            <a:ext cx="4038600" cy="23002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3865563"/>
            <a:ext cx="4038600" cy="230028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8432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8" y="115888"/>
            <a:ext cx="8229600" cy="1128712"/>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412875"/>
            <a:ext cx="40386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412875"/>
            <a:ext cx="4038600" cy="4752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0400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11796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85875" y="115888"/>
            <a:ext cx="7215188" cy="1128712"/>
          </a:xfrm>
        </p:spPr>
        <p:txBody>
          <a:bodyPr/>
          <a:lstStyle/>
          <a:p>
            <a:r>
              <a:rPr lang="zh-CN" altLang="en-US"/>
              <a:t>单击此处编辑母版标题样式</a:t>
            </a:r>
          </a:p>
        </p:txBody>
      </p:sp>
      <p:sp>
        <p:nvSpPr>
          <p:cNvPr id="3" name="内容占位符 2"/>
          <p:cNvSpPr>
            <a:spLocks noGrp="1"/>
          </p:cNvSpPr>
          <p:nvPr>
            <p:ph sz="half" idx="1"/>
          </p:nvPr>
        </p:nvSpPr>
        <p:spPr>
          <a:xfrm>
            <a:off x="214313" y="1412875"/>
            <a:ext cx="4210050"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6763" y="1412875"/>
            <a:ext cx="4210050" cy="5159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149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3" name="Rectangle 14"/>
          <p:cNvSpPr>
            <a:spLocks noGrp="1" noChangeArrowheads="1"/>
          </p:cNvSpPr>
          <p:nvPr>
            <p:ph type="title"/>
          </p:nvPr>
        </p:nvSpPr>
        <p:spPr bwMode="auto">
          <a:xfrm>
            <a:off x="1023938" y="284163"/>
            <a:ext cx="7215187" cy="768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Rectangle 15"/>
          <p:cNvSpPr>
            <a:spLocks noGrp="1" noChangeArrowheads="1"/>
          </p:cNvSpPr>
          <p:nvPr>
            <p:ph type="body" idx="1"/>
          </p:nvPr>
        </p:nvSpPr>
        <p:spPr bwMode="auto">
          <a:xfrm>
            <a:off x="220663" y="1539875"/>
            <a:ext cx="85725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Text Box 5"/>
          <p:cNvSpPr txBox="1">
            <a:spLocks noChangeArrowheads="1"/>
          </p:cNvSpPr>
          <p:nvPr/>
        </p:nvSpPr>
        <p:spPr bwMode="auto">
          <a:xfrm>
            <a:off x="8532813" y="6546850"/>
            <a:ext cx="762000" cy="338138"/>
          </a:xfrm>
          <a:prstGeom prst="rect">
            <a:avLst/>
          </a:prstGeom>
          <a:noFill/>
          <a:ln>
            <a:noFill/>
          </a:ln>
        </p:spPr>
        <p:txBody>
          <a:bodyPr>
            <a:spAutoFit/>
          </a:bodyPr>
          <a:lstStyle>
            <a:lvl1pPr>
              <a:defRPr sz="3200" b="1">
                <a:solidFill>
                  <a:schemeClr val="tx1"/>
                </a:solidFill>
                <a:latin typeface="Times New Roman" panose="02020603050405020304" pitchFamily="18" charset="0"/>
                <a:ea typeface="宋体" panose="02010600030101010101" pitchFamily="2" charset="-122"/>
              </a:defRPr>
            </a:lvl1pPr>
            <a:lvl2pPr marL="742950" indent="-285750">
              <a:defRPr sz="3200" b="1">
                <a:solidFill>
                  <a:schemeClr val="tx1"/>
                </a:solidFill>
                <a:latin typeface="Times New Roman" panose="02020603050405020304" pitchFamily="18" charset="0"/>
                <a:ea typeface="宋体" panose="02010600030101010101" pitchFamily="2" charset="-122"/>
              </a:defRPr>
            </a:lvl2pPr>
            <a:lvl3pPr marL="1143000" indent="-228600">
              <a:defRPr sz="3200" b="1">
                <a:solidFill>
                  <a:schemeClr val="tx1"/>
                </a:solidFill>
                <a:latin typeface="Times New Roman" panose="02020603050405020304" pitchFamily="18" charset="0"/>
                <a:ea typeface="宋体" panose="02010600030101010101" pitchFamily="2" charset="-122"/>
              </a:defRPr>
            </a:lvl3pPr>
            <a:lvl4pPr marL="1600200" indent="-228600">
              <a:defRPr sz="3200" b="1">
                <a:solidFill>
                  <a:schemeClr val="tx1"/>
                </a:solidFill>
                <a:latin typeface="Times New Roman" panose="02020603050405020304" pitchFamily="18" charset="0"/>
                <a:ea typeface="宋体" panose="02010600030101010101" pitchFamily="2" charset="-122"/>
              </a:defRPr>
            </a:lvl4pPr>
            <a:lvl5pPr marL="2057400" indent="-228600">
              <a:defRPr sz="32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3200" b="1">
                <a:solidFill>
                  <a:schemeClr val="tx1"/>
                </a:solidFill>
                <a:latin typeface="Times New Roman" panose="02020603050405020304" pitchFamily="18" charset="0"/>
                <a:ea typeface="宋体" panose="02010600030101010101" pitchFamily="2" charset="-122"/>
              </a:defRPr>
            </a:lvl9pPr>
          </a:lstStyle>
          <a:p>
            <a:pPr algn="ctr" eaLnBrk="1" hangingPunct="1">
              <a:defRPr/>
            </a:pPr>
            <a:fld id="{519FEAF4-E7F3-47F3-9FA8-92F000B03308}" type="slidenum">
              <a:rPr lang="en-US" altLang="zh-CN" sz="1600" b="0" smtClean="0">
                <a:solidFill>
                  <a:schemeClr val="bg2"/>
                </a:solidFill>
                <a:latin typeface="Arial Black" panose="020B0A04020102020204" pitchFamily="34" charset="0"/>
              </a:rPr>
              <a:pPr algn="ctr" eaLnBrk="1" hangingPunct="1">
                <a:defRPr/>
              </a:pPr>
              <a:t>‹#›</a:t>
            </a:fld>
            <a:endParaRPr lang="en-US" altLang="zh-CN" sz="1600" b="0">
              <a:solidFill>
                <a:schemeClr val="bg2"/>
              </a:solidFill>
              <a:latin typeface="Arial Black" panose="020B0A04020102020204" pitchFamily="34" charset="0"/>
            </a:endParaRPr>
          </a:p>
        </p:txBody>
      </p:sp>
      <p:sp>
        <p:nvSpPr>
          <p:cNvPr id="8" name="矩形 7"/>
          <p:cNvSpPr/>
          <p:nvPr/>
        </p:nvSpPr>
        <p:spPr>
          <a:xfrm>
            <a:off x="1100193" y="980728"/>
            <a:ext cx="7720279" cy="45719"/>
          </a:xfrm>
          <a:prstGeom prst="rect">
            <a:avLst/>
          </a:prstGeom>
          <a:solidFill>
            <a:srgbClr val="02367B"/>
          </a:solidFill>
          <a:ln>
            <a:solidFill>
              <a:sysClr val="windowText" lastClr="000000">
                <a:lumMod val="95000"/>
                <a:lumOff val="5000"/>
              </a:sys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zh-CN" altLang="en-US" sz="1800" b="0" kern="0">
              <a:solidFill>
                <a:sysClr val="window" lastClr="FFFFFF"/>
              </a:solidFill>
              <a:latin typeface="Calibri"/>
              <a:ea typeface="宋体"/>
            </a:endParaRPr>
          </a:p>
        </p:txBody>
      </p:sp>
      <p:pic>
        <p:nvPicPr>
          <p:cNvPr id="1036" name="Picture 12" descr="http://upload.univs.cn/2012/1012/1350027363463.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18754" y="312900"/>
            <a:ext cx="688480" cy="6906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8317" r:id="rId1"/>
    <p:sldLayoutId id="2147488308" r:id="rId2"/>
    <p:sldLayoutId id="2147488309" r:id="rId3"/>
    <p:sldLayoutId id="2147488310" r:id="rId4"/>
    <p:sldLayoutId id="2147488311" r:id="rId5"/>
    <p:sldLayoutId id="2147488312" r:id="rId6"/>
    <p:sldLayoutId id="2147488313" r:id="rId7"/>
    <p:sldLayoutId id="2147488314" r:id="rId8"/>
    <p:sldLayoutId id="2147488315" r:id="rId9"/>
    <p:sldLayoutId id="2147488316" r:id="rId10"/>
  </p:sldLayoutIdLst>
  <p:hf sldNum="0" hdr="0" ftr="0" dt="0"/>
  <p:txStyles>
    <p:titleStyle>
      <a:lvl1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mj-lt"/>
          <a:ea typeface="黑体" pitchFamily="2" charset="-122"/>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p:titleStyle>
    <p:body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8" Type="http://schemas.openxmlformats.org/officeDocument/2006/relationships/image" Target="../media/image580.png"/><Relationship Id="rId13" Type="http://schemas.openxmlformats.org/officeDocument/2006/relationships/image" Target="../media/image67.png"/><Relationship Id="rId3" Type="http://schemas.openxmlformats.org/officeDocument/2006/relationships/image" Target="../media/image47.png"/><Relationship Id="rId7" Type="http://schemas.openxmlformats.org/officeDocument/2006/relationships/image" Target="../media/image64.png"/><Relationship Id="rId12" Type="http://schemas.openxmlformats.org/officeDocument/2006/relationships/image" Target="../media/image6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66.png"/><Relationship Id="rId5" Type="http://schemas.openxmlformats.org/officeDocument/2006/relationships/image" Target="../media/image51.png"/><Relationship Id="rId10" Type="http://schemas.openxmlformats.org/officeDocument/2006/relationships/image" Target="../media/image53.png"/><Relationship Id="rId4" Type="http://schemas.openxmlformats.org/officeDocument/2006/relationships/image" Target="../media/image61.png"/><Relationship Id="rId9" Type="http://schemas.openxmlformats.org/officeDocument/2006/relationships/image" Target="../media/image590.png"/><Relationship Id="rId14" Type="http://schemas.openxmlformats.org/officeDocument/2006/relationships/image" Target="../media/image6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54.png"/><Relationship Id="rId7" Type="http://schemas.openxmlformats.org/officeDocument/2006/relationships/image" Target="../media/image711.png"/><Relationship Id="rId12" Type="http://schemas.openxmlformats.org/officeDocument/2006/relationships/image" Target="../media/image76.png"/><Relationship Id="rId2" Type="http://schemas.openxmlformats.org/officeDocument/2006/relationships/notesSlide" Target="../notesSlides/notesSlide12.xml"/><Relationship Id="rId16" Type="http://schemas.openxmlformats.org/officeDocument/2006/relationships/image" Target="../media/image800.png"/><Relationship Id="rId1" Type="http://schemas.openxmlformats.org/officeDocument/2006/relationships/slideLayout" Target="../slideLayouts/slideLayout2.xml"/><Relationship Id="rId6" Type="http://schemas.openxmlformats.org/officeDocument/2006/relationships/image" Target="../media/image700.png"/><Relationship Id="rId11" Type="http://schemas.openxmlformats.org/officeDocument/2006/relationships/image" Target="../media/image75.png"/><Relationship Id="rId5" Type="http://schemas.openxmlformats.org/officeDocument/2006/relationships/image" Target="../media/image690.png"/><Relationship Id="rId15" Type="http://schemas.openxmlformats.org/officeDocument/2006/relationships/image" Target="../media/image790.png"/><Relationship Id="rId10" Type="http://schemas.openxmlformats.org/officeDocument/2006/relationships/image" Target="../media/image74.png"/><Relationship Id="rId4" Type="http://schemas.openxmlformats.org/officeDocument/2006/relationships/image" Target="../media/image680.png"/><Relationship Id="rId9" Type="http://schemas.openxmlformats.org/officeDocument/2006/relationships/image" Target="../media/image73.png"/><Relationship Id="rId14" Type="http://schemas.openxmlformats.org/officeDocument/2006/relationships/image" Target="../media/image780.png"/></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511.png"/><Relationship Id="rId18" Type="http://schemas.openxmlformats.org/officeDocument/2006/relationships/image" Target="../media/image850.png"/><Relationship Id="rId21" Type="http://schemas.openxmlformats.org/officeDocument/2006/relationships/image" Target="../media/image790.png"/><Relationship Id="rId7" Type="http://schemas.openxmlformats.org/officeDocument/2006/relationships/image" Target="../media/image711.png"/><Relationship Id="rId12" Type="http://schemas.openxmlformats.org/officeDocument/2006/relationships/image" Target="../media/image830.png"/><Relationship Id="rId17" Type="http://schemas.openxmlformats.org/officeDocument/2006/relationships/image" Target="../media/image77.png"/><Relationship Id="rId2" Type="http://schemas.openxmlformats.org/officeDocument/2006/relationships/notesSlide" Target="../notesSlides/notesSlide13.xml"/><Relationship Id="rId16" Type="http://schemas.openxmlformats.org/officeDocument/2006/relationships/image" Target="../media/image840.png"/><Relationship Id="rId20" Type="http://schemas.openxmlformats.org/officeDocument/2006/relationships/image" Target="../media/image860.png"/><Relationship Id="rId1" Type="http://schemas.openxmlformats.org/officeDocument/2006/relationships/slideLayout" Target="../slideLayouts/slideLayout2.xml"/><Relationship Id="rId6" Type="http://schemas.openxmlformats.org/officeDocument/2006/relationships/image" Target="../media/image700.png"/><Relationship Id="rId11" Type="http://schemas.openxmlformats.org/officeDocument/2006/relationships/image" Target="../media/image82.png"/><Relationship Id="rId24" Type="http://schemas.openxmlformats.org/officeDocument/2006/relationships/image" Target="../media/image69.png"/><Relationship Id="rId5" Type="http://schemas.openxmlformats.org/officeDocument/2006/relationships/image" Target="../media/image690.png"/><Relationship Id="rId15" Type="http://schemas.openxmlformats.org/officeDocument/2006/relationships/image" Target="../media/image76.png"/><Relationship Id="rId23" Type="http://schemas.openxmlformats.org/officeDocument/2006/relationships/image" Target="../media/image800.png"/><Relationship Id="rId10" Type="http://schemas.openxmlformats.org/officeDocument/2006/relationships/image" Target="../media/image500.png"/><Relationship Id="rId19" Type="http://schemas.openxmlformats.org/officeDocument/2006/relationships/image" Target="../media/image780.png"/><Relationship Id="rId4" Type="http://schemas.openxmlformats.org/officeDocument/2006/relationships/image" Target="../media/image680.png"/><Relationship Id="rId9" Type="http://schemas.openxmlformats.org/officeDocument/2006/relationships/image" Target="../media/image73.png"/><Relationship Id="rId14" Type="http://schemas.openxmlformats.org/officeDocument/2006/relationships/image" Target="../media/image75.png"/><Relationship Id="rId22" Type="http://schemas.openxmlformats.org/officeDocument/2006/relationships/image" Target="../media/image870.png"/></Relationships>
</file>

<file path=ppt/slides/_rels/slide14.xml.rels><?xml version="1.0" encoding="UTF-8" standalone="yes"?>
<Relationships xmlns="http://schemas.openxmlformats.org/package/2006/relationships"><Relationship Id="rId13" Type="http://schemas.openxmlformats.org/officeDocument/2006/relationships/image" Target="../media/image74.png"/><Relationship Id="rId18" Type="http://schemas.openxmlformats.org/officeDocument/2006/relationships/image" Target="../media/image76.png"/><Relationship Id="rId26" Type="http://schemas.openxmlformats.org/officeDocument/2006/relationships/image" Target="../media/image800.png"/><Relationship Id="rId3" Type="http://schemas.openxmlformats.org/officeDocument/2006/relationships/image" Target="../media/image70.png"/><Relationship Id="rId21" Type="http://schemas.openxmlformats.org/officeDocument/2006/relationships/image" Target="../media/image850.png"/><Relationship Id="rId34" Type="http://schemas.openxmlformats.org/officeDocument/2006/relationships/image" Target="../media/image88.png"/><Relationship Id="rId7" Type="http://schemas.openxmlformats.org/officeDocument/2006/relationships/image" Target="../media/image700.png"/><Relationship Id="rId12" Type="http://schemas.openxmlformats.org/officeDocument/2006/relationships/image" Target="../media/image830.png"/><Relationship Id="rId17" Type="http://schemas.openxmlformats.org/officeDocument/2006/relationships/image" Target="../media/image82.png"/><Relationship Id="rId25" Type="http://schemas.openxmlformats.org/officeDocument/2006/relationships/image" Target="../media/image870.png"/><Relationship Id="rId33" Type="http://schemas.openxmlformats.org/officeDocument/2006/relationships/image" Target="../media/image98.png"/><Relationship Id="rId2" Type="http://schemas.openxmlformats.org/officeDocument/2006/relationships/notesSlide" Target="../notesSlides/notesSlide14.xml"/><Relationship Id="rId16" Type="http://schemas.openxmlformats.org/officeDocument/2006/relationships/image" Target="../media/image71.png"/><Relationship Id="rId20" Type="http://schemas.openxmlformats.org/officeDocument/2006/relationships/image" Target="../media/image77.png"/><Relationship Id="rId29"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690.png"/><Relationship Id="rId11" Type="http://schemas.openxmlformats.org/officeDocument/2006/relationships/image" Target="../media/image890.png"/><Relationship Id="rId24" Type="http://schemas.openxmlformats.org/officeDocument/2006/relationships/image" Target="../media/image790.png"/><Relationship Id="rId32" Type="http://schemas.openxmlformats.org/officeDocument/2006/relationships/image" Target="../media/image97.png"/><Relationship Id="rId5" Type="http://schemas.openxmlformats.org/officeDocument/2006/relationships/image" Target="../media/image680.png"/><Relationship Id="rId15" Type="http://schemas.openxmlformats.org/officeDocument/2006/relationships/image" Target="../media/image900.png"/><Relationship Id="rId23" Type="http://schemas.openxmlformats.org/officeDocument/2006/relationships/image" Target="../media/image860.png"/><Relationship Id="rId28" Type="http://schemas.openxmlformats.org/officeDocument/2006/relationships/image" Target="../media/image930.png"/><Relationship Id="rId10" Type="http://schemas.openxmlformats.org/officeDocument/2006/relationships/image" Target="../media/image73.png"/><Relationship Id="rId19" Type="http://schemas.openxmlformats.org/officeDocument/2006/relationships/image" Target="../media/image840.png"/><Relationship Id="rId31" Type="http://schemas.openxmlformats.org/officeDocument/2006/relationships/image" Target="../media/image96.png"/><Relationship Id="rId9" Type="http://schemas.openxmlformats.org/officeDocument/2006/relationships/image" Target="../media/image72.png"/><Relationship Id="rId14" Type="http://schemas.openxmlformats.org/officeDocument/2006/relationships/image" Target="../media/image75.png"/><Relationship Id="rId22" Type="http://schemas.openxmlformats.org/officeDocument/2006/relationships/image" Target="../media/image780.png"/><Relationship Id="rId27" Type="http://schemas.openxmlformats.org/officeDocument/2006/relationships/image" Target="../media/image920.png"/><Relationship Id="rId30" Type="http://schemas.openxmlformats.org/officeDocument/2006/relationships/image" Target="../media/image95.png"/><Relationship Id="rId35" Type="http://schemas.openxmlformats.org/officeDocument/2006/relationships/image" Target="../media/image69.png"/><Relationship Id="rId8" Type="http://schemas.openxmlformats.org/officeDocument/2006/relationships/image" Target="../media/image711.png"/></Relationships>
</file>

<file path=ppt/slides/_rels/slide15.xml.rels><?xml version="1.0" encoding="UTF-8" standalone="yes"?>
<Relationships xmlns="http://schemas.openxmlformats.org/package/2006/relationships"><Relationship Id="rId13" Type="http://schemas.openxmlformats.org/officeDocument/2006/relationships/image" Target="../media/image1060.png"/><Relationship Id="rId18" Type="http://schemas.openxmlformats.org/officeDocument/2006/relationships/image" Target="../media/image1110.png"/><Relationship Id="rId26" Type="http://schemas.openxmlformats.org/officeDocument/2006/relationships/image" Target="../media/image119.png"/><Relationship Id="rId21" Type="http://schemas.openxmlformats.org/officeDocument/2006/relationships/image" Target="../media/image114.png"/><Relationship Id="rId34" Type="http://schemas.openxmlformats.org/officeDocument/2006/relationships/image" Target="../media/image127.png"/><Relationship Id="rId7" Type="http://schemas.openxmlformats.org/officeDocument/2006/relationships/image" Target="../media/image1020.png"/><Relationship Id="rId12" Type="http://schemas.openxmlformats.org/officeDocument/2006/relationships/image" Target="../media/image1050.png"/><Relationship Id="rId17" Type="http://schemas.openxmlformats.org/officeDocument/2006/relationships/image" Target="../media/image1100.png"/><Relationship Id="rId25" Type="http://schemas.openxmlformats.org/officeDocument/2006/relationships/image" Target="../media/image118.png"/><Relationship Id="rId33" Type="http://schemas.openxmlformats.org/officeDocument/2006/relationships/image" Target="../media/image560.png"/><Relationship Id="rId2" Type="http://schemas.openxmlformats.org/officeDocument/2006/relationships/notesSlide" Target="../notesSlides/notesSlide15.xml"/><Relationship Id="rId16" Type="http://schemas.openxmlformats.org/officeDocument/2006/relationships/image" Target="../media/image1090.png"/><Relationship Id="rId20" Type="http://schemas.openxmlformats.org/officeDocument/2006/relationships/image" Target="../media/image1130.png"/><Relationship Id="rId29" Type="http://schemas.openxmlformats.org/officeDocument/2006/relationships/image" Target="../media/image550.png"/><Relationship Id="rId1" Type="http://schemas.openxmlformats.org/officeDocument/2006/relationships/slideLayout" Target="../slideLayouts/slideLayout2.xml"/><Relationship Id="rId6" Type="http://schemas.openxmlformats.org/officeDocument/2006/relationships/image" Target="../media/image700.png"/><Relationship Id="rId11" Type="http://schemas.openxmlformats.org/officeDocument/2006/relationships/image" Target="../media/image1040.png"/><Relationship Id="rId24" Type="http://schemas.openxmlformats.org/officeDocument/2006/relationships/image" Target="../media/image117.png"/><Relationship Id="rId32" Type="http://schemas.openxmlformats.org/officeDocument/2006/relationships/image" Target="../media/image125.png"/><Relationship Id="rId5" Type="http://schemas.openxmlformats.org/officeDocument/2006/relationships/image" Target="../media/image690.png"/><Relationship Id="rId15" Type="http://schemas.openxmlformats.org/officeDocument/2006/relationships/image" Target="../media/image1080.png"/><Relationship Id="rId23" Type="http://schemas.openxmlformats.org/officeDocument/2006/relationships/image" Target="../media/image116.png"/><Relationship Id="rId28" Type="http://schemas.openxmlformats.org/officeDocument/2006/relationships/image" Target="../media/image121.png"/><Relationship Id="rId10" Type="http://schemas.openxmlformats.org/officeDocument/2006/relationships/image" Target="../media/image1030.png"/><Relationship Id="rId19" Type="http://schemas.openxmlformats.org/officeDocument/2006/relationships/image" Target="../media/image1120.png"/><Relationship Id="rId31" Type="http://schemas.openxmlformats.org/officeDocument/2006/relationships/image" Target="../media/image124.png"/><Relationship Id="rId4" Type="http://schemas.openxmlformats.org/officeDocument/2006/relationships/image" Target="../media/image1010.png"/><Relationship Id="rId9" Type="http://schemas.openxmlformats.org/officeDocument/2006/relationships/image" Target="../media/image73.png"/><Relationship Id="rId14" Type="http://schemas.openxmlformats.org/officeDocument/2006/relationships/image" Target="../media/image1070.png"/><Relationship Id="rId22" Type="http://schemas.openxmlformats.org/officeDocument/2006/relationships/image" Target="../media/image115.png"/><Relationship Id="rId27" Type="http://schemas.openxmlformats.org/officeDocument/2006/relationships/image" Target="../media/image120.png"/><Relationship Id="rId30" Type="http://schemas.openxmlformats.org/officeDocument/2006/relationships/image" Target="../media/image123.png"/><Relationship Id="rId35" Type="http://schemas.openxmlformats.org/officeDocument/2006/relationships/image" Target="../media/image99.png"/><Relationship Id="rId8" Type="http://schemas.openxmlformats.org/officeDocument/2006/relationships/image" Target="../media/image72.png"/></Relationships>
</file>

<file path=ppt/slides/_rels/slide16.xml.rels><?xml version="1.0" encoding="UTF-8" standalone="yes"?>
<Relationships xmlns="http://schemas.openxmlformats.org/package/2006/relationships"><Relationship Id="rId13" Type="http://schemas.openxmlformats.org/officeDocument/2006/relationships/image" Target="../media/image1040.png"/><Relationship Id="rId18" Type="http://schemas.openxmlformats.org/officeDocument/2006/relationships/image" Target="../media/image1130.png"/><Relationship Id="rId26" Type="http://schemas.openxmlformats.org/officeDocument/2006/relationships/image" Target="../media/image123.png"/><Relationship Id="rId39" Type="http://schemas.openxmlformats.org/officeDocument/2006/relationships/image" Target="../media/image132.png"/><Relationship Id="rId21" Type="http://schemas.openxmlformats.org/officeDocument/2006/relationships/image" Target="../media/image116.png"/><Relationship Id="rId34" Type="http://schemas.openxmlformats.org/officeDocument/2006/relationships/image" Target="../media/image120.png"/><Relationship Id="rId42" Type="http://schemas.openxmlformats.org/officeDocument/2006/relationships/image" Target="../media/image99.png"/><Relationship Id="rId7" Type="http://schemas.openxmlformats.org/officeDocument/2006/relationships/image" Target="../media/image1020.png"/><Relationship Id="rId2" Type="http://schemas.openxmlformats.org/officeDocument/2006/relationships/notesSlide" Target="../notesSlides/notesSlide16.xml"/><Relationship Id="rId16" Type="http://schemas.openxmlformats.org/officeDocument/2006/relationships/image" Target="../media/image1110.png"/><Relationship Id="rId20" Type="http://schemas.openxmlformats.org/officeDocument/2006/relationships/image" Target="../media/image115.png"/><Relationship Id="rId29" Type="http://schemas.openxmlformats.org/officeDocument/2006/relationships/image" Target="../media/image1260.png"/><Relationship Id="rId41"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700.png"/><Relationship Id="rId11" Type="http://schemas.openxmlformats.org/officeDocument/2006/relationships/image" Target="../media/image122.png"/><Relationship Id="rId24" Type="http://schemas.openxmlformats.org/officeDocument/2006/relationships/image" Target="../media/image1070.png"/><Relationship Id="rId32" Type="http://schemas.openxmlformats.org/officeDocument/2006/relationships/image" Target="../media/image118.png"/><Relationship Id="rId37" Type="http://schemas.openxmlformats.org/officeDocument/2006/relationships/image" Target="../media/image130.png"/><Relationship Id="rId40" Type="http://schemas.openxmlformats.org/officeDocument/2006/relationships/image" Target="../media/image1330.png"/><Relationship Id="rId5" Type="http://schemas.openxmlformats.org/officeDocument/2006/relationships/image" Target="../media/image690.png"/><Relationship Id="rId15" Type="http://schemas.openxmlformats.org/officeDocument/2006/relationships/image" Target="../media/image1100.png"/><Relationship Id="rId23" Type="http://schemas.openxmlformats.org/officeDocument/2006/relationships/image" Target="../media/image1060.png"/><Relationship Id="rId28" Type="http://schemas.openxmlformats.org/officeDocument/2006/relationships/image" Target="../media/image125.png"/><Relationship Id="rId36" Type="http://schemas.openxmlformats.org/officeDocument/2006/relationships/image" Target="../media/image129.png"/><Relationship Id="rId10" Type="http://schemas.openxmlformats.org/officeDocument/2006/relationships/image" Target="../media/image100.png"/><Relationship Id="rId19" Type="http://schemas.openxmlformats.org/officeDocument/2006/relationships/image" Target="../media/image114.png"/><Relationship Id="rId31" Type="http://schemas.openxmlformats.org/officeDocument/2006/relationships/image" Target="../media/image117.png"/><Relationship Id="rId4" Type="http://schemas.openxmlformats.org/officeDocument/2006/relationships/image" Target="../media/image1010.png"/><Relationship Id="rId9" Type="http://schemas.openxmlformats.org/officeDocument/2006/relationships/image" Target="../media/image73.png"/><Relationship Id="rId14" Type="http://schemas.openxmlformats.org/officeDocument/2006/relationships/image" Target="../media/image1090.png"/><Relationship Id="rId22" Type="http://schemas.openxmlformats.org/officeDocument/2006/relationships/image" Target="../media/image1050.png"/><Relationship Id="rId27" Type="http://schemas.openxmlformats.org/officeDocument/2006/relationships/image" Target="../media/image124.png"/><Relationship Id="rId30" Type="http://schemas.openxmlformats.org/officeDocument/2006/relationships/image" Target="../media/image127.png"/><Relationship Id="rId35" Type="http://schemas.openxmlformats.org/officeDocument/2006/relationships/image" Target="../media/image121.png"/><Relationship Id="rId8" Type="http://schemas.openxmlformats.org/officeDocument/2006/relationships/image" Target="../media/image72.png"/><Relationship Id="rId12" Type="http://schemas.openxmlformats.org/officeDocument/2006/relationships/image" Target="../media/image1030.png"/><Relationship Id="rId17" Type="http://schemas.openxmlformats.org/officeDocument/2006/relationships/image" Target="../media/image1120.png"/><Relationship Id="rId25" Type="http://schemas.openxmlformats.org/officeDocument/2006/relationships/image" Target="../media/image1080.png"/><Relationship Id="rId33" Type="http://schemas.openxmlformats.org/officeDocument/2006/relationships/image" Target="../media/image119.png"/><Relationship Id="rId38" Type="http://schemas.openxmlformats.org/officeDocument/2006/relationships/image" Target="../media/image131.png"/></Relationships>
</file>

<file path=ppt/slides/_rels/slide17.xml.rels><?xml version="1.0" encoding="UTF-8" standalone="yes"?>
<Relationships xmlns="http://schemas.openxmlformats.org/package/2006/relationships"><Relationship Id="rId13" Type="http://schemas.openxmlformats.org/officeDocument/2006/relationships/image" Target="../media/image127.png"/><Relationship Id="rId18" Type="http://schemas.openxmlformats.org/officeDocument/2006/relationships/image" Target="../media/image146.png"/><Relationship Id="rId26" Type="http://schemas.openxmlformats.org/officeDocument/2006/relationships/image" Target="../media/image57.svg"/><Relationship Id="rId21" Type="http://schemas.openxmlformats.org/officeDocument/2006/relationships/image" Target="../media/image149.png"/><Relationship Id="rId34" Type="http://schemas.openxmlformats.org/officeDocument/2006/relationships/image" Target="../media/image59.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120.png"/><Relationship Id="rId25" Type="http://schemas.openxmlformats.org/officeDocument/2006/relationships/image" Target="../media/image56.png"/><Relationship Id="rId33" Type="http://schemas.openxmlformats.org/officeDocument/2006/relationships/image" Target="../media/image710.png"/><Relationship Id="rId2" Type="http://schemas.openxmlformats.org/officeDocument/2006/relationships/notesSlide" Target="../notesSlides/notesSlide17.xml"/><Relationship Id="rId16" Type="http://schemas.openxmlformats.org/officeDocument/2006/relationships/image" Target="../media/image145.png"/><Relationship Id="rId20" Type="http://schemas.openxmlformats.org/officeDocument/2006/relationships/image" Target="../media/image148.png"/><Relationship Id="rId29"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24" Type="http://schemas.openxmlformats.org/officeDocument/2006/relationships/image" Target="../media/image152.png"/><Relationship Id="rId32" Type="http://schemas.openxmlformats.org/officeDocument/2006/relationships/image" Target="../media/image159.png"/><Relationship Id="rId5" Type="http://schemas.openxmlformats.org/officeDocument/2006/relationships/image" Target="../media/image136.png"/><Relationship Id="rId15" Type="http://schemas.openxmlformats.org/officeDocument/2006/relationships/image" Target="../media/image1100.png"/><Relationship Id="rId23" Type="http://schemas.openxmlformats.org/officeDocument/2006/relationships/image" Target="../media/image141.png"/><Relationship Id="rId28" Type="http://schemas.openxmlformats.org/officeDocument/2006/relationships/image" Target="../media/image156.png"/><Relationship Id="rId36" Type="http://schemas.openxmlformats.org/officeDocument/2006/relationships/image" Target="../media/image99.png"/><Relationship Id="rId10" Type="http://schemas.openxmlformats.org/officeDocument/2006/relationships/image" Target="../media/image128.png"/><Relationship Id="rId19" Type="http://schemas.openxmlformats.org/officeDocument/2006/relationships/image" Target="../media/image147.png"/><Relationship Id="rId31" Type="http://schemas.openxmlformats.org/officeDocument/2006/relationships/image" Target="../media/image158.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4.png"/><Relationship Id="rId22" Type="http://schemas.openxmlformats.org/officeDocument/2006/relationships/image" Target="../media/image150.png"/><Relationship Id="rId27" Type="http://schemas.openxmlformats.org/officeDocument/2006/relationships/image" Target="../media/image155.png"/><Relationship Id="rId30" Type="http://schemas.openxmlformats.org/officeDocument/2006/relationships/image" Target="../media/image58.png"/><Relationship Id="rId35" Type="http://schemas.openxmlformats.org/officeDocument/2006/relationships/image" Target="../media/image60.svg"/><Relationship Id="rId8" Type="http://schemas.openxmlformats.org/officeDocument/2006/relationships/image" Target="../media/image139.png"/></Relationships>
</file>

<file path=ppt/slides/_rels/slide18.xml.rels><?xml version="1.0" encoding="UTF-8" standalone="yes"?>
<Relationships xmlns="http://schemas.openxmlformats.org/package/2006/relationships"><Relationship Id="rId8" Type="http://schemas.openxmlformats.org/officeDocument/2006/relationships/image" Target="../media/image1601.png"/><Relationship Id="rId13" Type="http://schemas.openxmlformats.org/officeDocument/2006/relationships/image" Target="../media/image165.png"/><Relationship Id="rId3" Type="http://schemas.openxmlformats.org/officeDocument/2006/relationships/image" Target="../media/image62.png"/><Relationship Id="rId7" Type="http://schemas.openxmlformats.org/officeDocument/2006/relationships/image" Target="../media/image1571.png"/><Relationship Id="rId12" Type="http://schemas.openxmlformats.org/officeDocument/2006/relationships/image" Target="../media/image1510.png"/><Relationship Id="rId2" Type="http://schemas.openxmlformats.org/officeDocument/2006/relationships/notesSlide" Target="../notesSlides/notesSlide18.xml"/><Relationship Id="rId16" Type="http://schemas.openxmlformats.org/officeDocument/2006/relationships/image" Target="../media/image1660.png"/><Relationship Id="rId1" Type="http://schemas.openxmlformats.org/officeDocument/2006/relationships/slideLayout" Target="../slideLayouts/slideLayout2.xml"/><Relationship Id="rId6" Type="http://schemas.openxmlformats.org/officeDocument/2006/relationships/image" Target="../media/image1540.png"/><Relationship Id="rId11" Type="http://schemas.openxmlformats.org/officeDocument/2006/relationships/image" Target="../media/image163.png"/><Relationship Id="rId5" Type="http://schemas.openxmlformats.org/officeDocument/2006/relationships/image" Target="../media/image1531.png"/><Relationship Id="rId15" Type="http://schemas.openxmlformats.org/officeDocument/2006/relationships/image" Target="../media/image60.svg"/><Relationship Id="rId10" Type="http://schemas.openxmlformats.org/officeDocument/2006/relationships/image" Target="../media/image162.png"/><Relationship Id="rId4" Type="http://schemas.openxmlformats.org/officeDocument/2006/relationships/image" Target="../media/image160.png"/><Relationship Id="rId9" Type="http://schemas.openxmlformats.org/officeDocument/2006/relationships/image" Target="../media/image161.png"/><Relationship Id="rId14"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27.png"/><Relationship Id="rId18" Type="http://schemas.openxmlformats.org/officeDocument/2006/relationships/image" Target="../media/image146.png"/><Relationship Id="rId26" Type="http://schemas.openxmlformats.org/officeDocument/2006/relationships/image" Target="../media/image158.png"/><Relationship Id="rId21" Type="http://schemas.openxmlformats.org/officeDocument/2006/relationships/image" Target="../media/image149.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120.png"/><Relationship Id="rId25" Type="http://schemas.openxmlformats.org/officeDocument/2006/relationships/image" Target="../media/image156.png"/><Relationship Id="rId2" Type="http://schemas.openxmlformats.org/officeDocument/2006/relationships/notesSlide" Target="../notesSlides/notesSlide19.xml"/><Relationship Id="rId16" Type="http://schemas.openxmlformats.org/officeDocument/2006/relationships/image" Target="../media/image145.png"/><Relationship Id="rId20"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24" Type="http://schemas.openxmlformats.org/officeDocument/2006/relationships/image" Target="../media/image155.png"/><Relationship Id="rId5" Type="http://schemas.openxmlformats.org/officeDocument/2006/relationships/image" Target="../media/image136.png"/><Relationship Id="rId15" Type="http://schemas.openxmlformats.org/officeDocument/2006/relationships/image" Target="../media/image1100.png"/><Relationship Id="rId23" Type="http://schemas.openxmlformats.org/officeDocument/2006/relationships/image" Target="../media/image167.png"/><Relationship Id="rId28" Type="http://schemas.openxmlformats.org/officeDocument/2006/relationships/image" Target="../media/image99.png"/><Relationship Id="rId10" Type="http://schemas.openxmlformats.org/officeDocument/2006/relationships/image" Target="../media/image128.png"/><Relationship Id="rId19" Type="http://schemas.openxmlformats.org/officeDocument/2006/relationships/image" Target="../media/image147.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4.png"/><Relationship Id="rId22" Type="http://schemas.openxmlformats.org/officeDocument/2006/relationships/image" Target="../media/image150.png"/><Relationship Id="rId27" Type="http://schemas.openxmlformats.org/officeDocument/2006/relationships/image" Target="../media/image15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27.png"/><Relationship Id="rId18" Type="http://schemas.openxmlformats.org/officeDocument/2006/relationships/image" Target="../media/image146.png"/><Relationship Id="rId26" Type="http://schemas.openxmlformats.org/officeDocument/2006/relationships/image" Target="../media/image158.png"/><Relationship Id="rId21" Type="http://schemas.openxmlformats.org/officeDocument/2006/relationships/image" Target="../media/image149.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120.png"/><Relationship Id="rId25" Type="http://schemas.openxmlformats.org/officeDocument/2006/relationships/image" Target="../media/image156.png"/><Relationship Id="rId2" Type="http://schemas.openxmlformats.org/officeDocument/2006/relationships/notesSlide" Target="../notesSlides/notesSlide20.xml"/><Relationship Id="rId16" Type="http://schemas.openxmlformats.org/officeDocument/2006/relationships/image" Target="../media/image145.png"/><Relationship Id="rId20"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24" Type="http://schemas.openxmlformats.org/officeDocument/2006/relationships/image" Target="../media/image155.png"/><Relationship Id="rId5" Type="http://schemas.openxmlformats.org/officeDocument/2006/relationships/image" Target="../media/image136.png"/><Relationship Id="rId15" Type="http://schemas.openxmlformats.org/officeDocument/2006/relationships/image" Target="../media/image1100.png"/><Relationship Id="rId23" Type="http://schemas.openxmlformats.org/officeDocument/2006/relationships/image" Target="../media/image168.png"/><Relationship Id="rId28" Type="http://schemas.openxmlformats.org/officeDocument/2006/relationships/image" Target="../media/image99.png"/><Relationship Id="rId10" Type="http://schemas.openxmlformats.org/officeDocument/2006/relationships/image" Target="../media/image128.png"/><Relationship Id="rId19" Type="http://schemas.openxmlformats.org/officeDocument/2006/relationships/image" Target="../media/image147.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4.png"/><Relationship Id="rId22" Type="http://schemas.openxmlformats.org/officeDocument/2006/relationships/image" Target="../media/image150.png"/><Relationship Id="rId27" Type="http://schemas.openxmlformats.org/officeDocument/2006/relationships/image" Target="../media/image159.png"/></Relationships>
</file>

<file path=ppt/slides/_rels/slide21.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27.png"/><Relationship Id="rId18" Type="http://schemas.openxmlformats.org/officeDocument/2006/relationships/image" Target="../media/image146.png"/><Relationship Id="rId26" Type="http://schemas.openxmlformats.org/officeDocument/2006/relationships/image" Target="../media/image158.png"/><Relationship Id="rId21" Type="http://schemas.openxmlformats.org/officeDocument/2006/relationships/image" Target="../media/image149.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120.png"/><Relationship Id="rId25" Type="http://schemas.openxmlformats.org/officeDocument/2006/relationships/image" Target="../media/image156.png"/><Relationship Id="rId2" Type="http://schemas.openxmlformats.org/officeDocument/2006/relationships/notesSlide" Target="../notesSlides/notesSlide21.xml"/><Relationship Id="rId16" Type="http://schemas.openxmlformats.org/officeDocument/2006/relationships/image" Target="../media/image145.png"/><Relationship Id="rId20"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24" Type="http://schemas.openxmlformats.org/officeDocument/2006/relationships/image" Target="../media/image155.png"/><Relationship Id="rId5" Type="http://schemas.openxmlformats.org/officeDocument/2006/relationships/image" Target="../media/image136.png"/><Relationship Id="rId15" Type="http://schemas.openxmlformats.org/officeDocument/2006/relationships/image" Target="../media/image1100.png"/><Relationship Id="rId23" Type="http://schemas.openxmlformats.org/officeDocument/2006/relationships/image" Target="../media/image169.png"/><Relationship Id="rId28" Type="http://schemas.openxmlformats.org/officeDocument/2006/relationships/image" Target="../media/image99.png"/><Relationship Id="rId10" Type="http://schemas.openxmlformats.org/officeDocument/2006/relationships/image" Target="../media/image128.png"/><Relationship Id="rId19" Type="http://schemas.openxmlformats.org/officeDocument/2006/relationships/image" Target="../media/image147.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4.png"/><Relationship Id="rId22" Type="http://schemas.openxmlformats.org/officeDocument/2006/relationships/image" Target="../media/image150.png"/><Relationship Id="rId27" Type="http://schemas.openxmlformats.org/officeDocument/2006/relationships/image" Target="../media/image159.png"/></Relationships>
</file>

<file path=ppt/slides/_rels/slide22.xml.rels><?xml version="1.0" encoding="UTF-8" standalone="yes"?>
<Relationships xmlns="http://schemas.openxmlformats.org/package/2006/relationships"><Relationship Id="rId13" Type="http://schemas.openxmlformats.org/officeDocument/2006/relationships/image" Target="../media/image127.png"/><Relationship Id="rId18" Type="http://schemas.openxmlformats.org/officeDocument/2006/relationships/image" Target="../media/image146.png"/><Relationship Id="rId26" Type="http://schemas.openxmlformats.org/officeDocument/2006/relationships/image" Target="../media/image158.png"/><Relationship Id="rId39" Type="http://schemas.openxmlformats.org/officeDocument/2006/relationships/image" Target="../media/image99.png"/><Relationship Id="rId21" Type="http://schemas.openxmlformats.org/officeDocument/2006/relationships/image" Target="../media/image149.png"/><Relationship Id="rId34" Type="http://schemas.openxmlformats.org/officeDocument/2006/relationships/image" Target="../media/image56.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120.png"/><Relationship Id="rId25" Type="http://schemas.openxmlformats.org/officeDocument/2006/relationships/image" Target="../media/image156.png"/><Relationship Id="rId33" Type="http://schemas.openxmlformats.org/officeDocument/2006/relationships/image" Target="../media/image1600.png"/><Relationship Id="rId38" Type="http://schemas.openxmlformats.org/officeDocument/2006/relationships/image" Target="../media/image60.svg"/><Relationship Id="rId2" Type="http://schemas.openxmlformats.org/officeDocument/2006/relationships/notesSlide" Target="../notesSlides/notesSlide22.xml"/><Relationship Id="rId16" Type="http://schemas.openxmlformats.org/officeDocument/2006/relationships/image" Target="../media/image145.png"/><Relationship Id="rId20"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24" Type="http://schemas.openxmlformats.org/officeDocument/2006/relationships/image" Target="../media/image155.png"/><Relationship Id="rId32" Type="http://schemas.openxmlformats.org/officeDocument/2006/relationships/image" Target="../media/image1650.png"/><Relationship Id="rId37" Type="http://schemas.openxmlformats.org/officeDocument/2006/relationships/image" Target="../media/image59.png"/><Relationship Id="rId5" Type="http://schemas.openxmlformats.org/officeDocument/2006/relationships/image" Target="../media/image136.png"/><Relationship Id="rId15" Type="http://schemas.openxmlformats.org/officeDocument/2006/relationships/image" Target="../media/image1100.png"/><Relationship Id="rId23" Type="http://schemas.openxmlformats.org/officeDocument/2006/relationships/image" Target="../media/image172.png"/><Relationship Id="rId36" Type="http://schemas.openxmlformats.org/officeDocument/2006/relationships/image" Target="../media/image1610.png"/><Relationship Id="rId10" Type="http://schemas.openxmlformats.org/officeDocument/2006/relationships/image" Target="../media/image170.png"/><Relationship Id="rId19" Type="http://schemas.openxmlformats.org/officeDocument/2006/relationships/image" Target="../media/image147.png"/><Relationship Id="rId31" Type="http://schemas.openxmlformats.org/officeDocument/2006/relationships/image" Target="../media/image1640.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4.png"/><Relationship Id="rId22" Type="http://schemas.openxmlformats.org/officeDocument/2006/relationships/image" Target="../media/image150.png"/><Relationship Id="rId27" Type="http://schemas.openxmlformats.org/officeDocument/2006/relationships/image" Target="../media/image159.png"/><Relationship Id="rId35" Type="http://schemas.openxmlformats.org/officeDocument/2006/relationships/image" Target="../media/image57.svg"/><Relationship Id="rId8" Type="http://schemas.openxmlformats.org/officeDocument/2006/relationships/image" Target="../media/image139.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5.xml.rels><?xml version="1.0" encoding="UTF-8" standalone="yes"?>
<Relationships xmlns="http://schemas.openxmlformats.org/package/2006/relationships"><Relationship Id="rId3" Type="http://schemas.openxmlformats.org/officeDocument/2006/relationships/image" Target="../media/image175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26.xml.rels><?xml version="1.0" encoding="UTF-8" standalone="yes"?>
<Relationships xmlns="http://schemas.openxmlformats.org/package/2006/relationships"><Relationship Id="rId3" Type="http://schemas.openxmlformats.org/officeDocument/2006/relationships/image" Target="../media/image178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2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91.jpeg"/></Relationships>
</file>

<file path=ppt/slides/_rels/slide4.xml.rels><?xml version="1.0" encoding="UTF-8" standalone="yes"?>
<Relationships xmlns="http://schemas.openxmlformats.org/package/2006/relationships"><Relationship Id="rId18" Type="http://schemas.openxmlformats.org/officeDocument/2006/relationships/image" Target="NULL"/><Relationship Id="rId26" Type="http://schemas.openxmlformats.org/officeDocument/2006/relationships/image" Target="../media/image20.png"/><Relationship Id="rId21" Type="http://schemas.openxmlformats.org/officeDocument/2006/relationships/image" Target="../media/image133.png"/><Relationship Id="rId34" Type="http://schemas.openxmlformats.org/officeDocument/2006/relationships/image" Target="../media/image28.png"/><Relationship Id="rId25" Type="http://schemas.openxmlformats.org/officeDocument/2006/relationships/image" Target="../media/image190.png"/><Relationship Id="rId33" Type="http://schemas.openxmlformats.org/officeDocument/2006/relationships/image" Target="../media/image27.png"/><Relationship Id="rId2" Type="http://schemas.openxmlformats.org/officeDocument/2006/relationships/notesSlide" Target="../notesSlides/notesSlide4.xml"/><Relationship Id="rId20" Type="http://schemas.openxmlformats.org/officeDocument/2006/relationships/image" Target="NULL"/><Relationship Id="rId29" Type="http://schemas.openxmlformats.org/officeDocument/2006/relationships/image" Target="../media/image23.png"/><Relationship Id="rId1" Type="http://schemas.openxmlformats.org/officeDocument/2006/relationships/slideLayout" Target="../slideLayouts/slideLayout2.xml"/><Relationship Id="rId24" Type="http://schemas.openxmlformats.org/officeDocument/2006/relationships/image" Target="../media/image181.png"/><Relationship Id="rId32" Type="http://schemas.openxmlformats.org/officeDocument/2006/relationships/image" Target="../media/image26.png"/><Relationship Id="rId23" Type="http://schemas.openxmlformats.org/officeDocument/2006/relationships/image" Target="../media/image171.png"/><Relationship Id="rId28" Type="http://schemas.openxmlformats.org/officeDocument/2006/relationships/image" Target="../media/image22.png"/><Relationship Id="rId19" Type="http://schemas.openxmlformats.org/officeDocument/2006/relationships/image" Target="NULL"/><Relationship Id="rId31" Type="http://schemas.openxmlformats.org/officeDocument/2006/relationships/image" Target="../media/image25.png"/><Relationship Id="rId22" Type="http://schemas.openxmlformats.org/officeDocument/2006/relationships/image" Target="../media/image164.png"/><Relationship Id="rId27" Type="http://schemas.openxmlformats.org/officeDocument/2006/relationships/image" Target="../media/image21.png"/><Relationship Id="rId30" Type="http://schemas.openxmlformats.org/officeDocument/2006/relationships/image" Target="../media/image24.png"/></Relationships>
</file>

<file path=ppt/slides/_rels/slide5.xml.rels><?xml version="1.0" encoding="UTF-8" standalone="yes"?>
<Relationships xmlns="http://schemas.openxmlformats.org/package/2006/relationships"><Relationship Id="rId39" Type="http://schemas.openxmlformats.org/officeDocument/2006/relationships/image" Target="../media/image43.png"/><Relationship Id="rId3" Type="http://schemas.openxmlformats.org/officeDocument/2006/relationships/notesSlide" Target="../notesSlides/notesSlide5.xml"/><Relationship Id="rId34" Type="http://schemas.openxmlformats.org/officeDocument/2006/relationships/image" Target="../media/image37.png"/><Relationship Id="rId7" Type="http://schemas.openxmlformats.org/officeDocument/2006/relationships/image" Target="../media/image32.png"/><Relationship Id="rId33" Type="http://schemas.openxmlformats.org/officeDocument/2006/relationships/image" Target="../media/image36.png"/><Relationship Id="rId38" Type="http://schemas.openxmlformats.org/officeDocument/2006/relationships/image" Target="../media/image42.png"/><Relationship Id="rId2" Type="http://schemas.openxmlformats.org/officeDocument/2006/relationships/slideLayout" Target="../slideLayouts/slideLayout2.xml"/><Relationship Id="rId29" Type="http://schemas.openxmlformats.org/officeDocument/2006/relationships/image" Target="../media/image251.png"/><Relationship Id="rId41" Type="http://schemas.openxmlformats.org/officeDocument/2006/relationships/image" Target="../media/image33.png"/><Relationship Id="rId1" Type="http://schemas.openxmlformats.org/officeDocument/2006/relationships/tags" Target="../tags/tag1.xml"/><Relationship Id="rId6" Type="http://schemas.openxmlformats.org/officeDocument/2006/relationships/image" Target="../media/image31.png"/><Relationship Id="rId32" Type="http://schemas.openxmlformats.org/officeDocument/2006/relationships/image" Target="../media/image187.png"/><Relationship Id="rId37" Type="http://schemas.openxmlformats.org/officeDocument/2006/relationships/image" Target="../media/image40.png"/><Relationship Id="rId40" Type="http://schemas.openxmlformats.org/officeDocument/2006/relationships/image" Target="../media/image44.png"/><Relationship Id="rId5" Type="http://schemas.openxmlformats.org/officeDocument/2006/relationships/image" Target="../media/image30.png"/><Relationship Id="rId28" Type="http://schemas.openxmlformats.org/officeDocument/2006/relationships/image" Target="../media/image270.png"/><Relationship Id="rId36" Type="http://schemas.openxmlformats.org/officeDocument/2006/relationships/image" Target="../media/image39.png"/><Relationship Id="rId31" Type="http://schemas.openxmlformats.org/officeDocument/2006/relationships/image" Target="../media/image35.png"/><Relationship Id="rId4" Type="http://schemas.openxmlformats.org/officeDocument/2006/relationships/image" Target="../media/image29.png"/><Relationship Id="rId30" Type="http://schemas.openxmlformats.org/officeDocument/2006/relationships/image" Target="../media/image34.png"/><Relationship Id="rId35"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124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0.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460.png"/><Relationship Id="rId3" Type="http://schemas.openxmlformats.org/officeDocument/2006/relationships/image" Target="../media/image55.png"/><Relationship Id="rId7" Type="http://schemas.openxmlformats.org/officeDocument/2006/relationships/image" Target="../media/image50.png"/><Relationship Id="rId12" Type="http://schemas.openxmlformats.org/officeDocument/2006/relationships/image" Target="../media/image45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440.png"/><Relationship Id="rId5" Type="http://schemas.openxmlformats.org/officeDocument/2006/relationships/image" Target="../media/image48.png"/><Relationship Id="rId10" Type="http://schemas.openxmlformats.org/officeDocument/2006/relationships/image" Target="../media/image430.png"/><Relationship Id="rId4" Type="http://schemas.openxmlformats.org/officeDocument/2006/relationships/image" Target="../media/image47.png"/><Relationship Id="rId9" Type="http://schemas.openxmlformats.org/officeDocument/2006/relationships/image" Target="../media/image2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0A611-76AF-47D8-BFA7-D36A2ED81A65}"/>
              </a:ext>
            </a:extLst>
          </p:cNvPr>
          <p:cNvSpPr>
            <a:spLocks noGrp="1"/>
          </p:cNvSpPr>
          <p:nvPr>
            <p:ph type="ctrTitle"/>
          </p:nvPr>
        </p:nvSpPr>
        <p:spPr>
          <a:xfrm>
            <a:off x="-108520" y="620688"/>
            <a:ext cx="9324528" cy="2448272"/>
          </a:xfrm>
        </p:spPr>
        <p:txBody>
          <a:bodyPr/>
          <a:lstStyle/>
          <a:p>
            <a:r>
              <a:rPr lang="zh-CN" altLang="en-US" sz="3400" dirty="0">
                <a:latin typeface="+mj-lt"/>
                <a:ea typeface="Cambria Math" panose="02040503050406030204" pitchFamily="18" charset="0"/>
              </a:rPr>
              <a:t>时间复杂度接近最优的单宿</a:t>
            </a:r>
            <a:r>
              <a:rPr lang="en-US" altLang="zh-CN" sz="3400" dirty="0">
                <a:latin typeface="+mj-lt"/>
                <a:ea typeface="Cambria Math" panose="02040503050406030204" pitchFamily="18" charset="0"/>
              </a:rPr>
              <a:t>PPR</a:t>
            </a:r>
            <a:r>
              <a:rPr lang="zh-CN" altLang="en-US" sz="3400" dirty="0">
                <a:latin typeface="+mj-lt"/>
                <a:ea typeface="Cambria Math" panose="02040503050406030204" pitchFamily="18" charset="0"/>
              </a:rPr>
              <a:t>算法</a:t>
            </a:r>
            <a:endParaRPr lang="en-US" altLang="zh-CN" sz="3400" dirty="0">
              <a:latin typeface="+mj-lt"/>
              <a:ea typeface="Cambria Math" panose="02040503050406030204" pitchFamily="18" charset="0"/>
            </a:endParaRPr>
          </a:p>
        </p:txBody>
      </p:sp>
      <p:pic>
        <p:nvPicPr>
          <p:cNvPr id="5" name="Picture 12" descr="Image result for renmin university of china logo">
            <a:extLst>
              <a:ext uri="{FF2B5EF4-FFF2-40B4-BE49-F238E27FC236}">
                <a16:creationId xmlns:a16="http://schemas.microsoft.com/office/drawing/2014/main" id="{9FFF6C27-D765-DB4B-B03B-EC4F2C8D6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0" y="6118671"/>
            <a:ext cx="2253674" cy="64717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EA01C35B-E43B-DD40-958A-7F8909D22662}"/>
              </a:ext>
            </a:extLst>
          </p:cNvPr>
          <p:cNvSpPr/>
          <p:nvPr/>
        </p:nvSpPr>
        <p:spPr>
          <a:xfrm>
            <a:off x="3077580" y="3939094"/>
            <a:ext cx="2952328" cy="1684244"/>
          </a:xfrm>
          <a:prstGeom prst="rect">
            <a:avLst/>
          </a:prstGeom>
        </p:spPr>
        <p:txBody>
          <a:bodyPr wrap="square">
            <a:spAutoFit/>
          </a:bodyPr>
          <a:lstStyle/>
          <a:p>
            <a:pPr>
              <a:lnSpc>
                <a:spcPct val="150000"/>
              </a:lnSpc>
            </a:pPr>
            <a:r>
              <a:rPr lang="zh-CN" altLang="en-US" sz="2400" dirty="0"/>
              <a:t>报告人：王涵之      </a:t>
            </a:r>
            <a:endParaRPr lang="en-US" altLang="zh-CN" sz="2400" dirty="0"/>
          </a:p>
          <a:p>
            <a:pPr>
              <a:lnSpc>
                <a:spcPct val="150000"/>
              </a:lnSpc>
            </a:pPr>
            <a:r>
              <a:rPr lang="zh-CN" altLang="en-US" sz="2400" dirty="0"/>
              <a:t>导    师：魏哲巍教授  </a:t>
            </a:r>
            <a:endParaRPr lang="en-US" altLang="zh-CN" sz="2400" dirty="0"/>
          </a:p>
          <a:p>
            <a:pPr algn="ctr">
              <a:lnSpc>
                <a:spcPct val="150000"/>
              </a:lnSpc>
            </a:pPr>
            <a:r>
              <a:rPr lang="zh-CN" altLang="en-US" sz="2400" dirty="0"/>
              <a:t>中国人民大学</a:t>
            </a:r>
            <a:endParaRPr lang="en-US" altLang="zh-CN" sz="2400" dirty="0"/>
          </a:p>
        </p:txBody>
      </p:sp>
      <p:pic>
        <p:nvPicPr>
          <p:cNvPr id="3" name="图片 2">
            <a:extLst>
              <a:ext uri="{FF2B5EF4-FFF2-40B4-BE49-F238E27FC236}">
                <a16:creationId xmlns:a16="http://schemas.microsoft.com/office/drawing/2014/main" id="{751DBD67-1126-5344-91D9-85C2846260E5}"/>
              </a:ext>
            </a:extLst>
          </p:cNvPr>
          <p:cNvPicPr>
            <a:picLocks noChangeAspect="1"/>
          </p:cNvPicPr>
          <p:nvPr/>
        </p:nvPicPr>
        <p:blipFill rotWithShape="1">
          <a:blip r:embed="rId4"/>
          <a:srcRect t="18661" b="16334"/>
          <a:stretch/>
        </p:blipFill>
        <p:spPr>
          <a:xfrm>
            <a:off x="6897684" y="6006441"/>
            <a:ext cx="2232246" cy="759400"/>
          </a:xfrm>
          <a:prstGeom prst="rect">
            <a:avLst/>
          </a:prstGeom>
        </p:spPr>
      </p:pic>
      <p:pic>
        <p:nvPicPr>
          <p:cNvPr id="7" name="图片 6">
            <a:extLst>
              <a:ext uri="{FF2B5EF4-FFF2-40B4-BE49-F238E27FC236}">
                <a16:creationId xmlns:a16="http://schemas.microsoft.com/office/drawing/2014/main" id="{1F6F8457-3FDD-E940-8E6E-BB7DA7209F7B}"/>
              </a:ext>
            </a:extLst>
          </p:cNvPr>
          <p:cNvPicPr>
            <a:picLocks noChangeAspect="1"/>
          </p:cNvPicPr>
          <p:nvPr/>
        </p:nvPicPr>
        <p:blipFill>
          <a:blip r:embed="rId5"/>
          <a:stretch>
            <a:fillRect/>
          </a:stretch>
        </p:blipFill>
        <p:spPr>
          <a:xfrm>
            <a:off x="2316358" y="5877272"/>
            <a:ext cx="2327650" cy="1049725"/>
          </a:xfrm>
          <a:prstGeom prst="rect">
            <a:avLst/>
          </a:prstGeom>
        </p:spPr>
      </p:pic>
      <p:pic>
        <p:nvPicPr>
          <p:cNvPr id="8" name="图片 7">
            <a:extLst>
              <a:ext uri="{FF2B5EF4-FFF2-40B4-BE49-F238E27FC236}">
                <a16:creationId xmlns:a16="http://schemas.microsoft.com/office/drawing/2014/main" id="{4963DBC2-988A-5F46-ADF8-72D907D54F00}"/>
              </a:ext>
            </a:extLst>
          </p:cNvPr>
          <p:cNvPicPr>
            <a:picLocks noChangeAspect="1"/>
          </p:cNvPicPr>
          <p:nvPr/>
        </p:nvPicPr>
        <p:blipFill>
          <a:blip r:embed="rId6"/>
          <a:stretch>
            <a:fillRect/>
          </a:stretch>
        </p:blipFill>
        <p:spPr>
          <a:xfrm>
            <a:off x="4572000" y="6096697"/>
            <a:ext cx="2319536" cy="644973"/>
          </a:xfrm>
          <a:prstGeom prst="rect">
            <a:avLst/>
          </a:prstGeom>
        </p:spPr>
      </p:pic>
      <p:pic>
        <p:nvPicPr>
          <p:cNvPr id="14" name="图片 13">
            <a:extLst>
              <a:ext uri="{FF2B5EF4-FFF2-40B4-BE49-F238E27FC236}">
                <a16:creationId xmlns:a16="http://schemas.microsoft.com/office/drawing/2014/main" id="{B608D168-AD0E-944F-B438-5D462B2C4E9E}"/>
              </a:ext>
            </a:extLst>
          </p:cNvPr>
          <p:cNvPicPr>
            <a:picLocks noChangeAspect="1"/>
          </p:cNvPicPr>
          <p:nvPr/>
        </p:nvPicPr>
        <p:blipFill rotWithShape="1">
          <a:blip r:embed="rId7"/>
          <a:srcRect t="15867" b="49403"/>
          <a:stretch/>
        </p:blipFill>
        <p:spPr>
          <a:xfrm>
            <a:off x="45029" y="44624"/>
            <a:ext cx="2222715" cy="771942"/>
          </a:xfrm>
          <a:prstGeom prst="rect">
            <a:avLst/>
          </a:prstGeom>
        </p:spPr>
      </p:pic>
      <p:sp>
        <p:nvSpPr>
          <p:cNvPr id="6" name="文本框 5">
            <a:extLst>
              <a:ext uri="{FF2B5EF4-FFF2-40B4-BE49-F238E27FC236}">
                <a16:creationId xmlns:a16="http://schemas.microsoft.com/office/drawing/2014/main" id="{6A03DBA1-79A2-C541-BBE8-802B8895FAAB}"/>
              </a:ext>
            </a:extLst>
          </p:cNvPr>
          <p:cNvSpPr txBox="1"/>
          <p:nvPr/>
        </p:nvSpPr>
        <p:spPr>
          <a:xfrm>
            <a:off x="1120940" y="2172317"/>
            <a:ext cx="7088022" cy="461665"/>
          </a:xfrm>
          <a:prstGeom prst="rect">
            <a:avLst/>
          </a:prstGeom>
          <a:noFill/>
        </p:spPr>
        <p:txBody>
          <a:bodyPr wrap="square" rtlCol="0">
            <a:spAutoFit/>
          </a:bodyPr>
          <a:lstStyle/>
          <a:p>
            <a:r>
              <a:rPr lang="en-US" altLang="zh-CN" sz="2400" kern="0" dirty="0">
                <a:ea typeface="Cambria Math" panose="02040503050406030204" pitchFamily="18" charset="0"/>
              </a:rPr>
              <a:t>Personalized PageRank to a Target Node, Revisited</a:t>
            </a:r>
          </a:p>
        </p:txBody>
      </p:sp>
      <p:sp>
        <p:nvSpPr>
          <p:cNvPr id="12" name="矩形 11">
            <a:extLst>
              <a:ext uri="{FF2B5EF4-FFF2-40B4-BE49-F238E27FC236}">
                <a16:creationId xmlns:a16="http://schemas.microsoft.com/office/drawing/2014/main" id="{D9338C6D-9D8A-554F-9D36-352F6A5F51E3}"/>
              </a:ext>
            </a:extLst>
          </p:cNvPr>
          <p:cNvSpPr/>
          <p:nvPr/>
        </p:nvSpPr>
        <p:spPr>
          <a:xfrm>
            <a:off x="505614" y="3033539"/>
            <a:ext cx="8388424" cy="369332"/>
          </a:xfrm>
          <a:prstGeom prst="rect">
            <a:avLst/>
          </a:prstGeom>
        </p:spPr>
        <p:txBody>
          <a:bodyPr wrap="square">
            <a:spAutoFit/>
          </a:bodyPr>
          <a:lstStyle/>
          <a:p>
            <a:r>
              <a:rPr lang="en-US" altLang="zh-CN" sz="1800" dirty="0"/>
              <a:t>Author: </a:t>
            </a:r>
            <a:r>
              <a:rPr lang="en-US" altLang="zh-CN" sz="1800" dirty="0">
                <a:solidFill>
                  <a:schemeClr val="accent1">
                    <a:lumMod val="50000"/>
                  </a:schemeClr>
                </a:solidFill>
              </a:rPr>
              <a:t>Hanzhi Wang</a:t>
            </a:r>
            <a:r>
              <a:rPr lang="en-US" altLang="zh-CN" sz="1800" dirty="0"/>
              <a:t>, </a:t>
            </a:r>
            <a:r>
              <a:rPr lang="en-US" altLang="zh-CN" sz="1800" dirty="0" err="1"/>
              <a:t>Zhewei</a:t>
            </a:r>
            <a:r>
              <a:rPr lang="en-US" altLang="zh-CN" sz="1800" dirty="0"/>
              <a:t> Wei</a:t>
            </a:r>
            <a:r>
              <a:rPr lang="zh-CN" altLang="en-US" sz="1800" dirty="0"/>
              <a:t>*</a:t>
            </a:r>
            <a:r>
              <a:rPr lang="en-US" altLang="zh-CN" sz="1800" dirty="0"/>
              <a:t>, </a:t>
            </a:r>
            <a:r>
              <a:rPr lang="en-US" altLang="zh-CN" sz="1800" dirty="0" err="1"/>
              <a:t>Junhao</a:t>
            </a:r>
            <a:r>
              <a:rPr lang="en-US" altLang="zh-CN" sz="1800" dirty="0"/>
              <a:t> Gan, </a:t>
            </a:r>
            <a:r>
              <a:rPr lang="en-US" altLang="zh-CN" sz="1800" dirty="0" err="1"/>
              <a:t>Sibo</a:t>
            </a:r>
            <a:r>
              <a:rPr lang="en-US" altLang="zh-CN" sz="1800" dirty="0"/>
              <a:t> Wang, </a:t>
            </a:r>
            <a:r>
              <a:rPr lang="en-US" altLang="zh-CN" sz="1800" dirty="0" err="1"/>
              <a:t>Zengfeng</a:t>
            </a:r>
            <a:r>
              <a:rPr lang="en-US" altLang="zh-CN" sz="1800" dirty="0"/>
              <a:t> Huang</a:t>
            </a:r>
          </a:p>
        </p:txBody>
      </p:sp>
    </p:spTree>
    <p:extLst>
      <p:ext uri="{BB962C8B-B14F-4D97-AF65-F5344CB8AC3E}">
        <p14:creationId xmlns:p14="http://schemas.microsoft.com/office/powerpoint/2010/main" val="1780174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5205F507-BF1A-8E46-A0BB-BD14C482CF88}"/>
              </a:ext>
            </a:extLst>
          </p:cNvPr>
          <p:cNvSpPr txBox="1"/>
          <p:nvPr/>
        </p:nvSpPr>
        <p:spPr>
          <a:xfrm>
            <a:off x="971600" y="1052736"/>
            <a:ext cx="8208912" cy="1107996"/>
          </a:xfrm>
          <a:prstGeom prst="rect">
            <a:avLst/>
          </a:prstGeom>
          <a:noFill/>
        </p:spPr>
        <p:txBody>
          <a:bodyPr wrap="square" rtlCol="0">
            <a:spAutoFit/>
          </a:bodyPr>
          <a:lstStyle/>
          <a:p>
            <a:r>
              <a:rPr kumimoji="1" lang="zh-CN" altLang="en-US" sz="2200" b="0" dirty="0">
                <a:latin typeface="Candara" panose="020E0502030303020204" pitchFamily="34" charset="0"/>
              </a:rPr>
              <a:t>很多</a:t>
            </a:r>
            <a:r>
              <a:rPr kumimoji="1" lang="en-US" altLang="zh-CN" sz="2200" b="0" dirty="0">
                <a:latin typeface="Candara" panose="020E0502030303020204" pitchFamily="34" charset="0"/>
              </a:rPr>
              <a:t>GNN</a:t>
            </a:r>
            <a:r>
              <a:rPr kumimoji="1" lang="zh-CN" altLang="en-US" sz="2200" b="0" dirty="0">
                <a:latin typeface="Candara" panose="020E0502030303020204" pitchFamily="34" charset="0"/>
              </a:rPr>
              <a:t>方法采取消息传递机制进行各节点的表示训练</a:t>
            </a:r>
            <a:r>
              <a:rPr kumimoji="1" lang="en-US" altLang="zh-CN" sz="2200" b="0" dirty="0">
                <a:latin typeface="Candara" panose="020E0502030303020204" pitchFamily="34" charset="0"/>
              </a:rPr>
              <a:t> </a:t>
            </a:r>
          </a:p>
          <a:p>
            <a:pPr marL="342900" indent="-342900">
              <a:buSzPct val="80000"/>
              <a:buFont typeface="Wingdings" pitchFamily="2" charset="2"/>
              <a:buChar char="p"/>
            </a:pPr>
            <a:r>
              <a:rPr kumimoji="1" lang="zh-CN" altLang="en-US" sz="2200" b="0" dirty="0">
                <a:latin typeface="Candara" panose="020E0502030303020204" pitchFamily="34" charset="0"/>
              </a:rPr>
              <a:t>每个节点将自身的特征信息传递给邻居节点</a:t>
            </a:r>
            <a:endParaRPr kumimoji="1" lang="en-US" altLang="zh-CN" sz="2200" b="0" dirty="0">
              <a:latin typeface="Candara" panose="020E0502030303020204" pitchFamily="34" charset="0"/>
            </a:endParaRPr>
          </a:p>
          <a:p>
            <a:pPr marL="342900" indent="-342900">
              <a:buSzPct val="80000"/>
              <a:buFont typeface="Wingdings" pitchFamily="2" charset="2"/>
              <a:buChar char="p"/>
            </a:pPr>
            <a:r>
              <a:rPr kumimoji="1" lang="zh-CN" altLang="en-US" sz="2200" b="0" dirty="0">
                <a:latin typeface="Candara" panose="020E0502030303020204" pitchFamily="34" charset="0"/>
              </a:rPr>
              <a:t>聚合邻居节点的特征信息得到对应的节点表示</a:t>
            </a:r>
            <a:endParaRPr kumimoji="1" lang="en-US" altLang="zh-CN" sz="2200" b="0" dirty="0">
              <a:latin typeface="Candara" panose="020E0502030303020204" pitchFamily="34" charset="0"/>
            </a:endParaRPr>
          </a:p>
        </p:txBody>
      </p:sp>
      <p:sp>
        <p:nvSpPr>
          <p:cNvPr id="2" name="文本框 1">
            <a:extLst>
              <a:ext uri="{FF2B5EF4-FFF2-40B4-BE49-F238E27FC236}">
                <a16:creationId xmlns:a16="http://schemas.microsoft.com/office/drawing/2014/main" id="{F843291A-4E5C-994E-A5B9-DC292A391D4A}"/>
              </a:ext>
            </a:extLst>
          </p:cNvPr>
          <p:cNvSpPr txBox="1"/>
          <p:nvPr/>
        </p:nvSpPr>
        <p:spPr>
          <a:xfrm>
            <a:off x="323528" y="2338249"/>
            <a:ext cx="8786093" cy="430887"/>
          </a:xfrm>
          <a:prstGeom prst="rect">
            <a:avLst/>
          </a:prstGeom>
          <a:noFill/>
        </p:spPr>
        <p:txBody>
          <a:bodyPr wrap="square" rtlCol="0">
            <a:spAutoFit/>
          </a:bodyPr>
          <a:lstStyle/>
          <a:p>
            <a:r>
              <a:rPr kumimoji="1" lang="en-US" altLang="zh-CN" sz="2200" dirty="0" err="1">
                <a:latin typeface="Corbel" panose="020B0503020204020204" pitchFamily="34" charset="0"/>
              </a:rPr>
              <a:t>PPRGo</a:t>
            </a:r>
            <a:r>
              <a:rPr kumimoji="1" lang="en-US" altLang="zh-CN" sz="1800" b="0" dirty="0">
                <a:latin typeface="Corbel" panose="020B0503020204020204" pitchFamily="34" charset="0"/>
              </a:rPr>
              <a:t>[KDD’20]: </a:t>
            </a:r>
            <a:r>
              <a:rPr kumimoji="1" lang="zh-CN" altLang="en-US" sz="2200" b="0" dirty="0">
                <a:latin typeface="Corbel" panose="020B0503020204020204" pitchFamily="34" charset="0"/>
              </a:rPr>
              <a:t>使用</a:t>
            </a:r>
            <a:r>
              <a:rPr kumimoji="1" lang="en-US" altLang="zh-CN" sz="2200" b="0" dirty="0">
                <a:latin typeface="Corbel" panose="020B0503020204020204" pitchFamily="34" charset="0"/>
              </a:rPr>
              <a:t> </a:t>
            </a:r>
            <a:r>
              <a:rPr kumimoji="1" lang="en-US" altLang="zh-CN" sz="2200" dirty="0">
                <a:solidFill>
                  <a:srgbClr val="C00000"/>
                </a:solidFill>
                <a:latin typeface="Corbel" panose="020B0503020204020204" pitchFamily="34" charset="0"/>
              </a:rPr>
              <a:t>PPR </a:t>
            </a:r>
            <a:r>
              <a:rPr kumimoji="1" lang="zh-CN" altLang="en-US" sz="2200" dirty="0">
                <a:solidFill>
                  <a:srgbClr val="C00000"/>
                </a:solidFill>
                <a:latin typeface="Corbel" panose="020B0503020204020204" pitchFamily="34" charset="0"/>
              </a:rPr>
              <a:t>矩阵</a:t>
            </a:r>
            <a:r>
              <a:rPr kumimoji="1" lang="zh-CN" altLang="en-US" sz="2200" b="0" dirty="0">
                <a:latin typeface="Corbel" panose="020B0503020204020204" pitchFamily="34" charset="0"/>
              </a:rPr>
              <a:t>传递、聚合各节点的特征信息。</a:t>
            </a:r>
            <a:r>
              <a:rPr kumimoji="1" lang="en-US" altLang="zh-CN" sz="2200" b="0" dirty="0">
                <a:latin typeface="Corbel" panose="020B0503020204020204" pitchFamily="34" charset="0"/>
              </a:rPr>
              <a:t> </a:t>
            </a:r>
            <a:endParaRPr kumimoji="1" lang="zh-CN" altLang="en-US" sz="2200" b="0" dirty="0">
              <a:latin typeface="Corbel" panose="020B0503020204020204" pitchFamily="34" charset="0"/>
            </a:endParaRPr>
          </a:p>
        </p:txBody>
      </p:sp>
      <p:pic>
        <p:nvPicPr>
          <p:cNvPr id="7" name="图片 6" descr="图片包含 游戏机, 挂, 钟表, 画&#10;&#10;描述已自动生成">
            <a:extLst>
              <a:ext uri="{FF2B5EF4-FFF2-40B4-BE49-F238E27FC236}">
                <a16:creationId xmlns:a16="http://schemas.microsoft.com/office/drawing/2014/main" id="{8180AE90-9EA3-0140-A2FD-65DDDC88C6FA}"/>
              </a:ext>
            </a:extLst>
          </p:cNvPr>
          <p:cNvPicPr>
            <a:picLocks noChangeAspect="1"/>
          </p:cNvPicPr>
          <p:nvPr/>
        </p:nvPicPr>
        <p:blipFill rotWithShape="1">
          <a:blip r:embed="rId3">
            <a:extLst>
              <a:ext uri="{28A0092B-C50C-407E-A947-70E740481C1C}">
                <a14:useLocalDpi xmlns:a14="http://schemas.microsoft.com/office/drawing/2010/main" val="0"/>
              </a:ext>
            </a:extLst>
          </a:blip>
          <a:srcRect b="12021"/>
          <a:stretch/>
        </p:blipFill>
        <p:spPr>
          <a:xfrm>
            <a:off x="210159" y="3566250"/>
            <a:ext cx="1429130" cy="2129280"/>
          </a:xfrm>
          <a:prstGeom prst="rect">
            <a:avLst/>
          </a:prstGeom>
        </p:spPr>
      </p:pic>
      <p:sp>
        <p:nvSpPr>
          <p:cNvPr id="9" name="右箭头 8">
            <a:extLst>
              <a:ext uri="{FF2B5EF4-FFF2-40B4-BE49-F238E27FC236}">
                <a16:creationId xmlns:a16="http://schemas.microsoft.com/office/drawing/2014/main" id="{3C995ED6-3266-4B4C-B9E8-013946A159D5}"/>
              </a:ext>
            </a:extLst>
          </p:cNvPr>
          <p:cNvSpPr/>
          <p:nvPr/>
        </p:nvSpPr>
        <p:spPr>
          <a:xfrm>
            <a:off x="1619672" y="4543402"/>
            <a:ext cx="360040" cy="227951"/>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BA73E3FC-0AFE-4F44-9857-48A4C1B94583}"/>
              </a:ext>
            </a:extLst>
          </p:cNvPr>
          <p:cNvSpPr txBox="1"/>
          <p:nvPr/>
        </p:nvSpPr>
        <p:spPr>
          <a:xfrm>
            <a:off x="2452363" y="5903821"/>
            <a:ext cx="1515561" cy="369332"/>
          </a:xfrm>
          <a:prstGeom prst="rect">
            <a:avLst/>
          </a:prstGeom>
          <a:noFill/>
        </p:spPr>
        <p:txBody>
          <a:bodyPr wrap="square" rtlCol="0">
            <a:spAutoFit/>
          </a:bodyPr>
          <a:lstStyle/>
          <a:p>
            <a:r>
              <a:rPr kumimoji="1" lang="en-US" altLang="zh-CN" sz="1800" dirty="0">
                <a:solidFill>
                  <a:srgbClr val="C00000"/>
                </a:solidFill>
                <a:latin typeface="Corbel" panose="020B0503020204020204" pitchFamily="34" charset="0"/>
              </a:rPr>
              <a:t>2.</a:t>
            </a:r>
            <a:r>
              <a:rPr kumimoji="1" lang="en-US" altLang="zh-CN" sz="1800" b="0" dirty="0">
                <a:latin typeface="Corbel" panose="020B0503020204020204" pitchFamily="34" charset="0"/>
              </a:rPr>
              <a:t> PPR</a:t>
            </a:r>
            <a:r>
              <a:rPr kumimoji="1" lang="zh-CN" altLang="en-US" sz="1800" b="0" dirty="0">
                <a:latin typeface="Corbel" panose="020B0503020204020204" pitchFamily="34" charset="0"/>
              </a:rPr>
              <a:t> 矩阵</a:t>
            </a: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1A655832-F8D2-254C-BEDB-2CEF78849F62}"/>
                  </a:ext>
                </a:extLst>
              </p:cNvPr>
              <p:cNvSpPr txBox="1"/>
              <p:nvPr/>
            </p:nvSpPr>
            <p:spPr>
              <a:xfrm>
                <a:off x="107504" y="5903821"/>
                <a:ext cx="2073154" cy="369332"/>
              </a:xfrm>
              <a:prstGeom prst="rect">
                <a:avLst/>
              </a:prstGeom>
              <a:noFill/>
            </p:spPr>
            <p:txBody>
              <a:bodyPr wrap="square" rtlCol="0">
                <a:spAutoFit/>
              </a:bodyPr>
              <a:lstStyle/>
              <a:p>
                <a:r>
                  <a:rPr kumimoji="1" lang="en-US" altLang="zh-CN" sz="1800" dirty="0">
                    <a:solidFill>
                      <a:srgbClr val="C00000"/>
                    </a:solidFill>
                    <a:latin typeface="Corbel" panose="020B0503020204020204" pitchFamily="34" charset="0"/>
                  </a:rPr>
                  <a:t>1. </a:t>
                </a:r>
                <a:r>
                  <a:rPr kumimoji="1" lang="zh-CN" altLang="en-US" sz="1800" b="0" dirty="0">
                    <a:latin typeface="Corbel" panose="020B0503020204020204" pitchFamily="34" charset="0"/>
                  </a:rPr>
                  <a:t>图</a:t>
                </a:r>
                <a:r>
                  <a:rPr kumimoji="1" lang="en-US" altLang="zh-CN" sz="1800" b="0" dirty="0">
                    <a:latin typeface="Corbel" panose="020B0503020204020204" pitchFamily="34" charset="0"/>
                  </a:rPr>
                  <a:t> </a:t>
                </a:r>
                <a14:m>
                  <m:oMath xmlns:m="http://schemas.openxmlformats.org/officeDocument/2006/math">
                    <m:r>
                      <a:rPr kumimoji="1" lang="en-US" altLang="zh-CN" sz="1800" b="0" i="1" smtClean="0">
                        <a:latin typeface="Cambria Math" panose="02040503050406030204" pitchFamily="18" charset="0"/>
                      </a:rPr>
                      <m:t>𝐺</m:t>
                    </m:r>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𝑉</m:t>
                    </m:r>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𝐸</m:t>
                    </m:r>
                    <m:r>
                      <a:rPr kumimoji="1" lang="en-US" altLang="zh-CN" sz="1800" b="0" i="1" smtClean="0">
                        <a:latin typeface="Cambria Math" panose="02040503050406030204" pitchFamily="18" charset="0"/>
                      </a:rPr>
                      <m:t>)</m:t>
                    </m:r>
                  </m:oMath>
                </a14:m>
                <a:endParaRPr kumimoji="1" lang="en-US" altLang="zh-CN" sz="1800" b="0" dirty="0">
                  <a:latin typeface="Corbel" panose="020B0503020204020204" pitchFamily="34" charset="0"/>
                </a:endParaRPr>
              </a:p>
            </p:txBody>
          </p:sp>
        </mc:Choice>
        <mc:Fallback xmlns="">
          <p:sp>
            <p:nvSpPr>
              <p:cNvPr id="11" name="文本框 10">
                <a:extLst>
                  <a:ext uri="{FF2B5EF4-FFF2-40B4-BE49-F238E27FC236}">
                    <a16:creationId xmlns:a16="http://schemas.microsoft.com/office/drawing/2014/main" id="{1A655832-F8D2-254C-BEDB-2CEF78849F62}"/>
                  </a:ext>
                </a:extLst>
              </p:cNvPr>
              <p:cNvSpPr txBox="1">
                <a:spLocks noRot="1" noChangeAspect="1" noMove="1" noResize="1" noEditPoints="1" noAdjustHandles="1" noChangeArrowheads="1" noChangeShapeType="1" noTextEdit="1"/>
              </p:cNvSpPr>
              <p:nvPr/>
            </p:nvSpPr>
            <p:spPr>
              <a:xfrm>
                <a:off x="107504" y="5903821"/>
                <a:ext cx="2073154" cy="369332"/>
              </a:xfrm>
              <a:prstGeom prst="rect">
                <a:avLst/>
              </a:prstGeom>
              <a:blipFill>
                <a:blip r:embed="rId4"/>
                <a:stretch>
                  <a:fillRect l="-2454" t="-13793" b="-27586"/>
                </a:stretch>
              </a:blipFill>
            </p:spPr>
            <p:txBody>
              <a:bodyPr/>
              <a:lstStyle/>
              <a:p>
                <a:r>
                  <a:rPr lang="zh-CN" altLang="en-US">
                    <a:noFill/>
                  </a:rPr>
                  <a:t> </a:t>
                </a:r>
              </a:p>
            </p:txBody>
          </p:sp>
        </mc:Fallback>
      </mc:AlternateContent>
      <p:pic>
        <p:nvPicPr>
          <p:cNvPr id="5" name="图片 4" descr="图片包含 电子, 计算器, 照片, 键盘&#10;&#10;描述已自动生成">
            <a:extLst>
              <a:ext uri="{FF2B5EF4-FFF2-40B4-BE49-F238E27FC236}">
                <a16:creationId xmlns:a16="http://schemas.microsoft.com/office/drawing/2014/main" id="{EA2A87F0-646D-184D-90B2-9C875BE7D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720" y="3356992"/>
            <a:ext cx="2212631" cy="2394229"/>
          </a:xfrm>
          <a:prstGeom prst="rect">
            <a:avLst/>
          </a:prstGeom>
        </p:spPr>
      </p:pic>
      <p:pic>
        <p:nvPicPr>
          <p:cNvPr id="19" name="图片 18">
            <a:extLst>
              <a:ext uri="{FF2B5EF4-FFF2-40B4-BE49-F238E27FC236}">
                <a16:creationId xmlns:a16="http://schemas.microsoft.com/office/drawing/2014/main" id="{2FD2142E-72BF-2B4F-9F7F-381915963FDB}"/>
              </a:ext>
            </a:extLst>
          </p:cNvPr>
          <p:cNvPicPr>
            <a:picLocks noChangeAspect="1"/>
          </p:cNvPicPr>
          <p:nvPr/>
        </p:nvPicPr>
        <p:blipFill rotWithShape="1">
          <a:blip r:embed="rId6"/>
          <a:srcRect l="2600"/>
          <a:stretch/>
        </p:blipFill>
        <p:spPr>
          <a:xfrm>
            <a:off x="5076056" y="2863359"/>
            <a:ext cx="936105" cy="1937522"/>
          </a:xfrm>
          <a:prstGeom prst="rect">
            <a:avLst/>
          </a:prstGeom>
        </p:spPr>
      </p:pic>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BFB6C42B-A068-504B-90AF-E39EAAF72D02}"/>
                  </a:ext>
                </a:extLst>
              </p:cNvPr>
              <p:cNvSpPr txBox="1"/>
              <p:nvPr/>
            </p:nvSpPr>
            <p:spPr>
              <a:xfrm>
                <a:off x="6158868" y="2829018"/>
                <a:ext cx="2634181" cy="369332"/>
              </a:xfrm>
              <a:prstGeom prst="rect">
                <a:avLst/>
              </a:prstGeom>
              <a:noFill/>
            </p:spPr>
            <p:txBody>
              <a:bodyPr wrap="square" rtlCol="0">
                <a:spAutoFit/>
              </a:bodyPr>
              <a:lstStyle/>
              <a:p>
                <a:r>
                  <a:rPr kumimoji="1" lang="zh-CN" altLang="en-US" sz="1800" b="0" dirty="0">
                    <a:latin typeface="Corbel" panose="020B0503020204020204" pitchFamily="34" charset="0"/>
                  </a:rPr>
                  <a:t>节点</a:t>
                </a:r>
                <a14:m>
                  <m:oMath xmlns:m="http://schemas.openxmlformats.org/officeDocument/2006/math">
                    <m:sSub>
                      <m:sSubPr>
                        <m:ctrlPr>
                          <a:rPr kumimoji="1" lang="en-US" altLang="zh-CN" sz="1800" b="0" i="1" smtClean="0">
                            <a:latin typeface="Cambria Math" panose="02040503050406030204" pitchFamily="18" charset="0"/>
                          </a:rPr>
                        </m:ctrlPr>
                      </m:sSubPr>
                      <m:e>
                        <m:r>
                          <a:rPr kumimoji="1" lang="en-US" altLang="zh-CN" sz="1800" b="0" i="1" smtClean="0">
                            <a:latin typeface="Cambria Math" panose="02040503050406030204" pitchFamily="18" charset="0"/>
                          </a:rPr>
                          <m:t>𝑣</m:t>
                        </m:r>
                      </m:e>
                      <m:sub>
                        <m:r>
                          <a:rPr kumimoji="1" lang="en-US" altLang="zh-CN" sz="1800" b="0" i="1" smtClean="0">
                            <a:latin typeface="Cambria Math" panose="02040503050406030204" pitchFamily="18" charset="0"/>
                          </a:rPr>
                          <m:t>𝑖</m:t>
                        </m:r>
                      </m:sub>
                    </m:sSub>
                  </m:oMath>
                </a14:m>
                <a:r>
                  <a:rPr kumimoji="1" lang="zh-CN" altLang="en-US" sz="1800" b="0" dirty="0">
                    <a:latin typeface="Corbel" panose="020B0503020204020204" pitchFamily="34" charset="0"/>
                  </a:rPr>
                  <a:t>的特征向量</a:t>
                </a:r>
              </a:p>
            </p:txBody>
          </p:sp>
        </mc:Choice>
        <mc:Fallback xmlns="">
          <p:sp>
            <p:nvSpPr>
              <p:cNvPr id="22" name="文本框 21">
                <a:extLst>
                  <a:ext uri="{FF2B5EF4-FFF2-40B4-BE49-F238E27FC236}">
                    <a16:creationId xmlns:a16="http://schemas.microsoft.com/office/drawing/2014/main" id="{BFB6C42B-A068-504B-90AF-E39EAAF72D02}"/>
                  </a:ext>
                </a:extLst>
              </p:cNvPr>
              <p:cNvSpPr txBox="1">
                <a:spLocks noRot="1" noChangeAspect="1" noMove="1" noResize="1" noEditPoints="1" noAdjustHandles="1" noChangeArrowheads="1" noChangeShapeType="1" noTextEdit="1"/>
              </p:cNvSpPr>
              <p:nvPr/>
            </p:nvSpPr>
            <p:spPr>
              <a:xfrm>
                <a:off x="6158868" y="2829018"/>
                <a:ext cx="2634181" cy="369332"/>
              </a:xfrm>
              <a:prstGeom prst="rect">
                <a:avLst/>
              </a:prstGeom>
              <a:blipFill>
                <a:blip r:embed="rId7"/>
                <a:stretch>
                  <a:fillRect l="-1923" t="-13333"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E0BF0585-400A-D74E-BE4C-05D4C82363D1}"/>
                  </a:ext>
                </a:extLst>
              </p:cNvPr>
              <p:cNvSpPr txBox="1"/>
              <p:nvPr/>
            </p:nvSpPr>
            <p:spPr>
              <a:xfrm>
                <a:off x="4716017" y="2780928"/>
                <a:ext cx="562669" cy="400110"/>
              </a:xfrm>
              <a:prstGeom prst="rect">
                <a:avLst/>
              </a:prstGeom>
              <a:noFill/>
            </p:spPr>
            <p:txBody>
              <a:bodyPr wrap="square" rtlCol="0">
                <a:spAutoFit/>
              </a:bodyPr>
              <a:lstStyle/>
              <a:p>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1" i="1" smtClean="0">
                            <a:latin typeface="Cambria Math" panose="02040503050406030204" pitchFamily="18" charset="0"/>
                          </a:rPr>
                          <m:t>𝒙</m:t>
                        </m:r>
                      </m:e>
                      <m:sub>
                        <m:r>
                          <a:rPr kumimoji="1" lang="en-US" altLang="zh-CN" sz="2000" b="1" i="1" smtClean="0">
                            <a:latin typeface="Cambria Math" panose="02040503050406030204" pitchFamily="18" charset="0"/>
                          </a:rPr>
                          <m:t>𝒊</m:t>
                        </m:r>
                      </m:sub>
                    </m:sSub>
                  </m:oMath>
                </a14:m>
                <a:r>
                  <a:rPr kumimoji="1" lang="en-US" altLang="zh-CN" sz="2000" dirty="0"/>
                  <a:t>:</a:t>
                </a:r>
                <a:endParaRPr kumimoji="1" lang="zh-CN" altLang="en-US" sz="2000" dirty="0"/>
              </a:p>
            </p:txBody>
          </p:sp>
        </mc:Choice>
        <mc:Fallback xmlns="">
          <p:sp>
            <p:nvSpPr>
              <p:cNvPr id="23" name="文本框 22">
                <a:extLst>
                  <a:ext uri="{FF2B5EF4-FFF2-40B4-BE49-F238E27FC236}">
                    <a16:creationId xmlns:a16="http://schemas.microsoft.com/office/drawing/2014/main" id="{E0BF0585-400A-D74E-BE4C-05D4C82363D1}"/>
                  </a:ext>
                </a:extLst>
              </p:cNvPr>
              <p:cNvSpPr txBox="1">
                <a:spLocks noRot="1" noChangeAspect="1" noMove="1" noResize="1" noEditPoints="1" noAdjustHandles="1" noChangeArrowheads="1" noChangeShapeType="1" noTextEdit="1"/>
              </p:cNvSpPr>
              <p:nvPr/>
            </p:nvSpPr>
            <p:spPr>
              <a:xfrm>
                <a:off x="4716017" y="2780928"/>
                <a:ext cx="562669" cy="400110"/>
              </a:xfrm>
              <a:prstGeom prst="rect">
                <a:avLst/>
              </a:prstGeom>
              <a:blipFill>
                <a:blip r:embed="rId8"/>
                <a:stretch>
                  <a:fillRect t="-6250"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EF792949-A908-6544-B7C8-C5EC1CF8ACB7}"/>
                  </a:ext>
                </a:extLst>
              </p:cNvPr>
              <p:cNvSpPr txBox="1"/>
              <p:nvPr/>
            </p:nvSpPr>
            <p:spPr>
              <a:xfrm>
                <a:off x="4716016" y="4437885"/>
                <a:ext cx="562669" cy="400110"/>
              </a:xfrm>
              <a:prstGeom prst="rect">
                <a:avLst/>
              </a:prstGeom>
              <a:noFill/>
            </p:spPr>
            <p:txBody>
              <a:bodyPr wrap="square" rtlCol="0">
                <a:spAutoFit/>
              </a:bodyPr>
              <a:lstStyle/>
              <a:p>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1" i="1" smtClean="0">
                            <a:latin typeface="Cambria Math" panose="02040503050406030204" pitchFamily="18" charset="0"/>
                          </a:rPr>
                          <m:t>𝑯</m:t>
                        </m:r>
                      </m:e>
                      <m:sub>
                        <m:r>
                          <a:rPr kumimoji="1" lang="en-US" altLang="zh-CN" sz="2000" b="1" i="1" smtClean="0">
                            <a:latin typeface="Cambria Math" panose="02040503050406030204" pitchFamily="18" charset="0"/>
                          </a:rPr>
                          <m:t>𝒊</m:t>
                        </m:r>
                      </m:sub>
                    </m:sSub>
                  </m:oMath>
                </a14:m>
                <a:r>
                  <a:rPr kumimoji="1" lang="en-US" altLang="zh-CN" sz="2000" dirty="0"/>
                  <a:t>:</a:t>
                </a:r>
                <a:endParaRPr kumimoji="1" lang="zh-CN" altLang="en-US" sz="2000" dirty="0"/>
              </a:p>
            </p:txBody>
          </p:sp>
        </mc:Choice>
        <mc:Fallback xmlns="">
          <p:sp>
            <p:nvSpPr>
              <p:cNvPr id="24" name="文本框 23">
                <a:extLst>
                  <a:ext uri="{FF2B5EF4-FFF2-40B4-BE49-F238E27FC236}">
                    <a16:creationId xmlns:a16="http://schemas.microsoft.com/office/drawing/2014/main" id="{EF792949-A908-6544-B7C8-C5EC1CF8ACB7}"/>
                  </a:ext>
                </a:extLst>
              </p:cNvPr>
              <p:cNvSpPr txBox="1">
                <a:spLocks noRot="1" noChangeAspect="1" noMove="1" noResize="1" noEditPoints="1" noAdjustHandles="1" noChangeArrowheads="1" noChangeShapeType="1" noTextEdit="1"/>
              </p:cNvSpPr>
              <p:nvPr/>
            </p:nvSpPr>
            <p:spPr>
              <a:xfrm>
                <a:off x="4716016" y="4437885"/>
                <a:ext cx="562669" cy="400110"/>
              </a:xfrm>
              <a:prstGeom prst="rect">
                <a:avLst/>
              </a:prstGeom>
              <a:blipFill>
                <a:blip r:embed="rId9"/>
                <a:stretch>
                  <a:fillRect t="-3030" r="-6522" b="-24242"/>
                </a:stretch>
              </a:blipFill>
            </p:spPr>
            <p:txBody>
              <a:bodyPr/>
              <a:lstStyle/>
              <a:p>
                <a:r>
                  <a:rPr lang="zh-CN" altLang="en-US">
                    <a:noFill/>
                  </a:rPr>
                  <a:t> </a:t>
                </a:r>
              </a:p>
            </p:txBody>
          </p:sp>
        </mc:Fallback>
      </mc:AlternateContent>
      <p:pic>
        <p:nvPicPr>
          <p:cNvPr id="25" name="图片 24">
            <a:extLst>
              <a:ext uri="{FF2B5EF4-FFF2-40B4-BE49-F238E27FC236}">
                <a16:creationId xmlns:a16="http://schemas.microsoft.com/office/drawing/2014/main" id="{3E8FA2DD-E5C2-E74E-B628-5B5EF345E953}"/>
              </a:ext>
            </a:extLst>
          </p:cNvPr>
          <p:cNvPicPr>
            <a:picLocks noChangeAspect="1"/>
          </p:cNvPicPr>
          <p:nvPr/>
        </p:nvPicPr>
        <p:blipFill rotWithShape="1">
          <a:blip r:embed="rId10"/>
          <a:srcRect t="553"/>
          <a:stretch/>
        </p:blipFill>
        <p:spPr>
          <a:xfrm>
            <a:off x="5292080" y="4947553"/>
            <a:ext cx="3624961" cy="985349"/>
          </a:xfrm>
          <a:prstGeom prst="rect">
            <a:avLst/>
          </a:prstGeom>
        </p:spPr>
      </p:pic>
      <p:sp>
        <p:nvSpPr>
          <p:cNvPr id="26" name="文本框 25">
            <a:extLst>
              <a:ext uri="{FF2B5EF4-FFF2-40B4-BE49-F238E27FC236}">
                <a16:creationId xmlns:a16="http://schemas.microsoft.com/office/drawing/2014/main" id="{D96B3DF4-F326-4440-85AB-5778146B1279}"/>
              </a:ext>
            </a:extLst>
          </p:cNvPr>
          <p:cNvSpPr txBox="1"/>
          <p:nvPr/>
        </p:nvSpPr>
        <p:spPr>
          <a:xfrm>
            <a:off x="6186291" y="3635732"/>
            <a:ext cx="2634181" cy="369332"/>
          </a:xfrm>
          <a:prstGeom prst="rect">
            <a:avLst/>
          </a:prstGeom>
          <a:noFill/>
        </p:spPr>
        <p:txBody>
          <a:bodyPr wrap="square" rtlCol="0">
            <a:spAutoFit/>
          </a:bodyPr>
          <a:lstStyle/>
          <a:p>
            <a:r>
              <a:rPr kumimoji="1" lang="zh-CN" altLang="en-US" sz="1800" b="0" dirty="0">
                <a:latin typeface="Corbel" panose="020B0503020204020204" pitchFamily="34" charset="0"/>
              </a:rPr>
              <a:t>训练函数</a:t>
            </a:r>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291E9296-7B54-6042-A0F1-9485F2CB51FA}"/>
                  </a:ext>
                </a:extLst>
              </p:cNvPr>
              <p:cNvSpPr txBox="1"/>
              <p:nvPr/>
            </p:nvSpPr>
            <p:spPr>
              <a:xfrm>
                <a:off x="5868144" y="4499828"/>
                <a:ext cx="3313485" cy="369332"/>
              </a:xfrm>
              <a:prstGeom prst="rect">
                <a:avLst/>
              </a:prstGeom>
              <a:noFill/>
            </p:spPr>
            <p:txBody>
              <a:bodyPr wrap="square" rtlCol="0">
                <a:spAutoFit/>
              </a:bodyPr>
              <a:lstStyle/>
              <a:p>
                <a:r>
                  <a:rPr kumimoji="1" lang="zh-CN" altLang="en-US" sz="1800" b="0" dirty="0">
                    <a:latin typeface="Corbel" panose="020B0503020204020204" pitchFamily="34" charset="0"/>
                  </a:rPr>
                  <a:t>节点</a:t>
                </a:r>
                <a14:m>
                  <m:oMath xmlns:m="http://schemas.openxmlformats.org/officeDocument/2006/math">
                    <m:sSub>
                      <m:sSubPr>
                        <m:ctrlPr>
                          <a:rPr kumimoji="1" lang="en-US" altLang="zh-CN" sz="1800" b="0" i="1">
                            <a:latin typeface="Cambria Math" panose="02040503050406030204" pitchFamily="18" charset="0"/>
                          </a:rPr>
                        </m:ctrlPr>
                      </m:sSubPr>
                      <m:e>
                        <m:r>
                          <a:rPr kumimoji="1" lang="en-US" altLang="zh-CN" sz="1800" b="0" i="1">
                            <a:latin typeface="Cambria Math" panose="02040503050406030204" pitchFamily="18" charset="0"/>
                          </a:rPr>
                          <m:t>𝑣</m:t>
                        </m:r>
                      </m:e>
                      <m:sub>
                        <m:r>
                          <a:rPr kumimoji="1" lang="en-US" altLang="zh-CN" sz="1800" b="0" i="1">
                            <a:latin typeface="Cambria Math" panose="02040503050406030204" pitchFamily="18" charset="0"/>
                          </a:rPr>
                          <m:t>𝑖</m:t>
                        </m:r>
                      </m:sub>
                    </m:sSub>
                  </m:oMath>
                </a14:m>
                <a:r>
                  <a:rPr kumimoji="1" lang="zh-CN" altLang="en-US" sz="1800" b="0" dirty="0">
                    <a:latin typeface="Corbel" panose="020B0503020204020204" pitchFamily="34" charset="0"/>
                  </a:rPr>
                  <a:t>的初始预测信息</a:t>
                </a:r>
              </a:p>
            </p:txBody>
          </p:sp>
        </mc:Choice>
        <mc:Fallback xmlns="">
          <p:sp>
            <p:nvSpPr>
              <p:cNvPr id="27" name="文本框 26">
                <a:extLst>
                  <a:ext uri="{FF2B5EF4-FFF2-40B4-BE49-F238E27FC236}">
                    <a16:creationId xmlns:a16="http://schemas.microsoft.com/office/drawing/2014/main" id="{291E9296-7B54-6042-A0F1-9485F2CB51FA}"/>
                  </a:ext>
                </a:extLst>
              </p:cNvPr>
              <p:cNvSpPr txBox="1">
                <a:spLocks noRot="1" noChangeAspect="1" noMove="1" noResize="1" noEditPoints="1" noAdjustHandles="1" noChangeArrowheads="1" noChangeShapeType="1" noTextEdit="1"/>
              </p:cNvSpPr>
              <p:nvPr/>
            </p:nvSpPr>
            <p:spPr>
              <a:xfrm>
                <a:off x="5868144" y="4499828"/>
                <a:ext cx="3313485" cy="369332"/>
              </a:xfrm>
              <a:prstGeom prst="rect">
                <a:avLst/>
              </a:prstGeom>
              <a:blipFill>
                <a:blip r:embed="rId11"/>
                <a:stretch>
                  <a:fillRect l="-1923" t="-13793" b="-206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04DC9649-CE65-4947-9D0D-8F46DB283DEC}"/>
                  </a:ext>
                </a:extLst>
              </p:cNvPr>
              <p:cNvSpPr txBox="1"/>
              <p:nvPr/>
            </p:nvSpPr>
            <p:spPr>
              <a:xfrm>
                <a:off x="4729411" y="5539878"/>
                <a:ext cx="562669" cy="400110"/>
              </a:xfrm>
              <a:prstGeom prst="rect">
                <a:avLst/>
              </a:prstGeom>
              <a:noFill/>
            </p:spPr>
            <p:txBody>
              <a:bodyPr wrap="square" rtlCol="0">
                <a:spAutoFit/>
              </a:bodyPr>
              <a:lstStyle/>
              <a:p>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1" i="1" smtClean="0">
                            <a:latin typeface="Cambria Math" panose="02040503050406030204" pitchFamily="18" charset="0"/>
                          </a:rPr>
                          <m:t>𝒛</m:t>
                        </m:r>
                      </m:e>
                      <m:sub>
                        <m:r>
                          <a:rPr kumimoji="1" lang="en-US" altLang="zh-CN" sz="2000" b="1" i="1" smtClean="0">
                            <a:latin typeface="Cambria Math" panose="02040503050406030204" pitchFamily="18" charset="0"/>
                          </a:rPr>
                          <m:t>𝒊</m:t>
                        </m:r>
                      </m:sub>
                    </m:sSub>
                  </m:oMath>
                </a14:m>
                <a:r>
                  <a:rPr kumimoji="1" lang="en-US" altLang="zh-CN" sz="2000" dirty="0"/>
                  <a:t>:</a:t>
                </a:r>
                <a:endParaRPr kumimoji="1" lang="zh-CN" altLang="en-US" sz="2000" dirty="0"/>
              </a:p>
            </p:txBody>
          </p:sp>
        </mc:Choice>
        <mc:Fallback xmlns="">
          <p:sp>
            <p:nvSpPr>
              <p:cNvPr id="28" name="文本框 27">
                <a:extLst>
                  <a:ext uri="{FF2B5EF4-FFF2-40B4-BE49-F238E27FC236}">
                    <a16:creationId xmlns:a16="http://schemas.microsoft.com/office/drawing/2014/main" id="{04DC9649-CE65-4947-9D0D-8F46DB283DEC}"/>
                  </a:ext>
                </a:extLst>
              </p:cNvPr>
              <p:cNvSpPr txBox="1">
                <a:spLocks noRot="1" noChangeAspect="1" noMove="1" noResize="1" noEditPoints="1" noAdjustHandles="1" noChangeArrowheads="1" noChangeShapeType="1" noTextEdit="1"/>
              </p:cNvSpPr>
              <p:nvPr/>
            </p:nvSpPr>
            <p:spPr>
              <a:xfrm>
                <a:off x="4729411" y="5539878"/>
                <a:ext cx="562669" cy="400110"/>
              </a:xfrm>
              <a:prstGeom prst="rect">
                <a:avLst/>
              </a:prstGeom>
              <a:blipFill>
                <a:blip r:embed="rId12"/>
                <a:stretch>
                  <a:fillRect t="-6061" b="-242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94D5697E-9D29-5B4A-9247-F79A760CD595}"/>
                  </a:ext>
                </a:extLst>
              </p:cNvPr>
              <p:cNvSpPr txBox="1"/>
              <p:nvPr/>
            </p:nvSpPr>
            <p:spPr>
              <a:xfrm>
                <a:off x="5272389" y="5939988"/>
                <a:ext cx="3313485" cy="369332"/>
              </a:xfrm>
              <a:prstGeom prst="rect">
                <a:avLst/>
              </a:prstGeom>
              <a:noFill/>
            </p:spPr>
            <p:txBody>
              <a:bodyPr wrap="square" rtlCol="0">
                <a:spAutoFit/>
              </a:bodyPr>
              <a:lstStyle/>
              <a:p>
                <a:r>
                  <a:rPr kumimoji="1" lang="zh-CN" altLang="en-US" sz="1800" b="0" dirty="0">
                    <a:latin typeface="Corbel" panose="020B0503020204020204" pitchFamily="34" charset="0"/>
                  </a:rPr>
                  <a:t>节点</a:t>
                </a:r>
                <a14:m>
                  <m:oMath xmlns:m="http://schemas.openxmlformats.org/officeDocument/2006/math">
                    <m:sSub>
                      <m:sSubPr>
                        <m:ctrlPr>
                          <a:rPr kumimoji="1" lang="en-US" altLang="zh-CN" sz="1800" b="0" i="1">
                            <a:latin typeface="Cambria Math" panose="02040503050406030204" pitchFamily="18" charset="0"/>
                          </a:rPr>
                        </m:ctrlPr>
                      </m:sSubPr>
                      <m:e>
                        <m:r>
                          <a:rPr kumimoji="1" lang="en-US" altLang="zh-CN" sz="1800" b="0" i="1">
                            <a:latin typeface="Cambria Math" panose="02040503050406030204" pitchFamily="18" charset="0"/>
                          </a:rPr>
                          <m:t>𝑣</m:t>
                        </m:r>
                      </m:e>
                      <m:sub>
                        <m:r>
                          <a:rPr kumimoji="1" lang="en-US" altLang="zh-CN" sz="1800" b="0" i="1">
                            <a:latin typeface="Cambria Math" panose="02040503050406030204" pitchFamily="18" charset="0"/>
                          </a:rPr>
                          <m:t>𝑖</m:t>
                        </m:r>
                      </m:sub>
                    </m:sSub>
                  </m:oMath>
                </a14:m>
                <a:r>
                  <a:rPr kumimoji="1" lang="zh-CN" altLang="en-US" sz="1800" b="0" dirty="0">
                    <a:latin typeface="Corbel" panose="020B0503020204020204" pitchFamily="34" charset="0"/>
                  </a:rPr>
                  <a:t>的最终预测结果</a:t>
                </a:r>
              </a:p>
            </p:txBody>
          </p:sp>
        </mc:Choice>
        <mc:Fallback xmlns="">
          <p:sp>
            <p:nvSpPr>
              <p:cNvPr id="29" name="文本框 28">
                <a:extLst>
                  <a:ext uri="{FF2B5EF4-FFF2-40B4-BE49-F238E27FC236}">
                    <a16:creationId xmlns:a16="http://schemas.microsoft.com/office/drawing/2014/main" id="{94D5697E-9D29-5B4A-9247-F79A760CD595}"/>
                  </a:ext>
                </a:extLst>
              </p:cNvPr>
              <p:cNvSpPr txBox="1">
                <a:spLocks noRot="1" noChangeAspect="1" noMove="1" noResize="1" noEditPoints="1" noAdjustHandles="1" noChangeArrowheads="1" noChangeShapeType="1" noTextEdit="1"/>
              </p:cNvSpPr>
              <p:nvPr/>
            </p:nvSpPr>
            <p:spPr>
              <a:xfrm>
                <a:off x="5272389" y="5939988"/>
                <a:ext cx="3313485" cy="369332"/>
              </a:xfrm>
              <a:prstGeom prst="rect">
                <a:avLst/>
              </a:prstGeom>
              <a:blipFill>
                <a:blip r:embed="rId13"/>
                <a:stretch>
                  <a:fillRect l="-1923" t="-13793" b="-206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24A2B6B3-F3F6-C148-A832-F3D12F8B5FF7}"/>
                  </a:ext>
                </a:extLst>
              </p:cNvPr>
              <p:cNvSpPr txBox="1"/>
              <p:nvPr/>
            </p:nvSpPr>
            <p:spPr>
              <a:xfrm>
                <a:off x="4283968" y="5170657"/>
                <a:ext cx="2212631" cy="338554"/>
              </a:xfrm>
              <a:prstGeom prst="rect">
                <a:avLst/>
              </a:prstGeom>
              <a:noFill/>
            </p:spPr>
            <p:txBody>
              <a:bodyPr wrap="square" rtlCol="0">
                <a:spAutoFit/>
              </a:bodyPr>
              <a:lstStyle/>
              <a:p>
                <a:r>
                  <a:rPr kumimoji="1" lang="zh-CN" altLang="en-US" sz="1600" b="0" dirty="0">
                    <a:latin typeface="Corbel" panose="020B0503020204020204" pitchFamily="34" charset="0"/>
                  </a:rPr>
                  <a:t>节点</a:t>
                </a:r>
                <a14:m>
                  <m:oMath xmlns:m="http://schemas.openxmlformats.org/officeDocument/2006/math">
                    <m:sSub>
                      <m:sSubPr>
                        <m:ctrlPr>
                          <a:rPr kumimoji="1" lang="en-US" altLang="zh-CN" sz="1600" b="0" i="1">
                            <a:latin typeface="Cambria Math" panose="02040503050406030204" pitchFamily="18" charset="0"/>
                          </a:rPr>
                        </m:ctrlPr>
                      </m:sSubPr>
                      <m:e>
                        <m:r>
                          <a:rPr kumimoji="1" lang="en-US" altLang="zh-CN" sz="1600" b="0" i="1">
                            <a:latin typeface="Cambria Math" panose="02040503050406030204" pitchFamily="18" charset="0"/>
                          </a:rPr>
                          <m:t>𝑣</m:t>
                        </m:r>
                      </m:e>
                      <m:sub>
                        <m:r>
                          <a:rPr kumimoji="1" lang="en-US" altLang="zh-CN" sz="1600" b="0" i="1">
                            <a:latin typeface="Cambria Math" panose="02040503050406030204" pitchFamily="18" charset="0"/>
                          </a:rPr>
                          <m:t>𝑖</m:t>
                        </m:r>
                      </m:sub>
                    </m:sSub>
                  </m:oMath>
                </a14:m>
                <a:r>
                  <a:rPr kumimoji="1" lang="zh-CN" altLang="en-US" sz="1600" b="0" dirty="0">
                    <a:latin typeface="Corbel" panose="020B0503020204020204" pitchFamily="34" charset="0"/>
                  </a:rPr>
                  <a:t>对应的</a:t>
                </a:r>
                <a:r>
                  <a:rPr kumimoji="1" lang="en-US" altLang="zh-CN" sz="1600" b="0" dirty="0">
                    <a:latin typeface="Corbel" panose="020B0503020204020204" pitchFamily="34" charset="0"/>
                  </a:rPr>
                  <a:t>PPR</a:t>
                </a:r>
                <a:r>
                  <a:rPr kumimoji="1" lang="zh-CN" altLang="en-US" sz="1600" b="0" dirty="0">
                    <a:latin typeface="Corbel" panose="020B0503020204020204" pitchFamily="34" charset="0"/>
                  </a:rPr>
                  <a:t>向量</a:t>
                </a:r>
              </a:p>
            </p:txBody>
          </p:sp>
        </mc:Choice>
        <mc:Fallback xmlns="">
          <p:sp>
            <p:nvSpPr>
              <p:cNvPr id="34" name="文本框 33">
                <a:extLst>
                  <a:ext uri="{FF2B5EF4-FFF2-40B4-BE49-F238E27FC236}">
                    <a16:creationId xmlns:a16="http://schemas.microsoft.com/office/drawing/2014/main" id="{24A2B6B3-F3F6-C148-A832-F3D12F8B5FF7}"/>
                  </a:ext>
                </a:extLst>
              </p:cNvPr>
              <p:cNvSpPr txBox="1">
                <a:spLocks noRot="1" noChangeAspect="1" noMove="1" noResize="1" noEditPoints="1" noAdjustHandles="1" noChangeArrowheads="1" noChangeShapeType="1" noTextEdit="1"/>
              </p:cNvSpPr>
              <p:nvPr/>
            </p:nvSpPr>
            <p:spPr>
              <a:xfrm>
                <a:off x="4283968" y="5170657"/>
                <a:ext cx="2212631" cy="338554"/>
              </a:xfrm>
              <a:prstGeom prst="rect">
                <a:avLst/>
              </a:prstGeom>
              <a:blipFill>
                <a:blip r:embed="rId14"/>
                <a:stretch>
                  <a:fillRect l="-1724" t="-15385" b="-23077"/>
                </a:stretch>
              </a:blipFill>
            </p:spPr>
            <p:txBody>
              <a:bodyPr/>
              <a:lstStyle/>
              <a:p>
                <a:r>
                  <a:rPr lang="zh-CN" altLang="en-US">
                    <a:noFill/>
                  </a:rPr>
                  <a:t> </a:t>
                </a:r>
              </a:p>
            </p:txBody>
          </p:sp>
        </mc:Fallback>
      </mc:AlternateContent>
      <p:sp>
        <p:nvSpPr>
          <p:cNvPr id="46" name="矩形 45">
            <a:extLst>
              <a:ext uri="{FF2B5EF4-FFF2-40B4-BE49-F238E27FC236}">
                <a16:creationId xmlns:a16="http://schemas.microsoft.com/office/drawing/2014/main" id="{939DF2D2-913E-8846-93FD-9ABD8C2DC25A}"/>
              </a:ext>
            </a:extLst>
          </p:cNvPr>
          <p:cNvSpPr/>
          <p:nvPr/>
        </p:nvSpPr>
        <p:spPr>
          <a:xfrm>
            <a:off x="7668344" y="4844191"/>
            <a:ext cx="1152128" cy="546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矩形 46">
            <a:extLst>
              <a:ext uri="{FF2B5EF4-FFF2-40B4-BE49-F238E27FC236}">
                <a16:creationId xmlns:a16="http://schemas.microsoft.com/office/drawing/2014/main" id="{B5FEBAB0-BD53-944F-ADC3-1DEB89E91E63}"/>
              </a:ext>
            </a:extLst>
          </p:cNvPr>
          <p:cNvSpPr/>
          <p:nvPr/>
        </p:nvSpPr>
        <p:spPr>
          <a:xfrm>
            <a:off x="8304539" y="4988838"/>
            <a:ext cx="562670" cy="546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50" name="直线箭头连接符 49">
            <a:extLst>
              <a:ext uri="{FF2B5EF4-FFF2-40B4-BE49-F238E27FC236}">
                <a16:creationId xmlns:a16="http://schemas.microsoft.com/office/drawing/2014/main" id="{0613CF0C-EC52-D94D-ABB5-7B7DB335D28D}"/>
              </a:ext>
            </a:extLst>
          </p:cNvPr>
          <p:cNvCxnSpPr>
            <a:cxnSpLocks/>
          </p:cNvCxnSpPr>
          <p:nvPr/>
        </p:nvCxnSpPr>
        <p:spPr>
          <a:xfrm>
            <a:off x="4471779" y="5115153"/>
            <a:ext cx="1188132" cy="0"/>
          </a:xfrm>
          <a:prstGeom prst="straightConnector1">
            <a:avLst/>
          </a:prstGeom>
          <a:ln w="19050">
            <a:solidFill>
              <a:srgbClr val="C00000"/>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D6D3164D-52A7-B84D-97E2-B5E09E423060}"/>
              </a:ext>
            </a:extLst>
          </p:cNvPr>
          <p:cNvSpPr txBox="1"/>
          <p:nvPr/>
        </p:nvSpPr>
        <p:spPr>
          <a:xfrm>
            <a:off x="4951564" y="6381328"/>
            <a:ext cx="4309236" cy="369332"/>
          </a:xfrm>
          <a:prstGeom prst="rect">
            <a:avLst/>
          </a:prstGeom>
          <a:noFill/>
        </p:spPr>
        <p:txBody>
          <a:bodyPr wrap="square" rtlCol="0">
            <a:spAutoFit/>
          </a:bodyPr>
          <a:lstStyle/>
          <a:p>
            <a:r>
              <a:rPr kumimoji="1" lang="en-US" altLang="zh-CN" sz="1800" dirty="0">
                <a:solidFill>
                  <a:srgbClr val="C00000"/>
                </a:solidFill>
                <a:latin typeface="Corbel" panose="020B0503020204020204" pitchFamily="34" charset="0"/>
              </a:rPr>
              <a:t>3.</a:t>
            </a:r>
            <a:r>
              <a:rPr kumimoji="1" lang="en-US" altLang="zh-CN" sz="1800" b="0" dirty="0">
                <a:latin typeface="Corbel" panose="020B0503020204020204" pitchFamily="34" charset="0"/>
              </a:rPr>
              <a:t> </a:t>
            </a:r>
            <a:r>
              <a:rPr kumimoji="1" lang="zh-CN" altLang="en-US" sz="1800" b="0" dirty="0">
                <a:latin typeface="Corbel" panose="020B0503020204020204" pitchFamily="34" charset="0"/>
              </a:rPr>
              <a:t>训练过程</a:t>
            </a:r>
            <a:r>
              <a:rPr kumimoji="1" lang="en-US" altLang="zh-CN" sz="1800" b="0" dirty="0">
                <a:latin typeface="Corbel" panose="020B0503020204020204" pitchFamily="34" charset="0"/>
              </a:rPr>
              <a:t>: </a:t>
            </a:r>
            <a:r>
              <a:rPr kumimoji="1" lang="zh-CN" altLang="en-US" sz="1800" b="0" dirty="0">
                <a:latin typeface="Corbel" panose="020B0503020204020204" pitchFamily="34" charset="0"/>
              </a:rPr>
              <a:t>特征信息的传递和聚合</a:t>
            </a:r>
          </a:p>
        </p:txBody>
      </p:sp>
      <p:sp>
        <p:nvSpPr>
          <p:cNvPr id="30" name="Rectangle 2">
            <a:extLst>
              <a:ext uri="{FF2B5EF4-FFF2-40B4-BE49-F238E27FC236}">
                <a16:creationId xmlns:a16="http://schemas.microsoft.com/office/drawing/2014/main" id="{99F8D038-CEDB-994C-A71D-E6D79BD420D6}"/>
              </a:ext>
            </a:extLst>
          </p:cNvPr>
          <p:cNvSpPr>
            <a:spLocks noGrp="1" noChangeArrowheads="1"/>
          </p:cNvSpPr>
          <p:nvPr>
            <p:ph type="title"/>
          </p:nvPr>
        </p:nvSpPr>
        <p:spPr>
          <a:xfrm>
            <a:off x="1043608" y="68040"/>
            <a:ext cx="7472386" cy="1128712"/>
          </a:xfrm>
        </p:spPr>
        <p:txBody>
          <a:bodyPr/>
          <a:lstStyle/>
          <a:p>
            <a:pPr eaLnBrk="1" hangingPunct="1"/>
            <a:r>
              <a:rPr lang="zh-CN" altLang="en-US" sz="3000" dirty="0">
                <a:ea typeface="宋体" pitchFamily="2" charset="-122"/>
              </a:rPr>
              <a:t>单宿</a:t>
            </a:r>
            <a:r>
              <a:rPr lang="en-US" altLang="zh-CN" sz="3000" dirty="0">
                <a:ea typeface="宋体" pitchFamily="2" charset="-122"/>
              </a:rPr>
              <a:t>PPR</a:t>
            </a:r>
            <a:r>
              <a:rPr lang="zh-CN" altLang="en-US" sz="3000" dirty="0">
                <a:ea typeface="宋体" pitchFamily="2" charset="-122"/>
              </a:rPr>
              <a:t>应用：图神经网络</a:t>
            </a:r>
            <a:r>
              <a:rPr lang="en-US" altLang="zh-CN" sz="3000" dirty="0">
                <a:ea typeface="宋体" pitchFamily="2" charset="-122"/>
              </a:rPr>
              <a:t>(GNN)</a:t>
            </a:r>
          </a:p>
        </p:txBody>
      </p:sp>
    </p:spTree>
    <p:extLst>
      <p:ext uri="{BB962C8B-B14F-4D97-AF65-F5344CB8AC3E}">
        <p14:creationId xmlns:p14="http://schemas.microsoft.com/office/powerpoint/2010/main" val="34812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1000"/>
                                        <p:tgtEl>
                                          <p:spTgt spid="9"/>
                                        </p:tgtEl>
                                      </p:cBhvr>
                                    </p:animEffect>
                                  </p:childTnLst>
                                </p:cTn>
                              </p:par>
                            </p:childTnLst>
                          </p:cTn>
                        </p:par>
                        <p:par>
                          <p:cTn id="15" fill="hold">
                            <p:stCondLst>
                              <p:cond delay="1000"/>
                            </p:stCondLst>
                            <p:childTnLst>
                              <p:par>
                                <p:cTn id="16" presetID="1" presetClass="entr" presetSubtype="0" fill="hold" grpId="0" nodeType="afterEffect">
                                  <p:stCondLst>
                                    <p:cond delay="50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50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1000"/>
                                        <p:tgtEl>
                                          <p:spTgt spid="46"/>
                                        </p:tgtEl>
                                      </p:cBhvr>
                                    </p:animEffect>
                                    <p:anim calcmode="lin" valueType="num">
                                      <p:cBhvr>
                                        <p:cTn id="75" dur="1000" fill="hold"/>
                                        <p:tgtEl>
                                          <p:spTgt spid="46"/>
                                        </p:tgtEl>
                                        <p:attrNameLst>
                                          <p:attrName>ppt_x</p:attrName>
                                        </p:attrNameLst>
                                      </p:cBhvr>
                                      <p:tavLst>
                                        <p:tav tm="0">
                                          <p:val>
                                            <p:strVal val="#ppt_x"/>
                                          </p:val>
                                        </p:tav>
                                        <p:tav tm="100000">
                                          <p:val>
                                            <p:strVal val="#ppt_x"/>
                                          </p:val>
                                        </p:tav>
                                      </p:tavLst>
                                    </p:anim>
                                    <p:anim calcmode="lin" valueType="num">
                                      <p:cBhvr>
                                        <p:cTn id="76" dur="1000" fill="hold"/>
                                        <p:tgtEl>
                                          <p:spTgt spid="4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1000"/>
                                        <p:tgtEl>
                                          <p:spTgt spid="47"/>
                                        </p:tgtEl>
                                      </p:cBhvr>
                                    </p:animEffect>
                                    <p:anim calcmode="lin" valueType="num">
                                      <p:cBhvr>
                                        <p:cTn id="80" dur="1000" fill="hold"/>
                                        <p:tgtEl>
                                          <p:spTgt spid="47"/>
                                        </p:tgtEl>
                                        <p:attrNameLst>
                                          <p:attrName>ppt_x</p:attrName>
                                        </p:attrNameLst>
                                      </p:cBhvr>
                                      <p:tavLst>
                                        <p:tav tm="0">
                                          <p:val>
                                            <p:strVal val="#ppt_x"/>
                                          </p:val>
                                        </p:tav>
                                        <p:tav tm="100000">
                                          <p:val>
                                            <p:strVal val="#ppt_x"/>
                                          </p:val>
                                        </p:tav>
                                      </p:tavLst>
                                    </p:anim>
                                    <p:anim calcmode="lin" valueType="num">
                                      <p:cBhvr>
                                        <p:cTn id="81" dur="1000" fill="hold"/>
                                        <p:tgtEl>
                                          <p:spTgt spid="47"/>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1000"/>
                                        <p:tgtEl>
                                          <p:spTgt spid="50"/>
                                        </p:tgtEl>
                                      </p:cBhvr>
                                    </p:animEffect>
                                    <p:anim calcmode="lin" valueType="num">
                                      <p:cBhvr>
                                        <p:cTn id="85" dur="1000" fill="hold"/>
                                        <p:tgtEl>
                                          <p:spTgt spid="50"/>
                                        </p:tgtEl>
                                        <p:attrNameLst>
                                          <p:attrName>ppt_x</p:attrName>
                                        </p:attrNameLst>
                                      </p:cBhvr>
                                      <p:tavLst>
                                        <p:tav tm="0">
                                          <p:val>
                                            <p:strVal val="#ppt_x"/>
                                          </p:val>
                                        </p:tav>
                                        <p:tav tm="100000">
                                          <p:val>
                                            <p:strVal val="#ppt_x"/>
                                          </p:val>
                                        </p:tav>
                                      </p:tavLst>
                                    </p:anim>
                                    <p:anim calcmode="lin" valueType="num">
                                      <p:cBhvr>
                                        <p:cTn id="86" dur="1000" fill="hold"/>
                                        <p:tgtEl>
                                          <p:spTgt spid="5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1000"/>
                                        <p:tgtEl>
                                          <p:spTgt spid="53"/>
                                        </p:tgtEl>
                                      </p:cBhvr>
                                    </p:animEffect>
                                    <p:anim calcmode="lin" valueType="num">
                                      <p:cBhvr>
                                        <p:cTn id="90" dur="1000" fill="hold"/>
                                        <p:tgtEl>
                                          <p:spTgt spid="53"/>
                                        </p:tgtEl>
                                        <p:attrNameLst>
                                          <p:attrName>ppt_x</p:attrName>
                                        </p:attrNameLst>
                                      </p:cBhvr>
                                      <p:tavLst>
                                        <p:tav tm="0">
                                          <p:val>
                                            <p:strVal val="#ppt_x"/>
                                          </p:val>
                                        </p:tav>
                                        <p:tav tm="100000">
                                          <p:val>
                                            <p:strVal val="#ppt_x"/>
                                          </p:val>
                                        </p:tav>
                                      </p:tavLst>
                                    </p:anim>
                                    <p:anim calcmode="lin" valueType="num">
                                      <p:cBhvr>
                                        <p:cTn id="9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P spid="22" grpId="0"/>
      <p:bldP spid="23" grpId="0"/>
      <p:bldP spid="24" grpId="0"/>
      <p:bldP spid="26" grpId="0"/>
      <p:bldP spid="27" grpId="0"/>
      <p:bldP spid="28" grpId="0"/>
      <p:bldP spid="29" grpId="0"/>
      <p:bldP spid="34" grpId="0"/>
      <p:bldP spid="46" grpId="0" animBg="1"/>
      <p:bldP spid="47" grpId="0" animBg="1"/>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EFEF1D0-7FC9-7940-85DF-CFE6B6C64641}"/>
              </a:ext>
            </a:extLst>
          </p:cNvPr>
          <p:cNvSpPr>
            <a:spLocks noGrp="1"/>
          </p:cNvSpPr>
          <p:nvPr>
            <p:ph type="ctrTitle"/>
          </p:nvPr>
        </p:nvSpPr>
        <p:spPr>
          <a:xfrm>
            <a:off x="827584" y="2247007"/>
            <a:ext cx="7772400" cy="1470025"/>
          </a:xfrm>
        </p:spPr>
        <p:txBody>
          <a:bodyPr/>
          <a:lstStyle/>
          <a:p>
            <a:pPr algn="ctr"/>
            <a:r>
              <a:rPr lang="en-US" altLang="zh-CN" sz="4800" dirty="0">
                <a:latin typeface="+mj-lt"/>
              </a:rPr>
              <a:t>How?</a:t>
            </a:r>
            <a:endParaRPr lang="zh-CN" altLang="en-US" sz="4800" dirty="0">
              <a:latin typeface="+mj-lt"/>
            </a:endParaRPr>
          </a:p>
        </p:txBody>
      </p:sp>
    </p:spTree>
    <p:extLst>
      <p:ext uri="{BB962C8B-B14F-4D97-AF65-F5344CB8AC3E}">
        <p14:creationId xmlns:p14="http://schemas.microsoft.com/office/powerpoint/2010/main" val="2728862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9B2E0D-51ED-3845-8ACA-38E9B61E06C6}"/>
              </a:ext>
            </a:extLst>
          </p:cNvPr>
          <p:cNvSpPr>
            <a:spLocks noGrp="1" noChangeArrowheads="1"/>
          </p:cNvSpPr>
          <p:nvPr>
            <p:ph type="title"/>
          </p:nvPr>
        </p:nvSpPr>
        <p:spPr>
          <a:xfrm>
            <a:off x="1214414" y="68040"/>
            <a:ext cx="7606058" cy="1128712"/>
          </a:xfrm>
        </p:spPr>
        <p:txBody>
          <a:bodyPr/>
          <a:lstStyle/>
          <a:p>
            <a:pPr eaLnBrk="1" hangingPunct="1"/>
            <a:r>
              <a:rPr lang="en-US" altLang="zh-CN" sz="3000" dirty="0">
                <a:ea typeface="宋体" pitchFamily="2" charset="-122"/>
              </a:rPr>
              <a:t>Backward Search </a:t>
            </a:r>
            <a:r>
              <a:rPr lang="en-US" altLang="zh-CN" sz="2400" dirty="0">
                <a:ea typeface="宋体" pitchFamily="2" charset="-122"/>
              </a:rPr>
              <a:t>[Lofgren et al. 2013]</a:t>
            </a:r>
            <a:endParaRPr lang="en-US" altLang="zh-CN" sz="3000" dirty="0">
              <a:ea typeface="宋体" pitchFamily="2" charset="-122"/>
            </a:endParaRPr>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DCF0ADD2-85B2-4349-8790-5A34E7244C26}"/>
                  </a:ext>
                </a:extLst>
              </p:cNvPr>
              <p:cNvSpPr txBox="1"/>
              <p:nvPr/>
            </p:nvSpPr>
            <p:spPr>
              <a:xfrm>
                <a:off x="395536" y="1028071"/>
                <a:ext cx="8640960" cy="1464825"/>
              </a:xfrm>
              <a:prstGeom prst="rect">
                <a:avLst/>
              </a:prstGeom>
              <a:noFill/>
            </p:spPr>
            <p:txBody>
              <a:bodyPr wrap="square" rtlCol="0">
                <a:spAutoFit/>
              </a:bodyPr>
              <a:lstStyle/>
              <a:p>
                <a:r>
                  <a:rPr kumimoji="1" lang="zh-CN" altLang="en-US" sz="2200" b="0" dirty="0">
                    <a:latin typeface="Candara" panose="020E0502030303020204" pitchFamily="34" charset="0"/>
                  </a:rPr>
                  <a:t>单宿</a:t>
                </a:r>
                <a:r>
                  <a:rPr kumimoji="1" lang="en-US" altLang="zh-CN" sz="2200" b="0" dirty="0">
                    <a:latin typeface="Candara" panose="020E0502030303020204" pitchFamily="34" charset="0"/>
                  </a:rPr>
                  <a:t>PPR</a:t>
                </a:r>
                <a:r>
                  <a:rPr kumimoji="1" lang="zh-CN" altLang="en-US" sz="2200" b="0" dirty="0">
                    <a:latin typeface="Candara" panose="020E0502030303020204" pitchFamily="34" charset="0"/>
                  </a:rPr>
                  <a:t>计算：</a:t>
                </a:r>
                <a:r>
                  <a:rPr kumimoji="1" lang="en-US" altLang="zh-CN" sz="2200" b="0" dirty="0">
                    <a:latin typeface="Candara" panose="020E0502030303020204" pitchFamily="34" charset="0"/>
                  </a:rPr>
                  <a:t>Backward Search</a:t>
                </a:r>
              </a:p>
              <a:p>
                <a:pPr marL="342900" indent="-342900">
                  <a:buSzPct val="80000"/>
                  <a:buFont typeface="Wingdings" pitchFamily="2" charset="2"/>
                  <a:buChar char="p"/>
                </a:pPr>
                <a:r>
                  <a:rPr kumimoji="1" lang="zh-CN" altLang="en-US" sz="2200" b="0" dirty="0">
                    <a:latin typeface="Candara" panose="020E0502030303020204" pitchFamily="34" charset="0"/>
                  </a:rPr>
                  <a:t>对图上每个节点</a:t>
                </a:r>
                <a14:m>
                  <m:oMath xmlns:m="http://schemas.openxmlformats.org/officeDocument/2006/math">
                    <m:r>
                      <a:rPr kumimoji="1" lang="en-US" altLang="zh-CN" sz="2200" b="0" i="1" dirty="0">
                        <a:latin typeface="Cambria Math" panose="02040503050406030204" pitchFamily="18" charset="0"/>
                      </a:rPr>
                      <m:t>𝑢</m:t>
                    </m:r>
                    <m:r>
                      <a:rPr kumimoji="1" lang="en-US" altLang="zh-CN" sz="2200" b="0" i="1" dirty="0">
                        <a:latin typeface="Cambria Math" panose="02040503050406030204" pitchFamily="18" charset="0"/>
                        <a:ea typeface="Cambria Math" panose="02040503050406030204" pitchFamily="18" charset="0"/>
                      </a:rPr>
                      <m:t>∈</m:t>
                    </m:r>
                    <m:r>
                      <a:rPr kumimoji="1" lang="en-US" altLang="zh-CN" sz="2200" b="0" i="1" dirty="0">
                        <a:latin typeface="Cambria Math" panose="02040503050406030204" pitchFamily="18" charset="0"/>
                        <a:ea typeface="Cambria Math" panose="02040503050406030204" pitchFamily="18" charset="0"/>
                      </a:rPr>
                      <m:t>𝑉</m:t>
                    </m:r>
                  </m:oMath>
                </a14:m>
                <a:r>
                  <a:rPr kumimoji="1" lang="zh-CN" altLang="en-US" sz="2200" b="0" dirty="0">
                    <a:latin typeface="Candara" panose="020E0502030303020204" pitchFamily="34" charset="0"/>
                  </a:rPr>
                  <a:t> 维护两个变量：</a:t>
                </a:r>
                <a14:m>
                  <m:oMath xmlns:m="http://schemas.openxmlformats.org/officeDocument/2006/math">
                    <m:sSup>
                      <m:sSupPr>
                        <m:ctrlPr>
                          <a:rPr kumimoji="1" lang="en-US" altLang="zh-CN" sz="2200" b="0" i="1" dirty="0" smtClean="0">
                            <a:solidFill>
                              <a:srgbClr val="C00000"/>
                            </a:solidFill>
                            <a:latin typeface="Cambria Math" panose="02040503050406030204" pitchFamily="18" charset="0"/>
                          </a:rPr>
                        </m:ctrlPr>
                      </m:sSupPr>
                      <m:e>
                        <m:r>
                          <a:rPr kumimoji="1" lang="en-US" altLang="zh-CN" sz="2200" b="0" i="1" dirty="0" smtClean="0">
                            <a:solidFill>
                              <a:srgbClr val="C00000"/>
                            </a:solidFill>
                            <a:latin typeface="Cambria Math" panose="02040503050406030204" pitchFamily="18" charset="0"/>
                          </a:rPr>
                          <m:t>𝑟</m:t>
                        </m:r>
                      </m:e>
                      <m:sup>
                        <m:r>
                          <a:rPr kumimoji="1" lang="en-US" altLang="zh-CN" sz="2200" b="0" i="1" dirty="0" smtClean="0">
                            <a:solidFill>
                              <a:srgbClr val="C00000"/>
                            </a:solidFill>
                            <a:latin typeface="Cambria Math" panose="02040503050406030204" pitchFamily="18" charset="0"/>
                          </a:rPr>
                          <m:t>𝑏</m:t>
                        </m:r>
                      </m:sup>
                    </m:sSup>
                    <m:d>
                      <m:dPr>
                        <m:ctrlPr>
                          <a:rPr kumimoji="1" lang="en-US" altLang="zh-CN" sz="2200" b="0" i="1" dirty="0" smtClean="0">
                            <a:solidFill>
                              <a:srgbClr val="C00000"/>
                            </a:solidFill>
                            <a:latin typeface="Cambria Math" panose="02040503050406030204" pitchFamily="18" charset="0"/>
                          </a:rPr>
                        </m:ctrlPr>
                      </m:dPr>
                      <m:e>
                        <m:r>
                          <a:rPr kumimoji="1" lang="en-US" altLang="zh-CN" sz="2200" b="0" i="1" dirty="0" smtClean="0">
                            <a:solidFill>
                              <a:srgbClr val="C00000"/>
                            </a:solidFill>
                            <a:latin typeface="Cambria Math" panose="02040503050406030204" pitchFamily="18" charset="0"/>
                          </a:rPr>
                          <m:t>𝑢</m:t>
                        </m:r>
                        <m:r>
                          <a:rPr kumimoji="1" lang="en-US" altLang="zh-CN" sz="2200" b="0" i="1" dirty="0" smtClean="0">
                            <a:solidFill>
                              <a:srgbClr val="C00000"/>
                            </a:solidFill>
                            <a:latin typeface="Cambria Math" panose="02040503050406030204" pitchFamily="18" charset="0"/>
                          </a:rPr>
                          <m:t>,</m:t>
                        </m:r>
                        <m:r>
                          <a:rPr kumimoji="1" lang="en-US" altLang="zh-CN" sz="2200" b="0" i="1" dirty="0" smtClean="0">
                            <a:solidFill>
                              <a:srgbClr val="C00000"/>
                            </a:solidFill>
                            <a:latin typeface="Cambria Math" panose="02040503050406030204" pitchFamily="18" charset="0"/>
                          </a:rPr>
                          <m:t>𝑡</m:t>
                        </m:r>
                      </m:e>
                    </m:d>
                  </m:oMath>
                </a14:m>
                <a:r>
                  <a:rPr kumimoji="1" lang="en-US" altLang="zh-CN" sz="2200" b="0" dirty="0">
                    <a:solidFill>
                      <a:srgbClr val="C00000"/>
                    </a:solidFill>
                    <a:latin typeface="Candara" panose="020E0502030303020204" pitchFamily="34" charset="0"/>
                  </a:rPr>
                  <a:t> </a:t>
                </a:r>
                <a:r>
                  <a:rPr kumimoji="1" lang="zh-CN" altLang="en-US" sz="2200" b="0" dirty="0">
                    <a:solidFill>
                      <a:srgbClr val="C00000"/>
                    </a:solidFill>
                    <a:latin typeface="Candara" panose="020E0502030303020204" pitchFamily="34" charset="0"/>
                  </a:rPr>
                  <a:t>和</a:t>
                </a:r>
                <a:r>
                  <a:rPr kumimoji="1" lang="en-US" altLang="zh-CN" sz="2200" b="0" dirty="0">
                    <a:solidFill>
                      <a:srgbClr val="C00000"/>
                    </a:solidFill>
                    <a:latin typeface="Candara" panose="020E0502030303020204" pitchFamily="34" charset="0"/>
                  </a:rPr>
                  <a:t> </a:t>
                </a:r>
                <a14:m>
                  <m:oMath xmlns:m="http://schemas.openxmlformats.org/officeDocument/2006/math">
                    <m:sSup>
                      <m:sSupPr>
                        <m:ctrlPr>
                          <a:rPr kumimoji="1" lang="en-US" altLang="zh-CN" sz="2200" b="0" i="1" dirty="0">
                            <a:solidFill>
                              <a:srgbClr val="C00000"/>
                            </a:solidFill>
                            <a:latin typeface="Cambria Math" panose="02040503050406030204" pitchFamily="18" charset="0"/>
                          </a:rPr>
                        </m:ctrlPr>
                      </m:sSupPr>
                      <m:e>
                        <m:r>
                          <a:rPr kumimoji="1" lang="en-US" altLang="zh-CN" sz="2200" b="0" i="1" dirty="0" smtClean="0">
                            <a:solidFill>
                              <a:srgbClr val="C00000"/>
                            </a:solidFill>
                            <a:latin typeface="Cambria Math" panose="02040503050406030204" pitchFamily="18" charset="0"/>
                            <a:ea typeface="Cambria Math" panose="02040503050406030204" pitchFamily="18" charset="0"/>
                          </a:rPr>
                          <m:t>𝜋</m:t>
                        </m:r>
                      </m:e>
                      <m:sup>
                        <m:r>
                          <a:rPr kumimoji="1" lang="en-US" altLang="zh-CN" sz="2200" b="0" i="1" dirty="0">
                            <a:solidFill>
                              <a:srgbClr val="C00000"/>
                            </a:solidFill>
                            <a:latin typeface="Cambria Math" panose="02040503050406030204" pitchFamily="18" charset="0"/>
                          </a:rPr>
                          <m:t>𝑏</m:t>
                        </m:r>
                      </m:sup>
                    </m:sSup>
                    <m:d>
                      <m:dPr>
                        <m:ctrlPr>
                          <a:rPr kumimoji="1" lang="en-US" altLang="zh-CN" sz="2200" b="0" i="1" dirty="0">
                            <a:solidFill>
                              <a:srgbClr val="C00000"/>
                            </a:solidFill>
                            <a:latin typeface="Cambria Math" panose="02040503050406030204" pitchFamily="18" charset="0"/>
                          </a:rPr>
                        </m:ctrlPr>
                      </m:dPr>
                      <m:e>
                        <m:r>
                          <a:rPr kumimoji="1" lang="en-US" altLang="zh-CN" sz="2200" b="0" i="1" dirty="0">
                            <a:solidFill>
                              <a:srgbClr val="C00000"/>
                            </a:solidFill>
                            <a:latin typeface="Cambria Math" panose="02040503050406030204" pitchFamily="18" charset="0"/>
                          </a:rPr>
                          <m:t>𝑢</m:t>
                        </m:r>
                        <m:r>
                          <a:rPr kumimoji="1" lang="en-US" altLang="zh-CN" sz="2200" b="0" i="1" dirty="0">
                            <a:solidFill>
                              <a:srgbClr val="C00000"/>
                            </a:solidFill>
                            <a:latin typeface="Cambria Math" panose="02040503050406030204" pitchFamily="18" charset="0"/>
                          </a:rPr>
                          <m:t>,</m:t>
                        </m:r>
                        <m:r>
                          <a:rPr kumimoji="1" lang="en-US" altLang="zh-CN" sz="2200" b="0" i="1" dirty="0">
                            <a:solidFill>
                              <a:srgbClr val="C00000"/>
                            </a:solidFill>
                            <a:latin typeface="Cambria Math" panose="02040503050406030204" pitchFamily="18" charset="0"/>
                          </a:rPr>
                          <m:t>𝑡</m:t>
                        </m:r>
                      </m:e>
                    </m:d>
                  </m:oMath>
                </a14:m>
                <a:r>
                  <a:rPr kumimoji="1" lang="zh-CN" altLang="en-US" sz="2200" b="0" dirty="0">
                    <a:latin typeface="Candara" panose="020E0502030303020204" pitchFamily="34" charset="0"/>
                  </a:rPr>
                  <a:t>。</a:t>
                </a:r>
                <a:endParaRPr kumimoji="1" lang="en-US" altLang="zh-CN" sz="2200" b="0" dirty="0">
                  <a:latin typeface="Candara" panose="020E0502030303020204" pitchFamily="34" charset="0"/>
                </a:endParaRPr>
              </a:p>
              <a:p>
                <a:pPr marL="342900" indent="-342900">
                  <a:buSzPct val="80000"/>
                  <a:buFont typeface="Wingdings" pitchFamily="2" charset="2"/>
                  <a:buChar char="p"/>
                </a:pPr>
                <a:r>
                  <a:rPr kumimoji="1" lang="en-US" altLang="zh-CN" sz="2200" b="0" dirty="0">
                    <a:latin typeface="Candara" panose="020E0502030303020204" pitchFamily="34" charset="0"/>
                  </a:rPr>
                  <a:t>residue </a:t>
                </a:r>
                <a14:m>
                  <m:oMath xmlns:m="http://schemas.openxmlformats.org/officeDocument/2006/math">
                    <m:sSup>
                      <m:sSupPr>
                        <m:ctrlPr>
                          <a:rPr kumimoji="1" lang="en-US" altLang="zh-CN" sz="2200" b="0" i="1" dirty="0">
                            <a:latin typeface="Cambria Math" panose="02040503050406030204" pitchFamily="18" charset="0"/>
                          </a:rPr>
                        </m:ctrlPr>
                      </m:sSupPr>
                      <m:e>
                        <m:r>
                          <a:rPr kumimoji="1" lang="en-US" altLang="zh-CN" sz="2200" b="0" i="1" dirty="0">
                            <a:latin typeface="Cambria Math" panose="02040503050406030204" pitchFamily="18" charset="0"/>
                          </a:rPr>
                          <m:t>𝑟</m:t>
                        </m:r>
                      </m:e>
                      <m:sup>
                        <m:r>
                          <a:rPr kumimoji="1" lang="en-US" altLang="zh-CN" sz="2200" b="0" i="1" dirty="0">
                            <a:latin typeface="Cambria Math" panose="02040503050406030204" pitchFamily="18" charset="0"/>
                          </a:rPr>
                          <m:t>𝑏</m:t>
                        </m:r>
                      </m:sup>
                    </m:sSup>
                    <m:d>
                      <m:dPr>
                        <m:ctrlPr>
                          <a:rPr kumimoji="1" lang="en-US" altLang="zh-CN" sz="2200" b="0" i="1" dirty="0">
                            <a:latin typeface="Cambria Math" panose="02040503050406030204" pitchFamily="18" charset="0"/>
                          </a:rPr>
                        </m:ctrlPr>
                      </m:dPr>
                      <m:e>
                        <m:r>
                          <a:rPr kumimoji="1" lang="en-US" altLang="zh-CN" sz="2200" b="0" i="1" dirty="0">
                            <a:latin typeface="Cambria Math" panose="02040503050406030204" pitchFamily="18" charset="0"/>
                          </a:rPr>
                          <m:t>𝑢</m:t>
                        </m:r>
                        <m:r>
                          <a:rPr kumimoji="1" lang="en-US" altLang="zh-CN" sz="2200" b="0" i="1" dirty="0">
                            <a:latin typeface="Cambria Math" panose="02040503050406030204" pitchFamily="18" charset="0"/>
                          </a:rPr>
                          <m:t>,</m:t>
                        </m:r>
                        <m:r>
                          <a:rPr kumimoji="1" lang="en-US" altLang="zh-CN" sz="2200" b="0" i="1" dirty="0">
                            <a:latin typeface="Cambria Math" panose="02040503050406030204" pitchFamily="18" charset="0"/>
                          </a:rPr>
                          <m:t>𝑡</m:t>
                        </m:r>
                      </m:e>
                    </m:d>
                  </m:oMath>
                </a14:m>
                <a:r>
                  <a:rPr kumimoji="1" lang="en-US" altLang="zh-CN" sz="2200" b="0" dirty="0">
                    <a:latin typeface="Candara" panose="020E0502030303020204" pitchFamily="34" charset="0"/>
                  </a:rPr>
                  <a:t>: </a:t>
                </a:r>
                <a:r>
                  <a:rPr kumimoji="1" lang="zh-CN" altLang="en-US" sz="2200" b="0" dirty="0">
                    <a:latin typeface="Candara" panose="020E0502030303020204" pitchFamily="34" charset="0"/>
                  </a:rPr>
                  <a:t>从节点</a:t>
                </a:r>
                <a14:m>
                  <m:oMath xmlns:m="http://schemas.openxmlformats.org/officeDocument/2006/math">
                    <m:r>
                      <a:rPr kumimoji="1" lang="en-US" altLang="zh-CN" sz="2200" b="0" i="1" dirty="0">
                        <a:latin typeface="Cambria Math" panose="02040503050406030204" pitchFamily="18" charset="0"/>
                      </a:rPr>
                      <m:t>𝑢</m:t>
                    </m:r>
                  </m:oMath>
                </a14:m>
                <a:r>
                  <a:rPr kumimoji="1" lang="zh-CN" altLang="en-US" sz="2200" b="0" dirty="0">
                    <a:latin typeface="Candara" panose="020E0502030303020204" pitchFamily="34" charset="0"/>
                  </a:rPr>
                  <a:t>出发的</a:t>
                </a:r>
                <a14:m>
                  <m:oMath xmlns:m="http://schemas.openxmlformats.org/officeDocument/2006/math">
                    <m:r>
                      <a:rPr kumimoji="1" lang="zh-CN" altLang="en-US" sz="2200" b="0" i="1" smtClean="0">
                        <a:latin typeface="Cambria Math" panose="02040503050406030204" pitchFamily="18" charset="0"/>
                      </a:rPr>
                      <m:t>𝛼</m:t>
                    </m:r>
                  </m:oMath>
                </a14:m>
                <a:r>
                  <a:rPr kumimoji="1" lang="en-US" altLang="zh-CN" sz="2200" b="0" dirty="0">
                    <a:latin typeface="Candara" panose="020E0502030303020204" pitchFamily="34" charset="0"/>
                  </a:rPr>
                  <a:t>-</a:t>
                </a:r>
                <a:r>
                  <a:rPr kumimoji="1" lang="zh-CN" altLang="en-US" sz="2200" b="0" dirty="0">
                    <a:latin typeface="Candara" panose="020E0502030303020204" pitchFamily="34" charset="0"/>
                  </a:rPr>
                  <a:t>衰减随机游走</a:t>
                </a:r>
                <a:r>
                  <a:rPr kumimoji="1" lang="zh-CN" altLang="en-US" sz="2200" b="0" dirty="0">
                    <a:solidFill>
                      <a:srgbClr val="FF0000"/>
                    </a:solidFill>
                    <a:latin typeface="Candara" panose="020E0502030303020204" pitchFamily="34" charset="0"/>
                  </a:rPr>
                  <a:t>走到</a:t>
                </a:r>
                <a:r>
                  <a:rPr kumimoji="1" lang="zh-CN" altLang="en-US" sz="2200" b="0" dirty="0">
                    <a:latin typeface="Candara" panose="020E0502030303020204" pitchFamily="34" charset="0"/>
                  </a:rPr>
                  <a:t>节点</a:t>
                </a:r>
                <a14:m>
                  <m:oMath xmlns:m="http://schemas.openxmlformats.org/officeDocument/2006/math">
                    <m:r>
                      <a:rPr kumimoji="1" lang="en-US" altLang="zh-CN" sz="2200" b="0" i="1" dirty="0" smtClean="0">
                        <a:latin typeface="Cambria Math" panose="02040503050406030204" pitchFamily="18" charset="0"/>
                      </a:rPr>
                      <m:t>𝑡</m:t>
                    </m:r>
                  </m:oMath>
                </a14:m>
                <a:r>
                  <a:rPr kumimoji="1" lang="zh-CN" altLang="en-US" sz="2200" b="0" dirty="0">
                    <a:latin typeface="Candara" panose="020E0502030303020204" pitchFamily="34" charset="0"/>
                  </a:rPr>
                  <a:t>的概率</a:t>
                </a:r>
                <a:r>
                  <a:rPr kumimoji="1" lang="en-US" altLang="zh-CN" sz="2200" b="0" dirty="0">
                    <a:latin typeface="Candara" panose="020E0502030303020204" pitchFamily="34" charset="0"/>
                  </a:rPr>
                  <a:t> </a:t>
                </a:r>
              </a:p>
              <a:p>
                <a:pPr marL="342900" indent="-342900">
                  <a:buSzPct val="80000"/>
                  <a:buFont typeface="Wingdings" pitchFamily="2" charset="2"/>
                  <a:buChar char="p"/>
                </a:pPr>
                <a:r>
                  <a:rPr kumimoji="1" lang="en-US" altLang="zh-CN" sz="2200" b="0" dirty="0">
                    <a:latin typeface="Candara" panose="020E0502030303020204" pitchFamily="34" charset="0"/>
                  </a:rPr>
                  <a:t>reserve </a:t>
                </a:r>
                <a14:m>
                  <m:oMath xmlns:m="http://schemas.openxmlformats.org/officeDocument/2006/math">
                    <m:sSup>
                      <m:sSupPr>
                        <m:ctrlPr>
                          <a:rPr kumimoji="1" lang="en-US" altLang="zh-CN" sz="2200" b="0" i="1" dirty="0">
                            <a:latin typeface="Cambria Math" panose="02040503050406030204" pitchFamily="18" charset="0"/>
                          </a:rPr>
                        </m:ctrlPr>
                      </m:sSupPr>
                      <m:e>
                        <m:r>
                          <a:rPr kumimoji="1" lang="en-US" altLang="zh-CN" sz="2200" b="0" i="1" dirty="0">
                            <a:latin typeface="Cambria Math" panose="02040503050406030204" pitchFamily="18" charset="0"/>
                            <a:ea typeface="Cambria Math" panose="02040503050406030204" pitchFamily="18" charset="0"/>
                          </a:rPr>
                          <m:t>𝜋</m:t>
                        </m:r>
                      </m:e>
                      <m:sup>
                        <m:r>
                          <a:rPr kumimoji="1" lang="en-US" altLang="zh-CN" sz="2200" b="0" i="1" dirty="0">
                            <a:latin typeface="Cambria Math" panose="02040503050406030204" pitchFamily="18" charset="0"/>
                          </a:rPr>
                          <m:t>𝑏</m:t>
                        </m:r>
                      </m:sup>
                    </m:sSup>
                    <m:d>
                      <m:dPr>
                        <m:ctrlPr>
                          <a:rPr kumimoji="1" lang="en-US" altLang="zh-CN" sz="2200" b="0" i="1" dirty="0">
                            <a:latin typeface="Cambria Math" panose="02040503050406030204" pitchFamily="18" charset="0"/>
                          </a:rPr>
                        </m:ctrlPr>
                      </m:dPr>
                      <m:e>
                        <m:r>
                          <a:rPr kumimoji="1" lang="en-US" altLang="zh-CN" sz="2200" b="0" i="1" dirty="0">
                            <a:latin typeface="Cambria Math" panose="02040503050406030204" pitchFamily="18" charset="0"/>
                          </a:rPr>
                          <m:t>𝑢</m:t>
                        </m:r>
                        <m:r>
                          <a:rPr kumimoji="1" lang="en-US" altLang="zh-CN" sz="2200" b="0" i="1" dirty="0">
                            <a:latin typeface="Cambria Math" panose="02040503050406030204" pitchFamily="18" charset="0"/>
                          </a:rPr>
                          <m:t>,</m:t>
                        </m:r>
                        <m:r>
                          <a:rPr kumimoji="1" lang="en-US" altLang="zh-CN" sz="2200" b="0" i="1" dirty="0">
                            <a:latin typeface="Cambria Math" panose="02040503050406030204" pitchFamily="18" charset="0"/>
                          </a:rPr>
                          <m:t>𝑡</m:t>
                        </m:r>
                      </m:e>
                    </m:d>
                  </m:oMath>
                </a14:m>
                <a:r>
                  <a:rPr kumimoji="1" lang="en-US" altLang="zh-CN" sz="2200" b="0" dirty="0">
                    <a:latin typeface="Candara" panose="020E0502030303020204" pitchFamily="34" charset="0"/>
                  </a:rPr>
                  <a:t>:</a:t>
                </a:r>
                <a:r>
                  <a:rPr kumimoji="1" lang="zh-CN" altLang="en-US" sz="2200" b="0" dirty="0">
                    <a:latin typeface="Candara" panose="020E0502030303020204" pitchFamily="34" charset="0"/>
                  </a:rPr>
                  <a:t> 从节点</a:t>
                </a:r>
                <a14:m>
                  <m:oMath xmlns:m="http://schemas.openxmlformats.org/officeDocument/2006/math">
                    <m:r>
                      <a:rPr kumimoji="1" lang="en-US" altLang="zh-CN" sz="2200" b="0" i="1" dirty="0">
                        <a:latin typeface="Cambria Math" panose="02040503050406030204" pitchFamily="18" charset="0"/>
                      </a:rPr>
                      <m:t>𝑢</m:t>
                    </m:r>
                  </m:oMath>
                </a14:m>
                <a:r>
                  <a:rPr kumimoji="1" lang="zh-CN" altLang="en-US" sz="2200" b="0" dirty="0">
                    <a:latin typeface="Candara" panose="020E0502030303020204" pitchFamily="34" charset="0"/>
                  </a:rPr>
                  <a:t>出发的</a:t>
                </a:r>
                <a14:m>
                  <m:oMath xmlns:m="http://schemas.openxmlformats.org/officeDocument/2006/math">
                    <m:r>
                      <a:rPr kumimoji="1" lang="zh-CN" altLang="en-US" sz="2200" b="0" i="1">
                        <a:latin typeface="Cambria Math" panose="02040503050406030204" pitchFamily="18" charset="0"/>
                      </a:rPr>
                      <m:t>𝛼</m:t>
                    </m:r>
                  </m:oMath>
                </a14:m>
                <a:r>
                  <a:rPr kumimoji="1" lang="en-US" altLang="zh-CN" sz="2200" b="0" dirty="0">
                    <a:latin typeface="Candara" panose="020E0502030303020204" pitchFamily="34" charset="0"/>
                  </a:rPr>
                  <a:t>-</a:t>
                </a:r>
                <a:r>
                  <a:rPr kumimoji="1" lang="zh-CN" altLang="en-US" sz="2200" b="0" dirty="0">
                    <a:latin typeface="Candara" panose="020E0502030303020204" pitchFamily="34" charset="0"/>
                  </a:rPr>
                  <a:t>衰减随机游走</a:t>
                </a:r>
                <a:r>
                  <a:rPr kumimoji="1" lang="zh-CN" altLang="en-US" sz="2200" b="0" dirty="0">
                    <a:solidFill>
                      <a:srgbClr val="FF0000"/>
                    </a:solidFill>
                    <a:latin typeface="Candara" panose="020E0502030303020204" pitchFamily="34" charset="0"/>
                  </a:rPr>
                  <a:t>停在</a:t>
                </a:r>
                <a:r>
                  <a:rPr kumimoji="1" lang="zh-CN" altLang="en-US" sz="2200" b="0" dirty="0">
                    <a:latin typeface="Candara" panose="020E0502030303020204" pitchFamily="34" charset="0"/>
                  </a:rPr>
                  <a:t>节点</a:t>
                </a:r>
                <a14:m>
                  <m:oMath xmlns:m="http://schemas.openxmlformats.org/officeDocument/2006/math">
                    <m:r>
                      <a:rPr kumimoji="1" lang="en-US" altLang="zh-CN" sz="2200" b="0" i="1" dirty="0">
                        <a:latin typeface="Cambria Math" panose="02040503050406030204" pitchFamily="18" charset="0"/>
                      </a:rPr>
                      <m:t>𝑡</m:t>
                    </m:r>
                  </m:oMath>
                </a14:m>
                <a:r>
                  <a:rPr kumimoji="1" lang="zh-CN" altLang="en-US" sz="2200" b="0" dirty="0">
                    <a:latin typeface="Candara" panose="020E0502030303020204" pitchFamily="34" charset="0"/>
                  </a:rPr>
                  <a:t>的概率</a:t>
                </a:r>
              </a:p>
            </p:txBody>
          </p:sp>
        </mc:Choice>
        <mc:Fallback>
          <p:sp>
            <p:nvSpPr>
              <p:cNvPr id="5" name="文本框 4">
                <a:extLst>
                  <a:ext uri="{FF2B5EF4-FFF2-40B4-BE49-F238E27FC236}">
                    <a16:creationId xmlns:a16="http://schemas.microsoft.com/office/drawing/2014/main" id="{DCF0ADD2-85B2-4349-8790-5A34E7244C26}"/>
                  </a:ext>
                </a:extLst>
              </p:cNvPr>
              <p:cNvSpPr txBox="1">
                <a:spLocks noRot="1" noChangeAspect="1" noMove="1" noResize="1" noEditPoints="1" noAdjustHandles="1" noChangeArrowheads="1" noChangeShapeType="1" noTextEdit="1"/>
              </p:cNvSpPr>
              <p:nvPr/>
            </p:nvSpPr>
            <p:spPr>
              <a:xfrm>
                <a:off x="395536" y="1028071"/>
                <a:ext cx="8640960" cy="1464825"/>
              </a:xfrm>
              <a:prstGeom prst="rect">
                <a:avLst/>
              </a:prstGeom>
              <a:blipFill>
                <a:blip r:embed="rId3"/>
                <a:stretch>
                  <a:fillRect l="-1029" t="-5217" b="-7826"/>
                </a:stretch>
              </a:blipFill>
            </p:spPr>
            <p:txBody>
              <a:bodyPr/>
              <a:lstStyle/>
              <a:p>
                <a:r>
                  <a:rPr lang="zh-CN" altLang="en-US">
                    <a:noFill/>
                  </a:rPr>
                  <a:t> </a:t>
                </a:r>
              </a:p>
            </p:txBody>
          </p:sp>
        </mc:Fallback>
      </mc:AlternateContent>
      <p:sp>
        <p:nvSpPr>
          <p:cNvPr id="144" name="椭圆 143">
            <a:extLst>
              <a:ext uri="{FF2B5EF4-FFF2-40B4-BE49-F238E27FC236}">
                <a16:creationId xmlns:a16="http://schemas.microsoft.com/office/drawing/2014/main" id="{3A70BF1A-012D-9443-95E7-FEC775F182AF}"/>
              </a:ext>
            </a:extLst>
          </p:cNvPr>
          <p:cNvSpPr/>
          <p:nvPr/>
        </p:nvSpPr>
        <p:spPr>
          <a:xfrm>
            <a:off x="8388424" y="41734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45" name="椭圆 144">
                <a:extLst>
                  <a:ext uri="{FF2B5EF4-FFF2-40B4-BE49-F238E27FC236}">
                    <a16:creationId xmlns:a16="http://schemas.microsoft.com/office/drawing/2014/main" id="{D0AE3B00-ADC6-AE48-B486-C7F4FC352C39}"/>
                  </a:ext>
                </a:extLst>
              </p:cNvPr>
              <p:cNvSpPr/>
              <p:nvPr/>
            </p:nvSpPr>
            <p:spPr>
              <a:xfrm>
                <a:off x="6516216" y="2577919"/>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145" name="椭圆 144">
                <a:extLst>
                  <a:ext uri="{FF2B5EF4-FFF2-40B4-BE49-F238E27FC236}">
                    <a16:creationId xmlns:a16="http://schemas.microsoft.com/office/drawing/2014/main" id="{D0AE3B00-ADC6-AE48-B486-C7F4FC352C39}"/>
                  </a:ext>
                </a:extLst>
              </p:cNvPr>
              <p:cNvSpPr>
                <a:spLocks noRot="1" noChangeAspect="1" noMove="1" noResize="1" noEditPoints="1" noAdjustHandles="1" noChangeArrowheads="1" noChangeShapeType="1" noTextEdit="1"/>
              </p:cNvSpPr>
              <p:nvPr/>
            </p:nvSpPr>
            <p:spPr>
              <a:xfrm>
                <a:off x="6516216" y="2577919"/>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146" name="直线箭头连接符 145">
            <a:extLst>
              <a:ext uri="{FF2B5EF4-FFF2-40B4-BE49-F238E27FC236}">
                <a16:creationId xmlns:a16="http://schemas.microsoft.com/office/drawing/2014/main" id="{56C2D291-1C31-5643-9AE5-912ECB778FA4}"/>
              </a:ext>
            </a:extLst>
          </p:cNvPr>
          <p:cNvCxnSpPr>
            <a:cxnSpLocks/>
            <a:stCxn id="145" idx="6"/>
            <a:endCxn id="144" idx="1"/>
          </p:cNvCxnSpPr>
          <p:nvPr/>
        </p:nvCxnSpPr>
        <p:spPr>
          <a:xfrm>
            <a:off x="6948264" y="2793943"/>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7" name="椭圆 146">
                <a:extLst>
                  <a:ext uri="{FF2B5EF4-FFF2-40B4-BE49-F238E27FC236}">
                    <a16:creationId xmlns:a16="http://schemas.microsoft.com/office/drawing/2014/main" id="{1FE4B6E8-CD8F-B642-B561-3564AE965DFD}"/>
                  </a:ext>
                </a:extLst>
              </p:cNvPr>
              <p:cNvSpPr/>
              <p:nvPr/>
            </p:nvSpPr>
            <p:spPr>
              <a:xfrm>
                <a:off x="6516216" y="334800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147" name="椭圆 146">
                <a:extLst>
                  <a:ext uri="{FF2B5EF4-FFF2-40B4-BE49-F238E27FC236}">
                    <a16:creationId xmlns:a16="http://schemas.microsoft.com/office/drawing/2014/main" id="{1FE4B6E8-CD8F-B642-B561-3564AE965DFD}"/>
                  </a:ext>
                </a:extLst>
              </p:cNvPr>
              <p:cNvSpPr>
                <a:spLocks noRot="1" noChangeAspect="1" noMove="1" noResize="1" noEditPoints="1" noAdjustHandles="1" noChangeArrowheads="1" noChangeShapeType="1" noTextEdit="1"/>
              </p:cNvSpPr>
              <p:nvPr/>
            </p:nvSpPr>
            <p:spPr>
              <a:xfrm>
                <a:off x="6516216" y="3348007"/>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148" name="直线箭头连接符 147">
            <a:extLst>
              <a:ext uri="{FF2B5EF4-FFF2-40B4-BE49-F238E27FC236}">
                <a16:creationId xmlns:a16="http://schemas.microsoft.com/office/drawing/2014/main" id="{09EB13AA-495F-A840-BEAE-1C144A495364}"/>
              </a:ext>
            </a:extLst>
          </p:cNvPr>
          <p:cNvCxnSpPr>
            <a:cxnSpLocks/>
            <a:stCxn id="147" idx="6"/>
            <a:endCxn id="144" idx="1"/>
          </p:cNvCxnSpPr>
          <p:nvPr/>
        </p:nvCxnSpPr>
        <p:spPr>
          <a:xfrm>
            <a:off x="6948264" y="3564031"/>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9" name="椭圆 148">
                <a:extLst>
                  <a:ext uri="{FF2B5EF4-FFF2-40B4-BE49-F238E27FC236}">
                    <a16:creationId xmlns:a16="http://schemas.microsoft.com/office/drawing/2014/main" id="{09ECEFC1-BBF8-9D43-A4AB-31BE636788B5}"/>
                  </a:ext>
                </a:extLst>
              </p:cNvPr>
              <p:cNvSpPr/>
              <p:nvPr/>
            </p:nvSpPr>
            <p:spPr>
              <a:xfrm>
                <a:off x="6516216" y="409008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149" name="椭圆 148">
                <a:extLst>
                  <a:ext uri="{FF2B5EF4-FFF2-40B4-BE49-F238E27FC236}">
                    <a16:creationId xmlns:a16="http://schemas.microsoft.com/office/drawing/2014/main" id="{09ECEFC1-BBF8-9D43-A4AB-31BE636788B5}"/>
                  </a:ext>
                </a:extLst>
              </p:cNvPr>
              <p:cNvSpPr>
                <a:spLocks noRot="1" noChangeAspect="1" noMove="1" noResize="1" noEditPoints="1" noAdjustHandles="1" noChangeArrowheads="1" noChangeShapeType="1" noTextEdit="1"/>
              </p:cNvSpPr>
              <p:nvPr/>
            </p:nvSpPr>
            <p:spPr>
              <a:xfrm>
                <a:off x="6516216" y="4090087"/>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150" name="直线箭头连接符 149">
            <a:extLst>
              <a:ext uri="{FF2B5EF4-FFF2-40B4-BE49-F238E27FC236}">
                <a16:creationId xmlns:a16="http://schemas.microsoft.com/office/drawing/2014/main" id="{B043B842-A4A0-C942-9010-BF0B1191F3F8}"/>
              </a:ext>
            </a:extLst>
          </p:cNvPr>
          <p:cNvCxnSpPr>
            <a:cxnSpLocks/>
            <a:stCxn id="149" idx="6"/>
            <a:endCxn id="144" idx="2"/>
          </p:cNvCxnSpPr>
          <p:nvPr/>
        </p:nvCxnSpPr>
        <p:spPr>
          <a:xfrm>
            <a:off x="6948264" y="4306111"/>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1" name="直线箭头连接符 150">
            <a:extLst>
              <a:ext uri="{FF2B5EF4-FFF2-40B4-BE49-F238E27FC236}">
                <a16:creationId xmlns:a16="http://schemas.microsoft.com/office/drawing/2014/main" id="{ACE1EE5F-311E-7B44-A4BE-EAF0FE020F8B}"/>
              </a:ext>
            </a:extLst>
          </p:cNvPr>
          <p:cNvCxnSpPr>
            <a:cxnSpLocks/>
            <a:stCxn id="149" idx="6"/>
          </p:cNvCxnSpPr>
          <p:nvPr/>
        </p:nvCxnSpPr>
        <p:spPr>
          <a:xfrm flipV="1">
            <a:off x="6948264" y="4081387"/>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2" name="直线箭头连接符 151">
            <a:extLst>
              <a:ext uri="{FF2B5EF4-FFF2-40B4-BE49-F238E27FC236}">
                <a16:creationId xmlns:a16="http://schemas.microsoft.com/office/drawing/2014/main" id="{BFF4EDAA-1CA5-9348-9CC4-85866B19E5CC}"/>
              </a:ext>
            </a:extLst>
          </p:cNvPr>
          <p:cNvCxnSpPr>
            <a:cxnSpLocks/>
            <a:stCxn id="149" idx="6"/>
          </p:cNvCxnSpPr>
          <p:nvPr/>
        </p:nvCxnSpPr>
        <p:spPr>
          <a:xfrm>
            <a:off x="6948264" y="4306111"/>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3" name="直线箭头连接符 152">
            <a:extLst>
              <a:ext uri="{FF2B5EF4-FFF2-40B4-BE49-F238E27FC236}">
                <a16:creationId xmlns:a16="http://schemas.microsoft.com/office/drawing/2014/main" id="{994C171E-F500-F44B-82E2-9F5506B6DB64}"/>
              </a:ext>
            </a:extLst>
          </p:cNvPr>
          <p:cNvCxnSpPr>
            <a:cxnSpLocks/>
            <a:stCxn id="147" idx="6"/>
          </p:cNvCxnSpPr>
          <p:nvPr/>
        </p:nvCxnSpPr>
        <p:spPr>
          <a:xfrm flipV="1">
            <a:off x="6948264" y="3347013"/>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4" name="椭圆 153">
                <a:extLst>
                  <a:ext uri="{FF2B5EF4-FFF2-40B4-BE49-F238E27FC236}">
                    <a16:creationId xmlns:a16="http://schemas.microsoft.com/office/drawing/2014/main" id="{0FFE64FA-851C-0B48-963E-58A92D925753}"/>
                  </a:ext>
                </a:extLst>
              </p:cNvPr>
              <p:cNvSpPr/>
              <p:nvPr/>
            </p:nvSpPr>
            <p:spPr>
              <a:xfrm>
                <a:off x="6588224" y="4882175"/>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154" name="椭圆 153">
                <a:extLst>
                  <a:ext uri="{FF2B5EF4-FFF2-40B4-BE49-F238E27FC236}">
                    <a16:creationId xmlns:a16="http://schemas.microsoft.com/office/drawing/2014/main" id="{0FFE64FA-851C-0B48-963E-58A92D925753}"/>
                  </a:ext>
                </a:extLst>
              </p:cNvPr>
              <p:cNvSpPr>
                <a:spLocks noRot="1" noChangeAspect="1" noMove="1" noResize="1" noEditPoints="1" noAdjustHandles="1" noChangeArrowheads="1" noChangeShapeType="1" noTextEdit="1"/>
              </p:cNvSpPr>
              <p:nvPr/>
            </p:nvSpPr>
            <p:spPr>
              <a:xfrm>
                <a:off x="6588224" y="4882175"/>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5" name="椭圆 154">
                <a:extLst>
                  <a:ext uri="{FF2B5EF4-FFF2-40B4-BE49-F238E27FC236}">
                    <a16:creationId xmlns:a16="http://schemas.microsoft.com/office/drawing/2014/main" id="{5995DDDB-1A0F-F340-9237-F9E0F75DFE48}"/>
                  </a:ext>
                </a:extLst>
              </p:cNvPr>
              <p:cNvSpPr/>
              <p:nvPr/>
            </p:nvSpPr>
            <p:spPr>
              <a:xfrm>
                <a:off x="6588224" y="5602255"/>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155" name="椭圆 154">
                <a:extLst>
                  <a:ext uri="{FF2B5EF4-FFF2-40B4-BE49-F238E27FC236}">
                    <a16:creationId xmlns:a16="http://schemas.microsoft.com/office/drawing/2014/main" id="{5995DDDB-1A0F-F340-9237-F9E0F75DFE48}"/>
                  </a:ext>
                </a:extLst>
              </p:cNvPr>
              <p:cNvSpPr>
                <a:spLocks noRot="1" noChangeAspect="1" noMove="1" noResize="1" noEditPoints="1" noAdjustHandles="1" noChangeArrowheads="1" noChangeShapeType="1" noTextEdit="1"/>
              </p:cNvSpPr>
              <p:nvPr/>
            </p:nvSpPr>
            <p:spPr>
              <a:xfrm>
                <a:off x="6588224" y="5602255"/>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156" name="直线箭头连接符 155">
            <a:extLst>
              <a:ext uri="{FF2B5EF4-FFF2-40B4-BE49-F238E27FC236}">
                <a16:creationId xmlns:a16="http://schemas.microsoft.com/office/drawing/2014/main" id="{05CB6DD9-039F-BC43-8074-A3906801434F}"/>
              </a:ext>
            </a:extLst>
          </p:cNvPr>
          <p:cNvCxnSpPr>
            <a:cxnSpLocks/>
            <a:stCxn id="154" idx="6"/>
            <a:endCxn id="144" idx="3"/>
          </p:cNvCxnSpPr>
          <p:nvPr/>
        </p:nvCxnSpPr>
        <p:spPr>
          <a:xfrm flipV="1">
            <a:off x="7020272" y="4542212"/>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02A7CA25-C64A-C74F-9FEF-73530B4B03AB}"/>
              </a:ext>
            </a:extLst>
          </p:cNvPr>
          <p:cNvCxnSpPr>
            <a:cxnSpLocks/>
            <a:stCxn id="154" idx="6"/>
          </p:cNvCxnSpPr>
          <p:nvPr/>
        </p:nvCxnSpPr>
        <p:spPr>
          <a:xfrm>
            <a:off x="7020272" y="5098199"/>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8" name="直线箭头连接符 157">
            <a:extLst>
              <a:ext uri="{FF2B5EF4-FFF2-40B4-BE49-F238E27FC236}">
                <a16:creationId xmlns:a16="http://schemas.microsoft.com/office/drawing/2014/main" id="{A7AAE56E-30DC-7846-AB13-A88C5CC52A96}"/>
              </a:ext>
            </a:extLst>
          </p:cNvPr>
          <p:cNvCxnSpPr>
            <a:cxnSpLocks/>
            <a:stCxn id="154" idx="6"/>
          </p:cNvCxnSpPr>
          <p:nvPr/>
        </p:nvCxnSpPr>
        <p:spPr>
          <a:xfrm>
            <a:off x="7020272" y="5098199"/>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9" name="直线箭头连接符 158">
            <a:extLst>
              <a:ext uri="{FF2B5EF4-FFF2-40B4-BE49-F238E27FC236}">
                <a16:creationId xmlns:a16="http://schemas.microsoft.com/office/drawing/2014/main" id="{723958EF-1E07-3242-B388-9B892EFC803F}"/>
              </a:ext>
            </a:extLst>
          </p:cNvPr>
          <p:cNvCxnSpPr>
            <a:cxnSpLocks/>
            <a:stCxn id="154" idx="6"/>
          </p:cNvCxnSpPr>
          <p:nvPr/>
        </p:nvCxnSpPr>
        <p:spPr>
          <a:xfrm flipV="1">
            <a:off x="7020272" y="4738159"/>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29000F22-E3F5-A94B-92CD-C66310FF7781}"/>
              </a:ext>
            </a:extLst>
          </p:cNvPr>
          <p:cNvCxnSpPr>
            <a:cxnSpLocks/>
            <a:stCxn id="155" idx="6"/>
            <a:endCxn id="144" idx="3"/>
          </p:cNvCxnSpPr>
          <p:nvPr/>
        </p:nvCxnSpPr>
        <p:spPr>
          <a:xfrm flipV="1">
            <a:off x="7020272" y="4542212"/>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23495B29-1E39-BA41-9FDE-C3D1BA427DED}"/>
              </a:ext>
            </a:extLst>
          </p:cNvPr>
          <p:cNvCxnSpPr>
            <a:cxnSpLocks/>
            <a:stCxn id="155" idx="6"/>
          </p:cNvCxnSpPr>
          <p:nvPr/>
        </p:nvCxnSpPr>
        <p:spPr>
          <a:xfrm flipV="1">
            <a:off x="7020272" y="5602255"/>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717CDCC5-DDF6-2746-B139-E4EF5520AFD5}"/>
              </a:ext>
            </a:extLst>
          </p:cNvPr>
          <p:cNvCxnSpPr>
            <a:cxnSpLocks/>
            <a:stCxn id="155" idx="6"/>
          </p:cNvCxnSpPr>
          <p:nvPr/>
        </p:nvCxnSpPr>
        <p:spPr>
          <a:xfrm>
            <a:off x="7020272" y="5818279"/>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A0D1D924-4D48-D944-960D-566A340AC77B}"/>
              </a:ext>
            </a:extLst>
          </p:cNvPr>
          <p:cNvCxnSpPr>
            <a:cxnSpLocks/>
            <a:stCxn id="155" idx="6"/>
          </p:cNvCxnSpPr>
          <p:nvPr/>
        </p:nvCxnSpPr>
        <p:spPr>
          <a:xfrm>
            <a:off x="7020272" y="5818279"/>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2095A81C-6A78-5140-84C3-A634954EDB8D}"/>
              </a:ext>
            </a:extLst>
          </p:cNvPr>
          <p:cNvCxnSpPr>
            <a:cxnSpLocks/>
            <a:stCxn id="155" idx="6"/>
          </p:cNvCxnSpPr>
          <p:nvPr/>
        </p:nvCxnSpPr>
        <p:spPr>
          <a:xfrm>
            <a:off x="7020272" y="5818279"/>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5" name="椭圆 164">
                <a:extLst>
                  <a:ext uri="{FF2B5EF4-FFF2-40B4-BE49-F238E27FC236}">
                    <a16:creationId xmlns:a16="http://schemas.microsoft.com/office/drawing/2014/main" id="{661F3706-177E-4349-B9DD-C2ABD2A6AA88}"/>
                  </a:ext>
                </a:extLst>
              </p:cNvPr>
              <p:cNvSpPr/>
              <p:nvPr/>
            </p:nvSpPr>
            <p:spPr>
              <a:xfrm>
                <a:off x="3385299" y="396078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165" name="椭圆 164">
                <a:extLst>
                  <a:ext uri="{FF2B5EF4-FFF2-40B4-BE49-F238E27FC236}">
                    <a16:creationId xmlns:a16="http://schemas.microsoft.com/office/drawing/2014/main" id="{661F3706-177E-4349-B9DD-C2ABD2A6AA88}"/>
                  </a:ext>
                </a:extLst>
              </p:cNvPr>
              <p:cNvSpPr>
                <a:spLocks noRot="1" noChangeAspect="1" noMove="1" noResize="1" noEditPoints="1" noAdjustHandles="1" noChangeArrowheads="1" noChangeShapeType="1" noTextEdit="1"/>
              </p:cNvSpPr>
              <p:nvPr/>
            </p:nvSpPr>
            <p:spPr>
              <a:xfrm>
                <a:off x="3385299" y="3960787"/>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0" name="矩形 169">
                <a:extLst>
                  <a:ext uri="{FF2B5EF4-FFF2-40B4-BE49-F238E27FC236}">
                    <a16:creationId xmlns:a16="http://schemas.microsoft.com/office/drawing/2014/main" id="{94DD69A7-9AE6-8A4F-86B5-DB9E06B5FA1B}"/>
                  </a:ext>
                </a:extLst>
              </p:cNvPr>
              <p:cNvSpPr/>
              <p:nvPr/>
            </p:nvSpPr>
            <p:spPr>
              <a:xfrm>
                <a:off x="7931979" y="3490589"/>
                <a:ext cx="978665" cy="6562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dirty="0" smtClean="0">
                              <a:latin typeface="Cambria Math" panose="02040503050406030204" pitchFamily="18" charset="0"/>
                            </a:rPr>
                          </m:ctrlPr>
                        </m:sSupPr>
                        <m:e>
                          <m:r>
                            <a:rPr kumimoji="1" lang="en-US" altLang="zh-CN" sz="1800" b="0" i="1" dirty="0">
                              <a:latin typeface="Cambria Math" panose="02040503050406030204" pitchFamily="18" charset="0"/>
                            </a:rPr>
                            <m:t>𝑟</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𝑡</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en-US" altLang="zh-CN" sz="1800" b="0" dirty="0"/>
              </a:p>
              <a:p>
                <a:pPr algn="ctr"/>
                <a14:m>
                  <m:oMathPara xmlns:m="http://schemas.openxmlformats.org/officeDocument/2006/math">
                    <m:oMathParaPr>
                      <m:jc m:val="centerGroup"/>
                    </m:oMathParaPr>
                    <m:oMath xmlns:m="http://schemas.openxmlformats.org/officeDocument/2006/math">
                      <m:sSup>
                        <m:sSupPr>
                          <m:ctrlPr>
                            <a:rPr kumimoji="1" lang="en-US" altLang="zh-CN" sz="1800" b="0" i="1" dirty="0">
                              <a:latin typeface="Cambria Math" panose="02040503050406030204" pitchFamily="18" charset="0"/>
                            </a:rPr>
                          </m:ctrlPr>
                        </m:sSupPr>
                        <m:e>
                          <m:r>
                            <a:rPr kumimoji="1" lang="en-US" altLang="zh-CN" sz="1800" b="0" i="1" dirty="0">
                              <a:latin typeface="Cambria Math" panose="02040503050406030204" pitchFamily="18" charset="0"/>
                              <a:ea typeface="Cambria Math" panose="02040503050406030204" pitchFamily="18" charset="0"/>
                            </a:rPr>
                            <m:t>𝜋</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𝑡</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zh-CN" altLang="en-US" sz="1800" b="0" dirty="0"/>
              </a:p>
            </p:txBody>
          </p:sp>
        </mc:Choice>
        <mc:Fallback xmlns="">
          <p:sp>
            <p:nvSpPr>
              <p:cNvPr id="170" name="矩形 169">
                <a:extLst>
                  <a:ext uri="{FF2B5EF4-FFF2-40B4-BE49-F238E27FC236}">
                    <a16:creationId xmlns:a16="http://schemas.microsoft.com/office/drawing/2014/main" id="{94DD69A7-9AE6-8A4F-86B5-DB9E06B5FA1B}"/>
                  </a:ext>
                </a:extLst>
              </p:cNvPr>
              <p:cNvSpPr>
                <a:spLocks noRot="1" noChangeAspect="1" noMove="1" noResize="1" noEditPoints="1" noAdjustHandles="1" noChangeArrowheads="1" noChangeShapeType="1" noTextEdit="1"/>
              </p:cNvSpPr>
              <p:nvPr/>
            </p:nvSpPr>
            <p:spPr>
              <a:xfrm>
                <a:off x="7931979" y="3490589"/>
                <a:ext cx="978665" cy="65620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1" name="矩形 170">
                <a:extLst>
                  <a:ext uri="{FF2B5EF4-FFF2-40B4-BE49-F238E27FC236}">
                    <a16:creationId xmlns:a16="http://schemas.microsoft.com/office/drawing/2014/main" id="{4FFFC578-D2D7-B94C-ACE8-48103E462FBE}"/>
                  </a:ext>
                </a:extLst>
              </p:cNvPr>
              <p:cNvSpPr/>
              <p:nvPr/>
            </p:nvSpPr>
            <p:spPr>
              <a:xfrm>
                <a:off x="3234639" y="4415523"/>
                <a:ext cx="993798" cy="6562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dirty="0" smtClean="0">
                              <a:latin typeface="Cambria Math" panose="02040503050406030204" pitchFamily="18" charset="0"/>
                            </a:rPr>
                          </m:ctrlPr>
                        </m:sSupPr>
                        <m:e>
                          <m:r>
                            <a:rPr kumimoji="1" lang="en-US" altLang="zh-CN" sz="1800" b="0" i="1" dirty="0">
                              <a:latin typeface="Cambria Math" panose="02040503050406030204" pitchFamily="18" charset="0"/>
                            </a:rPr>
                            <m:t>𝑟</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𝑠</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en-US" altLang="zh-CN" sz="1800" b="0" dirty="0"/>
              </a:p>
              <a:p>
                <a:pPr algn="ctr"/>
                <a14:m>
                  <m:oMathPara xmlns:m="http://schemas.openxmlformats.org/officeDocument/2006/math">
                    <m:oMathParaPr>
                      <m:jc m:val="centerGroup"/>
                    </m:oMathParaPr>
                    <m:oMath xmlns:m="http://schemas.openxmlformats.org/officeDocument/2006/math">
                      <m:sSup>
                        <m:sSupPr>
                          <m:ctrlPr>
                            <a:rPr kumimoji="1" lang="en-US" altLang="zh-CN" sz="1800" b="0" i="1" dirty="0">
                              <a:latin typeface="Cambria Math" panose="02040503050406030204" pitchFamily="18" charset="0"/>
                            </a:rPr>
                          </m:ctrlPr>
                        </m:sSupPr>
                        <m:e>
                          <m:r>
                            <a:rPr kumimoji="1" lang="en-US" altLang="zh-CN" sz="1800" b="0" i="1" dirty="0">
                              <a:latin typeface="Cambria Math" panose="02040503050406030204" pitchFamily="18" charset="0"/>
                              <a:ea typeface="Cambria Math" panose="02040503050406030204" pitchFamily="18" charset="0"/>
                            </a:rPr>
                            <m:t>𝜋</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𝑠</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zh-CN" altLang="en-US" sz="1800" b="0" dirty="0"/>
              </a:p>
            </p:txBody>
          </p:sp>
        </mc:Choice>
        <mc:Fallback xmlns="">
          <p:sp>
            <p:nvSpPr>
              <p:cNvPr id="171" name="矩形 170">
                <a:extLst>
                  <a:ext uri="{FF2B5EF4-FFF2-40B4-BE49-F238E27FC236}">
                    <a16:creationId xmlns:a16="http://schemas.microsoft.com/office/drawing/2014/main" id="{4FFFC578-D2D7-B94C-ACE8-48103E462FBE}"/>
                  </a:ext>
                </a:extLst>
              </p:cNvPr>
              <p:cNvSpPr>
                <a:spLocks noRot="1" noChangeAspect="1" noMove="1" noResize="1" noEditPoints="1" noAdjustHandles="1" noChangeArrowheads="1" noChangeShapeType="1" noTextEdit="1"/>
              </p:cNvSpPr>
              <p:nvPr/>
            </p:nvSpPr>
            <p:spPr>
              <a:xfrm>
                <a:off x="3234639" y="4415523"/>
                <a:ext cx="993798" cy="656205"/>
              </a:xfrm>
              <a:prstGeom prst="rect">
                <a:avLst/>
              </a:prstGeom>
              <a:blipFill>
                <a:blip r:embed="rId11"/>
                <a:stretch>
                  <a:fillRect/>
                </a:stretch>
              </a:blipFill>
            </p:spPr>
            <p:txBody>
              <a:bodyPr/>
              <a:lstStyle/>
              <a:p>
                <a:r>
                  <a:rPr lang="zh-CN" altLang="en-US">
                    <a:noFill/>
                  </a:rPr>
                  <a:t> </a:t>
                </a:r>
              </a:p>
            </p:txBody>
          </p:sp>
        </mc:Fallback>
      </mc:AlternateContent>
      <p:cxnSp>
        <p:nvCxnSpPr>
          <p:cNvPr id="172" name="直线箭头连接符 171">
            <a:extLst>
              <a:ext uri="{FF2B5EF4-FFF2-40B4-BE49-F238E27FC236}">
                <a16:creationId xmlns:a16="http://schemas.microsoft.com/office/drawing/2014/main" id="{5252818B-952C-714D-9501-49225D4BDBFC}"/>
              </a:ext>
            </a:extLst>
          </p:cNvPr>
          <p:cNvCxnSpPr>
            <a:cxnSpLocks/>
          </p:cNvCxnSpPr>
          <p:nvPr/>
        </p:nvCxnSpPr>
        <p:spPr>
          <a:xfrm flipV="1">
            <a:off x="6228184" y="2793943"/>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3" name="直线箭头连接符 172">
            <a:extLst>
              <a:ext uri="{FF2B5EF4-FFF2-40B4-BE49-F238E27FC236}">
                <a16:creationId xmlns:a16="http://schemas.microsoft.com/office/drawing/2014/main" id="{3D9A0362-B78A-C34B-B8ED-91D0DECBDABA}"/>
              </a:ext>
            </a:extLst>
          </p:cNvPr>
          <p:cNvCxnSpPr>
            <a:cxnSpLocks/>
          </p:cNvCxnSpPr>
          <p:nvPr/>
        </p:nvCxnSpPr>
        <p:spPr>
          <a:xfrm>
            <a:off x="6228184" y="3564031"/>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4" name="直线箭头连接符 173">
            <a:extLst>
              <a:ext uri="{FF2B5EF4-FFF2-40B4-BE49-F238E27FC236}">
                <a16:creationId xmlns:a16="http://schemas.microsoft.com/office/drawing/2014/main" id="{10E72578-A0A2-EC43-B952-572CB1B0B362}"/>
              </a:ext>
            </a:extLst>
          </p:cNvPr>
          <p:cNvCxnSpPr>
            <a:cxnSpLocks/>
          </p:cNvCxnSpPr>
          <p:nvPr/>
        </p:nvCxnSpPr>
        <p:spPr>
          <a:xfrm>
            <a:off x="6228184" y="4173436"/>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5" name="直线箭头连接符 174">
            <a:extLst>
              <a:ext uri="{FF2B5EF4-FFF2-40B4-BE49-F238E27FC236}">
                <a16:creationId xmlns:a16="http://schemas.microsoft.com/office/drawing/2014/main" id="{C4F35D8D-3292-6149-BDEE-F6E388D33566}"/>
              </a:ext>
            </a:extLst>
          </p:cNvPr>
          <p:cNvCxnSpPr>
            <a:cxnSpLocks/>
          </p:cNvCxnSpPr>
          <p:nvPr/>
        </p:nvCxnSpPr>
        <p:spPr>
          <a:xfrm flipV="1">
            <a:off x="6228184" y="4306111"/>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6" name="直线箭头连接符 175">
            <a:extLst>
              <a:ext uri="{FF2B5EF4-FFF2-40B4-BE49-F238E27FC236}">
                <a16:creationId xmlns:a16="http://schemas.microsoft.com/office/drawing/2014/main" id="{FA65629B-DAB3-F34D-9E0F-7E6B7A0B2D84}"/>
              </a:ext>
            </a:extLst>
          </p:cNvPr>
          <p:cNvCxnSpPr>
            <a:cxnSpLocks/>
          </p:cNvCxnSpPr>
          <p:nvPr/>
        </p:nvCxnSpPr>
        <p:spPr>
          <a:xfrm>
            <a:off x="6228184" y="2577919"/>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7" name="直线箭头连接符 176">
            <a:extLst>
              <a:ext uri="{FF2B5EF4-FFF2-40B4-BE49-F238E27FC236}">
                <a16:creationId xmlns:a16="http://schemas.microsoft.com/office/drawing/2014/main" id="{D2A87EDB-B926-0547-8F57-AD39A51F6696}"/>
              </a:ext>
            </a:extLst>
          </p:cNvPr>
          <p:cNvCxnSpPr>
            <a:cxnSpLocks/>
          </p:cNvCxnSpPr>
          <p:nvPr/>
        </p:nvCxnSpPr>
        <p:spPr>
          <a:xfrm>
            <a:off x="6300192" y="4882175"/>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8" name="直线箭头连接符 177">
            <a:extLst>
              <a:ext uri="{FF2B5EF4-FFF2-40B4-BE49-F238E27FC236}">
                <a16:creationId xmlns:a16="http://schemas.microsoft.com/office/drawing/2014/main" id="{D3344A4F-3B48-674A-ADF1-CE9A36429758}"/>
              </a:ext>
            </a:extLst>
          </p:cNvPr>
          <p:cNvCxnSpPr>
            <a:cxnSpLocks/>
          </p:cNvCxnSpPr>
          <p:nvPr/>
        </p:nvCxnSpPr>
        <p:spPr>
          <a:xfrm>
            <a:off x="6300192" y="5098199"/>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79" name="直线箭头连接符 178">
            <a:extLst>
              <a:ext uri="{FF2B5EF4-FFF2-40B4-BE49-F238E27FC236}">
                <a16:creationId xmlns:a16="http://schemas.microsoft.com/office/drawing/2014/main" id="{9128CBAA-87AF-8447-A178-F79EEB391075}"/>
              </a:ext>
            </a:extLst>
          </p:cNvPr>
          <p:cNvCxnSpPr>
            <a:cxnSpLocks/>
          </p:cNvCxnSpPr>
          <p:nvPr/>
        </p:nvCxnSpPr>
        <p:spPr>
          <a:xfrm flipV="1">
            <a:off x="6300192" y="5098199"/>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80" name="直线箭头连接符 179">
            <a:extLst>
              <a:ext uri="{FF2B5EF4-FFF2-40B4-BE49-F238E27FC236}">
                <a16:creationId xmlns:a16="http://schemas.microsoft.com/office/drawing/2014/main" id="{DD00B6EF-49BE-E741-988F-36D3BDB1050F}"/>
              </a:ext>
            </a:extLst>
          </p:cNvPr>
          <p:cNvCxnSpPr>
            <a:cxnSpLocks/>
          </p:cNvCxnSpPr>
          <p:nvPr/>
        </p:nvCxnSpPr>
        <p:spPr>
          <a:xfrm>
            <a:off x="6300192" y="5818279"/>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1" name="矩形 180">
                <a:extLst>
                  <a:ext uri="{FF2B5EF4-FFF2-40B4-BE49-F238E27FC236}">
                    <a16:creationId xmlns:a16="http://schemas.microsoft.com/office/drawing/2014/main" id="{EA3BF10E-4B2C-D048-8432-3A3B17908930}"/>
                  </a:ext>
                </a:extLst>
              </p:cNvPr>
              <p:cNvSpPr/>
              <p:nvPr/>
            </p:nvSpPr>
            <p:spPr>
              <a:xfrm>
                <a:off x="4701823" y="2521676"/>
                <a:ext cx="1005019"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81" name="矩形 180">
                <a:extLst>
                  <a:ext uri="{FF2B5EF4-FFF2-40B4-BE49-F238E27FC236}">
                    <a16:creationId xmlns:a16="http://schemas.microsoft.com/office/drawing/2014/main" id="{EA3BF10E-4B2C-D048-8432-3A3B17908930}"/>
                  </a:ext>
                </a:extLst>
              </p:cNvPr>
              <p:cNvSpPr>
                <a:spLocks noRot="1" noChangeAspect="1" noMove="1" noResize="1" noEditPoints="1" noAdjustHandles="1" noChangeArrowheads="1" noChangeShapeType="1" noTextEdit="1"/>
              </p:cNvSpPr>
              <p:nvPr/>
            </p:nvSpPr>
            <p:spPr>
              <a:xfrm>
                <a:off x="4701823" y="2521676"/>
                <a:ext cx="1005019" cy="59362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3" name="矩形 182">
                <a:extLst>
                  <a:ext uri="{FF2B5EF4-FFF2-40B4-BE49-F238E27FC236}">
                    <a16:creationId xmlns:a16="http://schemas.microsoft.com/office/drawing/2014/main" id="{6DC44AFA-06F4-644B-BD71-9B0075A2D52C}"/>
                  </a:ext>
                </a:extLst>
              </p:cNvPr>
              <p:cNvSpPr/>
              <p:nvPr/>
            </p:nvSpPr>
            <p:spPr>
              <a:xfrm>
                <a:off x="4699451" y="3227232"/>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83" name="矩形 182">
                <a:extLst>
                  <a:ext uri="{FF2B5EF4-FFF2-40B4-BE49-F238E27FC236}">
                    <a16:creationId xmlns:a16="http://schemas.microsoft.com/office/drawing/2014/main" id="{6DC44AFA-06F4-644B-BD71-9B0075A2D52C}"/>
                  </a:ext>
                </a:extLst>
              </p:cNvPr>
              <p:cNvSpPr>
                <a:spLocks noRot="1" noChangeAspect="1" noMove="1" noResize="1" noEditPoints="1" noAdjustHandles="1" noChangeArrowheads="1" noChangeShapeType="1" noTextEdit="1"/>
              </p:cNvSpPr>
              <p:nvPr/>
            </p:nvSpPr>
            <p:spPr>
              <a:xfrm>
                <a:off x="4699451" y="3227232"/>
                <a:ext cx="1009764" cy="59362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5" name="矩形 184">
                <a:extLst>
                  <a:ext uri="{FF2B5EF4-FFF2-40B4-BE49-F238E27FC236}">
                    <a16:creationId xmlns:a16="http://schemas.microsoft.com/office/drawing/2014/main" id="{F156C8C2-6567-EA46-B9EC-929C12E6F010}"/>
                  </a:ext>
                </a:extLst>
              </p:cNvPr>
              <p:cNvSpPr/>
              <p:nvPr/>
            </p:nvSpPr>
            <p:spPr>
              <a:xfrm>
                <a:off x="4708252" y="4011725"/>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85" name="矩形 184">
                <a:extLst>
                  <a:ext uri="{FF2B5EF4-FFF2-40B4-BE49-F238E27FC236}">
                    <a16:creationId xmlns:a16="http://schemas.microsoft.com/office/drawing/2014/main" id="{F156C8C2-6567-EA46-B9EC-929C12E6F010}"/>
                  </a:ext>
                </a:extLst>
              </p:cNvPr>
              <p:cNvSpPr>
                <a:spLocks noRot="1" noChangeAspect="1" noMove="1" noResize="1" noEditPoints="1" noAdjustHandles="1" noChangeArrowheads="1" noChangeShapeType="1" noTextEdit="1"/>
              </p:cNvSpPr>
              <p:nvPr/>
            </p:nvSpPr>
            <p:spPr>
              <a:xfrm>
                <a:off x="4708252" y="4011725"/>
                <a:ext cx="1009764" cy="59362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7" name="矩形 186">
                <a:extLst>
                  <a:ext uri="{FF2B5EF4-FFF2-40B4-BE49-F238E27FC236}">
                    <a16:creationId xmlns:a16="http://schemas.microsoft.com/office/drawing/2014/main" id="{4423DB89-9DD1-F140-B1DE-857947F90AFD}"/>
                  </a:ext>
                </a:extLst>
              </p:cNvPr>
              <p:cNvSpPr/>
              <p:nvPr/>
            </p:nvSpPr>
            <p:spPr>
              <a:xfrm>
                <a:off x="4714114" y="4777342"/>
                <a:ext cx="1000979"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87" name="矩形 186">
                <a:extLst>
                  <a:ext uri="{FF2B5EF4-FFF2-40B4-BE49-F238E27FC236}">
                    <a16:creationId xmlns:a16="http://schemas.microsoft.com/office/drawing/2014/main" id="{4423DB89-9DD1-F140-B1DE-857947F90AFD}"/>
                  </a:ext>
                </a:extLst>
              </p:cNvPr>
              <p:cNvSpPr>
                <a:spLocks noRot="1" noChangeAspect="1" noMove="1" noResize="1" noEditPoints="1" noAdjustHandles="1" noChangeArrowheads="1" noChangeShapeType="1" noTextEdit="1"/>
              </p:cNvSpPr>
              <p:nvPr/>
            </p:nvSpPr>
            <p:spPr>
              <a:xfrm>
                <a:off x="4714114" y="4777342"/>
                <a:ext cx="1000979" cy="593624"/>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9" name="矩形 188">
                <a:extLst>
                  <a:ext uri="{FF2B5EF4-FFF2-40B4-BE49-F238E27FC236}">
                    <a16:creationId xmlns:a16="http://schemas.microsoft.com/office/drawing/2014/main" id="{3CD47EAE-BB68-B343-84A7-DF44B28C114E}"/>
                  </a:ext>
                </a:extLst>
              </p:cNvPr>
              <p:cNvSpPr/>
              <p:nvPr/>
            </p:nvSpPr>
            <p:spPr>
              <a:xfrm>
                <a:off x="4708252" y="5501774"/>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89" name="矩形 188">
                <a:extLst>
                  <a:ext uri="{FF2B5EF4-FFF2-40B4-BE49-F238E27FC236}">
                    <a16:creationId xmlns:a16="http://schemas.microsoft.com/office/drawing/2014/main" id="{3CD47EAE-BB68-B343-84A7-DF44B28C114E}"/>
                  </a:ext>
                </a:extLst>
              </p:cNvPr>
              <p:cNvSpPr>
                <a:spLocks noRot="1" noChangeAspect="1" noMove="1" noResize="1" noEditPoints="1" noAdjustHandles="1" noChangeArrowheads="1" noChangeShapeType="1" noTextEdit="1"/>
              </p:cNvSpPr>
              <p:nvPr/>
            </p:nvSpPr>
            <p:spPr>
              <a:xfrm>
                <a:off x="4708252" y="5501774"/>
                <a:ext cx="1009764" cy="593624"/>
              </a:xfrm>
              <a:prstGeom prst="rect">
                <a:avLst/>
              </a:prstGeom>
              <a:blipFill>
                <a:blip r:embed="rId16"/>
                <a:stretch>
                  <a:fillRect/>
                </a:stretch>
              </a:blipFill>
            </p:spPr>
            <p:txBody>
              <a:bodyPr/>
              <a:lstStyle/>
              <a:p>
                <a:r>
                  <a:rPr lang="zh-CN" altLang="en-US">
                    <a:noFill/>
                  </a:rPr>
                  <a:t> </a:t>
                </a:r>
              </a:p>
            </p:txBody>
          </p:sp>
        </mc:Fallback>
      </mc:AlternateContent>
      <p:cxnSp>
        <p:nvCxnSpPr>
          <p:cNvPr id="190" name="直线箭头连接符 189">
            <a:extLst>
              <a:ext uri="{FF2B5EF4-FFF2-40B4-BE49-F238E27FC236}">
                <a16:creationId xmlns:a16="http://schemas.microsoft.com/office/drawing/2014/main" id="{9A1668AC-64C1-444F-96BC-0622FEC98B75}"/>
              </a:ext>
            </a:extLst>
          </p:cNvPr>
          <p:cNvCxnSpPr>
            <a:cxnSpLocks/>
          </p:cNvCxnSpPr>
          <p:nvPr/>
        </p:nvCxnSpPr>
        <p:spPr>
          <a:xfrm flipV="1">
            <a:off x="3817347" y="3960787"/>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1" name="直线箭头连接符 190">
            <a:extLst>
              <a:ext uri="{FF2B5EF4-FFF2-40B4-BE49-F238E27FC236}">
                <a16:creationId xmlns:a16="http://schemas.microsoft.com/office/drawing/2014/main" id="{29F95809-154B-D146-8CBD-C6C9B8A7C4AE}"/>
              </a:ext>
            </a:extLst>
          </p:cNvPr>
          <p:cNvCxnSpPr>
            <a:cxnSpLocks/>
          </p:cNvCxnSpPr>
          <p:nvPr/>
        </p:nvCxnSpPr>
        <p:spPr>
          <a:xfrm>
            <a:off x="3817347" y="4176811"/>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9154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1C1A4542-5590-5344-8709-6B4A54AE1E12}"/>
              </a:ext>
            </a:extLst>
          </p:cNvPr>
          <p:cNvSpPr/>
          <p:nvPr/>
        </p:nvSpPr>
        <p:spPr>
          <a:xfrm>
            <a:off x="8388424" y="41734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6" name="椭圆 5">
                <a:extLst>
                  <a:ext uri="{FF2B5EF4-FFF2-40B4-BE49-F238E27FC236}">
                    <a16:creationId xmlns:a16="http://schemas.microsoft.com/office/drawing/2014/main" id="{9F0E9B33-ECC3-9F42-981E-2B48936EAFAE}"/>
                  </a:ext>
                </a:extLst>
              </p:cNvPr>
              <p:cNvSpPr/>
              <p:nvPr/>
            </p:nvSpPr>
            <p:spPr>
              <a:xfrm>
                <a:off x="6516216" y="2577919"/>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6" name="椭圆 5">
                <a:extLst>
                  <a:ext uri="{FF2B5EF4-FFF2-40B4-BE49-F238E27FC236}">
                    <a16:creationId xmlns:a16="http://schemas.microsoft.com/office/drawing/2014/main" id="{9F0E9B33-ECC3-9F42-981E-2B48936EAFAE}"/>
                  </a:ext>
                </a:extLst>
              </p:cNvPr>
              <p:cNvSpPr>
                <a:spLocks noRot="1" noChangeAspect="1" noMove="1" noResize="1" noEditPoints="1" noAdjustHandles="1" noChangeArrowheads="1" noChangeShapeType="1" noTextEdit="1"/>
              </p:cNvSpPr>
              <p:nvPr/>
            </p:nvSpPr>
            <p:spPr>
              <a:xfrm>
                <a:off x="6516216" y="2577919"/>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7" name="直线箭头连接符 6">
            <a:extLst>
              <a:ext uri="{FF2B5EF4-FFF2-40B4-BE49-F238E27FC236}">
                <a16:creationId xmlns:a16="http://schemas.microsoft.com/office/drawing/2014/main" id="{AD8604CF-258B-F749-A592-C618EE9FD63E}"/>
              </a:ext>
            </a:extLst>
          </p:cNvPr>
          <p:cNvCxnSpPr>
            <a:cxnSpLocks/>
            <a:stCxn id="6" idx="6"/>
            <a:endCxn id="2" idx="1"/>
          </p:cNvCxnSpPr>
          <p:nvPr/>
        </p:nvCxnSpPr>
        <p:spPr>
          <a:xfrm>
            <a:off x="6948264" y="2793943"/>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椭圆 7">
                <a:extLst>
                  <a:ext uri="{FF2B5EF4-FFF2-40B4-BE49-F238E27FC236}">
                    <a16:creationId xmlns:a16="http://schemas.microsoft.com/office/drawing/2014/main" id="{BB7C1172-CD7D-3949-A57D-25DA1A265EE5}"/>
                  </a:ext>
                </a:extLst>
              </p:cNvPr>
              <p:cNvSpPr/>
              <p:nvPr/>
            </p:nvSpPr>
            <p:spPr>
              <a:xfrm>
                <a:off x="6516216" y="334800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8" name="椭圆 7">
                <a:extLst>
                  <a:ext uri="{FF2B5EF4-FFF2-40B4-BE49-F238E27FC236}">
                    <a16:creationId xmlns:a16="http://schemas.microsoft.com/office/drawing/2014/main" id="{BB7C1172-CD7D-3949-A57D-25DA1A265EE5}"/>
                  </a:ext>
                </a:extLst>
              </p:cNvPr>
              <p:cNvSpPr>
                <a:spLocks noRot="1" noChangeAspect="1" noMove="1" noResize="1" noEditPoints="1" noAdjustHandles="1" noChangeArrowheads="1" noChangeShapeType="1" noTextEdit="1"/>
              </p:cNvSpPr>
              <p:nvPr/>
            </p:nvSpPr>
            <p:spPr>
              <a:xfrm>
                <a:off x="6516216" y="3348007"/>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13" name="直线箭头连接符 12">
            <a:extLst>
              <a:ext uri="{FF2B5EF4-FFF2-40B4-BE49-F238E27FC236}">
                <a16:creationId xmlns:a16="http://schemas.microsoft.com/office/drawing/2014/main" id="{BFDB4EF0-94B2-EE44-9243-C05ECFBA495F}"/>
              </a:ext>
            </a:extLst>
          </p:cNvPr>
          <p:cNvCxnSpPr>
            <a:cxnSpLocks/>
            <a:stCxn id="8" idx="6"/>
            <a:endCxn id="2" idx="1"/>
          </p:cNvCxnSpPr>
          <p:nvPr/>
        </p:nvCxnSpPr>
        <p:spPr>
          <a:xfrm>
            <a:off x="6948264" y="3564031"/>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椭圆 31">
                <a:extLst>
                  <a:ext uri="{FF2B5EF4-FFF2-40B4-BE49-F238E27FC236}">
                    <a16:creationId xmlns:a16="http://schemas.microsoft.com/office/drawing/2014/main" id="{366DB81B-3166-9047-BBE4-EBB2DF36572D}"/>
                  </a:ext>
                </a:extLst>
              </p:cNvPr>
              <p:cNvSpPr/>
              <p:nvPr/>
            </p:nvSpPr>
            <p:spPr>
              <a:xfrm>
                <a:off x="6516216" y="409008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2" name="椭圆 31">
                <a:extLst>
                  <a:ext uri="{FF2B5EF4-FFF2-40B4-BE49-F238E27FC236}">
                    <a16:creationId xmlns:a16="http://schemas.microsoft.com/office/drawing/2014/main" id="{366DB81B-3166-9047-BBE4-EBB2DF36572D}"/>
                  </a:ext>
                </a:extLst>
              </p:cNvPr>
              <p:cNvSpPr>
                <a:spLocks noRot="1" noChangeAspect="1" noMove="1" noResize="1" noEditPoints="1" noAdjustHandles="1" noChangeArrowheads="1" noChangeShapeType="1" noTextEdit="1"/>
              </p:cNvSpPr>
              <p:nvPr/>
            </p:nvSpPr>
            <p:spPr>
              <a:xfrm>
                <a:off x="6516216" y="4090087"/>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33" name="直线箭头连接符 32">
            <a:extLst>
              <a:ext uri="{FF2B5EF4-FFF2-40B4-BE49-F238E27FC236}">
                <a16:creationId xmlns:a16="http://schemas.microsoft.com/office/drawing/2014/main" id="{344F403A-642D-A842-857E-D636EDBC5187}"/>
              </a:ext>
            </a:extLst>
          </p:cNvPr>
          <p:cNvCxnSpPr>
            <a:cxnSpLocks/>
            <a:stCxn id="32" idx="6"/>
            <a:endCxn id="2" idx="2"/>
          </p:cNvCxnSpPr>
          <p:nvPr/>
        </p:nvCxnSpPr>
        <p:spPr>
          <a:xfrm>
            <a:off x="6948264" y="4306111"/>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FA4E638F-1103-E649-AA7A-327CEC7AF8FF}"/>
              </a:ext>
            </a:extLst>
          </p:cNvPr>
          <p:cNvCxnSpPr>
            <a:cxnSpLocks/>
            <a:stCxn id="32" idx="6"/>
          </p:cNvCxnSpPr>
          <p:nvPr/>
        </p:nvCxnSpPr>
        <p:spPr>
          <a:xfrm flipV="1">
            <a:off x="6948264" y="4081387"/>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0" name="直线箭头连接符 39">
            <a:extLst>
              <a:ext uri="{FF2B5EF4-FFF2-40B4-BE49-F238E27FC236}">
                <a16:creationId xmlns:a16="http://schemas.microsoft.com/office/drawing/2014/main" id="{08B03752-5541-BE42-B538-0179E27D5EB2}"/>
              </a:ext>
            </a:extLst>
          </p:cNvPr>
          <p:cNvCxnSpPr>
            <a:cxnSpLocks/>
            <a:stCxn id="32" idx="6"/>
          </p:cNvCxnSpPr>
          <p:nvPr/>
        </p:nvCxnSpPr>
        <p:spPr>
          <a:xfrm>
            <a:off x="6948264" y="4306111"/>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B6EED862-6A72-A24E-8C62-64B3DF51B817}"/>
              </a:ext>
            </a:extLst>
          </p:cNvPr>
          <p:cNvCxnSpPr>
            <a:cxnSpLocks/>
            <a:stCxn id="8" idx="6"/>
          </p:cNvCxnSpPr>
          <p:nvPr/>
        </p:nvCxnSpPr>
        <p:spPr>
          <a:xfrm flipV="1">
            <a:off x="6948264" y="3347013"/>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6" name="椭圆 55">
                <a:extLst>
                  <a:ext uri="{FF2B5EF4-FFF2-40B4-BE49-F238E27FC236}">
                    <a16:creationId xmlns:a16="http://schemas.microsoft.com/office/drawing/2014/main" id="{11FCEDDB-81D0-8047-91E0-3A4062152BFF}"/>
                  </a:ext>
                </a:extLst>
              </p:cNvPr>
              <p:cNvSpPr/>
              <p:nvPr/>
            </p:nvSpPr>
            <p:spPr>
              <a:xfrm>
                <a:off x="6588224" y="4882175"/>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6" name="椭圆 55">
                <a:extLst>
                  <a:ext uri="{FF2B5EF4-FFF2-40B4-BE49-F238E27FC236}">
                    <a16:creationId xmlns:a16="http://schemas.microsoft.com/office/drawing/2014/main" id="{11FCEDDB-81D0-8047-91E0-3A4062152BFF}"/>
                  </a:ext>
                </a:extLst>
              </p:cNvPr>
              <p:cNvSpPr>
                <a:spLocks noRot="1" noChangeAspect="1" noMove="1" noResize="1" noEditPoints="1" noAdjustHandles="1" noChangeArrowheads="1" noChangeShapeType="1" noTextEdit="1"/>
              </p:cNvSpPr>
              <p:nvPr/>
            </p:nvSpPr>
            <p:spPr>
              <a:xfrm>
                <a:off x="6588224" y="4882175"/>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BCF9C7E2-C725-1643-A575-B97FF1C7E32A}"/>
                  </a:ext>
                </a:extLst>
              </p:cNvPr>
              <p:cNvSpPr/>
              <p:nvPr/>
            </p:nvSpPr>
            <p:spPr>
              <a:xfrm>
                <a:off x="6588224" y="5602255"/>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7" name="椭圆 56">
                <a:extLst>
                  <a:ext uri="{FF2B5EF4-FFF2-40B4-BE49-F238E27FC236}">
                    <a16:creationId xmlns:a16="http://schemas.microsoft.com/office/drawing/2014/main" id="{BCF9C7E2-C725-1643-A575-B97FF1C7E32A}"/>
                  </a:ext>
                </a:extLst>
              </p:cNvPr>
              <p:cNvSpPr>
                <a:spLocks noRot="1" noChangeAspect="1" noMove="1" noResize="1" noEditPoints="1" noAdjustHandles="1" noChangeArrowheads="1" noChangeShapeType="1" noTextEdit="1"/>
              </p:cNvSpPr>
              <p:nvPr/>
            </p:nvSpPr>
            <p:spPr>
              <a:xfrm>
                <a:off x="6588224" y="5602255"/>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60" name="直线箭头连接符 59">
            <a:extLst>
              <a:ext uri="{FF2B5EF4-FFF2-40B4-BE49-F238E27FC236}">
                <a16:creationId xmlns:a16="http://schemas.microsoft.com/office/drawing/2014/main" id="{5FCE340D-550F-A540-9D73-9D4C28CA8CAD}"/>
              </a:ext>
            </a:extLst>
          </p:cNvPr>
          <p:cNvCxnSpPr>
            <a:cxnSpLocks/>
            <a:stCxn id="56" idx="6"/>
            <a:endCxn id="2" idx="3"/>
          </p:cNvCxnSpPr>
          <p:nvPr/>
        </p:nvCxnSpPr>
        <p:spPr>
          <a:xfrm flipV="1">
            <a:off x="7020272" y="4542212"/>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4" name="直线箭头连接符 63">
            <a:extLst>
              <a:ext uri="{FF2B5EF4-FFF2-40B4-BE49-F238E27FC236}">
                <a16:creationId xmlns:a16="http://schemas.microsoft.com/office/drawing/2014/main" id="{972B8918-CE79-054C-94F0-901678B1F888}"/>
              </a:ext>
            </a:extLst>
          </p:cNvPr>
          <p:cNvCxnSpPr>
            <a:cxnSpLocks/>
            <a:stCxn id="56" idx="6"/>
          </p:cNvCxnSpPr>
          <p:nvPr/>
        </p:nvCxnSpPr>
        <p:spPr>
          <a:xfrm>
            <a:off x="7020272" y="5098199"/>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1CC742FA-C202-7B4A-9282-CF3FE8B11644}"/>
              </a:ext>
            </a:extLst>
          </p:cNvPr>
          <p:cNvCxnSpPr>
            <a:cxnSpLocks/>
            <a:stCxn id="56" idx="6"/>
          </p:cNvCxnSpPr>
          <p:nvPr/>
        </p:nvCxnSpPr>
        <p:spPr>
          <a:xfrm>
            <a:off x="7020272" y="5098199"/>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269E7BAD-A415-1C4F-A952-0A4E547E84AC}"/>
              </a:ext>
            </a:extLst>
          </p:cNvPr>
          <p:cNvCxnSpPr>
            <a:cxnSpLocks/>
            <a:stCxn id="56" idx="6"/>
          </p:cNvCxnSpPr>
          <p:nvPr/>
        </p:nvCxnSpPr>
        <p:spPr>
          <a:xfrm flipV="1">
            <a:off x="7020272" y="4738159"/>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0AF096BC-3BEE-FA44-9234-5E6B9443268F}"/>
              </a:ext>
            </a:extLst>
          </p:cNvPr>
          <p:cNvCxnSpPr>
            <a:cxnSpLocks/>
            <a:stCxn id="57" idx="6"/>
            <a:endCxn id="2" idx="3"/>
          </p:cNvCxnSpPr>
          <p:nvPr/>
        </p:nvCxnSpPr>
        <p:spPr>
          <a:xfrm flipV="1">
            <a:off x="7020272" y="4542212"/>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1" name="直线箭头连接符 80">
            <a:extLst>
              <a:ext uri="{FF2B5EF4-FFF2-40B4-BE49-F238E27FC236}">
                <a16:creationId xmlns:a16="http://schemas.microsoft.com/office/drawing/2014/main" id="{3D8C4D1E-CF21-4E40-BE52-C283267902E0}"/>
              </a:ext>
            </a:extLst>
          </p:cNvPr>
          <p:cNvCxnSpPr>
            <a:cxnSpLocks/>
            <a:stCxn id="57" idx="6"/>
          </p:cNvCxnSpPr>
          <p:nvPr/>
        </p:nvCxnSpPr>
        <p:spPr>
          <a:xfrm flipV="1">
            <a:off x="7020272" y="5602255"/>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4" name="直线箭头连接符 83">
            <a:extLst>
              <a:ext uri="{FF2B5EF4-FFF2-40B4-BE49-F238E27FC236}">
                <a16:creationId xmlns:a16="http://schemas.microsoft.com/office/drawing/2014/main" id="{3D14D0E5-9DF9-0045-A126-5FB2B6221B71}"/>
              </a:ext>
            </a:extLst>
          </p:cNvPr>
          <p:cNvCxnSpPr>
            <a:cxnSpLocks/>
            <a:stCxn id="57" idx="6"/>
          </p:cNvCxnSpPr>
          <p:nvPr/>
        </p:nvCxnSpPr>
        <p:spPr>
          <a:xfrm>
            <a:off x="7020272" y="5818279"/>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87" name="直线箭头连接符 86">
            <a:extLst>
              <a:ext uri="{FF2B5EF4-FFF2-40B4-BE49-F238E27FC236}">
                <a16:creationId xmlns:a16="http://schemas.microsoft.com/office/drawing/2014/main" id="{8D42E37A-798F-7142-92EB-58FA202B83D9}"/>
              </a:ext>
            </a:extLst>
          </p:cNvPr>
          <p:cNvCxnSpPr>
            <a:cxnSpLocks/>
            <a:stCxn id="57" idx="6"/>
          </p:cNvCxnSpPr>
          <p:nvPr/>
        </p:nvCxnSpPr>
        <p:spPr>
          <a:xfrm>
            <a:off x="7020272" y="5818279"/>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0" name="直线箭头连接符 89">
            <a:extLst>
              <a:ext uri="{FF2B5EF4-FFF2-40B4-BE49-F238E27FC236}">
                <a16:creationId xmlns:a16="http://schemas.microsoft.com/office/drawing/2014/main" id="{6F3C4F84-6308-6A49-A313-984FC85749E7}"/>
              </a:ext>
            </a:extLst>
          </p:cNvPr>
          <p:cNvCxnSpPr>
            <a:cxnSpLocks/>
            <a:stCxn id="57" idx="6"/>
          </p:cNvCxnSpPr>
          <p:nvPr/>
        </p:nvCxnSpPr>
        <p:spPr>
          <a:xfrm>
            <a:off x="7020272" y="5818279"/>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4" name="椭圆 93">
                <a:extLst>
                  <a:ext uri="{FF2B5EF4-FFF2-40B4-BE49-F238E27FC236}">
                    <a16:creationId xmlns:a16="http://schemas.microsoft.com/office/drawing/2014/main" id="{3C43C804-9524-FC4C-B963-9AD3C8E3642F}"/>
                  </a:ext>
                </a:extLst>
              </p:cNvPr>
              <p:cNvSpPr/>
              <p:nvPr/>
            </p:nvSpPr>
            <p:spPr>
              <a:xfrm>
                <a:off x="3385299" y="396078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94" name="椭圆 93">
                <a:extLst>
                  <a:ext uri="{FF2B5EF4-FFF2-40B4-BE49-F238E27FC236}">
                    <a16:creationId xmlns:a16="http://schemas.microsoft.com/office/drawing/2014/main" id="{3C43C804-9524-FC4C-B963-9AD3C8E3642F}"/>
                  </a:ext>
                </a:extLst>
              </p:cNvPr>
              <p:cNvSpPr>
                <a:spLocks noRot="1" noChangeAspect="1" noMove="1" noResize="1" noEditPoints="1" noAdjustHandles="1" noChangeArrowheads="1" noChangeShapeType="1" noTextEdit="1"/>
              </p:cNvSpPr>
              <p:nvPr/>
            </p:nvSpPr>
            <p:spPr>
              <a:xfrm>
                <a:off x="3385299" y="3960787"/>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矩形 111">
                <a:extLst>
                  <a:ext uri="{FF2B5EF4-FFF2-40B4-BE49-F238E27FC236}">
                    <a16:creationId xmlns:a16="http://schemas.microsoft.com/office/drawing/2014/main" id="{8780F655-DD39-AB44-9B7C-6B5DD7C6CCCA}"/>
                  </a:ext>
                </a:extLst>
              </p:cNvPr>
              <p:cNvSpPr/>
              <p:nvPr/>
            </p:nvSpPr>
            <p:spPr>
              <a:xfrm>
                <a:off x="8667504" y="3495525"/>
                <a:ext cx="617477"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1" i="0" dirty="0" smtClean="0">
                          <a:solidFill>
                            <a:srgbClr val="FF0000"/>
                          </a:solidFill>
                          <a:latin typeface="Cambria Math" panose="02040503050406030204" pitchFamily="18" charset="0"/>
                        </a:rPr>
                        <m:t>=</m:t>
                      </m:r>
                      <m:r>
                        <a:rPr kumimoji="1" lang="en-US" altLang="zh-CN" sz="1800" b="1" i="0" dirty="0" smtClean="0">
                          <a:solidFill>
                            <a:srgbClr val="FF0000"/>
                          </a:solidFill>
                          <a:latin typeface="Cambria Math" panose="02040503050406030204" pitchFamily="18" charset="0"/>
                        </a:rPr>
                        <m:t>𝟏</m:t>
                      </m:r>
                    </m:oMath>
                  </m:oMathPara>
                </a14:m>
                <a:endParaRPr lang="en-US" altLang="zh-CN" sz="1800" dirty="0">
                  <a:solidFill>
                    <a:srgbClr val="FF0000"/>
                  </a:solidFill>
                </a:endParaRPr>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112" name="矩形 111">
                <a:extLst>
                  <a:ext uri="{FF2B5EF4-FFF2-40B4-BE49-F238E27FC236}">
                    <a16:creationId xmlns:a16="http://schemas.microsoft.com/office/drawing/2014/main" id="{8780F655-DD39-AB44-9B7C-6B5DD7C6CCCA}"/>
                  </a:ext>
                </a:extLst>
              </p:cNvPr>
              <p:cNvSpPr>
                <a:spLocks noRot="1" noChangeAspect="1" noMove="1" noResize="1" noEditPoints="1" noAdjustHandles="1" noChangeArrowheads="1" noChangeShapeType="1" noTextEdit="1"/>
              </p:cNvSpPr>
              <p:nvPr/>
            </p:nvSpPr>
            <p:spPr>
              <a:xfrm>
                <a:off x="8667504" y="3495525"/>
                <a:ext cx="617477" cy="646331"/>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3" name="矩形 112">
                <a:extLst>
                  <a:ext uri="{FF2B5EF4-FFF2-40B4-BE49-F238E27FC236}">
                    <a16:creationId xmlns:a16="http://schemas.microsoft.com/office/drawing/2014/main" id="{3D1C2046-4D28-684D-A2BB-98C197C00143}"/>
                  </a:ext>
                </a:extLst>
              </p:cNvPr>
              <p:cNvSpPr/>
              <p:nvPr/>
            </p:nvSpPr>
            <p:spPr>
              <a:xfrm>
                <a:off x="5476309" y="2492896"/>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113" name="矩形 112">
                <a:extLst>
                  <a:ext uri="{FF2B5EF4-FFF2-40B4-BE49-F238E27FC236}">
                    <a16:creationId xmlns:a16="http://schemas.microsoft.com/office/drawing/2014/main" id="{3D1C2046-4D28-684D-A2BB-98C197C00143}"/>
                  </a:ext>
                </a:extLst>
              </p:cNvPr>
              <p:cNvSpPr>
                <a:spLocks noRot="1" noChangeAspect="1" noMove="1" noResize="1" noEditPoints="1" noAdjustHandles="1" noChangeArrowheads="1" noChangeShapeType="1" noTextEdit="1"/>
              </p:cNvSpPr>
              <p:nvPr/>
            </p:nvSpPr>
            <p:spPr>
              <a:xfrm>
                <a:off x="5476309" y="2492896"/>
                <a:ext cx="607859" cy="646331"/>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5" name="矩形 114">
                <a:extLst>
                  <a:ext uri="{FF2B5EF4-FFF2-40B4-BE49-F238E27FC236}">
                    <a16:creationId xmlns:a16="http://schemas.microsoft.com/office/drawing/2014/main" id="{8D0CF1EE-C0F5-F348-A089-E4BE8DD4A0A1}"/>
                  </a:ext>
                </a:extLst>
              </p:cNvPr>
              <p:cNvSpPr/>
              <p:nvPr/>
            </p:nvSpPr>
            <p:spPr>
              <a:xfrm>
                <a:off x="3995936" y="4403311"/>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115" name="矩形 114">
                <a:extLst>
                  <a:ext uri="{FF2B5EF4-FFF2-40B4-BE49-F238E27FC236}">
                    <a16:creationId xmlns:a16="http://schemas.microsoft.com/office/drawing/2014/main" id="{8D0CF1EE-C0F5-F348-A089-E4BE8DD4A0A1}"/>
                  </a:ext>
                </a:extLst>
              </p:cNvPr>
              <p:cNvSpPr>
                <a:spLocks noRot="1" noChangeAspect="1" noMove="1" noResize="1" noEditPoints="1" noAdjustHandles="1" noChangeArrowheads="1" noChangeShapeType="1" noTextEdit="1"/>
              </p:cNvSpPr>
              <p:nvPr/>
            </p:nvSpPr>
            <p:spPr>
              <a:xfrm>
                <a:off x="3995936" y="4403311"/>
                <a:ext cx="607859" cy="646331"/>
              </a:xfrm>
              <a:prstGeom prst="rect">
                <a:avLst/>
              </a:prstGeom>
              <a:blipFill>
                <a:blip r:embed="rId12"/>
                <a:stretch>
                  <a:fillRect/>
                </a:stretch>
              </a:blipFill>
            </p:spPr>
            <p:txBody>
              <a:bodyPr/>
              <a:lstStyle/>
              <a:p>
                <a:r>
                  <a:rPr lang="zh-CN" altLang="en-US">
                    <a:noFill/>
                  </a:rPr>
                  <a:t> </a:t>
                </a:r>
              </a:p>
            </p:txBody>
          </p:sp>
        </mc:Fallback>
      </mc:AlternateContent>
      <p:cxnSp>
        <p:nvCxnSpPr>
          <p:cNvPr id="117" name="直线连接符 116">
            <a:extLst>
              <a:ext uri="{FF2B5EF4-FFF2-40B4-BE49-F238E27FC236}">
                <a16:creationId xmlns:a16="http://schemas.microsoft.com/office/drawing/2014/main" id="{B8B6F890-D715-6B40-86D7-AC77F59A925A}"/>
              </a:ext>
            </a:extLst>
          </p:cNvPr>
          <p:cNvCxnSpPr>
            <a:cxnSpLocks/>
          </p:cNvCxnSpPr>
          <p:nvPr/>
        </p:nvCxnSpPr>
        <p:spPr>
          <a:xfrm>
            <a:off x="3203848" y="2562382"/>
            <a:ext cx="0" cy="410697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sp>
        <p:nvSpPr>
          <p:cNvPr id="119" name="文本框 118">
            <a:extLst>
              <a:ext uri="{FF2B5EF4-FFF2-40B4-BE49-F238E27FC236}">
                <a16:creationId xmlns:a16="http://schemas.microsoft.com/office/drawing/2014/main" id="{04D5BB24-9187-CE41-86D8-8B67E5D988D6}"/>
              </a:ext>
            </a:extLst>
          </p:cNvPr>
          <p:cNvSpPr txBox="1"/>
          <p:nvPr/>
        </p:nvSpPr>
        <p:spPr>
          <a:xfrm>
            <a:off x="8005" y="2492896"/>
            <a:ext cx="3268874" cy="400110"/>
          </a:xfrm>
          <a:prstGeom prst="rect">
            <a:avLst/>
          </a:prstGeom>
          <a:noFill/>
        </p:spPr>
        <p:txBody>
          <a:bodyPr wrap="square" rtlCol="0">
            <a:spAutoFit/>
          </a:bodyPr>
          <a:lstStyle/>
          <a:p>
            <a:pPr marL="342900" indent="-342900">
              <a:buSzPct val="80000"/>
              <a:buFont typeface="Wingdings" pitchFamily="2" charset="2"/>
              <a:buChar char="l"/>
            </a:pPr>
            <a:r>
              <a:rPr kumimoji="1" lang="zh-CN" altLang="en-US" sz="2000" b="0" dirty="0">
                <a:latin typeface="Corbel" panose="020B0503020204020204" pitchFamily="34" charset="0"/>
              </a:rPr>
              <a:t>初始化</a:t>
            </a:r>
            <a:endParaRPr kumimoji="1" lang="en-US" altLang="zh-CN" sz="2000" b="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41" name="矩形 40">
                <a:extLst>
                  <a:ext uri="{FF2B5EF4-FFF2-40B4-BE49-F238E27FC236}">
                    <a16:creationId xmlns:a16="http://schemas.microsoft.com/office/drawing/2014/main" id="{6AC0C02E-E7F2-6140-B275-36DCF6E70DD3}"/>
                  </a:ext>
                </a:extLst>
              </p:cNvPr>
              <p:cNvSpPr/>
              <p:nvPr/>
            </p:nvSpPr>
            <p:spPr>
              <a:xfrm>
                <a:off x="7931979" y="3490589"/>
                <a:ext cx="978665" cy="6562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i="1" dirty="0" smtClean="0">
                              <a:solidFill>
                                <a:srgbClr val="FF0000"/>
                              </a:solidFill>
                              <a:latin typeface="Cambria Math" panose="02040503050406030204" pitchFamily="18" charset="0"/>
                            </a:rPr>
                          </m:ctrlPr>
                        </m:sSupPr>
                        <m:e>
                          <m:r>
                            <a:rPr kumimoji="1" lang="en-US" altLang="zh-CN" sz="1800" b="1" i="1" dirty="0">
                              <a:solidFill>
                                <a:srgbClr val="FF0000"/>
                              </a:solidFill>
                              <a:latin typeface="Cambria Math" panose="02040503050406030204" pitchFamily="18" charset="0"/>
                            </a:rPr>
                            <m:t>𝒓</m:t>
                          </m:r>
                        </m:e>
                        <m:sup>
                          <m:r>
                            <a:rPr kumimoji="1" lang="en-US" altLang="zh-CN" sz="1800" b="1" i="1" dirty="0">
                              <a:solidFill>
                                <a:srgbClr val="FF0000"/>
                              </a:solidFill>
                              <a:latin typeface="Cambria Math" panose="02040503050406030204" pitchFamily="18" charset="0"/>
                            </a:rPr>
                            <m:t>𝒃</m:t>
                          </m:r>
                        </m:sup>
                      </m:sSup>
                      <m:d>
                        <m:dPr>
                          <m:ctrlPr>
                            <a:rPr kumimoji="1" lang="en-US" altLang="zh-CN" sz="1800" i="1" dirty="0">
                              <a:solidFill>
                                <a:srgbClr val="FF0000"/>
                              </a:solidFill>
                              <a:latin typeface="Cambria Math" panose="02040503050406030204" pitchFamily="18" charset="0"/>
                            </a:rPr>
                          </m:ctrlPr>
                        </m:dPr>
                        <m:e>
                          <m:r>
                            <a:rPr kumimoji="1" lang="en-US" altLang="zh-CN" sz="1800" b="1" i="1" dirty="0" smtClean="0">
                              <a:solidFill>
                                <a:srgbClr val="FF0000"/>
                              </a:solidFill>
                              <a:latin typeface="Cambria Math" panose="02040503050406030204" pitchFamily="18" charset="0"/>
                            </a:rPr>
                            <m:t>𝒕</m:t>
                          </m:r>
                          <m:r>
                            <a:rPr kumimoji="1" lang="en-US" altLang="zh-CN" sz="1800" b="1" i="1" dirty="0">
                              <a:solidFill>
                                <a:srgbClr val="FF0000"/>
                              </a:solidFill>
                              <a:latin typeface="Cambria Math" panose="02040503050406030204" pitchFamily="18" charset="0"/>
                            </a:rPr>
                            <m:t>,</m:t>
                          </m:r>
                          <m:r>
                            <a:rPr kumimoji="1" lang="en-US" altLang="zh-CN" sz="1800" b="1" i="1" dirty="0">
                              <a:solidFill>
                                <a:srgbClr val="FF0000"/>
                              </a:solidFill>
                              <a:latin typeface="Cambria Math" panose="02040503050406030204" pitchFamily="18" charset="0"/>
                            </a:rPr>
                            <m:t>𝒕</m:t>
                          </m:r>
                        </m:e>
                      </m:d>
                    </m:oMath>
                  </m:oMathPara>
                </a14:m>
                <a:endParaRPr lang="en-US" altLang="zh-CN" sz="1800" dirty="0">
                  <a:solidFill>
                    <a:srgbClr val="FF0000"/>
                  </a:solidFill>
                </a:endParaRPr>
              </a:p>
              <a:p>
                <a:pPr algn="ctr"/>
                <a14:m>
                  <m:oMathPara xmlns:m="http://schemas.openxmlformats.org/officeDocument/2006/math">
                    <m:oMathParaPr>
                      <m:jc m:val="centerGroup"/>
                    </m:oMathParaPr>
                    <m:oMath xmlns:m="http://schemas.openxmlformats.org/officeDocument/2006/math">
                      <m:sSup>
                        <m:sSupPr>
                          <m:ctrlPr>
                            <a:rPr kumimoji="1" lang="en-US" altLang="zh-CN" sz="1800" b="0" i="1" dirty="0">
                              <a:latin typeface="Cambria Math" panose="02040503050406030204" pitchFamily="18" charset="0"/>
                            </a:rPr>
                          </m:ctrlPr>
                        </m:sSupPr>
                        <m:e>
                          <m:r>
                            <a:rPr kumimoji="1" lang="en-US" altLang="zh-CN" sz="1800" b="0" i="1" dirty="0">
                              <a:latin typeface="Cambria Math" panose="02040503050406030204" pitchFamily="18" charset="0"/>
                              <a:ea typeface="Cambria Math" panose="02040503050406030204" pitchFamily="18" charset="0"/>
                            </a:rPr>
                            <m:t>𝜋</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𝑡</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zh-CN" altLang="en-US" sz="1800" b="0" dirty="0"/>
              </a:p>
            </p:txBody>
          </p:sp>
        </mc:Choice>
        <mc:Fallback xmlns="">
          <p:sp>
            <p:nvSpPr>
              <p:cNvPr id="41" name="矩形 40">
                <a:extLst>
                  <a:ext uri="{FF2B5EF4-FFF2-40B4-BE49-F238E27FC236}">
                    <a16:creationId xmlns:a16="http://schemas.microsoft.com/office/drawing/2014/main" id="{6AC0C02E-E7F2-6140-B275-36DCF6E70DD3}"/>
                  </a:ext>
                </a:extLst>
              </p:cNvPr>
              <p:cNvSpPr>
                <a:spLocks noRot="1" noChangeAspect="1" noMove="1" noResize="1" noEditPoints="1" noAdjustHandles="1" noChangeArrowheads="1" noChangeShapeType="1" noTextEdit="1"/>
              </p:cNvSpPr>
              <p:nvPr/>
            </p:nvSpPr>
            <p:spPr>
              <a:xfrm>
                <a:off x="7931979" y="3490589"/>
                <a:ext cx="978665" cy="65620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矩形 44">
                <a:extLst>
                  <a:ext uri="{FF2B5EF4-FFF2-40B4-BE49-F238E27FC236}">
                    <a16:creationId xmlns:a16="http://schemas.microsoft.com/office/drawing/2014/main" id="{03E24BFD-E7CD-5841-8AC9-2C01782F975D}"/>
                  </a:ext>
                </a:extLst>
              </p:cNvPr>
              <p:cNvSpPr/>
              <p:nvPr/>
            </p:nvSpPr>
            <p:spPr>
              <a:xfrm>
                <a:off x="3234639" y="4415523"/>
                <a:ext cx="993798" cy="6562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dirty="0" smtClean="0">
                              <a:latin typeface="Cambria Math" panose="02040503050406030204" pitchFamily="18" charset="0"/>
                            </a:rPr>
                          </m:ctrlPr>
                        </m:sSupPr>
                        <m:e>
                          <m:r>
                            <a:rPr kumimoji="1" lang="en-US" altLang="zh-CN" sz="1800" b="0" i="1" dirty="0">
                              <a:latin typeface="Cambria Math" panose="02040503050406030204" pitchFamily="18" charset="0"/>
                            </a:rPr>
                            <m:t>𝑟</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𝑠</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en-US" altLang="zh-CN" sz="1800" b="0" dirty="0"/>
              </a:p>
              <a:p>
                <a:pPr algn="ctr"/>
                <a14:m>
                  <m:oMathPara xmlns:m="http://schemas.openxmlformats.org/officeDocument/2006/math">
                    <m:oMathParaPr>
                      <m:jc m:val="centerGroup"/>
                    </m:oMathParaPr>
                    <m:oMath xmlns:m="http://schemas.openxmlformats.org/officeDocument/2006/math">
                      <m:sSup>
                        <m:sSupPr>
                          <m:ctrlPr>
                            <a:rPr kumimoji="1" lang="en-US" altLang="zh-CN" sz="1800" b="0" i="1" dirty="0">
                              <a:latin typeface="Cambria Math" panose="02040503050406030204" pitchFamily="18" charset="0"/>
                            </a:rPr>
                          </m:ctrlPr>
                        </m:sSupPr>
                        <m:e>
                          <m:r>
                            <a:rPr kumimoji="1" lang="en-US" altLang="zh-CN" sz="1800" b="0" i="1" dirty="0">
                              <a:latin typeface="Cambria Math" panose="02040503050406030204" pitchFamily="18" charset="0"/>
                              <a:ea typeface="Cambria Math" panose="02040503050406030204" pitchFamily="18" charset="0"/>
                            </a:rPr>
                            <m:t>𝜋</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𝑠</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zh-CN" altLang="en-US" sz="1800" b="0" dirty="0"/>
              </a:p>
            </p:txBody>
          </p:sp>
        </mc:Choice>
        <mc:Fallback xmlns="">
          <p:sp>
            <p:nvSpPr>
              <p:cNvPr id="45" name="矩形 44">
                <a:extLst>
                  <a:ext uri="{FF2B5EF4-FFF2-40B4-BE49-F238E27FC236}">
                    <a16:creationId xmlns:a16="http://schemas.microsoft.com/office/drawing/2014/main" id="{03E24BFD-E7CD-5841-8AC9-2C01782F975D}"/>
                  </a:ext>
                </a:extLst>
              </p:cNvPr>
              <p:cNvSpPr>
                <a:spLocks noRot="1" noChangeAspect="1" noMove="1" noResize="1" noEditPoints="1" noAdjustHandles="1" noChangeArrowheads="1" noChangeShapeType="1" noTextEdit="1"/>
              </p:cNvSpPr>
              <p:nvPr/>
            </p:nvSpPr>
            <p:spPr>
              <a:xfrm>
                <a:off x="3234639" y="4415523"/>
                <a:ext cx="993798" cy="656205"/>
              </a:xfrm>
              <a:prstGeom prst="rect">
                <a:avLst/>
              </a:prstGeom>
              <a:blipFill>
                <a:blip r:embed="rId14"/>
                <a:stretch>
                  <a:fillRect/>
                </a:stretch>
              </a:blipFill>
            </p:spPr>
            <p:txBody>
              <a:bodyPr/>
              <a:lstStyle/>
              <a:p>
                <a:r>
                  <a:rPr lang="zh-CN" altLang="en-US">
                    <a:noFill/>
                  </a:rPr>
                  <a:t> </a:t>
                </a:r>
              </a:p>
            </p:txBody>
          </p:sp>
        </mc:Fallback>
      </mc:AlternateContent>
      <p:cxnSp>
        <p:nvCxnSpPr>
          <p:cNvPr id="46" name="直线箭头连接符 45">
            <a:extLst>
              <a:ext uri="{FF2B5EF4-FFF2-40B4-BE49-F238E27FC236}">
                <a16:creationId xmlns:a16="http://schemas.microsoft.com/office/drawing/2014/main" id="{3DC1EFB8-2DFE-8C44-A9E3-190FE206D707}"/>
              </a:ext>
            </a:extLst>
          </p:cNvPr>
          <p:cNvCxnSpPr>
            <a:cxnSpLocks/>
          </p:cNvCxnSpPr>
          <p:nvPr/>
        </p:nvCxnSpPr>
        <p:spPr>
          <a:xfrm flipV="1">
            <a:off x="6228184" y="2793943"/>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7" name="直线箭头连接符 46">
            <a:extLst>
              <a:ext uri="{FF2B5EF4-FFF2-40B4-BE49-F238E27FC236}">
                <a16:creationId xmlns:a16="http://schemas.microsoft.com/office/drawing/2014/main" id="{F4A5D613-4FA8-D642-BB7F-CC5E4F71D2E7}"/>
              </a:ext>
            </a:extLst>
          </p:cNvPr>
          <p:cNvCxnSpPr>
            <a:cxnSpLocks/>
          </p:cNvCxnSpPr>
          <p:nvPr/>
        </p:nvCxnSpPr>
        <p:spPr>
          <a:xfrm>
            <a:off x="6228184" y="3564031"/>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8" name="直线箭头连接符 47">
            <a:extLst>
              <a:ext uri="{FF2B5EF4-FFF2-40B4-BE49-F238E27FC236}">
                <a16:creationId xmlns:a16="http://schemas.microsoft.com/office/drawing/2014/main" id="{80CAAF95-8990-4A4A-9447-3974F77370B9}"/>
              </a:ext>
            </a:extLst>
          </p:cNvPr>
          <p:cNvCxnSpPr>
            <a:cxnSpLocks/>
          </p:cNvCxnSpPr>
          <p:nvPr/>
        </p:nvCxnSpPr>
        <p:spPr>
          <a:xfrm>
            <a:off x="6228184" y="4173436"/>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75200176-FCB3-B441-B638-9335001E5AE5}"/>
              </a:ext>
            </a:extLst>
          </p:cNvPr>
          <p:cNvCxnSpPr>
            <a:cxnSpLocks/>
          </p:cNvCxnSpPr>
          <p:nvPr/>
        </p:nvCxnSpPr>
        <p:spPr>
          <a:xfrm flipV="1">
            <a:off x="6228184" y="4306111"/>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E2CE03C0-C0C3-8F4C-90CC-01B1A276D719}"/>
              </a:ext>
            </a:extLst>
          </p:cNvPr>
          <p:cNvCxnSpPr>
            <a:cxnSpLocks/>
          </p:cNvCxnSpPr>
          <p:nvPr/>
        </p:nvCxnSpPr>
        <p:spPr>
          <a:xfrm>
            <a:off x="6228184" y="2577919"/>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43C65AE3-146D-8147-95B2-59CF45FA6FD4}"/>
              </a:ext>
            </a:extLst>
          </p:cNvPr>
          <p:cNvCxnSpPr>
            <a:cxnSpLocks/>
          </p:cNvCxnSpPr>
          <p:nvPr/>
        </p:nvCxnSpPr>
        <p:spPr>
          <a:xfrm>
            <a:off x="6300192" y="4882175"/>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C856E185-0534-7946-A3D5-7CD188CFF914}"/>
              </a:ext>
            </a:extLst>
          </p:cNvPr>
          <p:cNvCxnSpPr>
            <a:cxnSpLocks/>
          </p:cNvCxnSpPr>
          <p:nvPr/>
        </p:nvCxnSpPr>
        <p:spPr>
          <a:xfrm>
            <a:off x="6300192" y="5098199"/>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A8FA15E6-6FB8-0347-91DB-C00707ED914C}"/>
              </a:ext>
            </a:extLst>
          </p:cNvPr>
          <p:cNvCxnSpPr>
            <a:cxnSpLocks/>
          </p:cNvCxnSpPr>
          <p:nvPr/>
        </p:nvCxnSpPr>
        <p:spPr>
          <a:xfrm flipV="1">
            <a:off x="6300192" y="5098199"/>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45A6036B-D2D9-B242-B5BA-1461D25DDA41}"/>
              </a:ext>
            </a:extLst>
          </p:cNvPr>
          <p:cNvCxnSpPr>
            <a:cxnSpLocks/>
          </p:cNvCxnSpPr>
          <p:nvPr/>
        </p:nvCxnSpPr>
        <p:spPr>
          <a:xfrm>
            <a:off x="6300192" y="5818279"/>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矩形 57">
                <a:extLst>
                  <a:ext uri="{FF2B5EF4-FFF2-40B4-BE49-F238E27FC236}">
                    <a16:creationId xmlns:a16="http://schemas.microsoft.com/office/drawing/2014/main" id="{6CEB124D-B673-9C4E-B97D-B9D2614E8D63}"/>
                  </a:ext>
                </a:extLst>
              </p:cNvPr>
              <p:cNvSpPr/>
              <p:nvPr/>
            </p:nvSpPr>
            <p:spPr>
              <a:xfrm>
                <a:off x="4701823" y="2521676"/>
                <a:ext cx="1005019"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58" name="矩形 57">
                <a:extLst>
                  <a:ext uri="{FF2B5EF4-FFF2-40B4-BE49-F238E27FC236}">
                    <a16:creationId xmlns:a16="http://schemas.microsoft.com/office/drawing/2014/main" id="{6CEB124D-B673-9C4E-B97D-B9D2614E8D63}"/>
                  </a:ext>
                </a:extLst>
              </p:cNvPr>
              <p:cNvSpPr>
                <a:spLocks noRot="1" noChangeAspect="1" noMove="1" noResize="1" noEditPoints="1" noAdjustHandles="1" noChangeArrowheads="1" noChangeShapeType="1" noTextEdit="1"/>
              </p:cNvSpPr>
              <p:nvPr/>
            </p:nvSpPr>
            <p:spPr>
              <a:xfrm>
                <a:off x="4701823" y="2521676"/>
                <a:ext cx="1005019" cy="593624"/>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矩形 58">
                <a:extLst>
                  <a:ext uri="{FF2B5EF4-FFF2-40B4-BE49-F238E27FC236}">
                    <a16:creationId xmlns:a16="http://schemas.microsoft.com/office/drawing/2014/main" id="{45EFB705-FA84-3445-A4E5-0DA2380E4664}"/>
                  </a:ext>
                </a:extLst>
              </p:cNvPr>
              <p:cNvSpPr/>
              <p:nvPr/>
            </p:nvSpPr>
            <p:spPr>
              <a:xfrm>
                <a:off x="5476309" y="3198452"/>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59" name="矩形 58">
                <a:extLst>
                  <a:ext uri="{FF2B5EF4-FFF2-40B4-BE49-F238E27FC236}">
                    <a16:creationId xmlns:a16="http://schemas.microsoft.com/office/drawing/2014/main" id="{45EFB705-FA84-3445-A4E5-0DA2380E4664}"/>
                  </a:ext>
                </a:extLst>
              </p:cNvPr>
              <p:cNvSpPr>
                <a:spLocks noRot="1" noChangeAspect="1" noMove="1" noResize="1" noEditPoints="1" noAdjustHandles="1" noChangeArrowheads="1" noChangeShapeType="1" noTextEdit="1"/>
              </p:cNvSpPr>
              <p:nvPr/>
            </p:nvSpPr>
            <p:spPr>
              <a:xfrm>
                <a:off x="5476309" y="3198452"/>
                <a:ext cx="607859" cy="646331"/>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02537965-15F1-6743-947A-2B1376905C9F}"/>
                  </a:ext>
                </a:extLst>
              </p:cNvPr>
              <p:cNvSpPr/>
              <p:nvPr/>
            </p:nvSpPr>
            <p:spPr>
              <a:xfrm>
                <a:off x="4699451" y="3227232"/>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61" name="矩形 60">
                <a:extLst>
                  <a:ext uri="{FF2B5EF4-FFF2-40B4-BE49-F238E27FC236}">
                    <a16:creationId xmlns:a16="http://schemas.microsoft.com/office/drawing/2014/main" id="{02537965-15F1-6743-947A-2B1376905C9F}"/>
                  </a:ext>
                </a:extLst>
              </p:cNvPr>
              <p:cNvSpPr>
                <a:spLocks noRot="1" noChangeAspect="1" noMove="1" noResize="1" noEditPoints="1" noAdjustHandles="1" noChangeArrowheads="1" noChangeShapeType="1" noTextEdit="1"/>
              </p:cNvSpPr>
              <p:nvPr/>
            </p:nvSpPr>
            <p:spPr>
              <a:xfrm>
                <a:off x="4699451" y="3227232"/>
                <a:ext cx="1009764" cy="59362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22B4FCDD-490D-994D-9773-F757AAE7F234}"/>
                  </a:ext>
                </a:extLst>
              </p:cNvPr>
              <p:cNvSpPr/>
              <p:nvPr/>
            </p:nvSpPr>
            <p:spPr>
              <a:xfrm>
                <a:off x="5485110" y="3982945"/>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62" name="矩形 61">
                <a:extLst>
                  <a:ext uri="{FF2B5EF4-FFF2-40B4-BE49-F238E27FC236}">
                    <a16:creationId xmlns:a16="http://schemas.microsoft.com/office/drawing/2014/main" id="{22B4FCDD-490D-994D-9773-F757AAE7F234}"/>
                  </a:ext>
                </a:extLst>
              </p:cNvPr>
              <p:cNvSpPr>
                <a:spLocks noRot="1" noChangeAspect="1" noMove="1" noResize="1" noEditPoints="1" noAdjustHandles="1" noChangeArrowheads="1" noChangeShapeType="1" noTextEdit="1"/>
              </p:cNvSpPr>
              <p:nvPr/>
            </p:nvSpPr>
            <p:spPr>
              <a:xfrm>
                <a:off x="5485110" y="3982945"/>
                <a:ext cx="607859" cy="646331"/>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矩形 62">
                <a:extLst>
                  <a:ext uri="{FF2B5EF4-FFF2-40B4-BE49-F238E27FC236}">
                    <a16:creationId xmlns:a16="http://schemas.microsoft.com/office/drawing/2014/main" id="{FF820F9C-394B-5648-98B0-59D5AF32F996}"/>
                  </a:ext>
                </a:extLst>
              </p:cNvPr>
              <p:cNvSpPr/>
              <p:nvPr/>
            </p:nvSpPr>
            <p:spPr>
              <a:xfrm>
                <a:off x="4708252" y="4011725"/>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63" name="矩形 62">
                <a:extLst>
                  <a:ext uri="{FF2B5EF4-FFF2-40B4-BE49-F238E27FC236}">
                    <a16:creationId xmlns:a16="http://schemas.microsoft.com/office/drawing/2014/main" id="{FF820F9C-394B-5648-98B0-59D5AF32F996}"/>
                  </a:ext>
                </a:extLst>
              </p:cNvPr>
              <p:cNvSpPr>
                <a:spLocks noRot="1" noChangeAspect="1" noMove="1" noResize="1" noEditPoints="1" noAdjustHandles="1" noChangeArrowheads="1" noChangeShapeType="1" noTextEdit="1"/>
              </p:cNvSpPr>
              <p:nvPr/>
            </p:nvSpPr>
            <p:spPr>
              <a:xfrm>
                <a:off x="4708252" y="4011725"/>
                <a:ext cx="1009764" cy="59362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矩形 64">
                <a:extLst>
                  <a:ext uri="{FF2B5EF4-FFF2-40B4-BE49-F238E27FC236}">
                    <a16:creationId xmlns:a16="http://schemas.microsoft.com/office/drawing/2014/main" id="{F960E0A3-3521-E549-979A-D375F813ADB7}"/>
                  </a:ext>
                </a:extLst>
              </p:cNvPr>
              <p:cNvSpPr/>
              <p:nvPr/>
            </p:nvSpPr>
            <p:spPr>
              <a:xfrm>
                <a:off x="5486579" y="4748562"/>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65" name="矩形 64">
                <a:extLst>
                  <a:ext uri="{FF2B5EF4-FFF2-40B4-BE49-F238E27FC236}">
                    <a16:creationId xmlns:a16="http://schemas.microsoft.com/office/drawing/2014/main" id="{F960E0A3-3521-E549-979A-D375F813ADB7}"/>
                  </a:ext>
                </a:extLst>
              </p:cNvPr>
              <p:cNvSpPr>
                <a:spLocks noRot="1" noChangeAspect="1" noMove="1" noResize="1" noEditPoints="1" noAdjustHandles="1" noChangeArrowheads="1" noChangeShapeType="1" noTextEdit="1"/>
              </p:cNvSpPr>
              <p:nvPr/>
            </p:nvSpPr>
            <p:spPr>
              <a:xfrm>
                <a:off x="5486579" y="4748562"/>
                <a:ext cx="607859" cy="646331"/>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6" name="矩形 65">
                <a:extLst>
                  <a:ext uri="{FF2B5EF4-FFF2-40B4-BE49-F238E27FC236}">
                    <a16:creationId xmlns:a16="http://schemas.microsoft.com/office/drawing/2014/main" id="{8F5E9F7F-3278-364C-87EE-35128AE39222}"/>
                  </a:ext>
                </a:extLst>
              </p:cNvPr>
              <p:cNvSpPr/>
              <p:nvPr/>
            </p:nvSpPr>
            <p:spPr>
              <a:xfrm>
                <a:off x="4714114" y="4777342"/>
                <a:ext cx="1000979"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66" name="矩形 65">
                <a:extLst>
                  <a:ext uri="{FF2B5EF4-FFF2-40B4-BE49-F238E27FC236}">
                    <a16:creationId xmlns:a16="http://schemas.microsoft.com/office/drawing/2014/main" id="{8F5E9F7F-3278-364C-87EE-35128AE39222}"/>
                  </a:ext>
                </a:extLst>
              </p:cNvPr>
              <p:cNvSpPr>
                <a:spLocks noRot="1" noChangeAspect="1" noMove="1" noResize="1" noEditPoints="1" noAdjustHandles="1" noChangeArrowheads="1" noChangeShapeType="1" noTextEdit="1"/>
              </p:cNvSpPr>
              <p:nvPr/>
            </p:nvSpPr>
            <p:spPr>
              <a:xfrm>
                <a:off x="4714114" y="4777342"/>
                <a:ext cx="1000979" cy="59362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矩形 67">
                <a:extLst>
                  <a:ext uri="{FF2B5EF4-FFF2-40B4-BE49-F238E27FC236}">
                    <a16:creationId xmlns:a16="http://schemas.microsoft.com/office/drawing/2014/main" id="{556A2A12-8D61-D54C-8A5D-B230116F1C3A}"/>
                  </a:ext>
                </a:extLst>
              </p:cNvPr>
              <p:cNvSpPr/>
              <p:nvPr/>
            </p:nvSpPr>
            <p:spPr>
              <a:xfrm>
                <a:off x="5485110" y="5472994"/>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68" name="矩形 67">
                <a:extLst>
                  <a:ext uri="{FF2B5EF4-FFF2-40B4-BE49-F238E27FC236}">
                    <a16:creationId xmlns:a16="http://schemas.microsoft.com/office/drawing/2014/main" id="{556A2A12-8D61-D54C-8A5D-B230116F1C3A}"/>
                  </a:ext>
                </a:extLst>
              </p:cNvPr>
              <p:cNvSpPr>
                <a:spLocks noRot="1" noChangeAspect="1" noMove="1" noResize="1" noEditPoints="1" noAdjustHandles="1" noChangeArrowheads="1" noChangeShapeType="1" noTextEdit="1"/>
              </p:cNvSpPr>
              <p:nvPr/>
            </p:nvSpPr>
            <p:spPr>
              <a:xfrm>
                <a:off x="5485110" y="5472994"/>
                <a:ext cx="607859" cy="646331"/>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矩形 68">
                <a:extLst>
                  <a:ext uri="{FF2B5EF4-FFF2-40B4-BE49-F238E27FC236}">
                    <a16:creationId xmlns:a16="http://schemas.microsoft.com/office/drawing/2014/main" id="{F21412D3-F03A-5240-AF85-76BF68F52FC8}"/>
                  </a:ext>
                </a:extLst>
              </p:cNvPr>
              <p:cNvSpPr/>
              <p:nvPr/>
            </p:nvSpPr>
            <p:spPr>
              <a:xfrm>
                <a:off x="4708252" y="5501774"/>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69" name="矩形 68">
                <a:extLst>
                  <a:ext uri="{FF2B5EF4-FFF2-40B4-BE49-F238E27FC236}">
                    <a16:creationId xmlns:a16="http://schemas.microsoft.com/office/drawing/2014/main" id="{F21412D3-F03A-5240-AF85-76BF68F52FC8}"/>
                  </a:ext>
                </a:extLst>
              </p:cNvPr>
              <p:cNvSpPr>
                <a:spLocks noRot="1" noChangeAspect="1" noMove="1" noResize="1" noEditPoints="1" noAdjustHandles="1" noChangeArrowheads="1" noChangeShapeType="1" noTextEdit="1"/>
              </p:cNvSpPr>
              <p:nvPr/>
            </p:nvSpPr>
            <p:spPr>
              <a:xfrm>
                <a:off x="4708252" y="5501774"/>
                <a:ext cx="1009764" cy="593624"/>
              </a:xfrm>
              <a:prstGeom prst="rect">
                <a:avLst/>
              </a:prstGeom>
              <a:blipFill>
                <a:blip r:embed="rId23"/>
                <a:stretch>
                  <a:fillRect/>
                </a:stretch>
              </a:blipFill>
            </p:spPr>
            <p:txBody>
              <a:bodyPr/>
              <a:lstStyle/>
              <a:p>
                <a:r>
                  <a:rPr lang="zh-CN" altLang="en-US">
                    <a:noFill/>
                  </a:rPr>
                  <a:t> </a:t>
                </a:r>
              </a:p>
            </p:txBody>
          </p:sp>
        </mc:Fallback>
      </mc:AlternateContent>
      <p:cxnSp>
        <p:nvCxnSpPr>
          <p:cNvPr id="71" name="直线箭头连接符 70">
            <a:extLst>
              <a:ext uri="{FF2B5EF4-FFF2-40B4-BE49-F238E27FC236}">
                <a16:creationId xmlns:a16="http://schemas.microsoft.com/office/drawing/2014/main" id="{EFC493FE-EAD1-854B-B0DB-E4121668AA61}"/>
              </a:ext>
            </a:extLst>
          </p:cNvPr>
          <p:cNvCxnSpPr>
            <a:cxnSpLocks/>
          </p:cNvCxnSpPr>
          <p:nvPr/>
        </p:nvCxnSpPr>
        <p:spPr>
          <a:xfrm flipV="1">
            <a:off x="3817347" y="3960787"/>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954469D8-B266-DC44-9504-F76FD1D891FF}"/>
              </a:ext>
            </a:extLst>
          </p:cNvPr>
          <p:cNvCxnSpPr>
            <a:cxnSpLocks/>
          </p:cNvCxnSpPr>
          <p:nvPr/>
        </p:nvCxnSpPr>
        <p:spPr>
          <a:xfrm>
            <a:off x="3817347" y="4176811"/>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
        <p:nvSpPr>
          <p:cNvPr id="55" name="Rectangle 2">
            <a:extLst>
              <a:ext uri="{FF2B5EF4-FFF2-40B4-BE49-F238E27FC236}">
                <a16:creationId xmlns:a16="http://schemas.microsoft.com/office/drawing/2014/main" id="{D4505787-97C1-F848-86A1-1E10857B0142}"/>
              </a:ext>
            </a:extLst>
          </p:cNvPr>
          <p:cNvSpPr>
            <a:spLocks noGrp="1" noChangeArrowheads="1"/>
          </p:cNvSpPr>
          <p:nvPr>
            <p:ph type="title"/>
          </p:nvPr>
        </p:nvSpPr>
        <p:spPr>
          <a:xfrm>
            <a:off x="1214414" y="68040"/>
            <a:ext cx="7606058" cy="1128712"/>
          </a:xfrm>
        </p:spPr>
        <p:txBody>
          <a:bodyPr/>
          <a:lstStyle/>
          <a:p>
            <a:pPr eaLnBrk="1" hangingPunct="1"/>
            <a:r>
              <a:rPr lang="en-US" altLang="zh-CN" sz="3000" dirty="0">
                <a:ea typeface="宋体" pitchFamily="2" charset="-122"/>
              </a:rPr>
              <a:t>Backward Search </a:t>
            </a:r>
            <a:r>
              <a:rPr lang="en-US" altLang="zh-CN" sz="2400" dirty="0">
                <a:ea typeface="宋体" pitchFamily="2" charset="-122"/>
              </a:rPr>
              <a:t>[Lofgren et al. 2013]</a:t>
            </a:r>
            <a:endParaRPr lang="en-US" altLang="zh-CN" sz="3000" dirty="0">
              <a:ea typeface="宋体" pitchFamily="2" charset="-122"/>
            </a:endParaRPr>
          </a:p>
        </p:txBody>
      </p:sp>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0D0121EB-50AE-1B4E-A578-BBF768084C87}"/>
                  </a:ext>
                </a:extLst>
              </p:cNvPr>
              <p:cNvSpPr txBox="1"/>
              <p:nvPr/>
            </p:nvSpPr>
            <p:spPr>
              <a:xfrm>
                <a:off x="395536" y="1028071"/>
                <a:ext cx="8640960" cy="1464825"/>
              </a:xfrm>
              <a:prstGeom prst="rect">
                <a:avLst/>
              </a:prstGeom>
              <a:noFill/>
            </p:spPr>
            <p:txBody>
              <a:bodyPr wrap="square" rtlCol="0">
                <a:spAutoFit/>
              </a:bodyPr>
              <a:lstStyle/>
              <a:p>
                <a:r>
                  <a:rPr kumimoji="1" lang="zh-CN" altLang="en-US" sz="2200" b="0" dirty="0">
                    <a:latin typeface="Candara" panose="020E0502030303020204" pitchFamily="34" charset="0"/>
                  </a:rPr>
                  <a:t>单宿</a:t>
                </a:r>
                <a:r>
                  <a:rPr kumimoji="1" lang="en-US" altLang="zh-CN" sz="2200" b="0" dirty="0">
                    <a:latin typeface="Candara" panose="020E0502030303020204" pitchFamily="34" charset="0"/>
                  </a:rPr>
                  <a:t>PPR</a:t>
                </a:r>
                <a:r>
                  <a:rPr kumimoji="1" lang="zh-CN" altLang="en-US" sz="2200" b="0" dirty="0">
                    <a:latin typeface="Candara" panose="020E0502030303020204" pitchFamily="34" charset="0"/>
                  </a:rPr>
                  <a:t>计算：</a:t>
                </a:r>
                <a:r>
                  <a:rPr kumimoji="1" lang="en-US" altLang="zh-CN" sz="2200" b="0" dirty="0">
                    <a:latin typeface="Candara" panose="020E0502030303020204" pitchFamily="34" charset="0"/>
                  </a:rPr>
                  <a:t>Backward Search</a:t>
                </a:r>
              </a:p>
              <a:p>
                <a:pPr marL="342900" indent="-342900">
                  <a:buSzPct val="80000"/>
                  <a:buFont typeface="Wingdings" pitchFamily="2" charset="2"/>
                  <a:buChar char="p"/>
                </a:pPr>
                <a:r>
                  <a:rPr kumimoji="1" lang="zh-CN" altLang="en-US" sz="2200" b="0" dirty="0">
                    <a:latin typeface="Candara" panose="020E0502030303020204" pitchFamily="34" charset="0"/>
                  </a:rPr>
                  <a:t>对图上每个节点</a:t>
                </a:r>
                <a14:m>
                  <m:oMath xmlns:m="http://schemas.openxmlformats.org/officeDocument/2006/math">
                    <m:r>
                      <a:rPr kumimoji="1" lang="en-US" altLang="zh-CN" sz="2200" b="0" i="1" dirty="0">
                        <a:latin typeface="Cambria Math" panose="02040503050406030204" pitchFamily="18" charset="0"/>
                      </a:rPr>
                      <m:t>𝑢</m:t>
                    </m:r>
                    <m:r>
                      <a:rPr kumimoji="1" lang="en-US" altLang="zh-CN" sz="2200" b="0" i="1" dirty="0">
                        <a:latin typeface="Cambria Math" panose="02040503050406030204" pitchFamily="18" charset="0"/>
                        <a:ea typeface="Cambria Math" panose="02040503050406030204" pitchFamily="18" charset="0"/>
                      </a:rPr>
                      <m:t>∈</m:t>
                    </m:r>
                    <m:r>
                      <a:rPr kumimoji="1" lang="en-US" altLang="zh-CN" sz="2200" b="0" i="1" dirty="0">
                        <a:latin typeface="Cambria Math" panose="02040503050406030204" pitchFamily="18" charset="0"/>
                        <a:ea typeface="Cambria Math" panose="02040503050406030204" pitchFamily="18" charset="0"/>
                      </a:rPr>
                      <m:t>𝑉</m:t>
                    </m:r>
                  </m:oMath>
                </a14:m>
                <a:r>
                  <a:rPr kumimoji="1" lang="zh-CN" altLang="en-US" sz="2200" b="0" dirty="0">
                    <a:latin typeface="Candara" panose="020E0502030303020204" pitchFamily="34" charset="0"/>
                  </a:rPr>
                  <a:t> 维护两个变量：</a:t>
                </a:r>
                <a14:m>
                  <m:oMath xmlns:m="http://schemas.openxmlformats.org/officeDocument/2006/math">
                    <m:sSup>
                      <m:sSupPr>
                        <m:ctrlPr>
                          <a:rPr kumimoji="1" lang="en-US" altLang="zh-CN" sz="2200" b="0" i="1" dirty="0" smtClean="0">
                            <a:solidFill>
                              <a:srgbClr val="C00000"/>
                            </a:solidFill>
                            <a:latin typeface="Cambria Math" panose="02040503050406030204" pitchFamily="18" charset="0"/>
                          </a:rPr>
                        </m:ctrlPr>
                      </m:sSupPr>
                      <m:e>
                        <m:r>
                          <a:rPr kumimoji="1" lang="en-US" altLang="zh-CN" sz="2200" b="0" i="1" dirty="0" smtClean="0">
                            <a:solidFill>
                              <a:srgbClr val="C00000"/>
                            </a:solidFill>
                            <a:latin typeface="Cambria Math" panose="02040503050406030204" pitchFamily="18" charset="0"/>
                          </a:rPr>
                          <m:t>𝑟</m:t>
                        </m:r>
                      </m:e>
                      <m:sup>
                        <m:r>
                          <a:rPr kumimoji="1" lang="en-US" altLang="zh-CN" sz="2200" b="0" i="1" dirty="0" smtClean="0">
                            <a:solidFill>
                              <a:srgbClr val="C00000"/>
                            </a:solidFill>
                            <a:latin typeface="Cambria Math" panose="02040503050406030204" pitchFamily="18" charset="0"/>
                          </a:rPr>
                          <m:t>𝑏</m:t>
                        </m:r>
                      </m:sup>
                    </m:sSup>
                    <m:d>
                      <m:dPr>
                        <m:ctrlPr>
                          <a:rPr kumimoji="1" lang="en-US" altLang="zh-CN" sz="2200" b="0" i="1" dirty="0" smtClean="0">
                            <a:solidFill>
                              <a:srgbClr val="C00000"/>
                            </a:solidFill>
                            <a:latin typeface="Cambria Math" panose="02040503050406030204" pitchFamily="18" charset="0"/>
                          </a:rPr>
                        </m:ctrlPr>
                      </m:dPr>
                      <m:e>
                        <m:r>
                          <a:rPr kumimoji="1" lang="en-US" altLang="zh-CN" sz="2200" b="0" i="1" dirty="0" smtClean="0">
                            <a:solidFill>
                              <a:srgbClr val="C00000"/>
                            </a:solidFill>
                            <a:latin typeface="Cambria Math" panose="02040503050406030204" pitchFamily="18" charset="0"/>
                          </a:rPr>
                          <m:t>𝑢</m:t>
                        </m:r>
                        <m:r>
                          <a:rPr kumimoji="1" lang="en-US" altLang="zh-CN" sz="2200" b="0" i="1" dirty="0" smtClean="0">
                            <a:solidFill>
                              <a:srgbClr val="C00000"/>
                            </a:solidFill>
                            <a:latin typeface="Cambria Math" panose="02040503050406030204" pitchFamily="18" charset="0"/>
                          </a:rPr>
                          <m:t>,</m:t>
                        </m:r>
                        <m:r>
                          <a:rPr kumimoji="1" lang="en-US" altLang="zh-CN" sz="2200" b="0" i="1" dirty="0" smtClean="0">
                            <a:solidFill>
                              <a:srgbClr val="C00000"/>
                            </a:solidFill>
                            <a:latin typeface="Cambria Math" panose="02040503050406030204" pitchFamily="18" charset="0"/>
                          </a:rPr>
                          <m:t>𝑡</m:t>
                        </m:r>
                      </m:e>
                    </m:d>
                  </m:oMath>
                </a14:m>
                <a:r>
                  <a:rPr kumimoji="1" lang="en-US" altLang="zh-CN" sz="2200" b="0" dirty="0">
                    <a:solidFill>
                      <a:srgbClr val="C00000"/>
                    </a:solidFill>
                    <a:latin typeface="Candara" panose="020E0502030303020204" pitchFamily="34" charset="0"/>
                  </a:rPr>
                  <a:t> </a:t>
                </a:r>
                <a:r>
                  <a:rPr kumimoji="1" lang="zh-CN" altLang="en-US" sz="2200" b="0" dirty="0">
                    <a:solidFill>
                      <a:srgbClr val="C00000"/>
                    </a:solidFill>
                    <a:latin typeface="Candara" panose="020E0502030303020204" pitchFamily="34" charset="0"/>
                  </a:rPr>
                  <a:t>和</a:t>
                </a:r>
                <a:r>
                  <a:rPr kumimoji="1" lang="en-US" altLang="zh-CN" sz="2200" b="0" dirty="0">
                    <a:solidFill>
                      <a:srgbClr val="C00000"/>
                    </a:solidFill>
                    <a:latin typeface="Candara" panose="020E0502030303020204" pitchFamily="34" charset="0"/>
                  </a:rPr>
                  <a:t> </a:t>
                </a:r>
                <a14:m>
                  <m:oMath xmlns:m="http://schemas.openxmlformats.org/officeDocument/2006/math">
                    <m:sSup>
                      <m:sSupPr>
                        <m:ctrlPr>
                          <a:rPr kumimoji="1" lang="en-US" altLang="zh-CN" sz="2200" b="0" i="1" dirty="0">
                            <a:solidFill>
                              <a:srgbClr val="C00000"/>
                            </a:solidFill>
                            <a:latin typeface="Cambria Math" panose="02040503050406030204" pitchFamily="18" charset="0"/>
                          </a:rPr>
                        </m:ctrlPr>
                      </m:sSupPr>
                      <m:e>
                        <m:r>
                          <a:rPr kumimoji="1" lang="en-US" altLang="zh-CN" sz="2200" b="0" i="1" dirty="0" smtClean="0">
                            <a:solidFill>
                              <a:srgbClr val="C00000"/>
                            </a:solidFill>
                            <a:latin typeface="Cambria Math" panose="02040503050406030204" pitchFamily="18" charset="0"/>
                            <a:ea typeface="Cambria Math" panose="02040503050406030204" pitchFamily="18" charset="0"/>
                          </a:rPr>
                          <m:t>𝜋</m:t>
                        </m:r>
                      </m:e>
                      <m:sup>
                        <m:r>
                          <a:rPr kumimoji="1" lang="en-US" altLang="zh-CN" sz="2200" b="0" i="1" dirty="0">
                            <a:solidFill>
                              <a:srgbClr val="C00000"/>
                            </a:solidFill>
                            <a:latin typeface="Cambria Math" panose="02040503050406030204" pitchFamily="18" charset="0"/>
                          </a:rPr>
                          <m:t>𝑏</m:t>
                        </m:r>
                      </m:sup>
                    </m:sSup>
                    <m:d>
                      <m:dPr>
                        <m:ctrlPr>
                          <a:rPr kumimoji="1" lang="en-US" altLang="zh-CN" sz="2200" b="0" i="1" dirty="0">
                            <a:solidFill>
                              <a:srgbClr val="C00000"/>
                            </a:solidFill>
                            <a:latin typeface="Cambria Math" panose="02040503050406030204" pitchFamily="18" charset="0"/>
                          </a:rPr>
                        </m:ctrlPr>
                      </m:dPr>
                      <m:e>
                        <m:r>
                          <a:rPr kumimoji="1" lang="en-US" altLang="zh-CN" sz="2200" b="0" i="1" dirty="0">
                            <a:solidFill>
                              <a:srgbClr val="C00000"/>
                            </a:solidFill>
                            <a:latin typeface="Cambria Math" panose="02040503050406030204" pitchFamily="18" charset="0"/>
                          </a:rPr>
                          <m:t>𝑢</m:t>
                        </m:r>
                        <m:r>
                          <a:rPr kumimoji="1" lang="en-US" altLang="zh-CN" sz="2200" b="0" i="1" dirty="0">
                            <a:solidFill>
                              <a:srgbClr val="C00000"/>
                            </a:solidFill>
                            <a:latin typeface="Cambria Math" panose="02040503050406030204" pitchFamily="18" charset="0"/>
                          </a:rPr>
                          <m:t>,</m:t>
                        </m:r>
                        <m:r>
                          <a:rPr kumimoji="1" lang="en-US" altLang="zh-CN" sz="2200" b="0" i="1" dirty="0">
                            <a:solidFill>
                              <a:srgbClr val="C00000"/>
                            </a:solidFill>
                            <a:latin typeface="Cambria Math" panose="02040503050406030204" pitchFamily="18" charset="0"/>
                          </a:rPr>
                          <m:t>𝑡</m:t>
                        </m:r>
                      </m:e>
                    </m:d>
                  </m:oMath>
                </a14:m>
                <a:r>
                  <a:rPr kumimoji="1" lang="zh-CN" altLang="en-US" sz="2200" b="0" dirty="0">
                    <a:latin typeface="Candara" panose="020E0502030303020204" pitchFamily="34" charset="0"/>
                  </a:rPr>
                  <a:t>。</a:t>
                </a:r>
                <a:endParaRPr kumimoji="1" lang="en-US" altLang="zh-CN" sz="2200" b="0" dirty="0">
                  <a:latin typeface="Candara" panose="020E0502030303020204" pitchFamily="34" charset="0"/>
                </a:endParaRPr>
              </a:p>
              <a:p>
                <a:pPr marL="342900" indent="-342900">
                  <a:buSzPct val="80000"/>
                  <a:buFont typeface="Wingdings" pitchFamily="2" charset="2"/>
                  <a:buChar char="p"/>
                </a:pPr>
                <a:r>
                  <a:rPr kumimoji="1" lang="en-US" altLang="zh-CN" sz="2200" b="0" dirty="0">
                    <a:latin typeface="Candara" panose="020E0502030303020204" pitchFamily="34" charset="0"/>
                  </a:rPr>
                  <a:t>residue </a:t>
                </a:r>
                <a14:m>
                  <m:oMath xmlns:m="http://schemas.openxmlformats.org/officeDocument/2006/math">
                    <m:sSup>
                      <m:sSupPr>
                        <m:ctrlPr>
                          <a:rPr kumimoji="1" lang="en-US" altLang="zh-CN" sz="2200" b="0" i="1" dirty="0">
                            <a:latin typeface="Cambria Math" panose="02040503050406030204" pitchFamily="18" charset="0"/>
                          </a:rPr>
                        </m:ctrlPr>
                      </m:sSupPr>
                      <m:e>
                        <m:r>
                          <a:rPr kumimoji="1" lang="en-US" altLang="zh-CN" sz="2200" b="0" i="1" dirty="0">
                            <a:latin typeface="Cambria Math" panose="02040503050406030204" pitchFamily="18" charset="0"/>
                          </a:rPr>
                          <m:t>𝑟</m:t>
                        </m:r>
                      </m:e>
                      <m:sup>
                        <m:r>
                          <a:rPr kumimoji="1" lang="en-US" altLang="zh-CN" sz="2200" b="0" i="1" dirty="0">
                            <a:latin typeface="Cambria Math" panose="02040503050406030204" pitchFamily="18" charset="0"/>
                          </a:rPr>
                          <m:t>𝑏</m:t>
                        </m:r>
                      </m:sup>
                    </m:sSup>
                    <m:d>
                      <m:dPr>
                        <m:ctrlPr>
                          <a:rPr kumimoji="1" lang="en-US" altLang="zh-CN" sz="2200" b="0" i="1" dirty="0">
                            <a:latin typeface="Cambria Math" panose="02040503050406030204" pitchFamily="18" charset="0"/>
                          </a:rPr>
                        </m:ctrlPr>
                      </m:dPr>
                      <m:e>
                        <m:r>
                          <a:rPr kumimoji="1" lang="en-US" altLang="zh-CN" sz="2200" b="0" i="1" dirty="0">
                            <a:latin typeface="Cambria Math" panose="02040503050406030204" pitchFamily="18" charset="0"/>
                          </a:rPr>
                          <m:t>𝑢</m:t>
                        </m:r>
                        <m:r>
                          <a:rPr kumimoji="1" lang="en-US" altLang="zh-CN" sz="2200" b="0" i="1" dirty="0">
                            <a:latin typeface="Cambria Math" panose="02040503050406030204" pitchFamily="18" charset="0"/>
                          </a:rPr>
                          <m:t>,</m:t>
                        </m:r>
                        <m:r>
                          <a:rPr kumimoji="1" lang="en-US" altLang="zh-CN" sz="2200" b="0" i="1" dirty="0">
                            <a:latin typeface="Cambria Math" panose="02040503050406030204" pitchFamily="18" charset="0"/>
                          </a:rPr>
                          <m:t>𝑡</m:t>
                        </m:r>
                      </m:e>
                    </m:d>
                  </m:oMath>
                </a14:m>
                <a:r>
                  <a:rPr kumimoji="1" lang="en-US" altLang="zh-CN" sz="2200" b="0" dirty="0">
                    <a:latin typeface="Candara" panose="020E0502030303020204" pitchFamily="34" charset="0"/>
                  </a:rPr>
                  <a:t>: </a:t>
                </a:r>
                <a:r>
                  <a:rPr kumimoji="1" lang="zh-CN" altLang="en-US" sz="2200" b="0" dirty="0">
                    <a:latin typeface="Candara" panose="020E0502030303020204" pitchFamily="34" charset="0"/>
                  </a:rPr>
                  <a:t>从节点</a:t>
                </a:r>
                <a14:m>
                  <m:oMath xmlns:m="http://schemas.openxmlformats.org/officeDocument/2006/math">
                    <m:r>
                      <a:rPr kumimoji="1" lang="en-US" altLang="zh-CN" sz="2200" b="0" i="1" dirty="0">
                        <a:latin typeface="Cambria Math" panose="02040503050406030204" pitchFamily="18" charset="0"/>
                      </a:rPr>
                      <m:t>𝑢</m:t>
                    </m:r>
                  </m:oMath>
                </a14:m>
                <a:r>
                  <a:rPr kumimoji="1" lang="zh-CN" altLang="en-US" sz="2200" b="0" dirty="0">
                    <a:latin typeface="Candara" panose="020E0502030303020204" pitchFamily="34" charset="0"/>
                  </a:rPr>
                  <a:t>出发的</a:t>
                </a:r>
                <a14:m>
                  <m:oMath xmlns:m="http://schemas.openxmlformats.org/officeDocument/2006/math">
                    <m:r>
                      <a:rPr kumimoji="1" lang="zh-CN" altLang="en-US" sz="2200" b="0" i="1" smtClean="0">
                        <a:latin typeface="Cambria Math" panose="02040503050406030204" pitchFamily="18" charset="0"/>
                      </a:rPr>
                      <m:t>𝛼</m:t>
                    </m:r>
                  </m:oMath>
                </a14:m>
                <a:r>
                  <a:rPr kumimoji="1" lang="en-US" altLang="zh-CN" sz="2200" b="0" dirty="0">
                    <a:latin typeface="Candara" panose="020E0502030303020204" pitchFamily="34" charset="0"/>
                  </a:rPr>
                  <a:t>-</a:t>
                </a:r>
                <a:r>
                  <a:rPr kumimoji="1" lang="zh-CN" altLang="en-US" sz="2200" b="0" dirty="0">
                    <a:latin typeface="Candara" panose="020E0502030303020204" pitchFamily="34" charset="0"/>
                  </a:rPr>
                  <a:t>衰减随机游走走到节点</a:t>
                </a:r>
                <a14:m>
                  <m:oMath xmlns:m="http://schemas.openxmlformats.org/officeDocument/2006/math">
                    <m:r>
                      <a:rPr kumimoji="1" lang="en-US" altLang="zh-CN" sz="2200" b="0" i="1" dirty="0" smtClean="0">
                        <a:latin typeface="Cambria Math" panose="02040503050406030204" pitchFamily="18" charset="0"/>
                      </a:rPr>
                      <m:t>𝑡</m:t>
                    </m:r>
                  </m:oMath>
                </a14:m>
                <a:r>
                  <a:rPr kumimoji="1" lang="zh-CN" altLang="en-US" sz="2200" b="0" dirty="0">
                    <a:latin typeface="Candara" panose="020E0502030303020204" pitchFamily="34" charset="0"/>
                  </a:rPr>
                  <a:t>的概率</a:t>
                </a:r>
                <a:r>
                  <a:rPr kumimoji="1" lang="en-US" altLang="zh-CN" sz="2200" b="0" dirty="0">
                    <a:latin typeface="Candara" panose="020E0502030303020204" pitchFamily="34" charset="0"/>
                  </a:rPr>
                  <a:t> </a:t>
                </a:r>
              </a:p>
              <a:p>
                <a:pPr marL="342900" indent="-342900">
                  <a:buSzPct val="80000"/>
                  <a:buFont typeface="Wingdings" pitchFamily="2" charset="2"/>
                  <a:buChar char="p"/>
                </a:pPr>
                <a:r>
                  <a:rPr kumimoji="1" lang="en-US" altLang="zh-CN" sz="2200" b="0" dirty="0">
                    <a:latin typeface="Candara" panose="020E0502030303020204" pitchFamily="34" charset="0"/>
                  </a:rPr>
                  <a:t>reserve </a:t>
                </a:r>
                <a14:m>
                  <m:oMath xmlns:m="http://schemas.openxmlformats.org/officeDocument/2006/math">
                    <m:sSup>
                      <m:sSupPr>
                        <m:ctrlPr>
                          <a:rPr kumimoji="1" lang="en-US" altLang="zh-CN" sz="2200" b="0" i="1" dirty="0">
                            <a:latin typeface="Cambria Math" panose="02040503050406030204" pitchFamily="18" charset="0"/>
                          </a:rPr>
                        </m:ctrlPr>
                      </m:sSupPr>
                      <m:e>
                        <m:r>
                          <a:rPr kumimoji="1" lang="en-US" altLang="zh-CN" sz="2200" b="0" i="1" dirty="0">
                            <a:latin typeface="Cambria Math" panose="02040503050406030204" pitchFamily="18" charset="0"/>
                            <a:ea typeface="Cambria Math" panose="02040503050406030204" pitchFamily="18" charset="0"/>
                          </a:rPr>
                          <m:t>𝜋</m:t>
                        </m:r>
                      </m:e>
                      <m:sup>
                        <m:r>
                          <a:rPr kumimoji="1" lang="en-US" altLang="zh-CN" sz="2200" b="0" i="1" dirty="0">
                            <a:latin typeface="Cambria Math" panose="02040503050406030204" pitchFamily="18" charset="0"/>
                          </a:rPr>
                          <m:t>𝑏</m:t>
                        </m:r>
                      </m:sup>
                    </m:sSup>
                    <m:d>
                      <m:dPr>
                        <m:ctrlPr>
                          <a:rPr kumimoji="1" lang="en-US" altLang="zh-CN" sz="2200" b="0" i="1" dirty="0">
                            <a:latin typeface="Cambria Math" panose="02040503050406030204" pitchFamily="18" charset="0"/>
                          </a:rPr>
                        </m:ctrlPr>
                      </m:dPr>
                      <m:e>
                        <m:r>
                          <a:rPr kumimoji="1" lang="en-US" altLang="zh-CN" sz="2200" b="0" i="1" dirty="0">
                            <a:latin typeface="Cambria Math" panose="02040503050406030204" pitchFamily="18" charset="0"/>
                          </a:rPr>
                          <m:t>𝑢</m:t>
                        </m:r>
                        <m:r>
                          <a:rPr kumimoji="1" lang="en-US" altLang="zh-CN" sz="2200" b="0" i="1" dirty="0">
                            <a:latin typeface="Cambria Math" panose="02040503050406030204" pitchFamily="18" charset="0"/>
                          </a:rPr>
                          <m:t>,</m:t>
                        </m:r>
                        <m:r>
                          <a:rPr kumimoji="1" lang="en-US" altLang="zh-CN" sz="2200" b="0" i="1" dirty="0">
                            <a:latin typeface="Cambria Math" panose="02040503050406030204" pitchFamily="18" charset="0"/>
                          </a:rPr>
                          <m:t>𝑡</m:t>
                        </m:r>
                      </m:e>
                    </m:d>
                  </m:oMath>
                </a14:m>
                <a:r>
                  <a:rPr kumimoji="1" lang="en-US" altLang="zh-CN" sz="2200" b="0" dirty="0">
                    <a:latin typeface="Candara" panose="020E0502030303020204" pitchFamily="34" charset="0"/>
                  </a:rPr>
                  <a:t>:</a:t>
                </a:r>
                <a:r>
                  <a:rPr kumimoji="1" lang="zh-CN" altLang="en-US" sz="2200" b="0" dirty="0">
                    <a:latin typeface="Candara" panose="020E0502030303020204" pitchFamily="34" charset="0"/>
                  </a:rPr>
                  <a:t> 从节点</a:t>
                </a:r>
                <a14:m>
                  <m:oMath xmlns:m="http://schemas.openxmlformats.org/officeDocument/2006/math">
                    <m:r>
                      <a:rPr kumimoji="1" lang="en-US" altLang="zh-CN" sz="2200" b="0" i="1" dirty="0">
                        <a:latin typeface="Cambria Math" panose="02040503050406030204" pitchFamily="18" charset="0"/>
                      </a:rPr>
                      <m:t>𝑢</m:t>
                    </m:r>
                  </m:oMath>
                </a14:m>
                <a:r>
                  <a:rPr kumimoji="1" lang="zh-CN" altLang="en-US" sz="2200" b="0" dirty="0">
                    <a:latin typeface="Candara" panose="020E0502030303020204" pitchFamily="34" charset="0"/>
                  </a:rPr>
                  <a:t>出发的</a:t>
                </a:r>
                <a14:m>
                  <m:oMath xmlns:m="http://schemas.openxmlformats.org/officeDocument/2006/math">
                    <m:r>
                      <a:rPr kumimoji="1" lang="zh-CN" altLang="en-US" sz="2200" b="0" i="1">
                        <a:latin typeface="Cambria Math" panose="02040503050406030204" pitchFamily="18" charset="0"/>
                      </a:rPr>
                      <m:t>𝛼</m:t>
                    </m:r>
                  </m:oMath>
                </a14:m>
                <a:r>
                  <a:rPr kumimoji="1" lang="en-US" altLang="zh-CN" sz="2200" b="0" dirty="0">
                    <a:latin typeface="Candara" panose="020E0502030303020204" pitchFamily="34" charset="0"/>
                  </a:rPr>
                  <a:t>-</a:t>
                </a:r>
                <a:r>
                  <a:rPr kumimoji="1" lang="zh-CN" altLang="en-US" sz="2200" b="0" dirty="0">
                    <a:latin typeface="Candara" panose="020E0502030303020204" pitchFamily="34" charset="0"/>
                  </a:rPr>
                  <a:t>衰减随机游走停在节点</a:t>
                </a:r>
                <a14:m>
                  <m:oMath xmlns:m="http://schemas.openxmlformats.org/officeDocument/2006/math">
                    <m:r>
                      <a:rPr kumimoji="1" lang="en-US" altLang="zh-CN" sz="2200" b="0" i="1" dirty="0">
                        <a:latin typeface="Cambria Math" panose="02040503050406030204" pitchFamily="18" charset="0"/>
                      </a:rPr>
                      <m:t>𝑡</m:t>
                    </m:r>
                  </m:oMath>
                </a14:m>
                <a:r>
                  <a:rPr kumimoji="1" lang="zh-CN" altLang="en-US" sz="2200" b="0" dirty="0">
                    <a:latin typeface="Candara" panose="020E0502030303020204" pitchFamily="34" charset="0"/>
                  </a:rPr>
                  <a:t>的概率</a:t>
                </a:r>
              </a:p>
            </p:txBody>
          </p:sp>
        </mc:Choice>
        <mc:Fallback xmlns="">
          <p:sp>
            <p:nvSpPr>
              <p:cNvPr id="75" name="文本框 74">
                <a:extLst>
                  <a:ext uri="{FF2B5EF4-FFF2-40B4-BE49-F238E27FC236}">
                    <a16:creationId xmlns:a16="http://schemas.microsoft.com/office/drawing/2014/main" id="{0D0121EB-50AE-1B4E-A578-BBF768084C87}"/>
                  </a:ext>
                </a:extLst>
              </p:cNvPr>
              <p:cNvSpPr txBox="1">
                <a:spLocks noRot="1" noChangeAspect="1" noMove="1" noResize="1" noEditPoints="1" noAdjustHandles="1" noChangeArrowheads="1" noChangeShapeType="1" noTextEdit="1"/>
              </p:cNvSpPr>
              <p:nvPr/>
            </p:nvSpPr>
            <p:spPr>
              <a:xfrm>
                <a:off x="395536" y="1028071"/>
                <a:ext cx="8640960" cy="1464825"/>
              </a:xfrm>
              <a:prstGeom prst="rect">
                <a:avLst/>
              </a:prstGeom>
              <a:blipFill>
                <a:blip r:embed="rId24"/>
                <a:stretch>
                  <a:fillRect l="-1029" t="-5217" b="-78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4029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anim calcmode="lin" valueType="num">
                                      <p:cBhvr>
                                        <p:cTn id="8" dur="1000" fill="hold"/>
                                        <p:tgtEl>
                                          <p:spTgt spid="117"/>
                                        </p:tgtEl>
                                        <p:attrNameLst>
                                          <p:attrName>ppt_x</p:attrName>
                                        </p:attrNameLst>
                                      </p:cBhvr>
                                      <p:tavLst>
                                        <p:tav tm="0">
                                          <p:val>
                                            <p:strVal val="#ppt_x"/>
                                          </p:val>
                                        </p:tav>
                                        <p:tav tm="100000">
                                          <p:val>
                                            <p:strVal val="#ppt_x"/>
                                          </p:val>
                                        </p:tav>
                                      </p:tavLst>
                                    </p:anim>
                                    <p:anim calcmode="lin" valueType="num">
                                      <p:cBhvr>
                                        <p:cTn id="9" dur="1000" fill="hold"/>
                                        <p:tgtEl>
                                          <p:spTgt spid="1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119">
                                            <p:txEl>
                                              <p:pRg st="0" end="0"/>
                                            </p:txEl>
                                          </p:spTgt>
                                        </p:tgtEl>
                                        <p:attrNameLst>
                                          <p:attrName>style.visibility</p:attrName>
                                        </p:attrNameLst>
                                      </p:cBhvr>
                                      <p:to>
                                        <p:strVal val="visible"/>
                                      </p:to>
                                    </p:set>
                                    <p:animEffect transition="in" filter="fade">
                                      <p:cBhvr>
                                        <p:cTn id="13" dur="1000"/>
                                        <p:tgtEl>
                                          <p:spTgt spid="119">
                                            <p:txEl>
                                              <p:pRg st="0" end="0"/>
                                            </p:txEl>
                                          </p:spTgt>
                                        </p:tgtEl>
                                      </p:cBhvr>
                                    </p:animEffect>
                                    <p:anim calcmode="lin" valueType="num">
                                      <p:cBhvr>
                                        <p:cTn id="14" dur="1000" fill="hold"/>
                                        <p:tgtEl>
                                          <p:spTgt spid="11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1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500"/>
                                  </p:stCondLst>
                                  <p:childTnLst>
                                    <p:set>
                                      <p:cBhvr>
                                        <p:cTn id="18" dur="1" fill="hold">
                                          <p:stCondLst>
                                            <p:cond delay="0"/>
                                          </p:stCondLst>
                                        </p:cTn>
                                        <p:tgtEl>
                                          <p:spTgt spid="113">
                                            <p:txEl>
                                              <p:pRg st="0" end="0"/>
                                            </p:txEl>
                                          </p:spTgt>
                                        </p:tgtEl>
                                        <p:attrNameLst>
                                          <p:attrName>style.visibility</p:attrName>
                                        </p:attrNameLst>
                                      </p:cBhvr>
                                      <p:to>
                                        <p:strVal val="visible"/>
                                      </p:to>
                                    </p:set>
                                    <p:animEffect transition="in" filter="fade">
                                      <p:cBhvr>
                                        <p:cTn id="19" dur="1000"/>
                                        <p:tgtEl>
                                          <p:spTgt spid="113">
                                            <p:txEl>
                                              <p:pRg st="0" end="0"/>
                                            </p:txEl>
                                          </p:spTgt>
                                        </p:tgtEl>
                                      </p:cBhvr>
                                    </p:animEffect>
                                    <p:anim calcmode="lin" valueType="num">
                                      <p:cBhvr>
                                        <p:cTn id="20" dur="10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1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500"/>
                                  </p:stCondLst>
                                  <p:childTnLst>
                                    <p:set>
                                      <p:cBhvr>
                                        <p:cTn id="23" dur="1" fill="hold">
                                          <p:stCondLst>
                                            <p:cond delay="0"/>
                                          </p:stCondLst>
                                        </p:cTn>
                                        <p:tgtEl>
                                          <p:spTgt spid="115">
                                            <p:txEl>
                                              <p:pRg st="0" end="0"/>
                                            </p:txEl>
                                          </p:spTgt>
                                        </p:tgtEl>
                                        <p:attrNameLst>
                                          <p:attrName>style.visibility</p:attrName>
                                        </p:attrNameLst>
                                      </p:cBhvr>
                                      <p:to>
                                        <p:strVal val="visible"/>
                                      </p:to>
                                    </p:set>
                                    <p:animEffect transition="in" filter="fade">
                                      <p:cBhvr>
                                        <p:cTn id="24" dur="1000"/>
                                        <p:tgtEl>
                                          <p:spTgt spid="115">
                                            <p:txEl>
                                              <p:pRg st="0" end="0"/>
                                            </p:txEl>
                                          </p:spTgt>
                                        </p:tgtEl>
                                      </p:cBhvr>
                                    </p:animEffect>
                                    <p:anim calcmode="lin" valueType="num">
                                      <p:cBhvr>
                                        <p:cTn id="25"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15">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500"/>
                                  </p:stCondLst>
                                  <p:childTnLst>
                                    <p:set>
                                      <p:cBhvr>
                                        <p:cTn id="28" dur="1" fill="hold">
                                          <p:stCondLst>
                                            <p:cond delay="0"/>
                                          </p:stCondLst>
                                        </p:cTn>
                                        <p:tgtEl>
                                          <p:spTgt spid="59">
                                            <p:txEl>
                                              <p:pRg st="0" end="0"/>
                                            </p:txEl>
                                          </p:spTgt>
                                        </p:tgtEl>
                                        <p:attrNameLst>
                                          <p:attrName>style.visibility</p:attrName>
                                        </p:attrNameLst>
                                      </p:cBhvr>
                                      <p:to>
                                        <p:strVal val="visible"/>
                                      </p:to>
                                    </p:set>
                                    <p:animEffect transition="in" filter="fade">
                                      <p:cBhvr>
                                        <p:cTn id="29" dur="1000"/>
                                        <p:tgtEl>
                                          <p:spTgt spid="59">
                                            <p:txEl>
                                              <p:pRg st="0" end="0"/>
                                            </p:txEl>
                                          </p:spTgt>
                                        </p:tgtEl>
                                      </p:cBhvr>
                                    </p:animEffect>
                                    <p:anim calcmode="lin" valueType="num">
                                      <p:cBhvr>
                                        <p:cTn id="30"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500"/>
                                  </p:stCondLst>
                                  <p:childTnLst>
                                    <p:set>
                                      <p:cBhvr>
                                        <p:cTn id="33" dur="1" fill="hold">
                                          <p:stCondLst>
                                            <p:cond delay="0"/>
                                          </p:stCondLst>
                                        </p:cTn>
                                        <p:tgtEl>
                                          <p:spTgt spid="62">
                                            <p:txEl>
                                              <p:pRg st="0" end="0"/>
                                            </p:txEl>
                                          </p:spTgt>
                                        </p:tgtEl>
                                        <p:attrNameLst>
                                          <p:attrName>style.visibility</p:attrName>
                                        </p:attrNameLst>
                                      </p:cBhvr>
                                      <p:to>
                                        <p:strVal val="visible"/>
                                      </p:to>
                                    </p:set>
                                    <p:animEffect transition="in" filter="fade">
                                      <p:cBhvr>
                                        <p:cTn id="34" dur="1000"/>
                                        <p:tgtEl>
                                          <p:spTgt spid="62">
                                            <p:txEl>
                                              <p:pRg st="0" end="0"/>
                                            </p:txEl>
                                          </p:spTgt>
                                        </p:tgtEl>
                                      </p:cBhvr>
                                    </p:animEffect>
                                    <p:anim calcmode="lin" valueType="num">
                                      <p:cBhvr>
                                        <p:cTn id="35"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500"/>
                                  </p:stCondLst>
                                  <p:childTnLst>
                                    <p:set>
                                      <p:cBhvr>
                                        <p:cTn id="38" dur="1" fill="hold">
                                          <p:stCondLst>
                                            <p:cond delay="0"/>
                                          </p:stCondLst>
                                        </p:cTn>
                                        <p:tgtEl>
                                          <p:spTgt spid="65">
                                            <p:txEl>
                                              <p:pRg st="0" end="0"/>
                                            </p:txEl>
                                          </p:spTgt>
                                        </p:tgtEl>
                                        <p:attrNameLst>
                                          <p:attrName>style.visibility</p:attrName>
                                        </p:attrNameLst>
                                      </p:cBhvr>
                                      <p:to>
                                        <p:strVal val="visible"/>
                                      </p:to>
                                    </p:set>
                                    <p:animEffect transition="in" filter="fade">
                                      <p:cBhvr>
                                        <p:cTn id="39" dur="1000"/>
                                        <p:tgtEl>
                                          <p:spTgt spid="65">
                                            <p:txEl>
                                              <p:pRg st="0" end="0"/>
                                            </p:txEl>
                                          </p:spTgt>
                                        </p:tgtEl>
                                      </p:cBhvr>
                                    </p:animEffect>
                                    <p:anim calcmode="lin" valueType="num">
                                      <p:cBhvr>
                                        <p:cTn id="40" dur="10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65">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500"/>
                                  </p:stCondLst>
                                  <p:childTnLst>
                                    <p:set>
                                      <p:cBhvr>
                                        <p:cTn id="43" dur="1" fill="hold">
                                          <p:stCondLst>
                                            <p:cond delay="0"/>
                                          </p:stCondLst>
                                        </p:cTn>
                                        <p:tgtEl>
                                          <p:spTgt spid="68">
                                            <p:txEl>
                                              <p:pRg st="0" end="0"/>
                                            </p:txEl>
                                          </p:spTgt>
                                        </p:tgtEl>
                                        <p:attrNameLst>
                                          <p:attrName>style.visibility</p:attrName>
                                        </p:attrNameLst>
                                      </p:cBhvr>
                                      <p:to>
                                        <p:strVal val="visible"/>
                                      </p:to>
                                    </p:set>
                                    <p:animEffect transition="in" filter="fade">
                                      <p:cBhvr>
                                        <p:cTn id="44" dur="1000"/>
                                        <p:tgtEl>
                                          <p:spTgt spid="68">
                                            <p:txEl>
                                              <p:pRg st="0" end="0"/>
                                            </p:txEl>
                                          </p:spTgt>
                                        </p:tgtEl>
                                      </p:cBhvr>
                                    </p:animEffect>
                                    <p:anim calcmode="lin" valueType="num">
                                      <p:cBhvr>
                                        <p:cTn id="45"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68">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112">
                                            <p:txEl>
                                              <p:pRg st="1" end="1"/>
                                            </p:txEl>
                                          </p:spTgt>
                                        </p:tgtEl>
                                        <p:attrNameLst>
                                          <p:attrName>style.visibility</p:attrName>
                                        </p:attrNameLst>
                                      </p:cBhvr>
                                      <p:to>
                                        <p:strVal val="visible"/>
                                      </p:to>
                                    </p:set>
                                    <p:animEffect transition="in" filter="fade">
                                      <p:cBhvr>
                                        <p:cTn id="49" dur="1000"/>
                                        <p:tgtEl>
                                          <p:spTgt spid="112">
                                            <p:txEl>
                                              <p:pRg st="1" end="1"/>
                                            </p:txEl>
                                          </p:spTgt>
                                        </p:tgtEl>
                                      </p:cBhvr>
                                    </p:animEffect>
                                    <p:anim calcmode="lin" valueType="num">
                                      <p:cBhvr>
                                        <p:cTn id="50" dur="1000" fill="hold"/>
                                        <p:tgtEl>
                                          <p:spTgt spid="112">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12">
                                            <p:txEl>
                                              <p:pRg st="1" end="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500"/>
                                  </p:stCondLst>
                                  <p:childTnLst>
                                    <p:set>
                                      <p:cBhvr>
                                        <p:cTn id="53" dur="1" fill="hold">
                                          <p:stCondLst>
                                            <p:cond delay="0"/>
                                          </p:stCondLst>
                                        </p:cTn>
                                        <p:tgtEl>
                                          <p:spTgt spid="113">
                                            <p:txEl>
                                              <p:pRg st="1" end="1"/>
                                            </p:txEl>
                                          </p:spTgt>
                                        </p:tgtEl>
                                        <p:attrNameLst>
                                          <p:attrName>style.visibility</p:attrName>
                                        </p:attrNameLst>
                                      </p:cBhvr>
                                      <p:to>
                                        <p:strVal val="visible"/>
                                      </p:to>
                                    </p:set>
                                    <p:animEffect transition="in" filter="fade">
                                      <p:cBhvr>
                                        <p:cTn id="54" dur="1000"/>
                                        <p:tgtEl>
                                          <p:spTgt spid="113">
                                            <p:txEl>
                                              <p:pRg st="1" end="1"/>
                                            </p:txEl>
                                          </p:spTgt>
                                        </p:tgtEl>
                                      </p:cBhvr>
                                    </p:animEffect>
                                    <p:anim calcmode="lin" valueType="num">
                                      <p:cBhvr>
                                        <p:cTn id="55" dur="1000" fill="hold"/>
                                        <p:tgtEl>
                                          <p:spTgt spid="113">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13">
                                            <p:txEl>
                                              <p:pRg st="1" end="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500"/>
                                  </p:stCondLst>
                                  <p:childTnLst>
                                    <p:set>
                                      <p:cBhvr>
                                        <p:cTn id="58" dur="1" fill="hold">
                                          <p:stCondLst>
                                            <p:cond delay="0"/>
                                          </p:stCondLst>
                                        </p:cTn>
                                        <p:tgtEl>
                                          <p:spTgt spid="59">
                                            <p:txEl>
                                              <p:pRg st="1" end="1"/>
                                            </p:txEl>
                                          </p:spTgt>
                                        </p:tgtEl>
                                        <p:attrNameLst>
                                          <p:attrName>style.visibility</p:attrName>
                                        </p:attrNameLst>
                                      </p:cBhvr>
                                      <p:to>
                                        <p:strVal val="visible"/>
                                      </p:to>
                                    </p:set>
                                    <p:animEffect transition="in" filter="fade">
                                      <p:cBhvr>
                                        <p:cTn id="59" dur="1000"/>
                                        <p:tgtEl>
                                          <p:spTgt spid="59">
                                            <p:txEl>
                                              <p:pRg st="1" end="1"/>
                                            </p:txEl>
                                          </p:spTgt>
                                        </p:tgtEl>
                                      </p:cBhvr>
                                    </p:animEffect>
                                    <p:anim calcmode="lin" valueType="num">
                                      <p:cBhvr>
                                        <p:cTn id="6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59">
                                            <p:txEl>
                                              <p:pRg st="1" end="1"/>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500"/>
                                  </p:stCondLst>
                                  <p:childTnLst>
                                    <p:set>
                                      <p:cBhvr>
                                        <p:cTn id="63" dur="1" fill="hold">
                                          <p:stCondLst>
                                            <p:cond delay="0"/>
                                          </p:stCondLst>
                                        </p:cTn>
                                        <p:tgtEl>
                                          <p:spTgt spid="62">
                                            <p:txEl>
                                              <p:pRg st="1" end="1"/>
                                            </p:txEl>
                                          </p:spTgt>
                                        </p:tgtEl>
                                        <p:attrNameLst>
                                          <p:attrName>style.visibility</p:attrName>
                                        </p:attrNameLst>
                                      </p:cBhvr>
                                      <p:to>
                                        <p:strVal val="visible"/>
                                      </p:to>
                                    </p:set>
                                    <p:animEffect transition="in" filter="fade">
                                      <p:cBhvr>
                                        <p:cTn id="64" dur="1000"/>
                                        <p:tgtEl>
                                          <p:spTgt spid="62">
                                            <p:txEl>
                                              <p:pRg st="1" end="1"/>
                                            </p:txEl>
                                          </p:spTgt>
                                        </p:tgtEl>
                                      </p:cBhvr>
                                    </p:animEffect>
                                    <p:anim calcmode="lin" valueType="num">
                                      <p:cBhvr>
                                        <p:cTn id="65" dur="1000" fill="hold"/>
                                        <p:tgtEl>
                                          <p:spTgt spid="62">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62">
                                            <p:txEl>
                                              <p:pRg st="1" end="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500"/>
                                  </p:stCondLst>
                                  <p:childTnLst>
                                    <p:set>
                                      <p:cBhvr>
                                        <p:cTn id="68" dur="1" fill="hold">
                                          <p:stCondLst>
                                            <p:cond delay="0"/>
                                          </p:stCondLst>
                                        </p:cTn>
                                        <p:tgtEl>
                                          <p:spTgt spid="65">
                                            <p:txEl>
                                              <p:pRg st="1" end="1"/>
                                            </p:txEl>
                                          </p:spTgt>
                                        </p:tgtEl>
                                        <p:attrNameLst>
                                          <p:attrName>style.visibility</p:attrName>
                                        </p:attrNameLst>
                                      </p:cBhvr>
                                      <p:to>
                                        <p:strVal val="visible"/>
                                      </p:to>
                                    </p:set>
                                    <p:animEffect transition="in" filter="fade">
                                      <p:cBhvr>
                                        <p:cTn id="69" dur="1000"/>
                                        <p:tgtEl>
                                          <p:spTgt spid="65">
                                            <p:txEl>
                                              <p:pRg st="1" end="1"/>
                                            </p:txEl>
                                          </p:spTgt>
                                        </p:tgtEl>
                                      </p:cBhvr>
                                    </p:animEffect>
                                    <p:anim calcmode="lin" valueType="num">
                                      <p:cBhvr>
                                        <p:cTn id="70" dur="1000" fill="hold"/>
                                        <p:tgtEl>
                                          <p:spTgt spid="65">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65">
                                            <p:txEl>
                                              <p:pRg st="1" end="1"/>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500"/>
                                  </p:stCondLst>
                                  <p:childTnLst>
                                    <p:set>
                                      <p:cBhvr>
                                        <p:cTn id="73" dur="1" fill="hold">
                                          <p:stCondLst>
                                            <p:cond delay="0"/>
                                          </p:stCondLst>
                                        </p:cTn>
                                        <p:tgtEl>
                                          <p:spTgt spid="68">
                                            <p:txEl>
                                              <p:pRg st="1" end="1"/>
                                            </p:txEl>
                                          </p:spTgt>
                                        </p:tgtEl>
                                        <p:attrNameLst>
                                          <p:attrName>style.visibility</p:attrName>
                                        </p:attrNameLst>
                                      </p:cBhvr>
                                      <p:to>
                                        <p:strVal val="visible"/>
                                      </p:to>
                                    </p:set>
                                    <p:animEffect transition="in" filter="fade">
                                      <p:cBhvr>
                                        <p:cTn id="74" dur="1000"/>
                                        <p:tgtEl>
                                          <p:spTgt spid="68">
                                            <p:txEl>
                                              <p:pRg st="1" end="1"/>
                                            </p:txEl>
                                          </p:spTgt>
                                        </p:tgtEl>
                                      </p:cBhvr>
                                    </p:animEffect>
                                    <p:anim calcmode="lin" valueType="num">
                                      <p:cBhvr>
                                        <p:cTn id="75" dur="1000" fill="hold"/>
                                        <p:tgtEl>
                                          <p:spTgt spid="68">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68">
                                            <p:txEl>
                                              <p:pRg st="1" end="1"/>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500"/>
                                  </p:stCondLst>
                                  <p:childTnLst>
                                    <p:set>
                                      <p:cBhvr>
                                        <p:cTn id="78" dur="1" fill="hold">
                                          <p:stCondLst>
                                            <p:cond delay="0"/>
                                          </p:stCondLst>
                                        </p:cTn>
                                        <p:tgtEl>
                                          <p:spTgt spid="115">
                                            <p:txEl>
                                              <p:pRg st="1" end="1"/>
                                            </p:txEl>
                                          </p:spTgt>
                                        </p:tgtEl>
                                        <p:attrNameLst>
                                          <p:attrName>style.visibility</p:attrName>
                                        </p:attrNameLst>
                                      </p:cBhvr>
                                      <p:to>
                                        <p:strVal val="visible"/>
                                      </p:to>
                                    </p:set>
                                    <p:animEffect transition="in" filter="fade">
                                      <p:cBhvr>
                                        <p:cTn id="79" dur="1000"/>
                                        <p:tgtEl>
                                          <p:spTgt spid="115">
                                            <p:txEl>
                                              <p:pRg st="1" end="1"/>
                                            </p:txEl>
                                          </p:spTgt>
                                        </p:tgtEl>
                                      </p:cBhvr>
                                    </p:animEffect>
                                    <p:anim calcmode="lin" valueType="num">
                                      <p:cBhvr>
                                        <p:cTn id="80"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112">
                                            <p:txEl>
                                              <p:pRg st="0" end="0"/>
                                            </p:txEl>
                                          </p:spTgt>
                                        </p:tgtEl>
                                        <p:attrNameLst>
                                          <p:attrName>style.visibility</p:attrName>
                                        </p:attrNameLst>
                                      </p:cBhvr>
                                      <p:to>
                                        <p:strVal val="visible"/>
                                      </p:to>
                                    </p:set>
                                    <p:animEffect transition="in" filter="fade">
                                      <p:cBhvr>
                                        <p:cTn id="86" dur="1000"/>
                                        <p:tgtEl>
                                          <p:spTgt spid="112">
                                            <p:txEl>
                                              <p:pRg st="0" end="0"/>
                                            </p:txEl>
                                          </p:spTgt>
                                        </p:tgtEl>
                                      </p:cBhvr>
                                    </p:animEffect>
                                    <p:anim calcmode="lin" valueType="num">
                                      <p:cBhvr>
                                        <p:cTn id="87" dur="10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1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Oval 5">
            <a:extLst>
              <a:ext uri="{FF2B5EF4-FFF2-40B4-BE49-F238E27FC236}">
                <a16:creationId xmlns:a16="http://schemas.microsoft.com/office/drawing/2014/main" id="{232A470E-99D1-B243-BCD2-A4F6BB46B77A}"/>
              </a:ext>
            </a:extLst>
          </p:cNvPr>
          <p:cNvSpPr>
            <a:spLocks noChangeArrowheads="1"/>
          </p:cNvSpPr>
          <p:nvPr/>
        </p:nvSpPr>
        <p:spPr bwMode="auto">
          <a:xfrm>
            <a:off x="8393119" y="4160973"/>
            <a:ext cx="427354" cy="444512"/>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41" name="椭圆 40">
            <a:extLst>
              <a:ext uri="{FF2B5EF4-FFF2-40B4-BE49-F238E27FC236}">
                <a16:creationId xmlns:a16="http://schemas.microsoft.com/office/drawing/2014/main" id="{F5DD6F77-7363-054E-A331-08F1D5D393E3}"/>
              </a:ext>
            </a:extLst>
          </p:cNvPr>
          <p:cNvSpPr/>
          <p:nvPr/>
        </p:nvSpPr>
        <p:spPr>
          <a:xfrm>
            <a:off x="8388424" y="41734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p:sp>
        <p:nvSpPr>
          <p:cNvPr id="127" name="Oval 5">
            <a:extLst>
              <a:ext uri="{FF2B5EF4-FFF2-40B4-BE49-F238E27FC236}">
                <a16:creationId xmlns:a16="http://schemas.microsoft.com/office/drawing/2014/main" id="{696B3B30-7784-CF47-931A-98420FBEC6D7}"/>
              </a:ext>
            </a:extLst>
          </p:cNvPr>
          <p:cNvSpPr>
            <a:spLocks noChangeArrowheads="1"/>
          </p:cNvSpPr>
          <p:nvPr/>
        </p:nvSpPr>
        <p:spPr bwMode="auto">
          <a:xfrm>
            <a:off x="6500807" y="2576245"/>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117" name="直线连接符 116">
            <a:extLst>
              <a:ext uri="{FF2B5EF4-FFF2-40B4-BE49-F238E27FC236}">
                <a16:creationId xmlns:a16="http://schemas.microsoft.com/office/drawing/2014/main" id="{B8B6F890-D715-6B40-86D7-AC77F59A925A}"/>
              </a:ext>
            </a:extLst>
          </p:cNvPr>
          <p:cNvCxnSpPr>
            <a:cxnSpLocks/>
          </p:cNvCxnSpPr>
          <p:nvPr/>
        </p:nvCxnSpPr>
        <p:spPr>
          <a:xfrm>
            <a:off x="3203848" y="2562382"/>
            <a:ext cx="0" cy="410697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04D5BB24-9187-CE41-86D8-8B67E5D988D6}"/>
                  </a:ext>
                </a:extLst>
              </p:cNvPr>
              <p:cNvSpPr txBox="1"/>
              <p:nvPr/>
            </p:nvSpPr>
            <p:spPr>
              <a:xfrm>
                <a:off x="8005" y="2492896"/>
                <a:ext cx="3268874" cy="4093428"/>
              </a:xfrm>
              <a:prstGeom prst="rect">
                <a:avLst/>
              </a:prstGeom>
              <a:noFill/>
            </p:spPr>
            <p:txBody>
              <a:bodyPr wrap="square" rtlCol="0">
                <a:spAutoFit/>
              </a:bodyPr>
              <a:lstStyle/>
              <a:p>
                <a:pPr marL="342900" indent="-342900">
                  <a:buSzPct val="80000"/>
                  <a:buFont typeface="Wingdings" pitchFamily="2" charset="2"/>
                  <a:buChar char="l"/>
                </a:pPr>
                <a:r>
                  <a:rPr kumimoji="1" lang="zh-CN" altLang="en-US" sz="2000" b="0" dirty="0">
                    <a:latin typeface="Corbel" panose="020B0503020204020204" pitchFamily="34" charset="0"/>
                  </a:rPr>
                  <a:t>初始化</a:t>
                </a:r>
                <a:endParaRPr kumimoji="1" lang="en-US" altLang="zh-CN" sz="2000" b="0" dirty="0">
                  <a:latin typeface="Corbel" panose="020B0503020204020204" pitchFamily="34" charset="0"/>
                </a:endParaRPr>
              </a:p>
              <a:p>
                <a:pPr marL="342900" indent="-342900">
                  <a:buSzPct val="80000"/>
                  <a:buFont typeface="Wingdings" pitchFamily="2" charset="2"/>
                  <a:buChar char="l"/>
                </a:pPr>
                <a:r>
                  <a:rPr kumimoji="1" lang="zh-CN" altLang="en-US" sz="2000" b="0" dirty="0">
                    <a:latin typeface="Corbel" panose="020B0503020204020204" pitchFamily="34" charset="0"/>
                  </a:rPr>
                  <a:t>从宿节点</a:t>
                </a:r>
                <a:r>
                  <a:rPr kumimoji="1" lang="en-US" altLang="zh-CN" sz="2000" b="0" dirty="0">
                    <a:latin typeface="Corbel" panose="020B0503020204020204" pitchFamily="34" charset="0"/>
                  </a:rPr>
                  <a:t>t</a:t>
                </a:r>
                <a:r>
                  <a:rPr kumimoji="1" lang="zh-CN" altLang="en-US" sz="2000" b="0" dirty="0">
                    <a:latin typeface="Corbel" panose="020B0503020204020204" pitchFamily="34" charset="0"/>
                  </a:rPr>
                  <a:t>开始进行</a:t>
                </a:r>
                <a:r>
                  <a:rPr kumimoji="1" lang="en-US" altLang="zh-CN" sz="2000" b="0" dirty="0">
                    <a:latin typeface="Corbel" panose="020B0503020204020204" pitchFamily="34" charset="0"/>
                  </a:rPr>
                  <a:t>backward push:</a:t>
                </a:r>
              </a:p>
              <a:p>
                <a:pPr marL="800100" lvl="1" indent="-342900">
                  <a:buSzPct val="80000"/>
                  <a:buFont typeface="Wingdings" pitchFamily="2" charset="2"/>
                  <a:buChar char="p"/>
                </a:pPr>
                <a:r>
                  <a:rPr kumimoji="1" lang="zh-CN" altLang="en-US" sz="2000" b="0" dirty="0">
                    <a:latin typeface="Corbel" panose="020B0503020204020204" pitchFamily="34" charset="0"/>
                  </a:rPr>
                  <a:t>找到当前</a:t>
                </a:r>
                <a:r>
                  <a:rPr kumimoji="1" lang="en-US" altLang="zh-CN" sz="2000" b="0" dirty="0">
                    <a:latin typeface="Corbel" panose="020B0503020204020204" pitchFamily="34" charset="0"/>
                  </a:rPr>
                  <a:t>residue</a:t>
                </a:r>
                <a:r>
                  <a:rPr kumimoji="1" lang="zh-CN" altLang="en-US" sz="2000" b="0" dirty="0">
                    <a:latin typeface="Corbel" panose="020B0503020204020204" pitchFamily="34" charset="0"/>
                  </a:rPr>
                  <a:t>最大的节点</a:t>
                </a:r>
                <a:endParaRPr kumimoji="1" lang="en-US" altLang="zh-CN" sz="2000" b="0" dirty="0">
                  <a:latin typeface="Corbel" panose="020B0503020204020204" pitchFamily="34" charset="0"/>
                </a:endParaRPr>
              </a:p>
              <a:p>
                <a:pPr marL="800100" lvl="1" indent="-342900">
                  <a:buSzPct val="80000"/>
                  <a:buFont typeface="Wingdings" pitchFamily="2" charset="2"/>
                  <a:buChar char="p"/>
                </a:pPr>
                <a:r>
                  <a:rPr kumimoji="1" lang="zh-CN" altLang="en-US" sz="2000" b="0" dirty="0">
                    <a:latin typeface="Corbel" panose="020B0503020204020204" pitchFamily="34" charset="0"/>
                  </a:rPr>
                  <a:t>更新该点的</a:t>
                </a:r>
                <a:r>
                  <a:rPr kumimoji="1" lang="en-US" altLang="zh-CN" sz="2000" b="0" dirty="0">
                    <a:latin typeface="Corbel" panose="020B0503020204020204" pitchFamily="34" charset="0"/>
                  </a:rPr>
                  <a:t>reserve </a:t>
                </a:r>
              </a:p>
              <a:p>
                <a:pPr marL="800100" lvl="1" indent="-342900">
                  <a:buSzPct val="80000"/>
                  <a:buFont typeface="Wingdings" pitchFamily="2" charset="2"/>
                  <a:buChar char="p"/>
                </a:pPr>
                <a:r>
                  <a:rPr kumimoji="1" lang="zh-CN" altLang="en-US" sz="2000" b="0" dirty="0">
                    <a:latin typeface="Corbel" panose="020B0503020204020204" pitchFamily="34" charset="0"/>
                  </a:rPr>
                  <a:t>更新</a:t>
                </a:r>
                <a:r>
                  <a:rPr kumimoji="1" lang="zh-CN" altLang="en-US" sz="2000" dirty="0">
                    <a:solidFill>
                      <a:srgbClr val="FF0000"/>
                    </a:solidFill>
                    <a:latin typeface="Corbel" panose="020B0503020204020204" pitchFamily="34" charset="0"/>
                  </a:rPr>
                  <a:t>所有入邻居</a:t>
                </a:r>
                <a:r>
                  <a:rPr kumimoji="1" lang="zh-CN" altLang="en-US" sz="2000" b="0" dirty="0">
                    <a:latin typeface="Corbel" panose="020B0503020204020204" pitchFamily="34" charset="0"/>
                  </a:rPr>
                  <a:t>的</a:t>
                </a:r>
                <a:r>
                  <a:rPr kumimoji="1" lang="en-US" altLang="zh-CN" sz="2000" b="0" dirty="0">
                    <a:latin typeface="Corbel" panose="020B0503020204020204" pitchFamily="34" charset="0"/>
                  </a:rPr>
                  <a:t>residue</a:t>
                </a:r>
              </a:p>
              <a:p>
                <a:pPr marL="800100" lvl="1" indent="-342900">
                  <a:buSzPct val="80000"/>
                  <a:buFont typeface="Wingdings" pitchFamily="2" charset="2"/>
                  <a:buChar char="p"/>
                </a:pPr>
                <a:r>
                  <a:rPr kumimoji="1" lang="zh-CN" altLang="en-US" sz="2000" b="0" dirty="0">
                    <a:latin typeface="Corbel" panose="020B0503020204020204" pitchFamily="34" charset="0"/>
                  </a:rPr>
                  <a:t>设该点</a:t>
                </a:r>
                <a:r>
                  <a:rPr kumimoji="1" lang="en-US" altLang="zh-CN" sz="2000" b="0" dirty="0">
                    <a:latin typeface="Corbel" panose="020B0503020204020204" pitchFamily="34" charset="0"/>
                  </a:rPr>
                  <a:t>residue</a:t>
                </a:r>
                <a:r>
                  <a:rPr kumimoji="1" lang="zh-CN" altLang="en-US" sz="2000" b="0" dirty="0">
                    <a:latin typeface="Corbel" panose="020B0503020204020204" pitchFamily="34" charset="0"/>
                  </a:rPr>
                  <a:t>为</a:t>
                </a:r>
                <a14:m>
                  <m:oMath xmlns:m="http://schemas.openxmlformats.org/officeDocument/2006/math">
                    <m:r>
                      <a:rPr kumimoji="1" lang="en-US" altLang="zh-CN" sz="2000" b="0" i="1" smtClean="0">
                        <a:latin typeface="Cambria Math" panose="02040503050406030204" pitchFamily="18" charset="0"/>
                      </a:rPr>
                      <m:t>0</m:t>
                    </m:r>
                  </m:oMath>
                </a14:m>
                <a:endParaRPr kumimoji="1" lang="en-US" altLang="zh-CN" sz="2000" b="0" dirty="0">
                  <a:latin typeface="Corbel" panose="020B0503020204020204" pitchFamily="34" charset="0"/>
                </a:endParaRPr>
              </a:p>
              <a:p>
                <a:pPr marL="800100" lvl="1" indent="-342900">
                  <a:buSzPct val="80000"/>
                  <a:buFont typeface="Wingdings" pitchFamily="2" charset="2"/>
                  <a:buChar char="p"/>
                </a:pPr>
                <a:r>
                  <a:rPr kumimoji="1" lang="zh-CN" altLang="en-US" sz="2000" b="0" dirty="0">
                    <a:latin typeface="Corbel" panose="020B0503020204020204" pitchFamily="34" charset="0"/>
                  </a:rPr>
                  <a:t>重复这一过程直至图上没有</a:t>
                </a:r>
                <a:r>
                  <a:rPr kumimoji="1" lang="en-US" altLang="zh-CN" sz="2000" b="0" dirty="0">
                    <a:latin typeface="Corbel" panose="020B0503020204020204" pitchFamily="34" charset="0"/>
                  </a:rPr>
                  <a:t>residue &gt;</a:t>
                </a:r>
                <a14:m>
                  <m:oMath xmlns:m="http://schemas.openxmlformats.org/officeDocument/2006/math">
                    <m:r>
                      <a:rPr kumimoji="1" lang="en-US" altLang="zh-CN" sz="2000" b="0" i="1" smtClean="0">
                        <a:latin typeface="Cambria Math" panose="02040503050406030204" pitchFamily="18" charset="0"/>
                        <a:ea typeface="Cambria Math" panose="02040503050406030204" pitchFamily="18" charset="0"/>
                      </a:rPr>
                      <m:t>𝛿</m:t>
                    </m:r>
                  </m:oMath>
                </a14:m>
                <a:r>
                  <a:rPr kumimoji="1" lang="en-US" altLang="zh-CN" sz="2000" b="0" dirty="0">
                    <a:latin typeface="Corbel" panose="020B0503020204020204" pitchFamily="34" charset="0"/>
                  </a:rPr>
                  <a:t> .</a:t>
                </a:r>
              </a:p>
              <a:p>
                <a:pPr marL="342900" indent="-342900">
                  <a:buSzPct val="80000"/>
                  <a:buFont typeface="Wingdings" pitchFamily="2" charset="2"/>
                  <a:buChar char="l"/>
                </a:pPr>
                <a:r>
                  <a:rPr kumimoji="1" lang="zh-CN" altLang="en-US" sz="2000" b="0" dirty="0">
                    <a:latin typeface="Corbel" panose="020B0503020204020204" pitchFamily="34" charset="0"/>
                  </a:rPr>
                  <a:t>将图上各节点的</a:t>
                </a:r>
                <a:r>
                  <a:rPr kumimoji="1" lang="en-US" altLang="zh-CN" sz="2000" b="0" dirty="0">
                    <a:latin typeface="Corbel" panose="020B0503020204020204" pitchFamily="34" charset="0"/>
                  </a:rPr>
                  <a:t>reserve</a:t>
                </a:r>
                <a:r>
                  <a:rPr kumimoji="1" lang="zh-CN" altLang="en-US" sz="2000" b="0" dirty="0">
                    <a:latin typeface="Corbel" panose="020B0503020204020204" pitchFamily="34" charset="0"/>
                  </a:rPr>
                  <a:t>作为</a:t>
                </a:r>
                <a:r>
                  <a:rPr kumimoji="1" lang="en-US" altLang="zh-CN" sz="2000" b="0" dirty="0">
                    <a:latin typeface="Corbel" panose="020B0503020204020204" pitchFamily="34" charset="0"/>
                  </a:rPr>
                  <a:t>PPR</a:t>
                </a:r>
                <a:r>
                  <a:rPr kumimoji="1" lang="zh-CN" altLang="en-US" sz="2000" b="0" dirty="0">
                    <a:latin typeface="Corbel" panose="020B0503020204020204" pitchFamily="34" charset="0"/>
                  </a:rPr>
                  <a:t>的估计值</a:t>
                </a:r>
                <a:endParaRPr kumimoji="1" lang="en-US" altLang="zh-CN" sz="2000" b="0" dirty="0">
                  <a:latin typeface="Corbel" panose="020B0503020204020204" pitchFamily="34" charset="0"/>
                </a:endParaRPr>
              </a:p>
            </p:txBody>
          </p:sp>
        </mc:Choice>
        <mc:Fallback xmlns="">
          <p:sp>
            <p:nvSpPr>
              <p:cNvPr id="119" name="文本框 118">
                <a:extLst>
                  <a:ext uri="{FF2B5EF4-FFF2-40B4-BE49-F238E27FC236}">
                    <a16:creationId xmlns:a16="http://schemas.microsoft.com/office/drawing/2014/main" id="{04D5BB24-9187-CE41-86D8-8B67E5D988D6}"/>
                  </a:ext>
                </a:extLst>
              </p:cNvPr>
              <p:cNvSpPr txBox="1">
                <a:spLocks noRot="1" noChangeAspect="1" noMove="1" noResize="1" noEditPoints="1" noAdjustHandles="1" noChangeArrowheads="1" noChangeShapeType="1" noTextEdit="1"/>
              </p:cNvSpPr>
              <p:nvPr/>
            </p:nvSpPr>
            <p:spPr>
              <a:xfrm>
                <a:off x="8005" y="2492896"/>
                <a:ext cx="3268874" cy="4093428"/>
              </a:xfrm>
              <a:prstGeom prst="rect">
                <a:avLst/>
              </a:prstGeom>
              <a:blipFill>
                <a:blip r:embed="rId3"/>
                <a:stretch>
                  <a:fillRect l="-388" t="-1553" b="-18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椭圆 41">
                <a:extLst>
                  <a:ext uri="{FF2B5EF4-FFF2-40B4-BE49-F238E27FC236}">
                    <a16:creationId xmlns:a16="http://schemas.microsoft.com/office/drawing/2014/main" id="{AD6F03FA-CA9E-054E-8B21-9A515FD73097}"/>
                  </a:ext>
                </a:extLst>
              </p:cNvPr>
              <p:cNvSpPr/>
              <p:nvPr/>
            </p:nvSpPr>
            <p:spPr>
              <a:xfrm>
                <a:off x="6516216" y="2577919"/>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2" name="椭圆 41">
                <a:extLst>
                  <a:ext uri="{FF2B5EF4-FFF2-40B4-BE49-F238E27FC236}">
                    <a16:creationId xmlns:a16="http://schemas.microsoft.com/office/drawing/2014/main" id="{AD6F03FA-CA9E-054E-8B21-9A515FD73097}"/>
                  </a:ext>
                </a:extLst>
              </p:cNvPr>
              <p:cNvSpPr>
                <a:spLocks noRot="1" noChangeAspect="1" noMove="1" noResize="1" noEditPoints="1" noAdjustHandles="1" noChangeArrowheads="1" noChangeShapeType="1" noTextEdit="1"/>
              </p:cNvSpPr>
              <p:nvPr/>
            </p:nvSpPr>
            <p:spPr>
              <a:xfrm>
                <a:off x="6516216" y="2577919"/>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44" name="直线箭头连接符 43">
            <a:extLst>
              <a:ext uri="{FF2B5EF4-FFF2-40B4-BE49-F238E27FC236}">
                <a16:creationId xmlns:a16="http://schemas.microsoft.com/office/drawing/2014/main" id="{CB23CA33-3B08-3542-B7F7-8FD8BEC194A8}"/>
              </a:ext>
            </a:extLst>
          </p:cNvPr>
          <p:cNvCxnSpPr>
            <a:cxnSpLocks/>
            <a:stCxn id="42" idx="6"/>
            <a:endCxn id="41" idx="1"/>
          </p:cNvCxnSpPr>
          <p:nvPr/>
        </p:nvCxnSpPr>
        <p:spPr>
          <a:xfrm>
            <a:off x="6948264" y="2793943"/>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5" name="椭圆 44">
                <a:extLst>
                  <a:ext uri="{FF2B5EF4-FFF2-40B4-BE49-F238E27FC236}">
                    <a16:creationId xmlns:a16="http://schemas.microsoft.com/office/drawing/2014/main" id="{9B3943D2-C26F-C24D-BB26-2D4370EF9AA1}"/>
                  </a:ext>
                </a:extLst>
              </p:cNvPr>
              <p:cNvSpPr/>
              <p:nvPr/>
            </p:nvSpPr>
            <p:spPr>
              <a:xfrm>
                <a:off x="6516216" y="334800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5" name="椭圆 44">
                <a:extLst>
                  <a:ext uri="{FF2B5EF4-FFF2-40B4-BE49-F238E27FC236}">
                    <a16:creationId xmlns:a16="http://schemas.microsoft.com/office/drawing/2014/main" id="{9B3943D2-C26F-C24D-BB26-2D4370EF9AA1}"/>
                  </a:ext>
                </a:extLst>
              </p:cNvPr>
              <p:cNvSpPr>
                <a:spLocks noRot="1" noChangeAspect="1" noMove="1" noResize="1" noEditPoints="1" noAdjustHandles="1" noChangeArrowheads="1" noChangeShapeType="1" noTextEdit="1"/>
              </p:cNvSpPr>
              <p:nvPr/>
            </p:nvSpPr>
            <p:spPr>
              <a:xfrm>
                <a:off x="6516216" y="3348007"/>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46" name="直线箭头连接符 45">
            <a:extLst>
              <a:ext uri="{FF2B5EF4-FFF2-40B4-BE49-F238E27FC236}">
                <a16:creationId xmlns:a16="http://schemas.microsoft.com/office/drawing/2014/main" id="{1D352EE1-BADA-224C-B0D0-F2D7222FD1CB}"/>
              </a:ext>
            </a:extLst>
          </p:cNvPr>
          <p:cNvCxnSpPr>
            <a:cxnSpLocks/>
            <a:stCxn id="45" idx="6"/>
            <a:endCxn id="41" idx="1"/>
          </p:cNvCxnSpPr>
          <p:nvPr/>
        </p:nvCxnSpPr>
        <p:spPr>
          <a:xfrm>
            <a:off x="6948264" y="3564031"/>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1" name="椭圆 50">
                <a:extLst>
                  <a:ext uri="{FF2B5EF4-FFF2-40B4-BE49-F238E27FC236}">
                    <a16:creationId xmlns:a16="http://schemas.microsoft.com/office/drawing/2014/main" id="{1BEE79FC-4A3D-6140-B1CC-81380129687B}"/>
                  </a:ext>
                </a:extLst>
              </p:cNvPr>
              <p:cNvSpPr/>
              <p:nvPr/>
            </p:nvSpPr>
            <p:spPr>
              <a:xfrm>
                <a:off x="6516216" y="409008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1" name="椭圆 50">
                <a:extLst>
                  <a:ext uri="{FF2B5EF4-FFF2-40B4-BE49-F238E27FC236}">
                    <a16:creationId xmlns:a16="http://schemas.microsoft.com/office/drawing/2014/main" id="{1BEE79FC-4A3D-6140-B1CC-81380129687B}"/>
                  </a:ext>
                </a:extLst>
              </p:cNvPr>
              <p:cNvSpPr>
                <a:spLocks noRot="1" noChangeAspect="1" noMove="1" noResize="1" noEditPoints="1" noAdjustHandles="1" noChangeArrowheads="1" noChangeShapeType="1" noTextEdit="1"/>
              </p:cNvSpPr>
              <p:nvPr/>
            </p:nvSpPr>
            <p:spPr>
              <a:xfrm>
                <a:off x="6516216" y="4090087"/>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p:cxnSp>
        <p:nvCxnSpPr>
          <p:cNvPr id="52" name="直线箭头连接符 51">
            <a:extLst>
              <a:ext uri="{FF2B5EF4-FFF2-40B4-BE49-F238E27FC236}">
                <a16:creationId xmlns:a16="http://schemas.microsoft.com/office/drawing/2014/main" id="{29E420EC-B7DA-7741-A143-38E954C476C3}"/>
              </a:ext>
            </a:extLst>
          </p:cNvPr>
          <p:cNvCxnSpPr>
            <a:cxnSpLocks/>
            <a:stCxn id="51" idx="6"/>
            <a:endCxn id="41" idx="2"/>
          </p:cNvCxnSpPr>
          <p:nvPr/>
        </p:nvCxnSpPr>
        <p:spPr>
          <a:xfrm>
            <a:off x="6948264" y="4306111"/>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6C06D44B-23BD-9C4C-8753-5EB4D2885FBF}"/>
              </a:ext>
            </a:extLst>
          </p:cNvPr>
          <p:cNvCxnSpPr>
            <a:cxnSpLocks/>
            <a:stCxn id="51" idx="6"/>
          </p:cNvCxnSpPr>
          <p:nvPr/>
        </p:nvCxnSpPr>
        <p:spPr>
          <a:xfrm flipV="1">
            <a:off x="6948264" y="4081387"/>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B4E1E27B-A395-4B42-95E9-64F5455A4270}"/>
              </a:ext>
            </a:extLst>
          </p:cNvPr>
          <p:cNvCxnSpPr>
            <a:cxnSpLocks/>
            <a:stCxn id="51" idx="6"/>
          </p:cNvCxnSpPr>
          <p:nvPr/>
        </p:nvCxnSpPr>
        <p:spPr>
          <a:xfrm>
            <a:off x="6948264" y="4306111"/>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33D37F10-9654-5D48-9E1B-A78F3EF8F107}"/>
              </a:ext>
            </a:extLst>
          </p:cNvPr>
          <p:cNvCxnSpPr>
            <a:cxnSpLocks/>
            <a:stCxn id="45" idx="6"/>
          </p:cNvCxnSpPr>
          <p:nvPr/>
        </p:nvCxnSpPr>
        <p:spPr>
          <a:xfrm flipV="1">
            <a:off x="6948264" y="3347013"/>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8" name="椭圆 57">
                <a:extLst>
                  <a:ext uri="{FF2B5EF4-FFF2-40B4-BE49-F238E27FC236}">
                    <a16:creationId xmlns:a16="http://schemas.microsoft.com/office/drawing/2014/main" id="{A7F74404-98AE-3A4F-8B7E-2F2CC667EAA4}"/>
                  </a:ext>
                </a:extLst>
              </p:cNvPr>
              <p:cNvSpPr/>
              <p:nvPr/>
            </p:nvSpPr>
            <p:spPr>
              <a:xfrm>
                <a:off x="6588224" y="4882175"/>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8" name="椭圆 57">
                <a:extLst>
                  <a:ext uri="{FF2B5EF4-FFF2-40B4-BE49-F238E27FC236}">
                    <a16:creationId xmlns:a16="http://schemas.microsoft.com/office/drawing/2014/main" id="{A7F74404-98AE-3A4F-8B7E-2F2CC667EAA4}"/>
                  </a:ext>
                </a:extLst>
              </p:cNvPr>
              <p:cNvSpPr>
                <a:spLocks noRot="1" noChangeAspect="1" noMove="1" noResize="1" noEditPoints="1" noAdjustHandles="1" noChangeArrowheads="1" noChangeShapeType="1" noTextEdit="1"/>
              </p:cNvSpPr>
              <p:nvPr/>
            </p:nvSpPr>
            <p:spPr>
              <a:xfrm>
                <a:off x="6588224" y="4882175"/>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椭圆 58">
                <a:extLst>
                  <a:ext uri="{FF2B5EF4-FFF2-40B4-BE49-F238E27FC236}">
                    <a16:creationId xmlns:a16="http://schemas.microsoft.com/office/drawing/2014/main" id="{22F93B39-1229-0B44-A6F9-6EFEE6A3A421}"/>
                  </a:ext>
                </a:extLst>
              </p:cNvPr>
              <p:cNvSpPr/>
              <p:nvPr/>
            </p:nvSpPr>
            <p:spPr>
              <a:xfrm>
                <a:off x="6588224" y="5602255"/>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59" name="椭圆 58">
                <a:extLst>
                  <a:ext uri="{FF2B5EF4-FFF2-40B4-BE49-F238E27FC236}">
                    <a16:creationId xmlns:a16="http://schemas.microsoft.com/office/drawing/2014/main" id="{22F93B39-1229-0B44-A6F9-6EFEE6A3A421}"/>
                  </a:ext>
                </a:extLst>
              </p:cNvPr>
              <p:cNvSpPr>
                <a:spLocks noRot="1" noChangeAspect="1" noMove="1" noResize="1" noEditPoints="1" noAdjustHandles="1" noChangeArrowheads="1" noChangeShapeType="1" noTextEdit="1"/>
              </p:cNvSpPr>
              <p:nvPr/>
            </p:nvSpPr>
            <p:spPr>
              <a:xfrm>
                <a:off x="6588224" y="5602255"/>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p:cxnSp>
        <p:nvCxnSpPr>
          <p:cNvPr id="61" name="直线箭头连接符 60">
            <a:extLst>
              <a:ext uri="{FF2B5EF4-FFF2-40B4-BE49-F238E27FC236}">
                <a16:creationId xmlns:a16="http://schemas.microsoft.com/office/drawing/2014/main" id="{347C672D-8D7E-3147-8AC9-F16430D88525}"/>
              </a:ext>
            </a:extLst>
          </p:cNvPr>
          <p:cNvCxnSpPr>
            <a:cxnSpLocks/>
            <a:stCxn id="58" idx="6"/>
            <a:endCxn id="41" idx="3"/>
          </p:cNvCxnSpPr>
          <p:nvPr/>
        </p:nvCxnSpPr>
        <p:spPr>
          <a:xfrm flipV="1">
            <a:off x="7020272" y="4542212"/>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2" name="直线箭头连接符 61">
            <a:extLst>
              <a:ext uri="{FF2B5EF4-FFF2-40B4-BE49-F238E27FC236}">
                <a16:creationId xmlns:a16="http://schemas.microsoft.com/office/drawing/2014/main" id="{775F8DDD-27C9-434E-A8FA-D2046CEFBBA4}"/>
              </a:ext>
            </a:extLst>
          </p:cNvPr>
          <p:cNvCxnSpPr>
            <a:cxnSpLocks/>
            <a:stCxn id="58" idx="6"/>
          </p:cNvCxnSpPr>
          <p:nvPr/>
        </p:nvCxnSpPr>
        <p:spPr>
          <a:xfrm>
            <a:off x="7020272" y="5098199"/>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3" name="直线箭头连接符 62">
            <a:extLst>
              <a:ext uri="{FF2B5EF4-FFF2-40B4-BE49-F238E27FC236}">
                <a16:creationId xmlns:a16="http://schemas.microsoft.com/office/drawing/2014/main" id="{1B926A76-A6A8-DF42-B52B-0A51E96F0E00}"/>
              </a:ext>
            </a:extLst>
          </p:cNvPr>
          <p:cNvCxnSpPr>
            <a:cxnSpLocks/>
            <a:stCxn id="58" idx="6"/>
          </p:cNvCxnSpPr>
          <p:nvPr/>
        </p:nvCxnSpPr>
        <p:spPr>
          <a:xfrm>
            <a:off x="7020272" y="5098199"/>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5" name="直线箭头连接符 64">
            <a:extLst>
              <a:ext uri="{FF2B5EF4-FFF2-40B4-BE49-F238E27FC236}">
                <a16:creationId xmlns:a16="http://schemas.microsoft.com/office/drawing/2014/main" id="{F8F107B1-026C-5D41-B793-495FCB5428B7}"/>
              </a:ext>
            </a:extLst>
          </p:cNvPr>
          <p:cNvCxnSpPr>
            <a:cxnSpLocks/>
            <a:stCxn id="58" idx="6"/>
          </p:cNvCxnSpPr>
          <p:nvPr/>
        </p:nvCxnSpPr>
        <p:spPr>
          <a:xfrm flipV="1">
            <a:off x="7020272" y="4738159"/>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6" name="直线箭头连接符 65">
            <a:extLst>
              <a:ext uri="{FF2B5EF4-FFF2-40B4-BE49-F238E27FC236}">
                <a16:creationId xmlns:a16="http://schemas.microsoft.com/office/drawing/2014/main" id="{91BCF678-7D9B-4945-8873-887200E94B01}"/>
              </a:ext>
            </a:extLst>
          </p:cNvPr>
          <p:cNvCxnSpPr>
            <a:cxnSpLocks/>
            <a:stCxn id="59" idx="6"/>
            <a:endCxn id="41" idx="3"/>
          </p:cNvCxnSpPr>
          <p:nvPr/>
        </p:nvCxnSpPr>
        <p:spPr>
          <a:xfrm flipV="1">
            <a:off x="7020272" y="4542212"/>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FDC55215-02AD-6245-8739-C99DF04B9F8C}"/>
              </a:ext>
            </a:extLst>
          </p:cNvPr>
          <p:cNvCxnSpPr>
            <a:cxnSpLocks/>
            <a:stCxn id="59" idx="6"/>
          </p:cNvCxnSpPr>
          <p:nvPr/>
        </p:nvCxnSpPr>
        <p:spPr>
          <a:xfrm flipV="1">
            <a:off x="7020272" y="5602255"/>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FD240F90-1D64-794F-A1BF-42D7FFF567C3}"/>
              </a:ext>
            </a:extLst>
          </p:cNvPr>
          <p:cNvCxnSpPr>
            <a:cxnSpLocks/>
            <a:stCxn id="59" idx="6"/>
          </p:cNvCxnSpPr>
          <p:nvPr/>
        </p:nvCxnSpPr>
        <p:spPr>
          <a:xfrm>
            <a:off x="7020272" y="5818279"/>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E9BED48C-4F71-C449-854A-77112B8F2A6A}"/>
              </a:ext>
            </a:extLst>
          </p:cNvPr>
          <p:cNvCxnSpPr>
            <a:cxnSpLocks/>
            <a:stCxn id="59" idx="6"/>
          </p:cNvCxnSpPr>
          <p:nvPr/>
        </p:nvCxnSpPr>
        <p:spPr>
          <a:xfrm>
            <a:off x="7020272" y="5818279"/>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9A38DF2E-B5D8-C649-B3EB-0019896EBF92}"/>
              </a:ext>
            </a:extLst>
          </p:cNvPr>
          <p:cNvCxnSpPr>
            <a:cxnSpLocks/>
            <a:stCxn id="59" idx="6"/>
          </p:cNvCxnSpPr>
          <p:nvPr/>
        </p:nvCxnSpPr>
        <p:spPr>
          <a:xfrm>
            <a:off x="7020272" y="5818279"/>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3" name="椭圆 72">
                <a:extLst>
                  <a:ext uri="{FF2B5EF4-FFF2-40B4-BE49-F238E27FC236}">
                    <a16:creationId xmlns:a16="http://schemas.microsoft.com/office/drawing/2014/main" id="{A250620A-7A32-1E48-8C12-AD5FE5C9DA8A}"/>
                  </a:ext>
                </a:extLst>
              </p:cNvPr>
              <p:cNvSpPr/>
              <p:nvPr/>
            </p:nvSpPr>
            <p:spPr>
              <a:xfrm>
                <a:off x="3385299" y="396078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73" name="椭圆 72">
                <a:extLst>
                  <a:ext uri="{FF2B5EF4-FFF2-40B4-BE49-F238E27FC236}">
                    <a16:creationId xmlns:a16="http://schemas.microsoft.com/office/drawing/2014/main" id="{A250620A-7A32-1E48-8C12-AD5FE5C9DA8A}"/>
                  </a:ext>
                </a:extLst>
              </p:cNvPr>
              <p:cNvSpPr>
                <a:spLocks noRot="1" noChangeAspect="1" noMove="1" noResize="1" noEditPoints="1" noAdjustHandles="1" noChangeArrowheads="1" noChangeShapeType="1" noTextEdit="1"/>
              </p:cNvSpPr>
              <p:nvPr/>
            </p:nvSpPr>
            <p:spPr>
              <a:xfrm>
                <a:off x="3385299" y="3960787"/>
                <a:ext cx="432048" cy="432048"/>
              </a:xfrm>
              <a:prstGeom prst="ellipse">
                <a:avLst/>
              </a:prstGeom>
              <a:blipFill>
                <a:blip r:embed="rId10"/>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矩形 79">
                <a:extLst>
                  <a:ext uri="{FF2B5EF4-FFF2-40B4-BE49-F238E27FC236}">
                    <a16:creationId xmlns:a16="http://schemas.microsoft.com/office/drawing/2014/main" id="{E35EA1BB-2E63-AA4D-8EDC-FD9847DEEFA9}"/>
                  </a:ext>
                </a:extLst>
              </p:cNvPr>
              <p:cNvSpPr/>
              <p:nvPr/>
            </p:nvSpPr>
            <p:spPr>
              <a:xfrm>
                <a:off x="8672311" y="3776121"/>
                <a:ext cx="607859"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m:t>
                      </m:r>
                      <m:r>
                        <a:rPr kumimoji="1" lang="en-US" altLang="zh-CN" sz="1800" b="0" i="1" dirty="0" smtClean="0">
                          <a:latin typeface="Cambria Math" panose="02040503050406030204" pitchFamily="18" charset="0"/>
                        </a:rPr>
                        <m:t>0</m:t>
                      </m:r>
                    </m:oMath>
                  </m:oMathPara>
                </a14:m>
                <a:endParaRPr lang="zh-CN" altLang="en-US" sz="1800" b="0" dirty="0"/>
              </a:p>
            </p:txBody>
          </p:sp>
        </mc:Choice>
        <mc:Fallback xmlns="">
          <p:sp>
            <p:nvSpPr>
              <p:cNvPr id="80" name="矩形 79">
                <a:extLst>
                  <a:ext uri="{FF2B5EF4-FFF2-40B4-BE49-F238E27FC236}">
                    <a16:creationId xmlns:a16="http://schemas.microsoft.com/office/drawing/2014/main" id="{E35EA1BB-2E63-AA4D-8EDC-FD9847DEEFA9}"/>
                  </a:ext>
                </a:extLst>
              </p:cNvPr>
              <p:cNvSpPr>
                <a:spLocks noRot="1" noChangeAspect="1" noMove="1" noResize="1" noEditPoints="1" noAdjustHandles="1" noChangeArrowheads="1" noChangeShapeType="1" noTextEdit="1"/>
              </p:cNvSpPr>
              <p:nvPr/>
            </p:nvSpPr>
            <p:spPr>
              <a:xfrm>
                <a:off x="8672311" y="3776121"/>
                <a:ext cx="607859"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5" name="矩形 84">
                <a:extLst>
                  <a:ext uri="{FF2B5EF4-FFF2-40B4-BE49-F238E27FC236}">
                    <a16:creationId xmlns:a16="http://schemas.microsoft.com/office/drawing/2014/main" id="{E4F379E5-3610-AE43-89D4-4A45779BD484}"/>
                  </a:ext>
                </a:extLst>
              </p:cNvPr>
              <p:cNvSpPr/>
              <p:nvPr/>
            </p:nvSpPr>
            <p:spPr>
              <a:xfrm>
                <a:off x="3995936" y="4403311"/>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85" name="矩形 84">
                <a:extLst>
                  <a:ext uri="{FF2B5EF4-FFF2-40B4-BE49-F238E27FC236}">
                    <a16:creationId xmlns:a16="http://schemas.microsoft.com/office/drawing/2014/main" id="{E4F379E5-3610-AE43-89D4-4A45779BD484}"/>
                  </a:ext>
                </a:extLst>
              </p:cNvPr>
              <p:cNvSpPr>
                <a:spLocks noRot="1" noChangeAspect="1" noMove="1" noResize="1" noEditPoints="1" noAdjustHandles="1" noChangeArrowheads="1" noChangeShapeType="1" noTextEdit="1"/>
              </p:cNvSpPr>
              <p:nvPr/>
            </p:nvSpPr>
            <p:spPr>
              <a:xfrm>
                <a:off x="3995936" y="4403311"/>
                <a:ext cx="607859" cy="646331"/>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6" name="矩形 85">
                <a:extLst>
                  <a:ext uri="{FF2B5EF4-FFF2-40B4-BE49-F238E27FC236}">
                    <a16:creationId xmlns:a16="http://schemas.microsoft.com/office/drawing/2014/main" id="{9ADFB6D5-826B-E241-85F3-C054EB45E8ED}"/>
                  </a:ext>
                </a:extLst>
              </p:cNvPr>
              <p:cNvSpPr/>
              <p:nvPr/>
            </p:nvSpPr>
            <p:spPr>
              <a:xfrm>
                <a:off x="7931979" y="3490589"/>
                <a:ext cx="978665" cy="6562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dirty="0" smtClean="0">
                              <a:latin typeface="Cambria Math" panose="02040503050406030204" pitchFamily="18" charset="0"/>
                            </a:rPr>
                          </m:ctrlPr>
                        </m:sSupPr>
                        <m:e>
                          <m:r>
                            <a:rPr kumimoji="1" lang="en-US" altLang="zh-CN" sz="1800" b="0" i="1" dirty="0">
                              <a:latin typeface="Cambria Math" panose="02040503050406030204" pitchFamily="18" charset="0"/>
                            </a:rPr>
                            <m:t>𝑟</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𝑡</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en-US" altLang="zh-CN" sz="1800" b="0" dirty="0"/>
              </a:p>
              <a:p>
                <a:pPr algn="ctr"/>
                <a14:m>
                  <m:oMathPara xmlns:m="http://schemas.openxmlformats.org/officeDocument/2006/math">
                    <m:oMathParaPr>
                      <m:jc m:val="centerGroup"/>
                    </m:oMathParaPr>
                    <m:oMath xmlns:m="http://schemas.openxmlformats.org/officeDocument/2006/math">
                      <m:sSup>
                        <m:sSupPr>
                          <m:ctrlPr>
                            <a:rPr kumimoji="1" lang="en-US" altLang="zh-CN" sz="1800" b="0" i="1" dirty="0">
                              <a:latin typeface="Cambria Math" panose="02040503050406030204" pitchFamily="18" charset="0"/>
                            </a:rPr>
                          </m:ctrlPr>
                        </m:sSupPr>
                        <m:e>
                          <m:r>
                            <a:rPr kumimoji="1" lang="en-US" altLang="zh-CN" sz="1800" b="0" i="1" dirty="0">
                              <a:latin typeface="Cambria Math" panose="02040503050406030204" pitchFamily="18" charset="0"/>
                              <a:ea typeface="Cambria Math" panose="02040503050406030204" pitchFamily="18" charset="0"/>
                            </a:rPr>
                            <m:t>𝜋</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𝑡</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zh-CN" altLang="en-US" sz="1800" b="0" dirty="0"/>
              </a:p>
            </p:txBody>
          </p:sp>
        </mc:Choice>
        <mc:Fallback xmlns="">
          <p:sp>
            <p:nvSpPr>
              <p:cNvPr id="86" name="矩形 85">
                <a:extLst>
                  <a:ext uri="{FF2B5EF4-FFF2-40B4-BE49-F238E27FC236}">
                    <a16:creationId xmlns:a16="http://schemas.microsoft.com/office/drawing/2014/main" id="{9ADFB6D5-826B-E241-85F3-C054EB45E8ED}"/>
                  </a:ext>
                </a:extLst>
              </p:cNvPr>
              <p:cNvSpPr>
                <a:spLocks noRot="1" noChangeAspect="1" noMove="1" noResize="1" noEditPoints="1" noAdjustHandles="1" noChangeArrowheads="1" noChangeShapeType="1" noTextEdit="1"/>
              </p:cNvSpPr>
              <p:nvPr/>
            </p:nvSpPr>
            <p:spPr>
              <a:xfrm>
                <a:off x="7931979" y="3490589"/>
                <a:ext cx="978665" cy="65620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矩形 90">
                <a:extLst>
                  <a:ext uri="{FF2B5EF4-FFF2-40B4-BE49-F238E27FC236}">
                    <a16:creationId xmlns:a16="http://schemas.microsoft.com/office/drawing/2014/main" id="{01139CAD-0719-8344-A1C4-03AA88B5EB1D}"/>
                  </a:ext>
                </a:extLst>
              </p:cNvPr>
              <p:cNvSpPr/>
              <p:nvPr/>
            </p:nvSpPr>
            <p:spPr>
              <a:xfrm>
                <a:off x="3234639" y="4415523"/>
                <a:ext cx="993798" cy="6562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800" b="0" i="1" dirty="0" smtClean="0">
                              <a:latin typeface="Cambria Math" panose="02040503050406030204" pitchFamily="18" charset="0"/>
                            </a:rPr>
                          </m:ctrlPr>
                        </m:sSupPr>
                        <m:e>
                          <m:r>
                            <a:rPr kumimoji="1" lang="en-US" altLang="zh-CN" sz="1800" b="0" i="1" dirty="0">
                              <a:latin typeface="Cambria Math" panose="02040503050406030204" pitchFamily="18" charset="0"/>
                            </a:rPr>
                            <m:t>𝑟</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𝑠</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en-US" altLang="zh-CN" sz="1800" b="0" dirty="0"/>
              </a:p>
              <a:p>
                <a:pPr algn="ctr"/>
                <a14:m>
                  <m:oMathPara xmlns:m="http://schemas.openxmlformats.org/officeDocument/2006/math">
                    <m:oMathParaPr>
                      <m:jc m:val="centerGroup"/>
                    </m:oMathParaPr>
                    <m:oMath xmlns:m="http://schemas.openxmlformats.org/officeDocument/2006/math">
                      <m:sSup>
                        <m:sSupPr>
                          <m:ctrlPr>
                            <a:rPr kumimoji="1" lang="en-US" altLang="zh-CN" sz="1800" b="0" i="1" dirty="0">
                              <a:latin typeface="Cambria Math" panose="02040503050406030204" pitchFamily="18" charset="0"/>
                            </a:rPr>
                          </m:ctrlPr>
                        </m:sSupPr>
                        <m:e>
                          <m:r>
                            <a:rPr kumimoji="1" lang="en-US" altLang="zh-CN" sz="1800" b="0" i="1" dirty="0">
                              <a:latin typeface="Cambria Math" panose="02040503050406030204" pitchFamily="18" charset="0"/>
                              <a:ea typeface="Cambria Math" panose="02040503050406030204" pitchFamily="18" charset="0"/>
                            </a:rPr>
                            <m:t>𝜋</m:t>
                          </m:r>
                        </m:e>
                        <m:sup>
                          <m:r>
                            <a:rPr kumimoji="1" lang="en-US" altLang="zh-CN" sz="1800" b="0" i="1" dirty="0">
                              <a:latin typeface="Cambria Math" panose="02040503050406030204" pitchFamily="18" charset="0"/>
                            </a:rPr>
                            <m:t>𝑏</m:t>
                          </m:r>
                        </m:sup>
                      </m:sSup>
                      <m:d>
                        <m:dPr>
                          <m:ctrlPr>
                            <a:rPr kumimoji="1" lang="en-US" altLang="zh-CN" sz="1800" b="0" i="1" dirty="0">
                              <a:latin typeface="Cambria Math" panose="02040503050406030204" pitchFamily="18" charset="0"/>
                            </a:rPr>
                          </m:ctrlPr>
                        </m:dPr>
                        <m:e>
                          <m:r>
                            <a:rPr kumimoji="1" lang="en-US" altLang="zh-CN" sz="1800" b="0" i="1" dirty="0" smtClean="0">
                              <a:latin typeface="Cambria Math" panose="02040503050406030204" pitchFamily="18" charset="0"/>
                            </a:rPr>
                            <m:t>𝑠</m:t>
                          </m:r>
                          <m:r>
                            <a:rPr kumimoji="1" lang="en-US" altLang="zh-CN" sz="1800" b="0" i="1" dirty="0">
                              <a:latin typeface="Cambria Math" panose="02040503050406030204" pitchFamily="18" charset="0"/>
                            </a:rPr>
                            <m:t>,</m:t>
                          </m:r>
                          <m:r>
                            <a:rPr kumimoji="1" lang="en-US" altLang="zh-CN" sz="1800" b="0" i="1" dirty="0">
                              <a:latin typeface="Cambria Math" panose="02040503050406030204" pitchFamily="18" charset="0"/>
                            </a:rPr>
                            <m:t>𝑡</m:t>
                          </m:r>
                        </m:e>
                      </m:d>
                    </m:oMath>
                  </m:oMathPara>
                </a14:m>
                <a:endParaRPr lang="zh-CN" altLang="en-US" sz="1800" b="0" dirty="0"/>
              </a:p>
            </p:txBody>
          </p:sp>
        </mc:Choice>
        <mc:Fallback xmlns="">
          <p:sp>
            <p:nvSpPr>
              <p:cNvPr id="91" name="矩形 90">
                <a:extLst>
                  <a:ext uri="{FF2B5EF4-FFF2-40B4-BE49-F238E27FC236}">
                    <a16:creationId xmlns:a16="http://schemas.microsoft.com/office/drawing/2014/main" id="{01139CAD-0719-8344-A1C4-03AA88B5EB1D}"/>
                  </a:ext>
                </a:extLst>
              </p:cNvPr>
              <p:cNvSpPr>
                <a:spLocks noRot="1" noChangeAspect="1" noMove="1" noResize="1" noEditPoints="1" noAdjustHandles="1" noChangeArrowheads="1" noChangeShapeType="1" noTextEdit="1"/>
              </p:cNvSpPr>
              <p:nvPr/>
            </p:nvSpPr>
            <p:spPr>
              <a:xfrm>
                <a:off x="3234639" y="4415523"/>
                <a:ext cx="993798" cy="656205"/>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3" name="矩形 92">
                <a:extLst>
                  <a:ext uri="{FF2B5EF4-FFF2-40B4-BE49-F238E27FC236}">
                    <a16:creationId xmlns:a16="http://schemas.microsoft.com/office/drawing/2014/main" id="{1C50BABB-1238-9748-8722-25069DDD11AD}"/>
                  </a:ext>
                </a:extLst>
              </p:cNvPr>
              <p:cNvSpPr/>
              <p:nvPr/>
            </p:nvSpPr>
            <p:spPr>
              <a:xfrm>
                <a:off x="8673921" y="3774780"/>
                <a:ext cx="612667"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solidFill>
                            <a:srgbClr val="C00000"/>
                          </a:solidFill>
                          <a:latin typeface="Cambria Math" panose="02040503050406030204" pitchFamily="18" charset="0"/>
                        </a:rPr>
                        <m:t>=</m:t>
                      </m:r>
                      <m:r>
                        <m:rPr>
                          <m:sty m:val="p"/>
                        </m:rPr>
                        <a:rPr kumimoji="1" lang="el-GR" altLang="zh-CN" sz="1800" b="0" i="1" dirty="0" smtClean="0">
                          <a:solidFill>
                            <a:srgbClr val="C00000"/>
                          </a:solidFill>
                          <a:latin typeface="Cambria Math" panose="02040503050406030204" pitchFamily="18" charset="0"/>
                          <a:ea typeface="Cambria Math" panose="02040503050406030204" pitchFamily="18" charset="0"/>
                        </a:rPr>
                        <m:t>α</m:t>
                      </m:r>
                    </m:oMath>
                  </m:oMathPara>
                </a14:m>
                <a:endParaRPr lang="zh-CN" altLang="en-US" sz="1800" b="0" dirty="0"/>
              </a:p>
            </p:txBody>
          </p:sp>
        </mc:Choice>
        <mc:Fallback xmlns="">
          <p:sp>
            <p:nvSpPr>
              <p:cNvPr id="93" name="矩形 92">
                <a:extLst>
                  <a:ext uri="{FF2B5EF4-FFF2-40B4-BE49-F238E27FC236}">
                    <a16:creationId xmlns:a16="http://schemas.microsoft.com/office/drawing/2014/main" id="{1C50BABB-1238-9748-8722-25069DDD11AD}"/>
                  </a:ext>
                </a:extLst>
              </p:cNvPr>
              <p:cNvSpPr>
                <a:spLocks noRot="1" noChangeAspect="1" noMove="1" noResize="1" noEditPoints="1" noAdjustHandles="1" noChangeArrowheads="1" noChangeShapeType="1" noTextEdit="1"/>
              </p:cNvSpPr>
              <p:nvPr/>
            </p:nvSpPr>
            <p:spPr>
              <a:xfrm>
                <a:off x="8673921" y="3774780"/>
                <a:ext cx="612667" cy="369332"/>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A313771-D138-0A45-A40F-E9D458FD89D8}"/>
                  </a:ext>
                </a:extLst>
              </p:cNvPr>
              <p:cNvSpPr txBox="1"/>
              <p:nvPr/>
            </p:nvSpPr>
            <p:spPr>
              <a:xfrm>
                <a:off x="3156850" y="5733256"/>
                <a:ext cx="5087557" cy="1132618"/>
              </a:xfrm>
              <a:prstGeom prst="rect">
                <a:avLst/>
              </a:prstGeom>
              <a:noFill/>
            </p:spPr>
            <p:txBody>
              <a:bodyPr wrap="square" rtlCol="0">
                <a:spAutoFit/>
              </a:bodyPr>
              <a:lstStyle/>
              <a:p>
                <a:r>
                  <a:rPr kumimoji="1" lang="zh-CN" altLang="en-US" sz="1800" b="0" dirty="0">
                    <a:solidFill>
                      <a:srgbClr val="FF0000"/>
                    </a:solidFill>
                    <a:latin typeface="Corbel" panose="020B0503020204020204" pitchFamily="34" charset="0"/>
                  </a:rPr>
                  <a:t>当前</a:t>
                </a:r>
                <a:r>
                  <a:rPr kumimoji="1" lang="en-US" altLang="zh-CN" sz="1800" b="0" dirty="0">
                    <a:solidFill>
                      <a:srgbClr val="FF0000"/>
                    </a:solidFill>
                    <a:latin typeface="Corbel" panose="020B0503020204020204" pitchFamily="34" charset="0"/>
                  </a:rPr>
                  <a:t>push</a:t>
                </a:r>
                <a:r>
                  <a:rPr kumimoji="1" lang="zh-CN" altLang="en-US" sz="1800" b="0" dirty="0">
                    <a:solidFill>
                      <a:srgbClr val="FF0000"/>
                    </a:solidFill>
                    <a:latin typeface="Corbel" panose="020B0503020204020204" pitchFamily="34" charset="0"/>
                  </a:rPr>
                  <a:t>点</a:t>
                </a:r>
                <a:r>
                  <a:rPr kumimoji="1" lang="en-US" altLang="zh-CN" sz="1800" b="0" dirty="0">
                    <a:solidFill>
                      <a:srgbClr val="FF0000"/>
                    </a:solidFill>
                    <a:latin typeface="Corbel" panose="020B0503020204020204" pitchFamily="34" charset="0"/>
                  </a:rPr>
                  <a:t>: </a:t>
                </a:r>
                <a14:m>
                  <m:oMath xmlns:m="http://schemas.openxmlformats.org/officeDocument/2006/math">
                    <m:r>
                      <a:rPr kumimoji="1" lang="en-US" altLang="zh-CN" sz="1800" b="0" i="1">
                        <a:solidFill>
                          <a:srgbClr val="FF0000"/>
                        </a:solidFill>
                        <a:latin typeface="Cambria Math" panose="02040503050406030204" pitchFamily="18" charset="0"/>
                      </a:rPr>
                      <m:t>𝑡</m:t>
                    </m:r>
                  </m:oMath>
                </a14:m>
                <a:endParaRPr kumimoji="1" lang="en-US" altLang="zh-CN" sz="1800" b="0" dirty="0">
                  <a:solidFill>
                    <a:srgbClr val="FF0000"/>
                  </a:solidFill>
                </a:endParaRPr>
              </a:p>
              <a:p>
                <a14:m>
                  <m:oMath xmlns:m="http://schemas.openxmlformats.org/officeDocument/2006/math">
                    <m:sSup>
                      <m:sSupPr>
                        <m:ctrlPr>
                          <a:rPr kumimoji="1" lang="en-US" altLang="zh-CN" sz="1800" b="0" i="1" dirty="0" smtClean="0">
                            <a:solidFill>
                              <a:srgbClr val="FF0000"/>
                            </a:solidFill>
                            <a:latin typeface="Cambria Math" panose="02040503050406030204" pitchFamily="18" charset="0"/>
                          </a:rPr>
                        </m:ctrlPr>
                      </m:sSup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p>
                        <m:r>
                          <a:rPr kumimoji="1" lang="en-US" altLang="zh-CN" sz="1800" b="0" i="1" dirty="0">
                            <a:solidFill>
                              <a:srgbClr val="FF0000"/>
                            </a:solidFill>
                            <a:latin typeface="Cambria Math" panose="02040503050406030204" pitchFamily="18" charset="0"/>
                          </a:rPr>
                          <m:t>𝑏</m:t>
                        </m:r>
                      </m:sup>
                    </m:sSup>
                    <m:d>
                      <m:dPr>
                        <m:ctrlPr>
                          <a:rPr kumimoji="1" lang="en-US" altLang="zh-CN" sz="1800" b="0" i="1" dirty="0">
                            <a:solidFill>
                              <a:srgbClr val="FF0000"/>
                            </a:solidFill>
                            <a:latin typeface="Cambria Math" panose="02040503050406030204" pitchFamily="18" charset="0"/>
                          </a:rPr>
                        </m:ctrlPr>
                      </m:dPr>
                      <m:e>
                        <m:r>
                          <a:rPr kumimoji="1" lang="en-US" altLang="zh-CN" sz="1800" b="0" i="1" dirty="0" smtClean="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r>
                      <a:rPr kumimoji="1" lang="en-US" altLang="zh-CN" sz="1800" b="0" i="1" dirty="0" smtClean="0">
                        <a:solidFill>
                          <a:srgbClr val="FF0000"/>
                        </a:solidFill>
                        <a:latin typeface="Cambria Math" panose="02040503050406030204" pitchFamily="18" charset="0"/>
                      </a:rPr>
                      <m:t>+=</m:t>
                    </m:r>
                    <m:r>
                      <a:rPr kumimoji="1" lang="en-US" altLang="zh-CN" sz="1800" b="0" i="1" dirty="0" smtClean="0">
                        <a:solidFill>
                          <a:srgbClr val="FF0000"/>
                        </a:solidFill>
                        <a:latin typeface="Cambria Math" panose="02040503050406030204" pitchFamily="18" charset="0"/>
                        <a:ea typeface="Cambria Math" panose="02040503050406030204" pitchFamily="18" charset="0"/>
                      </a:rPr>
                      <m:t>𝛼</m:t>
                    </m:r>
                    <m:r>
                      <a:rPr kumimoji="1" lang="en-US" altLang="zh-CN" sz="1800" b="0" i="1" dirty="0" smtClean="0">
                        <a:solidFill>
                          <a:srgbClr val="FF0000"/>
                        </a:solidFill>
                        <a:latin typeface="Cambria Math" panose="02040503050406030204" pitchFamily="18" charset="0"/>
                        <a:ea typeface="Cambria Math" panose="02040503050406030204" pitchFamily="18" charset="0"/>
                      </a:rPr>
                      <m:t>∙</m:t>
                    </m:r>
                    <m:sSup>
                      <m:sSupPr>
                        <m:ctrlPr>
                          <a:rPr kumimoji="1" lang="en-US" altLang="zh-CN" sz="1800" b="0" i="1" dirty="0">
                            <a:solidFill>
                              <a:srgbClr val="FF0000"/>
                            </a:solidFill>
                            <a:latin typeface="Cambria Math" panose="02040503050406030204" pitchFamily="18" charset="0"/>
                          </a:rPr>
                        </m:ctrlPr>
                      </m:sSupPr>
                      <m:e>
                        <m:r>
                          <a:rPr kumimoji="1" lang="en-US" altLang="zh-CN" sz="1800" b="0" i="1" dirty="0">
                            <a:solidFill>
                              <a:srgbClr val="FF0000"/>
                            </a:solidFill>
                            <a:latin typeface="Cambria Math" panose="02040503050406030204" pitchFamily="18" charset="0"/>
                          </a:rPr>
                          <m:t>𝑟</m:t>
                        </m:r>
                      </m:e>
                      <m:sup>
                        <m:r>
                          <a:rPr kumimoji="1" lang="en-US" altLang="zh-CN" sz="1800" b="0" i="1" dirty="0">
                            <a:solidFill>
                              <a:srgbClr val="FF0000"/>
                            </a:solidFill>
                            <a:latin typeface="Cambria Math" panose="02040503050406030204" pitchFamily="18" charset="0"/>
                          </a:rPr>
                          <m:t>𝑏</m:t>
                        </m:r>
                      </m:sup>
                    </m:sSup>
                    <m:d>
                      <m:dPr>
                        <m:ctrlPr>
                          <a:rPr kumimoji="1" lang="en-US" altLang="zh-CN" sz="1800" b="0" i="1" dirty="0">
                            <a:solidFill>
                              <a:srgbClr val="FF0000"/>
                            </a:solidFill>
                            <a:latin typeface="Cambria Math" panose="02040503050406030204" pitchFamily="18" charset="0"/>
                          </a:rPr>
                        </m:ctrlPr>
                      </m:dPr>
                      <m:e>
                        <m:r>
                          <a:rPr kumimoji="1" lang="en-US" altLang="zh-CN" sz="1800" b="0" i="1" dirty="0" smtClean="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r>
                      <a:rPr kumimoji="1" lang="en-US" altLang="zh-CN" sz="1800" b="0" i="1" dirty="0" smtClean="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ea typeface="Cambria Math" panose="02040503050406030204" pitchFamily="18" charset="0"/>
                      </a:rPr>
                      <m:t>𝛼</m:t>
                    </m:r>
                  </m:oMath>
                </a14:m>
                <a:r>
                  <a:rPr kumimoji="1" lang="en-US" altLang="zh-CN" sz="1800" dirty="0">
                    <a:solidFill>
                      <a:srgbClr val="FF0000"/>
                    </a:solidFill>
                  </a:rPr>
                  <a:t>; </a:t>
                </a:r>
              </a:p>
              <a:p>
                <a14:m>
                  <m:oMath xmlns:m="http://schemas.openxmlformats.org/officeDocument/2006/math">
                    <m:sSup>
                      <m:sSupPr>
                        <m:ctrlPr>
                          <a:rPr kumimoji="1" lang="en-US" altLang="zh-CN" sz="1800" b="0" i="1" dirty="0">
                            <a:solidFill>
                              <a:srgbClr val="FF0000"/>
                            </a:solidFill>
                            <a:latin typeface="Cambria Math" panose="02040503050406030204" pitchFamily="18" charset="0"/>
                          </a:rPr>
                        </m:ctrlPr>
                      </m:sSupPr>
                      <m:e>
                        <m:r>
                          <a:rPr kumimoji="1" lang="en-US" altLang="zh-CN" sz="1800" b="0" i="1" dirty="0" smtClean="0">
                            <a:solidFill>
                              <a:srgbClr val="FF0000"/>
                            </a:solidFill>
                            <a:latin typeface="Cambria Math" panose="02040503050406030204" pitchFamily="18" charset="0"/>
                          </a:rPr>
                          <m:t>𝑟</m:t>
                        </m:r>
                      </m:e>
                      <m:sup>
                        <m:r>
                          <a:rPr kumimoji="1" lang="en-US" altLang="zh-CN" sz="1800" b="0" i="1" dirty="0">
                            <a:solidFill>
                              <a:srgbClr val="FF0000"/>
                            </a:solidFill>
                            <a:latin typeface="Cambria Math" panose="02040503050406030204" pitchFamily="18" charset="0"/>
                          </a:rPr>
                          <m:t>𝑏</m:t>
                        </m:r>
                      </m:sup>
                    </m:sSup>
                    <m:d>
                      <m:dPr>
                        <m:ctrlPr>
                          <a:rPr kumimoji="1" lang="en-US" altLang="zh-CN" sz="1800" b="0" i="1" dirty="0">
                            <a:solidFill>
                              <a:srgbClr val="FF0000"/>
                            </a:solidFill>
                            <a:latin typeface="Cambria Math" panose="02040503050406030204" pitchFamily="18" charset="0"/>
                          </a:rPr>
                        </m:ctrlPr>
                      </m:dPr>
                      <m:e>
                        <m:r>
                          <a:rPr kumimoji="1" lang="en-US" altLang="zh-CN" sz="1800" b="0" i="1" dirty="0" smtClean="0">
                            <a:solidFill>
                              <a:srgbClr val="FF0000"/>
                            </a:solidFill>
                            <a:latin typeface="Cambria Math" panose="02040503050406030204" pitchFamily="18" charset="0"/>
                          </a:rPr>
                          <m:t>𝑣</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r>
                      <a:rPr kumimoji="1" lang="en-US" altLang="zh-CN" sz="1800" b="0" i="1" dirty="0" smtClean="0">
                        <a:solidFill>
                          <a:srgbClr val="FF0000"/>
                        </a:solidFill>
                        <a:latin typeface="Cambria Math" panose="02040503050406030204" pitchFamily="18" charset="0"/>
                      </a:rPr>
                      <m:t>+=</m:t>
                    </m:r>
                    <m:f>
                      <m:fPr>
                        <m:ctrlPr>
                          <a:rPr kumimoji="1" lang="en-US" altLang="zh-CN" sz="1800" b="0" i="1" dirty="0" smtClean="0">
                            <a:solidFill>
                              <a:srgbClr val="FF0000"/>
                            </a:solidFill>
                            <a:latin typeface="Cambria Math" panose="02040503050406030204" pitchFamily="18" charset="0"/>
                          </a:rPr>
                        </m:ctrlPr>
                      </m:fPr>
                      <m:num>
                        <m:r>
                          <a:rPr kumimoji="1" lang="en-US" altLang="zh-CN" sz="1800" b="0" i="1" dirty="0" smtClean="0">
                            <a:solidFill>
                              <a:srgbClr val="FF0000"/>
                            </a:solidFill>
                            <a:latin typeface="Cambria Math" panose="02040503050406030204" pitchFamily="18" charset="0"/>
                          </a:rPr>
                          <m:t>(1−</m:t>
                        </m:r>
                        <m:r>
                          <a:rPr kumimoji="1" lang="en-US" altLang="zh-CN" sz="1800" b="0" i="1" dirty="0" smtClean="0">
                            <a:solidFill>
                              <a:srgbClr val="FF0000"/>
                            </a:solidFill>
                            <a:latin typeface="Cambria Math" panose="02040503050406030204" pitchFamily="18" charset="0"/>
                            <a:ea typeface="Cambria Math" panose="02040503050406030204" pitchFamily="18" charset="0"/>
                          </a:rPr>
                          <m:t>𝛼</m:t>
                        </m:r>
                        <m:r>
                          <a:rPr kumimoji="1" lang="en-US" altLang="zh-CN" sz="1800" b="0" i="1" dirty="0" smtClean="0">
                            <a:solidFill>
                              <a:srgbClr val="FF0000"/>
                            </a:solidFill>
                            <a:latin typeface="Cambria Math" panose="02040503050406030204" pitchFamily="18" charset="0"/>
                          </a:rPr>
                          <m:t>)</m:t>
                        </m:r>
                        <m:r>
                          <a:rPr kumimoji="1" lang="en-US" altLang="zh-CN" sz="1800" b="0" i="1" dirty="0" smtClean="0">
                            <a:solidFill>
                              <a:srgbClr val="FF0000"/>
                            </a:solidFill>
                            <a:latin typeface="Cambria Math" panose="02040503050406030204" pitchFamily="18" charset="0"/>
                            <a:ea typeface="Cambria Math" panose="02040503050406030204" pitchFamily="18" charset="0"/>
                          </a:rPr>
                          <m:t>∙</m:t>
                        </m:r>
                        <m:sSup>
                          <m:sSupPr>
                            <m:ctrlPr>
                              <a:rPr kumimoji="1" lang="en-US" altLang="zh-CN" sz="1800" b="0" i="1" dirty="0">
                                <a:solidFill>
                                  <a:srgbClr val="FF0000"/>
                                </a:solidFill>
                                <a:latin typeface="Cambria Math" panose="02040503050406030204" pitchFamily="18" charset="0"/>
                              </a:rPr>
                            </m:ctrlPr>
                          </m:sSupPr>
                          <m:e>
                            <m:r>
                              <a:rPr kumimoji="1" lang="en-US" altLang="zh-CN" sz="1800" b="0" i="1" dirty="0">
                                <a:solidFill>
                                  <a:srgbClr val="FF0000"/>
                                </a:solidFill>
                                <a:latin typeface="Cambria Math" panose="02040503050406030204" pitchFamily="18" charset="0"/>
                              </a:rPr>
                              <m:t>𝑟</m:t>
                            </m:r>
                          </m:e>
                          <m:sup>
                            <m:r>
                              <a:rPr kumimoji="1" lang="en-US" altLang="zh-CN" sz="1800" b="0" i="1" dirty="0">
                                <a:solidFill>
                                  <a:srgbClr val="FF0000"/>
                                </a:solidFill>
                                <a:latin typeface="Cambria Math" panose="02040503050406030204" pitchFamily="18" charset="0"/>
                              </a:rPr>
                              <m:t>𝑏</m:t>
                            </m:r>
                          </m:sup>
                        </m:sSup>
                        <m:d>
                          <m:dPr>
                            <m:ctrlPr>
                              <a:rPr kumimoji="1" lang="en-US" altLang="zh-CN" sz="1800" b="0" i="1" dirty="0">
                                <a:solidFill>
                                  <a:srgbClr val="FF0000"/>
                                </a:solidFill>
                                <a:latin typeface="Cambria Math" panose="02040503050406030204" pitchFamily="18" charset="0"/>
                              </a:rPr>
                            </m:ctrlPr>
                          </m:dPr>
                          <m:e>
                            <m:r>
                              <a:rPr kumimoji="1" lang="en-US" altLang="zh-CN" sz="1800" b="0" i="1" dirty="0" smtClean="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dirty="0" smtClean="0">
                                <a:solidFill>
                                  <a:srgbClr val="FF0000"/>
                                </a:solidFill>
                                <a:latin typeface="Cambria Math" panose="02040503050406030204" pitchFamily="18" charset="0"/>
                              </a:rPr>
                            </m:ctrlPr>
                          </m:sSubPr>
                          <m:e>
                            <m:r>
                              <a:rPr kumimoji="1" lang="en-US" altLang="zh-CN" sz="1800" b="0" i="1" dirty="0" smtClean="0">
                                <a:solidFill>
                                  <a:srgbClr val="FF0000"/>
                                </a:solidFill>
                                <a:latin typeface="Cambria Math" panose="02040503050406030204" pitchFamily="18" charset="0"/>
                              </a:rPr>
                              <m:t>𝑑</m:t>
                            </m:r>
                          </m:e>
                          <m:sub>
                            <m:r>
                              <a:rPr kumimoji="1" lang="en-US" altLang="zh-CN" sz="1800" b="0" i="1" dirty="0" smtClean="0">
                                <a:solidFill>
                                  <a:srgbClr val="FF0000"/>
                                </a:solidFill>
                                <a:latin typeface="Cambria Math" panose="02040503050406030204" pitchFamily="18" charset="0"/>
                              </a:rPr>
                              <m:t>𝑜𝑢𝑡</m:t>
                            </m:r>
                          </m:sub>
                        </m:sSub>
                        <m:r>
                          <a:rPr kumimoji="1" lang="en-US" altLang="zh-CN" sz="1800" b="0" i="1" dirty="0" smtClean="0">
                            <a:solidFill>
                              <a:srgbClr val="FF0000"/>
                            </a:solidFill>
                            <a:latin typeface="Cambria Math" panose="02040503050406030204" pitchFamily="18" charset="0"/>
                          </a:rPr>
                          <m:t>(</m:t>
                        </m:r>
                        <m:r>
                          <a:rPr kumimoji="1" lang="en-US" altLang="zh-CN" sz="1800" b="0" i="1" dirty="0" smtClean="0">
                            <a:solidFill>
                              <a:srgbClr val="FF0000"/>
                            </a:solidFill>
                            <a:latin typeface="Cambria Math" panose="02040503050406030204" pitchFamily="18" charset="0"/>
                          </a:rPr>
                          <m:t>𝑣</m:t>
                        </m:r>
                        <m:r>
                          <a:rPr kumimoji="1" lang="en-US" altLang="zh-CN" sz="1800" b="0" i="1" dirty="0" smtClean="0">
                            <a:solidFill>
                              <a:srgbClr val="FF0000"/>
                            </a:solidFill>
                            <a:latin typeface="Cambria Math" panose="02040503050406030204" pitchFamily="18" charset="0"/>
                          </a:rPr>
                          <m:t>)</m:t>
                        </m:r>
                      </m:den>
                    </m:f>
                  </m:oMath>
                </a14:m>
                <a:r>
                  <a:rPr kumimoji="1" lang="en-US" altLang="zh-CN" sz="1800" b="0" dirty="0">
                    <a:solidFill>
                      <a:srgbClr val="FF0000"/>
                    </a:solidFill>
                  </a:rPr>
                  <a:t>, for </a:t>
                </a:r>
                <a14:m>
                  <m:oMath xmlns:m="http://schemas.openxmlformats.org/officeDocument/2006/math">
                    <m:r>
                      <a:rPr kumimoji="1" lang="en-US" altLang="zh-CN" sz="1800" b="0" i="1" smtClean="0">
                        <a:solidFill>
                          <a:srgbClr val="FF0000"/>
                        </a:solidFill>
                        <a:latin typeface="Cambria Math" panose="02040503050406030204" pitchFamily="18" charset="0"/>
                        <a:ea typeface="Cambria Math" panose="02040503050406030204" pitchFamily="18" charset="0"/>
                      </a:rPr>
                      <m:t>∀</m:t>
                    </m:r>
                    <m:r>
                      <a:rPr kumimoji="1" lang="en-US" altLang="zh-CN" sz="1800" b="0" i="1" smtClean="0">
                        <a:solidFill>
                          <a:srgbClr val="FF0000"/>
                        </a:solidFill>
                        <a:latin typeface="Cambria Math" panose="02040503050406030204" pitchFamily="18" charset="0"/>
                      </a:rPr>
                      <m:t>𝑣</m:t>
                    </m:r>
                    <m:r>
                      <a:rPr kumimoji="1" lang="en-US" altLang="zh-CN" sz="1800" b="0" i="1" smtClean="0">
                        <a:solidFill>
                          <a:srgbClr val="FF0000"/>
                        </a:solidFill>
                        <a:latin typeface="Cambria Math" panose="02040503050406030204" pitchFamily="18" charset="0"/>
                        <a:ea typeface="Cambria Math" panose="02040503050406030204" pitchFamily="18" charset="0"/>
                      </a:rPr>
                      <m:t>∈</m:t>
                    </m:r>
                    <m:sSub>
                      <m:sSubPr>
                        <m:ctrlPr>
                          <a:rPr kumimoji="1" lang="en-US" altLang="zh-CN" sz="1800" b="0" i="1" smtClean="0">
                            <a:solidFill>
                              <a:srgbClr val="FF0000"/>
                            </a:solidFill>
                            <a:latin typeface="Cambria Math" panose="02040503050406030204" pitchFamily="18" charset="0"/>
                            <a:ea typeface="Cambria Math" panose="02040503050406030204" pitchFamily="18" charset="0"/>
                          </a:rPr>
                        </m:ctrlPr>
                      </m:sSubPr>
                      <m:e>
                        <m:r>
                          <a:rPr kumimoji="1" lang="en-US" altLang="zh-CN" sz="1800" b="0" i="1" smtClean="0">
                            <a:solidFill>
                              <a:srgbClr val="FF0000"/>
                            </a:solidFill>
                            <a:latin typeface="Cambria Math" panose="02040503050406030204" pitchFamily="18" charset="0"/>
                            <a:ea typeface="Cambria Math" panose="02040503050406030204" pitchFamily="18" charset="0"/>
                          </a:rPr>
                          <m:t>𝑁</m:t>
                        </m:r>
                      </m:e>
                      <m:sub>
                        <m:r>
                          <a:rPr kumimoji="1" lang="en-US" altLang="zh-CN" sz="1800" b="0" i="1" smtClean="0">
                            <a:solidFill>
                              <a:srgbClr val="FF0000"/>
                            </a:solidFill>
                            <a:latin typeface="Cambria Math" panose="02040503050406030204" pitchFamily="18" charset="0"/>
                            <a:ea typeface="Cambria Math" panose="02040503050406030204" pitchFamily="18" charset="0"/>
                          </a:rPr>
                          <m:t>𝑜𝑢𝑡</m:t>
                        </m:r>
                      </m:sub>
                    </m:sSub>
                    <m:r>
                      <a:rPr kumimoji="1" lang="en-US" altLang="zh-CN" sz="1800" b="0" i="1" smtClean="0">
                        <a:solidFill>
                          <a:srgbClr val="FF0000"/>
                        </a:solidFill>
                        <a:latin typeface="Cambria Math" panose="02040503050406030204" pitchFamily="18" charset="0"/>
                        <a:ea typeface="Cambria Math" panose="02040503050406030204" pitchFamily="18" charset="0"/>
                      </a:rPr>
                      <m:t>(</m:t>
                    </m:r>
                    <m:r>
                      <a:rPr kumimoji="1" lang="en-US" altLang="zh-CN" sz="1800" b="0" i="1" smtClean="0">
                        <a:solidFill>
                          <a:srgbClr val="FF0000"/>
                        </a:solidFill>
                        <a:latin typeface="Cambria Math" panose="02040503050406030204" pitchFamily="18" charset="0"/>
                        <a:ea typeface="Cambria Math" panose="02040503050406030204" pitchFamily="18" charset="0"/>
                      </a:rPr>
                      <m:t>𝑡</m:t>
                    </m:r>
                    <m:r>
                      <a:rPr kumimoji="1" lang="en-US" altLang="zh-CN" sz="1800" b="0" i="1" smtClean="0">
                        <a:solidFill>
                          <a:srgbClr val="FF0000"/>
                        </a:solidFill>
                        <a:latin typeface="Cambria Math" panose="02040503050406030204" pitchFamily="18" charset="0"/>
                        <a:ea typeface="Cambria Math" panose="02040503050406030204" pitchFamily="18" charset="0"/>
                      </a:rPr>
                      <m:t>)</m:t>
                    </m:r>
                  </m:oMath>
                </a14:m>
                <a:r>
                  <a:rPr kumimoji="1" lang="en-US" altLang="zh-CN" sz="1800" b="0" dirty="0">
                    <a:solidFill>
                      <a:srgbClr val="FF0000"/>
                    </a:solidFill>
                  </a:rPr>
                  <a:t>; </a:t>
                </a:r>
                <a:endParaRPr kumimoji="1" lang="zh-CN" altLang="en-US" sz="1800" b="0" dirty="0">
                  <a:solidFill>
                    <a:srgbClr val="FF0000"/>
                  </a:solidFill>
                </a:endParaRPr>
              </a:p>
            </p:txBody>
          </p:sp>
        </mc:Choice>
        <mc:Fallback xmlns="">
          <p:sp>
            <p:nvSpPr>
              <p:cNvPr id="3" name="文本框 2">
                <a:extLst>
                  <a:ext uri="{FF2B5EF4-FFF2-40B4-BE49-F238E27FC236}">
                    <a16:creationId xmlns:a16="http://schemas.microsoft.com/office/drawing/2014/main" id="{5A313771-D138-0A45-A40F-E9D458FD89D8}"/>
                  </a:ext>
                </a:extLst>
              </p:cNvPr>
              <p:cNvSpPr txBox="1">
                <a:spLocks noRot="1" noChangeAspect="1" noMove="1" noResize="1" noEditPoints="1" noAdjustHandles="1" noChangeArrowheads="1" noChangeShapeType="1" noTextEdit="1"/>
              </p:cNvSpPr>
              <p:nvPr/>
            </p:nvSpPr>
            <p:spPr>
              <a:xfrm>
                <a:off x="3156850" y="5733256"/>
                <a:ext cx="5087557" cy="1132618"/>
              </a:xfrm>
              <a:prstGeom prst="rect">
                <a:avLst/>
              </a:prstGeom>
              <a:blipFill>
                <a:blip r:embed="rId16"/>
                <a:stretch>
                  <a:fillRect l="-1000" t="-4494" b="-22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6" name="矩形 95">
                <a:extLst>
                  <a:ext uri="{FF2B5EF4-FFF2-40B4-BE49-F238E27FC236}">
                    <a16:creationId xmlns:a16="http://schemas.microsoft.com/office/drawing/2014/main" id="{E0EC1B09-2231-D34D-A804-DEA85C37639C}"/>
                  </a:ext>
                </a:extLst>
              </p:cNvPr>
              <p:cNvSpPr/>
              <p:nvPr/>
            </p:nvSpPr>
            <p:spPr>
              <a:xfrm>
                <a:off x="5476309" y="2492896"/>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96" name="矩形 95">
                <a:extLst>
                  <a:ext uri="{FF2B5EF4-FFF2-40B4-BE49-F238E27FC236}">
                    <a16:creationId xmlns:a16="http://schemas.microsoft.com/office/drawing/2014/main" id="{E0EC1B09-2231-D34D-A804-DEA85C37639C}"/>
                  </a:ext>
                </a:extLst>
              </p:cNvPr>
              <p:cNvSpPr>
                <a:spLocks noRot="1" noChangeAspect="1" noMove="1" noResize="1" noEditPoints="1" noAdjustHandles="1" noChangeArrowheads="1" noChangeShapeType="1" noTextEdit="1"/>
              </p:cNvSpPr>
              <p:nvPr/>
            </p:nvSpPr>
            <p:spPr>
              <a:xfrm>
                <a:off x="5476309" y="2492896"/>
                <a:ext cx="607859" cy="646331"/>
              </a:xfrm>
              <a:prstGeom prst="rect">
                <a:avLst/>
              </a:prstGeom>
              <a:blipFill>
                <a:blip r:embed="rId17"/>
                <a:stretch>
                  <a:fillRect/>
                </a:stretch>
              </a:blipFill>
            </p:spPr>
            <p:txBody>
              <a:bodyPr/>
              <a:lstStyle/>
              <a:p>
                <a:r>
                  <a:rPr lang="zh-CN" altLang="en-US">
                    <a:noFill/>
                  </a:rPr>
                  <a:t> </a:t>
                </a:r>
              </a:p>
            </p:txBody>
          </p:sp>
        </mc:Fallback>
      </mc:AlternateContent>
      <p:cxnSp>
        <p:nvCxnSpPr>
          <p:cNvPr id="97" name="直线箭头连接符 96">
            <a:extLst>
              <a:ext uri="{FF2B5EF4-FFF2-40B4-BE49-F238E27FC236}">
                <a16:creationId xmlns:a16="http://schemas.microsoft.com/office/drawing/2014/main" id="{0CB1F8CD-1B79-3443-9189-1B1EFBB32E14}"/>
              </a:ext>
            </a:extLst>
          </p:cNvPr>
          <p:cNvCxnSpPr>
            <a:cxnSpLocks/>
          </p:cNvCxnSpPr>
          <p:nvPr/>
        </p:nvCxnSpPr>
        <p:spPr>
          <a:xfrm flipV="1">
            <a:off x="6228184" y="2793943"/>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98" name="直线箭头连接符 97">
            <a:extLst>
              <a:ext uri="{FF2B5EF4-FFF2-40B4-BE49-F238E27FC236}">
                <a16:creationId xmlns:a16="http://schemas.microsoft.com/office/drawing/2014/main" id="{DF600E67-0791-8A4D-99D6-69D2B6A272E5}"/>
              </a:ext>
            </a:extLst>
          </p:cNvPr>
          <p:cNvCxnSpPr>
            <a:cxnSpLocks/>
          </p:cNvCxnSpPr>
          <p:nvPr/>
        </p:nvCxnSpPr>
        <p:spPr>
          <a:xfrm>
            <a:off x="6228184" y="3564031"/>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0" name="直线箭头连接符 99">
            <a:extLst>
              <a:ext uri="{FF2B5EF4-FFF2-40B4-BE49-F238E27FC236}">
                <a16:creationId xmlns:a16="http://schemas.microsoft.com/office/drawing/2014/main" id="{27B34B58-2D90-7C43-B772-FC086D4B353D}"/>
              </a:ext>
            </a:extLst>
          </p:cNvPr>
          <p:cNvCxnSpPr>
            <a:cxnSpLocks/>
          </p:cNvCxnSpPr>
          <p:nvPr/>
        </p:nvCxnSpPr>
        <p:spPr>
          <a:xfrm>
            <a:off x="6228184" y="4173436"/>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1" name="直线箭头连接符 100">
            <a:extLst>
              <a:ext uri="{FF2B5EF4-FFF2-40B4-BE49-F238E27FC236}">
                <a16:creationId xmlns:a16="http://schemas.microsoft.com/office/drawing/2014/main" id="{FF062E35-367F-6746-B959-81419E756863}"/>
              </a:ext>
            </a:extLst>
          </p:cNvPr>
          <p:cNvCxnSpPr>
            <a:cxnSpLocks/>
          </p:cNvCxnSpPr>
          <p:nvPr/>
        </p:nvCxnSpPr>
        <p:spPr>
          <a:xfrm flipV="1">
            <a:off x="6228184" y="4306111"/>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2" name="直线箭头连接符 101">
            <a:extLst>
              <a:ext uri="{FF2B5EF4-FFF2-40B4-BE49-F238E27FC236}">
                <a16:creationId xmlns:a16="http://schemas.microsoft.com/office/drawing/2014/main" id="{46EC354A-F1B3-AC4C-B873-8B7EB6D7291B}"/>
              </a:ext>
            </a:extLst>
          </p:cNvPr>
          <p:cNvCxnSpPr>
            <a:cxnSpLocks/>
          </p:cNvCxnSpPr>
          <p:nvPr/>
        </p:nvCxnSpPr>
        <p:spPr>
          <a:xfrm>
            <a:off x="6228184" y="2577919"/>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3" name="直线箭头连接符 102">
            <a:extLst>
              <a:ext uri="{FF2B5EF4-FFF2-40B4-BE49-F238E27FC236}">
                <a16:creationId xmlns:a16="http://schemas.microsoft.com/office/drawing/2014/main" id="{7A000E37-4159-2B45-B6FF-86E8E1E985CE}"/>
              </a:ext>
            </a:extLst>
          </p:cNvPr>
          <p:cNvCxnSpPr>
            <a:cxnSpLocks/>
          </p:cNvCxnSpPr>
          <p:nvPr/>
        </p:nvCxnSpPr>
        <p:spPr>
          <a:xfrm>
            <a:off x="6300192" y="4882175"/>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4" name="直线箭头连接符 103">
            <a:extLst>
              <a:ext uri="{FF2B5EF4-FFF2-40B4-BE49-F238E27FC236}">
                <a16:creationId xmlns:a16="http://schemas.microsoft.com/office/drawing/2014/main" id="{E9800319-C1E3-6149-80E2-15EF17D3F6E1}"/>
              </a:ext>
            </a:extLst>
          </p:cNvPr>
          <p:cNvCxnSpPr>
            <a:cxnSpLocks/>
          </p:cNvCxnSpPr>
          <p:nvPr/>
        </p:nvCxnSpPr>
        <p:spPr>
          <a:xfrm>
            <a:off x="6300192" y="5098199"/>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7" name="直线箭头连接符 106">
            <a:extLst>
              <a:ext uri="{FF2B5EF4-FFF2-40B4-BE49-F238E27FC236}">
                <a16:creationId xmlns:a16="http://schemas.microsoft.com/office/drawing/2014/main" id="{DAEB79CA-023D-B74C-8239-2BC4D7272900}"/>
              </a:ext>
            </a:extLst>
          </p:cNvPr>
          <p:cNvCxnSpPr>
            <a:cxnSpLocks/>
          </p:cNvCxnSpPr>
          <p:nvPr/>
        </p:nvCxnSpPr>
        <p:spPr>
          <a:xfrm flipV="1">
            <a:off x="6300192" y="5098199"/>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08" name="直线箭头连接符 107">
            <a:extLst>
              <a:ext uri="{FF2B5EF4-FFF2-40B4-BE49-F238E27FC236}">
                <a16:creationId xmlns:a16="http://schemas.microsoft.com/office/drawing/2014/main" id="{1C1A29EF-D7A9-9941-8EFF-91CF784F56A4}"/>
              </a:ext>
            </a:extLst>
          </p:cNvPr>
          <p:cNvCxnSpPr>
            <a:cxnSpLocks/>
          </p:cNvCxnSpPr>
          <p:nvPr/>
        </p:nvCxnSpPr>
        <p:spPr>
          <a:xfrm>
            <a:off x="6300192" y="5818279"/>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0" name="矩形 109">
                <a:extLst>
                  <a:ext uri="{FF2B5EF4-FFF2-40B4-BE49-F238E27FC236}">
                    <a16:creationId xmlns:a16="http://schemas.microsoft.com/office/drawing/2014/main" id="{7BB70544-E277-4544-AF9A-2F6E77F11626}"/>
                  </a:ext>
                </a:extLst>
              </p:cNvPr>
              <p:cNvSpPr/>
              <p:nvPr/>
            </p:nvSpPr>
            <p:spPr>
              <a:xfrm>
                <a:off x="4701823" y="2521676"/>
                <a:ext cx="1005019"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10" name="矩形 109">
                <a:extLst>
                  <a:ext uri="{FF2B5EF4-FFF2-40B4-BE49-F238E27FC236}">
                    <a16:creationId xmlns:a16="http://schemas.microsoft.com/office/drawing/2014/main" id="{7BB70544-E277-4544-AF9A-2F6E77F11626}"/>
                  </a:ext>
                </a:extLst>
              </p:cNvPr>
              <p:cNvSpPr>
                <a:spLocks noRot="1" noChangeAspect="1" noMove="1" noResize="1" noEditPoints="1" noAdjustHandles="1" noChangeArrowheads="1" noChangeShapeType="1" noTextEdit="1"/>
              </p:cNvSpPr>
              <p:nvPr/>
            </p:nvSpPr>
            <p:spPr>
              <a:xfrm>
                <a:off x="4701823" y="2521676"/>
                <a:ext cx="1005019" cy="59362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1" name="矩形 110">
                <a:extLst>
                  <a:ext uri="{FF2B5EF4-FFF2-40B4-BE49-F238E27FC236}">
                    <a16:creationId xmlns:a16="http://schemas.microsoft.com/office/drawing/2014/main" id="{FF9F4D77-A7C7-4F4E-9D4D-879453AA7C4B}"/>
                  </a:ext>
                </a:extLst>
              </p:cNvPr>
              <p:cNvSpPr/>
              <p:nvPr/>
            </p:nvSpPr>
            <p:spPr>
              <a:xfrm>
                <a:off x="5476309" y="3198452"/>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111" name="矩形 110">
                <a:extLst>
                  <a:ext uri="{FF2B5EF4-FFF2-40B4-BE49-F238E27FC236}">
                    <a16:creationId xmlns:a16="http://schemas.microsoft.com/office/drawing/2014/main" id="{FF9F4D77-A7C7-4F4E-9D4D-879453AA7C4B}"/>
                  </a:ext>
                </a:extLst>
              </p:cNvPr>
              <p:cNvSpPr>
                <a:spLocks noRot="1" noChangeAspect="1" noMove="1" noResize="1" noEditPoints="1" noAdjustHandles="1" noChangeArrowheads="1" noChangeShapeType="1" noTextEdit="1"/>
              </p:cNvSpPr>
              <p:nvPr/>
            </p:nvSpPr>
            <p:spPr>
              <a:xfrm>
                <a:off x="5476309" y="3198452"/>
                <a:ext cx="607859" cy="646331"/>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矩形 115">
                <a:extLst>
                  <a:ext uri="{FF2B5EF4-FFF2-40B4-BE49-F238E27FC236}">
                    <a16:creationId xmlns:a16="http://schemas.microsoft.com/office/drawing/2014/main" id="{044E9441-CED1-C346-AE3B-319C353F4E92}"/>
                  </a:ext>
                </a:extLst>
              </p:cNvPr>
              <p:cNvSpPr/>
              <p:nvPr/>
            </p:nvSpPr>
            <p:spPr>
              <a:xfrm>
                <a:off x="4699451" y="3227232"/>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16" name="矩形 115">
                <a:extLst>
                  <a:ext uri="{FF2B5EF4-FFF2-40B4-BE49-F238E27FC236}">
                    <a16:creationId xmlns:a16="http://schemas.microsoft.com/office/drawing/2014/main" id="{044E9441-CED1-C346-AE3B-319C353F4E92}"/>
                  </a:ext>
                </a:extLst>
              </p:cNvPr>
              <p:cNvSpPr>
                <a:spLocks noRot="1" noChangeAspect="1" noMove="1" noResize="1" noEditPoints="1" noAdjustHandles="1" noChangeArrowheads="1" noChangeShapeType="1" noTextEdit="1"/>
              </p:cNvSpPr>
              <p:nvPr/>
            </p:nvSpPr>
            <p:spPr>
              <a:xfrm>
                <a:off x="4699451" y="3227232"/>
                <a:ext cx="1009764" cy="59362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矩形 117">
                <a:extLst>
                  <a:ext uri="{FF2B5EF4-FFF2-40B4-BE49-F238E27FC236}">
                    <a16:creationId xmlns:a16="http://schemas.microsoft.com/office/drawing/2014/main" id="{507980D3-FAF7-324E-B319-9589632CDF2D}"/>
                  </a:ext>
                </a:extLst>
              </p:cNvPr>
              <p:cNvSpPr/>
              <p:nvPr/>
            </p:nvSpPr>
            <p:spPr>
              <a:xfrm>
                <a:off x="5485110" y="3982945"/>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118" name="矩形 117">
                <a:extLst>
                  <a:ext uri="{FF2B5EF4-FFF2-40B4-BE49-F238E27FC236}">
                    <a16:creationId xmlns:a16="http://schemas.microsoft.com/office/drawing/2014/main" id="{507980D3-FAF7-324E-B319-9589632CDF2D}"/>
                  </a:ext>
                </a:extLst>
              </p:cNvPr>
              <p:cNvSpPr>
                <a:spLocks noRot="1" noChangeAspect="1" noMove="1" noResize="1" noEditPoints="1" noAdjustHandles="1" noChangeArrowheads="1" noChangeShapeType="1" noTextEdit="1"/>
              </p:cNvSpPr>
              <p:nvPr/>
            </p:nvSpPr>
            <p:spPr>
              <a:xfrm>
                <a:off x="5485110" y="3982945"/>
                <a:ext cx="607859" cy="646331"/>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矩形 119">
                <a:extLst>
                  <a:ext uri="{FF2B5EF4-FFF2-40B4-BE49-F238E27FC236}">
                    <a16:creationId xmlns:a16="http://schemas.microsoft.com/office/drawing/2014/main" id="{A6B6C3FA-8DB7-0743-9C2C-B36DB825E328}"/>
                  </a:ext>
                </a:extLst>
              </p:cNvPr>
              <p:cNvSpPr/>
              <p:nvPr/>
            </p:nvSpPr>
            <p:spPr>
              <a:xfrm>
                <a:off x="4708252" y="4011725"/>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20" name="矩形 119">
                <a:extLst>
                  <a:ext uri="{FF2B5EF4-FFF2-40B4-BE49-F238E27FC236}">
                    <a16:creationId xmlns:a16="http://schemas.microsoft.com/office/drawing/2014/main" id="{A6B6C3FA-8DB7-0743-9C2C-B36DB825E328}"/>
                  </a:ext>
                </a:extLst>
              </p:cNvPr>
              <p:cNvSpPr>
                <a:spLocks noRot="1" noChangeAspect="1" noMove="1" noResize="1" noEditPoints="1" noAdjustHandles="1" noChangeArrowheads="1" noChangeShapeType="1" noTextEdit="1"/>
              </p:cNvSpPr>
              <p:nvPr/>
            </p:nvSpPr>
            <p:spPr>
              <a:xfrm>
                <a:off x="4708252" y="4011725"/>
                <a:ext cx="1009764" cy="59362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矩形 120">
                <a:extLst>
                  <a:ext uri="{FF2B5EF4-FFF2-40B4-BE49-F238E27FC236}">
                    <a16:creationId xmlns:a16="http://schemas.microsoft.com/office/drawing/2014/main" id="{20C925E1-2338-6F46-9637-38C78133CCEF}"/>
                  </a:ext>
                </a:extLst>
              </p:cNvPr>
              <p:cNvSpPr/>
              <p:nvPr/>
            </p:nvSpPr>
            <p:spPr>
              <a:xfrm>
                <a:off x="5486579" y="4748562"/>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121" name="矩形 120">
                <a:extLst>
                  <a:ext uri="{FF2B5EF4-FFF2-40B4-BE49-F238E27FC236}">
                    <a16:creationId xmlns:a16="http://schemas.microsoft.com/office/drawing/2014/main" id="{20C925E1-2338-6F46-9637-38C78133CCEF}"/>
                  </a:ext>
                </a:extLst>
              </p:cNvPr>
              <p:cNvSpPr>
                <a:spLocks noRot="1" noChangeAspect="1" noMove="1" noResize="1" noEditPoints="1" noAdjustHandles="1" noChangeArrowheads="1" noChangeShapeType="1" noTextEdit="1"/>
              </p:cNvSpPr>
              <p:nvPr/>
            </p:nvSpPr>
            <p:spPr>
              <a:xfrm>
                <a:off x="5486579" y="4748562"/>
                <a:ext cx="607859" cy="646331"/>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2" name="矩形 121">
                <a:extLst>
                  <a:ext uri="{FF2B5EF4-FFF2-40B4-BE49-F238E27FC236}">
                    <a16:creationId xmlns:a16="http://schemas.microsoft.com/office/drawing/2014/main" id="{827A1C22-BE55-3D49-97E1-8B9BC48B66C5}"/>
                  </a:ext>
                </a:extLst>
              </p:cNvPr>
              <p:cNvSpPr/>
              <p:nvPr/>
            </p:nvSpPr>
            <p:spPr>
              <a:xfrm>
                <a:off x="4714114" y="4777342"/>
                <a:ext cx="1000979"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22" name="矩形 121">
                <a:extLst>
                  <a:ext uri="{FF2B5EF4-FFF2-40B4-BE49-F238E27FC236}">
                    <a16:creationId xmlns:a16="http://schemas.microsoft.com/office/drawing/2014/main" id="{827A1C22-BE55-3D49-97E1-8B9BC48B66C5}"/>
                  </a:ext>
                </a:extLst>
              </p:cNvPr>
              <p:cNvSpPr>
                <a:spLocks noRot="1" noChangeAspect="1" noMove="1" noResize="1" noEditPoints="1" noAdjustHandles="1" noChangeArrowheads="1" noChangeShapeType="1" noTextEdit="1"/>
              </p:cNvSpPr>
              <p:nvPr/>
            </p:nvSpPr>
            <p:spPr>
              <a:xfrm>
                <a:off x="4714114" y="4777342"/>
                <a:ext cx="1000979" cy="593624"/>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3" name="矩形 122">
                <a:extLst>
                  <a:ext uri="{FF2B5EF4-FFF2-40B4-BE49-F238E27FC236}">
                    <a16:creationId xmlns:a16="http://schemas.microsoft.com/office/drawing/2014/main" id="{2E51B96D-0AB4-BA47-8F8F-C1DBF1427664}"/>
                  </a:ext>
                </a:extLst>
              </p:cNvPr>
              <p:cNvSpPr/>
              <p:nvPr/>
            </p:nvSpPr>
            <p:spPr>
              <a:xfrm>
                <a:off x="5485110" y="5472994"/>
                <a:ext cx="607859" cy="646331"/>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en-US" altLang="zh-CN" sz="1800" b="0" dirty="0"/>
              </a:p>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=0</m:t>
                      </m:r>
                    </m:oMath>
                  </m:oMathPara>
                </a14:m>
                <a:endParaRPr lang="zh-CN" altLang="en-US" sz="1800" b="0" dirty="0"/>
              </a:p>
            </p:txBody>
          </p:sp>
        </mc:Choice>
        <mc:Fallback xmlns="">
          <p:sp>
            <p:nvSpPr>
              <p:cNvPr id="123" name="矩形 122">
                <a:extLst>
                  <a:ext uri="{FF2B5EF4-FFF2-40B4-BE49-F238E27FC236}">
                    <a16:creationId xmlns:a16="http://schemas.microsoft.com/office/drawing/2014/main" id="{2E51B96D-0AB4-BA47-8F8F-C1DBF1427664}"/>
                  </a:ext>
                </a:extLst>
              </p:cNvPr>
              <p:cNvSpPr>
                <a:spLocks noRot="1" noChangeAspect="1" noMove="1" noResize="1" noEditPoints="1" noAdjustHandles="1" noChangeArrowheads="1" noChangeShapeType="1" noTextEdit="1"/>
              </p:cNvSpPr>
              <p:nvPr/>
            </p:nvSpPr>
            <p:spPr>
              <a:xfrm>
                <a:off x="5485110" y="5472994"/>
                <a:ext cx="607859" cy="646331"/>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4" name="矩形 123">
                <a:extLst>
                  <a:ext uri="{FF2B5EF4-FFF2-40B4-BE49-F238E27FC236}">
                    <a16:creationId xmlns:a16="http://schemas.microsoft.com/office/drawing/2014/main" id="{A295A57A-FC76-8742-B13D-7F37CDE63F36}"/>
                  </a:ext>
                </a:extLst>
              </p:cNvPr>
              <p:cNvSpPr/>
              <p:nvPr/>
            </p:nvSpPr>
            <p:spPr>
              <a:xfrm>
                <a:off x="4708252" y="5501774"/>
                <a:ext cx="1009764" cy="59362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sz="1600" b="0" i="1" dirty="0" smtClean="0">
                              <a:latin typeface="Cambria Math" panose="02040503050406030204" pitchFamily="18" charset="0"/>
                            </a:rPr>
                          </m:ctrlPr>
                        </m:sSupPr>
                        <m:e>
                          <m:r>
                            <a:rPr kumimoji="1" lang="en-US" altLang="zh-CN" sz="1600" b="0" i="1" dirty="0">
                              <a:latin typeface="Cambria Math" panose="02040503050406030204" pitchFamily="18" charset="0"/>
                            </a:rPr>
                            <m:t>𝑟</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en-US" altLang="zh-CN" sz="1600" b="0" dirty="0"/>
              </a:p>
              <a:p>
                <a:pPr algn="ctr"/>
                <a14:m>
                  <m:oMathPara xmlns:m="http://schemas.openxmlformats.org/officeDocument/2006/math">
                    <m:oMathParaPr>
                      <m:jc m:val="centerGroup"/>
                    </m:oMathParaPr>
                    <m:oMath xmlns:m="http://schemas.openxmlformats.org/officeDocument/2006/math">
                      <m:sSup>
                        <m:sSupPr>
                          <m:ctrlPr>
                            <a:rPr kumimoji="1" lang="en-US" altLang="zh-CN" sz="1600" b="0" i="1" dirty="0">
                              <a:latin typeface="Cambria Math" panose="02040503050406030204" pitchFamily="18" charset="0"/>
                            </a:rPr>
                          </m:ctrlPr>
                        </m:sSupPr>
                        <m:e>
                          <m:r>
                            <a:rPr kumimoji="1" lang="en-US" altLang="zh-CN" sz="1600" b="0" i="1" dirty="0">
                              <a:latin typeface="Cambria Math" panose="02040503050406030204" pitchFamily="18" charset="0"/>
                              <a:ea typeface="Cambria Math" panose="02040503050406030204" pitchFamily="18" charset="0"/>
                            </a:rPr>
                            <m:t>𝜋</m:t>
                          </m:r>
                        </m:e>
                        <m:sup>
                          <m:r>
                            <a:rPr kumimoji="1" lang="en-US" altLang="zh-CN" sz="1600" b="0" i="1" dirty="0">
                              <a:latin typeface="Cambria Math" panose="02040503050406030204" pitchFamily="18" charset="0"/>
                            </a:rPr>
                            <m:t>𝑏</m:t>
                          </m:r>
                        </m:sup>
                      </m:sSup>
                      <m:d>
                        <m:dPr>
                          <m:ctrlPr>
                            <a:rPr kumimoji="1" lang="en-US" altLang="zh-CN" sz="1600" b="0" i="1" dirty="0">
                              <a:latin typeface="Cambria Math" panose="02040503050406030204" pitchFamily="18" charset="0"/>
                            </a:rPr>
                          </m:ctrlPr>
                        </m:dPr>
                        <m:e>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m:oMathPara>
                </a14:m>
                <a:endParaRPr lang="zh-CN" altLang="en-US" sz="1600" b="0" dirty="0"/>
              </a:p>
            </p:txBody>
          </p:sp>
        </mc:Choice>
        <mc:Fallback xmlns="">
          <p:sp>
            <p:nvSpPr>
              <p:cNvPr id="124" name="矩形 123">
                <a:extLst>
                  <a:ext uri="{FF2B5EF4-FFF2-40B4-BE49-F238E27FC236}">
                    <a16:creationId xmlns:a16="http://schemas.microsoft.com/office/drawing/2014/main" id="{A295A57A-FC76-8742-B13D-7F37CDE63F36}"/>
                  </a:ext>
                </a:extLst>
              </p:cNvPr>
              <p:cNvSpPr>
                <a:spLocks noRot="1" noChangeAspect="1" noMove="1" noResize="1" noEditPoints="1" noAdjustHandles="1" noChangeArrowheads="1" noChangeShapeType="1" noTextEdit="1"/>
              </p:cNvSpPr>
              <p:nvPr/>
            </p:nvSpPr>
            <p:spPr>
              <a:xfrm>
                <a:off x="4708252" y="5501774"/>
                <a:ext cx="1009764" cy="593624"/>
              </a:xfrm>
              <a:prstGeom prst="rect">
                <a:avLst/>
              </a:prstGeom>
              <a:blipFill>
                <a:blip r:embed="rId26"/>
                <a:stretch>
                  <a:fillRect/>
                </a:stretch>
              </a:blipFill>
            </p:spPr>
            <p:txBody>
              <a:bodyPr/>
              <a:lstStyle/>
              <a:p>
                <a:r>
                  <a:rPr lang="zh-CN" altLang="en-US">
                    <a:noFill/>
                  </a:rPr>
                  <a:t> </a:t>
                </a:r>
              </a:p>
            </p:txBody>
          </p:sp>
        </mc:Fallback>
      </mc:AlternateContent>
      <p:cxnSp>
        <p:nvCxnSpPr>
          <p:cNvPr id="125" name="直线箭头连接符 124">
            <a:extLst>
              <a:ext uri="{FF2B5EF4-FFF2-40B4-BE49-F238E27FC236}">
                <a16:creationId xmlns:a16="http://schemas.microsoft.com/office/drawing/2014/main" id="{38689652-EEA1-BD4F-9793-9E2172EB6048}"/>
              </a:ext>
            </a:extLst>
          </p:cNvPr>
          <p:cNvCxnSpPr>
            <a:cxnSpLocks/>
            <a:stCxn id="127" idx="6"/>
            <a:endCxn id="92" idx="1"/>
          </p:cNvCxnSpPr>
          <p:nvPr/>
        </p:nvCxnSpPr>
        <p:spPr>
          <a:xfrm>
            <a:off x="6948264" y="2785959"/>
            <a:ext cx="1507440" cy="1440111"/>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6" name="矩形 125">
                <a:extLst>
                  <a:ext uri="{FF2B5EF4-FFF2-40B4-BE49-F238E27FC236}">
                    <a16:creationId xmlns:a16="http://schemas.microsoft.com/office/drawing/2014/main" id="{5CEE1A69-D2FF-444E-AEC7-824A44D8BE00}"/>
                  </a:ext>
                </a:extLst>
              </p:cNvPr>
              <p:cNvSpPr/>
              <p:nvPr/>
            </p:nvSpPr>
            <p:spPr>
              <a:xfrm>
                <a:off x="5426235" y="2422942"/>
                <a:ext cx="873957" cy="491096"/>
              </a:xfrm>
              <a:prstGeom prst="rect">
                <a:avLst/>
              </a:prstGeom>
            </p:spPr>
            <p:txBody>
              <a:bodyPr wrap="none">
                <a:spAutoFit/>
              </a:bodyPr>
              <a:lstStyle/>
              <a:p>
                <a:r>
                  <a:rPr lang="en-US" altLang="zh-CN" sz="1800" b="0" dirty="0"/>
                  <a:t> </a:t>
                </a:r>
                <a14:m>
                  <m:oMath xmlns:m="http://schemas.openxmlformats.org/officeDocument/2006/math">
                    <m:r>
                      <a:rPr kumimoji="1" lang="en-US" altLang="zh-CN" sz="1800" b="1" i="1" dirty="0" smtClean="0">
                        <a:solidFill>
                          <a:srgbClr val="C00000"/>
                        </a:solidFill>
                        <a:latin typeface="Cambria Math" panose="02040503050406030204" pitchFamily="18" charset="0"/>
                      </a:rPr>
                      <m:t>=</m:t>
                    </m:r>
                    <m:f>
                      <m:fPr>
                        <m:ctrlPr>
                          <a:rPr kumimoji="1" lang="en-US" altLang="zh-CN" sz="1800" i="1" dirty="0" smtClean="0">
                            <a:solidFill>
                              <a:srgbClr val="C00000"/>
                            </a:solidFill>
                            <a:latin typeface="Cambria Math" panose="02040503050406030204" pitchFamily="18" charset="0"/>
                          </a:rPr>
                        </m:ctrlPr>
                      </m:fPr>
                      <m:num>
                        <m:r>
                          <a:rPr kumimoji="1" lang="en-US" altLang="zh-CN" sz="1800" b="1" i="1" dirty="0" smtClean="0">
                            <a:solidFill>
                              <a:srgbClr val="C00000"/>
                            </a:solidFill>
                            <a:latin typeface="Cambria Math" panose="02040503050406030204" pitchFamily="18" charset="0"/>
                          </a:rPr>
                          <m:t>𝟏</m:t>
                        </m:r>
                        <m:r>
                          <a:rPr kumimoji="1" lang="en-US" altLang="zh-CN" sz="1800" b="1" i="1" dirty="0" smtClean="0">
                            <a:solidFill>
                              <a:srgbClr val="C00000"/>
                            </a:solidFill>
                            <a:latin typeface="Cambria Math" panose="02040503050406030204" pitchFamily="18" charset="0"/>
                          </a:rPr>
                          <m:t>−</m:t>
                        </m:r>
                        <m:r>
                          <a:rPr kumimoji="1" lang="en-US" altLang="zh-CN" sz="18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800" b="1" i="1" dirty="0" smtClean="0">
                            <a:solidFill>
                              <a:srgbClr val="C00000"/>
                            </a:solidFill>
                            <a:latin typeface="Cambria Math" panose="02040503050406030204" pitchFamily="18" charset="0"/>
                          </a:rPr>
                          <m:t>𝟏</m:t>
                        </m:r>
                      </m:den>
                    </m:f>
                  </m:oMath>
                </a14:m>
                <a:r>
                  <a:rPr lang="en-US" altLang="zh-CN" sz="1800" dirty="0">
                    <a:solidFill>
                      <a:srgbClr val="C00000"/>
                    </a:solidFill>
                  </a:rPr>
                  <a:t> </a:t>
                </a:r>
              </a:p>
            </p:txBody>
          </p:sp>
        </mc:Choice>
        <mc:Fallback xmlns="">
          <p:sp>
            <p:nvSpPr>
              <p:cNvPr id="126" name="矩形 125">
                <a:extLst>
                  <a:ext uri="{FF2B5EF4-FFF2-40B4-BE49-F238E27FC236}">
                    <a16:creationId xmlns:a16="http://schemas.microsoft.com/office/drawing/2014/main" id="{5CEE1A69-D2FF-444E-AEC7-824A44D8BE00}"/>
                  </a:ext>
                </a:extLst>
              </p:cNvPr>
              <p:cNvSpPr>
                <a:spLocks noRot="1" noChangeAspect="1" noMove="1" noResize="1" noEditPoints="1" noAdjustHandles="1" noChangeArrowheads="1" noChangeShapeType="1" noTextEdit="1"/>
              </p:cNvSpPr>
              <p:nvPr/>
            </p:nvSpPr>
            <p:spPr>
              <a:xfrm>
                <a:off x="5426235" y="2422942"/>
                <a:ext cx="873957" cy="491096"/>
              </a:xfrm>
              <a:prstGeom prst="rect">
                <a:avLst/>
              </a:prstGeom>
              <a:blipFill>
                <a:blip r:embed="rId27"/>
                <a:stretch>
                  <a:fillRect b="-2564"/>
                </a:stretch>
              </a:blipFill>
            </p:spPr>
            <p:txBody>
              <a:bodyPr/>
              <a:lstStyle/>
              <a:p>
                <a:r>
                  <a:rPr lang="zh-CN" altLang="en-US">
                    <a:noFill/>
                  </a:rPr>
                  <a:t> </a:t>
                </a:r>
              </a:p>
            </p:txBody>
          </p:sp>
        </mc:Fallback>
      </mc:AlternateContent>
      <p:cxnSp>
        <p:nvCxnSpPr>
          <p:cNvPr id="128" name="直线箭头连接符 127">
            <a:extLst>
              <a:ext uri="{FF2B5EF4-FFF2-40B4-BE49-F238E27FC236}">
                <a16:creationId xmlns:a16="http://schemas.microsoft.com/office/drawing/2014/main" id="{C760C89C-0B60-F148-BC90-9E8496695411}"/>
              </a:ext>
            </a:extLst>
          </p:cNvPr>
          <p:cNvCxnSpPr>
            <a:cxnSpLocks/>
            <a:stCxn id="45" idx="6"/>
            <a:endCxn id="41" idx="1"/>
          </p:cNvCxnSpPr>
          <p:nvPr/>
        </p:nvCxnSpPr>
        <p:spPr>
          <a:xfrm>
            <a:off x="6948264" y="3564031"/>
            <a:ext cx="1503432" cy="672677"/>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129" name="Oval 5">
            <a:extLst>
              <a:ext uri="{FF2B5EF4-FFF2-40B4-BE49-F238E27FC236}">
                <a16:creationId xmlns:a16="http://schemas.microsoft.com/office/drawing/2014/main" id="{A2675557-1A42-ED4D-B0E0-F04709A4A71F}"/>
              </a:ext>
            </a:extLst>
          </p:cNvPr>
          <p:cNvSpPr>
            <a:spLocks noChangeArrowheads="1"/>
          </p:cNvSpPr>
          <p:nvPr/>
        </p:nvSpPr>
        <p:spPr bwMode="auto">
          <a:xfrm>
            <a:off x="6497168" y="3359441"/>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mc:AlternateContent xmlns:mc="http://schemas.openxmlformats.org/markup-compatibility/2006" xmlns:a14="http://schemas.microsoft.com/office/drawing/2010/main">
        <mc:Choice Requires="a14">
          <p:sp>
            <p:nvSpPr>
              <p:cNvPr id="130" name="矩形 129">
                <a:extLst>
                  <a:ext uri="{FF2B5EF4-FFF2-40B4-BE49-F238E27FC236}">
                    <a16:creationId xmlns:a16="http://schemas.microsoft.com/office/drawing/2014/main" id="{226DAD1E-1CE7-584C-93CF-19C8B427BC68}"/>
                  </a:ext>
                </a:extLst>
              </p:cNvPr>
              <p:cNvSpPr/>
              <p:nvPr/>
            </p:nvSpPr>
            <p:spPr>
              <a:xfrm>
                <a:off x="5437704" y="3128919"/>
                <a:ext cx="873957" cy="491096"/>
              </a:xfrm>
              <a:prstGeom prst="rect">
                <a:avLst/>
              </a:prstGeom>
            </p:spPr>
            <p:txBody>
              <a:bodyPr wrap="none">
                <a:spAutoFit/>
              </a:bodyPr>
              <a:lstStyle/>
              <a:p>
                <a:r>
                  <a:rPr lang="en-US" altLang="zh-CN" sz="1800" b="0" dirty="0"/>
                  <a:t> </a:t>
                </a:r>
                <a14:m>
                  <m:oMath xmlns:m="http://schemas.openxmlformats.org/officeDocument/2006/math">
                    <m:r>
                      <a:rPr kumimoji="1" lang="en-US" altLang="zh-CN" sz="1800" b="1" i="1" dirty="0" smtClean="0">
                        <a:solidFill>
                          <a:srgbClr val="C00000"/>
                        </a:solidFill>
                        <a:latin typeface="Cambria Math" panose="02040503050406030204" pitchFamily="18" charset="0"/>
                      </a:rPr>
                      <m:t>=</m:t>
                    </m:r>
                    <m:f>
                      <m:fPr>
                        <m:ctrlPr>
                          <a:rPr kumimoji="1" lang="en-US" altLang="zh-CN" sz="1800" i="1" dirty="0" smtClean="0">
                            <a:solidFill>
                              <a:srgbClr val="C00000"/>
                            </a:solidFill>
                            <a:latin typeface="Cambria Math" panose="02040503050406030204" pitchFamily="18" charset="0"/>
                          </a:rPr>
                        </m:ctrlPr>
                      </m:fPr>
                      <m:num>
                        <m:r>
                          <a:rPr kumimoji="1" lang="en-US" altLang="zh-CN" sz="1800" b="1" i="1" dirty="0" smtClean="0">
                            <a:solidFill>
                              <a:srgbClr val="C00000"/>
                            </a:solidFill>
                            <a:latin typeface="Cambria Math" panose="02040503050406030204" pitchFamily="18" charset="0"/>
                          </a:rPr>
                          <m:t>𝟏</m:t>
                        </m:r>
                        <m:r>
                          <a:rPr kumimoji="1" lang="en-US" altLang="zh-CN" sz="1800" b="1" i="1" dirty="0" smtClean="0">
                            <a:solidFill>
                              <a:srgbClr val="C00000"/>
                            </a:solidFill>
                            <a:latin typeface="Cambria Math" panose="02040503050406030204" pitchFamily="18" charset="0"/>
                          </a:rPr>
                          <m:t>−</m:t>
                        </m:r>
                        <m:r>
                          <a:rPr kumimoji="1" lang="en-US" altLang="zh-CN" sz="18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800" b="1" i="1" dirty="0" smtClean="0">
                            <a:solidFill>
                              <a:srgbClr val="C00000"/>
                            </a:solidFill>
                            <a:latin typeface="Cambria Math" panose="02040503050406030204" pitchFamily="18" charset="0"/>
                          </a:rPr>
                          <m:t>𝟐</m:t>
                        </m:r>
                      </m:den>
                    </m:f>
                  </m:oMath>
                </a14:m>
                <a:r>
                  <a:rPr lang="en-US" altLang="zh-CN" sz="1800" dirty="0">
                    <a:solidFill>
                      <a:srgbClr val="C00000"/>
                    </a:solidFill>
                  </a:rPr>
                  <a:t> </a:t>
                </a:r>
              </a:p>
            </p:txBody>
          </p:sp>
        </mc:Choice>
        <mc:Fallback xmlns="">
          <p:sp>
            <p:nvSpPr>
              <p:cNvPr id="130" name="矩形 129">
                <a:extLst>
                  <a:ext uri="{FF2B5EF4-FFF2-40B4-BE49-F238E27FC236}">
                    <a16:creationId xmlns:a16="http://schemas.microsoft.com/office/drawing/2014/main" id="{226DAD1E-1CE7-584C-93CF-19C8B427BC68}"/>
                  </a:ext>
                </a:extLst>
              </p:cNvPr>
              <p:cNvSpPr>
                <a:spLocks noRot="1" noChangeAspect="1" noMove="1" noResize="1" noEditPoints="1" noAdjustHandles="1" noChangeArrowheads="1" noChangeShapeType="1" noTextEdit="1"/>
              </p:cNvSpPr>
              <p:nvPr/>
            </p:nvSpPr>
            <p:spPr>
              <a:xfrm>
                <a:off x="5437704" y="3128919"/>
                <a:ext cx="873957" cy="491096"/>
              </a:xfrm>
              <a:prstGeom prst="rect">
                <a:avLst/>
              </a:prstGeom>
              <a:blipFill>
                <a:blip r:embed="rId28"/>
                <a:stretch>
                  <a:fillRect/>
                </a:stretch>
              </a:blipFill>
            </p:spPr>
            <p:txBody>
              <a:bodyPr/>
              <a:lstStyle/>
              <a:p>
                <a:r>
                  <a:rPr lang="zh-CN" altLang="en-US">
                    <a:noFill/>
                  </a:rPr>
                  <a:t> </a:t>
                </a:r>
              </a:p>
            </p:txBody>
          </p:sp>
        </mc:Fallback>
      </mc:AlternateContent>
      <p:cxnSp>
        <p:nvCxnSpPr>
          <p:cNvPr id="131" name="直线箭头连接符 130">
            <a:extLst>
              <a:ext uri="{FF2B5EF4-FFF2-40B4-BE49-F238E27FC236}">
                <a16:creationId xmlns:a16="http://schemas.microsoft.com/office/drawing/2014/main" id="{FF6353F4-DF07-A34E-ABCE-3001CCE11489}"/>
              </a:ext>
            </a:extLst>
          </p:cNvPr>
          <p:cNvCxnSpPr>
            <a:cxnSpLocks/>
            <a:stCxn id="51" idx="6"/>
            <a:endCxn id="41" idx="2"/>
          </p:cNvCxnSpPr>
          <p:nvPr/>
        </p:nvCxnSpPr>
        <p:spPr>
          <a:xfrm>
            <a:off x="6948264" y="4306111"/>
            <a:ext cx="1440160" cy="83349"/>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132" name="Oval 5">
            <a:extLst>
              <a:ext uri="{FF2B5EF4-FFF2-40B4-BE49-F238E27FC236}">
                <a16:creationId xmlns:a16="http://schemas.microsoft.com/office/drawing/2014/main" id="{5B0FC2DA-10F7-224F-8EE4-2DCA26176D9F}"/>
              </a:ext>
            </a:extLst>
          </p:cNvPr>
          <p:cNvSpPr>
            <a:spLocks noChangeArrowheads="1"/>
          </p:cNvSpPr>
          <p:nvPr/>
        </p:nvSpPr>
        <p:spPr bwMode="auto">
          <a:xfrm>
            <a:off x="6520498" y="4091686"/>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mc:AlternateContent xmlns:mc="http://schemas.openxmlformats.org/markup-compatibility/2006" xmlns:a14="http://schemas.microsoft.com/office/drawing/2010/main">
        <mc:Choice Requires="a14">
          <p:sp>
            <p:nvSpPr>
              <p:cNvPr id="133" name="矩形 132">
                <a:extLst>
                  <a:ext uri="{FF2B5EF4-FFF2-40B4-BE49-F238E27FC236}">
                    <a16:creationId xmlns:a16="http://schemas.microsoft.com/office/drawing/2014/main" id="{E221F5B9-6AEF-9F4D-BED0-466A3025488C}"/>
                  </a:ext>
                </a:extLst>
              </p:cNvPr>
              <p:cNvSpPr/>
              <p:nvPr/>
            </p:nvSpPr>
            <p:spPr>
              <a:xfrm>
                <a:off x="5421932" y="3925278"/>
                <a:ext cx="873957" cy="491096"/>
              </a:xfrm>
              <a:prstGeom prst="rect">
                <a:avLst/>
              </a:prstGeom>
            </p:spPr>
            <p:txBody>
              <a:bodyPr wrap="none">
                <a:spAutoFit/>
              </a:bodyPr>
              <a:lstStyle/>
              <a:p>
                <a:r>
                  <a:rPr lang="en-US" altLang="zh-CN" sz="1800" b="0" dirty="0"/>
                  <a:t> </a:t>
                </a:r>
                <a14:m>
                  <m:oMath xmlns:m="http://schemas.openxmlformats.org/officeDocument/2006/math">
                    <m:r>
                      <a:rPr kumimoji="1" lang="en-US" altLang="zh-CN" sz="1800" b="1" i="1" dirty="0" smtClean="0">
                        <a:solidFill>
                          <a:srgbClr val="C00000"/>
                        </a:solidFill>
                        <a:latin typeface="Cambria Math" panose="02040503050406030204" pitchFamily="18" charset="0"/>
                      </a:rPr>
                      <m:t>=</m:t>
                    </m:r>
                    <m:f>
                      <m:fPr>
                        <m:ctrlPr>
                          <a:rPr kumimoji="1" lang="en-US" altLang="zh-CN" sz="1800" i="1" dirty="0" smtClean="0">
                            <a:solidFill>
                              <a:srgbClr val="C00000"/>
                            </a:solidFill>
                            <a:latin typeface="Cambria Math" panose="02040503050406030204" pitchFamily="18" charset="0"/>
                          </a:rPr>
                        </m:ctrlPr>
                      </m:fPr>
                      <m:num>
                        <m:r>
                          <a:rPr kumimoji="1" lang="en-US" altLang="zh-CN" sz="1800" b="1" i="1" dirty="0" smtClean="0">
                            <a:solidFill>
                              <a:srgbClr val="C00000"/>
                            </a:solidFill>
                            <a:latin typeface="Cambria Math" panose="02040503050406030204" pitchFamily="18" charset="0"/>
                          </a:rPr>
                          <m:t>𝟏</m:t>
                        </m:r>
                        <m:r>
                          <a:rPr kumimoji="1" lang="en-US" altLang="zh-CN" sz="1800" b="1" i="1" dirty="0" smtClean="0">
                            <a:solidFill>
                              <a:srgbClr val="C00000"/>
                            </a:solidFill>
                            <a:latin typeface="Cambria Math" panose="02040503050406030204" pitchFamily="18" charset="0"/>
                          </a:rPr>
                          <m:t>−</m:t>
                        </m:r>
                        <m:r>
                          <a:rPr kumimoji="1" lang="en-US" altLang="zh-CN" sz="18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800" b="1" i="1" dirty="0" smtClean="0">
                            <a:solidFill>
                              <a:srgbClr val="C00000"/>
                            </a:solidFill>
                            <a:latin typeface="Cambria Math" panose="02040503050406030204" pitchFamily="18" charset="0"/>
                          </a:rPr>
                          <m:t>𝟑</m:t>
                        </m:r>
                      </m:den>
                    </m:f>
                  </m:oMath>
                </a14:m>
                <a:r>
                  <a:rPr lang="en-US" altLang="zh-CN" sz="1800" dirty="0">
                    <a:solidFill>
                      <a:srgbClr val="C00000"/>
                    </a:solidFill>
                  </a:rPr>
                  <a:t> </a:t>
                </a:r>
              </a:p>
            </p:txBody>
          </p:sp>
        </mc:Choice>
        <mc:Fallback xmlns="">
          <p:sp>
            <p:nvSpPr>
              <p:cNvPr id="133" name="矩形 132">
                <a:extLst>
                  <a:ext uri="{FF2B5EF4-FFF2-40B4-BE49-F238E27FC236}">
                    <a16:creationId xmlns:a16="http://schemas.microsoft.com/office/drawing/2014/main" id="{E221F5B9-6AEF-9F4D-BED0-466A3025488C}"/>
                  </a:ext>
                </a:extLst>
              </p:cNvPr>
              <p:cNvSpPr>
                <a:spLocks noRot="1" noChangeAspect="1" noMove="1" noResize="1" noEditPoints="1" noAdjustHandles="1" noChangeArrowheads="1" noChangeShapeType="1" noTextEdit="1"/>
              </p:cNvSpPr>
              <p:nvPr/>
            </p:nvSpPr>
            <p:spPr>
              <a:xfrm>
                <a:off x="5421932" y="3925278"/>
                <a:ext cx="873957" cy="491096"/>
              </a:xfrm>
              <a:prstGeom prst="rect">
                <a:avLst/>
              </a:prstGeom>
              <a:blipFill>
                <a:blip r:embed="rId29"/>
                <a:stretch>
                  <a:fillRect/>
                </a:stretch>
              </a:blipFill>
            </p:spPr>
            <p:txBody>
              <a:bodyPr/>
              <a:lstStyle/>
              <a:p>
                <a:r>
                  <a:rPr lang="zh-CN" altLang="en-US">
                    <a:noFill/>
                  </a:rPr>
                  <a:t> </a:t>
                </a:r>
              </a:p>
            </p:txBody>
          </p:sp>
        </mc:Fallback>
      </mc:AlternateContent>
      <p:cxnSp>
        <p:nvCxnSpPr>
          <p:cNvPr id="134" name="直线箭头连接符 133">
            <a:extLst>
              <a:ext uri="{FF2B5EF4-FFF2-40B4-BE49-F238E27FC236}">
                <a16:creationId xmlns:a16="http://schemas.microsoft.com/office/drawing/2014/main" id="{6421EB61-CECE-4241-92F5-732DF76E6C62}"/>
              </a:ext>
            </a:extLst>
          </p:cNvPr>
          <p:cNvCxnSpPr>
            <a:cxnSpLocks/>
            <a:stCxn id="58" idx="6"/>
            <a:endCxn id="41" idx="3"/>
          </p:cNvCxnSpPr>
          <p:nvPr/>
        </p:nvCxnSpPr>
        <p:spPr>
          <a:xfrm flipV="1">
            <a:off x="7020272" y="4542212"/>
            <a:ext cx="1431424" cy="555987"/>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135" name="Oval 5">
            <a:extLst>
              <a:ext uri="{FF2B5EF4-FFF2-40B4-BE49-F238E27FC236}">
                <a16:creationId xmlns:a16="http://schemas.microsoft.com/office/drawing/2014/main" id="{3964262B-A570-DA4D-B745-EC84B27B7D3E}"/>
              </a:ext>
            </a:extLst>
          </p:cNvPr>
          <p:cNvSpPr>
            <a:spLocks noChangeArrowheads="1"/>
          </p:cNvSpPr>
          <p:nvPr/>
        </p:nvSpPr>
        <p:spPr bwMode="auto">
          <a:xfrm>
            <a:off x="6584839" y="4887598"/>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mc:AlternateContent xmlns:mc="http://schemas.openxmlformats.org/markup-compatibility/2006" xmlns:a14="http://schemas.microsoft.com/office/drawing/2010/main">
        <mc:Choice Requires="a14">
          <p:sp>
            <p:nvSpPr>
              <p:cNvPr id="136" name="矩形 135">
                <a:extLst>
                  <a:ext uri="{FF2B5EF4-FFF2-40B4-BE49-F238E27FC236}">
                    <a16:creationId xmlns:a16="http://schemas.microsoft.com/office/drawing/2014/main" id="{EDAE5FD7-8FA0-3E45-B57D-743ADE1D63D3}"/>
                  </a:ext>
                </a:extLst>
              </p:cNvPr>
              <p:cNvSpPr/>
              <p:nvPr/>
            </p:nvSpPr>
            <p:spPr>
              <a:xfrm>
                <a:off x="5437704" y="4684081"/>
                <a:ext cx="873957" cy="491096"/>
              </a:xfrm>
              <a:prstGeom prst="rect">
                <a:avLst/>
              </a:prstGeom>
            </p:spPr>
            <p:txBody>
              <a:bodyPr wrap="none">
                <a:spAutoFit/>
              </a:bodyPr>
              <a:lstStyle/>
              <a:p>
                <a:r>
                  <a:rPr lang="en-US" altLang="zh-CN" sz="1800" b="0" dirty="0"/>
                  <a:t> </a:t>
                </a:r>
                <a14:m>
                  <m:oMath xmlns:m="http://schemas.openxmlformats.org/officeDocument/2006/math">
                    <m:r>
                      <a:rPr kumimoji="1" lang="en-US" altLang="zh-CN" sz="1800" b="1" i="1" dirty="0" smtClean="0">
                        <a:solidFill>
                          <a:srgbClr val="C00000"/>
                        </a:solidFill>
                        <a:latin typeface="Cambria Math" panose="02040503050406030204" pitchFamily="18" charset="0"/>
                      </a:rPr>
                      <m:t>=</m:t>
                    </m:r>
                    <m:f>
                      <m:fPr>
                        <m:ctrlPr>
                          <a:rPr kumimoji="1" lang="en-US" altLang="zh-CN" sz="1800" i="1" dirty="0" smtClean="0">
                            <a:solidFill>
                              <a:srgbClr val="C00000"/>
                            </a:solidFill>
                            <a:latin typeface="Cambria Math" panose="02040503050406030204" pitchFamily="18" charset="0"/>
                          </a:rPr>
                        </m:ctrlPr>
                      </m:fPr>
                      <m:num>
                        <m:r>
                          <a:rPr kumimoji="1" lang="en-US" altLang="zh-CN" sz="1800" b="1" i="1" dirty="0" smtClean="0">
                            <a:solidFill>
                              <a:srgbClr val="C00000"/>
                            </a:solidFill>
                            <a:latin typeface="Cambria Math" panose="02040503050406030204" pitchFamily="18" charset="0"/>
                          </a:rPr>
                          <m:t>𝟏</m:t>
                        </m:r>
                        <m:r>
                          <a:rPr kumimoji="1" lang="en-US" altLang="zh-CN" sz="1800" b="1" i="1" dirty="0" smtClean="0">
                            <a:solidFill>
                              <a:srgbClr val="C00000"/>
                            </a:solidFill>
                            <a:latin typeface="Cambria Math" panose="02040503050406030204" pitchFamily="18" charset="0"/>
                          </a:rPr>
                          <m:t>−</m:t>
                        </m:r>
                        <m:r>
                          <a:rPr kumimoji="1" lang="en-US" altLang="zh-CN" sz="18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800" b="1" i="1" dirty="0" smtClean="0">
                            <a:solidFill>
                              <a:srgbClr val="C00000"/>
                            </a:solidFill>
                            <a:latin typeface="Cambria Math" panose="02040503050406030204" pitchFamily="18" charset="0"/>
                          </a:rPr>
                          <m:t>𝟒</m:t>
                        </m:r>
                      </m:den>
                    </m:f>
                  </m:oMath>
                </a14:m>
                <a:r>
                  <a:rPr lang="en-US" altLang="zh-CN" sz="1800" dirty="0">
                    <a:solidFill>
                      <a:srgbClr val="C00000"/>
                    </a:solidFill>
                  </a:rPr>
                  <a:t> </a:t>
                </a:r>
              </a:p>
            </p:txBody>
          </p:sp>
        </mc:Choice>
        <mc:Fallback xmlns="">
          <p:sp>
            <p:nvSpPr>
              <p:cNvPr id="136" name="矩形 135">
                <a:extLst>
                  <a:ext uri="{FF2B5EF4-FFF2-40B4-BE49-F238E27FC236}">
                    <a16:creationId xmlns:a16="http://schemas.microsoft.com/office/drawing/2014/main" id="{EDAE5FD7-8FA0-3E45-B57D-743ADE1D63D3}"/>
                  </a:ext>
                </a:extLst>
              </p:cNvPr>
              <p:cNvSpPr>
                <a:spLocks noRot="1" noChangeAspect="1" noMove="1" noResize="1" noEditPoints="1" noAdjustHandles="1" noChangeArrowheads="1" noChangeShapeType="1" noTextEdit="1"/>
              </p:cNvSpPr>
              <p:nvPr/>
            </p:nvSpPr>
            <p:spPr>
              <a:xfrm>
                <a:off x="5437704" y="4684081"/>
                <a:ext cx="873957" cy="491096"/>
              </a:xfrm>
              <a:prstGeom prst="rect">
                <a:avLst/>
              </a:prstGeom>
              <a:blipFill>
                <a:blip r:embed="rId30"/>
                <a:stretch>
                  <a:fillRect b="-2564"/>
                </a:stretch>
              </a:blipFill>
            </p:spPr>
            <p:txBody>
              <a:bodyPr/>
              <a:lstStyle/>
              <a:p>
                <a:r>
                  <a:rPr lang="zh-CN" altLang="en-US">
                    <a:noFill/>
                  </a:rPr>
                  <a:t> </a:t>
                </a:r>
              </a:p>
            </p:txBody>
          </p:sp>
        </mc:Fallback>
      </mc:AlternateContent>
      <p:cxnSp>
        <p:nvCxnSpPr>
          <p:cNvPr id="137" name="直线箭头连接符 136">
            <a:extLst>
              <a:ext uri="{FF2B5EF4-FFF2-40B4-BE49-F238E27FC236}">
                <a16:creationId xmlns:a16="http://schemas.microsoft.com/office/drawing/2014/main" id="{0A5394B4-3A95-5A44-98B2-83BACA96E331}"/>
              </a:ext>
            </a:extLst>
          </p:cNvPr>
          <p:cNvCxnSpPr>
            <a:cxnSpLocks/>
            <a:endCxn id="41" idx="3"/>
          </p:cNvCxnSpPr>
          <p:nvPr/>
        </p:nvCxnSpPr>
        <p:spPr>
          <a:xfrm flipV="1">
            <a:off x="7032296" y="4542212"/>
            <a:ext cx="1419400" cy="1276068"/>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138" name="Oval 5">
            <a:extLst>
              <a:ext uri="{FF2B5EF4-FFF2-40B4-BE49-F238E27FC236}">
                <a16:creationId xmlns:a16="http://schemas.microsoft.com/office/drawing/2014/main" id="{E7638C53-053A-7B44-A9F3-F044DA672C8E}"/>
              </a:ext>
            </a:extLst>
          </p:cNvPr>
          <p:cNvSpPr>
            <a:spLocks noChangeArrowheads="1"/>
          </p:cNvSpPr>
          <p:nvPr/>
        </p:nvSpPr>
        <p:spPr bwMode="auto">
          <a:xfrm>
            <a:off x="6584838" y="5607115"/>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mc:AlternateContent xmlns:mc="http://schemas.openxmlformats.org/markup-compatibility/2006" xmlns:a14="http://schemas.microsoft.com/office/drawing/2010/main">
        <mc:Choice Requires="a14">
          <p:sp>
            <p:nvSpPr>
              <p:cNvPr id="139" name="矩形 138">
                <a:extLst>
                  <a:ext uri="{FF2B5EF4-FFF2-40B4-BE49-F238E27FC236}">
                    <a16:creationId xmlns:a16="http://schemas.microsoft.com/office/drawing/2014/main" id="{B63C7FE6-7994-F84D-B24F-7A49B8FB754E}"/>
                  </a:ext>
                </a:extLst>
              </p:cNvPr>
              <p:cNvSpPr/>
              <p:nvPr/>
            </p:nvSpPr>
            <p:spPr>
              <a:xfrm>
                <a:off x="5437703" y="5404494"/>
                <a:ext cx="873957" cy="491096"/>
              </a:xfrm>
              <a:prstGeom prst="rect">
                <a:avLst/>
              </a:prstGeom>
            </p:spPr>
            <p:txBody>
              <a:bodyPr wrap="none">
                <a:spAutoFit/>
              </a:bodyPr>
              <a:lstStyle/>
              <a:p>
                <a:r>
                  <a:rPr lang="en-US" altLang="zh-CN" sz="1800" b="0" dirty="0"/>
                  <a:t> </a:t>
                </a:r>
                <a14:m>
                  <m:oMath xmlns:m="http://schemas.openxmlformats.org/officeDocument/2006/math">
                    <m:r>
                      <a:rPr kumimoji="1" lang="en-US" altLang="zh-CN" sz="1800" b="1" i="1" dirty="0" smtClean="0">
                        <a:solidFill>
                          <a:srgbClr val="C00000"/>
                        </a:solidFill>
                        <a:latin typeface="Cambria Math" panose="02040503050406030204" pitchFamily="18" charset="0"/>
                      </a:rPr>
                      <m:t>=</m:t>
                    </m:r>
                    <m:f>
                      <m:fPr>
                        <m:ctrlPr>
                          <a:rPr kumimoji="1" lang="en-US" altLang="zh-CN" sz="1800" i="1" dirty="0" smtClean="0">
                            <a:solidFill>
                              <a:srgbClr val="C00000"/>
                            </a:solidFill>
                            <a:latin typeface="Cambria Math" panose="02040503050406030204" pitchFamily="18" charset="0"/>
                          </a:rPr>
                        </m:ctrlPr>
                      </m:fPr>
                      <m:num>
                        <m:r>
                          <a:rPr kumimoji="1" lang="en-US" altLang="zh-CN" sz="1800" b="1" i="1" dirty="0" smtClean="0">
                            <a:solidFill>
                              <a:srgbClr val="C00000"/>
                            </a:solidFill>
                            <a:latin typeface="Cambria Math" panose="02040503050406030204" pitchFamily="18" charset="0"/>
                          </a:rPr>
                          <m:t>𝟏</m:t>
                        </m:r>
                        <m:r>
                          <a:rPr kumimoji="1" lang="en-US" altLang="zh-CN" sz="1800" b="1" i="1" dirty="0" smtClean="0">
                            <a:solidFill>
                              <a:srgbClr val="C00000"/>
                            </a:solidFill>
                            <a:latin typeface="Cambria Math" panose="02040503050406030204" pitchFamily="18" charset="0"/>
                          </a:rPr>
                          <m:t>−</m:t>
                        </m:r>
                        <m:r>
                          <a:rPr kumimoji="1" lang="en-US" altLang="zh-CN" sz="18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800" b="1" i="1" dirty="0" smtClean="0">
                            <a:solidFill>
                              <a:srgbClr val="C00000"/>
                            </a:solidFill>
                            <a:latin typeface="Cambria Math" panose="02040503050406030204" pitchFamily="18" charset="0"/>
                          </a:rPr>
                          <m:t>𝟓</m:t>
                        </m:r>
                      </m:den>
                    </m:f>
                  </m:oMath>
                </a14:m>
                <a:r>
                  <a:rPr lang="en-US" altLang="zh-CN" sz="1800" dirty="0">
                    <a:solidFill>
                      <a:srgbClr val="C00000"/>
                    </a:solidFill>
                  </a:rPr>
                  <a:t> </a:t>
                </a:r>
              </a:p>
            </p:txBody>
          </p:sp>
        </mc:Choice>
        <mc:Fallback xmlns="">
          <p:sp>
            <p:nvSpPr>
              <p:cNvPr id="139" name="矩形 138">
                <a:extLst>
                  <a:ext uri="{FF2B5EF4-FFF2-40B4-BE49-F238E27FC236}">
                    <a16:creationId xmlns:a16="http://schemas.microsoft.com/office/drawing/2014/main" id="{B63C7FE6-7994-F84D-B24F-7A49B8FB754E}"/>
                  </a:ext>
                </a:extLst>
              </p:cNvPr>
              <p:cNvSpPr>
                <a:spLocks noRot="1" noChangeAspect="1" noMove="1" noResize="1" noEditPoints="1" noAdjustHandles="1" noChangeArrowheads="1" noChangeShapeType="1" noTextEdit="1"/>
              </p:cNvSpPr>
              <p:nvPr/>
            </p:nvSpPr>
            <p:spPr>
              <a:xfrm>
                <a:off x="5437703" y="5404494"/>
                <a:ext cx="873957" cy="491096"/>
              </a:xfrm>
              <a:prstGeom prst="rect">
                <a:avLst/>
              </a:prstGeom>
              <a:blipFill>
                <a:blip r:embed="rId31"/>
                <a:stretch>
                  <a:fillRect b="-25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1" name="矩形 140">
                <a:extLst>
                  <a:ext uri="{FF2B5EF4-FFF2-40B4-BE49-F238E27FC236}">
                    <a16:creationId xmlns:a16="http://schemas.microsoft.com/office/drawing/2014/main" id="{957CCAA1-AF71-7947-B24B-014E0647FE50}"/>
                  </a:ext>
                </a:extLst>
              </p:cNvPr>
              <p:cNvSpPr/>
              <p:nvPr/>
            </p:nvSpPr>
            <p:spPr>
              <a:xfrm>
                <a:off x="8655428" y="3496055"/>
                <a:ext cx="607859"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m:t>
                      </m:r>
                      <m:r>
                        <a:rPr kumimoji="1" lang="en-US" altLang="zh-CN" sz="1800" b="0" i="0" dirty="0" smtClean="0">
                          <a:solidFill>
                            <a:schemeClr val="tx1"/>
                          </a:solidFill>
                          <a:latin typeface="Cambria Math" panose="02040503050406030204" pitchFamily="18" charset="0"/>
                        </a:rPr>
                        <m:t>1</m:t>
                      </m:r>
                    </m:oMath>
                  </m:oMathPara>
                </a14:m>
                <a:endParaRPr lang="en-US" altLang="zh-CN" sz="1800" b="0" dirty="0"/>
              </a:p>
            </p:txBody>
          </p:sp>
        </mc:Choice>
        <mc:Fallback xmlns="">
          <p:sp>
            <p:nvSpPr>
              <p:cNvPr id="141" name="矩形 140">
                <a:extLst>
                  <a:ext uri="{FF2B5EF4-FFF2-40B4-BE49-F238E27FC236}">
                    <a16:creationId xmlns:a16="http://schemas.microsoft.com/office/drawing/2014/main" id="{957CCAA1-AF71-7947-B24B-014E0647FE50}"/>
                  </a:ext>
                </a:extLst>
              </p:cNvPr>
              <p:cNvSpPr>
                <a:spLocks noRot="1" noChangeAspect="1" noMove="1" noResize="1" noEditPoints="1" noAdjustHandles="1" noChangeArrowheads="1" noChangeShapeType="1" noTextEdit="1"/>
              </p:cNvSpPr>
              <p:nvPr/>
            </p:nvSpPr>
            <p:spPr>
              <a:xfrm>
                <a:off x="8655428" y="3496055"/>
                <a:ext cx="607859" cy="369332"/>
              </a:xfrm>
              <a:prstGeom prst="rect">
                <a:avLst/>
              </a:prstGeom>
              <a:blipFill>
                <a:blip r:embed="rId3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3" name="矩形 142">
                <a:extLst>
                  <a:ext uri="{FF2B5EF4-FFF2-40B4-BE49-F238E27FC236}">
                    <a16:creationId xmlns:a16="http://schemas.microsoft.com/office/drawing/2014/main" id="{9E0EF61B-3BFE-E546-8B2F-9C9F3DAE2177}"/>
                  </a:ext>
                </a:extLst>
              </p:cNvPr>
              <p:cNvSpPr/>
              <p:nvPr/>
            </p:nvSpPr>
            <p:spPr>
              <a:xfrm>
                <a:off x="8649148" y="3503145"/>
                <a:ext cx="607859"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solidFill>
                            <a:srgbClr val="C00000"/>
                          </a:solidFill>
                          <a:latin typeface="Cambria Math" panose="02040503050406030204" pitchFamily="18" charset="0"/>
                        </a:rPr>
                        <m:t>=</m:t>
                      </m:r>
                      <m:r>
                        <a:rPr kumimoji="1" lang="en-US" altLang="zh-CN" sz="1800" b="0" i="1" dirty="0" smtClean="0">
                          <a:solidFill>
                            <a:srgbClr val="C00000"/>
                          </a:solidFill>
                          <a:latin typeface="Cambria Math" panose="02040503050406030204" pitchFamily="18" charset="0"/>
                        </a:rPr>
                        <m:t>0</m:t>
                      </m:r>
                    </m:oMath>
                  </m:oMathPara>
                </a14:m>
                <a:endParaRPr lang="zh-CN" altLang="en-US" sz="1800" b="0" dirty="0"/>
              </a:p>
            </p:txBody>
          </p:sp>
        </mc:Choice>
        <mc:Fallback xmlns="">
          <p:sp>
            <p:nvSpPr>
              <p:cNvPr id="143" name="矩形 142">
                <a:extLst>
                  <a:ext uri="{FF2B5EF4-FFF2-40B4-BE49-F238E27FC236}">
                    <a16:creationId xmlns:a16="http://schemas.microsoft.com/office/drawing/2014/main" id="{9E0EF61B-3BFE-E546-8B2F-9C9F3DAE2177}"/>
                  </a:ext>
                </a:extLst>
              </p:cNvPr>
              <p:cNvSpPr>
                <a:spLocks noRot="1" noChangeAspect="1" noMove="1" noResize="1" noEditPoints="1" noAdjustHandles="1" noChangeArrowheads="1" noChangeShapeType="1" noTextEdit="1"/>
              </p:cNvSpPr>
              <p:nvPr/>
            </p:nvSpPr>
            <p:spPr>
              <a:xfrm>
                <a:off x="8649148" y="3503145"/>
                <a:ext cx="607859" cy="369332"/>
              </a:xfrm>
              <a:prstGeom prst="rect">
                <a:avLst/>
              </a:prstGeom>
              <a:blipFill>
                <a:blip r:embed="rId3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4" name="文本框 143">
                <a:extLst>
                  <a:ext uri="{FF2B5EF4-FFF2-40B4-BE49-F238E27FC236}">
                    <a16:creationId xmlns:a16="http://schemas.microsoft.com/office/drawing/2014/main" id="{DAF8C15E-DFB4-C44B-A5D5-25EE8A7601A8}"/>
                  </a:ext>
                </a:extLst>
              </p:cNvPr>
              <p:cNvSpPr txBox="1"/>
              <p:nvPr/>
            </p:nvSpPr>
            <p:spPr>
              <a:xfrm>
                <a:off x="7281192" y="167586"/>
                <a:ext cx="2151980" cy="797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solidFill>
                            <a:srgbClr val="FF0000"/>
                          </a:solidFill>
                          <a:latin typeface="Cambria Math" panose="02040503050406030204" pitchFamily="18" charset="0"/>
                        </a:rPr>
                        <m:t>𝑻</m:t>
                      </m:r>
                      <m:d>
                        <m:dPr>
                          <m:ctrlPr>
                            <a:rPr kumimoji="1" lang="en-US" altLang="zh-CN" sz="2000" i="1" smtClean="0">
                              <a:solidFill>
                                <a:srgbClr val="FF0000"/>
                              </a:solidFill>
                              <a:latin typeface="Cambria Math" panose="02040503050406030204" pitchFamily="18" charset="0"/>
                            </a:rPr>
                          </m:ctrlPr>
                        </m:dPr>
                        <m:e>
                          <m:r>
                            <a:rPr kumimoji="1" lang="en-US" altLang="zh-CN" sz="2000" b="1" i="1" smtClean="0">
                              <a:solidFill>
                                <a:srgbClr val="FF0000"/>
                              </a:solidFill>
                              <a:latin typeface="Cambria Math" panose="02040503050406030204" pitchFamily="18" charset="0"/>
                            </a:rPr>
                            <m:t>𝒏</m:t>
                          </m:r>
                        </m:e>
                      </m:d>
                      <m:r>
                        <a:rPr kumimoji="1" lang="en-US" altLang="zh-CN" sz="2000" b="1" i="1" smtClean="0">
                          <a:solidFill>
                            <a:srgbClr val="FF0000"/>
                          </a:solidFill>
                          <a:latin typeface="Cambria Math" panose="02040503050406030204" pitchFamily="18" charset="0"/>
                        </a:rPr>
                        <m:t>=</m:t>
                      </m:r>
                      <m:r>
                        <a:rPr kumimoji="1" lang="en-US" altLang="zh-CN" sz="2000" b="1" i="1">
                          <a:solidFill>
                            <a:srgbClr val="FF0000"/>
                          </a:solidFill>
                          <a:latin typeface="Cambria Math" panose="02040503050406030204" pitchFamily="18" charset="0"/>
                          <a:ea typeface="Cambria Math" panose="02040503050406030204" pitchFamily="18" charset="0"/>
                        </a:rPr>
                        <m:t>𝜪</m:t>
                      </m:r>
                      <m:d>
                        <m:dPr>
                          <m:ctrlPr>
                            <a:rPr kumimoji="1" lang="en-US" altLang="zh-CN" sz="2000" i="1" smtClean="0">
                              <a:solidFill>
                                <a:srgbClr val="FF0000"/>
                              </a:solidFill>
                              <a:latin typeface="Cambria Math" panose="02040503050406030204" pitchFamily="18" charset="0"/>
                              <a:ea typeface="Cambria Math" panose="02040503050406030204" pitchFamily="18" charset="0"/>
                            </a:rPr>
                          </m:ctrlPr>
                        </m:dPr>
                        <m:e>
                          <m:f>
                            <m:fPr>
                              <m:ctrlPr>
                                <a:rPr kumimoji="1" lang="en-US" altLang="zh-CN" sz="2000" i="1">
                                  <a:solidFill>
                                    <a:srgbClr val="FF0000"/>
                                  </a:solidFill>
                                  <a:latin typeface="Cambria Math" panose="02040503050406030204" pitchFamily="18" charset="0"/>
                                  <a:ea typeface="Cambria Math" panose="02040503050406030204" pitchFamily="18" charset="0"/>
                                </a:rPr>
                              </m:ctrlPr>
                            </m:fPr>
                            <m:num>
                              <m:acc>
                                <m:accPr>
                                  <m:chr m:val="̅"/>
                                  <m:ctrlPr>
                                    <a:rPr kumimoji="1" lang="en-US" altLang="zh-CN" sz="2000" i="1">
                                      <a:solidFill>
                                        <a:srgbClr val="FF0000"/>
                                      </a:solidFill>
                                      <a:latin typeface="Cambria Math" panose="02040503050406030204" pitchFamily="18" charset="0"/>
                                      <a:ea typeface="Cambria Math" panose="02040503050406030204" pitchFamily="18" charset="0"/>
                                    </a:rPr>
                                  </m:ctrlPr>
                                </m:accPr>
                                <m:e>
                                  <m:r>
                                    <a:rPr kumimoji="1" lang="en-US" altLang="zh-CN" sz="2000" b="1" i="1">
                                      <a:solidFill>
                                        <a:srgbClr val="FF0000"/>
                                      </a:solidFill>
                                      <a:latin typeface="Cambria Math" panose="02040503050406030204" pitchFamily="18" charset="0"/>
                                      <a:ea typeface="Cambria Math" panose="02040503050406030204" pitchFamily="18" charset="0"/>
                                    </a:rPr>
                                    <m:t>𝒅</m:t>
                                  </m:r>
                                </m:e>
                              </m:acc>
                            </m:num>
                            <m:den>
                              <m:r>
                                <a:rPr kumimoji="1" lang="en-US" altLang="zh-CN" sz="2000" b="1" i="1">
                                  <a:solidFill>
                                    <a:srgbClr val="FF0000"/>
                                  </a:solidFill>
                                  <a:latin typeface="Cambria Math" panose="02040503050406030204" pitchFamily="18" charset="0"/>
                                  <a:ea typeface="Cambria Math" panose="02040503050406030204" pitchFamily="18" charset="0"/>
                                </a:rPr>
                                <m:t>𝜹</m:t>
                              </m:r>
                            </m:den>
                          </m:f>
                        </m:e>
                      </m:d>
                    </m:oMath>
                  </m:oMathPara>
                </a14:m>
                <a:endParaRPr kumimoji="1" lang="zh-CN" altLang="en-US" sz="2000" dirty="0">
                  <a:solidFill>
                    <a:srgbClr val="FF0000"/>
                  </a:solidFill>
                </a:endParaRPr>
              </a:p>
            </p:txBody>
          </p:sp>
        </mc:Choice>
        <mc:Fallback xmlns="">
          <p:sp>
            <p:nvSpPr>
              <p:cNvPr id="144" name="文本框 143">
                <a:extLst>
                  <a:ext uri="{FF2B5EF4-FFF2-40B4-BE49-F238E27FC236}">
                    <a16:creationId xmlns:a16="http://schemas.microsoft.com/office/drawing/2014/main" id="{DAF8C15E-DFB4-C44B-A5D5-25EE8A7601A8}"/>
                  </a:ext>
                </a:extLst>
              </p:cNvPr>
              <p:cNvSpPr txBox="1">
                <a:spLocks noRot="1" noChangeAspect="1" noMove="1" noResize="1" noEditPoints="1" noAdjustHandles="1" noChangeArrowheads="1" noChangeShapeType="1" noTextEdit="1"/>
              </p:cNvSpPr>
              <p:nvPr/>
            </p:nvSpPr>
            <p:spPr>
              <a:xfrm>
                <a:off x="7281192" y="167586"/>
                <a:ext cx="2151980" cy="797782"/>
              </a:xfrm>
              <a:prstGeom prst="rect">
                <a:avLst/>
              </a:prstGeom>
              <a:blipFill>
                <a:blip r:embed="rId34"/>
                <a:stretch>
                  <a:fillRect/>
                </a:stretch>
              </a:blipFill>
            </p:spPr>
            <p:txBody>
              <a:bodyPr/>
              <a:lstStyle/>
              <a:p>
                <a:r>
                  <a:rPr lang="zh-CN" altLang="en-US">
                    <a:noFill/>
                  </a:rPr>
                  <a:t> </a:t>
                </a:r>
              </a:p>
            </p:txBody>
          </p:sp>
        </mc:Fallback>
      </mc:AlternateContent>
      <p:cxnSp>
        <p:nvCxnSpPr>
          <p:cNvPr id="145" name="直线箭头连接符 144">
            <a:extLst>
              <a:ext uri="{FF2B5EF4-FFF2-40B4-BE49-F238E27FC236}">
                <a16:creationId xmlns:a16="http://schemas.microsoft.com/office/drawing/2014/main" id="{84206A9A-F8FD-2943-9883-B6BB7A06EC22}"/>
              </a:ext>
            </a:extLst>
          </p:cNvPr>
          <p:cNvCxnSpPr>
            <a:cxnSpLocks/>
          </p:cNvCxnSpPr>
          <p:nvPr/>
        </p:nvCxnSpPr>
        <p:spPr>
          <a:xfrm flipV="1">
            <a:off x="3817347" y="3960787"/>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46" name="直线箭头连接符 145">
            <a:extLst>
              <a:ext uri="{FF2B5EF4-FFF2-40B4-BE49-F238E27FC236}">
                <a16:creationId xmlns:a16="http://schemas.microsoft.com/office/drawing/2014/main" id="{6F2ECEAF-3B14-6C41-ADD1-4647E3328B48}"/>
              </a:ext>
            </a:extLst>
          </p:cNvPr>
          <p:cNvCxnSpPr>
            <a:cxnSpLocks/>
          </p:cNvCxnSpPr>
          <p:nvPr/>
        </p:nvCxnSpPr>
        <p:spPr>
          <a:xfrm>
            <a:off x="3817347" y="4176811"/>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
        <p:nvSpPr>
          <p:cNvPr id="77" name="Rectangle 2">
            <a:extLst>
              <a:ext uri="{FF2B5EF4-FFF2-40B4-BE49-F238E27FC236}">
                <a16:creationId xmlns:a16="http://schemas.microsoft.com/office/drawing/2014/main" id="{52305694-EC1C-1641-899E-32C9D8156B27}"/>
              </a:ext>
            </a:extLst>
          </p:cNvPr>
          <p:cNvSpPr>
            <a:spLocks noGrp="1" noChangeArrowheads="1"/>
          </p:cNvSpPr>
          <p:nvPr>
            <p:ph type="title"/>
          </p:nvPr>
        </p:nvSpPr>
        <p:spPr>
          <a:xfrm>
            <a:off x="1214414" y="68040"/>
            <a:ext cx="7606058" cy="1128712"/>
          </a:xfrm>
        </p:spPr>
        <p:txBody>
          <a:bodyPr/>
          <a:lstStyle/>
          <a:p>
            <a:pPr eaLnBrk="1" hangingPunct="1"/>
            <a:r>
              <a:rPr lang="en-US" altLang="zh-CN" sz="3000" dirty="0">
                <a:ea typeface="宋体" pitchFamily="2" charset="-122"/>
              </a:rPr>
              <a:t>Backward Search </a:t>
            </a:r>
            <a:r>
              <a:rPr lang="en-US" altLang="zh-CN" sz="2400" dirty="0">
                <a:ea typeface="宋体" pitchFamily="2" charset="-122"/>
              </a:rPr>
              <a:t>[Lofgren et al. 2013]</a:t>
            </a:r>
            <a:endParaRPr lang="en-US" altLang="zh-CN" sz="3000" dirty="0">
              <a:ea typeface="宋体" pitchFamily="2" charset="-122"/>
            </a:endParaRPr>
          </a:p>
        </p:txBody>
      </p:sp>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22FCF264-27BF-4146-B35B-785891144B8C}"/>
                  </a:ext>
                </a:extLst>
              </p:cNvPr>
              <p:cNvSpPr txBox="1"/>
              <p:nvPr/>
            </p:nvSpPr>
            <p:spPr>
              <a:xfrm>
                <a:off x="395536" y="1028071"/>
                <a:ext cx="8640960" cy="1464825"/>
              </a:xfrm>
              <a:prstGeom prst="rect">
                <a:avLst/>
              </a:prstGeom>
              <a:noFill/>
            </p:spPr>
            <p:txBody>
              <a:bodyPr wrap="square" rtlCol="0">
                <a:spAutoFit/>
              </a:bodyPr>
              <a:lstStyle/>
              <a:p>
                <a:r>
                  <a:rPr kumimoji="1" lang="zh-CN" altLang="en-US" sz="2200" b="0" dirty="0">
                    <a:latin typeface="Candara" panose="020E0502030303020204" pitchFamily="34" charset="0"/>
                  </a:rPr>
                  <a:t>单宿</a:t>
                </a:r>
                <a:r>
                  <a:rPr kumimoji="1" lang="en-US" altLang="zh-CN" sz="2200" b="0" dirty="0">
                    <a:latin typeface="Candara" panose="020E0502030303020204" pitchFamily="34" charset="0"/>
                  </a:rPr>
                  <a:t>PPR</a:t>
                </a:r>
                <a:r>
                  <a:rPr kumimoji="1" lang="zh-CN" altLang="en-US" sz="2200" b="0" dirty="0">
                    <a:latin typeface="Candara" panose="020E0502030303020204" pitchFamily="34" charset="0"/>
                  </a:rPr>
                  <a:t>计算：</a:t>
                </a:r>
                <a:r>
                  <a:rPr kumimoji="1" lang="en-US" altLang="zh-CN" sz="2200" b="0" dirty="0">
                    <a:latin typeface="Candara" panose="020E0502030303020204" pitchFamily="34" charset="0"/>
                  </a:rPr>
                  <a:t>Backward Search</a:t>
                </a:r>
              </a:p>
              <a:p>
                <a:pPr marL="342900" indent="-342900">
                  <a:buSzPct val="80000"/>
                  <a:buFont typeface="Wingdings" pitchFamily="2" charset="2"/>
                  <a:buChar char="p"/>
                </a:pPr>
                <a:r>
                  <a:rPr kumimoji="1" lang="zh-CN" altLang="en-US" sz="2200" b="0" dirty="0">
                    <a:latin typeface="Candara" panose="020E0502030303020204" pitchFamily="34" charset="0"/>
                  </a:rPr>
                  <a:t>对图上每个节点</a:t>
                </a:r>
                <a14:m>
                  <m:oMath xmlns:m="http://schemas.openxmlformats.org/officeDocument/2006/math">
                    <m:r>
                      <a:rPr kumimoji="1" lang="en-US" altLang="zh-CN" sz="2200" b="0" i="1" dirty="0">
                        <a:latin typeface="Cambria Math" panose="02040503050406030204" pitchFamily="18" charset="0"/>
                      </a:rPr>
                      <m:t>𝑢</m:t>
                    </m:r>
                    <m:r>
                      <a:rPr kumimoji="1" lang="en-US" altLang="zh-CN" sz="2200" b="0" i="1" dirty="0">
                        <a:latin typeface="Cambria Math" panose="02040503050406030204" pitchFamily="18" charset="0"/>
                        <a:ea typeface="Cambria Math" panose="02040503050406030204" pitchFamily="18" charset="0"/>
                      </a:rPr>
                      <m:t>∈</m:t>
                    </m:r>
                    <m:r>
                      <a:rPr kumimoji="1" lang="en-US" altLang="zh-CN" sz="2200" b="0" i="1" dirty="0">
                        <a:latin typeface="Cambria Math" panose="02040503050406030204" pitchFamily="18" charset="0"/>
                        <a:ea typeface="Cambria Math" panose="02040503050406030204" pitchFamily="18" charset="0"/>
                      </a:rPr>
                      <m:t>𝑉</m:t>
                    </m:r>
                  </m:oMath>
                </a14:m>
                <a:r>
                  <a:rPr kumimoji="1" lang="zh-CN" altLang="en-US" sz="2200" b="0" dirty="0">
                    <a:latin typeface="Candara" panose="020E0502030303020204" pitchFamily="34" charset="0"/>
                  </a:rPr>
                  <a:t> 维护两个变量：</a:t>
                </a:r>
                <a14:m>
                  <m:oMath xmlns:m="http://schemas.openxmlformats.org/officeDocument/2006/math">
                    <m:sSup>
                      <m:sSupPr>
                        <m:ctrlPr>
                          <a:rPr kumimoji="1" lang="en-US" altLang="zh-CN" sz="2200" b="0" i="1" dirty="0" smtClean="0">
                            <a:solidFill>
                              <a:srgbClr val="C00000"/>
                            </a:solidFill>
                            <a:latin typeface="Cambria Math" panose="02040503050406030204" pitchFamily="18" charset="0"/>
                          </a:rPr>
                        </m:ctrlPr>
                      </m:sSupPr>
                      <m:e>
                        <m:r>
                          <a:rPr kumimoji="1" lang="en-US" altLang="zh-CN" sz="2200" b="0" i="1" dirty="0" smtClean="0">
                            <a:solidFill>
                              <a:srgbClr val="C00000"/>
                            </a:solidFill>
                            <a:latin typeface="Cambria Math" panose="02040503050406030204" pitchFamily="18" charset="0"/>
                          </a:rPr>
                          <m:t>𝑟</m:t>
                        </m:r>
                      </m:e>
                      <m:sup>
                        <m:r>
                          <a:rPr kumimoji="1" lang="en-US" altLang="zh-CN" sz="2200" b="0" i="1" dirty="0" smtClean="0">
                            <a:solidFill>
                              <a:srgbClr val="C00000"/>
                            </a:solidFill>
                            <a:latin typeface="Cambria Math" panose="02040503050406030204" pitchFamily="18" charset="0"/>
                          </a:rPr>
                          <m:t>𝑏</m:t>
                        </m:r>
                      </m:sup>
                    </m:sSup>
                    <m:d>
                      <m:dPr>
                        <m:ctrlPr>
                          <a:rPr kumimoji="1" lang="en-US" altLang="zh-CN" sz="2200" b="0" i="1" dirty="0" smtClean="0">
                            <a:solidFill>
                              <a:srgbClr val="C00000"/>
                            </a:solidFill>
                            <a:latin typeface="Cambria Math" panose="02040503050406030204" pitchFamily="18" charset="0"/>
                          </a:rPr>
                        </m:ctrlPr>
                      </m:dPr>
                      <m:e>
                        <m:r>
                          <a:rPr kumimoji="1" lang="en-US" altLang="zh-CN" sz="2200" b="0" i="1" dirty="0" smtClean="0">
                            <a:solidFill>
                              <a:srgbClr val="C00000"/>
                            </a:solidFill>
                            <a:latin typeface="Cambria Math" panose="02040503050406030204" pitchFamily="18" charset="0"/>
                          </a:rPr>
                          <m:t>𝑢</m:t>
                        </m:r>
                        <m:r>
                          <a:rPr kumimoji="1" lang="en-US" altLang="zh-CN" sz="2200" b="0" i="1" dirty="0" smtClean="0">
                            <a:solidFill>
                              <a:srgbClr val="C00000"/>
                            </a:solidFill>
                            <a:latin typeface="Cambria Math" panose="02040503050406030204" pitchFamily="18" charset="0"/>
                          </a:rPr>
                          <m:t>,</m:t>
                        </m:r>
                        <m:r>
                          <a:rPr kumimoji="1" lang="en-US" altLang="zh-CN" sz="2200" b="0" i="1" dirty="0" smtClean="0">
                            <a:solidFill>
                              <a:srgbClr val="C00000"/>
                            </a:solidFill>
                            <a:latin typeface="Cambria Math" panose="02040503050406030204" pitchFamily="18" charset="0"/>
                          </a:rPr>
                          <m:t>𝑡</m:t>
                        </m:r>
                      </m:e>
                    </m:d>
                  </m:oMath>
                </a14:m>
                <a:r>
                  <a:rPr kumimoji="1" lang="en-US" altLang="zh-CN" sz="2200" b="0" dirty="0">
                    <a:solidFill>
                      <a:srgbClr val="C00000"/>
                    </a:solidFill>
                    <a:latin typeface="Candara" panose="020E0502030303020204" pitchFamily="34" charset="0"/>
                  </a:rPr>
                  <a:t> </a:t>
                </a:r>
                <a:r>
                  <a:rPr kumimoji="1" lang="zh-CN" altLang="en-US" sz="2200" b="0" dirty="0">
                    <a:solidFill>
                      <a:srgbClr val="C00000"/>
                    </a:solidFill>
                    <a:latin typeface="Candara" panose="020E0502030303020204" pitchFamily="34" charset="0"/>
                  </a:rPr>
                  <a:t>和</a:t>
                </a:r>
                <a:r>
                  <a:rPr kumimoji="1" lang="en-US" altLang="zh-CN" sz="2200" b="0" dirty="0">
                    <a:solidFill>
                      <a:srgbClr val="C00000"/>
                    </a:solidFill>
                    <a:latin typeface="Candara" panose="020E0502030303020204" pitchFamily="34" charset="0"/>
                  </a:rPr>
                  <a:t> </a:t>
                </a:r>
                <a14:m>
                  <m:oMath xmlns:m="http://schemas.openxmlformats.org/officeDocument/2006/math">
                    <m:sSup>
                      <m:sSupPr>
                        <m:ctrlPr>
                          <a:rPr kumimoji="1" lang="en-US" altLang="zh-CN" sz="2200" b="0" i="1" dirty="0">
                            <a:solidFill>
                              <a:srgbClr val="C00000"/>
                            </a:solidFill>
                            <a:latin typeface="Cambria Math" panose="02040503050406030204" pitchFamily="18" charset="0"/>
                          </a:rPr>
                        </m:ctrlPr>
                      </m:sSupPr>
                      <m:e>
                        <m:r>
                          <a:rPr kumimoji="1" lang="en-US" altLang="zh-CN" sz="2200" b="0" i="1" dirty="0" smtClean="0">
                            <a:solidFill>
                              <a:srgbClr val="C00000"/>
                            </a:solidFill>
                            <a:latin typeface="Cambria Math" panose="02040503050406030204" pitchFamily="18" charset="0"/>
                            <a:ea typeface="Cambria Math" panose="02040503050406030204" pitchFamily="18" charset="0"/>
                          </a:rPr>
                          <m:t>𝜋</m:t>
                        </m:r>
                      </m:e>
                      <m:sup>
                        <m:r>
                          <a:rPr kumimoji="1" lang="en-US" altLang="zh-CN" sz="2200" b="0" i="1" dirty="0">
                            <a:solidFill>
                              <a:srgbClr val="C00000"/>
                            </a:solidFill>
                            <a:latin typeface="Cambria Math" panose="02040503050406030204" pitchFamily="18" charset="0"/>
                          </a:rPr>
                          <m:t>𝑏</m:t>
                        </m:r>
                      </m:sup>
                    </m:sSup>
                    <m:d>
                      <m:dPr>
                        <m:ctrlPr>
                          <a:rPr kumimoji="1" lang="en-US" altLang="zh-CN" sz="2200" b="0" i="1" dirty="0">
                            <a:solidFill>
                              <a:srgbClr val="C00000"/>
                            </a:solidFill>
                            <a:latin typeface="Cambria Math" panose="02040503050406030204" pitchFamily="18" charset="0"/>
                          </a:rPr>
                        </m:ctrlPr>
                      </m:dPr>
                      <m:e>
                        <m:r>
                          <a:rPr kumimoji="1" lang="en-US" altLang="zh-CN" sz="2200" b="0" i="1" dirty="0">
                            <a:solidFill>
                              <a:srgbClr val="C00000"/>
                            </a:solidFill>
                            <a:latin typeface="Cambria Math" panose="02040503050406030204" pitchFamily="18" charset="0"/>
                          </a:rPr>
                          <m:t>𝑢</m:t>
                        </m:r>
                        <m:r>
                          <a:rPr kumimoji="1" lang="en-US" altLang="zh-CN" sz="2200" b="0" i="1" dirty="0">
                            <a:solidFill>
                              <a:srgbClr val="C00000"/>
                            </a:solidFill>
                            <a:latin typeface="Cambria Math" panose="02040503050406030204" pitchFamily="18" charset="0"/>
                          </a:rPr>
                          <m:t>,</m:t>
                        </m:r>
                        <m:r>
                          <a:rPr kumimoji="1" lang="en-US" altLang="zh-CN" sz="2200" b="0" i="1" dirty="0">
                            <a:solidFill>
                              <a:srgbClr val="C00000"/>
                            </a:solidFill>
                            <a:latin typeface="Cambria Math" panose="02040503050406030204" pitchFamily="18" charset="0"/>
                          </a:rPr>
                          <m:t>𝑡</m:t>
                        </m:r>
                      </m:e>
                    </m:d>
                  </m:oMath>
                </a14:m>
                <a:r>
                  <a:rPr kumimoji="1" lang="zh-CN" altLang="en-US" sz="2200" b="0" dirty="0">
                    <a:latin typeface="Candara" panose="020E0502030303020204" pitchFamily="34" charset="0"/>
                  </a:rPr>
                  <a:t>。</a:t>
                </a:r>
                <a:endParaRPr kumimoji="1" lang="en-US" altLang="zh-CN" sz="2200" b="0" dirty="0">
                  <a:latin typeface="Candara" panose="020E0502030303020204" pitchFamily="34" charset="0"/>
                </a:endParaRPr>
              </a:p>
              <a:p>
                <a:pPr marL="342900" indent="-342900">
                  <a:buSzPct val="80000"/>
                  <a:buFont typeface="Wingdings" pitchFamily="2" charset="2"/>
                  <a:buChar char="p"/>
                </a:pPr>
                <a:r>
                  <a:rPr kumimoji="1" lang="en-US" altLang="zh-CN" sz="2200" b="0" dirty="0">
                    <a:latin typeface="Candara" panose="020E0502030303020204" pitchFamily="34" charset="0"/>
                  </a:rPr>
                  <a:t>residue </a:t>
                </a:r>
                <a14:m>
                  <m:oMath xmlns:m="http://schemas.openxmlformats.org/officeDocument/2006/math">
                    <m:sSup>
                      <m:sSupPr>
                        <m:ctrlPr>
                          <a:rPr kumimoji="1" lang="en-US" altLang="zh-CN" sz="2200" b="0" i="1" dirty="0">
                            <a:latin typeface="Cambria Math" panose="02040503050406030204" pitchFamily="18" charset="0"/>
                          </a:rPr>
                        </m:ctrlPr>
                      </m:sSupPr>
                      <m:e>
                        <m:r>
                          <a:rPr kumimoji="1" lang="en-US" altLang="zh-CN" sz="2200" b="0" i="1" dirty="0">
                            <a:latin typeface="Cambria Math" panose="02040503050406030204" pitchFamily="18" charset="0"/>
                          </a:rPr>
                          <m:t>𝑟</m:t>
                        </m:r>
                      </m:e>
                      <m:sup>
                        <m:r>
                          <a:rPr kumimoji="1" lang="en-US" altLang="zh-CN" sz="2200" b="0" i="1" dirty="0">
                            <a:latin typeface="Cambria Math" panose="02040503050406030204" pitchFamily="18" charset="0"/>
                          </a:rPr>
                          <m:t>𝑏</m:t>
                        </m:r>
                      </m:sup>
                    </m:sSup>
                    <m:d>
                      <m:dPr>
                        <m:ctrlPr>
                          <a:rPr kumimoji="1" lang="en-US" altLang="zh-CN" sz="2200" b="0" i="1" dirty="0">
                            <a:latin typeface="Cambria Math" panose="02040503050406030204" pitchFamily="18" charset="0"/>
                          </a:rPr>
                        </m:ctrlPr>
                      </m:dPr>
                      <m:e>
                        <m:r>
                          <a:rPr kumimoji="1" lang="en-US" altLang="zh-CN" sz="2200" b="0" i="1" dirty="0">
                            <a:latin typeface="Cambria Math" panose="02040503050406030204" pitchFamily="18" charset="0"/>
                          </a:rPr>
                          <m:t>𝑢</m:t>
                        </m:r>
                        <m:r>
                          <a:rPr kumimoji="1" lang="en-US" altLang="zh-CN" sz="2200" b="0" i="1" dirty="0">
                            <a:latin typeface="Cambria Math" panose="02040503050406030204" pitchFamily="18" charset="0"/>
                          </a:rPr>
                          <m:t>,</m:t>
                        </m:r>
                        <m:r>
                          <a:rPr kumimoji="1" lang="en-US" altLang="zh-CN" sz="2200" b="0" i="1" dirty="0">
                            <a:latin typeface="Cambria Math" panose="02040503050406030204" pitchFamily="18" charset="0"/>
                          </a:rPr>
                          <m:t>𝑡</m:t>
                        </m:r>
                      </m:e>
                    </m:d>
                  </m:oMath>
                </a14:m>
                <a:r>
                  <a:rPr kumimoji="1" lang="en-US" altLang="zh-CN" sz="2200" b="0" dirty="0">
                    <a:latin typeface="Candara" panose="020E0502030303020204" pitchFamily="34" charset="0"/>
                  </a:rPr>
                  <a:t>: </a:t>
                </a:r>
                <a:r>
                  <a:rPr kumimoji="1" lang="zh-CN" altLang="en-US" sz="2200" b="0" dirty="0">
                    <a:latin typeface="Candara" panose="020E0502030303020204" pitchFamily="34" charset="0"/>
                  </a:rPr>
                  <a:t>从节点</a:t>
                </a:r>
                <a14:m>
                  <m:oMath xmlns:m="http://schemas.openxmlformats.org/officeDocument/2006/math">
                    <m:r>
                      <a:rPr kumimoji="1" lang="en-US" altLang="zh-CN" sz="2200" b="0" i="1" dirty="0">
                        <a:latin typeface="Cambria Math" panose="02040503050406030204" pitchFamily="18" charset="0"/>
                      </a:rPr>
                      <m:t>𝑢</m:t>
                    </m:r>
                  </m:oMath>
                </a14:m>
                <a:r>
                  <a:rPr kumimoji="1" lang="zh-CN" altLang="en-US" sz="2200" b="0" dirty="0">
                    <a:latin typeface="Candara" panose="020E0502030303020204" pitchFamily="34" charset="0"/>
                  </a:rPr>
                  <a:t>出发的</a:t>
                </a:r>
                <a14:m>
                  <m:oMath xmlns:m="http://schemas.openxmlformats.org/officeDocument/2006/math">
                    <m:r>
                      <a:rPr kumimoji="1" lang="zh-CN" altLang="en-US" sz="2200" b="0" i="1" smtClean="0">
                        <a:latin typeface="Cambria Math" panose="02040503050406030204" pitchFamily="18" charset="0"/>
                      </a:rPr>
                      <m:t>𝛼</m:t>
                    </m:r>
                  </m:oMath>
                </a14:m>
                <a:r>
                  <a:rPr kumimoji="1" lang="en-US" altLang="zh-CN" sz="2200" b="0" dirty="0">
                    <a:latin typeface="Candara" panose="020E0502030303020204" pitchFamily="34" charset="0"/>
                  </a:rPr>
                  <a:t>-</a:t>
                </a:r>
                <a:r>
                  <a:rPr kumimoji="1" lang="zh-CN" altLang="en-US" sz="2200" b="0" dirty="0">
                    <a:latin typeface="Candara" panose="020E0502030303020204" pitchFamily="34" charset="0"/>
                  </a:rPr>
                  <a:t>衰减随机游走走到节点</a:t>
                </a:r>
                <a14:m>
                  <m:oMath xmlns:m="http://schemas.openxmlformats.org/officeDocument/2006/math">
                    <m:r>
                      <a:rPr kumimoji="1" lang="en-US" altLang="zh-CN" sz="2200" b="0" i="1" dirty="0" smtClean="0">
                        <a:latin typeface="Cambria Math" panose="02040503050406030204" pitchFamily="18" charset="0"/>
                      </a:rPr>
                      <m:t>𝑡</m:t>
                    </m:r>
                  </m:oMath>
                </a14:m>
                <a:r>
                  <a:rPr kumimoji="1" lang="zh-CN" altLang="en-US" sz="2200" b="0" dirty="0">
                    <a:latin typeface="Candara" panose="020E0502030303020204" pitchFamily="34" charset="0"/>
                  </a:rPr>
                  <a:t>的概率</a:t>
                </a:r>
                <a:r>
                  <a:rPr kumimoji="1" lang="en-US" altLang="zh-CN" sz="2200" b="0" dirty="0">
                    <a:latin typeface="Candara" panose="020E0502030303020204" pitchFamily="34" charset="0"/>
                  </a:rPr>
                  <a:t> </a:t>
                </a:r>
              </a:p>
              <a:p>
                <a:pPr marL="342900" indent="-342900">
                  <a:buSzPct val="80000"/>
                  <a:buFont typeface="Wingdings" pitchFamily="2" charset="2"/>
                  <a:buChar char="p"/>
                </a:pPr>
                <a:r>
                  <a:rPr kumimoji="1" lang="en-US" altLang="zh-CN" sz="2200" b="0" dirty="0">
                    <a:latin typeface="Candara" panose="020E0502030303020204" pitchFamily="34" charset="0"/>
                  </a:rPr>
                  <a:t>reserve </a:t>
                </a:r>
                <a14:m>
                  <m:oMath xmlns:m="http://schemas.openxmlformats.org/officeDocument/2006/math">
                    <m:sSup>
                      <m:sSupPr>
                        <m:ctrlPr>
                          <a:rPr kumimoji="1" lang="en-US" altLang="zh-CN" sz="2200" b="0" i="1" dirty="0">
                            <a:latin typeface="Cambria Math" panose="02040503050406030204" pitchFamily="18" charset="0"/>
                          </a:rPr>
                        </m:ctrlPr>
                      </m:sSupPr>
                      <m:e>
                        <m:r>
                          <a:rPr kumimoji="1" lang="en-US" altLang="zh-CN" sz="2200" b="0" i="1" dirty="0">
                            <a:latin typeface="Cambria Math" panose="02040503050406030204" pitchFamily="18" charset="0"/>
                            <a:ea typeface="Cambria Math" panose="02040503050406030204" pitchFamily="18" charset="0"/>
                          </a:rPr>
                          <m:t>𝜋</m:t>
                        </m:r>
                      </m:e>
                      <m:sup>
                        <m:r>
                          <a:rPr kumimoji="1" lang="en-US" altLang="zh-CN" sz="2200" b="0" i="1" dirty="0">
                            <a:latin typeface="Cambria Math" panose="02040503050406030204" pitchFamily="18" charset="0"/>
                          </a:rPr>
                          <m:t>𝑏</m:t>
                        </m:r>
                      </m:sup>
                    </m:sSup>
                    <m:d>
                      <m:dPr>
                        <m:ctrlPr>
                          <a:rPr kumimoji="1" lang="en-US" altLang="zh-CN" sz="2200" b="0" i="1" dirty="0">
                            <a:latin typeface="Cambria Math" panose="02040503050406030204" pitchFamily="18" charset="0"/>
                          </a:rPr>
                        </m:ctrlPr>
                      </m:dPr>
                      <m:e>
                        <m:r>
                          <a:rPr kumimoji="1" lang="en-US" altLang="zh-CN" sz="2200" b="0" i="1" dirty="0">
                            <a:latin typeface="Cambria Math" panose="02040503050406030204" pitchFamily="18" charset="0"/>
                          </a:rPr>
                          <m:t>𝑢</m:t>
                        </m:r>
                        <m:r>
                          <a:rPr kumimoji="1" lang="en-US" altLang="zh-CN" sz="2200" b="0" i="1" dirty="0">
                            <a:latin typeface="Cambria Math" panose="02040503050406030204" pitchFamily="18" charset="0"/>
                          </a:rPr>
                          <m:t>,</m:t>
                        </m:r>
                        <m:r>
                          <a:rPr kumimoji="1" lang="en-US" altLang="zh-CN" sz="2200" b="0" i="1" dirty="0">
                            <a:latin typeface="Cambria Math" panose="02040503050406030204" pitchFamily="18" charset="0"/>
                          </a:rPr>
                          <m:t>𝑡</m:t>
                        </m:r>
                      </m:e>
                    </m:d>
                  </m:oMath>
                </a14:m>
                <a:r>
                  <a:rPr kumimoji="1" lang="en-US" altLang="zh-CN" sz="2200" b="0" dirty="0">
                    <a:latin typeface="Candara" panose="020E0502030303020204" pitchFamily="34" charset="0"/>
                  </a:rPr>
                  <a:t>:</a:t>
                </a:r>
                <a:r>
                  <a:rPr kumimoji="1" lang="zh-CN" altLang="en-US" sz="2200" b="0" dirty="0">
                    <a:latin typeface="Candara" panose="020E0502030303020204" pitchFamily="34" charset="0"/>
                  </a:rPr>
                  <a:t> 从节点</a:t>
                </a:r>
                <a14:m>
                  <m:oMath xmlns:m="http://schemas.openxmlformats.org/officeDocument/2006/math">
                    <m:r>
                      <a:rPr kumimoji="1" lang="en-US" altLang="zh-CN" sz="2200" b="0" i="1" dirty="0">
                        <a:latin typeface="Cambria Math" panose="02040503050406030204" pitchFamily="18" charset="0"/>
                      </a:rPr>
                      <m:t>𝑢</m:t>
                    </m:r>
                  </m:oMath>
                </a14:m>
                <a:r>
                  <a:rPr kumimoji="1" lang="zh-CN" altLang="en-US" sz="2200" b="0" dirty="0">
                    <a:latin typeface="Candara" panose="020E0502030303020204" pitchFamily="34" charset="0"/>
                  </a:rPr>
                  <a:t>出发的</a:t>
                </a:r>
                <a14:m>
                  <m:oMath xmlns:m="http://schemas.openxmlformats.org/officeDocument/2006/math">
                    <m:r>
                      <a:rPr kumimoji="1" lang="zh-CN" altLang="en-US" sz="2200" b="0" i="1">
                        <a:latin typeface="Cambria Math" panose="02040503050406030204" pitchFamily="18" charset="0"/>
                      </a:rPr>
                      <m:t>𝛼</m:t>
                    </m:r>
                  </m:oMath>
                </a14:m>
                <a:r>
                  <a:rPr kumimoji="1" lang="en-US" altLang="zh-CN" sz="2200" b="0" dirty="0">
                    <a:latin typeface="Candara" panose="020E0502030303020204" pitchFamily="34" charset="0"/>
                  </a:rPr>
                  <a:t>-</a:t>
                </a:r>
                <a:r>
                  <a:rPr kumimoji="1" lang="zh-CN" altLang="en-US" sz="2200" b="0" dirty="0">
                    <a:latin typeface="Candara" panose="020E0502030303020204" pitchFamily="34" charset="0"/>
                  </a:rPr>
                  <a:t>衰减随机游走停在节点</a:t>
                </a:r>
                <a14:m>
                  <m:oMath xmlns:m="http://schemas.openxmlformats.org/officeDocument/2006/math">
                    <m:r>
                      <a:rPr kumimoji="1" lang="en-US" altLang="zh-CN" sz="2200" b="0" i="1" dirty="0">
                        <a:latin typeface="Cambria Math" panose="02040503050406030204" pitchFamily="18" charset="0"/>
                      </a:rPr>
                      <m:t>𝑡</m:t>
                    </m:r>
                  </m:oMath>
                </a14:m>
                <a:r>
                  <a:rPr kumimoji="1" lang="zh-CN" altLang="en-US" sz="2200" b="0" dirty="0">
                    <a:latin typeface="Candara" panose="020E0502030303020204" pitchFamily="34" charset="0"/>
                  </a:rPr>
                  <a:t>的概率</a:t>
                </a:r>
              </a:p>
            </p:txBody>
          </p:sp>
        </mc:Choice>
        <mc:Fallback xmlns="">
          <p:sp>
            <p:nvSpPr>
              <p:cNvPr id="76" name="文本框 75">
                <a:extLst>
                  <a:ext uri="{FF2B5EF4-FFF2-40B4-BE49-F238E27FC236}">
                    <a16:creationId xmlns:a16="http://schemas.microsoft.com/office/drawing/2014/main" id="{22FCF264-27BF-4146-B35B-785891144B8C}"/>
                  </a:ext>
                </a:extLst>
              </p:cNvPr>
              <p:cNvSpPr txBox="1">
                <a:spLocks noRot="1" noChangeAspect="1" noMove="1" noResize="1" noEditPoints="1" noAdjustHandles="1" noChangeArrowheads="1" noChangeShapeType="1" noTextEdit="1"/>
              </p:cNvSpPr>
              <p:nvPr/>
            </p:nvSpPr>
            <p:spPr>
              <a:xfrm>
                <a:off x="395536" y="1028071"/>
                <a:ext cx="8640960" cy="1464825"/>
              </a:xfrm>
              <a:prstGeom prst="rect">
                <a:avLst/>
              </a:prstGeom>
              <a:blipFill>
                <a:blip r:embed="rId35"/>
                <a:stretch>
                  <a:fillRect l="-1029" t="-5217" b="-78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57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9">
                                            <p:txEl>
                                              <p:pRg st="1" end="1"/>
                                            </p:txEl>
                                          </p:spTgt>
                                        </p:tgtEl>
                                        <p:attrNameLst>
                                          <p:attrName>style.visibility</p:attrName>
                                        </p:attrNameLst>
                                      </p:cBhvr>
                                      <p:to>
                                        <p:strVal val="visible"/>
                                      </p:to>
                                    </p:set>
                                    <p:animEffect transition="in" filter="fade">
                                      <p:cBhvr>
                                        <p:cTn id="7" dur="1000"/>
                                        <p:tgtEl>
                                          <p:spTgt spid="119">
                                            <p:txEl>
                                              <p:pRg st="1" end="1"/>
                                            </p:txEl>
                                          </p:spTgt>
                                        </p:tgtEl>
                                      </p:cBhvr>
                                    </p:animEffect>
                                    <p:anim calcmode="lin" valueType="num">
                                      <p:cBhvr>
                                        <p:cTn id="8" dur="1000" fill="hold"/>
                                        <p:tgtEl>
                                          <p:spTgt spid="11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9">
                                            <p:txEl>
                                              <p:pRg st="2" end="2"/>
                                            </p:txEl>
                                          </p:spTgt>
                                        </p:tgtEl>
                                        <p:attrNameLst>
                                          <p:attrName>style.visibility</p:attrName>
                                        </p:attrNameLst>
                                      </p:cBhvr>
                                      <p:to>
                                        <p:strVal val="visible"/>
                                      </p:to>
                                    </p:set>
                                    <p:animEffect transition="in" filter="fade">
                                      <p:cBhvr>
                                        <p:cTn id="14" dur="1000"/>
                                        <p:tgtEl>
                                          <p:spTgt spid="119">
                                            <p:txEl>
                                              <p:pRg st="2" end="2"/>
                                            </p:txEl>
                                          </p:spTgt>
                                        </p:tgtEl>
                                      </p:cBhvr>
                                    </p:animEffect>
                                    <p:anim calcmode="lin" valueType="num">
                                      <p:cBhvr>
                                        <p:cTn id="15" dur="1000" fill="hold"/>
                                        <p:tgtEl>
                                          <p:spTgt spid="11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Effect transition="in" filter="fade">
                                      <p:cBhvr>
                                        <p:cTn id="25" dur="1000"/>
                                        <p:tgtEl>
                                          <p:spTgt spid="119">
                                            <p:txEl>
                                              <p:pRg st="3" end="3"/>
                                            </p:txEl>
                                          </p:spTgt>
                                        </p:tgtEl>
                                      </p:cBhvr>
                                    </p:animEffect>
                                    <p:anim calcmode="lin" valueType="num">
                                      <p:cBhvr>
                                        <p:cTn id="26" dur="1000" fill="hold"/>
                                        <p:tgtEl>
                                          <p:spTgt spid="11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fade">
                                      <p:cBhvr>
                                        <p:cTn id="38" dur="1000"/>
                                        <p:tgtEl>
                                          <p:spTgt spid="3">
                                            <p:txEl>
                                              <p:pRg st="1" end="1"/>
                                            </p:txEl>
                                          </p:spTgt>
                                        </p:tgtEl>
                                      </p:cBhvr>
                                    </p:animEffect>
                                    <p:anim calcmode="lin" valueType="num">
                                      <p:cBhvr>
                                        <p:cTn id="3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xit" presetSubtype="0" fill="hold" nodeType="afterEffect">
                                  <p:stCondLst>
                                    <p:cond delay="0"/>
                                  </p:stCondLst>
                                  <p:childTnLst>
                                    <p:animEffect transition="out" filter="fade">
                                      <p:cBhvr>
                                        <p:cTn id="43" dur="1000"/>
                                        <p:tgtEl>
                                          <p:spTgt spid="80">
                                            <p:txEl>
                                              <p:pRg st="0" end="0"/>
                                            </p:txEl>
                                          </p:spTgt>
                                        </p:tgtEl>
                                      </p:cBhvr>
                                    </p:animEffect>
                                    <p:anim calcmode="lin" valueType="num">
                                      <p:cBhvr>
                                        <p:cTn id="44" dur="1000"/>
                                        <p:tgtEl>
                                          <p:spTgt spid="80">
                                            <p:txEl>
                                              <p:pRg st="0" end="0"/>
                                            </p:txEl>
                                          </p:spTgt>
                                        </p:tgtEl>
                                        <p:attrNameLst>
                                          <p:attrName>ppt_x</p:attrName>
                                        </p:attrNameLst>
                                      </p:cBhvr>
                                      <p:tavLst>
                                        <p:tav tm="0">
                                          <p:val>
                                            <p:strVal val="ppt_x"/>
                                          </p:val>
                                        </p:tav>
                                        <p:tav tm="100000">
                                          <p:val>
                                            <p:strVal val="ppt_x"/>
                                          </p:val>
                                        </p:tav>
                                      </p:tavLst>
                                    </p:anim>
                                    <p:anim calcmode="lin" valueType="num">
                                      <p:cBhvr>
                                        <p:cTn id="45" dur="1000"/>
                                        <p:tgtEl>
                                          <p:spTgt spid="80">
                                            <p:txEl>
                                              <p:pRg st="0" end="0"/>
                                            </p:txEl>
                                          </p:spTgt>
                                        </p:tgtEl>
                                        <p:attrNameLst>
                                          <p:attrName>ppt_y</p:attrName>
                                        </p:attrNameLst>
                                      </p:cBhvr>
                                      <p:tavLst>
                                        <p:tav tm="0">
                                          <p:val>
                                            <p:strVal val="ppt_y"/>
                                          </p:val>
                                        </p:tav>
                                        <p:tav tm="100000">
                                          <p:val>
                                            <p:strVal val="ppt_y+.1"/>
                                          </p:val>
                                        </p:tav>
                                      </p:tavLst>
                                    </p:anim>
                                    <p:set>
                                      <p:cBhvr>
                                        <p:cTn id="46" dur="1" fill="hold">
                                          <p:stCondLst>
                                            <p:cond delay="999"/>
                                          </p:stCondLst>
                                        </p:cTn>
                                        <p:tgtEl>
                                          <p:spTgt spid="80">
                                            <p:txEl>
                                              <p:pRg st="0" end="0"/>
                                            </p:txEl>
                                          </p:spTgt>
                                        </p:tgtEl>
                                        <p:attrNameLst>
                                          <p:attrName>style.visibility</p:attrName>
                                        </p:attrNameLst>
                                      </p:cBhvr>
                                      <p:to>
                                        <p:strVal val="hidden"/>
                                      </p:to>
                                    </p:set>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93">
                                            <p:txEl>
                                              <p:pRg st="0" end="0"/>
                                            </p:txEl>
                                          </p:spTgt>
                                        </p:tgtEl>
                                        <p:attrNameLst>
                                          <p:attrName>style.visibility</p:attrName>
                                        </p:attrNameLst>
                                      </p:cBhvr>
                                      <p:to>
                                        <p:strVal val="visible"/>
                                      </p:to>
                                    </p:set>
                                    <p:animEffect transition="in" filter="fade">
                                      <p:cBhvr>
                                        <p:cTn id="50" dur="1000"/>
                                        <p:tgtEl>
                                          <p:spTgt spid="93">
                                            <p:txEl>
                                              <p:pRg st="0" end="0"/>
                                            </p:txEl>
                                          </p:spTgt>
                                        </p:tgtEl>
                                      </p:cBhvr>
                                    </p:animEffect>
                                    <p:anim calcmode="lin" valueType="num">
                                      <p:cBhvr>
                                        <p:cTn id="51" dur="1000" fill="hold"/>
                                        <p:tgtEl>
                                          <p:spTgt spid="93">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19">
                                            <p:txEl>
                                              <p:pRg st="4" end="4"/>
                                            </p:txEl>
                                          </p:spTgt>
                                        </p:tgtEl>
                                        <p:attrNameLst>
                                          <p:attrName>style.visibility</p:attrName>
                                        </p:attrNameLst>
                                      </p:cBhvr>
                                      <p:to>
                                        <p:strVal val="visible"/>
                                      </p:to>
                                    </p:set>
                                    <p:animEffect transition="in" filter="fade">
                                      <p:cBhvr>
                                        <p:cTn id="57" dur="1000"/>
                                        <p:tgtEl>
                                          <p:spTgt spid="119">
                                            <p:txEl>
                                              <p:pRg st="4" end="4"/>
                                            </p:txEl>
                                          </p:spTgt>
                                        </p:tgtEl>
                                      </p:cBhvr>
                                    </p:animEffect>
                                    <p:anim calcmode="lin" valueType="num">
                                      <p:cBhvr>
                                        <p:cTn id="58" dur="1000" fill="hold"/>
                                        <p:tgtEl>
                                          <p:spTgt spid="119">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119">
                                            <p:txEl>
                                              <p:pRg st="4" end="4"/>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nodeType="after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animEffect transition="in" filter="fade">
                                      <p:cBhvr>
                                        <p:cTn id="63" dur="1000"/>
                                        <p:tgtEl>
                                          <p:spTgt spid="3">
                                            <p:txEl>
                                              <p:pRg st="2" end="2"/>
                                            </p:txEl>
                                          </p:spTgt>
                                        </p:tgtEl>
                                      </p:cBhvr>
                                    </p:animEffect>
                                    <p:anim calcmode="lin" valueType="num">
                                      <p:cBhvr>
                                        <p:cTn id="6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25"/>
                                        </p:tgtEl>
                                        <p:attrNameLst>
                                          <p:attrName>style.visibility</p:attrName>
                                        </p:attrNameLst>
                                      </p:cBhvr>
                                      <p:to>
                                        <p:strVal val="visible"/>
                                      </p:to>
                                    </p:set>
                                    <p:animEffect transition="in" filter="wipe(down)">
                                      <p:cBhvr>
                                        <p:cTn id="70" dur="1000"/>
                                        <p:tgtEl>
                                          <p:spTgt spid="125"/>
                                        </p:tgtEl>
                                      </p:cBhvr>
                                    </p:animEffect>
                                  </p:childTnLst>
                                </p:cTn>
                              </p:par>
                            </p:childTnLst>
                          </p:cTn>
                        </p:par>
                        <p:par>
                          <p:cTn id="71" fill="hold">
                            <p:stCondLst>
                              <p:cond delay="1000"/>
                            </p:stCondLst>
                            <p:childTnLst>
                              <p:par>
                                <p:cTn id="72" presetID="1" presetClass="entr" presetSubtype="0" fill="hold" grpId="0" nodeType="afterEffect">
                                  <p:stCondLst>
                                    <p:cond delay="500"/>
                                  </p:stCondLst>
                                  <p:childTnLst>
                                    <p:set>
                                      <p:cBhvr>
                                        <p:cTn id="73" dur="1" fill="hold">
                                          <p:stCondLst>
                                            <p:cond delay="0"/>
                                          </p:stCondLst>
                                        </p:cTn>
                                        <p:tgtEl>
                                          <p:spTgt spid="127"/>
                                        </p:tgtEl>
                                        <p:attrNameLst>
                                          <p:attrName>style.visibility</p:attrName>
                                        </p:attrNameLst>
                                      </p:cBhvr>
                                      <p:to>
                                        <p:strVal val="visible"/>
                                      </p:to>
                                    </p:set>
                                  </p:childTnLst>
                                </p:cTn>
                              </p:par>
                            </p:childTnLst>
                          </p:cTn>
                        </p:par>
                        <p:par>
                          <p:cTn id="74" fill="hold">
                            <p:stCondLst>
                              <p:cond delay="1500"/>
                            </p:stCondLst>
                            <p:childTnLst>
                              <p:par>
                                <p:cTn id="75" presetID="42" presetClass="exit" presetSubtype="0" fill="hold" nodeType="afterEffect">
                                  <p:stCondLst>
                                    <p:cond delay="500"/>
                                  </p:stCondLst>
                                  <p:childTnLst>
                                    <p:animEffect transition="out" filter="fade">
                                      <p:cBhvr>
                                        <p:cTn id="76" dur="1000"/>
                                        <p:tgtEl>
                                          <p:spTgt spid="96">
                                            <p:txEl>
                                              <p:pRg st="0" end="0"/>
                                            </p:txEl>
                                          </p:spTgt>
                                        </p:tgtEl>
                                      </p:cBhvr>
                                    </p:animEffect>
                                    <p:anim calcmode="lin" valueType="num">
                                      <p:cBhvr>
                                        <p:cTn id="77" dur="1000"/>
                                        <p:tgtEl>
                                          <p:spTgt spid="96">
                                            <p:txEl>
                                              <p:pRg st="0" end="0"/>
                                            </p:txEl>
                                          </p:spTgt>
                                        </p:tgtEl>
                                        <p:attrNameLst>
                                          <p:attrName>ppt_x</p:attrName>
                                        </p:attrNameLst>
                                      </p:cBhvr>
                                      <p:tavLst>
                                        <p:tav tm="0">
                                          <p:val>
                                            <p:strVal val="ppt_x"/>
                                          </p:val>
                                        </p:tav>
                                        <p:tav tm="100000">
                                          <p:val>
                                            <p:strVal val="ppt_x"/>
                                          </p:val>
                                        </p:tav>
                                      </p:tavLst>
                                    </p:anim>
                                    <p:anim calcmode="lin" valueType="num">
                                      <p:cBhvr>
                                        <p:cTn id="78" dur="1000"/>
                                        <p:tgtEl>
                                          <p:spTgt spid="96">
                                            <p:txEl>
                                              <p:pRg st="0" end="0"/>
                                            </p:txEl>
                                          </p:spTgt>
                                        </p:tgtEl>
                                        <p:attrNameLst>
                                          <p:attrName>ppt_y</p:attrName>
                                        </p:attrNameLst>
                                      </p:cBhvr>
                                      <p:tavLst>
                                        <p:tav tm="0">
                                          <p:val>
                                            <p:strVal val="ppt_y"/>
                                          </p:val>
                                        </p:tav>
                                        <p:tav tm="100000">
                                          <p:val>
                                            <p:strVal val="ppt_y+.1"/>
                                          </p:val>
                                        </p:tav>
                                      </p:tavLst>
                                    </p:anim>
                                    <p:set>
                                      <p:cBhvr>
                                        <p:cTn id="79" dur="1" fill="hold">
                                          <p:stCondLst>
                                            <p:cond delay="999"/>
                                          </p:stCondLst>
                                        </p:cTn>
                                        <p:tgtEl>
                                          <p:spTgt spid="96">
                                            <p:txEl>
                                              <p:pRg st="0" end="0"/>
                                            </p:txEl>
                                          </p:spTgt>
                                        </p:tgtEl>
                                        <p:attrNameLst>
                                          <p:attrName>style.visibility</p:attrName>
                                        </p:attrNameLst>
                                      </p:cBhvr>
                                      <p:to>
                                        <p:strVal val="hidden"/>
                                      </p:to>
                                    </p:set>
                                  </p:childTnLst>
                                </p:cTn>
                              </p:par>
                            </p:childTnLst>
                          </p:cTn>
                        </p:par>
                        <p:par>
                          <p:cTn id="80" fill="hold">
                            <p:stCondLst>
                              <p:cond delay="3000"/>
                            </p:stCondLst>
                            <p:childTnLst>
                              <p:par>
                                <p:cTn id="81" presetID="42" presetClass="entr" presetSubtype="0" fill="hold" nodeType="afterEffect">
                                  <p:stCondLst>
                                    <p:cond delay="500"/>
                                  </p:stCondLst>
                                  <p:childTnLst>
                                    <p:set>
                                      <p:cBhvr>
                                        <p:cTn id="82" dur="1" fill="hold">
                                          <p:stCondLst>
                                            <p:cond delay="0"/>
                                          </p:stCondLst>
                                        </p:cTn>
                                        <p:tgtEl>
                                          <p:spTgt spid="126">
                                            <p:txEl>
                                              <p:pRg st="0" end="0"/>
                                            </p:txEl>
                                          </p:spTgt>
                                        </p:tgtEl>
                                        <p:attrNameLst>
                                          <p:attrName>style.visibility</p:attrName>
                                        </p:attrNameLst>
                                      </p:cBhvr>
                                      <p:to>
                                        <p:strVal val="visible"/>
                                      </p:to>
                                    </p:set>
                                    <p:animEffect transition="in" filter="fade">
                                      <p:cBhvr>
                                        <p:cTn id="83" dur="1000"/>
                                        <p:tgtEl>
                                          <p:spTgt spid="126">
                                            <p:txEl>
                                              <p:pRg st="0" end="0"/>
                                            </p:txEl>
                                          </p:spTgt>
                                        </p:tgtEl>
                                      </p:cBhvr>
                                    </p:animEffect>
                                    <p:anim calcmode="lin" valueType="num">
                                      <p:cBhvr>
                                        <p:cTn id="84" dur="1000" fill="hold"/>
                                        <p:tgtEl>
                                          <p:spTgt spid="126">
                                            <p:txEl>
                                              <p:pRg st="0" end="0"/>
                                            </p:txEl>
                                          </p:spTgt>
                                        </p:tgtEl>
                                        <p:attrNameLst>
                                          <p:attrName>ppt_x</p:attrName>
                                        </p:attrNameLst>
                                      </p:cBhvr>
                                      <p:tavLst>
                                        <p:tav tm="0">
                                          <p:val>
                                            <p:strVal val="#ppt_x"/>
                                          </p:val>
                                        </p:tav>
                                        <p:tav tm="100000">
                                          <p:val>
                                            <p:strVal val="#ppt_x"/>
                                          </p:val>
                                        </p:tav>
                                      </p:tavLst>
                                    </p:anim>
                                    <p:anim calcmode="lin" valueType="num">
                                      <p:cBhvr>
                                        <p:cTn id="85" dur="1000" fill="hold"/>
                                        <p:tgtEl>
                                          <p:spTgt spid="126">
                                            <p:txEl>
                                              <p:pRg st="0" end="0"/>
                                            </p:txEl>
                                          </p:spTgt>
                                        </p:tgtEl>
                                        <p:attrNameLst>
                                          <p:attrName>ppt_y</p:attrName>
                                        </p:attrNameLst>
                                      </p:cBhvr>
                                      <p:tavLst>
                                        <p:tav tm="0">
                                          <p:val>
                                            <p:strVal val="#ppt_y+.1"/>
                                          </p:val>
                                        </p:tav>
                                        <p:tav tm="100000">
                                          <p:val>
                                            <p:strVal val="#ppt_y"/>
                                          </p:val>
                                        </p:tav>
                                      </p:tavLst>
                                    </p:anim>
                                  </p:childTnLst>
                                </p:cTn>
                              </p:par>
                            </p:childTnLst>
                          </p:cTn>
                        </p:par>
                        <p:par>
                          <p:cTn id="86" fill="hold">
                            <p:stCondLst>
                              <p:cond delay="4500"/>
                            </p:stCondLst>
                            <p:childTnLst>
                              <p:par>
                                <p:cTn id="87" presetID="22" presetClass="entr" presetSubtype="4" fill="hold" nodeType="afterEffect">
                                  <p:stCondLst>
                                    <p:cond delay="500"/>
                                  </p:stCondLst>
                                  <p:childTnLst>
                                    <p:set>
                                      <p:cBhvr>
                                        <p:cTn id="88" dur="1" fill="hold">
                                          <p:stCondLst>
                                            <p:cond delay="0"/>
                                          </p:stCondLst>
                                        </p:cTn>
                                        <p:tgtEl>
                                          <p:spTgt spid="128"/>
                                        </p:tgtEl>
                                        <p:attrNameLst>
                                          <p:attrName>style.visibility</p:attrName>
                                        </p:attrNameLst>
                                      </p:cBhvr>
                                      <p:to>
                                        <p:strVal val="visible"/>
                                      </p:to>
                                    </p:set>
                                    <p:animEffect transition="in" filter="wipe(down)">
                                      <p:cBhvr>
                                        <p:cTn id="89" dur="1000"/>
                                        <p:tgtEl>
                                          <p:spTgt spid="128"/>
                                        </p:tgtEl>
                                      </p:cBhvr>
                                    </p:animEffect>
                                  </p:childTnLst>
                                </p:cTn>
                              </p:par>
                            </p:childTnLst>
                          </p:cTn>
                        </p:par>
                        <p:par>
                          <p:cTn id="90" fill="hold">
                            <p:stCondLst>
                              <p:cond delay="6000"/>
                            </p:stCondLst>
                            <p:childTnLst>
                              <p:par>
                                <p:cTn id="91" presetID="1" presetClass="entr" presetSubtype="0" fill="hold" grpId="0" nodeType="afterEffect">
                                  <p:stCondLst>
                                    <p:cond delay="500"/>
                                  </p:stCondLst>
                                  <p:childTnLst>
                                    <p:set>
                                      <p:cBhvr>
                                        <p:cTn id="92" dur="1" fill="hold">
                                          <p:stCondLst>
                                            <p:cond delay="0"/>
                                          </p:stCondLst>
                                        </p:cTn>
                                        <p:tgtEl>
                                          <p:spTgt spid="129"/>
                                        </p:tgtEl>
                                        <p:attrNameLst>
                                          <p:attrName>style.visibility</p:attrName>
                                        </p:attrNameLst>
                                      </p:cBhvr>
                                      <p:to>
                                        <p:strVal val="visible"/>
                                      </p:to>
                                    </p:set>
                                  </p:childTnLst>
                                </p:cTn>
                              </p:par>
                            </p:childTnLst>
                          </p:cTn>
                        </p:par>
                        <p:par>
                          <p:cTn id="93" fill="hold">
                            <p:stCondLst>
                              <p:cond delay="6500"/>
                            </p:stCondLst>
                            <p:childTnLst>
                              <p:par>
                                <p:cTn id="94" presetID="42" presetClass="exit" presetSubtype="0" fill="hold" nodeType="afterEffect">
                                  <p:stCondLst>
                                    <p:cond delay="500"/>
                                  </p:stCondLst>
                                  <p:childTnLst>
                                    <p:animEffect transition="out" filter="fade">
                                      <p:cBhvr>
                                        <p:cTn id="95" dur="1000"/>
                                        <p:tgtEl>
                                          <p:spTgt spid="111">
                                            <p:txEl>
                                              <p:pRg st="0" end="0"/>
                                            </p:txEl>
                                          </p:spTgt>
                                        </p:tgtEl>
                                      </p:cBhvr>
                                    </p:animEffect>
                                    <p:anim calcmode="lin" valueType="num">
                                      <p:cBhvr>
                                        <p:cTn id="96" dur="1000"/>
                                        <p:tgtEl>
                                          <p:spTgt spid="111">
                                            <p:txEl>
                                              <p:pRg st="0" end="0"/>
                                            </p:txEl>
                                          </p:spTgt>
                                        </p:tgtEl>
                                        <p:attrNameLst>
                                          <p:attrName>ppt_x</p:attrName>
                                        </p:attrNameLst>
                                      </p:cBhvr>
                                      <p:tavLst>
                                        <p:tav tm="0">
                                          <p:val>
                                            <p:strVal val="ppt_x"/>
                                          </p:val>
                                        </p:tav>
                                        <p:tav tm="100000">
                                          <p:val>
                                            <p:strVal val="ppt_x"/>
                                          </p:val>
                                        </p:tav>
                                      </p:tavLst>
                                    </p:anim>
                                    <p:anim calcmode="lin" valueType="num">
                                      <p:cBhvr>
                                        <p:cTn id="97" dur="1000"/>
                                        <p:tgtEl>
                                          <p:spTgt spid="111">
                                            <p:txEl>
                                              <p:pRg st="0" end="0"/>
                                            </p:txEl>
                                          </p:spTgt>
                                        </p:tgtEl>
                                        <p:attrNameLst>
                                          <p:attrName>ppt_y</p:attrName>
                                        </p:attrNameLst>
                                      </p:cBhvr>
                                      <p:tavLst>
                                        <p:tav tm="0">
                                          <p:val>
                                            <p:strVal val="ppt_y"/>
                                          </p:val>
                                        </p:tav>
                                        <p:tav tm="100000">
                                          <p:val>
                                            <p:strVal val="ppt_y+.1"/>
                                          </p:val>
                                        </p:tav>
                                      </p:tavLst>
                                    </p:anim>
                                    <p:set>
                                      <p:cBhvr>
                                        <p:cTn id="98" dur="1" fill="hold">
                                          <p:stCondLst>
                                            <p:cond delay="999"/>
                                          </p:stCondLst>
                                        </p:cTn>
                                        <p:tgtEl>
                                          <p:spTgt spid="111">
                                            <p:txEl>
                                              <p:pRg st="0" end="0"/>
                                            </p:txEl>
                                          </p:spTgt>
                                        </p:tgtEl>
                                        <p:attrNameLst>
                                          <p:attrName>style.visibility</p:attrName>
                                        </p:attrNameLst>
                                      </p:cBhvr>
                                      <p:to>
                                        <p:strVal val="hidden"/>
                                      </p:to>
                                    </p:set>
                                  </p:childTnLst>
                                </p:cTn>
                              </p:par>
                            </p:childTnLst>
                          </p:cTn>
                        </p:par>
                        <p:par>
                          <p:cTn id="99" fill="hold">
                            <p:stCondLst>
                              <p:cond delay="8000"/>
                            </p:stCondLst>
                            <p:childTnLst>
                              <p:par>
                                <p:cTn id="100" presetID="42" presetClass="entr" presetSubtype="0" fill="hold" nodeType="afterEffect">
                                  <p:stCondLst>
                                    <p:cond delay="500"/>
                                  </p:stCondLst>
                                  <p:childTnLst>
                                    <p:set>
                                      <p:cBhvr>
                                        <p:cTn id="101" dur="1" fill="hold">
                                          <p:stCondLst>
                                            <p:cond delay="0"/>
                                          </p:stCondLst>
                                        </p:cTn>
                                        <p:tgtEl>
                                          <p:spTgt spid="130">
                                            <p:txEl>
                                              <p:pRg st="0" end="0"/>
                                            </p:txEl>
                                          </p:spTgt>
                                        </p:tgtEl>
                                        <p:attrNameLst>
                                          <p:attrName>style.visibility</p:attrName>
                                        </p:attrNameLst>
                                      </p:cBhvr>
                                      <p:to>
                                        <p:strVal val="visible"/>
                                      </p:to>
                                    </p:set>
                                    <p:animEffect transition="in" filter="fade">
                                      <p:cBhvr>
                                        <p:cTn id="102" dur="1000"/>
                                        <p:tgtEl>
                                          <p:spTgt spid="130">
                                            <p:txEl>
                                              <p:pRg st="0" end="0"/>
                                            </p:txEl>
                                          </p:spTgt>
                                        </p:tgtEl>
                                      </p:cBhvr>
                                    </p:animEffect>
                                    <p:anim calcmode="lin" valueType="num">
                                      <p:cBhvr>
                                        <p:cTn id="103" dur="10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04" dur="10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05" fill="hold">
                            <p:stCondLst>
                              <p:cond delay="9500"/>
                            </p:stCondLst>
                            <p:childTnLst>
                              <p:par>
                                <p:cTn id="106" presetID="22" presetClass="entr" presetSubtype="4" fill="hold" nodeType="afterEffect">
                                  <p:stCondLst>
                                    <p:cond delay="500"/>
                                  </p:stCondLst>
                                  <p:childTnLst>
                                    <p:set>
                                      <p:cBhvr>
                                        <p:cTn id="107" dur="1" fill="hold">
                                          <p:stCondLst>
                                            <p:cond delay="0"/>
                                          </p:stCondLst>
                                        </p:cTn>
                                        <p:tgtEl>
                                          <p:spTgt spid="131"/>
                                        </p:tgtEl>
                                        <p:attrNameLst>
                                          <p:attrName>style.visibility</p:attrName>
                                        </p:attrNameLst>
                                      </p:cBhvr>
                                      <p:to>
                                        <p:strVal val="visible"/>
                                      </p:to>
                                    </p:set>
                                    <p:animEffect transition="in" filter="wipe(down)">
                                      <p:cBhvr>
                                        <p:cTn id="108" dur="1000"/>
                                        <p:tgtEl>
                                          <p:spTgt spid="131"/>
                                        </p:tgtEl>
                                      </p:cBhvr>
                                    </p:animEffect>
                                  </p:childTnLst>
                                </p:cTn>
                              </p:par>
                            </p:childTnLst>
                          </p:cTn>
                        </p:par>
                        <p:par>
                          <p:cTn id="109" fill="hold">
                            <p:stCondLst>
                              <p:cond delay="11000"/>
                            </p:stCondLst>
                            <p:childTnLst>
                              <p:par>
                                <p:cTn id="110" presetID="1" presetClass="entr" presetSubtype="0" fill="hold" grpId="0" nodeType="afterEffect">
                                  <p:stCondLst>
                                    <p:cond delay="500"/>
                                  </p:stCondLst>
                                  <p:childTnLst>
                                    <p:set>
                                      <p:cBhvr>
                                        <p:cTn id="111" dur="1" fill="hold">
                                          <p:stCondLst>
                                            <p:cond delay="0"/>
                                          </p:stCondLst>
                                        </p:cTn>
                                        <p:tgtEl>
                                          <p:spTgt spid="132"/>
                                        </p:tgtEl>
                                        <p:attrNameLst>
                                          <p:attrName>style.visibility</p:attrName>
                                        </p:attrNameLst>
                                      </p:cBhvr>
                                      <p:to>
                                        <p:strVal val="visible"/>
                                      </p:to>
                                    </p:set>
                                  </p:childTnLst>
                                </p:cTn>
                              </p:par>
                            </p:childTnLst>
                          </p:cTn>
                        </p:par>
                        <p:par>
                          <p:cTn id="112" fill="hold">
                            <p:stCondLst>
                              <p:cond delay="11500"/>
                            </p:stCondLst>
                            <p:childTnLst>
                              <p:par>
                                <p:cTn id="113" presetID="42" presetClass="exit" presetSubtype="0" fill="hold" nodeType="afterEffect">
                                  <p:stCondLst>
                                    <p:cond delay="500"/>
                                  </p:stCondLst>
                                  <p:childTnLst>
                                    <p:animEffect transition="out" filter="fade">
                                      <p:cBhvr>
                                        <p:cTn id="114" dur="1000"/>
                                        <p:tgtEl>
                                          <p:spTgt spid="118">
                                            <p:txEl>
                                              <p:pRg st="0" end="0"/>
                                            </p:txEl>
                                          </p:spTgt>
                                        </p:tgtEl>
                                      </p:cBhvr>
                                    </p:animEffect>
                                    <p:anim calcmode="lin" valueType="num">
                                      <p:cBhvr>
                                        <p:cTn id="115" dur="1000"/>
                                        <p:tgtEl>
                                          <p:spTgt spid="118">
                                            <p:txEl>
                                              <p:pRg st="0" end="0"/>
                                            </p:txEl>
                                          </p:spTgt>
                                        </p:tgtEl>
                                        <p:attrNameLst>
                                          <p:attrName>ppt_x</p:attrName>
                                        </p:attrNameLst>
                                      </p:cBhvr>
                                      <p:tavLst>
                                        <p:tav tm="0">
                                          <p:val>
                                            <p:strVal val="ppt_x"/>
                                          </p:val>
                                        </p:tav>
                                        <p:tav tm="100000">
                                          <p:val>
                                            <p:strVal val="ppt_x"/>
                                          </p:val>
                                        </p:tav>
                                      </p:tavLst>
                                    </p:anim>
                                    <p:anim calcmode="lin" valueType="num">
                                      <p:cBhvr>
                                        <p:cTn id="116" dur="1000"/>
                                        <p:tgtEl>
                                          <p:spTgt spid="118">
                                            <p:txEl>
                                              <p:pRg st="0" end="0"/>
                                            </p:txEl>
                                          </p:spTgt>
                                        </p:tgtEl>
                                        <p:attrNameLst>
                                          <p:attrName>ppt_y</p:attrName>
                                        </p:attrNameLst>
                                      </p:cBhvr>
                                      <p:tavLst>
                                        <p:tav tm="0">
                                          <p:val>
                                            <p:strVal val="ppt_y"/>
                                          </p:val>
                                        </p:tav>
                                        <p:tav tm="100000">
                                          <p:val>
                                            <p:strVal val="ppt_y+.1"/>
                                          </p:val>
                                        </p:tav>
                                      </p:tavLst>
                                    </p:anim>
                                    <p:set>
                                      <p:cBhvr>
                                        <p:cTn id="117" dur="1" fill="hold">
                                          <p:stCondLst>
                                            <p:cond delay="999"/>
                                          </p:stCondLst>
                                        </p:cTn>
                                        <p:tgtEl>
                                          <p:spTgt spid="118">
                                            <p:txEl>
                                              <p:pRg st="0" end="0"/>
                                            </p:txEl>
                                          </p:spTgt>
                                        </p:tgtEl>
                                        <p:attrNameLst>
                                          <p:attrName>style.visibility</p:attrName>
                                        </p:attrNameLst>
                                      </p:cBhvr>
                                      <p:to>
                                        <p:strVal val="hidden"/>
                                      </p:to>
                                    </p:set>
                                  </p:childTnLst>
                                </p:cTn>
                              </p:par>
                            </p:childTnLst>
                          </p:cTn>
                        </p:par>
                        <p:par>
                          <p:cTn id="118" fill="hold">
                            <p:stCondLst>
                              <p:cond delay="13000"/>
                            </p:stCondLst>
                            <p:childTnLst>
                              <p:par>
                                <p:cTn id="119" presetID="42" presetClass="entr" presetSubtype="0" fill="hold" nodeType="afterEffect">
                                  <p:stCondLst>
                                    <p:cond delay="500"/>
                                  </p:stCondLst>
                                  <p:childTnLst>
                                    <p:set>
                                      <p:cBhvr>
                                        <p:cTn id="120" dur="1" fill="hold">
                                          <p:stCondLst>
                                            <p:cond delay="0"/>
                                          </p:stCondLst>
                                        </p:cTn>
                                        <p:tgtEl>
                                          <p:spTgt spid="133">
                                            <p:txEl>
                                              <p:pRg st="0" end="0"/>
                                            </p:txEl>
                                          </p:spTgt>
                                        </p:tgtEl>
                                        <p:attrNameLst>
                                          <p:attrName>style.visibility</p:attrName>
                                        </p:attrNameLst>
                                      </p:cBhvr>
                                      <p:to>
                                        <p:strVal val="visible"/>
                                      </p:to>
                                    </p:set>
                                    <p:animEffect transition="in" filter="fade">
                                      <p:cBhvr>
                                        <p:cTn id="121" dur="1000"/>
                                        <p:tgtEl>
                                          <p:spTgt spid="133">
                                            <p:txEl>
                                              <p:pRg st="0" end="0"/>
                                            </p:txEl>
                                          </p:spTgt>
                                        </p:tgtEl>
                                      </p:cBhvr>
                                    </p:animEffect>
                                    <p:anim calcmode="lin" valueType="num">
                                      <p:cBhvr>
                                        <p:cTn id="122" dur="1000" fill="hold"/>
                                        <p:tgtEl>
                                          <p:spTgt spid="133">
                                            <p:txEl>
                                              <p:pRg st="0" end="0"/>
                                            </p:txEl>
                                          </p:spTgt>
                                        </p:tgtEl>
                                        <p:attrNameLst>
                                          <p:attrName>ppt_x</p:attrName>
                                        </p:attrNameLst>
                                      </p:cBhvr>
                                      <p:tavLst>
                                        <p:tav tm="0">
                                          <p:val>
                                            <p:strVal val="#ppt_x"/>
                                          </p:val>
                                        </p:tav>
                                        <p:tav tm="100000">
                                          <p:val>
                                            <p:strVal val="#ppt_x"/>
                                          </p:val>
                                        </p:tav>
                                      </p:tavLst>
                                    </p:anim>
                                    <p:anim calcmode="lin" valueType="num">
                                      <p:cBhvr>
                                        <p:cTn id="123" dur="1000" fill="hold"/>
                                        <p:tgtEl>
                                          <p:spTgt spid="133">
                                            <p:txEl>
                                              <p:pRg st="0" end="0"/>
                                            </p:txEl>
                                          </p:spTgt>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1" fill="hold" nodeType="afterEffect">
                                  <p:stCondLst>
                                    <p:cond delay="500"/>
                                  </p:stCondLst>
                                  <p:childTnLst>
                                    <p:set>
                                      <p:cBhvr>
                                        <p:cTn id="126" dur="1" fill="hold">
                                          <p:stCondLst>
                                            <p:cond delay="0"/>
                                          </p:stCondLst>
                                        </p:cTn>
                                        <p:tgtEl>
                                          <p:spTgt spid="134"/>
                                        </p:tgtEl>
                                        <p:attrNameLst>
                                          <p:attrName>style.visibility</p:attrName>
                                        </p:attrNameLst>
                                      </p:cBhvr>
                                      <p:to>
                                        <p:strVal val="visible"/>
                                      </p:to>
                                    </p:set>
                                    <p:animEffect transition="in" filter="wipe(up)">
                                      <p:cBhvr>
                                        <p:cTn id="127" dur="1000"/>
                                        <p:tgtEl>
                                          <p:spTgt spid="134"/>
                                        </p:tgtEl>
                                      </p:cBhvr>
                                    </p:animEffect>
                                  </p:childTnLst>
                                </p:cTn>
                              </p:par>
                            </p:childTnLst>
                          </p:cTn>
                        </p:par>
                        <p:par>
                          <p:cTn id="128" fill="hold">
                            <p:stCondLst>
                              <p:cond delay="16000"/>
                            </p:stCondLst>
                            <p:childTnLst>
                              <p:par>
                                <p:cTn id="129" presetID="1" presetClass="entr" presetSubtype="0" fill="hold" grpId="0" nodeType="afterEffect">
                                  <p:stCondLst>
                                    <p:cond delay="500"/>
                                  </p:stCondLst>
                                  <p:childTnLst>
                                    <p:set>
                                      <p:cBhvr>
                                        <p:cTn id="130" dur="1" fill="hold">
                                          <p:stCondLst>
                                            <p:cond delay="0"/>
                                          </p:stCondLst>
                                        </p:cTn>
                                        <p:tgtEl>
                                          <p:spTgt spid="135"/>
                                        </p:tgtEl>
                                        <p:attrNameLst>
                                          <p:attrName>style.visibility</p:attrName>
                                        </p:attrNameLst>
                                      </p:cBhvr>
                                      <p:to>
                                        <p:strVal val="visible"/>
                                      </p:to>
                                    </p:set>
                                  </p:childTnLst>
                                </p:cTn>
                              </p:par>
                            </p:childTnLst>
                          </p:cTn>
                        </p:par>
                        <p:par>
                          <p:cTn id="131" fill="hold">
                            <p:stCondLst>
                              <p:cond delay="16500"/>
                            </p:stCondLst>
                            <p:childTnLst>
                              <p:par>
                                <p:cTn id="132" presetID="42" presetClass="exit" presetSubtype="0" fill="hold" nodeType="afterEffect">
                                  <p:stCondLst>
                                    <p:cond delay="0"/>
                                  </p:stCondLst>
                                  <p:childTnLst>
                                    <p:animEffect transition="out" filter="fade">
                                      <p:cBhvr>
                                        <p:cTn id="133" dur="1000"/>
                                        <p:tgtEl>
                                          <p:spTgt spid="121">
                                            <p:txEl>
                                              <p:pRg st="0" end="0"/>
                                            </p:txEl>
                                          </p:spTgt>
                                        </p:tgtEl>
                                      </p:cBhvr>
                                    </p:animEffect>
                                    <p:anim calcmode="lin" valueType="num">
                                      <p:cBhvr>
                                        <p:cTn id="134" dur="1000"/>
                                        <p:tgtEl>
                                          <p:spTgt spid="121">
                                            <p:txEl>
                                              <p:pRg st="0" end="0"/>
                                            </p:txEl>
                                          </p:spTgt>
                                        </p:tgtEl>
                                        <p:attrNameLst>
                                          <p:attrName>ppt_x</p:attrName>
                                        </p:attrNameLst>
                                      </p:cBhvr>
                                      <p:tavLst>
                                        <p:tav tm="0">
                                          <p:val>
                                            <p:strVal val="ppt_x"/>
                                          </p:val>
                                        </p:tav>
                                        <p:tav tm="100000">
                                          <p:val>
                                            <p:strVal val="ppt_x"/>
                                          </p:val>
                                        </p:tav>
                                      </p:tavLst>
                                    </p:anim>
                                    <p:anim calcmode="lin" valueType="num">
                                      <p:cBhvr>
                                        <p:cTn id="135" dur="1000"/>
                                        <p:tgtEl>
                                          <p:spTgt spid="121">
                                            <p:txEl>
                                              <p:pRg st="0" end="0"/>
                                            </p:txEl>
                                          </p:spTgt>
                                        </p:tgtEl>
                                        <p:attrNameLst>
                                          <p:attrName>ppt_y</p:attrName>
                                        </p:attrNameLst>
                                      </p:cBhvr>
                                      <p:tavLst>
                                        <p:tav tm="0">
                                          <p:val>
                                            <p:strVal val="ppt_y"/>
                                          </p:val>
                                        </p:tav>
                                        <p:tav tm="100000">
                                          <p:val>
                                            <p:strVal val="ppt_y+.1"/>
                                          </p:val>
                                        </p:tav>
                                      </p:tavLst>
                                    </p:anim>
                                    <p:set>
                                      <p:cBhvr>
                                        <p:cTn id="136" dur="1" fill="hold">
                                          <p:stCondLst>
                                            <p:cond delay="999"/>
                                          </p:stCondLst>
                                        </p:cTn>
                                        <p:tgtEl>
                                          <p:spTgt spid="121">
                                            <p:txEl>
                                              <p:pRg st="0" end="0"/>
                                            </p:txEl>
                                          </p:spTgt>
                                        </p:tgtEl>
                                        <p:attrNameLst>
                                          <p:attrName>style.visibility</p:attrName>
                                        </p:attrNameLst>
                                      </p:cBhvr>
                                      <p:to>
                                        <p:strVal val="hidden"/>
                                      </p:to>
                                    </p:set>
                                  </p:childTnLst>
                                </p:cTn>
                              </p:par>
                            </p:childTnLst>
                          </p:cTn>
                        </p:par>
                        <p:par>
                          <p:cTn id="137" fill="hold">
                            <p:stCondLst>
                              <p:cond delay="17500"/>
                            </p:stCondLst>
                            <p:childTnLst>
                              <p:par>
                                <p:cTn id="138" presetID="42" presetClass="entr" presetSubtype="0" fill="hold" nodeType="afterEffect">
                                  <p:stCondLst>
                                    <p:cond delay="500"/>
                                  </p:stCondLst>
                                  <p:childTnLst>
                                    <p:set>
                                      <p:cBhvr>
                                        <p:cTn id="139" dur="1" fill="hold">
                                          <p:stCondLst>
                                            <p:cond delay="0"/>
                                          </p:stCondLst>
                                        </p:cTn>
                                        <p:tgtEl>
                                          <p:spTgt spid="136">
                                            <p:txEl>
                                              <p:pRg st="0" end="0"/>
                                            </p:txEl>
                                          </p:spTgt>
                                        </p:tgtEl>
                                        <p:attrNameLst>
                                          <p:attrName>style.visibility</p:attrName>
                                        </p:attrNameLst>
                                      </p:cBhvr>
                                      <p:to>
                                        <p:strVal val="visible"/>
                                      </p:to>
                                    </p:set>
                                    <p:animEffect transition="in" filter="fade">
                                      <p:cBhvr>
                                        <p:cTn id="140" dur="1000"/>
                                        <p:tgtEl>
                                          <p:spTgt spid="136">
                                            <p:txEl>
                                              <p:pRg st="0" end="0"/>
                                            </p:txEl>
                                          </p:spTgt>
                                        </p:tgtEl>
                                      </p:cBhvr>
                                    </p:animEffect>
                                    <p:anim calcmode="lin" valueType="num">
                                      <p:cBhvr>
                                        <p:cTn id="141" dur="10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136">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22" presetClass="entr" presetSubtype="1" fill="hold" nodeType="afterEffect">
                                  <p:stCondLst>
                                    <p:cond delay="500"/>
                                  </p:stCondLst>
                                  <p:childTnLst>
                                    <p:set>
                                      <p:cBhvr>
                                        <p:cTn id="145" dur="1" fill="hold">
                                          <p:stCondLst>
                                            <p:cond delay="0"/>
                                          </p:stCondLst>
                                        </p:cTn>
                                        <p:tgtEl>
                                          <p:spTgt spid="137"/>
                                        </p:tgtEl>
                                        <p:attrNameLst>
                                          <p:attrName>style.visibility</p:attrName>
                                        </p:attrNameLst>
                                      </p:cBhvr>
                                      <p:to>
                                        <p:strVal val="visible"/>
                                      </p:to>
                                    </p:set>
                                    <p:animEffect transition="in" filter="wipe(up)">
                                      <p:cBhvr>
                                        <p:cTn id="146" dur="1000"/>
                                        <p:tgtEl>
                                          <p:spTgt spid="137"/>
                                        </p:tgtEl>
                                      </p:cBhvr>
                                    </p:animEffect>
                                  </p:childTnLst>
                                </p:cTn>
                              </p:par>
                            </p:childTnLst>
                          </p:cTn>
                        </p:par>
                        <p:par>
                          <p:cTn id="147" fill="hold">
                            <p:stCondLst>
                              <p:cond delay="20500"/>
                            </p:stCondLst>
                            <p:childTnLst>
                              <p:par>
                                <p:cTn id="148" presetID="1" presetClass="entr" presetSubtype="0" fill="hold" grpId="0" nodeType="afterEffect">
                                  <p:stCondLst>
                                    <p:cond delay="500"/>
                                  </p:stCondLst>
                                  <p:childTnLst>
                                    <p:set>
                                      <p:cBhvr>
                                        <p:cTn id="149" dur="1" fill="hold">
                                          <p:stCondLst>
                                            <p:cond delay="0"/>
                                          </p:stCondLst>
                                        </p:cTn>
                                        <p:tgtEl>
                                          <p:spTgt spid="138"/>
                                        </p:tgtEl>
                                        <p:attrNameLst>
                                          <p:attrName>style.visibility</p:attrName>
                                        </p:attrNameLst>
                                      </p:cBhvr>
                                      <p:to>
                                        <p:strVal val="visible"/>
                                      </p:to>
                                    </p:set>
                                  </p:childTnLst>
                                </p:cTn>
                              </p:par>
                            </p:childTnLst>
                          </p:cTn>
                        </p:par>
                        <p:par>
                          <p:cTn id="150" fill="hold">
                            <p:stCondLst>
                              <p:cond delay="21000"/>
                            </p:stCondLst>
                            <p:childTnLst>
                              <p:par>
                                <p:cTn id="151" presetID="42" presetClass="exit" presetSubtype="0" fill="hold" nodeType="afterEffect">
                                  <p:stCondLst>
                                    <p:cond delay="500"/>
                                  </p:stCondLst>
                                  <p:childTnLst>
                                    <p:animEffect transition="out" filter="fade">
                                      <p:cBhvr>
                                        <p:cTn id="152" dur="1000"/>
                                        <p:tgtEl>
                                          <p:spTgt spid="123">
                                            <p:txEl>
                                              <p:pRg st="0" end="0"/>
                                            </p:txEl>
                                          </p:spTgt>
                                        </p:tgtEl>
                                      </p:cBhvr>
                                    </p:animEffect>
                                    <p:anim calcmode="lin" valueType="num">
                                      <p:cBhvr>
                                        <p:cTn id="153" dur="1000"/>
                                        <p:tgtEl>
                                          <p:spTgt spid="123">
                                            <p:txEl>
                                              <p:pRg st="0" end="0"/>
                                            </p:txEl>
                                          </p:spTgt>
                                        </p:tgtEl>
                                        <p:attrNameLst>
                                          <p:attrName>ppt_x</p:attrName>
                                        </p:attrNameLst>
                                      </p:cBhvr>
                                      <p:tavLst>
                                        <p:tav tm="0">
                                          <p:val>
                                            <p:strVal val="ppt_x"/>
                                          </p:val>
                                        </p:tav>
                                        <p:tav tm="100000">
                                          <p:val>
                                            <p:strVal val="ppt_x"/>
                                          </p:val>
                                        </p:tav>
                                      </p:tavLst>
                                    </p:anim>
                                    <p:anim calcmode="lin" valueType="num">
                                      <p:cBhvr>
                                        <p:cTn id="154" dur="1000"/>
                                        <p:tgtEl>
                                          <p:spTgt spid="123">
                                            <p:txEl>
                                              <p:pRg st="0" end="0"/>
                                            </p:txEl>
                                          </p:spTgt>
                                        </p:tgtEl>
                                        <p:attrNameLst>
                                          <p:attrName>ppt_y</p:attrName>
                                        </p:attrNameLst>
                                      </p:cBhvr>
                                      <p:tavLst>
                                        <p:tav tm="0">
                                          <p:val>
                                            <p:strVal val="ppt_y"/>
                                          </p:val>
                                        </p:tav>
                                        <p:tav tm="100000">
                                          <p:val>
                                            <p:strVal val="ppt_y+.1"/>
                                          </p:val>
                                        </p:tav>
                                      </p:tavLst>
                                    </p:anim>
                                    <p:set>
                                      <p:cBhvr>
                                        <p:cTn id="155" dur="1" fill="hold">
                                          <p:stCondLst>
                                            <p:cond delay="999"/>
                                          </p:stCondLst>
                                        </p:cTn>
                                        <p:tgtEl>
                                          <p:spTgt spid="123">
                                            <p:txEl>
                                              <p:pRg st="0" end="0"/>
                                            </p:txEl>
                                          </p:spTgt>
                                        </p:tgtEl>
                                        <p:attrNameLst>
                                          <p:attrName>style.visibility</p:attrName>
                                        </p:attrNameLst>
                                      </p:cBhvr>
                                      <p:to>
                                        <p:strVal val="hidden"/>
                                      </p:to>
                                    </p:set>
                                  </p:childTnLst>
                                </p:cTn>
                              </p:par>
                            </p:childTnLst>
                          </p:cTn>
                        </p:par>
                        <p:par>
                          <p:cTn id="156" fill="hold">
                            <p:stCondLst>
                              <p:cond delay="22500"/>
                            </p:stCondLst>
                            <p:childTnLst>
                              <p:par>
                                <p:cTn id="157" presetID="42" presetClass="entr" presetSubtype="0" fill="hold" nodeType="afterEffect">
                                  <p:stCondLst>
                                    <p:cond delay="500"/>
                                  </p:stCondLst>
                                  <p:childTnLst>
                                    <p:set>
                                      <p:cBhvr>
                                        <p:cTn id="158" dur="1" fill="hold">
                                          <p:stCondLst>
                                            <p:cond delay="0"/>
                                          </p:stCondLst>
                                        </p:cTn>
                                        <p:tgtEl>
                                          <p:spTgt spid="139">
                                            <p:txEl>
                                              <p:pRg st="0" end="0"/>
                                            </p:txEl>
                                          </p:spTgt>
                                        </p:tgtEl>
                                        <p:attrNameLst>
                                          <p:attrName>style.visibility</p:attrName>
                                        </p:attrNameLst>
                                      </p:cBhvr>
                                      <p:to>
                                        <p:strVal val="visible"/>
                                      </p:to>
                                    </p:set>
                                    <p:animEffect transition="in" filter="fade">
                                      <p:cBhvr>
                                        <p:cTn id="159" dur="1000"/>
                                        <p:tgtEl>
                                          <p:spTgt spid="139">
                                            <p:txEl>
                                              <p:pRg st="0" end="0"/>
                                            </p:txEl>
                                          </p:spTgt>
                                        </p:tgtEl>
                                      </p:cBhvr>
                                    </p:animEffect>
                                    <p:anim calcmode="lin" valueType="num">
                                      <p:cBhvr>
                                        <p:cTn id="160" dur="10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61" dur="1000" fill="hold"/>
                                        <p:tgtEl>
                                          <p:spTgt spid="1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2" presetClass="entr" presetSubtype="0" fill="hold" nodeType="clickEffect">
                                  <p:stCondLst>
                                    <p:cond delay="0"/>
                                  </p:stCondLst>
                                  <p:childTnLst>
                                    <p:set>
                                      <p:cBhvr>
                                        <p:cTn id="165" dur="1" fill="hold">
                                          <p:stCondLst>
                                            <p:cond delay="0"/>
                                          </p:stCondLst>
                                        </p:cTn>
                                        <p:tgtEl>
                                          <p:spTgt spid="119">
                                            <p:txEl>
                                              <p:pRg st="5" end="5"/>
                                            </p:txEl>
                                          </p:spTgt>
                                        </p:tgtEl>
                                        <p:attrNameLst>
                                          <p:attrName>style.visibility</p:attrName>
                                        </p:attrNameLst>
                                      </p:cBhvr>
                                      <p:to>
                                        <p:strVal val="visible"/>
                                      </p:to>
                                    </p:set>
                                    <p:animEffect transition="in" filter="fade">
                                      <p:cBhvr>
                                        <p:cTn id="166" dur="1000"/>
                                        <p:tgtEl>
                                          <p:spTgt spid="119">
                                            <p:txEl>
                                              <p:pRg st="5" end="5"/>
                                            </p:txEl>
                                          </p:spTgt>
                                        </p:tgtEl>
                                      </p:cBhvr>
                                    </p:animEffect>
                                    <p:anim calcmode="lin" valueType="num">
                                      <p:cBhvr>
                                        <p:cTn id="167" dur="1000" fill="hold"/>
                                        <p:tgtEl>
                                          <p:spTgt spid="119">
                                            <p:txEl>
                                              <p:pRg st="5" end="5"/>
                                            </p:txEl>
                                          </p:spTgt>
                                        </p:tgtEl>
                                        <p:attrNameLst>
                                          <p:attrName>ppt_x</p:attrName>
                                        </p:attrNameLst>
                                      </p:cBhvr>
                                      <p:tavLst>
                                        <p:tav tm="0">
                                          <p:val>
                                            <p:strVal val="#ppt_x"/>
                                          </p:val>
                                        </p:tav>
                                        <p:tav tm="100000">
                                          <p:val>
                                            <p:strVal val="#ppt_x"/>
                                          </p:val>
                                        </p:tav>
                                      </p:tavLst>
                                    </p:anim>
                                    <p:anim calcmode="lin" valueType="num">
                                      <p:cBhvr>
                                        <p:cTn id="168" dur="1000" fill="hold"/>
                                        <p:tgtEl>
                                          <p:spTgt spid="1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2" presetClass="exit" presetSubtype="0" fill="hold" nodeType="clickEffect">
                                  <p:stCondLst>
                                    <p:cond delay="0"/>
                                  </p:stCondLst>
                                  <p:childTnLst>
                                    <p:animEffect transition="out" filter="fade">
                                      <p:cBhvr>
                                        <p:cTn id="172" dur="1000"/>
                                        <p:tgtEl>
                                          <p:spTgt spid="141">
                                            <p:txEl>
                                              <p:pRg st="0" end="0"/>
                                            </p:txEl>
                                          </p:spTgt>
                                        </p:tgtEl>
                                      </p:cBhvr>
                                    </p:animEffect>
                                    <p:anim calcmode="lin" valueType="num">
                                      <p:cBhvr>
                                        <p:cTn id="173" dur="1000"/>
                                        <p:tgtEl>
                                          <p:spTgt spid="141">
                                            <p:txEl>
                                              <p:pRg st="0" end="0"/>
                                            </p:txEl>
                                          </p:spTgt>
                                        </p:tgtEl>
                                        <p:attrNameLst>
                                          <p:attrName>ppt_x</p:attrName>
                                        </p:attrNameLst>
                                      </p:cBhvr>
                                      <p:tavLst>
                                        <p:tav tm="0">
                                          <p:val>
                                            <p:strVal val="ppt_x"/>
                                          </p:val>
                                        </p:tav>
                                        <p:tav tm="100000">
                                          <p:val>
                                            <p:strVal val="ppt_x"/>
                                          </p:val>
                                        </p:tav>
                                      </p:tavLst>
                                    </p:anim>
                                    <p:anim calcmode="lin" valueType="num">
                                      <p:cBhvr>
                                        <p:cTn id="174" dur="1000"/>
                                        <p:tgtEl>
                                          <p:spTgt spid="141">
                                            <p:txEl>
                                              <p:pRg st="0" end="0"/>
                                            </p:txEl>
                                          </p:spTgt>
                                        </p:tgtEl>
                                        <p:attrNameLst>
                                          <p:attrName>ppt_y</p:attrName>
                                        </p:attrNameLst>
                                      </p:cBhvr>
                                      <p:tavLst>
                                        <p:tav tm="0">
                                          <p:val>
                                            <p:strVal val="ppt_y"/>
                                          </p:val>
                                        </p:tav>
                                        <p:tav tm="100000">
                                          <p:val>
                                            <p:strVal val="ppt_y+.1"/>
                                          </p:val>
                                        </p:tav>
                                      </p:tavLst>
                                    </p:anim>
                                    <p:set>
                                      <p:cBhvr>
                                        <p:cTn id="175" dur="1" fill="hold">
                                          <p:stCondLst>
                                            <p:cond delay="999"/>
                                          </p:stCondLst>
                                        </p:cTn>
                                        <p:tgtEl>
                                          <p:spTgt spid="141">
                                            <p:txEl>
                                              <p:pRg st="0" end="0"/>
                                            </p:txEl>
                                          </p:spTgt>
                                        </p:tgtEl>
                                        <p:attrNameLst>
                                          <p:attrName>style.visibility</p:attrName>
                                        </p:attrNameLst>
                                      </p:cBhvr>
                                      <p:to>
                                        <p:strVal val="hidden"/>
                                      </p:to>
                                    </p:set>
                                  </p:childTnLst>
                                </p:cTn>
                              </p:par>
                            </p:childTnLst>
                          </p:cTn>
                        </p:par>
                        <p:par>
                          <p:cTn id="176" fill="hold">
                            <p:stCondLst>
                              <p:cond delay="1000"/>
                            </p:stCondLst>
                            <p:childTnLst>
                              <p:par>
                                <p:cTn id="177" presetID="42" presetClass="entr" presetSubtype="0" fill="hold" nodeType="afterEffect">
                                  <p:stCondLst>
                                    <p:cond delay="500"/>
                                  </p:stCondLst>
                                  <p:childTnLst>
                                    <p:set>
                                      <p:cBhvr>
                                        <p:cTn id="178" dur="1" fill="hold">
                                          <p:stCondLst>
                                            <p:cond delay="0"/>
                                          </p:stCondLst>
                                        </p:cTn>
                                        <p:tgtEl>
                                          <p:spTgt spid="143">
                                            <p:txEl>
                                              <p:pRg st="0" end="0"/>
                                            </p:txEl>
                                          </p:spTgt>
                                        </p:tgtEl>
                                        <p:attrNameLst>
                                          <p:attrName>style.visibility</p:attrName>
                                        </p:attrNameLst>
                                      </p:cBhvr>
                                      <p:to>
                                        <p:strVal val="visible"/>
                                      </p:to>
                                    </p:set>
                                    <p:animEffect transition="in" filter="fade">
                                      <p:cBhvr>
                                        <p:cTn id="179" dur="1000"/>
                                        <p:tgtEl>
                                          <p:spTgt spid="143">
                                            <p:txEl>
                                              <p:pRg st="0" end="0"/>
                                            </p:txEl>
                                          </p:spTgt>
                                        </p:tgtEl>
                                      </p:cBhvr>
                                    </p:animEffect>
                                    <p:anim calcmode="lin" valueType="num">
                                      <p:cBhvr>
                                        <p:cTn id="180" dur="1000" fill="hold"/>
                                        <p:tgtEl>
                                          <p:spTgt spid="143">
                                            <p:txEl>
                                              <p:pRg st="0" end="0"/>
                                            </p:txEl>
                                          </p:spTgt>
                                        </p:tgtEl>
                                        <p:attrNameLst>
                                          <p:attrName>ppt_x</p:attrName>
                                        </p:attrNameLst>
                                      </p:cBhvr>
                                      <p:tavLst>
                                        <p:tav tm="0">
                                          <p:val>
                                            <p:strVal val="#ppt_x"/>
                                          </p:val>
                                        </p:tav>
                                        <p:tav tm="100000">
                                          <p:val>
                                            <p:strVal val="#ppt_x"/>
                                          </p:val>
                                        </p:tav>
                                      </p:tavLst>
                                    </p:anim>
                                    <p:anim calcmode="lin" valueType="num">
                                      <p:cBhvr>
                                        <p:cTn id="181" dur="1000" fill="hold"/>
                                        <p:tgtEl>
                                          <p:spTgt spid="1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nodeType="clickEffect">
                                  <p:stCondLst>
                                    <p:cond delay="0"/>
                                  </p:stCondLst>
                                  <p:childTnLst>
                                    <p:set>
                                      <p:cBhvr>
                                        <p:cTn id="185" dur="1" fill="hold">
                                          <p:stCondLst>
                                            <p:cond delay="0"/>
                                          </p:stCondLst>
                                        </p:cTn>
                                        <p:tgtEl>
                                          <p:spTgt spid="119">
                                            <p:txEl>
                                              <p:pRg st="6" end="6"/>
                                            </p:txEl>
                                          </p:spTgt>
                                        </p:tgtEl>
                                        <p:attrNameLst>
                                          <p:attrName>style.visibility</p:attrName>
                                        </p:attrNameLst>
                                      </p:cBhvr>
                                      <p:to>
                                        <p:strVal val="visible"/>
                                      </p:to>
                                    </p:set>
                                    <p:animEffect transition="in" filter="fade">
                                      <p:cBhvr>
                                        <p:cTn id="186" dur="1000"/>
                                        <p:tgtEl>
                                          <p:spTgt spid="119">
                                            <p:txEl>
                                              <p:pRg st="6" end="6"/>
                                            </p:txEl>
                                          </p:spTgt>
                                        </p:tgtEl>
                                      </p:cBhvr>
                                    </p:animEffect>
                                    <p:anim calcmode="lin" valueType="num">
                                      <p:cBhvr>
                                        <p:cTn id="187" dur="1000" fill="hold"/>
                                        <p:tgtEl>
                                          <p:spTgt spid="119">
                                            <p:txEl>
                                              <p:pRg st="6" end="6"/>
                                            </p:txEl>
                                          </p:spTgt>
                                        </p:tgtEl>
                                        <p:attrNameLst>
                                          <p:attrName>ppt_x</p:attrName>
                                        </p:attrNameLst>
                                      </p:cBhvr>
                                      <p:tavLst>
                                        <p:tav tm="0">
                                          <p:val>
                                            <p:strVal val="#ppt_x"/>
                                          </p:val>
                                        </p:tav>
                                        <p:tav tm="100000">
                                          <p:val>
                                            <p:strVal val="#ppt_x"/>
                                          </p:val>
                                        </p:tav>
                                      </p:tavLst>
                                    </p:anim>
                                    <p:anim calcmode="lin" valueType="num">
                                      <p:cBhvr>
                                        <p:cTn id="188" dur="1000" fill="hold"/>
                                        <p:tgtEl>
                                          <p:spTgt spid="1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42" presetClass="entr" presetSubtype="0" fill="hold" nodeType="clickEffect">
                                  <p:stCondLst>
                                    <p:cond delay="0"/>
                                  </p:stCondLst>
                                  <p:childTnLst>
                                    <p:set>
                                      <p:cBhvr>
                                        <p:cTn id="192" dur="1" fill="hold">
                                          <p:stCondLst>
                                            <p:cond delay="0"/>
                                          </p:stCondLst>
                                        </p:cTn>
                                        <p:tgtEl>
                                          <p:spTgt spid="119">
                                            <p:txEl>
                                              <p:pRg st="7" end="7"/>
                                            </p:txEl>
                                          </p:spTgt>
                                        </p:tgtEl>
                                        <p:attrNameLst>
                                          <p:attrName>style.visibility</p:attrName>
                                        </p:attrNameLst>
                                      </p:cBhvr>
                                      <p:to>
                                        <p:strVal val="visible"/>
                                      </p:to>
                                    </p:set>
                                    <p:animEffect transition="in" filter="fade">
                                      <p:cBhvr>
                                        <p:cTn id="193" dur="1000"/>
                                        <p:tgtEl>
                                          <p:spTgt spid="119">
                                            <p:txEl>
                                              <p:pRg st="7" end="7"/>
                                            </p:txEl>
                                          </p:spTgt>
                                        </p:tgtEl>
                                      </p:cBhvr>
                                    </p:animEffect>
                                    <p:anim calcmode="lin" valueType="num">
                                      <p:cBhvr>
                                        <p:cTn id="194" dur="1000" fill="hold"/>
                                        <p:tgtEl>
                                          <p:spTgt spid="119">
                                            <p:txEl>
                                              <p:pRg st="7" end="7"/>
                                            </p:txEl>
                                          </p:spTgt>
                                        </p:tgtEl>
                                        <p:attrNameLst>
                                          <p:attrName>ppt_x</p:attrName>
                                        </p:attrNameLst>
                                      </p:cBhvr>
                                      <p:tavLst>
                                        <p:tav tm="0">
                                          <p:val>
                                            <p:strVal val="#ppt_x"/>
                                          </p:val>
                                        </p:tav>
                                        <p:tav tm="100000">
                                          <p:val>
                                            <p:strVal val="#ppt_x"/>
                                          </p:val>
                                        </p:tav>
                                      </p:tavLst>
                                    </p:anim>
                                    <p:anim calcmode="lin" valueType="num">
                                      <p:cBhvr>
                                        <p:cTn id="195" dur="1000" fill="hold"/>
                                        <p:tgtEl>
                                          <p:spTgt spid="11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42" presetClass="entr" presetSubtype="0" fill="hold" grpId="0" nodeType="clickEffect">
                                  <p:stCondLst>
                                    <p:cond delay="0"/>
                                  </p:stCondLst>
                                  <p:childTnLst>
                                    <p:set>
                                      <p:cBhvr>
                                        <p:cTn id="199" dur="1" fill="hold">
                                          <p:stCondLst>
                                            <p:cond delay="0"/>
                                          </p:stCondLst>
                                        </p:cTn>
                                        <p:tgtEl>
                                          <p:spTgt spid="144"/>
                                        </p:tgtEl>
                                        <p:attrNameLst>
                                          <p:attrName>style.visibility</p:attrName>
                                        </p:attrNameLst>
                                      </p:cBhvr>
                                      <p:to>
                                        <p:strVal val="visible"/>
                                      </p:to>
                                    </p:set>
                                    <p:animEffect transition="in" filter="fade">
                                      <p:cBhvr>
                                        <p:cTn id="200" dur="1000"/>
                                        <p:tgtEl>
                                          <p:spTgt spid="144"/>
                                        </p:tgtEl>
                                      </p:cBhvr>
                                    </p:animEffect>
                                    <p:anim calcmode="lin" valueType="num">
                                      <p:cBhvr>
                                        <p:cTn id="201" dur="1000" fill="hold"/>
                                        <p:tgtEl>
                                          <p:spTgt spid="144"/>
                                        </p:tgtEl>
                                        <p:attrNameLst>
                                          <p:attrName>ppt_x</p:attrName>
                                        </p:attrNameLst>
                                      </p:cBhvr>
                                      <p:tavLst>
                                        <p:tav tm="0">
                                          <p:val>
                                            <p:strVal val="#ppt_x"/>
                                          </p:val>
                                        </p:tav>
                                        <p:tav tm="100000">
                                          <p:val>
                                            <p:strVal val="#ppt_x"/>
                                          </p:val>
                                        </p:tav>
                                      </p:tavLst>
                                    </p:anim>
                                    <p:anim calcmode="lin" valueType="num">
                                      <p:cBhvr>
                                        <p:cTn id="202"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27" grpId="0" animBg="1"/>
      <p:bldP spid="129" grpId="0" animBg="1"/>
      <p:bldP spid="132" grpId="0" animBg="1"/>
      <p:bldP spid="135" grpId="0" animBg="1"/>
      <p:bldP spid="138" grpId="0" animBg="1"/>
      <p:bldP spid="1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070398" y="116632"/>
            <a:ext cx="8326138" cy="1128712"/>
          </a:xfrm>
        </p:spPr>
        <p:txBody>
          <a:bodyPr/>
          <a:lstStyle/>
          <a:p>
            <a:pPr eaLnBrk="1" hangingPunct="1"/>
            <a:r>
              <a:rPr lang="en-US" altLang="zh-CN" sz="3000" dirty="0">
                <a:ea typeface="宋体" pitchFamily="2" charset="-122"/>
              </a:rPr>
              <a:t>Ours: Randomized Backward Search </a:t>
            </a:r>
          </a:p>
        </p:txBody>
      </p:sp>
      <p:sp>
        <p:nvSpPr>
          <p:cNvPr id="36" name="椭圆 35">
            <a:extLst>
              <a:ext uri="{FF2B5EF4-FFF2-40B4-BE49-F238E27FC236}">
                <a16:creationId xmlns:a16="http://schemas.microsoft.com/office/drawing/2014/main" id="{FBAE371B-FB79-344E-84E7-BEAEA55D0445}"/>
              </a:ext>
            </a:extLst>
          </p:cNvPr>
          <p:cNvSpPr/>
          <p:nvPr/>
        </p:nvSpPr>
        <p:spPr>
          <a:xfrm>
            <a:off x="8388424" y="39443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0E0B819B-5F29-D549-89EC-85988E9FA0AD}"/>
                  </a:ext>
                </a:extLst>
              </p:cNvPr>
              <p:cNvSpPr/>
              <p:nvPr/>
            </p:nvSpPr>
            <p:spPr>
              <a:xfrm>
                <a:off x="6516216" y="23488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7" name="椭圆 36">
                <a:extLst>
                  <a:ext uri="{FF2B5EF4-FFF2-40B4-BE49-F238E27FC236}">
                    <a16:creationId xmlns:a16="http://schemas.microsoft.com/office/drawing/2014/main" id="{0E0B819B-5F29-D549-89EC-85988E9FA0AD}"/>
                  </a:ext>
                </a:extLst>
              </p:cNvPr>
              <p:cNvSpPr>
                <a:spLocks noRot="1" noChangeAspect="1" noMove="1" noResize="1" noEditPoints="1" noAdjustHandles="1" noChangeArrowheads="1" noChangeShapeType="1" noTextEdit="1"/>
              </p:cNvSpPr>
              <p:nvPr/>
            </p:nvSpPr>
            <p:spPr>
              <a:xfrm>
                <a:off x="6516216" y="2348880"/>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38" name="直线箭头连接符 37">
            <a:extLst>
              <a:ext uri="{FF2B5EF4-FFF2-40B4-BE49-F238E27FC236}">
                <a16:creationId xmlns:a16="http://schemas.microsoft.com/office/drawing/2014/main" id="{37060999-4144-D240-AD74-E43A2895A2CE}"/>
              </a:ext>
            </a:extLst>
          </p:cNvPr>
          <p:cNvCxnSpPr>
            <a:cxnSpLocks/>
            <a:stCxn id="37" idx="6"/>
            <a:endCxn id="36" idx="1"/>
          </p:cNvCxnSpPr>
          <p:nvPr/>
        </p:nvCxnSpPr>
        <p:spPr>
          <a:xfrm>
            <a:off x="6948264" y="2564904"/>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C10EF97E-2EC9-5249-AC32-A235FD9E6E69}"/>
                  </a:ext>
                </a:extLst>
              </p:cNvPr>
              <p:cNvSpPr/>
              <p:nvPr/>
            </p:nvSpPr>
            <p:spPr>
              <a:xfrm>
                <a:off x="6516216" y="3118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9" name="椭圆 38">
                <a:extLst>
                  <a:ext uri="{FF2B5EF4-FFF2-40B4-BE49-F238E27FC236}">
                    <a16:creationId xmlns:a16="http://schemas.microsoft.com/office/drawing/2014/main" id="{C10EF97E-2EC9-5249-AC32-A235FD9E6E69}"/>
                  </a:ext>
                </a:extLst>
              </p:cNvPr>
              <p:cNvSpPr>
                <a:spLocks noRot="1" noChangeAspect="1" noMove="1" noResize="1" noEditPoints="1" noAdjustHandles="1" noChangeArrowheads="1" noChangeShapeType="1" noTextEdit="1"/>
              </p:cNvSpPr>
              <p:nvPr/>
            </p:nvSpPr>
            <p:spPr>
              <a:xfrm>
                <a:off x="6516216" y="3118968"/>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40" name="直线箭头连接符 39">
            <a:extLst>
              <a:ext uri="{FF2B5EF4-FFF2-40B4-BE49-F238E27FC236}">
                <a16:creationId xmlns:a16="http://schemas.microsoft.com/office/drawing/2014/main" id="{FE8A9011-FBE9-234B-81B8-03BB09BE6A53}"/>
              </a:ext>
            </a:extLst>
          </p:cNvPr>
          <p:cNvCxnSpPr>
            <a:cxnSpLocks/>
            <a:stCxn id="39" idx="6"/>
            <a:endCxn id="36" idx="1"/>
          </p:cNvCxnSpPr>
          <p:nvPr/>
        </p:nvCxnSpPr>
        <p:spPr>
          <a:xfrm>
            <a:off x="6948264" y="3334992"/>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D94159FD-8EFA-334A-A462-B5D5817FEE48}"/>
                  </a:ext>
                </a:extLst>
              </p:cNvPr>
              <p:cNvSpPr/>
              <p:nvPr/>
            </p:nvSpPr>
            <p:spPr>
              <a:xfrm>
                <a:off x="6516216" y="386104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1" name="椭圆 40">
                <a:extLst>
                  <a:ext uri="{FF2B5EF4-FFF2-40B4-BE49-F238E27FC236}">
                    <a16:creationId xmlns:a16="http://schemas.microsoft.com/office/drawing/2014/main" id="{D94159FD-8EFA-334A-A462-B5D5817FEE48}"/>
                  </a:ext>
                </a:extLst>
              </p:cNvPr>
              <p:cNvSpPr>
                <a:spLocks noRot="1" noChangeAspect="1" noMove="1" noResize="1" noEditPoints="1" noAdjustHandles="1" noChangeArrowheads="1" noChangeShapeType="1" noTextEdit="1"/>
              </p:cNvSpPr>
              <p:nvPr/>
            </p:nvSpPr>
            <p:spPr>
              <a:xfrm>
                <a:off x="6516216" y="3861048"/>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42" name="直线箭头连接符 41">
            <a:extLst>
              <a:ext uri="{FF2B5EF4-FFF2-40B4-BE49-F238E27FC236}">
                <a16:creationId xmlns:a16="http://schemas.microsoft.com/office/drawing/2014/main" id="{95EC68F3-B560-FA4A-8FA0-030BE8666FF2}"/>
              </a:ext>
            </a:extLst>
          </p:cNvPr>
          <p:cNvCxnSpPr>
            <a:cxnSpLocks/>
            <a:stCxn id="41" idx="6"/>
            <a:endCxn id="36" idx="2"/>
          </p:cNvCxnSpPr>
          <p:nvPr/>
        </p:nvCxnSpPr>
        <p:spPr>
          <a:xfrm>
            <a:off x="6948264" y="4077072"/>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3A5DB0D2-9488-CA49-95D0-1BCE4679F614}"/>
              </a:ext>
            </a:extLst>
          </p:cNvPr>
          <p:cNvCxnSpPr>
            <a:cxnSpLocks/>
            <a:stCxn id="41" idx="6"/>
          </p:cNvCxnSpPr>
          <p:nvPr/>
        </p:nvCxnSpPr>
        <p:spPr>
          <a:xfrm flipV="1">
            <a:off x="6948264" y="3852348"/>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B0627988-20F0-EF4A-90F3-A323E5276170}"/>
              </a:ext>
            </a:extLst>
          </p:cNvPr>
          <p:cNvCxnSpPr>
            <a:cxnSpLocks/>
            <a:stCxn id="41" idx="6"/>
          </p:cNvCxnSpPr>
          <p:nvPr/>
        </p:nvCxnSpPr>
        <p:spPr>
          <a:xfrm>
            <a:off x="6948264" y="4077072"/>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450C5D32-0AF7-1449-A12A-902A489C960C}"/>
              </a:ext>
            </a:extLst>
          </p:cNvPr>
          <p:cNvCxnSpPr>
            <a:cxnSpLocks/>
            <a:stCxn id="39" idx="6"/>
          </p:cNvCxnSpPr>
          <p:nvPr/>
        </p:nvCxnSpPr>
        <p:spPr>
          <a:xfrm flipV="1">
            <a:off x="6948264" y="3117974"/>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DBEE0F55-CFEF-CD43-9C3F-11C8D7460C86}"/>
                  </a:ext>
                </a:extLst>
              </p:cNvPr>
              <p:cNvSpPr/>
              <p:nvPr/>
            </p:nvSpPr>
            <p:spPr>
              <a:xfrm>
                <a:off x="6588224"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6" name="椭圆 45">
                <a:extLst>
                  <a:ext uri="{FF2B5EF4-FFF2-40B4-BE49-F238E27FC236}">
                    <a16:creationId xmlns:a16="http://schemas.microsoft.com/office/drawing/2014/main" id="{DBEE0F55-CFEF-CD43-9C3F-11C8D7460C86}"/>
                  </a:ext>
                </a:extLst>
              </p:cNvPr>
              <p:cNvSpPr>
                <a:spLocks noRot="1" noChangeAspect="1" noMove="1" noResize="1" noEditPoints="1" noAdjustHandles="1" noChangeArrowheads="1" noChangeShapeType="1" noTextEdit="1"/>
              </p:cNvSpPr>
              <p:nvPr/>
            </p:nvSpPr>
            <p:spPr>
              <a:xfrm>
                <a:off x="6588224" y="4653136"/>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椭圆 46">
                <a:extLst>
                  <a:ext uri="{FF2B5EF4-FFF2-40B4-BE49-F238E27FC236}">
                    <a16:creationId xmlns:a16="http://schemas.microsoft.com/office/drawing/2014/main" id="{8D43C4D6-5D4A-EE48-8D02-898CAABBD698}"/>
                  </a:ext>
                </a:extLst>
              </p:cNvPr>
              <p:cNvSpPr/>
              <p:nvPr/>
            </p:nvSpPr>
            <p:spPr>
              <a:xfrm>
                <a:off x="6588224" y="537321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7" name="椭圆 46">
                <a:extLst>
                  <a:ext uri="{FF2B5EF4-FFF2-40B4-BE49-F238E27FC236}">
                    <a16:creationId xmlns:a16="http://schemas.microsoft.com/office/drawing/2014/main" id="{8D43C4D6-5D4A-EE48-8D02-898CAABBD698}"/>
                  </a:ext>
                </a:extLst>
              </p:cNvPr>
              <p:cNvSpPr>
                <a:spLocks noRot="1" noChangeAspect="1" noMove="1" noResize="1" noEditPoints="1" noAdjustHandles="1" noChangeArrowheads="1" noChangeShapeType="1" noTextEdit="1"/>
              </p:cNvSpPr>
              <p:nvPr/>
            </p:nvSpPr>
            <p:spPr>
              <a:xfrm>
                <a:off x="6588224" y="5373216"/>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48" name="直线箭头连接符 47">
            <a:extLst>
              <a:ext uri="{FF2B5EF4-FFF2-40B4-BE49-F238E27FC236}">
                <a16:creationId xmlns:a16="http://schemas.microsoft.com/office/drawing/2014/main" id="{491DF333-0D42-2342-9379-F36DC4A92FCF}"/>
              </a:ext>
            </a:extLst>
          </p:cNvPr>
          <p:cNvCxnSpPr>
            <a:cxnSpLocks/>
            <a:stCxn id="46" idx="6"/>
            <a:endCxn id="36" idx="3"/>
          </p:cNvCxnSpPr>
          <p:nvPr/>
        </p:nvCxnSpPr>
        <p:spPr>
          <a:xfrm flipV="1">
            <a:off x="7020272" y="4313173"/>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29463DA-B637-AC49-889F-5ECD8D98EB06}"/>
              </a:ext>
            </a:extLst>
          </p:cNvPr>
          <p:cNvCxnSpPr>
            <a:cxnSpLocks/>
            <a:stCxn id="46" idx="6"/>
          </p:cNvCxnSpPr>
          <p:nvPr/>
        </p:nvCxnSpPr>
        <p:spPr>
          <a:xfrm>
            <a:off x="7020272" y="4869160"/>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563DD4D-FA15-4E4B-91B2-BC34CE0430D3}"/>
              </a:ext>
            </a:extLst>
          </p:cNvPr>
          <p:cNvCxnSpPr>
            <a:cxnSpLocks/>
            <a:stCxn id="46" idx="6"/>
          </p:cNvCxnSpPr>
          <p:nvPr/>
        </p:nvCxnSpPr>
        <p:spPr>
          <a:xfrm>
            <a:off x="7020272" y="4869160"/>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74642E29-3275-CF4E-AD54-BB6A57F40ED8}"/>
              </a:ext>
            </a:extLst>
          </p:cNvPr>
          <p:cNvCxnSpPr>
            <a:cxnSpLocks/>
            <a:stCxn id="46" idx="6"/>
          </p:cNvCxnSpPr>
          <p:nvPr/>
        </p:nvCxnSpPr>
        <p:spPr>
          <a:xfrm flipV="1">
            <a:off x="7020272" y="4509120"/>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3D2766E0-47FE-6B41-8E9D-F658E16E3A83}"/>
              </a:ext>
            </a:extLst>
          </p:cNvPr>
          <p:cNvCxnSpPr>
            <a:cxnSpLocks/>
            <a:stCxn id="47" idx="6"/>
            <a:endCxn id="36" idx="3"/>
          </p:cNvCxnSpPr>
          <p:nvPr/>
        </p:nvCxnSpPr>
        <p:spPr>
          <a:xfrm flipV="1">
            <a:off x="7020272" y="4313173"/>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EFAB6557-62A9-BB48-A047-94CC183FCC7A}"/>
              </a:ext>
            </a:extLst>
          </p:cNvPr>
          <p:cNvCxnSpPr>
            <a:cxnSpLocks/>
            <a:stCxn id="47" idx="6"/>
          </p:cNvCxnSpPr>
          <p:nvPr/>
        </p:nvCxnSpPr>
        <p:spPr>
          <a:xfrm flipV="1">
            <a:off x="7020272" y="5373216"/>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C9B6CA59-CC79-3241-B138-E55DF4BE47A3}"/>
              </a:ext>
            </a:extLst>
          </p:cNvPr>
          <p:cNvCxnSpPr>
            <a:cxnSpLocks/>
            <a:stCxn id="47" idx="6"/>
          </p:cNvCxnSpPr>
          <p:nvPr/>
        </p:nvCxnSpPr>
        <p:spPr>
          <a:xfrm>
            <a:off x="7020272" y="5589240"/>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E84F957E-C6C8-4040-9DAF-959BB0034F25}"/>
              </a:ext>
            </a:extLst>
          </p:cNvPr>
          <p:cNvCxnSpPr>
            <a:cxnSpLocks/>
            <a:stCxn id="47" idx="6"/>
          </p:cNvCxnSpPr>
          <p:nvPr/>
        </p:nvCxnSpPr>
        <p:spPr>
          <a:xfrm>
            <a:off x="7020272" y="5589240"/>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98EF8C84-BD87-8D4B-8011-D2C880021012}"/>
              </a:ext>
            </a:extLst>
          </p:cNvPr>
          <p:cNvCxnSpPr>
            <a:cxnSpLocks/>
            <a:stCxn id="47" idx="6"/>
          </p:cNvCxnSpPr>
          <p:nvPr/>
        </p:nvCxnSpPr>
        <p:spPr>
          <a:xfrm>
            <a:off x="7020272" y="5589240"/>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7D308B81-DFC7-6748-A7DE-0CF3F9288B0E}"/>
                  </a:ext>
                </a:extLst>
              </p:cNvPr>
              <p:cNvSpPr/>
              <p:nvPr/>
            </p:nvSpPr>
            <p:spPr>
              <a:xfrm>
                <a:off x="3385299" y="373174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57" name="椭圆 56">
                <a:extLst>
                  <a:ext uri="{FF2B5EF4-FFF2-40B4-BE49-F238E27FC236}">
                    <a16:creationId xmlns:a16="http://schemas.microsoft.com/office/drawing/2014/main" id="{7D308B81-DFC7-6748-A7DE-0CF3F9288B0E}"/>
                  </a:ext>
                </a:extLst>
              </p:cNvPr>
              <p:cNvSpPr>
                <a:spLocks noRot="1" noChangeAspect="1" noMove="1" noResize="1" noEditPoints="1" noAdjustHandles="1" noChangeArrowheads="1" noChangeShapeType="1" noTextEdit="1"/>
              </p:cNvSpPr>
              <p:nvPr/>
            </p:nvSpPr>
            <p:spPr>
              <a:xfrm>
                <a:off x="3385299" y="3731748"/>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p:cxnSp>
        <p:nvCxnSpPr>
          <p:cNvPr id="58" name="直线箭头连接符 57">
            <a:extLst>
              <a:ext uri="{FF2B5EF4-FFF2-40B4-BE49-F238E27FC236}">
                <a16:creationId xmlns:a16="http://schemas.microsoft.com/office/drawing/2014/main" id="{9E82BBA2-28F8-DB49-AB1D-CBE039E6E3F3}"/>
              </a:ext>
            </a:extLst>
          </p:cNvPr>
          <p:cNvCxnSpPr>
            <a:cxnSpLocks/>
            <a:stCxn id="57" idx="6"/>
          </p:cNvCxnSpPr>
          <p:nvPr/>
        </p:nvCxnSpPr>
        <p:spPr>
          <a:xfrm flipV="1">
            <a:off x="3817347" y="3731748"/>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012193F-9E44-8448-9744-062FB0DFCDDD}"/>
              </a:ext>
            </a:extLst>
          </p:cNvPr>
          <p:cNvCxnSpPr>
            <a:cxnSpLocks/>
            <a:stCxn id="57" idx="6"/>
          </p:cNvCxnSpPr>
          <p:nvPr/>
        </p:nvCxnSpPr>
        <p:spPr>
          <a:xfrm>
            <a:off x="3817347" y="3947772"/>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3" name="直线连接符 62">
            <a:extLst>
              <a:ext uri="{FF2B5EF4-FFF2-40B4-BE49-F238E27FC236}">
                <a16:creationId xmlns:a16="http://schemas.microsoft.com/office/drawing/2014/main" id="{50AB0107-2E30-EF41-9CF8-4C0ABDD2E688}"/>
              </a:ext>
            </a:extLst>
          </p:cNvPr>
          <p:cNvCxnSpPr>
            <a:cxnSpLocks/>
          </p:cNvCxnSpPr>
          <p:nvPr/>
        </p:nvCxnSpPr>
        <p:spPr>
          <a:xfrm flipH="1">
            <a:off x="3275856" y="2562382"/>
            <a:ext cx="1" cy="2692079"/>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67" name="直线箭头连接符 66">
            <a:extLst>
              <a:ext uri="{FF2B5EF4-FFF2-40B4-BE49-F238E27FC236}">
                <a16:creationId xmlns:a16="http://schemas.microsoft.com/office/drawing/2014/main" id="{068C104A-F8F7-0449-A5DE-CDC7CCF3C9AA}"/>
              </a:ext>
            </a:extLst>
          </p:cNvPr>
          <p:cNvCxnSpPr>
            <a:cxnSpLocks/>
          </p:cNvCxnSpPr>
          <p:nvPr/>
        </p:nvCxnSpPr>
        <p:spPr>
          <a:xfrm flipV="1">
            <a:off x="6228184" y="256490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4427F86-4B32-E341-8C83-6FB1AA4B8E48}"/>
              </a:ext>
            </a:extLst>
          </p:cNvPr>
          <p:cNvCxnSpPr>
            <a:cxnSpLocks/>
          </p:cNvCxnSpPr>
          <p:nvPr/>
        </p:nvCxnSpPr>
        <p:spPr>
          <a:xfrm>
            <a:off x="6228184" y="3334992"/>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5E749D1C-63E0-C045-A685-E685BFC568F1}"/>
              </a:ext>
            </a:extLst>
          </p:cNvPr>
          <p:cNvCxnSpPr>
            <a:cxnSpLocks/>
          </p:cNvCxnSpPr>
          <p:nvPr/>
        </p:nvCxnSpPr>
        <p:spPr>
          <a:xfrm>
            <a:off x="6228184" y="3944397"/>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2E6D366E-1FC4-6C40-BDDF-1A9365834DDC}"/>
              </a:ext>
            </a:extLst>
          </p:cNvPr>
          <p:cNvCxnSpPr>
            <a:cxnSpLocks/>
          </p:cNvCxnSpPr>
          <p:nvPr/>
        </p:nvCxnSpPr>
        <p:spPr>
          <a:xfrm flipV="1">
            <a:off x="6228184" y="4077072"/>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67F9CE5-99A2-F44B-8086-A42B48F6EA0C}"/>
              </a:ext>
            </a:extLst>
          </p:cNvPr>
          <p:cNvCxnSpPr>
            <a:cxnSpLocks/>
          </p:cNvCxnSpPr>
          <p:nvPr/>
        </p:nvCxnSpPr>
        <p:spPr>
          <a:xfrm>
            <a:off x="6228184" y="234888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00FF8E6E-CE06-F745-A833-7ACBACAA4368}"/>
              </a:ext>
            </a:extLst>
          </p:cNvPr>
          <p:cNvCxnSpPr>
            <a:cxnSpLocks/>
          </p:cNvCxnSpPr>
          <p:nvPr/>
        </p:nvCxnSpPr>
        <p:spPr>
          <a:xfrm>
            <a:off x="6300192" y="4653136"/>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DC0F6013-6509-8F41-AC91-8E81B7348832}"/>
              </a:ext>
            </a:extLst>
          </p:cNvPr>
          <p:cNvCxnSpPr>
            <a:cxnSpLocks/>
          </p:cNvCxnSpPr>
          <p:nvPr/>
        </p:nvCxnSpPr>
        <p:spPr>
          <a:xfrm>
            <a:off x="6300192" y="4869160"/>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F448CECF-AA6E-3F40-A214-76EA26EE3D80}"/>
              </a:ext>
            </a:extLst>
          </p:cNvPr>
          <p:cNvCxnSpPr>
            <a:cxnSpLocks/>
          </p:cNvCxnSpPr>
          <p:nvPr/>
        </p:nvCxnSpPr>
        <p:spPr>
          <a:xfrm flipV="1">
            <a:off x="6300192" y="486916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1E4AD2E6-4439-814C-8D5F-57F68D06DF6D}"/>
              </a:ext>
            </a:extLst>
          </p:cNvPr>
          <p:cNvCxnSpPr>
            <a:cxnSpLocks/>
          </p:cNvCxnSpPr>
          <p:nvPr/>
        </p:nvCxnSpPr>
        <p:spPr>
          <a:xfrm>
            <a:off x="6300192" y="5589240"/>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7" name="矩形 86">
                <a:extLst>
                  <a:ext uri="{FF2B5EF4-FFF2-40B4-BE49-F238E27FC236}">
                    <a16:creationId xmlns:a16="http://schemas.microsoft.com/office/drawing/2014/main" id="{1B830253-9BB7-BD4D-B0A0-D2C3B98BC5C4}"/>
                  </a:ext>
                </a:extLst>
              </p:cNvPr>
              <p:cNvSpPr/>
              <p:nvPr/>
            </p:nvSpPr>
            <p:spPr>
              <a:xfrm>
                <a:off x="3203848" y="4136065"/>
                <a:ext cx="884601" cy="338554"/>
              </a:xfrm>
              <a:prstGeom prst="rect">
                <a:avLst/>
              </a:prstGeom>
            </p:spPr>
            <p:txBody>
              <a:bodyPr wrap="none">
                <a:spAutoFit/>
              </a:bodyPr>
              <a:lstStyle/>
              <a:p>
                <a14:m>
                  <m:oMath xmlns:m="http://schemas.openxmlformats.org/officeDocument/2006/math">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87" name="矩形 86">
                <a:extLst>
                  <a:ext uri="{FF2B5EF4-FFF2-40B4-BE49-F238E27FC236}">
                    <a16:creationId xmlns:a16="http://schemas.microsoft.com/office/drawing/2014/main" id="{1B830253-9BB7-BD4D-B0A0-D2C3B98BC5C4}"/>
                  </a:ext>
                </a:extLst>
              </p:cNvPr>
              <p:cNvSpPr>
                <a:spLocks noRot="1" noChangeAspect="1" noMove="1" noResize="1" noEditPoints="1" noAdjustHandles="1" noChangeArrowheads="1" noChangeShapeType="1" noTextEdit="1"/>
              </p:cNvSpPr>
              <p:nvPr/>
            </p:nvSpPr>
            <p:spPr>
              <a:xfrm>
                <a:off x="3203848" y="4136065"/>
                <a:ext cx="884601" cy="338554"/>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C9AC32FF-1381-BB48-B1F8-B77EAEBDE630}"/>
                  </a:ext>
                </a:extLst>
              </p:cNvPr>
              <p:cNvSpPr/>
              <p:nvPr/>
            </p:nvSpPr>
            <p:spPr>
              <a:xfrm>
                <a:off x="3876778" y="413635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88" name="矩形 87">
                <a:extLst>
                  <a:ext uri="{FF2B5EF4-FFF2-40B4-BE49-F238E27FC236}">
                    <a16:creationId xmlns:a16="http://schemas.microsoft.com/office/drawing/2014/main" id="{C9AC32FF-1381-BB48-B1F8-B77EAEBDE630}"/>
                  </a:ext>
                </a:extLst>
              </p:cNvPr>
              <p:cNvSpPr>
                <a:spLocks noRot="1" noChangeAspect="1" noMove="1" noResize="1" noEditPoints="1" noAdjustHandles="1" noChangeArrowheads="1" noChangeShapeType="1" noTextEdit="1"/>
              </p:cNvSpPr>
              <p:nvPr/>
            </p:nvSpPr>
            <p:spPr>
              <a:xfrm>
                <a:off x="3876778" y="4136357"/>
                <a:ext cx="560666" cy="338554"/>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矩形 108">
                <a:extLst>
                  <a:ext uri="{FF2B5EF4-FFF2-40B4-BE49-F238E27FC236}">
                    <a16:creationId xmlns:a16="http://schemas.microsoft.com/office/drawing/2014/main" id="{E8968BF0-901C-5947-9129-F02E649D4620}"/>
                  </a:ext>
                </a:extLst>
              </p:cNvPr>
              <p:cNvSpPr/>
              <p:nvPr/>
            </p:nvSpPr>
            <p:spPr>
              <a:xfrm>
                <a:off x="3219807" y="4415337"/>
                <a:ext cx="879856"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1</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9" name="矩形 108">
                <a:extLst>
                  <a:ext uri="{FF2B5EF4-FFF2-40B4-BE49-F238E27FC236}">
                    <a16:creationId xmlns:a16="http://schemas.microsoft.com/office/drawing/2014/main" id="{E8968BF0-901C-5947-9129-F02E649D4620}"/>
                  </a:ext>
                </a:extLst>
              </p:cNvPr>
              <p:cNvSpPr>
                <a:spLocks noRot="1" noChangeAspect="1" noMove="1" noResize="1" noEditPoints="1" noAdjustHandles="1" noChangeArrowheads="1" noChangeShapeType="1" noTextEdit="1"/>
              </p:cNvSpPr>
              <p:nvPr/>
            </p:nvSpPr>
            <p:spPr>
              <a:xfrm>
                <a:off x="3219807" y="4415337"/>
                <a:ext cx="879856" cy="3385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0" name="矩形 109">
                <a:extLst>
                  <a:ext uri="{FF2B5EF4-FFF2-40B4-BE49-F238E27FC236}">
                    <a16:creationId xmlns:a16="http://schemas.microsoft.com/office/drawing/2014/main" id="{E6B40059-B931-D24D-80CE-61D5CB6AF00A}"/>
                  </a:ext>
                </a:extLst>
              </p:cNvPr>
              <p:cNvSpPr/>
              <p:nvPr/>
            </p:nvSpPr>
            <p:spPr>
              <a:xfrm>
                <a:off x="3892737" y="4415629"/>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10" name="矩形 109">
                <a:extLst>
                  <a:ext uri="{FF2B5EF4-FFF2-40B4-BE49-F238E27FC236}">
                    <a16:creationId xmlns:a16="http://schemas.microsoft.com/office/drawing/2014/main" id="{E6B40059-B931-D24D-80CE-61D5CB6AF00A}"/>
                  </a:ext>
                </a:extLst>
              </p:cNvPr>
              <p:cNvSpPr>
                <a:spLocks noRot="1" noChangeAspect="1" noMove="1" noResize="1" noEditPoints="1" noAdjustHandles="1" noChangeArrowheads="1" noChangeShapeType="1" noTextEdit="1"/>
              </p:cNvSpPr>
              <p:nvPr/>
            </p:nvSpPr>
            <p:spPr>
              <a:xfrm>
                <a:off x="3892737" y="4415629"/>
                <a:ext cx="560666" cy="3385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1" name="矩形 110">
                <a:extLst>
                  <a:ext uri="{FF2B5EF4-FFF2-40B4-BE49-F238E27FC236}">
                    <a16:creationId xmlns:a16="http://schemas.microsoft.com/office/drawing/2014/main" id="{B7A2C956-8727-B547-A677-B0EA0738D7E7}"/>
                  </a:ext>
                </a:extLst>
              </p:cNvPr>
              <p:cNvSpPr/>
              <p:nvPr/>
            </p:nvSpPr>
            <p:spPr>
              <a:xfrm>
                <a:off x="3215225" y="4905035"/>
                <a:ext cx="883832"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𝐿</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1" name="矩形 110">
                <a:extLst>
                  <a:ext uri="{FF2B5EF4-FFF2-40B4-BE49-F238E27FC236}">
                    <a16:creationId xmlns:a16="http://schemas.microsoft.com/office/drawing/2014/main" id="{B7A2C956-8727-B547-A677-B0EA0738D7E7}"/>
                  </a:ext>
                </a:extLst>
              </p:cNvPr>
              <p:cNvSpPr>
                <a:spLocks noRot="1" noChangeAspect="1" noMove="1" noResize="1" noEditPoints="1" noAdjustHandles="1" noChangeArrowheads="1" noChangeShapeType="1" noTextEdit="1"/>
              </p:cNvSpPr>
              <p:nvPr/>
            </p:nvSpPr>
            <p:spPr>
              <a:xfrm>
                <a:off x="3215225" y="4905035"/>
                <a:ext cx="883832" cy="3385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矩形 111">
                <a:extLst>
                  <a:ext uri="{FF2B5EF4-FFF2-40B4-BE49-F238E27FC236}">
                    <a16:creationId xmlns:a16="http://schemas.microsoft.com/office/drawing/2014/main" id="{52B0C9C7-0413-4147-AC23-5CE41B43728A}"/>
                  </a:ext>
                </a:extLst>
              </p:cNvPr>
              <p:cNvSpPr/>
              <p:nvPr/>
            </p:nvSpPr>
            <p:spPr>
              <a:xfrm>
                <a:off x="3888155" y="490532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12" name="矩形 111">
                <a:extLst>
                  <a:ext uri="{FF2B5EF4-FFF2-40B4-BE49-F238E27FC236}">
                    <a16:creationId xmlns:a16="http://schemas.microsoft.com/office/drawing/2014/main" id="{52B0C9C7-0413-4147-AC23-5CE41B43728A}"/>
                  </a:ext>
                </a:extLst>
              </p:cNvPr>
              <p:cNvSpPr>
                <a:spLocks noRot="1" noChangeAspect="1" noMove="1" noResize="1" noEditPoints="1" noAdjustHandles="1" noChangeArrowheads="1" noChangeShapeType="1" noTextEdit="1"/>
              </p:cNvSpPr>
              <p:nvPr/>
            </p:nvSpPr>
            <p:spPr>
              <a:xfrm>
                <a:off x="3888155" y="4905327"/>
                <a:ext cx="560666" cy="338554"/>
              </a:xfrm>
              <a:prstGeom prst="rect">
                <a:avLst/>
              </a:prstGeom>
              <a:blipFill>
                <a:blip r:embed="rId15"/>
                <a:stretch>
                  <a:fillRect/>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CB9E6A6D-D153-0940-9EEF-93CB5A10A829}"/>
              </a:ext>
            </a:extLst>
          </p:cNvPr>
          <p:cNvSpPr txBox="1"/>
          <p:nvPr/>
        </p:nvSpPr>
        <p:spPr>
          <a:xfrm>
            <a:off x="3593923" y="4698526"/>
            <a:ext cx="461665" cy="291111"/>
          </a:xfrm>
          <a:prstGeom prst="rect">
            <a:avLst/>
          </a:prstGeom>
          <a:noFill/>
        </p:spPr>
        <p:txBody>
          <a:bodyPr vert="eaVert" wrap="square" rtlCol="0">
            <a:spAutoFit/>
          </a:bodyPr>
          <a:lstStyle/>
          <a:p>
            <a:r>
              <a:rPr kumimoji="1" lang="en-US" altLang="zh-CN" sz="1800" dirty="0">
                <a:solidFill>
                  <a:srgbClr val="C00000"/>
                </a:solidFill>
              </a:rPr>
              <a:t>…</a:t>
            </a:r>
            <a:endParaRPr kumimoji="1" lang="zh-CN" altLang="en-US" sz="1800" dirty="0">
              <a:solidFill>
                <a:srgbClr val="C00000"/>
              </a:solidFill>
            </a:endParaRPr>
          </a:p>
        </p:txBody>
      </p:sp>
      <p:sp>
        <p:nvSpPr>
          <p:cNvPr id="127" name="文本框 126">
            <a:extLst>
              <a:ext uri="{FF2B5EF4-FFF2-40B4-BE49-F238E27FC236}">
                <a16:creationId xmlns:a16="http://schemas.microsoft.com/office/drawing/2014/main" id="{999BD7DF-6ADA-4E4D-A6A7-7D71B8F9608B}"/>
              </a:ext>
            </a:extLst>
          </p:cNvPr>
          <p:cNvSpPr txBox="1"/>
          <p:nvPr/>
        </p:nvSpPr>
        <p:spPr>
          <a:xfrm>
            <a:off x="-36818" y="2564904"/>
            <a:ext cx="3312674" cy="400110"/>
          </a:xfrm>
          <a:prstGeom prst="rect">
            <a:avLst/>
          </a:prstGeom>
          <a:noFill/>
        </p:spPr>
        <p:txBody>
          <a:bodyPr wrap="square" rtlCol="0">
            <a:spAutoFit/>
          </a:bodyPr>
          <a:lstStyle/>
          <a:p>
            <a:pPr marL="342900" indent="-342900">
              <a:buSzPct val="80000"/>
              <a:buFont typeface="Wingdings" pitchFamily="2" charset="2"/>
              <a:buChar char="l"/>
            </a:pPr>
            <a:r>
              <a:rPr kumimoji="1" lang="zh-CN" altLang="en-US" sz="2000" b="0" dirty="0">
                <a:latin typeface="Corbel" panose="020B0503020204020204" pitchFamily="34" charset="0"/>
              </a:rPr>
              <a:t>初始化</a:t>
            </a:r>
            <a:endParaRPr kumimoji="1" lang="en-US" altLang="zh-CN" sz="2000" b="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28" name="矩形 127">
                <a:extLst>
                  <a:ext uri="{FF2B5EF4-FFF2-40B4-BE49-F238E27FC236}">
                    <a16:creationId xmlns:a16="http://schemas.microsoft.com/office/drawing/2014/main" id="{A3E61C08-4FBA-4B4A-962F-2922DB46D65B}"/>
                  </a:ext>
                </a:extLst>
              </p:cNvPr>
              <p:cNvSpPr/>
              <p:nvPr/>
            </p:nvSpPr>
            <p:spPr>
              <a:xfrm>
                <a:off x="4729418" y="2397991"/>
                <a:ext cx="957826"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28" name="矩形 127">
                <a:extLst>
                  <a:ext uri="{FF2B5EF4-FFF2-40B4-BE49-F238E27FC236}">
                    <a16:creationId xmlns:a16="http://schemas.microsoft.com/office/drawing/2014/main" id="{A3E61C08-4FBA-4B4A-962F-2922DB46D65B}"/>
                  </a:ext>
                </a:extLst>
              </p:cNvPr>
              <p:cNvSpPr>
                <a:spLocks noRot="1" noChangeAspect="1" noMove="1" noResize="1" noEditPoints="1" noAdjustHandles="1" noChangeArrowheads="1" noChangeShapeType="1" noTextEdit="1"/>
              </p:cNvSpPr>
              <p:nvPr/>
            </p:nvSpPr>
            <p:spPr>
              <a:xfrm>
                <a:off x="4729418" y="2397991"/>
                <a:ext cx="957826" cy="33855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9" name="矩形 128">
                <a:extLst>
                  <a:ext uri="{FF2B5EF4-FFF2-40B4-BE49-F238E27FC236}">
                    <a16:creationId xmlns:a16="http://schemas.microsoft.com/office/drawing/2014/main" id="{AEC7A809-9305-C748-A94E-4A056E3C9CEC}"/>
                  </a:ext>
                </a:extLst>
              </p:cNvPr>
              <p:cNvSpPr/>
              <p:nvPr/>
            </p:nvSpPr>
            <p:spPr>
              <a:xfrm>
                <a:off x="5523502" y="2402726"/>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29" name="矩形 128">
                <a:extLst>
                  <a:ext uri="{FF2B5EF4-FFF2-40B4-BE49-F238E27FC236}">
                    <a16:creationId xmlns:a16="http://schemas.microsoft.com/office/drawing/2014/main" id="{AEC7A809-9305-C748-A94E-4A056E3C9CEC}"/>
                  </a:ext>
                </a:extLst>
              </p:cNvPr>
              <p:cNvSpPr>
                <a:spLocks noRot="1" noChangeAspect="1" noMove="1" noResize="1" noEditPoints="1" noAdjustHandles="1" noChangeArrowheads="1" noChangeShapeType="1" noTextEdit="1"/>
              </p:cNvSpPr>
              <p:nvPr/>
            </p:nvSpPr>
            <p:spPr>
              <a:xfrm>
                <a:off x="5523502" y="2402726"/>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0" name="矩形 129">
                <a:extLst>
                  <a:ext uri="{FF2B5EF4-FFF2-40B4-BE49-F238E27FC236}">
                    <a16:creationId xmlns:a16="http://schemas.microsoft.com/office/drawing/2014/main" id="{ED1224FD-F93E-7146-8EB6-53475FDC3342}"/>
                  </a:ext>
                </a:extLst>
              </p:cNvPr>
              <p:cNvSpPr/>
              <p:nvPr/>
            </p:nvSpPr>
            <p:spPr>
              <a:xfrm>
                <a:off x="4728503" y="3184732"/>
                <a:ext cx="962571"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30" name="矩形 129">
                <a:extLst>
                  <a:ext uri="{FF2B5EF4-FFF2-40B4-BE49-F238E27FC236}">
                    <a16:creationId xmlns:a16="http://schemas.microsoft.com/office/drawing/2014/main" id="{ED1224FD-F93E-7146-8EB6-53475FDC3342}"/>
                  </a:ext>
                </a:extLst>
              </p:cNvPr>
              <p:cNvSpPr>
                <a:spLocks noRot="1" noChangeAspect="1" noMove="1" noResize="1" noEditPoints="1" noAdjustHandles="1" noChangeArrowheads="1" noChangeShapeType="1" noTextEdit="1"/>
              </p:cNvSpPr>
              <p:nvPr/>
            </p:nvSpPr>
            <p:spPr>
              <a:xfrm>
                <a:off x="4728503" y="3184732"/>
                <a:ext cx="962571" cy="33855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1" name="矩形 130">
                <a:extLst>
                  <a:ext uri="{FF2B5EF4-FFF2-40B4-BE49-F238E27FC236}">
                    <a16:creationId xmlns:a16="http://schemas.microsoft.com/office/drawing/2014/main" id="{26BFD5DC-6F95-BE49-B4F3-F07B29B1A9E4}"/>
                  </a:ext>
                </a:extLst>
              </p:cNvPr>
              <p:cNvSpPr/>
              <p:nvPr/>
            </p:nvSpPr>
            <p:spPr>
              <a:xfrm>
                <a:off x="5522587" y="318946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31" name="矩形 130">
                <a:extLst>
                  <a:ext uri="{FF2B5EF4-FFF2-40B4-BE49-F238E27FC236}">
                    <a16:creationId xmlns:a16="http://schemas.microsoft.com/office/drawing/2014/main" id="{26BFD5DC-6F95-BE49-B4F3-F07B29B1A9E4}"/>
                  </a:ext>
                </a:extLst>
              </p:cNvPr>
              <p:cNvSpPr>
                <a:spLocks noRot="1" noChangeAspect="1" noMove="1" noResize="1" noEditPoints="1" noAdjustHandles="1" noChangeArrowheads="1" noChangeShapeType="1" noTextEdit="1"/>
              </p:cNvSpPr>
              <p:nvPr/>
            </p:nvSpPr>
            <p:spPr>
              <a:xfrm>
                <a:off x="5522587" y="3189467"/>
                <a:ext cx="560666"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2" name="矩形 131">
                <a:extLst>
                  <a:ext uri="{FF2B5EF4-FFF2-40B4-BE49-F238E27FC236}">
                    <a16:creationId xmlns:a16="http://schemas.microsoft.com/office/drawing/2014/main" id="{B03FB3BF-7FAF-B34C-BB51-5588168FAA40}"/>
                  </a:ext>
                </a:extLst>
              </p:cNvPr>
              <p:cNvSpPr/>
              <p:nvPr/>
            </p:nvSpPr>
            <p:spPr>
              <a:xfrm>
                <a:off x="4727422" y="3874866"/>
                <a:ext cx="962571" cy="338554"/>
              </a:xfrm>
              <a:prstGeom prst="rect">
                <a:avLst/>
              </a:prstGeom>
            </p:spPr>
            <p:txBody>
              <a:bodyPr wrap="none">
                <a:spAutoFit/>
              </a:bodyPr>
              <a:lstStyle/>
              <a:p>
                <a14:m>
                  <m:oMath xmlns:m="http://schemas.openxmlformats.org/officeDocument/2006/math">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a:latin typeface="Cambria Math" panose="02040503050406030204" pitchFamily="18" charset="0"/>
                            <a:ea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32" name="矩形 131">
                <a:extLst>
                  <a:ext uri="{FF2B5EF4-FFF2-40B4-BE49-F238E27FC236}">
                    <a16:creationId xmlns:a16="http://schemas.microsoft.com/office/drawing/2014/main" id="{B03FB3BF-7FAF-B34C-BB51-5588168FAA40}"/>
                  </a:ext>
                </a:extLst>
              </p:cNvPr>
              <p:cNvSpPr>
                <a:spLocks noRot="1" noChangeAspect="1" noMove="1" noResize="1" noEditPoints="1" noAdjustHandles="1" noChangeArrowheads="1" noChangeShapeType="1" noTextEdit="1"/>
              </p:cNvSpPr>
              <p:nvPr/>
            </p:nvSpPr>
            <p:spPr>
              <a:xfrm>
                <a:off x="4727422" y="3874866"/>
                <a:ext cx="962571" cy="33855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3" name="矩形 132">
                <a:extLst>
                  <a:ext uri="{FF2B5EF4-FFF2-40B4-BE49-F238E27FC236}">
                    <a16:creationId xmlns:a16="http://schemas.microsoft.com/office/drawing/2014/main" id="{4E18909D-C5F6-FF46-90A9-7CEB5E328A3D}"/>
                  </a:ext>
                </a:extLst>
              </p:cNvPr>
              <p:cNvSpPr/>
              <p:nvPr/>
            </p:nvSpPr>
            <p:spPr>
              <a:xfrm>
                <a:off x="5521506" y="387960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33" name="矩形 132">
                <a:extLst>
                  <a:ext uri="{FF2B5EF4-FFF2-40B4-BE49-F238E27FC236}">
                    <a16:creationId xmlns:a16="http://schemas.microsoft.com/office/drawing/2014/main" id="{4E18909D-C5F6-FF46-90A9-7CEB5E328A3D}"/>
                  </a:ext>
                </a:extLst>
              </p:cNvPr>
              <p:cNvSpPr>
                <a:spLocks noRot="1" noChangeAspect="1" noMove="1" noResize="1" noEditPoints="1" noAdjustHandles="1" noChangeArrowheads="1" noChangeShapeType="1" noTextEdit="1"/>
              </p:cNvSpPr>
              <p:nvPr/>
            </p:nvSpPr>
            <p:spPr>
              <a:xfrm>
                <a:off x="5521506" y="3879601"/>
                <a:ext cx="560666"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4" name="矩形 133">
                <a:extLst>
                  <a:ext uri="{FF2B5EF4-FFF2-40B4-BE49-F238E27FC236}">
                    <a16:creationId xmlns:a16="http://schemas.microsoft.com/office/drawing/2014/main" id="{260BF9F2-E757-364F-9959-E044B04FD504}"/>
                  </a:ext>
                </a:extLst>
              </p:cNvPr>
              <p:cNvSpPr/>
              <p:nvPr/>
            </p:nvSpPr>
            <p:spPr>
              <a:xfrm>
                <a:off x="4727422" y="4656872"/>
                <a:ext cx="953787" cy="338554"/>
              </a:xfrm>
              <a:prstGeom prst="rect">
                <a:avLst/>
              </a:prstGeom>
            </p:spPr>
            <p:txBody>
              <a:bodyPr wrap="none">
                <a:spAutoFit/>
              </a:bodyPr>
              <a:lstStyle/>
              <a:p>
                <a14:m>
                  <m:oMath xmlns:m="http://schemas.openxmlformats.org/officeDocument/2006/math">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a:latin typeface="Cambria Math" panose="02040503050406030204" pitchFamily="18" charset="0"/>
                            <a:ea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34" name="矩形 133">
                <a:extLst>
                  <a:ext uri="{FF2B5EF4-FFF2-40B4-BE49-F238E27FC236}">
                    <a16:creationId xmlns:a16="http://schemas.microsoft.com/office/drawing/2014/main" id="{260BF9F2-E757-364F-9959-E044B04FD504}"/>
                  </a:ext>
                </a:extLst>
              </p:cNvPr>
              <p:cNvSpPr>
                <a:spLocks noRot="1" noChangeAspect="1" noMove="1" noResize="1" noEditPoints="1" noAdjustHandles="1" noChangeArrowheads="1" noChangeShapeType="1" noTextEdit="1"/>
              </p:cNvSpPr>
              <p:nvPr/>
            </p:nvSpPr>
            <p:spPr>
              <a:xfrm>
                <a:off x="4727422" y="4656872"/>
                <a:ext cx="953787" cy="33855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5" name="矩形 134">
                <a:extLst>
                  <a:ext uri="{FF2B5EF4-FFF2-40B4-BE49-F238E27FC236}">
                    <a16:creationId xmlns:a16="http://schemas.microsoft.com/office/drawing/2014/main" id="{C0BD572B-E9D7-6642-B935-6F693A6EFD3A}"/>
                  </a:ext>
                </a:extLst>
              </p:cNvPr>
              <p:cNvSpPr/>
              <p:nvPr/>
            </p:nvSpPr>
            <p:spPr>
              <a:xfrm>
                <a:off x="5521506" y="466160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35" name="矩形 134">
                <a:extLst>
                  <a:ext uri="{FF2B5EF4-FFF2-40B4-BE49-F238E27FC236}">
                    <a16:creationId xmlns:a16="http://schemas.microsoft.com/office/drawing/2014/main" id="{C0BD572B-E9D7-6642-B935-6F693A6EFD3A}"/>
                  </a:ext>
                </a:extLst>
              </p:cNvPr>
              <p:cNvSpPr>
                <a:spLocks noRot="1" noChangeAspect="1" noMove="1" noResize="1" noEditPoints="1" noAdjustHandles="1" noChangeArrowheads="1" noChangeShapeType="1" noTextEdit="1"/>
              </p:cNvSpPr>
              <p:nvPr/>
            </p:nvSpPr>
            <p:spPr>
              <a:xfrm>
                <a:off x="5521506" y="4661607"/>
                <a:ext cx="560666"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6" name="矩形 135">
                <a:extLst>
                  <a:ext uri="{FF2B5EF4-FFF2-40B4-BE49-F238E27FC236}">
                    <a16:creationId xmlns:a16="http://schemas.microsoft.com/office/drawing/2014/main" id="{8D0C1497-F375-6E46-8E4E-FB7BA9E374B0}"/>
                  </a:ext>
                </a:extLst>
              </p:cNvPr>
              <p:cNvSpPr/>
              <p:nvPr/>
            </p:nvSpPr>
            <p:spPr>
              <a:xfrm>
                <a:off x="4727422" y="5448960"/>
                <a:ext cx="962571" cy="338554"/>
              </a:xfrm>
              <a:prstGeom prst="rect">
                <a:avLst/>
              </a:prstGeom>
            </p:spPr>
            <p:txBody>
              <a:bodyPr wrap="none">
                <a:spAutoFit/>
              </a:bodyPr>
              <a:lstStyle/>
              <a:p>
                <a14:m>
                  <m:oMath xmlns:m="http://schemas.openxmlformats.org/officeDocument/2006/math">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a:latin typeface="Cambria Math" panose="02040503050406030204" pitchFamily="18" charset="0"/>
                            <a:ea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36" name="矩形 135">
                <a:extLst>
                  <a:ext uri="{FF2B5EF4-FFF2-40B4-BE49-F238E27FC236}">
                    <a16:creationId xmlns:a16="http://schemas.microsoft.com/office/drawing/2014/main" id="{8D0C1497-F375-6E46-8E4E-FB7BA9E374B0}"/>
                  </a:ext>
                </a:extLst>
              </p:cNvPr>
              <p:cNvSpPr>
                <a:spLocks noRot="1" noChangeAspect="1" noMove="1" noResize="1" noEditPoints="1" noAdjustHandles="1" noChangeArrowheads="1" noChangeShapeType="1" noTextEdit="1"/>
              </p:cNvSpPr>
              <p:nvPr/>
            </p:nvSpPr>
            <p:spPr>
              <a:xfrm>
                <a:off x="4727422" y="5448960"/>
                <a:ext cx="962571" cy="338554"/>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7" name="矩形 136">
                <a:extLst>
                  <a:ext uri="{FF2B5EF4-FFF2-40B4-BE49-F238E27FC236}">
                    <a16:creationId xmlns:a16="http://schemas.microsoft.com/office/drawing/2014/main" id="{E1B07D40-4023-6F44-B957-7A67C26ACFD8}"/>
                  </a:ext>
                </a:extLst>
              </p:cNvPr>
              <p:cNvSpPr/>
              <p:nvPr/>
            </p:nvSpPr>
            <p:spPr>
              <a:xfrm>
                <a:off x="5521506" y="545369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37" name="矩形 136">
                <a:extLst>
                  <a:ext uri="{FF2B5EF4-FFF2-40B4-BE49-F238E27FC236}">
                    <a16:creationId xmlns:a16="http://schemas.microsoft.com/office/drawing/2014/main" id="{E1B07D40-4023-6F44-B957-7A67C26ACFD8}"/>
                  </a:ext>
                </a:extLst>
              </p:cNvPr>
              <p:cNvSpPr>
                <a:spLocks noRot="1" noChangeAspect="1" noMove="1" noResize="1" noEditPoints="1" noAdjustHandles="1" noChangeArrowheads="1" noChangeShapeType="1" noTextEdit="1"/>
              </p:cNvSpPr>
              <p:nvPr/>
            </p:nvSpPr>
            <p:spPr>
              <a:xfrm>
                <a:off x="5521506" y="5453695"/>
                <a:ext cx="560666"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8" name="矩形 137">
                <a:extLst>
                  <a:ext uri="{FF2B5EF4-FFF2-40B4-BE49-F238E27FC236}">
                    <a16:creationId xmlns:a16="http://schemas.microsoft.com/office/drawing/2014/main" id="{94E80C68-B1B8-CA4C-9944-AE2E09A7269C}"/>
                  </a:ext>
                </a:extLst>
              </p:cNvPr>
              <p:cNvSpPr/>
              <p:nvPr/>
            </p:nvSpPr>
            <p:spPr>
              <a:xfrm>
                <a:off x="4737163" y="3397695"/>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138" name="矩形 137">
                <a:extLst>
                  <a:ext uri="{FF2B5EF4-FFF2-40B4-BE49-F238E27FC236}">
                    <a16:creationId xmlns:a16="http://schemas.microsoft.com/office/drawing/2014/main" id="{94E80C68-B1B8-CA4C-9944-AE2E09A7269C}"/>
                  </a:ext>
                </a:extLst>
              </p:cNvPr>
              <p:cNvSpPr>
                <a:spLocks noRot="1" noChangeAspect="1" noMove="1" noResize="1" noEditPoints="1" noAdjustHandles="1" noChangeArrowheads="1" noChangeShapeType="1" noTextEdit="1"/>
              </p:cNvSpPr>
              <p:nvPr/>
            </p:nvSpPr>
            <p:spPr>
              <a:xfrm>
                <a:off x="4737163" y="3397695"/>
                <a:ext cx="1112164" cy="338554"/>
              </a:xfrm>
              <a:prstGeom prst="rect">
                <a:avLst/>
              </a:prstGeom>
              <a:blipFill>
                <a:blip r:embed="rId24"/>
                <a:stretch>
                  <a:fillRect b="-148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9" name="矩形 138">
                <a:extLst>
                  <a:ext uri="{FF2B5EF4-FFF2-40B4-BE49-F238E27FC236}">
                    <a16:creationId xmlns:a16="http://schemas.microsoft.com/office/drawing/2014/main" id="{CCA24BB6-1686-7C4E-A455-2DCCBACDB3B2}"/>
                  </a:ext>
                </a:extLst>
              </p:cNvPr>
              <p:cNvSpPr/>
              <p:nvPr/>
            </p:nvSpPr>
            <p:spPr>
              <a:xfrm>
                <a:off x="4737163" y="2675079"/>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139" name="矩形 138">
                <a:extLst>
                  <a:ext uri="{FF2B5EF4-FFF2-40B4-BE49-F238E27FC236}">
                    <a16:creationId xmlns:a16="http://schemas.microsoft.com/office/drawing/2014/main" id="{CCA24BB6-1686-7C4E-A455-2DCCBACDB3B2}"/>
                  </a:ext>
                </a:extLst>
              </p:cNvPr>
              <p:cNvSpPr>
                <a:spLocks noRot="1" noChangeAspect="1" noMove="1" noResize="1" noEditPoints="1" noAdjustHandles="1" noChangeArrowheads="1" noChangeShapeType="1" noTextEdit="1"/>
              </p:cNvSpPr>
              <p:nvPr/>
            </p:nvSpPr>
            <p:spPr>
              <a:xfrm>
                <a:off x="4737163" y="2675079"/>
                <a:ext cx="1112164" cy="338554"/>
              </a:xfrm>
              <a:prstGeom prst="rect">
                <a:avLst/>
              </a:prstGeom>
              <a:blipFill>
                <a:blip r:embed="rId25"/>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0" name="矩形 139">
                <a:extLst>
                  <a:ext uri="{FF2B5EF4-FFF2-40B4-BE49-F238E27FC236}">
                    <a16:creationId xmlns:a16="http://schemas.microsoft.com/office/drawing/2014/main" id="{B98BFBCE-71F3-E84D-BFE3-8943D6914EF4}"/>
                  </a:ext>
                </a:extLst>
              </p:cNvPr>
              <p:cNvSpPr/>
              <p:nvPr/>
            </p:nvSpPr>
            <p:spPr>
              <a:xfrm>
                <a:off x="4734521" y="4118231"/>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140" name="矩形 139">
                <a:extLst>
                  <a:ext uri="{FF2B5EF4-FFF2-40B4-BE49-F238E27FC236}">
                    <a16:creationId xmlns:a16="http://schemas.microsoft.com/office/drawing/2014/main" id="{B98BFBCE-71F3-E84D-BFE3-8943D6914EF4}"/>
                  </a:ext>
                </a:extLst>
              </p:cNvPr>
              <p:cNvSpPr>
                <a:spLocks noRot="1" noChangeAspect="1" noMove="1" noResize="1" noEditPoints="1" noAdjustHandles="1" noChangeArrowheads="1" noChangeShapeType="1" noTextEdit="1"/>
              </p:cNvSpPr>
              <p:nvPr/>
            </p:nvSpPr>
            <p:spPr>
              <a:xfrm>
                <a:off x="4734521" y="4118231"/>
                <a:ext cx="1112164" cy="338554"/>
              </a:xfrm>
              <a:prstGeom prst="rect">
                <a:avLst/>
              </a:prstGeom>
              <a:blipFill>
                <a:blip r:embed="rId26"/>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1" name="矩形 140">
                <a:extLst>
                  <a:ext uri="{FF2B5EF4-FFF2-40B4-BE49-F238E27FC236}">
                    <a16:creationId xmlns:a16="http://schemas.microsoft.com/office/drawing/2014/main" id="{7F52DC88-9864-A647-854E-423BAECFA299}"/>
                  </a:ext>
                </a:extLst>
              </p:cNvPr>
              <p:cNvSpPr/>
              <p:nvPr/>
            </p:nvSpPr>
            <p:spPr>
              <a:xfrm>
                <a:off x="4734521" y="4915907"/>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141" name="矩形 140">
                <a:extLst>
                  <a:ext uri="{FF2B5EF4-FFF2-40B4-BE49-F238E27FC236}">
                    <a16:creationId xmlns:a16="http://schemas.microsoft.com/office/drawing/2014/main" id="{7F52DC88-9864-A647-854E-423BAECFA299}"/>
                  </a:ext>
                </a:extLst>
              </p:cNvPr>
              <p:cNvSpPr>
                <a:spLocks noRot="1" noChangeAspect="1" noMove="1" noResize="1" noEditPoints="1" noAdjustHandles="1" noChangeArrowheads="1" noChangeShapeType="1" noTextEdit="1"/>
              </p:cNvSpPr>
              <p:nvPr/>
            </p:nvSpPr>
            <p:spPr>
              <a:xfrm>
                <a:off x="4734521" y="4915907"/>
                <a:ext cx="1112164" cy="338554"/>
              </a:xfrm>
              <a:prstGeom prst="rect">
                <a:avLst/>
              </a:prstGeom>
              <a:blipFill>
                <a:blip r:embed="rId27"/>
                <a:stretch>
                  <a:fillRect b="-10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2" name="矩形 141">
                <a:extLst>
                  <a:ext uri="{FF2B5EF4-FFF2-40B4-BE49-F238E27FC236}">
                    <a16:creationId xmlns:a16="http://schemas.microsoft.com/office/drawing/2014/main" id="{3EAD6CC9-1DE1-C84B-B21F-359BC9CF69AE}"/>
                  </a:ext>
                </a:extLst>
              </p:cNvPr>
              <p:cNvSpPr/>
              <p:nvPr/>
            </p:nvSpPr>
            <p:spPr>
              <a:xfrm>
                <a:off x="4734521" y="5707995"/>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142" name="矩形 141">
                <a:extLst>
                  <a:ext uri="{FF2B5EF4-FFF2-40B4-BE49-F238E27FC236}">
                    <a16:creationId xmlns:a16="http://schemas.microsoft.com/office/drawing/2014/main" id="{3EAD6CC9-1DE1-C84B-B21F-359BC9CF69AE}"/>
                  </a:ext>
                </a:extLst>
              </p:cNvPr>
              <p:cNvSpPr>
                <a:spLocks noRot="1" noChangeAspect="1" noMove="1" noResize="1" noEditPoints="1" noAdjustHandles="1" noChangeArrowheads="1" noChangeShapeType="1" noTextEdit="1"/>
              </p:cNvSpPr>
              <p:nvPr/>
            </p:nvSpPr>
            <p:spPr>
              <a:xfrm>
                <a:off x="4734521" y="5707995"/>
                <a:ext cx="1112164" cy="338554"/>
              </a:xfrm>
              <a:prstGeom prst="rect">
                <a:avLst/>
              </a:prstGeom>
              <a:blipFill>
                <a:blip r:embed="rId28"/>
                <a:stretch>
                  <a:fillRect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3" name="矩形 142">
                <a:extLst>
                  <a:ext uri="{FF2B5EF4-FFF2-40B4-BE49-F238E27FC236}">
                    <a16:creationId xmlns:a16="http://schemas.microsoft.com/office/drawing/2014/main" id="{AEADBF57-04CB-434E-8727-81EF3B954AA6}"/>
                  </a:ext>
                </a:extLst>
              </p:cNvPr>
              <p:cNvSpPr/>
              <p:nvPr/>
            </p:nvSpPr>
            <p:spPr>
              <a:xfrm>
                <a:off x="8647824" y="3497803"/>
                <a:ext cx="627095"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1" i="0" dirty="0" smtClean="0">
                          <a:solidFill>
                            <a:srgbClr val="FF0000"/>
                          </a:solidFill>
                          <a:latin typeface="Cambria Math" panose="02040503050406030204" pitchFamily="18" charset="0"/>
                        </a:rPr>
                        <m:t>=</m:t>
                      </m:r>
                      <m:r>
                        <a:rPr kumimoji="1" lang="en-US" altLang="zh-CN" sz="1800" b="1" i="1" dirty="0">
                          <a:solidFill>
                            <a:srgbClr val="FF0000"/>
                          </a:solidFill>
                          <a:latin typeface="Cambria Math" panose="02040503050406030204" pitchFamily="18" charset="0"/>
                          <a:ea typeface="Cambria Math" panose="02040503050406030204" pitchFamily="18" charset="0"/>
                        </a:rPr>
                        <m:t>𝛂</m:t>
                      </m:r>
                    </m:oMath>
                  </m:oMathPara>
                </a14:m>
                <a:endParaRPr lang="en-US" altLang="zh-CN" sz="1800" dirty="0">
                  <a:solidFill>
                    <a:srgbClr val="FF0000"/>
                  </a:solidFill>
                </a:endParaRPr>
              </a:p>
            </p:txBody>
          </p:sp>
        </mc:Choice>
        <mc:Fallback xmlns="">
          <p:sp>
            <p:nvSpPr>
              <p:cNvPr id="143" name="矩形 142">
                <a:extLst>
                  <a:ext uri="{FF2B5EF4-FFF2-40B4-BE49-F238E27FC236}">
                    <a16:creationId xmlns:a16="http://schemas.microsoft.com/office/drawing/2014/main" id="{AEADBF57-04CB-434E-8727-81EF3B954AA6}"/>
                  </a:ext>
                </a:extLst>
              </p:cNvPr>
              <p:cNvSpPr>
                <a:spLocks noRot="1" noChangeAspect="1" noMove="1" noResize="1" noEditPoints="1" noAdjustHandles="1" noChangeArrowheads="1" noChangeShapeType="1" noTextEdit="1"/>
              </p:cNvSpPr>
              <p:nvPr/>
            </p:nvSpPr>
            <p:spPr>
              <a:xfrm>
                <a:off x="8647824" y="3497803"/>
                <a:ext cx="627095" cy="369332"/>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4" name="矩形 143">
                <a:extLst>
                  <a:ext uri="{FF2B5EF4-FFF2-40B4-BE49-F238E27FC236}">
                    <a16:creationId xmlns:a16="http://schemas.microsoft.com/office/drawing/2014/main" id="{4B2EA201-3FF1-E54B-9AD6-14D0248F329B}"/>
                  </a:ext>
                </a:extLst>
              </p:cNvPr>
              <p:cNvSpPr/>
              <p:nvPr/>
            </p:nvSpPr>
            <p:spPr>
              <a:xfrm>
                <a:off x="8028384" y="2740217"/>
                <a:ext cx="871777"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𝐿</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44" name="矩形 143">
                <a:extLst>
                  <a:ext uri="{FF2B5EF4-FFF2-40B4-BE49-F238E27FC236}">
                    <a16:creationId xmlns:a16="http://schemas.microsoft.com/office/drawing/2014/main" id="{4B2EA201-3FF1-E54B-9AD6-14D0248F329B}"/>
                  </a:ext>
                </a:extLst>
              </p:cNvPr>
              <p:cNvSpPr>
                <a:spLocks noRot="1" noChangeAspect="1" noMove="1" noResize="1" noEditPoints="1" noAdjustHandles="1" noChangeArrowheads="1" noChangeShapeType="1" noTextEdit="1"/>
              </p:cNvSpPr>
              <p:nvPr/>
            </p:nvSpPr>
            <p:spPr>
              <a:xfrm>
                <a:off x="8028384" y="2740217"/>
                <a:ext cx="871777" cy="338554"/>
              </a:xfrm>
              <a:prstGeom prst="rect">
                <a:avLst/>
              </a:prstGeom>
              <a:blipFill>
                <a:blip r:embed="rId3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5" name="矩形 144">
                <a:extLst>
                  <a:ext uri="{FF2B5EF4-FFF2-40B4-BE49-F238E27FC236}">
                    <a16:creationId xmlns:a16="http://schemas.microsoft.com/office/drawing/2014/main" id="{B244773F-B82D-1F41-9855-3F7671CBC771}"/>
                  </a:ext>
                </a:extLst>
              </p:cNvPr>
              <p:cNvSpPr/>
              <p:nvPr/>
            </p:nvSpPr>
            <p:spPr>
              <a:xfrm>
                <a:off x="8044343" y="3293163"/>
                <a:ext cx="867802"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1</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45" name="矩形 144">
                <a:extLst>
                  <a:ext uri="{FF2B5EF4-FFF2-40B4-BE49-F238E27FC236}">
                    <a16:creationId xmlns:a16="http://schemas.microsoft.com/office/drawing/2014/main" id="{B244773F-B82D-1F41-9855-3F7671CBC771}"/>
                  </a:ext>
                </a:extLst>
              </p:cNvPr>
              <p:cNvSpPr>
                <a:spLocks noRot="1" noChangeAspect="1" noMove="1" noResize="1" noEditPoints="1" noAdjustHandles="1" noChangeArrowheads="1" noChangeShapeType="1" noTextEdit="1"/>
              </p:cNvSpPr>
              <p:nvPr/>
            </p:nvSpPr>
            <p:spPr>
              <a:xfrm>
                <a:off x="8044343" y="3293163"/>
                <a:ext cx="867802" cy="338554"/>
              </a:xfrm>
              <a:prstGeom prst="rect">
                <a:avLst/>
              </a:prstGeom>
              <a:blipFill>
                <a:blip r:embed="rId3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6" name="矩形 145">
                <a:extLst>
                  <a:ext uri="{FF2B5EF4-FFF2-40B4-BE49-F238E27FC236}">
                    <a16:creationId xmlns:a16="http://schemas.microsoft.com/office/drawing/2014/main" id="{21B60EB9-34D5-BC40-BF72-23988E9A4B07}"/>
                  </a:ext>
                </a:extLst>
              </p:cNvPr>
              <p:cNvSpPr/>
              <p:nvPr/>
            </p:nvSpPr>
            <p:spPr>
              <a:xfrm>
                <a:off x="8681038" y="329345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46" name="矩形 145">
                <a:extLst>
                  <a:ext uri="{FF2B5EF4-FFF2-40B4-BE49-F238E27FC236}">
                    <a16:creationId xmlns:a16="http://schemas.microsoft.com/office/drawing/2014/main" id="{21B60EB9-34D5-BC40-BF72-23988E9A4B07}"/>
                  </a:ext>
                </a:extLst>
              </p:cNvPr>
              <p:cNvSpPr>
                <a:spLocks noRot="1" noChangeAspect="1" noMove="1" noResize="1" noEditPoints="1" noAdjustHandles="1" noChangeArrowheads="1" noChangeShapeType="1" noTextEdit="1"/>
              </p:cNvSpPr>
              <p:nvPr/>
            </p:nvSpPr>
            <p:spPr>
              <a:xfrm>
                <a:off x="8681038" y="3293455"/>
                <a:ext cx="560666" cy="338554"/>
              </a:xfrm>
              <a:prstGeom prst="rect">
                <a:avLst/>
              </a:prstGeom>
              <a:blipFill>
                <a:blip r:embed="rId3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7" name="矩形 146">
                <a:extLst>
                  <a:ext uri="{FF2B5EF4-FFF2-40B4-BE49-F238E27FC236}">
                    <a16:creationId xmlns:a16="http://schemas.microsoft.com/office/drawing/2014/main" id="{9AB2AF72-5B96-D448-B134-7E87C1D288CA}"/>
                  </a:ext>
                </a:extLst>
              </p:cNvPr>
              <p:cNvSpPr/>
              <p:nvPr/>
            </p:nvSpPr>
            <p:spPr>
              <a:xfrm>
                <a:off x="8039761" y="3509187"/>
                <a:ext cx="894604" cy="338554"/>
              </a:xfrm>
              <a:prstGeom prst="rect">
                <a:avLst/>
              </a:prstGeom>
            </p:spPr>
            <p:txBody>
              <a:bodyPr wrap="none">
                <a:spAutoFit/>
              </a:bodyPr>
              <a:lstStyle/>
              <a:p>
                <a14:m>
                  <m:oMath xmlns:m="http://schemas.openxmlformats.org/officeDocument/2006/math">
                    <m:sSub>
                      <m:sSubPr>
                        <m:ctrlPr>
                          <a:rPr kumimoji="1" lang="en-US" altLang="zh-CN" sz="1600" i="1" dirty="0" smtClean="0">
                            <a:solidFill>
                              <a:srgbClr val="FF0000"/>
                            </a:solidFill>
                            <a:latin typeface="Cambria Math" panose="02040503050406030204" pitchFamily="18" charset="0"/>
                          </a:rPr>
                        </m:ctrlPr>
                      </m:sSubPr>
                      <m:e>
                        <m:r>
                          <a:rPr kumimoji="1" lang="en-US" altLang="zh-CN" sz="1600" b="1" i="1" dirty="0">
                            <a:solidFill>
                              <a:srgbClr val="FF0000"/>
                            </a:solidFill>
                            <a:latin typeface="Cambria Math" panose="02040503050406030204" pitchFamily="18" charset="0"/>
                            <a:ea typeface="Cambria Math" panose="02040503050406030204" pitchFamily="18" charset="0"/>
                          </a:rPr>
                          <m:t>𝝅</m:t>
                        </m:r>
                      </m:e>
                      <m:sub>
                        <m:r>
                          <a:rPr kumimoji="1" lang="en-US" altLang="zh-CN" sz="1600" b="1" i="1" dirty="0" smtClean="0">
                            <a:solidFill>
                              <a:srgbClr val="FF0000"/>
                            </a:solidFill>
                            <a:latin typeface="Cambria Math" panose="02040503050406030204" pitchFamily="18" charset="0"/>
                            <a:ea typeface="Cambria Math" panose="02040503050406030204" pitchFamily="18" charset="0"/>
                          </a:rPr>
                          <m:t>𝟎</m:t>
                        </m:r>
                      </m:sub>
                    </m:sSub>
                    <m:d>
                      <m:dPr>
                        <m:ctrlPr>
                          <a:rPr kumimoji="1" lang="en-US" altLang="zh-CN" sz="1600" i="1" dirty="0">
                            <a:solidFill>
                              <a:srgbClr val="FF0000"/>
                            </a:solidFill>
                            <a:latin typeface="Cambria Math" panose="02040503050406030204" pitchFamily="18" charset="0"/>
                          </a:rPr>
                        </m:ctrlPr>
                      </m:dPr>
                      <m:e>
                        <m:r>
                          <a:rPr kumimoji="1" lang="en-US" altLang="zh-CN" sz="1600" b="1" i="1" dirty="0" smtClean="0">
                            <a:solidFill>
                              <a:srgbClr val="FF0000"/>
                            </a:solidFill>
                            <a:latin typeface="Cambria Math" panose="02040503050406030204" pitchFamily="18" charset="0"/>
                          </a:rPr>
                          <m:t>𝒕</m:t>
                        </m:r>
                        <m:r>
                          <a:rPr kumimoji="1" lang="en-US" altLang="zh-CN" sz="1600" b="1" i="1" dirty="0">
                            <a:solidFill>
                              <a:srgbClr val="FF0000"/>
                            </a:solidFill>
                            <a:latin typeface="Cambria Math" panose="02040503050406030204" pitchFamily="18" charset="0"/>
                          </a:rPr>
                          <m:t>,</m:t>
                        </m:r>
                        <m:r>
                          <a:rPr kumimoji="1" lang="en-US" altLang="zh-CN" sz="1600" b="1" i="1" dirty="0">
                            <a:solidFill>
                              <a:srgbClr val="FF0000"/>
                            </a:solidFill>
                            <a:latin typeface="Cambria Math" panose="02040503050406030204" pitchFamily="18" charset="0"/>
                          </a:rPr>
                          <m:t>𝒕</m:t>
                        </m:r>
                      </m:e>
                    </m:d>
                  </m:oMath>
                </a14:m>
                <a:r>
                  <a:rPr lang="en-US" altLang="zh-CN" sz="1600" dirty="0">
                    <a:solidFill>
                      <a:srgbClr val="FF0000"/>
                    </a:solidFill>
                  </a:rPr>
                  <a:t> </a:t>
                </a:r>
                <a:endParaRPr lang="en-US" altLang="zh-CN" sz="1600" dirty="0"/>
              </a:p>
            </p:txBody>
          </p:sp>
        </mc:Choice>
        <mc:Fallback xmlns="">
          <p:sp>
            <p:nvSpPr>
              <p:cNvPr id="147" name="矩形 146">
                <a:extLst>
                  <a:ext uri="{FF2B5EF4-FFF2-40B4-BE49-F238E27FC236}">
                    <a16:creationId xmlns:a16="http://schemas.microsoft.com/office/drawing/2014/main" id="{9AB2AF72-5B96-D448-B134-7E87C1D288CA}"/>
                  </a:ext>
                </a:extLst>
              </p:cNvPr>
              <p:cNvSpPr>
                <a:spLocks noRot="1" noChangeAspect="1" noMove="1" noResize="1" noEditPoints="1" noAdjustHandles="1" noChangeArrowheads="1" noChangeShapeType="1" noTextEdit="1"/>
              </p:cNvSpPr>
              <p:nvPr/>
            </p:nvSpPr>
            <p:spPr>
              <a:xfrm>
                <a:off x="8039761" y="3509187"/>
                <a:ext cx="894604" cy="338554"/>
              </a:xfrm>
              <a:prstGeom prst="rect">
                <a:avLst/>
              </a:prstGeom>
              <a:blipFill>
                <a:blip r:embed="rId3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8" name="矩形 147">
                <a:extLst>
                  <a:ext uri="{FF2B5EF4-FFF2-40B4-BE49-F238E27FC236}">
                    <a16:creationId xmlns:a16="http://schemas.microsoft.com/office/drawing/2014/main" id="{C0E12F7F-65E3-444C-9E18-7D9FD0EED3C0}"/>
                  </a:ext>
                </a:extLst>
              </p:cNvPr>
              <p:cNvSpPr/>
              <p:nvPr/>
            </p:nvSpPr>
            <p:spPr>
              <a:xfrm>
                <a:off x="8665064" y="273656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48" name="矩形 147">
                <a:extLst>
                  <a:ext uri="{FF2B5EF4-FFF2-40B4-BE49-F238E27FC236}">
                    <a16:creationId xmlns:a16="http://schemas.microsoft.com/office/drawing/2014/main" id="{C0E12F7F-65E3-444C-9E18-7D9FD0EED3C0}"/>
                  </a:ext>
                </a:extLst>
              </p:cNvPr>
              <p:cNvSpPr>
                <a:spLocks noRot="1" noChangeAspect="1" noMove="1" noResize="1" noEditPoints="1" noAdjustHandles="1" noChangeArrowheads="1" noChangeShapeType="1" noTextEdit="1"/>
              </p:cNvSpPr>
              <p:nvPr/>
            </p:nvSpPr>
            <p:spPr>
              <a:xfrm>
                <a:off x="8665064" y="2736561"/>
                <a:ext cx="560666" cy="338554"/>
              </a:xfrm>
              <a:prstGeom prst="rect">
                <a:avLst/>
              </a:prstGeom>
              <a:blipFill>
                <a:blip r:embed="rId34"/>
                <a:stretch>
                  <a:fillRect/>
                </a:stretch>
              </a:blipFill>
            </p:spPr>
            <p:txBody>
              <a:bodyPr/>
              <a:lstStyle/>
              <a:p>
                <a:r>
                  <a:rPr lang="zh-CN" altLang="en-US">
                    <a:noFill/>
                  </a:rPr>
                  <a:t> </a:t>
                </a:r>
              </a:p>
            </p:txBody>
          </p:sp>
        </mc:Fallback>
      </mc:AlternateContent>
      <p:sp>
        <p:nvSpPr>
          <p:cNvPr id="149" name="文本框 148">
            <a:extLst>
              <a:ext uri="{FF2B5EF4-FFF2-40B4-BE49-F238E27FC236}">
                <a16:creationId xmlns:a16="http://schemas.microsoft.com/office/drawing/2014/main" id="{805F149C-6775-9442-A502-11AD4D7E2611}"/>
              </a:ext>
            </a:extLst>
          </p:cNvPr>
          <p:cNvSpPr txBox="1"/>
          <p:nvPr/>
        </p:nvSpPr>
        <p:spPr>
          <a:xfrm>
            <a:off x="8244408" y="3052866"/>
            <a:ext cx="461665" cy="291111"/>
          </a:xfrm>
          <a:prstGeom prst="rect">
            <a:avLst/>
          </a:prstGeom>
          <a:noFill/>
        </p:spPr>
        <p:txBody>
          <a:bodyPr vert="eaVert" wrap="square" rtlCol="0">
            <a:spAutoFit/>
          </a:bodyPr>
          <a:lstStyle/>
          <a:p>
            <a:r>
              <a:rPr kumimoji="1" lang="en-US" altLang="zh-CN" sz="1800" dirty="0">
                <a:solidFill>
                  <a:srgbClr val="C00000"/>
                </a:solidFill>
              </a:rPr>
              <a:t>…</a:t>
            </a:r>
            <a:endParaRPr kumimoji="1" lang="zh-CN" altLang="en-US" sz="1800" dirty="0">
              <a:solidFill>
                <a:srgbClr val="C00000"/>
              </a:solidFill>
            </a:endParaRPr>
          </a:p>
        </p:txBody>
      </p:sp>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06D58616-22D8-9948-BE30-8BBB5506D49F}"/>
                  </a:ext>
                </a:extLst>
              </p:cNvPr>
              <p:cNvSpPr txBox="1"/>
              <p:nvPr/>
            </p:nvSpPr>
            <p:spPr>
              <a:xfrm>
                <a:off x="251520" y="1028071"/>
                <a:ext cx="8804641" cy="1336071"/>
              </a:xfrm>
              <a:prstGeom prst="rect">
                <a:avLst/>
              </a:prstGeom>
              <a:noFill/>
            </p:spPr>
            <p:txBody>
              <a:bodyPr wrap="square" rtlCol="0">
                <a:spAutoFit/>
              </a:bodyPr>
              <a:lstStyle/>
              <a:p>
                <a:r>
                  <a:rPr kumimoji="1" lang="en-US" altLang="zh-CN" sz="2000" b="0" dirty="0">
                    <a:latin typeface="Candara" panose="020E0502030303020204" pitchFamily="34" charset="0"/>
                  </a:rPr>
                  <a:t>      </a:t>
                </a:r>
                <a:r>
                  <a:rPr kumimoji="1" lang="zh-CN" altLang="en-US" sz="2000" b="0" dirty="0">
                    <a:latin typeface="Candara" panose="020E0502030303020204" pitchFamily="34" charset="0"/>
                  </a:rPr>
                  <a:t>我们提出了一种新的单宿</a:t>
                </a:r>
                <a:r>
                  <a:rPr kumimoji="1" lang="en-US" altLang="zh-CN" sz="2000" b="0" dirty="0">
                    <a:latin typeface="Candara" panose="020E0502030303020204" pitchFamily="34" charset="0"/>
                  </a:rPr>
                  <a:t>PPR</a:t>
                </a:r>
                <a:r>
                  <a:rPr kumimoji="1" lang="zh-CN" altLang="en-US" sz="2000" b="0" dirty="0">
                    <a:latin typeface="Candara" panose="020E0502030303020204" pitchFamily="34" charset="0"/>
                  </a:rPr>
                  <a:t>计算方法</a:t>
                </a:r>
                <a:r>
                  <a:rPr kumimoji="1" lang="en-US" altLang="zh-CN" sz="2000" b="0" dirty="0">
                    <a:latin typeface="Candara" panose="020E0502030303020204" pitchFamily="34" charset="0"/>
                  </a:rPr>
                  <a:t> </a:t>
                </a:r>
                <a:r>
                  <a:rPr kumimoji="1" lang="en-US" altLang="zh-CN" sz="2000" dirty="0">
                    <a:solidFill>
                      <a:srgbClr val="FF0000"/>
                    </a:solidFill>
                    <a:latin typeface="Candara" panose="020E0502030303020204" pitchFamily="34" charset="0"/>
                  </a:rPr>
                  <a:t>Randomized Backward Search (RBS)</a:t>
                </a:r>
                <a:endParaRPr kumimoji="1" lang="en-US" altLang="zh-CN" sz="2000" b="0" dirty="0">
                  <a:latin typeface="Candara" panose="020E0502030303020204" pitchFamily="34" charset="0"/>
                </a:endParaRPr>
              </a:p>
              <a:p>
                <a:pPr marL="342900" indent="-342900">
                  <a:buClr>
                    <a:schemeClr val="tx1"/>
                  </a:buClr>
                  <a:buSzPct val="80000"/>
                  <a:buFont typeface="Wingdings" pitchFamily="2" charset="2"/>
                  <a:buChar char="p"/>
                </a:pPr>
                <a:r>
                  <a:rPr kumimoji="1" lang="zh-CN" altLang="en-US" sz="2000" b="0" dirty="0">
                    <a:latin typeface="Candara" panose="020E0502030303020204" pitchFamily="34" charset="0"/>
                  </a:rPr>
                  <a:t>每次</a:t>
                </a:r>
                <a:r>
                  <a:rPr kumimoji="1" lang="en-US" altLang="zh-CN" sz="2000" b="0" dirty="0">
                    <a:latin typeface="Candara" panose="020E0502030303020204" pitchFamily="34" charset="0"/>
                  </a:rPr>
                  <a:t>push</a:t>
                </a:r>
                <a:r>
                  <a:rPr kumimoji="1" lang="zh-CN" altLang="en-US" sz="2000" b="0" dirty="0">
                    <a:latin typeface="Candara" panose="020E0502030303020204" pitchFamily="34" charset="0"/>
                  </a:rPr>
                  <a:t>只确定性地更新一小部分入邻居节点</a:t>
                </a:r>
                <a:endParaRPr kumimoji="1" lang="en-US" altLang="zh-CN" sz="2000" b="0" i="1" dirty="0">
                  <a:latin typeface="Cambria Math" panose="02040503050406030204" pitchFamily="18" charset="0"/>
                </a:endParaRPr>
              </a:p>
              <a:p>
                <a:pPr marL="342900" indent="-342900">
                  <a:buSzPct val="80000"/>
                  <a:buFont typeface="Wingdings" pitchFamily="2" charset="2"/>
                  <a:buChar char="p"/>
                </a:pPr>
                <a14:m>
                  <m:oMath xmlns:m="http://schemas.openxmlformats.org/officeDocument/2006/math">
                    <m:r>
                      <a:rPr kumimoji="1" lang="en-US" altLang="zh-CN" sz="2000" b="0" i="1" smtClean="0">
                        <a:latin typeface="Cambria Math" panose="02040503050406030204" pitchFamily="18" charset="0"/>
                      </a:rPr>
                      <m:t>𝑙</m:t>
                    </m:r>
                  </m:oMath>
                </a14:m>
                <a:r>
                  <a:rPr kumimoji="1" lang="en-US" altLang="zh-CN" sz="2000" b="0" dirty="0">
                    <a:latin typeface="Candara" panose="020E0502030303020204" pitchFamily="34" charset="0"/>
                  </a:rPr>
                  <a:t>-hop PPR </a:t>
                </a:r>
                <a14:m>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ea typeface="Cambria Math" panose="02040503050406030204" pitchFamily="18" charset="0"/>
                          </a:rPr>
                          <m:t>𝜋</m:t>
                        </m:r>
                      </m:e>
                      <m:sub>
                        <m:r>
                          <a:rPr kumimoji="1" lang="en-US" altLang="zh-CN" sz="2000" b="0" i="1" smtClean="0">
                            <a:latin typeface="Cambria Math" panose="02040503050406030204" pitchFamily="18" charset="0"/>
                          </a:rPr>
                          <m:t>𝑙</m:t>
                        </m:r>
                      </m:sub>
                    </m:sSub>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𝑠</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𝑡</m:t>
                        </m:r>
                      </m:e>
                    </m:d>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Pr</a:t>
                </a:r>
                <a:r>
                  <a:rPr kumimoji="1" lang="en-US" altLang="zh-CN" sz="2000" b="0" dirty="0">
                    <a:latin typeface="Candara" panose="020E0502030303020204" pitchFamily="34" charset="0"/>
                  </a:rPr>
                  <a:t>{</a:t>
                </a:r>
                <a:r>
                  <a:rPr lang="zh-CN" altLang="en-US" sz="2000" b="0" kern="0" dirty="0">
                    <a:latin typeface="Candara" panose="020E0502030303020204" pitchFamily="34" charset="0"/>
                    <a:ea typeface="Cambria Math" panose="02040503050406030204" pitchFamily="18" charset="0"/>
                  </a:rPr>
                  <a:t>从节点</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𝑠</m:t>
                    </m:r>
                  </m:oMath>
                </a14:m>
                <a:r>
                  <a:rPr lang="zh-CN" altLang="en-US" sz="2000" b="0" kern="0" dirty="0">
                    <a:latin typeface="Candara" panose="020E0502030303020204" pitchFamily="34" charset="0"/>
                    <a:ea typeface="Cambria Math" panose="02040503050406030204" pitchFamily="18" charset="0"/>
                  </a:rPr>
                  <a:t>出发的</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𝛼</m:t>
                    </m:r>
                  </m:oMath>
                </a14:m>
                <a:r>
                  <a:rPr lang="en-US" altLang="zh-CN" sz="2000" b="0" kern="0" dirty="0">
                    <a:latin typeface="Candara" panose="020E0502030303020204" pitchFamily="34" charset="0"/>
                    <a:ea typeface="Cambria Math" panose="02040503050406030204" pitchFamily="18" charset="0"/>
                  </a:rPr>
                  <a:t>-</a:t>
                </a:r>
                <a:r>
                  <a:rPr lang="zh-CN" altLang="en-US" sz="2000" b="0" kern="0" dirty="0">
                    <a:latin typeface="Candara" panose="020E0502030303020204" pitchFamily="34" charset="0"/>
                    <a:ea typeface="Cambria Math" panose="02040503050406030204" pitchFamily="18" charset="0"/>
                  </a:rPr>
                  <a:t>衰减随机游走在第</a:t>
                </a:r>
                <a14:m>
                  <m:oMath xmlns:m="http://schemas.openxmlformats.org/officeDocument/2006/math">
                    <m:r>
                      <a:rPr kumimoji="1" lang="en-US" altLang="zh-CN" sz="2000" b="0" i="1">
                        <a:latin typeface="Cambria Math" panose="02040503050406030204" pitchFamily="18" charset="0"/>
                      </a:rPr>
                      <m:t>𝑙</m:t>
                    </m:r>
                  </m:oMath>
                </a14:m>
                <a:r>
                  <a:rPr lang="zh-CN" altLang="en-US" sz="2000" b="0" kern="0" dirty="0">
                    <a:latin typeface="Candara" panose="020E0502030303020204" pitchFamily="34" charset="0"/>
                    <a:ea typeface="Cambria Math" panose="02040503050406030204" pitchFamily="18" charset="0"/>
                  </a:rPr>
                  <a:t>步停止在节点</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𝑡</m:t>
                    </m:r>
                  </m:oMath>
                </a14:m>
                <a:r>
                  <a:rPr kumimoji="1" lang="en-US" altLang="zh-CN" sz="2000" b="0" dirty="0">
                    <a:latin typeface="Candara" panose="020E0502030303020204" pitchFamily="34" charset="0"/>
                  </a:rPr>
                  <a:t>} </a:t>
                </a: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i="1">
                        <a:latin typeface="Cambria Math" panose="02040503050406030204" pitchFamily="18" charset="0"/>
                        <a:ea typeface="Cambria Math" panose="02040503050406030204" pitchFamily="18" charset="0"/>
                      </a:rPr>
                      <m:t>≈</m:t>
                    </m:r>
                    <m:nary>
                      <m:naryPr>
                        <m:chr m:val="∑"/>
                        <m:limLoc m:val="subSup"/>
                        <m:ctrlPr>
                          <a:rPr kumimoji="1" lang="en-US" altLang="zh-CN" sz="2000" b="0" i="1">
                            <a:latin typeface="Cambria Math" panose="02040503050406030204" pitchFamily="18" charset="0"/>
                          </a:rPr>
                        </m:ctrlPr>
                      </m:naryPr>
                      <m:sub>
                        <m:r>
                          <m:rPr>
                            <m:brk m:alnAt="25"/>
                          </m:rPr>
                          <a:rPr kumimoji="1" lang="en-US" altLang="zh-CN" sz="2000" b="0" i="1">
                            <a:latin typeface="Cambria Math" panose="02040503050406030204" pitchFamily="18" charset="0"/>
                          </a:rPr>
                          <m:t>𝑙</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rPr>
                          <m:t>𝐿</m:t>
                        </m:r>
                      </m:sup>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e>
                    </m:nary>
                    <m:r>
                      <m:rPr>
                        <m:nor/>
                      </m:rPr>
                      <a:rPr kumimoji="1" lang="en-US" altLang="zh-CN" sz="2000" b="0" dirty="0">
                        <a:latin typeface="Candara" panose="020E0502030303020204" pitchFamily="34" charset="0"/>
                      </a:rPr>
                      <m:t>, </m:t>
                    </m:r>
                    <m:r>
                      <a:rPr kumimoji="1" lang="en-US" altLang="zh-CN" sz="2000" b="0" i="1">
                        <a:latin typeface="Cambria Math" panose="02040503050406030204" pitchFamily="18" charset="0"/>
                      </a:rPr>
                      <m:t>𝐿</m:t>
                    </m:r>
                    <m:r>
                      <a:rPr kumimoji="1" lang="en-US" altLang="zh-CN" sz="2000" b="0" i="1">
                        <a:latin typeface="Cambria Math" panose="02040503050406030204" pitchFamily="18" charset="0"/>
                      </a:rPr>
                      <m:t>=</m:t>
                    </m:r>
                    <m:r>
                      <m:rPr>
                        <m:sty m:val="p"/>
                      </m:rPr>
                      <a:rPr kumimoji="1" lang="el-GR" altLang="zh-CN" sz="2000" b="0" i="1">
                        <a:latin typeface="Cambria Math" panose="02040503050406030204" pitchFamily="18" charset="0"/>
                        <a:ea typeface="Cambria Math" panose="02040503050406030204" pitchFamily="18" charset="0"/>
                      </a:rPr>
                      <m:t>Ο</m:t>
                    </m:r>
                    <m:d>
                      <m:dPr>
                        <m:ctrlPr>
                          <a:rPr kumimoji="1" lang="el-GR" altLang="zh-CN" sz="2000" b="0" i="1">
                            <a:latin typeface="Cambria Math" panose="02040503050406030204" pitchFamily="18" charset="0"/>
                            <a:ea typeface="Cambria Math" panose="02040503050406030204" pitchFamily="18" charset="0"/>
                          </a:rPr>
                        </m:ctrlPr>
                      </m:dPr>
                      <m:e>
                        <m:func>
                          <m:funcPr>
                            <m:ctrlPr>
                              <a:rPr kumimoji="1" lang="en-US" altLang="zh-CN" sz="2000" b="0" i="1">
                                <a:latin typeface="Cambria Math" panose="02040503050406030204" pitchFamily="18" charset="0"/>
                                <a:ea typeface="Cambria Math" panose="02040503050406030204" pitchFamily="18" charset="0"/>
                              </a:rPr>
                            </m:ctrlPr>
                          </m:funcPr>
                          <m:fName>
                            <m:r>
                              <m:rPr>
                                <m:sty m:val="p"/>
                              </m:rPr>
                              <a:rPr kumimoji="1" lang="en-US" altLang="zh-CN" sz="2000" b="0">
                                <a:latin typeface="Cambria Math" panose="02040503050406030204" pitchFamily="18" charset="0"/>
                                <a:ea typeface="Cambria Math" panose="02040503050406030204" pitchFamily="18" charset="0"/>
                              </a:rPr>
                              <m:t>log</m:t>
                            </m:r>
                          </m:fName>
                          <m:e>
                            <m:r>
                              <a:rPr kumimoji="1" lang="en-US" altLang="zh-CN" sz="2000" b="0" i="1">
                                <a:latin typeface="Cambria Math" panose="02040503050406030204" pitchFamily="18" charset="0"/>
                                <a:ea typeface="Cambria Math" panose="02040503050406030204" pitchFamily="18" charset="0"/>
                              </a:rPr>
                              <m:t>𝛿</m:t>
                            </m:r>
                          </m:e>
                        </m:func>
                      </m:e>
                    </m:d>
                    <m:r>
                      <m:rPr>
                        <m:nor/>
                      </m:rPr>
                      <a:rPr kumimoji="1" lang="en-US" altLang="zh-CN" sz="2000" b="0" dirty="0">
                        <a:latin typeface="Candara" panose="020E0502030303020204" pitchFamily="34" charset="0"/>
                      </a:rPr>
                      <m:t>.</m:t>
                    </m:r>
                  </m:oMath>
                </a14:m>
                <a:endParaRPr kumimoji="1" lang="en-US" altLang="zh-CN" sz="2000" b="0" dirty="0">
                  <a:latin typeface="Candara" panose="020E0502030303020204" pitchFamily="34" charset="0"/>
                </a:endParaRPr>
              </a:p>
            </p:txBody>
          </p:sp>
        </mc:Choice>
        <mc:Fallback xmlns="">
          <p:sp>
            <p:nvSpPr>
              <p:cNvPr id="76" name="文本框 75">
                <a:extLst>
                  <a:ext uri="{FF2B5EF4-FFF2-40B4-BE49-F238E27FC236}">
                    <a16:creationId xmlns:a16="http://schemas.microsoft.com/office/drawing/2014/main" id="{06D58616-22D8-9948-BE30-8BBB5506D49F}"/>
                  </a:ext>
                </a:extLst>
              </p:cNvPr>
              <p:cNvSpPr txBox="1">
                <a:spLocks noRot="1" noChangeAspect="1" noMove="1" noResize="1" noEditPoints="1" noAdjustHandles="1" noChangeArrowheads="1" noChangeShapeType="1" noTextEdit="1"/>
              </p:cNvSpPr>
              <p:nvPr/>
            </p:nvSpPr>
            <p:spPr>
              <a:xfrm>
                <a:off x="251520" y="1028071"/>
                <a:ext cx="8804641" cy="1336071"/>
              </a:xfrm>
              <a:prstGeom prst="rect">
                <a:avLst/>
              </a:prstGeom>
              <a:blipFill>
                <a:blip r:embed="rId35"/>
                <a:stretch>
                  <a:fillRect l="-288" t="-4762" r="-288" b="-53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2406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6">
                                            <p:txEl>
                                              <p:pRg st="2" end="2"/>
                                            </p:txEl>
                                          </p:spTgt>
                                        </p:tgtEl>
                                        <p:attrNameLst>
                                          <p:attrName>style.visibility</p:attrName>
                                        </p:attrNameLst>
                                      </p:cBhvr>
                                      <p:to>
                                        <p:strVal val="visible"/>
                                      </p:to>
                                    </p:set>
                                    <p:animEffect transition="in" filter="fade">
                                      <p:cBhvr>
                                        <p:cTn id="7" dur="1000"/>
                                        <p:tgtEl>
                                          <p:spTgt spid="76">
                                            <p:txEl>
                                              <p:pRg st="2" end="2"/>
                                            </p:txEl>
                                          </p:spTgt>
                                        </p:tgtEl>
                                      </p:cBhvr>
                                    </p:animEffect>
                                    <p:anim calcmode="lin" valueType="num">
                                      <p:cBhvr>
                                        <p:cTn id="8" dur="1000" fill="hold"/>
                                        <p:tgtEl>
                                          <p:spTgt spid="7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6">
                                            <p:txEl>
                                              <p:pRg st="3" end="3"/>
                                            </p:txEl>
                                          </p:spTgt>
                                        </p:tgtEl>
                                        <p:attrNameLst>
                                          <p:attrName>style.visibility</p:attrName>
                                        </p:attrNameLst>
                                      </p:cBhvr>
                                      <p:to>
                                        <p:strVal val="visible"/>
                                      </p:to>
                                    </p:set>
                                    <p:animEffect transition="in" filter="fade">
                                      <p:cBhvr>
                                        <p:cTn id="14" dur="1000"/>
                                        <p:tgtEl>
                                          <p:spTgt spid="76">
                                            <p:txEl>
                                              <p:pRg st="3" end="3"/>
                                            </p:txEl>
                                          </p:spTgt>
                                        </p:tgtEl>
                                      </p:cBhvr>
                                    </p:animEffect>
                                    <p:anim calcmode="lin" valueType="num">
                                      <p:cBhvr>
                                        <p:cTn id="15" dur="1000" fill="hold"/>
                                        <p:tgtEl>
                                          <p:spTgt spid="7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2"/>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145"/>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149"/>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1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1000"/>
                                        <p:tgtEl>
                                          <p:spTgt spid="63"/>
                                        </p:tgtEl>
                                      </p:cBhvr>
                                    </p:animEffect>
                                    <p:anim calcmode="lin" valueType="num">
                                      <p:cBhvr>
                                        <p:cTn id="60" dur="1000" fill="hold"/>
                                        <p:tgtEl>
                                          <p:spTgt spid="63"/>
                                        </p:tgtEl>
                                        <p:attrNameLst>
                                          <p:attrName>ppt_x</p:attrName>
                                        </p:attrNameLst>
                                      </p:cBhvr>
                                      <p:tavLst>
                                        <p:tav tm="0">
                                          <p:val>
                                            <p:strVal val="#ppt_x"/>
                                          </p:val>
                                        </p:tav>
                                        <p:tav tm="100000">
                                          <p:val>
                                            <p:strVal val="#ppt_x"/>
                                          </p:val>
                                        </p:tav>
                                      </p:tavLst>
                                    </p:anim>
                                    <p:anim calcmode="lin" valueType="num">
                                      <p:cBhvr>
                                        <p:cTn id="61" dur="1000" fill="hold"/>
                                        <p:tgtEl>
                                          <p:spTgt spid="63"/>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42" presetClass="entr" presetSubtype="0" fill="hold" nodeType="afterEffect">
                                  <p:stCondLst>
                                    <p:cond delay="500"/>
                                  </p:stCondLst>
                                  <p:childTnLst>
                                    <p:set>
                                      <p:cBhvr>
                                        <p:cTn id="64" dur="1" fill="hold">
                                          <p:stCondLst>
                                            <p:cond delay="0"/>
                                          </p:stCondLst>
                                        </p:cTn>
                                        <p:tgtEl>
                                          <p:spTgt spid="127">
                                            <p:txEl>
                                              <p:pRg st="0" end="0"/>
                                            </p:txEl>
                                          </p:spTgt>
                                        </p:tgtEl>
                                        <p:attrNameLst>
                                          <p:attrName>style.visibility</p:attrName>
                                        </p:attrNameLst>
                                      </p:cBhvr>
                                      <p:to>
                                        <p:strVal val="visible"/>
                                      </p:to>
                                    </p:set>
                                    <p:animEffect transition="in" filter="fade">
                                      <p:cBhvr>
                                        <p:cTn id="65" dur="1000"/>
                                        <p:tgtEl>
                                          <p:spTgt spid="127">
                                            <p:txEl>
                                              <p:pRg st="0" end="0"/>
                                            </p:txEl>
                                          </p:spTgt>
                                        </p:tgtEl>
                                      </p:cBhvr>
                                    </p:animEffect>
                                    <p:anim calcmode="lin" valueType="num">
                                      <p:cBhvr>
                                        <p:cTn id="66" dur="1000" fill="hold"/>
                                        <p:tgtEl>
                                          <p:spTgt spid="127">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1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88">
                                            <p:txEl>
                                              <p:pRg st="0" end="0"/>
                                            </p:txEl>
                                          </p:spTgt>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10">
                                            <p:txEl>
                                              <p:pRg st="0" end="0"/>
                                            </p:txEl>
                                          </p:spTgt>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12">
                                            <p:txEl>
                                              <p:pRg st="0" end="0"/>
                                            </p:txEl>
                                          </p:spTgt>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29"/>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31"/>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3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3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3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148"/>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4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43"/>
                                        </p:tgtEl>
                                        <p:attrNameLst>
                                          <p:attrName>style.visibility</p:attrName>
                                        </p:attrNameLst>
                                      </p:cBhvr>
                                      <p:to>
                                        <p:strVal val="visible"/>
                                      </p:to>
                                    </p:set>
                                    <p:animEffect transition="in" filter="fade">
                                      <p:cBhvr>
                                        <p:cTn id="94" dur="1000"/>
                                        <p:tgtEl>
                                          <p:spTgt spid="143"/>
                                        </p:tgtEl>
                                      </p:cBhvr>
                                    </p:animEffect>
                                    <p:anim calcmode="lin" valueType="num">
                                      <p:cBhvr>
                                        <p:cTn id="95" dur="1000" fill="hold"/>
                                        <p:tgtEl>
                                          <p:spTgt spid="143"/>
                                        </p:tgtEl>
                                        <p:attrNameLst>
                                          <p:attrName>ppt_x</p:attrName>
                                        </p:attrNameLst>
                                      </p:cBhvr>
                                      <p:tavLst>
                                        <p:tav tm="0">
                                          <p:val>
                                            <p:strVal val="#ppt_x"/>
                                          </p:val>
                                        </p:tav>
                                        <p:tav tm="100000">
                                          <p:val>
                                            <p:strVal val="#ppt_x"/>
                                          </p:val>
                                        </p:tav>
                                      </p:tavLst>
                                    </p:anim>
                                    <p:anim calcmode="lin" valueType="num">
                                      <p:cBhvr>
                                        <p:cTn id="96"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09" grpId="0"/>
      <p:bldP spid="111" grpId="0"/>
      <p:bldP spid="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1"/>
      <p:bldP spid="145" grpId="1"/>
      <p:bldP spid="146" grpId="0"/>
      <p:bldP spid="147" grpId="0"/>
      <p:bldP spid="148" grpId="0"/>
      <p:bldP spid="14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a:extLst>
              <a:ext uri="{FF2B5EF4-FFF2-40B4-BE49-F238E27FC236}">
                <a16:creationId xmlns:a16="http://schemas.microsoft.com/office/drawing/2014/main" id="{FBAE371B-FB79-344E-84E7-BEAEA55D0445}"/>
              </a:ext>
            </a:extLst>
          </p:cNvPr>
          <p:cNvSpPr/>
          <p:nvPr/>
        </p:nvSpPr>
        <p:spPr>
          <a:xfrm>
            <a:off x="8388424" y="394439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0E0B819B-5F29-D549-89EC-85988E9FA0AD}"/>
                  </a:ext>
                </a:extLst>
              </p:cNvPr>
              <p:cNvSpPr/>
              <p:nvPr/>
            </p:nvSpPr>
            <p:spPr>
              <a:xfrm>
                <a:off x="6516216" y="23488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7" name="椭圆 36">
                <a:extLst>
                  <a:ext uri="{FF2B5EF4-FFF2-40B4-BE49-F238E27FC236}">
                    <a16:creationId xmlns:a16="http://schemas.microsoft.com/office/drawing/2014/main" id="{0E0B819B-5F29-D549-89EC-85988E9FA0AD}"/>
                  </a:ext>
                </a:extLst>
              </p:cNvPr>
              <p:cNvSpPr>
                <a:spLocks noRot="1" noChangeAspect="1" noMove="1" noResize="1" noEditPoints="1" noAdjustHandles="1" noChangeArrowheads="1" noChangeShapeType="1" noTextEdit="1"/>
              </p:cNvSpPr>
              <p:nvPr/>
            </p:nvSpPr>
            <p:spPr>
              <a:xfrm>
                <a:off x="6516216" y="2348880"/>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38" name="直线箭头连接符 37">
            <a:extLst>
              <a:ext uri="{FF2B5EF4-FFF2-40B4-BE49-F238E27FC236}">
                <a16:creationId xmlns:a16="http://schemas.microsoft.com/office/drawing/2014/main" id="{37060999-4144-D240-AD74-E43A2895A2CE}"/>
              </a:ext>
            </a:extLst>
          </p:cNvPr>
          <p:cNvCxnSpPr>
            <a:cxnSpLocks/>
            <a:stCxn id="37" idx="6"/>
            <a:endCxn id="36" idx="1"/>
          </p:cNvCxnSpPr>
          <p:nvPr/>
        </p:nvCxnSpPr>
        <p:spPr>
          <a:xfrm>
            <a:off x="6948264" y="2564904"/>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C10EF97E-2EC9-5249-AC32-A235FD9E6E69}"/>
                  </a:ext>
                </a:extLst>
              </p:cNvPr>
              <p:cNvSpPr/>
              <p:nvPr/>
            </p:nvSpPr>
            <p:spPr>
              <a:xfrm>
                <a:off x="6516216" y="311896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9" name="椭圆 38">
                <a:extLst>
                  <a:ext uri="{FF2B5EF4-FFF2-40B4-BE49-F238E27FC236}">
                    <a16:creationId xmlns:a16="http://schemas.microsoft.com/office/drawing/2014/main" id="{C10EF97E-2EC9-5249-AC32-A235FD9E6E69}"/>
                  </a:ext>
                </a:extLst>
              </p:cNvPr>
              <p:cNvSpPr>
                <a:spLocks noRot="1" noChangeAspect="1" noMove="1" noResize="1" noEditPoints="1" noAdjustHandles="1" noChangeArrowheads="1" noChangeShapeType="1" noTextEdit="1"/>
              </p:cNvSpPr>
              <p:nvPr/>
            </p:nvSpPr>
            <p:spPr>
              <a:xfrm>
                <a:off x="6516216" y="3118968"/>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40" name="直线箭头连接符 39">
            <a:extLst>
              <a:ext uri="{FF2B5EF4-FFF2-40B4-BE49-F238E27FC236}">
                <a16:creationId xmlns:a16="http://schemas.microsoft.com/office/drawing/2014/main" id="{FE8A9011-FBE9-234B-81B8-03BB09BE6A53}"/>
              </a:ext>
            </a:extLst>
          </p:cNvPr>
          <p:cNvCxnSpPr>
            <a:cxnSpLocks/>
            <a:stCxn id="39" idx="6"/>
            <a:endCxn id="36" idx="1"/>
          </p:cNvCxnSpPr>
          <p:nvPr/>
        </p:nvCxnSpPr>
        <p:spPr>
          <a:xfrm>
            <a:off x="6948264" y="3334992"/>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D94159FD-8EFA-334A-A462-B5D5817FEE48}"/>
                  </a:ext>
                </a:extLst>
              </p:cNvPr>
              <p:cNvSpPr/>
              <p:nvPr/>
            </p:nvSpPr>
            <p:spPr>
              <a:xfrm>
                <a:off x="6516216" y="386104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1" name="椭圆 40">
                <a:extLst>
                  <a:ext uri="{FF2B5EF4-FFF2-40B4-BE49-F238E27FC236}">
                    <a16:creationId xmlns:a16="http://schemas.microsoft.com/office/drawing/2014/main" id="{D94159FD-8EFA-334A-A462-B5D5817FEE48}"/>
                  </a:ext>
                </a:extLst>
              </p:cNvPr>
              <p:cNvSpPr>
                <a:spLocks noRot="1" noChangeAspect="1" noMove="1" noResize="1" noEditPoints="1" noAdjustHandles="1" noChangeArrowheads="1" noChangeShapeType="1" noTextEdit="1"/>
              </p:cNvSpPr>
              <p:nvPr/>
            </p:nvSpPr>
            <p:spPr>
              <a:xfrm>
                <a:off x="6516216" y="3861048"/>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42" name="直线箭头连接符 41">
            <a:extLst>
              <a:ext uri="{FF2B5EF4-FFF2-40B4-BE49-F238E27FC236}">
                <a16:creationId xmlns:a16="http://schemas.microsoft.com/office/drawing/2014/main" id="{95EC68F3-B560-FA4A-8FA0-030BE8666FF2}"/>
              </a:ext>
            </a:extLst>
          </p:cNvPr>
          <p:cNvCxnSpPr>
            <a:cxnSpLocks/>
            <a:stCxn id="41" idx="6"/>
            <a:endCxn id="36" idx="2"/>
          </p:cNvCxnSpPr>
          <p:nvPr/>
        </p:nvCxnSpPr>
        <p:spPr>
          <a:xfrm>
            <a:off x="6948264" y="4077072"/>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3A5DB0D2-9488-CA49-95D0-1BCE4679F614}"/>
              </a:ext>
            </a:extLst>
          </p:cNvPr>
          <p:cNvCxnSpPr>
            <a:cxnSpLocks/>
            <a:stCxn id="41" idx="6"/>
          </p:cNvCxnSpPr>
          <p:nvPr/>
        </p:nvCxnSpPr>
        <p:spPr>
          <a:xfrm flipV="1">
            <a:off x="6948264" y="3852348"/>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B0627988-20F0-EF4A-90F3-A323E5276170}"/>
              </a:ext>
            </a:extLst>
          </p:cNvPr>
          <p:cNvCxnSpPr>
            <a:cxnSpLocks/>
            <a:stCxn id="41" idx="6"/>
          </p:cNvCxnSpPr>
          <p:nvPr/>
        </p:nvCxnSpPr>
        <p:spPr>
          <a:xfrm>
            <a:off x="6948264" y="4077072"/>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450C5D32-0AF7-1449-A12A-902A489C960C}"/>
              </a:ext>
            </a:extLst>
          </p:cNvPr>
          <p:cNvCxnSpPr>
            <a:cxnSpLocks/>
            <a:stCxn id="39" idx="6"/>
          </p:cNvCxnSpPr>
          <p:nvPr/>
        </p:nvCxnSpPr>
        <p:spPr>
          <a:xfrm flipV="1">
            <a:off x="6948264" y="3117974"/>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DBEE0F55-CFEF-CD43-9C3F-11C8D7460C86}"/>
                  </a:ext>
                </a:extLst>
              </p:cNvPr>
              <p:cNvSpPr/>
              <p:nvPr/>
            </p:nvSpPr>
            <p:spPr>
              <a:xfrm>
                <a:off x="6588224" y="465313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6" name="椭圆 45">
                <a:extLst>
                  <a:ext uri="{FF2B5EF4-FFF2-40B4-BE49-F238E27FC236}">
                    <a16:creationId xmlns:a16="http://schemas.microsoft.com/office/drawing/2014/main" id="{DBEE0F55-CFEF-CD43-9C3F-11C8D7460C86}"/>
                  </a:ext>
                </a:extLst>
              </p:cNvPr>
              <p:cNvSpPr>
                <a:spLocks noRot="1" noChangeAspect="1" noMove="1" noResize="1" noEditPoints="1" noAdjustHandles="1" noChangeArrowheads="1" noChangeShapeType="1" noTextEdit="1"/>
              </p:cNvSpPr>
              <p:nvPr/>
            </p:nvSpPr>
            <p:spPr>
              <a:xfrm>
                <a:off x="6588224" y="4653136"/>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椭圆 46">
                <a:extLst>
                  <a:ext uri="{FF2B5EF4-FFF2-40B4-BE49-F238E27FC236}">
                    <a16:creationId xmlns:a16="http://schemas.microsoft.com/office/drawing/2014/main" id="{8D43C4D6-5D4A-EE48-8D02-898CAABBD698}"/>
                  </a:ext>
                </a:extLst>
              </p:cNvPr>
              <p:cNvSpPr/>
              <p:nvPr/>
            </p:nvSpPr>
            <p:spPr>
              <a:xfrm>
                <a:off x="6588224" y="537321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7" name="椭圆 46">
                <a:extLst>
                  <a:ext uri="{FF2B5EF4-FFF2-40B4-BE49-F238E27FC236}">
                    <a16:creationId xmlns:a16="http://schemas.microsoft.com/office/drawing/2014/main" id="{8D43C4D6-5D4A-EE48-8D02-898CAABBD698}"/>
                  </a:ext>
                </a:extLst>
              </p:cNvPr>
              <p:cNvSpPr>
                <a:spLocks noRot="1" noChangeAspect="1" noMove="1" noResize="1" noEditPoints="1" noAdjustHandles="1" noChangeArrowheads="1" noChangeShapeType="1" noTextEdit="1"/>
              </p:cNvSpPr>
              <p:nvPr/>
            </p:nvSpPr>
            <p:spPr>
              <a:xfrm>
                <a:off x="6588224" y="5373216"/>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48" name="直线箭头连接符 47">
            <a:extLst>
              <a:ext uri="{FF2B5EF4-FFF2-40B4-BE49-F238E27FC236}">
                <a16:creationId xmlns:a16="http://schemas.microsoft.com/office/drawing/2014/main" id="{491DF333-0D42-2342-9379-F36DC4A92FCF}"/>
              </a:ext>
            </a:extLst>
          </p:cNvPr>
          <p:cNvCxnSpPr>
            <a:cxnSpLocks/>
            <a:stCxn id="46" idx="6"/>
            <a:endCxn id="36" idx="3"/>
          </p:cNvCxnSpPr>
          <p:nvPr/>
        </p:nvCxnSpPr>
        <p:spPr>
          <a:xfrm flipV="1">
            <a:off x="7020272" y="4313173"/>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29463DA-B637-AC49-889F-5ECD8D98EB06}"/>
              </a:ext>
            </a:extLst>
          </p:cNvPr>
          <p:cNvCxnSpPr>
            <a:cxnSpLocks/>
            <a:stCxn id="46" idx="6"/>
          </p:cNvCxnSpPr>
          <p:nvPr/>
        </p:nvCxnSpPr>
        <p:spPr>
          <a:xfrm>
            <a:off x="7020272" y="4869160"/>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563DD4D-FA15-4E4B-91B2-BC34CE0430D3}"/>
              </a:ext>
            </a:extLst>
          </p:cNvPr>
          <p:cNvCxnSpPr>
            <a:cxnSpLocks/>
            <a:stCxn id="46" idx="6"/>
          </p:cNvCxnSpPr>
          <p:nvPr/>
        </p:nvCxnSpPr>
        <p:spPr>
          <a:xfrm>
            <a:off x="7020272" y="4869160"/>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74642E29-3275-CF4E-AD54-BB6A57F40ED8}"/>
              </a:ext>
            </a:extLst>
          </p:cNvPr>
          <p:cNvCxnSpPr>
            <a:cxnSpLocks/>
            <a:stCxn id="46" idx="6"/>
          </p:cNvCxnSpPr>
          <p:nvPr/>
        </p:nvCxnSpPr>
        <p:spPr>
          <a:xfrm flipV="1">
            <a:off x="7020272" y="4509120"/>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3D2766E0-47FE-6B41-8E9D-F658E16E3A83}"/>
              </a:ext>
            </a:extLst>
          </p:cNvPr>
          <p:cNvCxnSpPr>
            <a:cxnSpLocks/>
            <a:stCxn id="47" idx="6"/>
            <a:endCxn id="36" idx="3"/>
          </p:cNvCxnSpPr>
          <p:nvPr/>
        </p:nvCxnSpPr>
        <p:spPr>
          <a:xfrm flipV="1">
            <a:off x="7020272" y="4313173"/>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EFAB6557-62A9-BB48-A047-94CC183FCC7A}"/>
              </a:ext>
            </a:extLst>
          </p:cNvPr>
          <p:cNvCxnSpPr>
            <a:cxnSpLocks/>
            <a:stCxn id="47" idx="6"/>
          </p:cNvCxnSpPr>
          <p:nvPr/>
        </p:nvCxnSpPr>
        <p:spPr>
          <a:xfrm flipV="1">
            <a:off x="7020272" y="5373216"/>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C9B6CA59-CC79-3241-B138-E55DF4BE47A3}"/>
              </a:ext>
            </a:extLst>
          </p:cNvPr>
          <p:cNvCxnSpPr>
            <a:cxnSpLocks/>
            <a:stCxn id="47" idx="6"/>
          </p:cNvCxnSpPr>
          <p:nvPr/>
        </p:nvCxnSpPr>
        <p:spPr>
          <a:xfrm>
            <a:off x="7020272" y="5589240"/>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E84F957E-C6C8-4040-9DAF-959BB0034F25}"/>
              </a:ext>
            </a:extLst>
          </p:cNvPr>
          <p:cNvCxnSpPr>
            <a:cxnSpLocks/>
            <a:stCxn id="47" idx="6"/>
          </p:cNvCxnSpPr>
          <p:nvPr/>
        </p:nvCxnSpPr>
        <p:spPr>
          <a:xfrm>
            <a:off x="7020272" y="5589240"/>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98EF8C84-BD87-8D4B-8011-D2C880021012}"/>
              </a:ext>
            </a:extLst>
          </p:cNvPr>
          <p:cNvCxnSpPr>
            <a:cxnSpLocks/>
            <a:stCxn id="47" idx="6"/>
          </p:cNvCxnSpPr>
          <p:nvPr/>
        </p:nvCxnSpPr>
        <p:spPr>
          <a:xfrm>
            <a:off x="7020272" y="5589240"/>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7D308B81-DFC7-6748-A7DE-0CF3F9288B0E}"/>
                  </a:ext>
                </a:extLst>
              </p:cNvPr>
              <p:cNvSpPr/>
              <p:nvPr/>
            </p:nvSpPr>
            <p:spPr>
              <a:xfrm>
                <a:off x="3385299" y="373174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57" name="椭圆 56">
                <a:extLst>
                  <a:ext uri="{FF2B5EF4-FFF2-40B4-BE49-F238E27FC236}">
                    <a16:creationId xmlns:a16="http://schemas.microsoft.com/office/drawing/2014/main" id="{7D308B81-DFC7-6748-A7DE-0CF3F9288B0E}"/>
                  </a:ext>
                </a:extLst>
              </p:cNvPr>
              <p:cNvSpPr>
                <a:spLocks noRot="1" noChangeAspect="1" noMove="1" noResize="1" noEditPoints="1" noAdjustHandles="1" noChangeArrowheads="1" noChangeShapeType="1" noTextEdit="1"/>
              </p:cNvSpPr>
              <p:nvPr/>
            </p:nvSpPr>
            <p:spPr>
              <a:xfrm>
                <a:off x="3385299" y="3731748"/>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p:cxnSp>
        <p:nvCxnSpPr>
          <p:cNvPr id="58" name="直线箭头连接符 57">
            <a:extLst>
              <a:ext uri="{FF2B5EF4-FFF2-40B4-BE49-F238E27FC236}">
                <a16:creationId xmlns:a16="http://schemas.microsoft.com/office/drawing/2014/main" id="{9E82BBA2-28F8-DB49-AB1D-CBE039E6E3F3}"/>
              </a:ext>
            </a:extLst>
          </p:cNvPr>
          <p:cNvCxnSpPr>
            <a:cxnSpLocks/>
            <a:stCxn id="57" idx="6"/>
          </p:cNvCxnSpPr>
          <p:nvPr/>
        </p:nvCxnSpPr>
        <p:spPr>
          <a:xfrm flipV="1">
            <a:off x="3817347" y="3731748"/>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012193F-9E44-8448-9744-062FB0DFCDDD}"/>
              </a:ext>
            </a:extLst>
          </p:cNvPr>
          <p:cNvCxnSpPr>
            <a:cxnSpLocks/>
            <a:stCxn id="57" idx="6"/>
          </p:cNvCxnSpPr>
          <p:nvPr/>
        </p:nvCxnSpPr>
        <p:spPr>
          <a:xfrm>
            <a:off x="3817347" y="3947772"/>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F37C8FDD-35BE-ED45-B92C-92B34AB057B7}"/>
                  </a:ext>
                </a:extLst>
              </p:cNvPr>
              <p:cNvSpPr txBox="1"/>
              <p:nvPr/>
            </p:nvSpPr>
            <p:spPr>
              <a:xfrm>
                <a:off x="-36819" y="2564904"/>
                <a:ext cx="3422117" cy="1015663"/>
              </a:xfrm>
              <a:prstGeom prst="rect">
                <a:avLst/>
              </a:prstGeom>
              <a:noFill/>
            </p:spPr>
            <p:txBody>
              <a:bodyPr wrap="square" rtlCol="0">
                <a:spAutoFit/>
              </a:bodyPr>
              <a:lstStyle/>
              <a:p>
                <a:pPr marL="342900" indent="-342900">
                  <a:buSzPct val="80000"/>
                  <a:buFont typeface="Wingdings" pitchFamily="2" charset="2"/>
                  <a:buChar char="l"/>
                </a:pPr>
                <a:r>
                  <a:rPr kumimoji="1" lang="zh-CN" altLang="en-US" sz="2000" b="0" dirty="0">
                    <a:latin typeface="Corbel" panose="020B0503020204020204" pitchFamily="34" charset="0"/>
                  </a:rPr>
                  <a:t>初始化</a:t>
                </a:r>
                <a:endParaRPr kumimoji="1" lang="en-US" altLang="zh-CN" sz="2000" b="0" dirty="0">
                  <a:latin typeface="Corbel" panose="020B0503020204020204" pitchFamily="34" charset="0"/>
                </a:endParaRPr>
              </a:p>
              <a:p>
                <a:pPr marL="342900" indent="-342900">
                  <a:buSzPct val="80000"/>
                  <a:buFont typeface="Wingdings" pitchFamily="2" charset="2"/>
                  <a:buChar char="l"/>
                </a:pPr>
                <a:r>
                  <a:rPr kumimoji="1" lang="zh-CN" altLang="en-US" sz="2000" b="0" dirty="0">
                    <a:latin typeface="Corbel" panose="020B0503020204020204" pitchFamily="34" charset="0"/>
                  </a:rPr>
                  <a:t>运行</a:t>
                </a:r>
                <a:r>
                  <a:rPr kumimoji="1" lang="en-US" altLang="zh-CN" sz="2000" b="0" dirty="0">
                    <a:latin typeface="Corbel" panose="020B0503020204020204" pitchFamily="34" charset="0"/>
                  </a:rPr>
                  <a:t>RBS</a:t>
                </a:r>
                <a:r>
                  <a:rPr kumimoji="1" lang="zh-CN" altLang="en-US" sz="2000" b="0" dirty="0">
                    <a:latin typeface="Corbel" panose="020B0503020204020204" pitchFamily="34" charset="0"/>
                  </a:rPr>
                  <a:t>计算前</a:t>
                </a:r>
                <a14:m>
                  <m:oMath xmlns:m="http://schemas.openxmlformats.org/officeDocument/2006/math">
                    <m:r>
                      <a:rPr kumimoji="1" lang="en-US" altLang="zh-CN" sz="2000" b="0" i="1">
                        <a:latin typeface="Cambria Math" panose="02040503050406030204" pitchFamily="18" charset="0"/>
                      </a:rPr>
                      <m:t>𝐿</m:t>
                    </m:r>
                  </m:oMath>
                </a14:m>
                <a:r>
                  <a:rPr kumimoji="1" lang="zh-CN" altLang="en-US" sz="2000" b="0" dirty="0">
                    <a:latin typeface="Candara" panose="020E0502030303020204" pitchFamily="34" charset="0"/>
                  </a:rPr>
                  <a:t>层的</a:t>
                </a:r>
                <a:r>
                  <a:rPr kumimoji="1" lang="en-US" altLang="zh-CN" sz="2000" b="0" dirty="0">
                    <a:latin typeface="Candara" panose="020E0502030303020204" pitchFamily="34" charset="0"/>
                  </a:rPr>
                  <a:t>PPR</a:t>
                </a:r>
                <a:endParaRPr kumimoji="1" lang="en-US" altLang="zh-CN" sz="2000" b="0" dirty="0">
                  <a:latin typeface="Corbel" panose="020B0503020204020204" pitchFamily="34" charset="0"/>
                </a:endParaRPr>
              </a:p>
              <a:p>
                <a:pPr>
                  <a:buSzPct val="80000"/>
                </a:pPr>
                <a:r>
                  <a:rPr kumimoji="1" lang="en-US" altLang="zh-CN" sz="2000" b="0" dirty="0">
                    <a:latin typeface="Corbel" panose="020B0503020204020204" pitchFamily="34" charset="0"/>
                  </a:rPr>
                  <a:t>       </a:t>
                </a:r>
                <a:r>
                  <a:rPr kumimoji="1" lang="zh-CN" altLang="en-US" sz="2000" b="0" dirty="0">
                    <a:latin typeface="Corbel" panose="020B0503020204020204" pitchFamily="34" charset="0"/>
                  </a:rPr>
                  <a:t>在每一层运行时</a:t>
                </a:r>
                <a:r>
                  <a:rPr kumimoji="1" lang="en-US" altLang="zh-CN" sz="2000" b="0" dirty="0">
                    <a:latin typeface="Corbel" panose="020B0503020204020204" pitchFamily="34" charset="0"/>
                  </a:rPr>
                  <a:t>:</a:t>
                </a:r>
              </a:p>
            </p:txBody>
          </p:sp>
        </mc:Choice>
        <mc:Fallback xmlns="">
          <p:sp>
            <p:nvSpPr>
              <p:cNvPr id="64" name="文本框 63">
                <a:extLst>
                  <a:ext uri="{FF2B5EF4-FFF2-40B4-BE49-F238E27FC236}">
                    <a16:creationId xmlns:a16="http://schemas.microsoft.com/office/drawing/2014/main" id="{F37C8FDD-35BE-ED45-B92C-92B34AB057B7}"/>
                  </a:ext>
                </a:extLst>
              </p:cNvPr>
              <p:cNvSpPr txBox="1">
                <a:spLocks noRot="1" noChangeAspect="1" noMove="1" noResize="1" noEditPoints="1" noAdjustHandles="1" noChangeArrowheads="1" noChangeShapeType="1" noTextEdit="1"/>
              </p:cNvSpPr>
              <p:nvPr/>
            </p:nvSpPr>
            <p:spPr>
              <a:xfrm>
                <a:off x="-36819" y="2564904"/>
                <a:ext cx="3422117" cy="1015663"/>
              </a:xfrm>
              <a:prstGeom prst="rect">
                <a:avLst/>
              </a:prstGeom>
              <a:blipFill>
                <a:blip r:embed="rId10"/>
                <a:stretch>
                  <a:fillRect l="-746" t="-6329" b="-10127"/>
                </a:stretch>
              </a:blipFill>
            </p:spPr>
            <p:txBody>
              <a:bodyPr/>
              <a:lstStyle/>
              <a:p>
                <a:r>
                  <a:rPr lang="zh-CN" altLang="en-US">
                    <a:noFill/>
                  </a:rPr>
                  <a:t> </a:t>
                </a:r>
              </a:p>
            </p:txBody>
          </p:sp>
        </mc:Fallback>
      </mc:AlternateContent>
      <p:cxnSp>
        <p:nvCxnSpPr>
          <p:cNvPr id="67" name="直线箭头连接符 66">
            <a:extLst>
              <a:ext uri="{FF2B5EF4-FFF2-40B4-BE49-F238E27FC236}">
                <a16:creationId xmlns:a16="http://schemas.microsoft.com/office/drawing/2014/main" id="{068C104A-F8F7-0449-A5DE-CDC7CCF3C9AA}"/>
              </a:ext>
            </a:extLst>
          </p:cNvPr>
          <p:cNvCxnSpPr>
            <a:cxnSpLocks/>
          </p:cNvCxnSpPr>
          <p:nvPr/>
        </p:nvCxnSpPr>
        <p:spPr>
          <a:xfrm flipV="1">
            <a:off x="6228184" y="256490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4427F86-4B32-E341-8C83-6FB1AA4B8E48}"/>
              </a:ext>
            </a:extLst>
          </p:cNvPr>
          <p:cNvCxnSpPr>
            <a:cxnSpLocks/>
          </p:cNvCxnSpPr>
          <p:nvPr/>
        </p:nvCxnSpPr>
        <p:spPr>
          <a:xfrm>
            <a:off x="6228184" y="3334992"/>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5E749D1C-63E0-C045-A685-E685BFC568F1}"/>
              </a:ext>
            </a:extLst>
          </p:cNvPr>
          <p:cNvCxnSpPr>
            <a:cxnSpLocks/>
          </p:cNvCxnSpPr>
          <p:nvPr/>
        </p:nvCxnSpPr>
        <p:spPr>
          <a:xfrm>
            <a:off x="6228184" y="3944397"/>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2E6D366E-1FC4-6C40-BDDF-1A9365834DDC}"/>
              </a:ext>
            </a:extLst>
          </p:cNvPr>
          <p:cNvCxnSpPr>
            <a:cxnSpLocks/>
          </p:cNvCxnSpPr>
          <p:nvPr/>
        </p:nvCxnSpPr>
        <p:spPr>
          <a:xfrm flipV="1">
            <a:off x="6228184" y="4077072"/>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67F9CE5-99A2-F44B-8086-A42B48F6EA0C}"/>
              </a:ext>
            </a:extLst>
          </p:cNvPr>
          <p:cNvCxnSpPr>
            <a:cxnSpLocks/>
          </p:cNvCxnSpPr>
          <p:nvPr/>
        </p:nvCxnSpPr>
        <p:spPr>
          <a:xfrm>
            <a:off x="6228184" y="234888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00FF8E6E-CE06-F745-A833-7ACBACAA4368}"/>
              </a:ext>
            </a:extLst>
          </p:cNvPr>
          <p:cNvCxnSpPr>
            <a:cxnSpLocks/>
          </p:cNvCxnSpPr>
          <p:nvPr/>
        </p:nvCxnSpPr>
        <p:spPr>
          <a:xfrm>
            <a:off x="6300192" y="4653136"/>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DC0F6013-6509-8F41-AC91-8E81B7348832}"/>
              </a:ext>
            </a:extLst>
          </p:cNvPr>
          <p:cNvCxnSpPr>
            <a:cxnSpLocks/>
          </p:cNvCxnSpPr>
          <p:nvPr/>
        </p:nvCxnSpPr>
        <p:spPr>
          <a:xfrm>
            <a:off x="6300192" y="4869160"/>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F448CECF-AA6E-3F40-A214-76EA26EE3D80}"/>
              </a:ext>
            </a:extLst>
          </p:cNvPr>
          <p:cNvCxnSpPr>
            <a:cxnSpLocks/>
          </p:cNvCxnSpPr>
          <p:nvPr/>
        </p:nvCxnSpPr>
        <p:spPr>
          <a:xfrm flipV="1">
            <a:off x="6300192" y="486916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1E4AD2E6-4439-814C-8D5F-57F68D06DF6D}"/>
              </a:ext>
            </a:extLst>
          </p:cNvPr>
          <p:cNvCxnSpPr>
            <a:cxnSpLocks/>
          </p:cNvCxnSpPr>
          <p:nvPr/>
        </p:nvCxnSpPr>
        <p:spPr>
          <a:xfrm>
            <a:off x="6300192" y="5589240"/>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 name="矩形 84">
                <a:extLst>
                  <a:ext uri="{FF2B5EF4-FFF2-40B4-BE49-F238E27FC236}">
                    <a16:creationId xmlns:a16="http://schemas.microsoft.com/office/drawing/2014/main" id="{9DF610CB-CA4E-1D4E-BFDE-10417371E12F}"/>
                  </a:ext>
                </a:extLst>
              </p:cNvPr>
              <p:cNvSpPr/>
              <p:nvPr/>
            </p:nvSpPr>
            <p:spPr>
              <a:xfrm>
                <a:off x="8655037" y="3497803"/>
                <a:ext cx="612668"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m:t>
                      </m:r>
                      <m:r>
                        <m:rPr>
                          <m:sty m:val="p"/>
                        </m:rPr>
                        <a:rPr kumimoji="1" lang="en-US" altLang="zh-CN" sz="1800" b="0" dirty="0">
                          <a:solidFill>
                            <a:srgbClr val="C00000"/>
                          </a:solidFill>
                          <a:latin typeface="Cambria Math" panose="02040503050406030204" pitchFamily="18" charset="0"/>
                          <a:ea typeface="Cambria Math" panose="02040503050406030204" pitchFamily="18" charset="0"/>
                        </a:rPr>
                        <m:t>α</m:t>
                      </m:r>
                    </m:oMath>
                  </m:oMathPara>
                </a14:m>
                <a:endParaRPr lang="en-US" altLang="zh-CN" sz="1800" b="0" dirty="0"/>
              </a:p>
            </p:txBody>
          </p:sp>
        </mc:Choice>
        <mc:Fallback xmlns="">
          <p:sp>
            <p:nvSpPr>
              <p:cNvPr id="85" name="矩形 84">
                <a:extLst>
                  <a:ext uri="{FF2B5EF4-FFF2-40B4-BE49-F238E27FC236}">
                    <a16:creationId xmlns:a16="http://schemas.microsoft.com/office/drawing/2014/main" id="{9DF610CB-CA4E-1D4E-BFDE-10417371E12F}"/>
                  </a:ext>
                </a:extLst>
              </p:cNvPr>
              <p:cNvSpPr>
                <a:spLocks noRot="1" noChangeAspect="1" noMove="1" noResize="1" noEditPoints="1" noAdjustHandles="1" noChangeArrowheads="1" noChangeShapeType="1" noTextEdit="1"/>
              </p:cNvSpPr>
              <p:nvPr/>
            </p:nvSpPr>
            <p:spPr>
              <a:xfrm>
                <a:off x="8655037" y="3497803"/>
                <a:ext cx="612668"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矩形 86">
                <a:extLst>
                  <a:ext uri="{FF2B5EF4-FFF2-40B4-BE49-F238E27FC236}">
                    <a16:creationId xmlns:a16="http://schemas.microsoft.com/office/drawing/2014/main" id="{1B830253-9BB7-BD4D-B0A0-D2C3B98BC5C4}"/>
                  </a:ext>
                </a:extLst>
              </p:cNvPr>
              <p:cNvSpPr/>
              <p:nvPr/>
            </p:nvSpPr>
            <p:spPr>
              <a:xfrm>
                <a:off x="3203848" y="4136065"/>
                <a:ext cx="884601"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87" name="矩形 86">
                <a:extLst>
                  <a:ext uri="{FF2B5EF4-FFF2-40B4-BE49-F238E27FC236}">
                    <a16:creationId xmlns:a16="http://schemas.microsoft.com/office/drawing/2014/main" id="{1B830253-9BB7-BD4D-B0A0-D2C3B98BC5C4}"/>
                  </a:ext>
                </a:extLst>
              </p:cNvPr>
              <p:cNvSpPr>
                <a:spLocks noRot="1" noChangeAspect="1" noMove="1" noResize="1" noEditPoints="1" noAdjustHandles="1" noChangeArrowheads="1" noChangeShapeType="1" noTextEdit="1"/>
              </p:cNvSpPr>
              <p:nvPr/>
            </p:nvSpPr>
            <p:spPr>
              <a:xfrm>
                <a:off x="3203848" y="4136065"/>
                <a:ext cx="884601" cy="3385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C9AC32FF-1381-BB48-B1F8-B77EAEBDE630}"/>
                  </a:ext>
                </a:extLst>
              </p:cNvPr>
              <p:cNvSpPr/>
              <p:nvPr/>
            </p:nvSpPr>
            <p:spPr>
              <a:xfrm>
                <a:off x="3876778" y="413635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88" name="矩形 87">
                <a:extLst>
                  <a:ext uri="{FF2B5EF4-FFF2-40B4-BE49-F238E27FC236}">
                    <a16:creationId xmlns:a16="http://schemas.microsoft.com/office/drawing/2014/main" id="{C9AC32FF-1381-BB48-B1F8-B77EAEBDE630}"/>
                  </a:ext>
                </a:extLst>
              </p:cNvPr>
              <p:cNvSpPr>
                <a:spLocks noRot="1" noChangeAspect="1" noMove="1" noResize="1" noEditPoints="1" noAdjustHandles="1" noChangeArrowheads="1" noChangeShapeType="1" noTextEdit="1"/>
              </p:cNvSpPr>
              <p:nvPr/>
            </p:nvSpPr>
            <p:spPr>
              <a:xfrm>
                <a:off x="3876778" y="4136357"/>
                <a:ext cx="560666" cy="3385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矩形 93">
                <a:extLst>
                  <a:ext uri="{FF2B5EF4-FFF2-40B4-BE49-F238E27FC236}">
                    <a16:creationId xmlns:a16="http://schemas.microsoft.com/office/drawing/2014/main" id="{78F384CA-2CCE-D54C-B6A8-00F1C472933B}"/>
                  </a:ext>
                </a:extLst>
              </p:cNvPr>
              <p:cNvSpPr/>
              <p:nvPr/>
            </p:nvSpPr>
            <p:spPr>
              <a:xfrm>
                <a:off x="4729418" y="2397991"/>
                <a:ext cx="957826"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94" name="矩形 93">
                <a:extLst>
                  <a:ext uri="{FF2B5EF4-FFF2-40B4-BE49-F238E27FC236}">
                    <a16:creationId xmlns:a16="http://schemas.microsoft.com/office/drawing/2014/main" id="{78F384CA-2CCE-D54C-B6A8-00F1C472933B}"/>
                  </a:ext>
                </a:extLst>
              </p:cNvPr>
              <p:cNvSpPr>
                <a:spLocks noRot="1" noChangeAspect="1" noMove="1" noResize="1" noEditPoints="1" noAdjustHandles="1" noChangeArrowheads="1" noChangeShapeType="1" noTextEdit="1"/>
              </p:cNvSpPr>
              <p:nvPr/>
            </p:nvSpPr>
            <p:spPr>
              <a:xfrm>
                <a:off x="4729418" y="2397991"/>
                <a:ext cx="957826" cy="3385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矩形 94">
                <a:extLst>
                  <a:ext uri="{FF2B5EF4-FFF2-40B4-BE49-F238E27FC236}">
                    <a16:creationId xmlns:a16="http://schemas.microsoft.com/office/drawing/2014/main" id="{757E71B1-0E6A-0A40-A335-37B9E72F58C2}"/>
                  </a:ext>
                </a:extLst>
              </p:cNvPr>
              <p:cNvSpPr/>
              <p:nvPr/>
            </p:nvSpPr>
            <p:spPr>
              <a:xfrm>
                <a:off x="5523502" y="2402726"/>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95" name="矩形 94">
                <a:extLst>
                  <a:ext uri="{FF2B5EF4-FFF2-40B4-BE49-F238E27FC236}">
                    <a16:creationId xmlns:a16="http://schemas.microsoft.com/office/drawing/2014/main" id="{757E71B1-0E6A-0A40-A335-37B9E72F58C2}"/>
                  </a:ext>
                </a:extLst>
              </p:cNvPr>
              <p:cNvSpPr>
                <a:spLocks noRot="1" noChangeAspect="1" noMove="1" noResize="1" noEditPoints="1" noAdjustHandles="1" noChangeArrowheads="1" noChangeShapeType="1" noTextEdit="1"/>
              </p:cNvSpPr>
              <p:nvPr/>
            </p:nvSpPr>
            <p:spPr>
              <a:xfrm>
                <a:off x="5523502" y="2402726"/>
                <a:ext cx="560666" cy="338554"/>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矩形 100">
                <a:extLst>
                  <a:ext uri="{FF2B5EF4-FFF2-40B4-BE49-F238E27FC236}">
                    <a16:creationId xmlns:a16="http://schemas.microsoft.com/office/drawing/2014/main" id="{0FB00ED7-1B8D-BD41-B59D-4B93900A1202}"/>
                  </a:ext>
                </a:extLst>
              </p:cNvPr>
              <p:cNvSpPr/>
              <p:nvPr/>
            </p:nvSpPr>
            <p:spPr>
              <a:xfrm>
                <a:off x="4728503" y="3184732"/>
                <a:ext cx="962571"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1" name="矩形 100">
                <a:extLst>
                  <a:ext uri="{FF2B5EF4-FFF2-40B4-BE49-F238E27FC236}">
                    <a16:creationId xmlns:a16="http://schemas.microsoft.com/office/drawing/2014/main" id="{0FB00ED7-1B8D-BD41-B59D-4B93900A1202}"/>
                  </a:ext>
                </a:extLst>
              </p:cNvPr>
              <p:cNvSpPr>
                <a:spLocks noRot="1" noChangeAspect="1" noMove="1" noResize="1" noEditPoints="1" noAdjustHandles="1" noChangeArrowheads="1" noChangeShapeType="1" noTextEdit="1"/>
              </p:cNvSpPr>
              <p:nvPr/>
            </p:nvSpPr>
            <p:spPr>
              <a:xfrm>
                <a:off x="4728503" y="3184732"/>
                <a:ext cx="962571" cy="33855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矩形 101">
                <a:extLst>
                  <a:ext uri="{FF2B5EF4-FFF2-40B4-BE49-F238E27FC236}">
                    <a16:creationId xmlns:a16="http://schemas.microsoft.com/office/drawing/2014/main" id="{72CA85E0-6095-5249-98A8-FA8DC8335B59}"/>
                  </a:ext>
                </a:extLst>
              </p:cNvPr>
              <p:cNvSpPr/>
              <p:nvPr/>
            </p:nvSpPr>
            <p:spPr>
              <a:xfrm>
                <a:off x="5522587" y="318946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2" name="矩形 101">
                <a:extLst>
                  <a:ext uri="{FF2B5EF4-FFF2-40B4-BE49-F238E27FC236}">
                    <a16:creationId xmlns:a16="http://schemas.microsoft.com/office/drawing/2014/main" id="{72CA85E0-6095-5249-98A8-FA8DC8335B59}"/>
                  </a:ext>
                </a:extLst>
              </p:cNvPr>
              <p:cNvSpPr>
                <a:spLocks noRot="1" noChangeAspect="1" noMove="1" noResize="1" noEditPoints="1" noAdjustHandles="1" noChangeArrowheads="1" noChangeShapeType="1" noTextEdit="1"/>
              </p:cNvSpPr>
              <p:nvPr/>
            </p:nvSpPr>
            <p:spPr>
              <a:xfrm>
                <a:off x="5522587" y="3189467"/>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矩形 102">
                <a:extLst>
                  <a:ext uri="{FF2B5EF4-FFF2-40B4-BE49-F238E27FC236}">
                    <a16:creationId xmlns:a16="http://schemas.microsoft.com/office/drawing/2014/main" id="{14FB552B-0F9C-054F-9948-CA69D179DE26}"/>
                  </a:ext>
                </a:extLst>
              </p:cNvPr>
              <p:cNvSpPr/>
              <p:nvPr/>
            </p:nvSpPr>
            <p:spPr>
              <a:xfrm>
                <a:off x="4727422" y="3874866"/>
                <a:ext cx="962571" cy="338554"/>
              </a:xfrm>
              <a:prstGeom prst="rect">
                <a:avLst/>
              </a:prstGeom>
            </p:spPr>
            <p:txBody>
              <a:bodyPr wrap="none">
                <a:spAutoFit/>
              </a:bodyPr>
              <a:lstStyle/>
              <a:p>
                <a14:m>
                  <m:oMath xmlns:m="http://schemas.openxmlformats.org/officeDocument/2006/math">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a:latin typeface="Cambria Math" panose="02040503050406030204" pitchFamily="18" charset="0"/>
                            <a:ea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3" name="矩形 102">
                <a:extLst>
                  <a:ext uri="{FF2B5EF4-FFF2-40B4-BE49-F238E27FC236}">
                    <a16:creationId xmlns:a16="http://schemas.microsoft.com/office/drawing/2014/main" id="{14FB552B-0F9C-054F-9948-CA69D179DE26}"/>
                  </a:ext>
                </a:extLst>
              </p:cNvPr>
              <p:cNvSpPr>
                <a:spLocks noRot="1" noChangeAspect="1" noMove="1" noResize="1" noEditPoints="1" noAdjustHandles="1" noChangeArrowheads="1" noChangeShapeType="1" noTextEdit="1"/>
              </p:cNvSpPr>
              <p:nvPr/>
            </p:nvSpPr>
            <p:spPr>
              <a:xfrm>
                <a:off x="4727422" y="3874866"/>
                <a:ext cx="962571" cy="33855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矩形 103">
                <a:extLst>
                  <a:ext uri="{FF2B5EF4-FFF2-40B4-BE49-F238E27FC236}">
                    <a16:creationId xmlns:a16="http://schemas.microsoft.com/office/drawing/2014/main" id="{851B4ACF-6554-4749-AE70-62078E2D1B76}"/>
                  </a:ext>
                </a:extLst>
              </p:cNvPr>
              <p:cNvSpPr/>
              <p:nvPr/>
            </p:nvSpPr>
            <p:spPr>
              <a:xfrm>
                <a:off x="5521506" y="387960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4" name="矩形 103">
                <a:extLst>
                  <a:ext uri="{FF2B5EF4-FFF2-40B4-BE49-F238E27FC236}">
                    <a16:creationId xmlns:a16="http://schemas.microsoft.com/office/drawing/2014/main" id="{851B4ACF-6554-4749-AE70-62078E2D1B76}"/>
                  </a:ext>
                </a:extLst>
              </p:cNvPr>
              <p:cNvSpPr>
                <a:spLocks noRot="1" noChangeAspect="1" noMove="1" noResize="1" noEditPoints="1" noAdjustHandles="1" noChangeArrowheads="1" noChangeShapeType="1" noTextEdit="1"/>
              </p:cNvSpPr>
              <p:nvPr/>
            </p:nvSpPr>
            <p:spPr>
              <a:xfrm>
                <a:off x="5521506" y="3879601"/>
                <a:ext cx="560666"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矩形 104">
                <a:extLst>
                  <a:ext uri="{FF2B5EF4-FFF2-40B4-BE49-F238E27FC236}">
                    <a16:creationId xmlns:a16="http://schemas.microsoft.com/office/drawing/2014/main" id="{E0F6EDC3-3C6D-F848-A6CB-B4D4719C9882}"/>
                  </a:ext>
                </a:extLst>
              </p:cNvPr>
              <p:cNvSpPr/>
              <p:nvPr/>
            </p:nvSpPr>
            <p:spPr>
              <a:xfrm>
                <a:off x="4727422" y="4656872"/>
                <a:ext cx="953787" cy="338554"/>
              </a:xfrm>
              <a:prstGeom prst="rect">
                <a:avLst/>
              </a:prstGeom>
            </p:spPr>
            <p:txBody>
              <a:bodyPr wrap="none">
                <a:spAutoFit/>
              </a:bodyPr>
              <a:lstStyle/>
              <a:p>
                <a14:m>
                  <m:oMath xmlns:m="http://schemas.openxmlformats.org/officeDocument/2006/math">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a:latin typeface="Cambria Math" panose="02040503050406030204" pitchFamily="18" charset="0"/>
                            <a:ea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5" name="矩形 104">
                <a:extLst>
                  <a:ext uri="{FF2B5EF4-FFF2-40B4-BE49-F238E27FC236}">
                    <a16:creationId xmlns:a16="http://schemas.microsoft.com/office/drawing/2014/main" id="{E0F6EDC3-3C6D-F848-A6CB-B4D4719C9882}"/>
                  </a:ext>
                </a:extLst>
              </p:cNvPr>
              <p:cNvSpPr>
                <a:spLocks noRot="1" noChangeAspect="1" noMove="1" noResize="1" noEditPoints="1" noAdjustHandles="1" noChangeArrowheads="1" noChangeShapeType="1" noTextEdit="1"/>
              </p:cNvSpPr>
              <p:nvPr/>
            </p:nvSpPr>
            <p:spPr>
              <a:xfrm>
                <a:off x="4727422" y="4656872"/>
                <a:ext cx="953787" cy="33855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矩形 105">
                <a:extLst>
                  <a:ext uri="{FF2B5EF4-FFF2-40B4-BE49-F238E27FC236}">
                    <a16:creationId xmlns:a16="http://schemas.microsoft.com/office/drawing/2014/main" id="{C0F84A8F-3EED-6D48-9278-B8C9134EBF1C}"/>
                  </a:ext>
                </a:extLst>
              </p:cNvPr>
              <p:cNvSpPr/>
              <p:nvPr/>
            </p:nvSpPr>
            <p:spPr>
              <a:xfrm>
                <a:off x="5521506" y="466160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6" name="矩形 105">
                <a:extLst>
                  <a:ext uri="{FF2B5EF4-FFF2-40B4-BE49-F238E27FC236}">
                    <a16:creationId xmlns:a16="http://schemas.microsoft.com/office/drawing/2014/main" id="{C0F84A8F-3EED-6D48-9278-B8C9134EBF1C}"/>
                  </a:ext>
                </a:extLst>
              </p:cNvPr>
              <p:cNvSpPr>
                <a:spLocks noRot="1" noChangeAspect="1" noMove="1" noResize="1" noEditPoints="1" noAdjustHandles="1" noChangeArrowheads="1" noChangeShapeType="1" noTextEdit="1"/>
              </p:cNvSpPr>
              <p:nvPr/>
            </p:nvSpPr>
            <p:spPr>
              <a:xfrm>
                <a:off x="5521506" y="4661607"/>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矩形 106">
                <a:extLst>
                  <a:ext uri="{FF2B5EF4-FFF2-40B4-BE49-F238E27FC236}">
                    <a16:creationId xmlns:a16="http://schemas.microsoft.com/office/drawing/2014/main" id="{A11A2705-0DD2-8043-A95E-EA825C88515C}"/>
                  </a:ext>
                </a:extLst>
              </p:cNvPr>
              <p:cNvSpPr/>
              <p:nvPr/>
            </p:nvSpPr>
            <p:spPr>
              <a:xfrm>
                <a:off x="4727422" y="5448960"/>
                <a:ext cx="962571" cy="338554"/>
              </a:xfrm>
              <a:prstGeom prst="rect">
                <a:avLst/>
              </a:prstGeom>
            </p:spPr>
            <p:txBody>
              <a:bodyPr wrap="none">
                <a:spAutoFit/>
              </a:bodyPr>
              <a:lstStyle/>
              <a:p>
                <a14:m>
                  <m:oMath xmlns:m="http://schemas.openxmlformats.org/officeDocument/2006/math">
                    <m:sSub>
                      <m:sSubPr>
                        <m:ctrlPr>
                          <a:rPr kumimoji="1" lang="en-US" altLang="zh-CN" sz="1600" b="0" i="1" dirty="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a:latin typeface="Cambria Math" panose="02040503050406030204" pitchFamily="18" charset="0"/>
                            <a:ea typeface="Cambria Math" panose="02040503050406030204" pitchFamily="18" charset="0"/>
                          </a:rPr>
                          <m:t>𝑙</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7" name="矩形 106">
                <a:extLst>
                  <a:ext uri="{FF2B5EF4-FFF2-40B4-BE49-F238E27FC236}">
                    <a16:creationId xmlns:a16="http://schemas.microsoft.com/office/drawing/2014/main" id="{A11A2705-0DD2-8043-A95E-EA825C88515C}"/>
                  </a:ext>
                </a:extLst>
              </p:cNvPr>
              <p:cNvSpPr>
                <a:spLocks noRot="1" noChangeAspect="1" noMove="1" noResize="1" noEditPoints="1" noAdjustHandles="1" noChangeArrowheads="1" noChangeShapeType="1" noTextEdit="1"/>
              </p:cNvSpPr>
              <p:nvPr/>
            </p:nvSpPr>
            <p:spPr>
              <a:xfrm>
                <a:off x="4727422" y="5448960"/>
                <a:ext cx="962571"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矩形 107">
                <a:extLst>
                  <a:ext uri="{FF2B5EF4-FFF2-40B4-BE49-F238E27FC236}">
                    <a16:creationId xmlns:a16="http://schemas.microsoft.com/office/drawing/2014/main" id="{C57CBC39-9C57-1440-9F6B-0ACC790AA0F3}"/>
                  </a:ext>
                </a:extLst>
              </p:cNvPr>
              <p:cNvSpPr/>
              <p:nvPr/>
            </p:nvSpPr>
            <p:spPr>
              <a:xfrm>
                <a:off x="5521506" y="545369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8" name="矩形 107">
                <a:extLst>
                  <a:ext uri="{FF2B5EF4-FFF2-40B4-BE49-F238E27FC236}">
                    <a16:creationId xmlns:a16="http://schemas.microsoft.com/office/drawing/2014/main" id="{C57CBC39-9C57-1440-9F6B-0ACC790AA0F3}"/>
                  </a:ext>
                </a:extLst>
              </p:cNvPr>
              <p:cNvSpPr>
                <a:spLocks noRot="1" noChangeAspect="1" noMove="1" noResize="1" noEditPoints="1" noAdjustHandles="1" noChangeArrowheads="1" noChangeShapeType="1" noTextEdit="1"/>
              </p:cNvSpPr>
              <p:nvPr/>
            </p:nvSpPr>
            <p:spPr>
              <a:xfrm>
                <a:off x="5521506" y="5453695"/>
                <a:ext cx="560666"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矩形 108">
                <a:extLst>
                  <a:ext uri="{FF2B5EF4-FFF2-40B4-BE49-F238E27FC236}">
                    <a16:creationId xmlns:a16="http://schemas.microsoft.com/office/drawing/2014/main" id="{E8968BF0-901C-5947-9129-F02E649D4620}"/>
                  </a:ext>
                </a:extLst>
              </p:cNvPr>
              <p:cNvSpPr/>
              <p:nvPr/>
            </p:nvSpPr>
            <p:spPr>
              <a:xfrm>
                <a:off x="3219807" y="4415337"/>
                <a:ext cx="879856"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1</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9" name="矩形 108">
                <a:extLst>
                  <a:ext uri="{FF2B5EF4-FFF2-40B4-BE49-F238E27FC236}">
                    <a16:creationId xmlns:a16="http://schemas.microsoft.com/office/drawing/2014/main" id="{E8968BF0-901C-5947-9129-F02E649D4620}"/>
                  </a:ext>
                </a:extLst>
              </p:cNvPr>
              <p:cNvSpPr>
                <a:spLocks noRot="1" noChangeAspect="1" noMove="1" noResize="1" noEditPoints="1" noAdjustHandles="1" noChangeArrowheads="1" noChangeShapeType="1" noTextEdit="1"/>
              </p:cNvSpPr>
              <p:nvPr/>
            </p:nvSpPr>
            <p:spPr>
              <a:xfrm>
                <a:off x="3219807" y="4415337"/>
                <a:ext cx="879856" cy="33855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0" name="矩形 109">
                <a:extLst>
                  <a:ext uri="{FF2B5EF4-FFF2-40B4-BE49-F238E27FC236}">
                    <a16:creationId xmlns:a16="http://schemas.microsoft.com/office/drawing/2014/main" id="{E6B40059-B931-D24D-80CE-61D5CB6AF00A}"/>
                  </a:ext>
                </a:extLst>
              </p:cNvPr>
              <p:cNvSpPr/>
              <p:nvPr/>
            </p:nvSpPr>
            <p:spPr>
              <a:xfrm>
                <a:off x="3892737" y="4415629"/>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10" name="矩形 109">
                <a:extLst>
                  <a:ext uri="{FF2B5EF4-FFF2-40B4-BE49-F238E27FC236}">
                    <a16:creationId xmlns:a16="http://schemas.microsoft.com/office/drawing/2014/main" id="{E6B40059-B931-D24D-80CE-61D5CB6AF00A}"/>
                  </a:ext>
                </a:extLst>
              </p:cNvPr>
              <p:cNvSpPr>
                <a:spLocks noRot="1" noChangeAspect="1" noMove="1" noResize="1" noEditPoints="1" noAdjustHandles="1" noChangeArrowheads="1" noChangeShapeType="1" noTextEdit="1"/>
              </p:cNvSpPr>
              <p:nvPr/>
            </p:nvSpPr>
            <p:spPr>
              <a:xfrm>
                <a:off x="3892737" y="4415629"/>
                <a:ext cx="560666" cy="338554"/>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1" name="矩形 110">
                <a:extLst>
                  <a:ext uri="{FF2B5EF4-FFF2-40B4-BE49-F238E27FC236}">
                    <a16:creationId xmlns:a16="http://schemas.microsoft.com/office/drawing/2014/main" id="{B7A2C956-8727-B547-A677-B0EA0738D7E7}"/>
                  </a:ext>
                </a:extLst>
              </p:cNvPr>
              <p:cNvSpPr/>
              <p:nvPr/>
            </p:nvSpPr>
            <p:spPr>
              <a:xfrm>
                <a:off x="3215225" y="4905035"/>
                <a:ext cx="883832"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𝐿</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1" name="矩形 110">
                <a:extLst>
                  <a:ext uri="{FF2B5EF4-FFF2-40B4-BE49-F238E27FC236}">
                    <a16:creationId xmlns:a16="http://schemas.microsoft.com/office/drawing/2014/main" id="{B7A2C956-8727-B547-A677-B0EA0738D7E7}"/>
                  </a:ext>
                </a:extLst>
              </p:cNvPr>
              <p:cNvSpPr>
                <a:spLocks noRot="1" noChangeAspect="1" noMove="1" noResize="1" noEditPoints="1" noAdjustHandles="1" noChangeArrowheads="1" noChangeShapeType="1" noTextEdit="1"/>
              </p:cNvSpPr>
              <p:nvPr/>
            </p:nvSpPr>
            <p:spPr>
              <a:xfrm>
                <a:off x="3215225" y="4905035"/>
                <a:ext cx="883832" cy="338554"/>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矩形 111">
                <a:extLst>
                  <a:ext uri="{FF2B5EF4-FFF2-40B4-BE49-F238E27FC236}">
                    <a16:creationId xmlns:a16="http://schemas.microsoft.com/office/drawing/2014/main" id="{52B0C9C7-0413-4147-AC23-5CE41B43728A}"/>
                  </a:ext>
                </a:extLst>
              </p:cNvPr>
              <p:cNvSpPr/>
              <p:nvPr/>
            </p:nvSpPr>
            <p:spPr>
              <a:xfrm>
                <a:off x="3888155" y="490532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12" name="矩形 111">
                <a:extLst>
                  <a:ext uri="{FF2B5EF4-FFF2-40B4-BE49-F238E27FC236}">
                    <a16:creationId xmlns:a16="http://schemas.microsoft.com/office/drawing/2014/main" id="{52B0C9C7-0413-4147-AC23-5CE41B43728A}"/>
                  </a:ext>
                </a:extLst>
              </p:cNvPr>
              <p:cNvSpPr>
                <a:spLocks noRot="1" noChangeAspect="1" noMove="1" noResize="1" noEditPoints="1" noAdjustHandles="1" noChangeArrowheads="1" noChangeShapeType="1" noTextEdit="1"/>
              </p:cNvSpPr>
              <p:nvPr/>
            </p:nvSpPr>
            <p:spPr>
              <a:xfrm>
                <a:off x="3888155" y="4905327"/>
                <a:ext cx="560666" cy="338554"/>
              </a:xfrm>
              <a:prstGeom prst="rect">
                <a:avLst/>
              </a:prstGeom>
              <a:blipFill>
                <a:blip r:embed="rId25"/>
                <a:stretch>
                  <a:fillRect/>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CB9E6A6D-D153-0940-9EEF-93CB5A10A829}"/>
              </a:ext>
            </a:extLst>
          </p:cNvPr>
          <p:cNvSpPr txBox="1"/>
          <p:nvPr/>
        </p:nvSpPr>
        <p:spPr>
          <a:xfrm>
            <a:off x="3593923" y="4698526"/>
            <a:ext cx="461665" cy="291111"/>
          </a:xfrm>
          <a:prstGeom prst="rect">
            <a:avLst/>
          </a:prstGeom>
          <a:noFill/>
        </p:spPr>
        <p:txBody>
          <a:bodyPr vert="eaVert" wrap="square" rtlCol="0">
            <a:spAutoFit/>
          </a:bodyPr>
          <a:lstStyle/>
          <a:p>
            <a:r>
              <a:rPr kumimoji="1" lang="en-US" altLang="zh-CN" sz="1800" dirty="0">
                <a:solidFill>
                  <a:srgbClr val="C00000"/>
                </a:solidFill>
              </a:rPr>
              <a:t>…</a:t>
            </a:r>
            <a:endParaRPr kumimoji="1" lang="zh-CN" altLang="en-US" sz="1800" dirty="0">
              <a:solidFill>
                <a:srgbClr val="C00000"/>
              </a:solidFill>
            </a:endParaRPr>
          </a:p>
        </p:txBody>
      </p:sp>
      <mc:AlternateContent xmlns:mc="http://schemas.openxmlformats.org/markup-compatibility/2006" xmlns:a14="http://schemas.microsoft.com/office/drawing/2010/main">
        <mc:Choice Requires="a14">
          <p:sp>
            <p:nvSpPr>
              <p:cNvPr id="113" name="矩形 112">
                <a:extLst>
                  <a:ext uri="{FF2B5EF4-FFF2-40B4-BE49-F238E27FC236}">
                    <a16:creationId xmlns:a16="http://schemas.microsoft.com/office/drawing/2014/main" id="{F177DC74-B733-5749-A600-DBFBD85223DD}"/>
                  </a:ext>
                </a:extLst>
              </p:cNvPr>
              <p:cNvSpPr/>
              <p:nvPr/>
            </p:nvSpPr>
            <p:spPr>
              <a:xfrm>
                <a:off x="8028384" y="2740217"/>
                <a:ext cx="871777"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𝐿</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3" name="矩形 112">
                <a:extLst>
                  <a:ext uri="{FF2B5EF4-FFF2-40B4-BE49-F238E27FC236}">
                    <a16:creationId xmlns:a16="http://schemas.microsoft.com/office/drawing/2014/main" id="{F177DC74-B733-5749-A600-DBFBD85223DD}"/>
                  </a:ext>
                </a:extLst>
              </p:cNvPr>
              <p:cNvSpPr>
                <a:spLocks noRot="1" noChangeAspect="1" noMove="1" noResize="1" noEditPoints="1" noAdjustHandles="1" noChangeArrowheads="1" noChangeShapeType="1" noTextEdit="1"/>
              </p:cNvSpPr>
              <p:nvPr/>
            </p:nvSpPr>
            <p:spPr>
              <a:xfrm>
                <a:off x="8028384" y="2740217"/>
                <a:ext cx="871777" cy="338554"/>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5" name="矩形 114">
                <a:extLst>
                  <a:ext uri="{FF2B5EF4-FFF2-40B4-BE49-F238E27FC236}">
                    <a16:creationId xmlns:a16="http://schemas.microsoft.com/office/drawing/2014/main" id="{EAD5CD6C-D65E-AD49-B393-A87C8024C2B9}"/>
                  </a:ext>
                </a:extLst>
              </p:cNvPr>
              <p:cNvSpPr/>
              <p:nvPr/>
            </p:nvSpPr>
            <p:spPr>
              <a:xfrm>
                <a:off x="8044343" y="3293163"/>
                <a:ext cx="867802"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1</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5" name="矩形 114">
                <a:extLst>
                  <a:ext uri="{FF2B5EF4-FFF2-40B4-BE49-F238E27FC236}">
                    <a16:creationId xmlns:a16="http://schemas.microsoft.com/office/drawing/2014/main" id="{EAD5CD6C-D65E-AD49-B393-A87C8024C2B9}"/>
                  </a:ext>
                </a:extLst>
              </p:cNvPr>
              <p:cNvSpPr>
                <a:spLocks noRot="1" noChangeAspect="1" noMove="1" noResize="1" noEditPoints="1" noAdjustHandles="1" noChangeArrowheads="1" noChangeShapeType="1" noTextEdit="1"/>
              </p:cNvSpPr>
              <p:nvPr/>
            </p:nvSpPr>
            <p:spPr>
              <a:xfrm>
                <a:off x="8044343" y="3293163"/>
                <a:ext cx="867802" cy="338554"/>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矩形 115">
                <a:extLst>
                  <a:ext uri="{FF2B5EF4-FFF2-40B4-BE49-F238E27FC236}">
                    <a16:creationId xmlns:a16="http://schemas.microsoft.com/office/drawing/2014/main" id="{C2288691-2EEB-134F-B92E-2215ABF34356}"/>
                  </a:ext>
                </a:extLst>
              </p:cNvPr>
              <p:cNvSpPr/>
              <p:nvPr/>
            </p:nvSpPr>
            <p:spPr>
              <a:xfrm>
                <a:off x="8681038" y="329345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16" name="矩形 115">
                <a:extLst>
                  <a:ext uri="{FF2B5EF4-FFF2-40B4-BE49-F238E27FC236}">
                    <a16:creationId xmlns:a16="http://schemas.microsoft.com/office/drawing/2014/main" id="{C2288691-2EEB-134F-B92E-2215ABF34356}"/>
                  </a:ext>
                </a:extLst>
              </p:cNvPr>
              <p:cNvSpPr>
                <a:spLocks noRot="1" noChangeAspect="1" noMove="1" noResize="1" noEditPoints="1" noAdjustHandles="1" noChangeArrowheads="1" noChangeShapeType="1" noTextEdit="1"/>
              </p:cNvSpPr>
              <p:nvPr/>
            </p:nvSpPr>
            <p:spPr>
              <a:xfrm>
                <a:off x="8681038" y="3293455"/>
                <a:ext cx="560666" cy="338554"/>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矩形 116">
                <a:extLst>
                  <a:ext uri="{FF2B5EF4-FFF2-40B4-BE49-F238E27FC236}">
                    <a16:creationId xmlns:a16="http://schemas.microsoft.com/office/drawing/2014/main" id="{B44039A5-1D7D-7B4C-92A0-0DC2D5B06E62}"/>
                  </a:ext>
                </a:extLst>
              </p:cNvPr>
              <p:cNvSpPr/>
              <p:nvPr/>
            </p:nvSpPr>
            <p:spPr>
              <a:xfrm>
                <a:off x="8039761" y="3509187"/>
                <a:ext cx="872547"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7" name="矩形 116">
                <a:extLst>
                  <a:ext uri="{FF2B5EF4-FFF2-40B4-BE49-F238E27FC236}">
                    <a16:creationId xmlns:a16="http://schemas.microsoft.com/office/drawing/2014/main" id="{B44039A5-1D7D-7B4C-92A0-0DC2D5B06E62}"/>
                  </a:ext>
                </a:extLst>
              </p:cNvPr>
              <p:cNvSpPr>
                <a:spLocks noRot="1" noChangeAspect="1" noMove="1" noResize="1" noEditPoints="1" noAdjustHandles="1" noChangeArrowheads="1" noChangeShapeType="1" noTextEdit="1"/>
              </p:cNvSpPr>
              <p:nvPr/>
            </p:nvSpPr>
            <p:spPr>
              <a:xfrm>
                <a:off x="8039761" y="3509187"/>
                <a:ext cx="872547" cy="338554"/>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矩形 117">
                <a:extLst>
                  <a:ext uri="{FF2B5EF4-FFF2-40B4-BE49-F238E27FC236}">
                    <a16:creationId xmlns:a16="http://schemas.microsoft.com/office/drawing/2014/main" id="{EF9C46D3-BF14-5A42-8494-EB0D80924951}"/>
                  </a:ext>
                </a:extLst>
              </p:cNvPr>
              <p:cNvSpPr/>
              <p:nvPr/>
            </p:nvSpPr>
            <p:spPr>
              <a:xfrm>
                <a:off x="8665064" y="273656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18" name="矩形 117">
                <a:extLst>
                  <a:ext uri="{FF2B5EF4-FFF2-40B4-BE49-F238E27FC236}">
                    <a16:creationId xmlns:a16="http://schemas.microsoft.com/office/drawing/2014/main" id="{EF9C46D3-BF14-5A42-8494-EB0D80924951}"/>
                  </a:ext>
                </a:extLst>
              </p:cNvPr>
              <p:cNvSpPr>
                <a:spLocks noRot="1" noChangeAspect="1" noMove="1" noResize="1" noEditPoints="1" noAdjustHandles="1" noChangeArrowheads="1" noChangeShapeType="1" noTextEdit="1"/>
              </p:cNvSpPr>
              <p:nvPr/>
            </p:nvSpPr>
            <p:spPr>
              <a:xfrm>
                <a:off x="8665064" y="2736561"/>
                <a:ext cx="560666" cy="338554"/>
              </a:xfrm>
              <a:prstGeom prst="rect">
                <a:avLst/>
              </a:prstGeom>
              <a:blipFill>
                <a:blip r:embed="rId30"/>
                <a:stretch>
                  <a:fillRect/>
                </a:stretch>
              </a:blipFill>
            </p:spPr>
            <p:txBody>
              <a:bodyPr/>
              <a:lstStyle/>
              <a:p>
                <a:r>
                  <a:rPr lang="zh-CN" altLang="en-US">
                    <a:noFill/>
                  </a:rPr>
                  <a:t> </a:t>
                </a:r>
              </a:p>
            </p:txBody>
          </p:sp>
        </mc:Fallback>
      </mc:AlternateContent>
      <p:sp>
        <p:nvSpPr>
          <p:cNvPr id="119" name="文本框 118">
            <a:extLst>
              <a:ext uri="{FF2B5EF4-FFF2-40B4-BE49-F238E27FC236}">
                <a16:creationId xmlns:a16="http://schemas.microsoft.com/office/drawing/2014/main" id="{E210A7A6-1585-4549-9677-33CE28D8EA21}"/>
              </a:ext>
            </a:extLst>
          </p:cNvPr>
          <p:cNvSpPr txBox="1"/>
          <p:nvPr/>
        </p:nvSpPr>
        <p:spPr>
          <a:xfrm>
            <a:off x="8244408" y="3052866"/>
            <a:ext cx="461665" cy="291111"/>
          </a:xfrm>
          <a:prstGeom prst="rect">
            <a:avLst/>
          </a:prstGeom>
          <a:noFill/>
        </p:spPr>
        <p:txBody>
          <a:bodyPr vert="eaVert" wrap="square" rtlCol="0">
            <a:spAutoFit/>
          </a:bodyPr>
          <a:lstStyle/>
          <a:p>
            <a:r>
              <a:rPr kumimoji="1" lang="en-US" altLang="zh-CN" sz="1800" dirty="0">
                <a:solidFill>
                  <a:srgbClr val="C00000"/>
                </a:solidFill>
              </a:rPr>
              <a:t>…</a:t>
            </a:r>
            <a:endParaRPr kumimoji="1" lang="zh-CN" altLang="en-US" sz="1800" dirty="0">
              <a:solidFill>
                <a:srgbClr val="C00000"/>
              </a:solidFill>
            </a:endParaRPr>
          </a:p>
        </p:txBody>
      </p:sp>
      <mc:AlternateContent xmlns:mc="http://schemas.openxmlformats.org/markup-compatibility/2006" xmlns:a14="http://schemas.microsoft.com/office/drawing/2010/main">
        <mc:Choice Requires="a14">
          <p:sp>
            <p:nvSpPr>
              <p:cNvPr id="66" name="矩形 65">
                <a:extLst>
                  <a:ext uri="{FF2B5EF4-FFF2-40B4-BE49-F238E27FC236}">
                    <a16:creationId xmlns:a16="http://schemas.microsoft.com/office/drawing/2014/main" id="{9F5A19DD-879F-6543-8890-135F9FB075A2}"/>
                  </a:ext>
                </a:extLst>
              </p:cNvPr>
              <p:cNvSpPr/>
              <p:nvPr/>
            </p:nvSpPr>
            <p:spPr>
              <a:xfrm>
                <a:off x="4737163" y="3397695"/>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66" name="矩形 65">
                <a:extLst>
                  <a:ext uri="{FF2B5EF4-FFF2-40B4-BE49-F238E27FC236}">
                    <a16:creationId xmlns:a16="http://schemas.microsoft.com/office/drawing/2014/main" id="{9F5A19DD-879F-6543-8890-135F9FB075A2}"/>
                  </a:ext>
                </a:extLst>
              </p:cNvPr>
              <p:cNvSpPr>
                <a:spLocks noRot="1" noChangeAspect="1" noMove="1" noResize="1" noEditPoints="1" noAdjustHandles="1" noChangeArrowheads="1" noChangeShapeType="1" noTextEdit="1"/>
              </p:cNvSpPr>
              <p:nvPr/>
            </p:nvSpPr>
            <p:spPr>
              <a:xfrm>
                <a:off x="4737163" y="3397695"/>
                <a:ext cx="1112164" cy="338554"/>
              </a:xfrm>
              <a:prstGeom prst="rect">
                <a:avLst/>
              </a:prstGeom>
              <a:blipFill>
                <a:blip r:embed="rId31"/>
                <a:stretch>
                  <a:fillRect b="-148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矩形 75">
                <a:extLst>
                  <a:ext uri="{FF2B5EF4-FFF2-40B4-BE49-F238E27FC236}">
                    <a16:creationId xmlns:a16="http://schemas.microsoft.com/office/drawing/2014/main" id="{14C13678-BECB-1044-946F-3FCF8F1FFD9F}"/>
                  </a:ext>
                </a:extLst>
              </p:cNvPr>
              <p:cNvSpPr/>
              <p:nvPr/>
            </p:nvSpPr>
            <p:spPr>
              <a:xfrm>
                <a:off x="4737163" y="2675079"/>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76" name="矩形 75">
                <a:extLst>
                  <a:ext uri="{FF2B5EF4-FFF2-40B4-BE49-F238E27FC236}">
                    <a16:creationId xmlns:a16="http://schemas.microsoft.com/office/drawing/2014/main" id="{14C13678-BECB-1044-946F-3FCF8F1FFD9F}"/>
                  </a:ext>
                </a:extLst>
              </p:cNvPr>
              <p:cNvSpPr>
                <a:spLocks noRot="1" noChangeAspect="1" noMove="1" noResize="1" noEditPoints="1" noAdjustHandles="1" noChangeArrowheads="1" noChangeShapeType="1" noTextEdit="1"/>
              </p:cNvSpPr>
              <p:nvPr/>
            </p:nvSpPr>
            <p:spPr>
              <a:xfrm>
                <a:off x="4737163" y="2675079"/>
                <a:ext cx="1112164" cy="338554"/>
              </a:xfrm>
              <a:prstGeom prst="rect">
                <a:avLst/>
              </a:prstGeom>
              <a:blipFill>
                <a:blip r:embed="rId32"/>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7" name="矩形 76">
                <a:extLst>
                  <a:ext uri="{FF2B5EF4-FFF2-40B4-BE49-F238E27FC236}">
                    <a16:creationId xmlns:a16="http://schemas.microsoft.com/office/drawing/2014/main" id="{60D648A2-16A7-DD4C-B7D5-8F85484F5B4E}"/>
                  </a:ext>
                </a:extLst>
              </p:cNvPr>
              <p:cNvSpPr/>
              <p:nvPr/>
            </p:nvSpPr>
            <p:spPr>
              <a:xfrm>
                <a:off x="4734521" y="4118231"/>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77" name="矩形 76">
                <a:extLst>
                  <a:ext uri="{FF2B5EF4-FFF2-40B4-BE49-F238E27FC236}">
                    <a16:creationId xmlns:a16="http://schemas.microsoft.com/office/drawing/2014/main" id="{60D648A2-16A7-DD4C-B7D5-8F85484F5B4E}"/>
                  </a:ext>
                </a:extLst>
              </p:cNvPr>
              <p:cNvSpPr>
                <a:spLocks noRot="1" noChangeAspect="1" noMove="1" noResize="1" noEditPoints="1" noAdjustHandles="1" noChangeArrowheads="1" noChangeShapeType="1" noTextEdit="1"/>
              </p:cNvSpPr>
              <p:nvPr/>
            </p:nvSpPr>
            <p:spPr>
              <a:xfrm>
                <a:off x="4734521" y="4118231"/>
                <a:ext cx="1112164" cy="338554"/>
              </a:xfrm>
              <a:prstGeom prst="rect">
                <a:avLst/>
              </a:prstGeom>
              <a:blipFill>
                <a:blip r:embed="rId33"/>
                <a:stretch>
                  <a:fillRect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8" name="矩形 77">
                <a:extLst>
                  <a:ext uri="{FF2B5EF4-FFF2-40B4-BE49-F238E27FC236}">
                    <a16:creationId xmlns:a16="http://schemas.microsoft.com/office/drawing/2014/main" id="{C483E0D9-A92C-F94E-ACCB-BC46A6DAF604}"/>
                  </a:ext>
                </a:extLst>
              </p:cNvPr>
              <p:cNvSpPr/>
              <p:nvPr/>
            </p:nvSpPr>
            <p:spPr>
              <a:xfrm>
                <a:off x="4734521" y="4915907"/>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78" name="矩形 77">
                <a:extLst>
                  <a:ext uri="{FF2B5EF4-FFF2-40B4-BE49-F238E27FC236}">
                    <a16:creationId xmlns:a16="http://schemas.microsoft.com/office/drawing/2014/main" id="{C483E0D9-A92C-F94E-ACCB-BC46A6DAF604}"/>
                  </a:ext>
                </a:extLst>
              </p:cNvPr>
              <p:cNvSpPr>
                <a:spLocks noRot="1" noChangeAspect="1" noMove="1" noResize="1" noEditPoints="1" noAdjustHandles="1" noChangeArrowheads="1" noChangeShapeType="1" noTextEdit="1"/>
              </p:cNvSpPr>
              <p:nvPr/>
            </p:nvSpPr>
            <p:spPr>
              <a:xfrm>
                <a:off x="4734521" y="4915907"/>
                <a:ext cx="1112164" cy="338554"/>
              </a:xfrm>
              <a:prstGeom prst="rect">
                <a:avLst/>
              </a:prstGeom>
              <a:blipFill>
                <a:blip r:embed="rId34"/>
                <a:stretch>
                  <a:fillRect b="-10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9" name="矩形 78">
                <a:extLst>
                  <a:ext uri="{FF2B5EF4-FFF2-40B4-BE49-F238E27FC236}">
                    <a16:creationId xmlns:a16="http://schemas.microsoft.com/office/drawing/2014/main" id="{12C37204-FE60-484A-92D0-09C5FC295B98}"/>
                  </a:ext>
                </a:extLst>
              </p:cNvPr>
              <p:cNvSpPr/>
              <p:nvPr/>
            </p:nvSpPr>
            <p:spPr>
              <a:xfrm>
                <a:off x="4734521" y="5707995"/>
                <a:ext cx="1112164" cy="338554"/>
              </a:xfrm>
              <a:prstGeom prst="rect">
                <a:avLst/>
              </a:prstGeom>
            </p:spPr>
            <p:txBody>
              <a:bodyPr wrap="none">
                <a:spAutoFit/>
              </a:bodyPr>
              <a:lstStyle/>
              <a:p>
                <a14:m>
                  <m:oMath xmlns:m="http://schemas.openxmlformats.org/officeDocument/2006/math">
                    <m:r>
                      <a:rPr lang="zh-CN" altLang="en-US" sz="1600" b="0" i="1" smtClean="0">
                        <a:latin typeface="Cambria Math" panose="02040503050406030204" pitchFamily="18" charset="0"/>
                      </a:rPr>
                      <m:t>∀</m:t>
                    </m:r>
                    <m:r>
                      <a:rPr lang="en-US" altLang="zh-CN" sz="1600" b="0" i="1">
                        <a:latin typeface="Cambria Math" panose="02040503050406030204" pitchFamily="18" charset="0"/>
                      </a:rPr>
                      <m:t>𝑙</m:t>
                    </m:r>
                  </m:oMath>
                </a14:m>
                <a:r>
                  <a:rPr kumimoji="1" lang="en-US" altLang="zh-CN" sz="1600" b="0" dirty="0">
                    <a:ea typeface="Cambria Math" panose="02040503050406030204" pitchFamily="18" charset="0"/>
                  </a:rPr>
                  <a:t> </a:t>
                </a:r>
                <a14:m>
                  <m:oMath xmlns:m="http://schemas.openxmlformats.org/officeDocument/2006/math">
                    <m:r>
                      <a:rPr kumimoji="1" lang="en-US" altLang="zh-CN" sz="1600" b="0" i="1">
                        <a:latin typeface="Cambria Math" panose="02040503050406030204" pitchFamily="18" charset="0"/>
                        <a:ea typeface="Cambria Math" panose="02040503050406030204" pitchFamily="18" charset="0"/>
                      </a:rPr>
                      <m:t>∈[0,</m:t>
                    </m:r>
                    <m:r>
                      <a:rPr kumimoji="1" lang="en-US" altLang="zh-CN" sz="1600" b="0" i="1">
                        <a:latin typeface="Cambria Math" panose="02040503050406030204" pitchFamily="18" charset="0"/>
                        <a:ea typeface="Cambria Math" panose="02040503050406030204" pitchFamily="18" charset="0"/>
                      </a:rPr>
                      <m:t>𝐿</m:t>
                    </m:r>
                    <m:r>
                      <a:rPr kumimoji="1" lang="en-US" altLang="zh-CN" sz="1600" b="0" i="1">
                        <a:latin typeface="Cambria Math" panose="02040503050406030204" pitchFamily="18" charset="0"/>
                        <a:ea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b="0" dirty="0"/>
              </a:p>
            </p:txBody>
          </p:sp>
        </mc:Choice>
        <mc:Fallback xmlns="">
          <p:sp>
            <p:nvSpPr>
              <p:cNvPr id="79" name="矩形 78">
                <a:extLst>
                  <a:ext uri="{FF2B5EF4-FFF2-40B4-BE49-F238E27FC236}">
                    <a16:creationId xmlns:a16="http://schemas.microsoft.com/office/drawing/2014/main" id="{12C37204-FE60-484A-92D0-09C5FC295B98}"/>
                  </a:ext>
                </a:extLst>
              </p:cNvPr>
              <p:cNvSpPr>
                <a:spLocks noRot="1" noChangeAspect="1" noMove="1" noResize="1" noEditPoints="1" noAdjustHandles="1" noChangeArrowheads="1" noChangeShapeType="1" noTextEdit="1"/>
              </p:cNvSpPr>
              <p:nvPr/>
            </p:nvSpPr>
            <p:spPr>
              <a:xfrm>
                <a:off x="4734521" y="5707995"/>
                <a:ext cx="1112164" cy="338554"/>
              </a:xfrm>
              <a:prstGeom prst="rect">
                <a:avLst/>
              </a:prstGeom>
              <a:blipFill>
                <a:blip r:embed="rId35"/>
                <a:stretch>
                  <a:fillRect b="-14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3" name="矩形 132">
                <a:extLst>
                  <a:ext uri="{FF2B5EF4-FFF2-40B4-BE49-F238E27FC236}">
                    <a16:creationId xmlns:a16="http://schemas.microsoft.com/office/drawing/2014/main" id="{6AEA8FA4-D8F3-C742-A8A0-D6F978D4C861}"/>
                  </a:ext>
                </a:extLst>
              </p:cNvPr>
              <p:cNvSpPr/>
              <p:nvPr/>
            </p:nvSpPr>
            <p:spPr>
              <a:xfrm>
                <a:off x="4727787" y="2395627"/>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33" name="矩形 132">
                <a:extLst>
                  <a:ext uri="{FF2B5EF4-FFF2-40B4-BE49-F238E27FC236}">
                    <a16:creationId xmlns:a16="http://schemas.microsoft.com/office/drawing/2014/main" id="{6AEA8FA4-D8F3-C742-A8A0-D6F978D4C861}"/>
                  </a:ext>
                </a:extLst>
              </p:cNvPr>
              <p:cNvSpPr>
                <a:spLocks noRot="1" noChangeAspect="1" noMove="1" noResize="1" noEditPoints="1" noAdjustHandles="1" noChangeArrowheads="1" noChangeShapeType="1" noTextEdit="1"/>
              </p:cNvSpPr>
              <p:nvPr/>
            </p:nvSpPr>
            <p:spPr>
              <a:xfrm>
                <a:off x="4727787" y="2395627"/>
                <a:ext cx="986360" cy="338554"/>
              </a:xfrm>
              <a:prstGeom prst="rect">
                <a:avLst/>
              </a:prstGeom>
              <a:blipFill>
                <a:blip r:embed="rId3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4" name="矩形 133">
                <a:extLst>
                  <a:ext uri="{FF2B5EF4-FFF2-40B4-BE49-F238E27FC236}">
                    <a16:creationId xmlns:a16="http://schemas.microsoft.com/office/drawing/2014/main" id="{33D5E9C5-012B-0847-BA99-3A29739EA9BE}"/>
                  </a:ext>
                </a:extLst>
              </p:cNvPr>
              <p:cNvSpPr/>
              <p:nvPr/>
            </p:nvSpPr>
            <p:spPr>
              <a:xfrm>
                <a:off x="5521871" y="2400362"/>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34" name="矩形 133">
                <a:extLst>
                  <a:ext uri="{FF2B5EF4-FFF2-40B4-BE49-F238E27FC236}">
                    <a16:creationId xmlns:a16="http://schemas.microsoft.com/office/drawing/2014/main" id="{33D5E9C5-012B-0847-BA99-3A29739EA9BE}"/>
                  </a:ext>
                </a:extLst>
              </p:cNvPr>
              <p:cNvSpPr>
                <a:spLocks noRot="1" noChangeAspect="1" noMove="1" noResize="1" noEditPoints="1" noAdjustHandles="1" noChangeArrowheads="1" noChangeShapeType="1" noTextEdit="1"/>
              </p:cNvSpPr>
              <p:nvPr/>
            </p:nvSpPr>
            <p:spPr>
              <a:xfrm>
                <a:off x="5521871" y="2400362"/>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5" name="矩形 134">
                <a:extLst>
                  <a:ext uri="{FF2B5EF4-FFF2-40B4-BE49-F238E27FC236}">
                    <a16:creationId xmlns:a16="http://schemas.microsoft.com/office/drawing/2014/main" id="{F3CF0681-6706-634D-9A77-9EEBBC79A9EE}"/>
                  </a:ext>
                </a:extLst>
              </p:cNvPr>
              <p:cNvSpPr/>
              <p:nvPr/>
            </p:nvSpPr>
            <p:spPr>
              <a:xfrm>
                <a:off x="4726872" y="3182368"/>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35" name="矩形 134">
                <a:extLst>
                  <a:ext uri="{FF2B5EF4-FFF2-40B4-BE49-F238E27FC236}">
                    <a16:creationId xmlns:a16="http://schemas.microsoft.com/office/drawing/2014/main" id="{F3CF0681-6706-634D-9A77-9EEBBC79A9EE}"/>
                  </a:ext>
                </a:extLst>
              </p:cNvPr>
              <p:cNvSpPr>
                <a:spLocks noRot="1" noChangeAspect="1" noMove="1" noResize="1" noEditPoints="1" noAdjustHandles="1" noChangeArrowheads="1" noChangeShapeType="1" noTextEdit="1"/>
              </p:cNvSpPr>
              <p:nvPr/>
            </p:nvSpPr>
            <p:spPr>
              <a:xfrm>
                <a:off x="4726872" y="3182368"/>
                <a:ext cx="991105" cy="338554"/>
              </a:xfrm>
              <a:prstGeom prst="rect">
                <a:avLst/>
              </a:prstGeom>
              <a:blipFill>
                <a:blip r:embed="rId3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6" name="矩形 135">
                <a:extLst>
                  <a:ext uri="{FF2B5EF4-FFF2-40B4-BE49-F238E27FC236}">
                    <a16:creationId xmlns:a16="http://schemas.microsoft.com/office/drawing/2014/main" id="{70D9AACC-2159-F343-915B-14248797BDCF}"/>
                  </a:ext>
                </a:extLst>
              </p:cNvPr>
              <p:cNvSpPr/>
              <p:nvPr/>
            </p:nvSpPr>
            <p:spPr>
              <a:xfrm>
                <a:off x="5520956" y="3187103"/>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36" name="矩形 135">
                <a:extLst>
                  <a:ext uri="{FF2B5EF4-FFF2-40B4-BE49-F238E27FC236}">
                    <a16:creationId xmlns:a16="http://schemas.microsoft.com/office/drawing/2014/main" id="{70D9AACC-2159-F343-915B-14248797BDCF}"/>
                  </a:ext>
                </a:extLst>
              </p:cNvPr>
              <p:cNvSpPr>
                <a:spLocks noRot="1" noChangeAspect="1" noMove="1" noResize="1" noEditPoints="1" noAdjustHandles="1" noChangeArrowheads="1" noChangeShapeType="1" noTextEdit="1"/>
              </p:cNvSpPr>
              <p:nvPr/>
            </p:nvSpPr>
            <p:spPr>
              <a:xfrm>
                <a:off x="5520956" y="3187103"/>
                <a:ext cx="560666" cy="338554"/>
              </a:xfrm>
              <a:prstGeom prst="rect">
                <a:avLst/>
              </a:prstGeom>
              <a:blipFill>
                <a:blip r:embed="rId3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7" name="矩形 136">
                <a:extLst>
                  <a:ext uri="{FF2B5EF4-FFF2-40B4-BE49-F238E27FC236}">
                    <a16:creationId xmlns:a16="http://schemas.microsoft.com/office/drawing/2014/main" id="{38B6A0AE-5D07-BC4B-B081-5B18FB1CF5A3}"/>
                  </a:ext>
                </a:extLst>
              </p:cNvPr>
              <p:cNvSpPr/>
              <p:nvPr/>
            </p:nvSpPr>
            <p:spPr>
              <a:xfrm>
                <a:off x="4725791" y="3872502"/>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37" name="矩形 136">
                <a:extLst>
                  <a:ext uri="{FF2B5EF4-FFF2-40B4-BE49-F238E27FC236}">
                    <a16:creationId xmlns:a16="http://schemas.microsoft.com/office/drawing/2014/main" id="{38B6A0AE-5D07-BC4B-B081-5B18FB1CF5A3}"/>
                  </a:ext>
                </a:extLst>
              </p:cNvPr>
              <p:cNvSpPr>
                <a:spLocks noRot="1" noChangeAspect="1" noMove="1" noResize="1" noEditPoints="1" noAdjustHandles="1" noChangeArrowheads="1" noChangeShapeType="1" noTextEdit="1"/>
              </p:cNvSpPr>
              <p:nvPr/>
            </p:nvSpPr>
            <p:spPr>
              <a:xfrm>
                <a:off x="4725791" y="3872502"/>
                <a:ext cx="991105" cy="338554"/>
              </a:xfrm>
              <a:prstGeom prst="rect">
                <a:avLst/>
              </a:prstGeom>
              <a:blipFill>
                <a:blip r:embed="rId3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8" name="矩形 137">
                <a:extLst>
                  <a:ext uri="{FF2B5EF4-FFF2-40B4-BE49-F238E27FC236}">
                    <a16:creationId xmlns:a16="http://schemas.microsoft.com/office/drawing/2014/main" id="{A040BB42-382C-A64F-9E7E-ECBD66091C6C}"/>
                  </a:ext>
                </a:extLst>
              </p:cNvPr>
              <p:cNvSpPr/>
              <p:nvPr/>
            </p:nvSpPr>
            <p:spPr>
              <a:xfrm>
                <a:off x="5519875" y="3877237"/>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38" name="矩形 137">
                <a:extLst>
                  <a:ext uri="{FF2B5EF4-FFF2-40B4-BE49-F238E27FC236}">
                    <a16:creationId xmlns:a16="http://schemas.microsoft.com/office/drawing/2014/main" id="{A040BB42-382C-A64F-9E7E-ECBD66091C6C}"/>
                  </a:ext>
                </a:extLst>
              </p:cNvPr>
              <p:cNvSpPr>
                <a:spLocks noRot="1" noChangeAspect="1" noMove="1" noResize="1" noEditPoints="1" noAdjustHandles="1" noChangeArrowheads="1" noChangeShapeType="1" noTextEdit="1"/>
              </p:cNvSpPr>
              <p:nvPr/>
            </p:nvSpPr>
            <p:spPr>
              <a:xfrm>
                <a:off x="5519875" y="3877237"/>
                <a:ext cx="560666" cy="338554"/>
              </a:xfrm>
              <a:prstGeom prst="rect">
                <a:avLst/>
              </a:prstGeom>
              <a:blipFill>
                <a:blip r:embed="rId3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9" name="矩形 138">
                <a:extLst>
                  <a:ext uri="{FF2B5EF4-FFF2-40B4-BE49-F238E27FC236}">
                    <a16:creationId xmlns:a16="http://schemas.microsoft.com/office/drawing/2014/main" id="{EA73959B-95D5-1A49-B372-B21BB49E6C10}"/>
                  </a:ext>
                </a:extLst>
              </p:cNvPr>
              <p:cNvSpPr/>
              <p:nvPr/>
            </p:nvSpPr>
            <p:spPr>
              <a:xfrm>
                <a:off x="4725791" y="4654508"/>
                <a:ext cx="98232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39" name="矩形 138">
                <a:extLst>
                  <a:ext uri="{FF2B5EF4-FFF2-40B4-BE49-F238E27FC236}">
                    <a16:creationId xmlns:a16="http://schemas.microsoft.com/office/drawing/2014/main" id="{EA73959B-95D5-1A49-B372-B21BB49E6C10}"/>
                  </a:ext>
                </a:extLst>
              </p:cNvPr>
              <p:cNvSpPr>
                <a:spLocks noRot="1" noChangeAspect="1" noMove="1" noResize="1" noEditPoints="1" noAdjustHandles="1" noChangeArrowheads="1" noChangeShapeType="1" noTextEdit="1"/>
              </p:cNvSpPr>
              <p:nvPr/>
            </p:nvSpPr>
            <p:spPr>
              <a:xfrm>
                <a:off x="4725791" y="4654508"/>
                <a:ext cx="982320" cy="338554"/>
              </a:xfrm>
              <a:prstGeom prst="rect">
                <a:avLst/>
              </a:prstGeom>
              <a:blipFill>
                <a:blip r:embed="rId4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0" name="矩形 139">
                <a:extLst>
                  <a:ext uri="{FF2B5EF4-FFF2-40B4-BE49-F238E27FC236}">
                    <a16:creationId xmlns:a16="http://schemas.microsoft.com/office/drawing/2014/main" id="{D961DEE6-B201-3D47-B03E-9E85C8829685}"/>
                  </a:ext>
                </a:extLst>
              </p:cNvPr>
              <p:cNvSpPr/>
              <p:nvPr/>
            </p:nvSpPr>
            <p:spPr>
              <a:xfrm>
                <a:off x="5519875" y="4659243"/>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40" name="矩形 139">
                <a:extLst>
                  <a:ext uri="{FF2B5EF4-FFF2-40B4-BE49-F238E27FC236}">
                    <a16:creationId xmlns:a16="http://schemas.microsoft.com/office/drawing/2014/main" id="{D961DEE6-B201-3D47-B03E-9E85C8829685}"/>
                  </a:ext>
                </a:extLst>
              </p:cNvPr>
              <p:cNvSpPr>
                <a:spLocks noRot="1" noChangeAspect="1" noMove="1" noResize="1" noEditPoints="1" noAdjustHandles="1" noChangeArrowheads="1" noChangeShapeType="1" noTextEdit="1"/>
              </p:cNvSpPr>
              <p:nvPr/>
            </p:nvSpPr>
            <p:spPr>
              <a:xfrm>
                <a:off x="5519875" y="4659243"/>
                <a:ext cx="560666" cy="338554"/>
              </a:xfrm>
              <a:prstGeom prst="rect">
                <a:avLst/>
              </a:prstGeom>
              <a:blipFill>
                <a:blip r:embed="rId3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1" name="矩形 140">
                <a:extLst>
                  <a:ext uri="{FF2B5EF4-FFF2-40B4-BE49-F238E27FC236}">
                    <a16:creationId xmlns:a16="http://schemas.microsoft.com/office/drawing/2014/main" id="{70D98681-3E0C-A744-A227-80317004E843}"/>
                  </a:ext>
                </a:extLst>
              </p:cNvPr>
              <p:cNvSpPr/>
              <p:nvPr/>
            </p:nvSpPr>
            <p:spPr>
              <a:xfrm>
                <a:off x="4725791" y="5446596"/>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41" name="矩形 140">
                <a:extLst>
                  <a:ext uri="{FF2B5EF4-FFF2-40B4-BE49-F238E27FC236}">
                    <a16:creationId xmlns:a16="http://schemas.microsoft.com/office/drawing/2014/main" id="{70D98681-3E0C-A744-A227-80317004E843}"/>
                  </a:ext>
                </a:extLst>
              </p:cNvPr>
              <p:cNvSpPr>
                <a:spLocks noRot="1" noChangeAspect="1" noMove="1" noResize="1" noEditPoints="1" noAdjustHandles="1" noChangeArrowheads="1" noChangeShapeType="1" noTextEdit="1"/>
              </p:cNvSpPr>
              <p:nvPr/>
            </p:nvSpPr>
            <p:spPr>
              <a:xfrm>
                <a:off x="4725791" y="5446596"/>
                <a:ext cx="991105" cy="338554"/>
              </a:xfrm>
              <a:prstGeom prst="rect">
                <a:avLst/>
              </a:prstGeom>
              <a:blipFill>
                <a:blip r:embed="rId4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2" name="矩形 141">
                <a:extLst>
                  <a:ext uri="{FF2B5EF4-FFF2-40B4-BE49-F238E27FC236}">
                    <a16:creationId xmlns:a16="http://schemas.microsoft.com/office/drawing/2014/main" id="{D827BA6A-8958-7946-935E-D2243CA8F3A2}"/>
                  </a:ext>
                </a:extLst>
              </p:cNvPr>
              <p:cNvSpPr/>
              <p:nvPr/>
            </p:nvSpPr>
            <p:spPr>
              <a:xfrm>
                <a:off x="5519875" y="545133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42" name="矩形 141">
                <a:extLst>
                  <a:ext uri="{FF2B5EF4-FFF2-40B4-BE49-F238E27FC236}">
                    <a16:creationId xmlns:a16="http://schemas.microsoft.com/office/drawing/2014/main" id="{D827BA6A-8958-7946-935E-D2243CA8F3A2}"/>
                  </a:ext>
                </a:extLst>
              </p:cNvPr>
              <p:cNvSpPr>
                <a:spLocks noRot="1" noChangeAspect="1" noMove="1" noResize="1" noEditPoints="1" noAdjustHandles="1" noChangeArrowheads="1" noChangeShapeType="1" noTextEdit="1"/>
              </p:cNvSpPr>
              <p:nvPr/>
            </p:nvSpPr>
            <p:spPr>
              <a:xfrm>
                <a:off x="5519875" y="5451331"/>
                <a:ext cx="560666" cy="338554"/>
              </a:xfrm>
              <a:prstGeom prst="rect">
                <a:avLst/>
              </a:prstGeom>
              <a:blipFill>
                <a:blip r:embed="rId38"/>
                <a:stretch>
                  <a:fillRect/>
                </a:stretch>
              </a:blipFill>
            </p:spPr>
            <p:txBody>
              <a:bodyPr/>
              <a:lstStyle/>
              <a:p>
                <a:r>
                  <a:rPr lang="zh-CN" altLang="en-US">
                    <a:noFill/>
                  </a:rPr>
                  <a:t> </a:t>
                </a:r>
              </a:p>
            </p:txBody>
          </p:sp>
        </mc:Fallback>
      </mc:AlternateContent>
      <p:cxnSp>
        <p:nvCxnSpPr>
          <p:cNvPr id="80" name="直线连接符 79">
            <a:extLst>
              <a:ext uri="{FF2B5EF4-FFF2-40B4-BE49-F238E27FC236}">
                <a16:creationId xmlns:a16="http://schemas.microsoft.com/office/drawing/2014/main" id="{82EED065-8A50-9A46-BF1B-F6F44564B9A4}"/>
              </a:ext>
            </a:extLst>
          </p:cNvPr>
          <p:cNvCxnSpPr>
            <a:cxnSpLocks/>
          </p:cNvCxnSpPr>
          <p:nvPr/>
        </p:nvCxnSpPr>
        <p:spPr>
          <a:xfrm>
            <a:off x="3275856" y="2562382"/>
            <a:ext cx="0" cy="268017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6D98147B-6356-D64A-A2A7-16F939F3A059}"/>
                  </a:ext>
                </a:extLst>
              </p:cNvPr>
              <p:cNvSpPr txBox="1"/>
              <p:nvPr/>
            </p:nvSpPr>
            <p:spPr>
              <a:xfrm>
                <a:off x="251520" y="1028071"/>
                <a:ext cx="8804641" cy="1336071"/>
              </a:xfrm>
              <a:prstGeom prst="rect">
                <a:avLst/>
              </a:prstGeom>
              <a:noFill/>
            </p:spPr>
            <p:txBody>
              <a:bodyPr wrap="square" rtlCol="0">
                <a:spAutoFit/>
              </a:bodyPr>
              <a:lstStyle/>
              <a:p>
                <a:r>
                  <a:rPr kumimoji="1" lang="en-US" altLang="zh-CN" sz="2000" b="0" dirty="0">
                    <a:latin typeface="Candara" panose="020E0502030303020204" pitchFamily="34" charset="0"/>
                  </a:rPr>
                  <a:t>      </a:t>
                </a:r>
                <a:r>
                  <a:rPr kumimoji="1" lang="zh-CN" altLang="en-US" sz="2000" b="0" dirty="0">
                    <a:latin typeface="Candara" panose="020E0502030303020204" pitchFamily="34" charset="0"/>
                  </a:rPr>
                  <a:t>我们提出了一种新的单宿</a:t>
                </a:r>
                <a:r>
                  <a:rPr kumimoji="1" lang="en-US" altLang="zh-CN" sz="2000" b="0" dirty="0">
                    <a:latin typeface="Candara" panose="020E0502030303020204" pitchFamily="34" charset="0"/>
                  </a:rPr>
                  <a:t>PPR</a:t>
                </a:r>
                <a:r>
                  <a:rPr kumimoji="1" lang="zh-CN" altLang="en-US" sz="2000" b="0" dirty="0">
                    <a:latin typeface="Candara" panose="020E0502030303020204" pitchFamily="34" charset="0"/>
                  </a:rPr>
                  <a:t>计算方法</a:t>
                </a:r>
                <a:r>
                  <a:rPr kumimoji="1" lang="en-US" altLang="zh-CN" sz="2000" b="0" dirty="0">
                    <a:latin typeface="Candara" panose="020E0502030303020204" pitchFamily="34" charset="0"/>
                  </a:rPr>
                  <a:t> </a:t>
                </a:r>
                <a:r>
                  <a:rPr kumimoji="1" lang="en-US" altLang="zh-CN" sz="2000" dirty="0">
                    <a:solidFill>
                      <a:srgbClr val="FF0000"/>
                    </a:solidFill>
                    <a:latin typeface="Candara" panose="020E0502030303020204" pitchFamily="34" charset="0"/>
                  </a:rPr>
                  <a:t>Randomized Backward Search (RBS)</a:t>
                </a:r>
                <a:endParaRPr kumimoji="1" lang="en-US" altLang="zh-CN" sz="2000" b="0" dirty="0">
                  <a:latin typeface="Candara" panose="020E0502030303020204" pitchFamily="34" charset="0"/>
                </a:endParaRPr>
              </a:p>
              <a:p>
                <a:pPr marL="342900" indent="-342900">
                  <a:buClr>
                    <a:schemeClr val="tx1"/>
                  </a:buClr>
                  <a:buSzPct val="80000"/>
                  <a:buFont typeface="Wingdings" pitchFamily="2" charset="2"/>
                  <a:buChar char="p"/>
                </a:pPr>
                <a:r>
                  <a:rPr kumimoji="1" lang="zh-CN" altLang="en-US" sz="2000" b="0" dirty="0">
                    <a:latin typeface="Candara" panose="020E0502030303020204" pitchFamily="34" charset="0"/>
                  </a:rPr>
                  <a:t>每次</a:t>
                </a:r>
                <a:r>
                  <a:rPr kumimoji="1" lang="en-US" altLang="zh-CN" sz="2000" b="0" dirty="0">
                    <a:latin typeface="Candara" panose="020E0502030303020204" pitchFamily="34" charset="0"/>
                  </a:rPr>
                  <a:t>push</a:t>
                </a:r>
                <a:r>
                  <a:rPr kumimoji="1" lang="zh-CN" altLang="en-US" sz="2000" b="0" dirty="0">
                    <a:latin typeface="Candara" panose="020E0502030303020204" pitchFamily="34" charset="0"/>
                  </a:rPr>
                  <a:t>只确定性地更新一小部分入邻居节点</a:t>
                </a:r>
                <a:endParaRPr kumimoji="1" lang="en-US" altLang="zh-CN" sz="2000" b="0" i="1" dirty="0">
                  <a:latin typeface="Cambria Math" panose="02040503050406030204" pitchFamily="18" charset="0"/>
                </a:endParaRPr>
              </a:p>
              <a:p>
                <a:pPr marL="342900" indent="-342900">
                  <a:buSzPct val="80000"/>
                  <a:buFont typeface="Wingdings" pitchFamily="2" charset="2"/>
                  <a:buChar char="p"/>
                </a:pPr>
                <a14:m>
                  <m:oMath xmlns:m="http://schemas.openxmlformats.org/officeDocument/2006/math">
                    <m:r>
                      <a:rPr kumimoji="1" lang="en-US" altLang="zh-CN" sz="2000" b="0" i="1" smtClean="0">
                        <a:latin typeface="Cambria Math" panose="02040503050406030204" pitchFamily="18" charset="0"/>
                      </a:rPr>
                      <m:t>𝑙</m:t>
                    </m:r>
                  </m:oMath>
                </a14:m>
                <a:r>
                  <a:rPr kumimoji="1" lang="en-US" altLang="zh-CN" sz="2000" b="0" dirty="0">
                    <a:latin typeface="Candara" panose="020E0502030303020204" pitchFamily="34" charset="0"/>
                  </a:rPr>
                  <a:t>-hop PPR </a:t>
                </a:r>
                <a14:m>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ea typeface="Cambria Math" panose="02040503050406030204" pitchFamily="18" charset="0"/>
                          </a:rPr>
                          <m:t>𝜋</m:t>
                        </m:r>
                      </m:e>
                      <m:sub>
                        <m:r>
                          <a:rPr kumimoji="1" lang="en-US" altLang="zh-CN" sz="2000" b="0" i="1" smtClean="0">
                            <a:latin typeface="Cambria Math" panose="02040503050406030204" pitchFamily="18" charset="0"/>
                          </a:rPr>
                          <m:t>𝑙</m:t>
                        </m:r>
                      </m:sub>
                    </m:sSub>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𝑠</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𝑡</m:t>
                        </m:r>
                      </m:e>
                    </m:d>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Pr</a:t>
                </a:r>
                <a:r>
                  <a:rPr kumimoji="1" lang="en-US" altLang="zh-CN" sz="2000" b="0" dirty="0">
                    <a:latin typeface="Candara" panose="020E0502030303020204" pitchFamily="34" charset="0"/>
                  </a:rPr>
                  <a:t>{</a:t>
                </a:r>
                <a:r>
                  <a:rPr lang="zh-CN" altLang="en-US" sz="2000" b="0" kern="0" dirty="0">
                    <a:latin typeface="Candara" panose="020E0502030303020204" pitchFamily="34" charset="0"/>
                    <a:ea typeface="Cambria Math" panose="02040503050406030204" pitchFamily="18" charset="0"/>
                  </a:rPr>
                  <a:t>从节点</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𝑠</m:t>
                    </m:r>
                  </m:oMath>
                </a14:m>
                <a:r>
                  <a:rPr lang="zh-CN" altLang="en-US" sz="2000" b="0" kern="0" dirty="0">
                    <a:latin typeface="Candara" panose="020E0502030303020204" pitchFamily="34" charset="0"/>
                    <a:ea typeface="Cambria Math" panose="02040503050406030204" pitchFamily="18" charset="0"/>
                  </a:rPr>
                  <a:t>出发的</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𝛼</m:t>
                    </m:r>
                  </m:oMath>
                </a14:m>
                <a:r>
                  <a:rPr lang="en-US" altLang="zh-CN" sz="2000" b="0" kern="0" dirty="0">
                    <a:latin typeface="Candara" panose="020E0502030303020204" pitchFamily="34" charset="0"/>
                    <a:ea typeface="Cambria Math" panose="02040503050406030204" pitchFamily="18" charset="0"/>
                  </a:rPr>
                  <a:t>-</a:t>
                </a:r>
                <a:r>
                  <a:rPr lang="zh-CN" altLang="en-US" sz="2000" b="0" kern="0" dirty="0">
                    <a:latin typeface="Candara" panose="020E0502030303020204" pitchFamily="34" charset="0"/>
                    <a:ea typeface="Cambria Math" panose="02040503050406030204" pitchFamily="18" charset="0"/>
                  </a:rPr>
                  <a:t>衰减随机游走在第</a:t>
                </a:r>
                <a14:m>
                  <m:oMath xmlns:m="http://schemas.openxmlformats.org/officeDocument/2006/math">
                    <m:r>
                      <a:rPr kumimoji="1" lang="en-US" altLang="zh-CN" sz="2000" b="0" i="1">
                        <a:latin typeface="Cambria Math" panose="02040503050406030204" pitchFamily="18" charset="0"/>
                      </a:rPr>
                      <m:t>𝑙</m:t>
                    </m:r>
                  </m:oMath>
                </a14:m>
                <a:r>
                  <a:rPr lang="zh-CN" altLang="en-US" sz="2000" b="0" kern="0" dirty="0">
                    <a:latin typeface="Candara" panose="020E0502030303020204" pitchFamily="34" charset="0"/>
                    <a:ea typeface="Cambria Math" panose="02040503050406030204" pitchFamily="18" charset="0"/>
                  </a:rPr>
                  <a:t>步停止在节点</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𝑡</m:t>
                    </m:r>
                  </m:oMath>
                </a14:m>
                <a:r>
                  <a:rPr kumimoji="1" lang="en-US" altLang="zh-CN" sz="2000" b="0" dirty="0">
                    <a:latin typeface="Candara" panose="020E0502030303020204" pitchFamily="34" charset="0"/>
                  </a:rPr>
                  <a:t>} </a:t>
                </a: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i="1">
                        <a:latin typeface="Cambria Math" panose="02040503050406030204" pitchFamily="18" charset="0"/>
                        <a:ea typeface="Cambria Math" panose="02040503050406030204" pitchFamily="18" charset="0"/>
                      </a:rPr>
                      <m:t>≈</m:t>
                    </m:r>
                    <m:nary>
                      <m:naryPr>
                        <m:chr m:val="∑"/>
                        <m:limLoc m:val="subSup"/>
                        <m:ctrlPr>
                          <a:rPr kumimoji="1" lang="en-US" altLang="zh-CN" sz="2000" b="0" i="1">
                            <a:latin typeface="Cambria Math" panose="02040503050406030204" pitchFamily="18" charset="0"/>
                          </a:rPr>
                        </m:ctrlPr>
                      </m:naryPr>
                      <m:sub>
                        <m:r>
                          <m:rPr>
                            <m:brk m:alnAt="25"/>
                          </m:rPr>
                          <a:rPr kumimoji="1" lang="en-US" altLang="zh-CN" sz="2000" b="0" i="1">
                            <a:latin typeface="Cambria Math" panose="02040503050406030204" pitchFamily="18" charset="0"/>
                          </a:rPr>
                          <m:t>𝑙</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rPr>
                          <m:t>𝐿</m:t>
                        </m:r>
                      </m:sup>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e>
                    </m:nary>
                    <m:r>
                      <m:rPr>
                        <m:nor/>
                      </m:rPr>
                      <a:rPr kumimoji="1" lang="en-US" altLang="zh-CN" sz="2000" b="0" dirty="0">
                        <a:latin typeface="Candara" panose="020E0502030303020204" pitchFamily="34" charset="0"/>
                      </a:rPr>
                      <m:t>, </m:t>
                    </m:r>
                    <m:r>
                      <a:rPr kumimoji="1" lang="en-US" altLang="zh-CN" sz="2000" b="0" i="1">
                        <a:latin typeface="Cambria Math" panose="02040503050406030204" pitchFamily="18" charset="0"/>
                      </a:rPr>
                      <m:t>𝐿</m:t>
                    </m:r>
                    <m:r>
                      <a:rPr kumimoji="1" lang="en-US" altLang="zh-CN" sz="2000" b="0" i="1">
                        <a:latin typeface="Cambria Math" panose="02040503050406030204" pitchFamily="18" charset="0"/>
                      </a:rPr>
                      <m:t>=</m:t>
                    </m:r>
                    <m:r>
                      <m:rPr>
                        <m:sty m:val="p"/>
                      </m:rPr>
                      <a:rPr kumimoji="1" lang="el-GR" altLang="zh-CN" sz="2000" b="0" i="1">
                        <a:latin typeface="Cambria Math" panose="02040503050406030204" pitchFamily="18" charset="0"/>
                        <a:ea typeface="Cambria Math" panose="02040503050406030204" pitchFamily="18" charset="0"/>
                      </a:rPr>
                      <m:t>Ο</m:t>
                    </m:r>
                    <m:d>
                      <m:dPr>
                        <m:ctrlPr>
                          <a:rPr kumimoji="1" lang="el-GR" altLang="zh-CN" sz="2000" b="0" i="1">
                            <a:latin typeface="Cambria Math" panose="02040503050406030204" pitchFamily="18" charset="0"/>
                            <a:ea typeface="Cambria Math" panose="02040503050406030204" pitchFamily="18" charset="0"/>
                          </a:rPr>
                        </m:ctrlPr>
                      </m:dPr>
                      <m:e>
                        <m:func>
                          <m:funcPr>
                            <m:ctrlPr>
                              <a:rPr kumimoji="1" lang="en-US" altLang="zh-CN" sz="2000" b="0" i="1">
                                <a:latin typeface="Cambria Math" panose="02040503050406030204" pitchFamily="18" charset="0"/>
                                <a:ea typeface="Cambria Math" panose="02040503050406030204" pitchFamily="18" charset="0"/>
                              </a:rPr>
                            </m:ctrlPr>
                          </m:funcPr>
                          <m:fName>
                            <m:r>
                              <m:rPr>
                                <m:sty m:val="p"/>
                              </m:rPr>
                              <a:rPr kumimoji="1" lang="en-US" altLang="zh-CN" sz="2000" b="0">
                                <a:latin typeface="Cambria Math" panose="02040503050406030204" pitchFamily="18" charset="0"/>
                                <a:ea typeface="Cambria Math" panose="02040503050406030204" pitchFamily="18" charset="0"/>
                              </a:rPr>
                              <m:t>log</m:t>
                            </m:r>
                          </m:fName>
                          <m:e>
                            <m:r>
                              <a:rPr kumimoji="1" lang="en-US" altLang="zh-CN" sz="2000" b="0" i="1">
                                <a:latin typeface="Cambria Math" panose="02040503050406030204" pitchFamily="18" charset="0"/>
                                <a:ea typeface="Cambria Math" panose="02040503050406030204" pitchFamily="18" charset="0"/>
                              </a:rPr>
                              <m:t>𝛿</m:t>
                            </m:r>
                          </m:e>
                        </m:func>
                      </m:e>
                    </m:d>
                    <m:r>
                      <m:rPr>
                        <m:nor/>
                      </m:rPr>
                      <a:rPr kumimoji="1" lang="en-US" altLang="zh-CN" sz="2000" b="0" dirty="0">
                        <a:latin typeface="Candara" panose="020E0502030303020204" pitchFamily="34" charset="0"/>
                      </a:rPr>
                      <m:t>.</m:t>
                    </m:r>
                  </m:oMath>
                </a14:m>
                <a:endParaRPr kumimoji="1" lang="en-US" altLang="zh-CN" sz="2000" b="0" dirty="0">
                  <a:latin typeface="Candara" panose="020E0502030303020204" pitchFamily="34" charset="0"/>
                </a:endParaRPr>
              </a:p>
            </p:txBody>
          </p:sp>
        </mc:Choice>
        <mc:Fallback xmlns="">
          <p:sp>
            <p:nvSpPr>
              <p:cNvPr id="82" name="文本框 81">
                <a:extLst>
                  <a:ext uri="{FF2B5EF4-FFF2-40B4-BE49-F238E27FC236}">
                    <a16:creationId xmlns:a16="http://schemas.microsoft.com/office/drawing/2014/main" id="{6D98147B-6356-D64A-A2A7-16F939F3A059}"/>
                  </a:ext>
                </a:extLst>
              </p:cNvPr>
              <p:cNvSpPr txBox="1">
                <a:spLocks noRot="1" noChangeAspect="1" noMove="1" noResize="1" noEditPoints="1" noAdjustHandles="1" noChangeArrowheads="1" noChangeShapeType="1" noTextEdit="1"/>
              </p:cNvSpPr>
              <p:nvPr/>
            </p:nvSpPr>
            <p:spPr>
              <a:xfrm>
                <a:off x="251520" y="1028071"/>
                <a:ext cx="8804641" cy="1336071"/>
              </a:xfrm>
              <a:prstGeom prst="rect">
                <a:avLst/>
              </a:prstGeom>
              <a:blipFill>
                <a:blip r:embed="rId42"/>
                <a:stretch>
                  <a:fillRect l="-288" t="-4762" r="-288" b="-53333"/>
                </a:stretch>
              </a:blipFill>
            </p:spPr>
            <p:txBody>
              <a:bodyPr/>
              <a:lstStyle/>
              <a:p>
                <a:r>
                  <a:rPr lang="zh-CN" altLang="en-US">
                    <a:noFill/>
                  </a:rPr>
                  <a:t> </a:t>
                </a:r>
              </a:p>
            </p:txBody>
          </p:sp>
        </mc:Fallback>
      </mc:AlternateContent>
      <p:sp>
        <p:nvSpPr>
          <p:cNvPr id="83" name="Rectangle 2">
            <a:extLst>
              <a:ext uri="{FF2B5EF4-FFF2-40B4-BE49-F238E27FC236}">
                <a16:creationId xmlns:a16="http://schemas.microsoft.com/office/drawing/2014/main" id="{1D52DF79-BBA8-2D46-9D04-22F969371E7F}"/>
              </a:ext>
            </a:extLst>
          </p:cNvPr>
          <p:cNvSpPr>
            <a:spLocks noGrp="1" noChangeArrowheads="1"/>
          </p:cNvSpPr>
          <p:nvPr>
            <p:ph type="title"/>
          </p:nvPr>
        </p:nvSpPr>
        <p:spPr>
          <a:xfrm>
            <a:off x="1070398" y="116632"/>
            <a:ext cx="8326138" cy="1128712"/>
          </a:xfrm>
        </p:spPr>
        <p:txBody>
          <a:bodyPr/>
          <a:lstStyle/>
          <a:p>
            <a:pPr eaLnBrk="1" hangingPunct="1"/>
            <a:r>
              <a:rPr lang="en-US" altLang="zh-CN" sz="3000" dirty="0">
                <a:ea typeface="宋体" pitchFamily="2" charset="-122"/>
              </a:rPr>
              <a:t>Ours: Randomized Backward Search </a:t>
            </a:r>
          </a:p>
        </p:txBody>
      </p:sp>
    </p:spTree>
    <p:extLst>
      <p:ext uri="{BB962C8B-B14F-4D97-AF65-F5344CB8AC3E}">
        <p14:creationId xmlns:p14="http://schemas.microsoft.com/office/powerpoint/2010/main" val="134114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
                                            <p:txEl>
                                              <p:pRg st="1" end="1"/>
                                            </p:txEl>
                                          </p:spTgt>
                                        </p:tgtEl>
                                        <p:attrNameLst>
                                          <p:attrName>style.visibility</p:attrName>
                                        </p:attrNameLst>
                                      </p:cBhvr>
                                      <p:to>
                                        <p:strVal val="visible"/>
                                      </p:to>
                                    </p:set>
                                    <p:animEffect transition="in" filter="fade">
                                      <p:cBhvr>
                                        <p:cTn id="7" dur="1000"/>
                                        <p:tgtEl>
                                          <p:spTgt spid="64">
                                            <p:txEl>
                                              <p:pRg st="1" end="1"/>
                                            </p:txEl>
                                          </p:spTgt>
                                        </p:tgtEl>
                                      </p:cBhvr>
                                    </p:animEffect>
                                    <p:anim calcmode="lin" valueType="num">
                                      <p:cBhvr>
                                        <p:cTn id="8" dur="1000" fill="hold"/>
                                        <p:tgtEl>
                                          <p:spTgt spid="6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4">
                                            <p:txEl>
                                              <p:pRg st="2" end="2"/>
                                            </p:txEl>
                                          </p:spTgt>
                                        </p:tgtEl>
                                        <p:attrNameLst>
                                          <p:attrName>style.visibility</p:attrName>
                                        </p:attrNameLst>
                                      </p:cBhvr>
                                      <p:to>
                                        <p:strVal val="visible"/>
                                      </p:to>
                                    </p:set>
                                    <p:animEffect transition="in" filter="fade">
                                      <p:cBhvr>
                                        <p:cTn id="14" dur="1000"/>
                                        <p:tgtEl>
                                          <p:spTgt spid="64">
                                            <p:txEl>
                                              <p:pRg st="2" end="2"/>
                                            </p:txEl>
                                          </p:spTgt>
                                        </p:tgtEl>
                                      </p:cBhvr>
                                    </p:animEffect>
                                    <p:anim calcmode="lin" valueType="num">
                                      <p:cBhvr>
                                        <p:cTn id="15" dur="10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xit" presetSubtype="0" fill="hold" grpId="0" nodeType="afterEffect">
                                  <p:stCondLst>
                                    <p:cond delay="500"/>
                                  </p:stCondLst>
                                  <p:childTnLst>
                                    <p:animEffect transition="out" filter="fade">
                                      <p:cBhvr>
                                        <p:cTn id="19" dur="1000"/>
                                        <p:tgtEl>
                                          <p:spTgt spid="109"/>
                                        </p:tgtEl>
                                      </p:cBhvr>
                                    </p:animEffect>
                                    <p:anim calcmode="lin" valueType="num">
                                      <p:cBhvr>
                                        <p:cTn id="20" dur="1000"/>
                                        <p:tgtEl>
                                          <p:spTgt spid="109"/>
                                        </p:tgtEl>
                                        <p:attrNameLst>
                                          <p:attrName>ppt_x</p:attrName>
                                        </p:attrNameLst>
                                      </p:cBhvr>
                                      <p:tavLst>
                                        <p:tav tm="0">
                                          <p:val>
                                            <p:strVal val="ppt_x"/>
                                          </p:val>
                                        </p:tav>
                                        <p:tav tm="100000">
                                          <p:val>
                                            <p:strVal val="ppt_x"/>
                                          </p:val>
                                        </p:tav>
                                      </p:tavLst>
                                    </p:anim>
                                    <p:anim calcmode="lin" valueType="num">
                                      <p:cBhvr>
                                        <p:cTn id="21" dur="1000"/>
                                        <p:tgtEl>
                                          <p:spTgt spid="109"/>
                                        </p:tgtEl>
                                        <p:attrNameLst>
                                          <p:attrName>ppt_y</p:attrName>
                                        </p:attrNameLst>
                                      </p:cBhvr>
                                      <p:tavLst>
                                        <p:tav tm="0">
                                          <p:val>
                                            <p:strVal val="ppt_y"/>
                                          </p:val>
                                        </p:tav>
                                        <p:tav tm="100000">
                                          <p:val>
                                            <p:strVal val="ppt_y+.1"/>
                                          </p:val>
                                        </p:tav>
                                      </p:tavLst>
                                    </p:anim>
                                    <p:set>
                                      <p:cBhvr>
                                        <p:cTn id="22" dur="1" fill="hold">
                                          <p:stCondLst>
                                            <p:cond delay="999"/>
                                          </p:stCondLst>
                                        </p:cTn>
                                        <p:tgtEl>
                                          <p:spTgt spid="109"/>
                                        </p:tgtEl>
                                        <p:attrNameLst>
                                          <p:attrName>style.visibility</p:attrName>
                                        </p:attrNameLst>
                                      </p:cBhvr>
                                      <p:to>
                                        <p:strVal val="hidden"/>
                                      </p:to>
                                    </p:set>
                                  </p:childTnLst>
                                </p:cTn>
                              </p:par>
                              <p:par>
                                <p:cTn id="23" presetID="42" presetClass="exit" presetSubtype="0" fill="hold" grpId="0" nodeType="withEffect">
                                  <p:stCondLst>
                                    <p:cond delay="0"/>
                                  </p:stCondLst>
                                  <p:childTnLst>
                                    <p:animEffect transition="out" filter="fade">
                                      <p:cBhvr>
                                        <p:cTn id="24" dur="1000"/>
                                        <p:tgtEl>
                                          <p:spTgt spid="111"/>
                                        </p:tgtEl>
                                      </p:cBhvr>
                                    </p:animEffect>
                                    <p:anim calcmode="lin" valueType="num">
                                      <p:cBhvr>
                                        <p:cTn id="25" dur="1000"/>
                                        <p:tgtEl>
                                          <p:spTgt spid="111"/>
                                        </p:tgtEl>
                                        <p:attrNameLst>
                                          <p:attrName>ppt_x</p:attrName>
                                        </p:attrNameLst>
                                      </p:cBhvr>
                                      <p:tavLst>
                                        <p:tav tm="0">
                                          <p:val>
                                            <p:strVal val="ppt_x"/>
                                          </p:val>
                                        </p:tav>
                                        <p:tav tm="100000">
                                          <p:val>
                                            <p:strVal val="ppt_x"/>
                                          </p:val>
                                        </p:tav>
                                      </p:tavLst>
                                    </p:anim>
                                    <p:anim calcmode="lin" valueType="num">
                                      <p:cBhvr>
                                        <p:cTn id="26" dur="1000"/>
                                        <p:tgtEl>
                                          <p:spTgt spid="111"/>
                                        </p:tgtEl>
                                        <p:attrNameLst>
                                          <p:attrName>ppt_y</p:attrName>
                                        </p:attrNameLst>
                                      </p:cBhvr>
                                      <p:tavLst>
                                        <p:tav tm="0">
                                          <p:val>
                                            <p:strVal val="ppt_y"/>
                                          </p:val>
                                        </p:tav>
                                        <p:tav tm="100000">
                                          <p:val>
                                            <p:strVal val="ppt_y+.1"/>
                                          </p:val>
                                        </p:tav>
                                      </p:tavLst>
                                    </p:anim>
                                    <p:set>
                                      <p:cBhvr>
                                        <p:cTn id="27" dur="1" fill="hold">
                                          <p:stCondLst>
                                            <p:cond delay="999"/>
                                          </p:stCondLst>
                                        </p:cTn>
                                        <p:tgtEl>
                                          <p:spTgt spid="111"/>
                                        </p:tgtEl>
                                        <p:attrNameLst>
                                          <p:attrName>style.visibility</p:attrName>
                                        </p:attrNameLst>
                                      </p:cBhvr>
                                      <p:to>
                                        <p:strVal val="hidden"/>
                                      </p:to>
                                    </p:set>
                                  </p:childTnLst>
                                </p:cTn>
                              </p:par>
                              <p:par>
                                <p:cTn id="28" presetID="42" presetClass="exit" presetSubtype="0" fill="hold" grpId="0" nodeType="withEffect">
                                  <p:stCondLst>
                                    <p:cond delay="0"/>
                                  </p:stCondLst>
                                  <p:childTnLst>
                                    <p:animEffect transition="out" filter="fade">
                                      <p:cBhvr>
                                        <p:cTn id="29" dur="1000"/>
                                        <p:tgtEl>
                                          <p:spTgt spid="7"/>
                                        </p:tgtEl>
                                      </p:cBhvr>
                                    </p:animEffect>
                                    <p:anim calcmode="lin" valueType="num">
                                      <p:cBhvr>
                                        <p:cTn id="30" dur="1000"/>
                                        <p:tgtEl>
                                          <p:spTgt spid="7"/>
                                        </p:tgtEl>
                                        <p:attrNameLst>
                                          <p:attrName>ppt_x</p:attrName>
                                        </p:attrNameLst>
                                      </p:cBhvr>
                                      <p:tavLst>
                                        <p:tav tm="0">
                                          <p:val>
                                            <p:strVal val="ppt_x"/>
                                          </p:val>
                                        </p:tav>
                                        <p:tav tm="100000">
                                          <p:val>
                                            <p:strVal val="ppt_x"/>
                                          </p:val>
                                        </p:tav>
                                      </p:tavLst>
                                    </p:anim>
                                    <p:anim calcmode="lin" valueType="num">
                                      <p:cBhvr>
                                        <p:cTn id="31" dur="1000"/>
                                        <p:tgtEl>
                                          <p:spTgt spid="7"/>
                                        </p:tgtEl>
                                        <p:attrNameLst>
                                          <p:attrName>ppt_y</p:attrName>
                                        </p:attrNameLst>
                                      </p:cBhvr>
                                      <p:tavLst>
                                        <p:tav tm="0">
                                          <p:val>
                                            <p:strVal val="ppt_y"/>
                                          </p:val>
                                        </p:tav>
                                        <p:tav tm="100000">
                                          <p:val>
                                            <p:strVal val="ppt_y+.1"/>
                                          </p:val>
                                        </p:tav>
                                      </p:tavLst>
                                    </p:anim>
                                    <p:set>
                                      <p:cBhvr>
                                        <p:cTn id="32" dur="1" fill="hold">
                                          <p:stCondLst>
                                            <p:cond delay="999"/>
                                          </p:stCondLst>
                                        </p:cTn>
                                        <p:tgtEl>
                                          <p:spTgt spid="7"/>
                                        </p:tgtEl>
                                        <p:attrNameLst>
                                          <p:attrName>style.visibility</p:attrName>
                                        </p:attrNameLst>
                                      </p:cBhvr>
                                      <p:to>
                                        <p:strVal val="hidden"/>
                                      </p:to>
                                    </p:set>
                                  </p:childTnLst>
                                </p:cTn>
                              </p:par>
                              <p:par>
                                <p:cTn id="33" presetID="42" presetClass="exit" presetSubtype="0" fill="hold" grpId="0" nodeType="withEffect">
                                  <p:stCondLst>
                                    <p:cond delay="0"/>
                                  </p:stCondLst>
                                  <p:childTnLst>
                                    <p:animEffect transition="out" filter="fade">
                                      <p:cBhvr>
                                        <p:cTn id="34" dur="1000"/>
                                        <p:tgtEl>
                                          <p:spTgt spid="110"/>
                                        </p:tgtEl>
                                      </p:cBhvr>
                                    </p:animEffect>
                                    <p:anim calcmode="lin" valueType="num">
                                      <p:cBhvr>
                                        <p:cTn id="35" dur="1000"/>
                                        <p:tgtEl>
                                          <p:spTgt spid="110"/>
                                        </p:tgtEl>
                                        <p:attrNameLst>
                                          <p:attrName>ppt_x</p:attrName>
                                        </p:attrNameLst>
                                      </p:cBhvr>
                                      <p:tavLst>
                                        <p:tav tm="0">
                                          <p:val>
                                            <p:strVal val="ppt_x"/>
                                          </p:val>
                                        </p:tav>
                                        <p:tav tm="100000">
                                          <p:val>
                                            <p:strVal val="ppt_x"/>
                                          </p:val>
                                        </p:tav>
                                      </p:tavLst>
                                    </p:anim>
                                    <p:anim calcmode="lin" valueType="num">
                                      <p:cBhvr>
                                        <p:cTn id="36" dur="1000"/>
                                        <p:tgtEl>
                                          <p:spTgt spid="110"/>
                                        </p:tgtEl>
                                        <p:attrNameLst>
                                          <p:attrName>ppt_y</p:attrName>
                                        </p:attrNameLst>
                                      </p:cBhvr>
                                      <p:tavLst>
                                        <p:tav tm="0">
                                          <p:val>
                                            <p:strVal val="ppt_y"/>
                                          </p:val>
                                        </p:tav>
                                        <p:tav tm="100000">
                                          <p:val>
                                            <p:strVal val="ppt_y+.1"/>
                                          </p:val>
                                        </p:tav>
                                      </p:tavLst>
                                    </p:anim>
                                    <p:set>
                                      <p:cBhvr>
                                        <p:cTn id="37" dur="1" fill="hold">
                                          <p:stCondLst>
                                            <p:cond delay="999"/>
                                          </p:stCondLst>
                                        </p:cTn>
                                        <p:tgtEl>
                                          <p:spTgt spid="110"/>
                                        </p:tgtEl>
                                        <p:attrNameLst>
                                          <p:attrName>style.visibility</p:attrName>
                                        </p:attrNameLst>
                                      </p:cBhvr>
                                      <p:to>
                                        <p:strVal val="hidden"/>
                                      </p:to>
                                    </p:set>
                                  </p:childTnLst>
                                </p:cTn>
                              </p:par>
                              <p:par>
                                <p:cTn id="38" presetID="42" presetClass="exit" presetSubtype="0" fill="hold" grpId="0" nodeType="withEffect">
                                  <p:stCondLst>
                                    <p:cond delay="0"/>
                                  </p:stCondLst>
                                  <p:childTnLst>
                                    <p:animEffect transition="out" filter="fade">
                                      <p:cBhvr>
                                        <p:cTn id="39" dur="1000"/>
                                        <p:tgtEl>
                                          <p:spTgt spid="112"/>
                                        </p:tgtEl>
                                      </p:cBhvr>
                                    </p:animEffect>
                                    <p:anim calcmode="lin" valueType="num">
                                      <p:cBhvr>
                                        <p:cTn id="40" dur="1000"/>
                                        <p:tgtEl>
                                          <p:spTgt spid="112"/>
                                        </p:tgtEl>
                                        <p:attrNameLst>
                                          <p:attrName>ppt_x</p:attrName>
                                        </p:attrNameLst>
                                      </p:cBhvr>
                                      <p:tavLst>
                                        <p:tav tm="0">
                                          <p:val>
                                            <p:strVal val="ppt_x"/>
                                          </p:val>
                                        </p:tav>
                                        <p:tav tm="100000">
                                          <p:val>
                                            <p:strVal val="ppt_x"/>
                                          </p:val>
                                        </p:tav>
                                      </p:tavLst>
                                    </p:anim>
                                    <p:anim calcmode="lin" valueType="num">
                                      <p:cBhvr>
                                        <p:cTn id="41" dur="1000"/>
                                        <p:tgtEl>
                                          <p:spTgt spid="112"/>
                                        </p:tgtEl>
                                        <p:attrNameLst>
                                          <p:attrName>ppt_y</p:attrName>
                                        </p:attrNameLst>
                                      </p:cBhvr>
                                      <p:tavLst>
                                        <p:tav tm="0">
                                          <p:val>
                                            <p:strVal val="ppt_y"/>
                                          </p:val>
                                        </p:tav>
                                        <p:tav tm="100000">
                                          <p:val>
                                            <p:strVal val="ppt_y+.1"/>
                                          </p:val>
                                        </p:tav>
                                      </p:tavLst>
                                    </p:anim>
                                    <p:set>
                                      <p:cBhvr>
                                        <p:cTn id="42" dur="1" fill="hold">
                                          <p:stCondLst>
                                            <p:cond delay="999"/>
                                          </p:stCondLst>
                                        </p:cTn>
                                        <p:tgtEl>
                                          <p:spTgt spid="112"/>
                                        </p:tgtEl>
                                        <p:attrNameLst>
                                          <p:attrName>style.visibility</p:attrName>
                                        </p:attrNameLst>
                                      </p:cBhvr>
                                      <p:to>
                                        <p:strVal val="hidden"/>
                                      </p:to>
                                    </p:set>
                                  </p:childTnLst>
                                </p:cTn>
                              </p:par>
                              <p:par>
                                <p:cTn id="43" presetID="42" presetClass="exit" presetSubtype="0" fill="hold" grpId="0" nodeType="withEffect">
                                  <p:stCondLst>
                                    <p:cond delay="0"/>
                                  </p:stCondLst>
                                  <p:childTnLst>
                                    <p:animEffect transition="out" filter="fade">
                                      <p:cBhvr>
                                        <p:cTn id="44" dur="1000"/>
                                        <p:tgtEl>
                                          <p:spTgt spid="76"/>
                                        </p:tgtEl>
                                      </p:cBhvr>
                                    </p:animEffect>
                                    <p:anim calcmode="lin" valueType="num">
                                      <p:cBhvr>
                                        <p:cTn id="45" dur="1000"/>
                                        <p:tgtEl>
                                          <p:spTgt spid="76"/>
                                        </p:tgtEl>
                                        <p:attrNameLst>
                                          <p:attrName>ppt_x</p:attrName>
                                        </p:attrNameLst>
                                      </p:cBhvr>
                                      <p:tavLst>
                                        <p:tav tm="0">
                                          <p:val>
                                            <p:strVal val="ppt_x"/>
                                          </p:val>
                                        </p:tav>
                                        <p:tav tm="100000">
                                          <p:val>
                                            <p:strVal val="ppt_x"/>
                                          </p:val>
                                        </p:tav>
                                      </p:tavLst>
                                    </p:anim>
                                    <p:anim calcmode="lin" valueType="num">
                                      <p:cBhvr>
                                        <p:cTn id="46" dur="1000"/>
                                        <p:tgtEl>
                                          <p:spTgt spid="76"/>
                                        </p:tgtEl>
                                        <p:attrNameLst>
                                          <p:attrName>ppt_y</p:attrName>
                                        </p:attrNameLst>
                                      </p:cBhvr>
                                      <p:tavLst>
                                        <p:tav tm="0">
                                          <p:val>
                                            <p:strVal val="ppt_y"/>
                                          </p:val>
                                        </p:tav>
                                        <p:tav tm="100000">
                                          <p:val>
                                            <p:strVal val="ppt_y+.1"/>
                                          </p:val>
                                        </p:tav>
                                      </p:tavLst>
                                    </p:anim>
                                    <p:set>
                                      <p:cBhvr>
                                        <p:cTn id="47" dur="1" fill="hold">
                                          <p:stCondLst>
                                            <p:cond delay="999"/>
                                          </p:stCondLst>
                                        </p:cTn>
                                        <p:tgtEl>
                                          <p:spTgt spid="76"/>
                                        </p:tgtEl>
                                        <p:attrNameLst>
                                          <p:attrName>style.visibility</p:attrName>
                                        </p:attrNameLst>
                                      </p:cBhvr>
                                      <p:to>
                                        <p:strVal val="hidden"/>
                                      </p:to>
                                    </p:set>
                                  </p:childTnLst>
                                </p:cTn>
                              </p:par>
                              <p:par>
                                <p:cTn id="48" presetID="42" presetClass="exit" presetSubtype="0" fill="hold" grpId="0" nodeType="withEffect">
                                  <p:stCondLst>
                                    <p:cond delay="0"/>
                                  </p:stCondLst>
                                  <p:childTnLst>
                                    <p:animEffect transition="out" filter="fade">
                                      <p:cBhvr>
                                        <p:cTn id="49" dur="1000"/>
                                        <p:tgtEl>
                                          <p:spTgt spid="66"/>
                                        </p:tgtEl>
                                      </p:cBhvr>
                                    </p:animEffect>
                                    <p:anim calcmode="lin" valueType="num">
                                      <p:cBhvr>
                                        <p:cTn id="50" dur="1000"/>
                                        <p:tgtEl>
                                          <p:spTgt spid="66"/>
                                        </p:tgtEl>
                                        <p:attrNameLst>
                                          <p:attrName>ppt_x</p:attrName>
                                        </p:attrNameLst>
                                      </p:cBhvr>
                                      <p:tavLst>
                                        <p:tav tm="0">
                                          <p:val>
                                            <p:strVal val="ppt_x"/>
                                          </p:val>
                                        </p:tav>
                                        <p:tav tm="100000">
                                          <p:val>
                                            <p:strVal val="ppt_x"/>
                                          </p:val>
                                        </p:tav>
                                      </p:tavLst>
                                    </p:anim>
                                    <p:anim calcmode="lin" valueType="num">
                                      <p:cBhvr>
                                        <p:cTn id="51" dur="1000"/>
                                        <p:tgtEl>
                                          <p:spTgt spid="66"/>
                                        </p:tgtEl>
                                        <p:attrNameLst>
                                          <p:attrName>ppt_y</p:attrName>
                                        </p:attrNameLst>
                                      </p:cBhvr>
                                      <p:tavLst>
                                        <p:tav tm="0">
                                          <p:val>
                                            <p:strVal val="ppt_y"/>
                                          </p:val>
                                        </p:tav>
                                        <p:tav tm="100000">
                                          <p:val>
                                            <p:strVal val="ppt_y+.1"/>
                                          </p:val>
                                        </p:tav>
                                      </p:tavLst>
                                    </p:anim>
                                    <p:set>
                                      <p:cBhvr>
                                        <p:cTn id="52" dur="1" fill="hold">
                                          <p:stCondLst>
                                            <p:cond delay="999"/>
                                          </p:stCondLst>
                                        </p:cTn>
                                        <p:tgtEl>
                                          <p:spTgt spid="66"/>
                                        </p:tgtEl>
                                        <p:attrNameLst>
                                          <p:attrName>style.visibility</p:attrName>
                                        </p:attrNameLst>
                                      </p:cBhvr>
                                      <p:to>
                                        <p:strVal val="hidden"/>
                                      </p:to>
                                    </p:set>
                                  </p:childTnLst>
                                </p:cTn>
                              </p:par>
                              <p:par>
                                <p:cTn id="53" presetID="42" presetClass="exit" presetSubtype="0" fill="hold" grpId="0" nodeType="withEffect">
                                  <p:stCondLst>
                                    <p:cond delay="0"/>
                                  </p:stCondLst>
                                  <p:childTnLst>
                                    <p:animEffect transition="out" filter="fade">
                                      <p:cBhvr>
                                        <p:cTn id="54" dur="1000"/>
                                        <p:tgtEl>
                                          <p:spTgt spid="77"/>
                                        </p:tgtEl>
                                      </p:cBhvr>
                                    </p:animEffect>
                                    <p:anim calcmode="lin" valueType="num">
                                      <p:cBhvr>
                                        <p:cTn id="55" dur="1000"/>
                                        <p:tgtEl>
                                          <p:spTgt spid="77"/>
                                        </p:tgtEl>
                                        <p:attrNameLst>
                                          <p:attrName>ppt_x</p:attrName>
                                        </p:attrNameLst>
                                      </p:cBhvr>
                                      <p:tavLst>
                                        <p:tav tm="0">
                                          <p:val>
                                            <p:strVal val="ppt_x"/>
                                          </p:val>
                                        </p:tav>
                                        <p:tav tm="100000">
                                          <p:val>
                                            <p:strVal val="ppt_x"/>
                                          </p:val>
                                        </p:tav>
                                      </p:tavLst>
                                    </p:anim>
                                    <p:anim calcmode="lin" valueType="num">
                                      <p:cBhvr>
                                        <p:cTn id="56" dur="1000"/>
                                        <p:tgtEl>
                                          <p:spTgt spid="77"/>
                                        </p:tgtEl>
                                        <p:attrNameLst>
                                          <p:attrName>ppt_y</p:attrName>
                                        </p:attrNameLst>
                                      </p:cBhvr>
                                      <p:tavLst>
                                        <p:tav tm="0">
                                          <p:val>
                                            <p:strVal val="ppt_y"/>
                                          </p:val>
                                        </p:tav>
                                        <p:tav tm="100000">
                                          <p:val>
                                            <p:strVal val="ppt_y+.1"/>
                                          </p:val>
                                        </p:tav>
                                      </p:tavLst>
                                    </p:anim>
                                    <p:set>
                                      <p:cBhvr>
                                        <p:cTn id="57" dur="1" fill="hold">
                                          <p:stCondLst>
                                            <p:cond delay="999"/>
                                          </p:stCondLst>
                                        </p:cTn>
                                        <p:tgtEl>
                                          <p:spTgt spid="77"/>
                                        </p:tgtEl>
                                        <p:attrNameLst>
                                          <p:attrName>style.visibility</p:attrName>
                                        </p:attrNameLst>
                                      </p:cBhvr>
                                      <p:to>
                                        <p:strVal val="hidden"/>
                                      </p:to>
                                    </p:set>
                                  </p:childTnLst>
                                </p:cTn>
                              </p:par>
                              <p:par>
                                <p:cTn id="58" presetID="42" presetClass="exit" presetSubtype="0" fill="hold" grpId="0" nodeType="withEffect">
                                  <p:stCondLst>
                                    <p:cond delay="0"/>
                                  </p:stCondLst>
                                  <p:childTnLst>
                                    <p:animEffect transition="out" filter="fade">
                                      <p:cBhvr>
                                        <p:cTn id="59" dur="1000"/>
                                        <p:tgtEl>
                                          <p:spTgt spid="78"/>
                                        </p:tgtEl>
                                      </p:cBhvr>
                                    </p:animEffect>
                                    <p:anim calcmode="lin" valueType="num">
                                      <p:cBhvr>
                                        <p:cTn id="60" dur="1000"/>
                                        <p:tgtEl>
                                          <p:spTgt spid="78"/>
                                        </p:tgtEl>
                                        <p:attrNameLst>
                                          <p:attrName>ppt_x</p:attrName>
                                        </p:attrNameLst>
                                      </p:cBhvr>
                                      <p:tavLst>
                                        <p:tav tm="0">
                                          <p:val>
                                            <p:strVal val="ppt_x"/>
                                          </p:val>
                                        </p:tav>
                                        <p:tav tm="100000">
                                          <p:val>
                                            <p:strVal val="ppt_x"/>
                                          </p:val>
                                        </p:tav>
                                      </p:tavLst>
                                    </p:anim>
                                    <p:anim calcmode="lin" valueType="num">
                                      <p:cBhvr>
                                        <p:cTn id="61" dur="1000"/>
                                        <p:tgtEl>
                                          <p:spTgt spid="78"/>
                                        </p:tgtEl>
                                        <p:attrNameLst>
                                          <p:attrName>ppt_y</p:attrName>
                                        </p:attrNameLst>
                                      </p:cBhvr>
                                      <p:tavLst>
                                        <p:tav tm="0">
                                          <p:val>
                                            <p:strVal val="ppt_y"/>
                                          </p:val>
                                        </p:tav>
                                        <p:tav tm="100000">
                                          <p:val>
                                            <p:strVal val="ppt_y+.1"/>
                                          </p:val>
                                        </p:tav>
                                      </p:tavLst>
                                    </p:anim>
                                    <p:set>
                                      <p:cBhvr>
                                        <p:cTn id="62" dur="1" fill="hold">
                                          <p:stCondLst>
                                            <p:cond delay="999"/>
                                          </p:stCondLst>
                                        </p:cTn>
                                        <p:tgtEl>
                                          <p:spTgt spid="78"/>
                                        </p:tgtEl>
                                        <p:attrNameLst>
                                          <p:attrName>style.visibility</p:attrName>
                                        </p:attrNameLst>
                                      </p:cBhvr>
                                      <p:to>
                                        <p:strVal val="hidden"/>
                                      </p:to>
                                    </p:set>
                                  </p:childTnLst>
                                </p:cTn>
                              </p:par>
                              <p:par>
                                <p:cTn id="63" presetID="42" presetClass="exit" presetSubtype="0" fill="hold" grpId="0" nodeType="withEffect">
                                  <p:stCondLst>
                                    <p:cond delay="0"/>
                                  </p:stCondLst>
                                  <p:childTnLst>
                                    <p:animEffect transition="out" filter="fade">
                                      <p:cBhvr>
                                        <p:cTn id="64" dur="1000"/>
                                        <p:tgtEl>
                                          <p:spTgt spid="79"/>
                                        </p:tgtEl>
                                      </p:cBhvr>
                                    </p:animEffect>
                                    <p:anim calcmode="lin" valueType="num">
                                      <p:cBhvr>
                                        <p:cTn id="65" dur="1000"/>
                                        <p:tgtEl>
                                          <p:spTgt spid="79"/>
                                        </p:tgtEl>
                                        <p:attrNameLst>
                                          <p:attrName>ppt_x</p:attrName>
                                        </p:attrNameLst>
                                      </p:cBhvr>
                                      <p:tavLst>
                                        <p:tav tm="0">
                                          <p:val>
                                            <p:strVal val="ppt_x"/>
                                          </p:val>
                                        </p:tav>
                                        <p:tav tm="100000">
                                          <p:val>
                                            <p:strVal val="ppt_x"/>
                                          </p:val>
                                        </p:tav>
                                      </p:tavLst>
                                    </p:anim>
                                    <p:anim calcmode="lin" valueType="num">
                                      <p:cBhvr>
                                        <p:cTn id="66" dur="1000"/>
                                        <p:tgtEl>
                                          <p:spTgt spid="79"/>
                                        </p:tgtEl>
                                        <p:attrNameLst>
                                          <p:attrName>ppt_y</p:attrName>
                                        </p:attrNameLst>
                                      </p:cBhvr>
                                      <p:tavLst>
                                        <p:tav tm="0">
                                          <p:val>
                                            <p:strVal val="ppt_y"/>
                                          </p:val>
                                        </p:tav>
                                        <p:tav tm="100000">
                                          <p:val>
                                            <p:strVal val="ppt_y+.1"/>
                                          </p:val>
                                        </p:tav>
                                      </p:tavLst>
                                    </p:anim>
                                    <p:set>
                                      <p:cBhvr>
                                        <p:cTn id="67" dur="1" fill="hold">
                                          <p:stCondLst>
                                            <p:cond delay="999"/>
                                          </p:stCondLst>
                                        </p:cTn>
                                        <p:tgtEl>
                                          <p:spTgt spid="79"/>
                                        </p:tgtEl>
                                        <p:attrNameLst>
                                          <p:attrName>style.visibility</p:attrName>
                                        </p:attrNameLst>
                                      </p:cBhvr>
                                      <p:to>
                                        <p:strVal val="hidden"/>
                                      </p:to>
                                    </p:set>
                                  </p:childTnLst>
                                </p:cTn>
                              </p:par>
                              <p:par>
                                <p:cTn id="68" presetID="42" presetClass="exit" presetSubtype="0" fill="hold" grpId="0" nodeType="withEffect">
                                  <p:stCondLst>
                                    <p:cond delay="0"/>
                                  </p:stCondLst>
                                  <p:childTnLst>
                                    <p:animEffect transition="out" filter="fade">
                                      <p:cBhvr>
                                        <p:cTn id="69" dur="1000"/>
                                        <p:tgtEl>
                                          <p:spTgt spid="113"/>
                                        </p:tgtEl>
                                      </p:cBhvr>
                                    </p:animEffect>
                                    <p:anim calcmode="lin" valueType="num">
                                      <p:cBhvr>
                                        <p:cTn id="70" dur="1000"/>
                                        <p:tgtEl>
                                          <p:spTgt spid="113"/>
                                        </p:tgtEl>
                                        <p:attrNameLst>
                                          <p:attrName>ppt_x</p:attrName>
                                        </p:attrNameLst>
                                      </p:cBhvr>
                                      <p:tavLst>
                                        <p:tav tm="0">
                                          <p:val>
                                            <p:strVal val="ppt_x"/>
                                          </p:val>
                                        </p:tav>
                                        <p:tav tm="100000">
                                          <p:val>
                                            <p:strVal val="ppt_x"/>
                                          </p:val>
                                        </p:tav>
                                      </p:tavLst>
                                    </p:anim>
                                    <p:anim calcmode="lin" valueType="num">
                                      <p:cBhvr>
                                        <p:cTn id="71" dur="1000"/>
                                        <p:tgtEl>
                                          <p:spTgt spid="113"/>
                                        </p:tgtEl>
                                        <p:attrNameLst>
                                          <p:attrName>ppt_y</p:attrName>
                                        </p:attrNameLst>
                                      </p:cBhvr>
                                      <p:tavLst>
                                        <p:tav tm="0">
                                          <p:val>
                                            <p:strVal val="ppt_y"/>
                                          </p:val>
                                        </p:tav>
                                        <p:tav tm="100000">
                                          <p:val>
                                            <p:strVal val="ppt_y+.1"/>
                                          </p:val>
                                        </p:tav>
                                      </p:tavLst>
                                    </p:anim>
                                    <p:set>
                                      <p:cBhvr>
                                        <p:cTn id="72" dur="1" fill="hold">
                                          <p:stCondLst>
                                            <p:cond delay="999"/>
                                          </p:stCondLst>
                                        </p:cTn>
                                        <p:tgtEl>
                                          <p:spTgt spid="113"/>
                                        </p:tgtEl>
                                        <p:attrNameLst>
                                          <p:attrName>style.visibility</p:attrName>
                                        </p:attrNameLst>
                                      </p:cBhvr>
                                      <p:to>
                                        <p:strVal val="hidden"/>
                                      </p:to>
                                    </p:set>
                                  </p:childTnLst>
                                </p:cTn>
                              </p:par>
                              <p:par>
                                <p:cTn id="73" presetID="42" presetClass="exit" presetSubtype="0" fill="hold" grpId="0" nodeType="withEffect">
                                  <p:stCondLst>
                                    <p:cond delay="0"/>
                                  </p:stCondLst>
                                  <p:childTnLst>
                                    <p:animEffect transition="out" filter="fade">
                                      <p:cBhvr>
                                        <p:cTn id="74" dur="1000"/>
                                        <p:tgtEl>
                                          <p:spTgt spid="115"/>
                                        </p:tgtEl>
                                      </p:cBhvr>
                                    </p:animEffect>
                                    <p:anim calcmode="lin" valueType="num">
                                      <p:cBhvr>
                                        <p:cTn id="75" dur="1000"/>
                                        <p:tgtEl>
                                          <p:spTgt spid="115"/>
                                        </p:tgtEl>
                                        <p:attrNameLst>
                                          <p:attrName>ppt_x</p:attrName>
                                        </p:attrNameLst>
                                      </p:cBhvr>
                                      <p:tavLst>
                                        <p:tav tm="0">
                                          <p:val>
                                            <p:strVal val="ppt_x"/>
                                          </p:val>
                                        </p:tav>
                                        <p:tav tm="100000">
                                          <p:val>
                                            <p:strVal val="ppt_x"/>
                                          </p:val>
                                        </p:tav>
                                      </p:tavLst>
                                    </p:anim>
                                    <p:anim calcmode="lin" valueType="num">
                                      <p:cBhvr>
                                        <p:cTn id="76" dur="1000"/>
                                        <p:tgtEl>
                                          <p:spTgt spid="115"/>
                                        </p:tgtEl>
                                        <p:attrNameLst>
                                          <p:attrName>ppt_y</p:attrName>
                                        </p:attrNameLst>
                                      </p:cBhvr>
                                      <p:tavLst>
                                        <p:tav tm="0">
                                          <p:val>
                                            <p:strVal val="ppt_y"/>
                                          </p:val>
                                        </p:tav>
                                        <p:tav tm="100000">
                                          <p:val>
                                            <p:strVal val="ppt_y+.1"/>
                                          </p:val>
                                        </p:tav>
                                      </p:tavLst>
                                    </p:anim>
                                    <p:set>
                                      <p:cBhvr>
                                        <p:cTn id="77" dur="1" fill="hold">
                                          <p:stCondLst>
                                            <p:cond delay="999"/>
                                          </p:stCondLst>
                                        </p:cTn>
                                        <p:tgtEl>
                                          <p:spTgt spid="115"/>
                                        </p:tgtEl>
                                        <p:attrNameLst>
                                          <p:attrName>style.visibility</p:attrName>
                                        </p:attrNameLst>
                                      </p:cBhvr>
                                      <p:to>
                                        <p:strVal val="hidden"/>
                                      </p:to>
                                    </p:set>
                                  </p:childTnLst>
                                </p:cTn>
                              </p:par>
                              <p:par>
                                <p:cTn id="78" presetID="42" presetClass="exit" presetSubtype="0" fill="hold" grpId="0" nodeType="withEffect">
                                  <p:stCondLst>
                                    <p:cond delay="0"/>
                                  </p:stCondLst>
                                  <p:childTnLst>
                                    <p:animEffect transition="out" filter="fade">
                                      <p:cBhvr>
                                        <p:cTn id="79" dur="1000"/>
                                        <p:tgtEl>
                                          <p:spTgt spid="116"/>
                                        </p:tgtEl>
                                      </p:cBhvr>
                                    </p:animEffect>
                                    <p:anim calcmode="lin" valueType="num">
                                      <p:cBhvr>
                                        <p:cTn id="80" dur="1000"/>
                                        <p:tgtEl>
                                          <p:spTgt spid="116"/>
                                        </p:tgtEl>
                                        <p:attrNameLst>
                                          <p:attrName>ppt_x</p:attrName>
                                        </p:attrNameLst>
                                      </p:cBhvr>
                                      <p:tavLst>
                                        <p:tav tm="0">
                                          <p:val>
                                            <p:strVal val="ppt_x"/>
                                          </p:val>
                                        </p:tav>
                                        <p:tav tm="100000">
                                          <p:val>
                                            <p:strVal val="ppt_x"/>
                                          </p:val>
                                        </p:tav>
                                      </p:tavLst>
                                    </p:anim>
                                    <p:anim calcmode="lin" valueType="num">
                                      <p:cBhvr>
                                        <p:cTn id="81" dur="1000"/>
                                        <p:tgtEl>
                                          <p:spTgt spid="116"/>
                                        </p:tgtEl>
                                        <p:attrNameLst>
                                          <p:attrName>ppt_y</p:attrName>
                                        </p:attrNameLst>
                                      </p:cBhvr>
                                      <p:tavLst>
                                        <p:tav tm="0">
                                          <p:val>
                                            <p:strVal val="ppt_y"/>
                                          </p:val>
                                        </p:tav>
                                        <p:tav tm="100000">
                                          <p:val>
                                            <p:strVal val="ppt_y+.1"/>
                                          </p:val>
                                        </p:tav>
                                      </p:tavLst>
                                    </p:anim>
                                    <p:set>
                                      <p:cBhvr>
                                        <p:cTn id="82" dur="1" fill="hold">
                                          <p:stCondLst>
                                            <p:cond delay="999"/>
                                          </p:stCondLst>
                                        </p:cTn>
                                        <p:tgtEl>
                                          <p:spTgt spid="116"/>
                                        </p:tgtEl>
                                        <p:attrNameLst>
                                          <p:attrName>style.visibility</p:attrName>
                                        </p:attrNameLst>
                                      </p:cBhvr>
                                      <p:to>
                                        <p:strVal val="hidden"/>
                                      </p:to>
                                    </p:set>
                                  </p:childTnLst>
                                </p:cTn>
                              </p:par>
                              <p:par>
                                <p:cTn id="83" presetID="42" presetClass="exit" presetSubtype="0" fill="hold" grpId="0" nodeType="withEffect">
                                  <p:stCondLst>
                                    <p:cond delay="0"/>
                                  </p:stCondLst>
                                  <p:childTnLst>
                                    <p:animEffect transition="out" filter="fade">
                                      <p:cBhvr>
                                        <p:cTn id="84" dur="1000"/>
                                        <p:tgtEl>
                                          <p:spTgt spid="118"/>
                                        </p:tgtEl>
                                      </p:cBhvr>
                                    </p:animEffect>
                                    <p:anim calcmode="lin" valueType="num">
                                      <p:cBhvr>
                                        <p:cTn id="85" dur="1000"/>
                                        <p:tgtEl>
                                          <p:spTgt spid="118"/>
                                        </p:tgtEl>
                                        <p:attrNameLst>
                                          <p:attrName>ppt_x</p:attrName>
                                        </p:attrNameLst>
                                      </p:cBhvr>
                                      <p:tavLst>
                                        <p:tav tm="0">
                                          <p:val>
                                            <p:strVal val="ppt_x"/>
                                          </p:val>
                                        </p:tav>
                                        <p:tav tm="100000">
                                          <p:val>
                                            <p:strVal val="ppt_x"/>
                                          </p:val>
                                        </p:tav>
                                      </p:tavLst>
                                    </p:anim>
                                    <p:anim calcmode="lin" valueType="num">
                                      <p:cBhvr>
                                        <p:cTn id="86" dur="1000"/>
                                        <p:tgtEl>
                                          <p:spTgt spid="118"/>
                                        </p:tgtEl>
                                        <p:attrNameLst>
                                          <p:attrName>ppt_y</p:attrName>
                                        </p:attrNameLst>
                                      </p:cBhvr>
                                      <p:tavLst>
                                        <p:tav tm="0">
                                          <p:val>
                                            <p:strVal val="ppt_y"/>
                                          </p:val>
                                        </p:tav>
                                        <p:tav tm="100000">
                                          <p:val>
                                            <p:strVal val="ppt_y+.1"/>
                                          </p:val>
                                        </p:tav>
                                      </p:tavLst>
                                    </p:anim>
                                    <p:set>
                                      <p:cBhvr>
                                        <p:cTn id="87" dur="1" fill="hold">
                                          <p:stCondLst>
                                            <p:cond delay="999"/>
                                          </p:stCondLst>
                                        </p:cTn>
                                        <p:tgtEl>
                                          <p:spTgt spid="118"/>
                                        </p:tgtEl>
                                        <p:attrNameLst>
                                          <p:attrName>style.visibility</p:attrName>
                                        </p:attrNameLst>
                                      </p:cBhvr>
                                      <p:to>
                                        <p:strVal val="hidden"/>
                                      </p:to>
                                    </p:set>
                                  </p:childTnLst>
                                </p:cTn>
                              </p:par>
                              <p:par>
                                <p:cTn id="88" presetID="42" presetClass="exit" presetSubtype="0" fill="hold" grpId="0" nodeType="withEffect">
                                  <p:stCondLst>
                                    <p:cond delay="0"/>
                                  </p:stCondLst>
                                  <p:childTnLst>
                                    <p:animEffect transition="out" filter="fade">
                                      <p:cBhvr>
                                        <p:cTn id="89" dur="1000"/>
                                        <p:tgtEl>
                                          <p:spTgt spid="119"/>
                                        </p:tgtEl>
                                      </p:cBhvr>
                                    </p:animEffect>
                                    <p:anim calcmode="lin" valueType="num">
                                      <p:cBhvr>
                                        <p:cTn id="90" dur="1000"/>
                                        <p:tgtEl>
                                          <p:spTgt spid="119"/>
                                        </p:tgtEl>
                                        <p:attrNameLst>
                                          <p:attrName>ppt_x</p:attrName>
                                        </p:attrNameLst>
                                      </p:cBhvr>
                                      <p:tavLst>
                                        <p:tav tm="0">
                                          <p:val>
                                            <p:strVal val="ppt_x"/>
                                          </p:val>
                                        </p:tav>
                                        <p:tav tm="100000">
                                          <p:val>
                                            <p:strVal val="ppt_x"/>
                                          </p:val>
                                        </p:tav>
                                      </p:tavLst>
                                    </p:anim>
                                    <p:anim calcmode="lin" valueType="num">
                                      <p:cBhvr>
                                        <p:cTn id="91" dur="1000"/>
                                        <p:tgtEl>
                                          <p:spTgt spid="119"/>
                                        </p:tgtEl>
                                        <p:attrNameLst>
                                          <p:attrName>ppt_y</p:attrName>
                                        </p:attrNameLst>
                                      </p:cBhvr>
                                      <p:tavLst>
                                        <p:tav tm="0">
                                          <p:val>
                                            <p:strVal val="ppt_y"/>
                                          </p:val>
                                        </p:tav>
                                        <p:tav tm="100000">
                                          <p:val>
                                            <p:strVal val="ppt_y+.1"/>
                                          </p:val>
                                        </p:tav>
                                      </p:tavLst>
                                    </p:anim>
                                    <p:set>
                                      <p:cBhvr>
                                        <p:cTn id="92" dur="1" fill="hold">
                                          <p:stCondLst>
                                            <p:cond delay="999"/>
                                          </p:stCondLst>
                                        </p:cTn>
                                        <p:tgtEl>
                                          <p:spTgt spid="119"/>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94"/>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95"/>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101"/>
                                        </p:tgtEl>
                                        <p:attrNameLst>
                                          <p:attrName>style.visibility</p:attrName>
                                        </p:attrNameLst>
                                      </p:cBhvr>
                                      <p:to>
                                        <p:strVal val="hidden"/>
                                      </p:to>
                                    </p:set>
                                  </p:childTnLst>
                                </p:cTn>
                              </p:par>
                              <p:par>
                                <p:cTn id="99" presetID="1" presetClass="exit" presetSubtype="0" fill="hold" grpId="0" nodeType="withEffect">
                                  <p:stCondLst>
                                    <p:cond delay="0"/>
                                  </p:stCondLst>
                                  <p:childTnLst>
                                    <p:set>
                                      <p:cBhvr>
                                        <p:cTn id="100" dur="1" fill="hold">
                                          <p:stCondLst>
                                            <p:cond delay="0"/>
                                          </p:stCondLst>
                                        </p:cTn>
                                        <p:tgtEl>
                                          <p:spTgt spid="102"/>
                                        </p:tgtEl>
                                        <p:attrNameLst>
                                          <p:attrName>style.visibility</p:attrName>
                                        </p:attrNameLst>
                                      </p:cBhvr>
                                      <p:to>
                                        <p:strVal val="hidden"/>
                                      </p:to>
                                    </p:set>
                                  </p:childTnLst>
                                </p:cTn>
                              </p:par>
                              <p:par>
                                <p:cTn id="101" presetID="1" presetClass="exit" presetSubtype="0" fill="hold" grpId="0" nodeType="withEffect">
                                  <p:stCondLst>
                                    <p:cond delay="0"/>
                                  </p:stCondLst>
                                  <p:childTnLst>
                                    <p:set>
                                      <p:cBhvr>
                                        <p:cTn id="102" dur="1" fill="hold">
                                          <p:stCondLst>
                                            <p:cond delay="0"/>
                                          </p:stCondLst>
                                        </p:cTn>
                                        <p:tgtEl>
                                          <p:spTgt spid="103"/>
                                        </p:tgtEl>
                                        <p:attrNameLst>
                                          <p:attrName>style.visibility</p:attrName>
                                        </p:attrNameLst>
                                      </p:cBhvr>
                                      <p:to>
                                        <p:strVal val="hidden"/>
                                      </p:to>
                                    </p:set>
                                  </p:childTnLst>
                                </p:cTn>
                              </p:par>
                              <p:par>
                                <p:cTn id="103" presetID="1" presetClass="exit" presetSubtype="0" fill="hold" grpId="0" nodeType="withEffect">
                                  <p:stCondLst>
                                    <p:cond delay="0"/>
                                  </p:stCondLst>
                                  <p:childTnLst>
                                    <p:set>
                                      <p:cBhvr>
                                        <p:cTn id="104" dur="1" fill="hold">
                                          <p:stCondLst>
                                            <p:cond delay="0"/>
                                          </p:stCondLst>
                                        </p:cTn>
                                        <p:tgtEl>
                                          <p:spTgt spid="104"/>
                                        </p:tgtEl>
                                        <p:attrNameLst>
                                          <p:attrName>style.visibility</p:attrName>
                                        </p:attrNameLst>
                                      </p:cBhvr>
                                      <p:to>
                                        <p:strVal val="hidden"/>
                                      </p:to>
                                    </p:set>
                                  </p:childTnLst>
                                </p:cTn>
                              </p:par>
                              <p:par>
                                <p:cTn id="105" presetID="1" presetClass="exit" presetSubtype="0" fill="hold" grpId="0" nodeType="withEffect">
                                  <p:stCondLst>
                                    <p:cond delay="0"/>
                                  </p:stCondLst>
                                  <p:childTnLst>
                                    <p:set>
                                      <p:cBhvr>
                                        <p:cTn id="106" dur="1" fill="hold">
                                          <p:stCondLst>
                                            <p:cond delay="0"/>
                                          </p:stCondLst>
                                        </p:cTn>
                                        <p:tgtEl>
                                          <p:spTgt spid="105"/>
                                        </p:tgtEl>
                                        <p:attrNameLst>
                                          <p:attrName>style.visibility</p:attrName>
                                        </p:attrNameLst>
                                      </p:cBhvr>
                                      <p:to>
                                        <p:strVal val="hidden"/>
                                      </p:to>
                                    </p:set>
                                  </p:childTnLst>
                                </p:cTn>
                              </p:par>
                              <p:par>
                                <p:cTn id="107" presetID="1" presetClass="exit" presetSubtype="0" fill="hold" grpId="0" nodeType="withEffect">
                                  <p:stCondLst>
                                    <p:cond delay="0"/>
                                  </p:stCondLst>
                                  <p:childTnLst>
                                    <p:set>
                                      <p:cBhvr>
                                        <p:cTn id="108" dur="1" fill="hold">
                                          <p:stCondLst>
                                            <p:cond delay="0"/>
                                          </p:stCondLst>
                                        </p:cTn>
                                        <p:tgtEl>
                                          <p:spTgt spid="106"/>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107"/>
                                        </p:tgtEl>
                                        <p:attrNameLst>
                                          <p:attrName>style.visibility</p:attrName>
                                        </p:attrNameLst>
                                      </p:cBhvr>
                                      <p:to>
                                        <p:strVal val="hidden"/>
                                      </p:to>
                                    </p:set>
                                  </p:childTnLst>
                                </p:cTn>
                              </p:par>
                              <p:par>
                                <p:cTn id="111" presetID="1" presetClass="exit" presetSubtype="0" fill="hold" grpId="0" nodeType="withEffect">
                                  <p:stCondLst>
                                    <p:cond delay="0"/>
                                  </p:stCondLst>
                                  <p:childTnLst>
                                    <p:set>
                                      <p:cBhvr>
                                        <p:cTn id="112" dur="1" fill="hold">
                                          <p:stCondLst>
                                            <p:cond delay="0"/>
                                          </p:stCondLst>
                                        </p:cTn>
                                        <p:tgtEl>
                                          <p:spTgt spid="108"/>
                                        </p:tgtEl>
                                        <p:attrNameLst>
                                          <p:attrName>style.visibility</p:attrName>
                                        </p:attrNameLst>
                                      </p:cBhvr>
                                      <p:to>
                                        <p:strVal val="hidden"/>
                                      </p:to>
                                    </p:set>
                                  </p:childTnLst>
                                </p:cTn>
                              </p:par>
                            </p:childTnLst>
                          </p:cTn>
                        </p:par>
                        <p:par>
                          <p:cTn id="113" fill="hold">
                            <p:stCondLst>
                              <p:cond delay="2500"/>
                            </p:stCondLst>
                            <p:childTnLst>
                              <p:par>
                                <p:cTn id="114" presetID="1" presetClass="entr" presetSubtype="0" fill="hold" grpId="0" nodeType="afterEffect">
                                  <p:stCondLst>
                                    <p:cond delay="0"/>
                                  </p:stCondLst>
                                  <p:childTnLst>
                                    <p:set>
                                      <p:cBhvr>
                                        <p:cTn id="115" dur="1" fill="hold">
                                          <p:stCondLst>
                                            <p:cond delay="0"/>
                                          </p:stCondLst>
                                        </p:cTn>
                                        <p:tgtEl>
                                          <p:spTgt spid="133"/>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34"/>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35"/>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136"/>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37"/>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38"/>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139"/>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140"/>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41"/>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101" grpId="0"/>
      <p:bldP spid="102" grpId="0"/>
      <p:bldP spid="103" grpId="0"/>
      <p:bldP spid="104" grpId="0"/>
      <p:bldP spid="105" grpId="0"/>
      <p:bldP spid="106" grpId="0"/>
      <p:bldP spid="107" grpId="0"/>
      <p:bldP spid="108" grpId="0"/>
      <p:bldP spid="109" grpId="0"/>
      <p:bldP spid="110" grpId="0"/>
      <p:bldP spid="111" grpId="0"/>
      <p:bldP spid="112" grpId="0"/>
      <p:bldP spid="7" grpId="0"/>
      <p:bldP spid="113" grpId="0"/>
      <p:bldP spid="115" grpId="0"/>
      <p:bldP spid="116" grpId="0"/>
      <p:bldP spid="118" grpId="0"/>
      <p:bldP spid="119" grpId="0"/>
      <p:bldP spid="66" grpId="0"/>
      <p:bldP spid="76" grpId="0"/>
      <p:bldP spid="77" grpId="0"/>
      <p:bldP spid="78" grpId="0"/>
      <p:bldP spid="79" grpId="0"/>
      <p:bldP spid="133" grpId="0"/>
      <p:bldP spid="134" grpId="0"/>
      <p:bldP spid="135" grpId="0"/>
      <p:bldP spid="136" grpId="0"/>
      <p:bldP spid="137" grpId="0"/>
      <p:bldP spid="138" grpId="0"/>
      <p:bldP spid="139" grpId="0"/>
      <p:bldP spid="140" grpId="0"/>
      <p:bldP spid="141" grpId="0"/>
      <p:bldP spid="1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5">
            <a:extLst>
              <a:ext uri="{FF2B5EF4-FFF2-40B4-BE49-F238E27FC236}">
                <a16:creationId xmlns:a16="http://schemas.microsoft.com/office/drawing/2014/main" id="{E26FF365-008A-DA47-B8CE-FE88E1422E3A}"/>
              </a:ext>
            </a:extLst>
          </p:cNvPr>
          <p:cNvSpPr>
            <a:spLocks noChangeArrowheads="1"/>
          </p:cNvSpPr>
          <p:nvPr/>
        </p:nvSpPr>
        <p:spPr bwMode="auto">
          <a:xfrm>
            <a:off x="8393119" y="3928758"/>
            <a:ext cx="427354" cy="444512"/>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dirty="0"/>
          </a:p>
        </p:txBody>
      </p:sp>
      <p:sp>
        <p:nvSpPr>
          <p:cNvPr id="36" name="椭圆 35">
            <a:extLst>
              <a:ext uri="{FF2B5EF4-FFF2-40B4-BE49-F238E27FC236}">
                <a16:creationId xmlns:a16="http://schemas.microsoft.com/office/drawing/2014/main" id="{FBAE371B-FB79-344E-84E7-BEAEA55D0445}"/>
              </a:ext>
            </a:extLst>
          </p:cNvPr>
          <p:cNvSpPr/>
          <p:nvPr/>
        </p:nvSpPr>
        <p:spPr>
          <a:xfrm>
            <a:off x="8388424" y="394122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0E0B819B-5F29-D549-89EC-85988E9FA0AD}"/>
                  </a:ext>
                </a:extLst>
              </p:cNvPr>
              <p:cNvSpPr/>
              <p:nvPr/>
            </p:nvSpPr>
            <p:spPr>
              <a:xfrm>
                <a:off x="6516216" y="23457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7" name="椭圆 36">
                <a:extLst>
                  <a:ext uri="{FF2B5EF4-FFF2-40B4-BE49-F238E27FC236}">
                    <a16:creationId xmlns:a16="http://schemas.microsoft.com/office/drawing/2014/main" id="{0E0B819B-5F29-D549-89EC-85988E9FA0AD}"/>
                  </a:ext>
                </a:extLst>
              </p:cNvPr>
              <p:cNvSpPr>
                <a:spLocks noRot="1" noChangeAspect="1" noMove="1" noResize="1" noEditPoints="1" noAdjustHandles="1" noChangeArrowheads="1" noChangeShapeType="1" noTextEdit="1"/>
              </p:cNvSpPr>
              <p:nvPr/>
            </p:nvSpPr>
            <p:spPr>
              <a:xfrm>
                <a:off x="6516216" y="2345704"/>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38" name="直线箭头连接符 37">
            <a:extLst>
              <a:ext uri="{FF2B5EF4-FFF2-40B4-BE49-F238E27FC236}">
                <a16:creationId xmlns:a16="http://schemas.microsoft.com/office/drawing/2014/main" id="{37060999-4144-D240-AD74-E43A2895A2CE}"/>
              </a:ext>
            </a:extLst>
          </p:cNvPr>
          <p:cNvCxnSpPr>
            <a:cxnSpLocks/>
            <a:stCxn id="37" idx="6"/>
            <a:endCxn id="36" idx="1"/>
          </p:cNvCxnSpPr>
          <p:nvPr/>
        </p:nvCxnSpPr>
        <p:spPr>
          <a:xfrm>
            <a:off x="6948264" y="2561728"/>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C10EF97E-2EC9-5249-AC32-A235FD9E6E69}"/>
                  </a:ext>
                </a:extLst>
              </p:cNvPr>
              <p:cNvSpPr/>
              <p:nvPr/>
            </p:nvSpPr>
            <p:spPr>
              <a:xfrm>
                <a:off x="6516216" y="31157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9" name="椭圆 38">
                <a:extLst>
                  <a:ext uri="{FF2B5EF4-FFF2-40B4-BE49-F238E27FC236}">
                    <a16:creationId xmlns:a16="http://schemas.microsoft.com/office/drawing/2014/main" id="{C10EF97E-2EC9-5249-AC32-A235FD9E6E69}"/>
                  </a:ext>
                </a:extLst>
              </p:cNvPr>
              <p:cNvSpPr>
                <a:spLocks noRot="1" noChangeAspect="1" noMove="1" noResize="1" noEditPoints="1" noAdjustHandles="1" noChangeArrowheads="1" noChangeShapeType="1" noTextEdit="1"/>
              </p:cNvSpPr>
              <p:nvPr/>
            </p:nvSpPr>
            <p:spPr>
              <a:xfrm>
                <a:off x="6516216" y="3115792"/>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40" name="直线箭头连接符 39">
            <a:extLst>
              <a:ext uri="{FF2B5EF4-FFF2-40B4-BE49-F238E27FC236}">
                <a16:creationId xmlns:a16="http://schemas.microsoft.com/office/drawing/2014/main" id="{FE8A9011-FBE9-234B-81B8-03BB09BE6A53}"/>
              </a:ext>
            </a:extLst>
          </p:cNvPr>
          <p:cNvCxnSpPr>
            <a:cxnSpLocks/>
            <a:stCxn id="39" idx="6"/>
            <a:endCxn id="36" idx="1"/>
          </p:cNvCxnSpPr>
          <p:nvPr/>
        </p:nvCxnSpPr>
        <p:spPr>
          <a:xfrm>
            <a:off x="6948264" y="3331816"/>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D94159FD-8EFA-334A-A462-B5D5817FEE48}"/>
                  </a:ext>
                </a:extLst>
              </p:cNvPr>
              <p:cNvSpPr/>
              <p:nvPr/>
            </p:nvSpPr>
            <p:spPr>
              <a:xfrm>
                <a:off x="6516216" y="38578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1" name="椭圆 40">
                <a:extLst>
                  <a:ext uri="{FF2B5EF4-FFF2-40B4-BE49-F238E27FC236}">
                    <a16:creationId xmlns:a16="http://schemas.microsoft.com/office/drawing/2014/main" id="{D94159FD-8EFA-334A-A462-B5D5817FEE48}"/>
                  </a:ext>
                </a:extLst>
              </p:cNvPr>
              <p:cNvSpPr>
                <a:spLocks noRot="1" noChangeAspect="1" noMove="1" noResize="1" noEditPoints="1" noAdjustHandles="1" noChangeArrowheads="1" noChangeShapeType="1" noTextEdit="1"/>
              </p:cNvSpPr>
              <p:nvPr/>
            </p:nvSpPr>
            <p:spPr>
              <a:xfrm>
                <a:off x="6516216" y="3857872"/>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42" name="直线箭头连接符 41">
            <a:extLst>
              <a:ext uri="{FF2B5EF4-FFF2-40B4-BE49-F238E27FC236}">
                <a16:creationId xmlns:a16="http://schemas.microsoft.com/office/drawing/2014/main" id="{95EC68F3-B560-FA4A-8FA0-030BE8666FF2}"/>
              </a:ext>
            </a:extLst>
          </p:cNvPr>
          <p:cNvCxnSpPr>
            <a:cxnSpLocks/>
            <a:stCxn id="41" idx="6"/>
            <a:endCxn id="36" idx="2"/>
          </p:cNvCxnSpPr>
          <p:nvPr/>
        </p:nvCxnSpPr>
        <p:spPr>
          <a:xfrm>
            <a:off x="6948264" y="4073896"/>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3A5DB0D2-9488-CA49-95D0-1BCE4679F614}"/>
              </a:ext>
            </a:extLst>
          </p:cNvPr>
          <p:cNvCxnSpPr>
            <a:cxnSpLocks/>
            <a:stCxn id="41" idx="6"/>
          </p:cNvCxnSpPr>
          <p:nvPr/>
        </p:nvCxnSpPr>
        <p:spPr>
          <a:xfrm flipV="1">
            <a:off x="6948264" y="3849172"/>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B0627988-20F0-EF4A-90F3-A323E5276170}"/>
              </a:ext>
            </a:extLst>
          </p:cNvPr>
          <p:cNvCxnSpPr>
            <a:cxnSpLocks/>
            <a:stCxn id="41" idx="6"/>
          </p:cNvCxnSpPr>
          <p:nvPr/>
        </p:nvCxnSpPr>
        <p:spPr>
          <a:xfrm>
            <a:off x="6948264" y="4073896"/>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450C5D32-0AF7-1449-A12A-902A489C960C}"/>
              </a:ext>
            </a:extLst>
          </p:cNvPr>
          <p:cNvCxnSpPr>
            <a:cxnSpLocks/>
            <a:stCxn id="39" idx="6"/>
          </p:cNvCxnSpPr>
          <p:nvPr/>
        </p:nvCxnSpPr>
        <p:spPr>
          <a:xfrm flipV="1">
            <a:off x="6948264" y="3114798"/>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DBEE0F55-CFEF-CD43-9C3F-11C8D7460C86}"/>
                  </a:ext>
                </a:extLst>
              </p:cNvPr>
              <p:cNvSpPr/>
              <p:nvPr/>
            </p:nvSpPr>
            <p:spPr>
              <a:xfrm>
                <a:off x="6588224" y="464996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6" name="椭圆 45">
                <a:extLst>
                  <a:ext uri="{FF2B5EF4-FFF2-40B4-BE49-F238E27FC236}">
                    <a16:creationId xmlns:a16="http://schemas.microsoft.com/office/drawing/2014/main" id="{DBEE0F55-CFEF-CD43-9C3F-11C8D7460C86}"/>
                  </a:ext>
                </a:extLst>
              </p:cNvPr>
              <p:cNvSpPr>
                <a:spLocks noRot="1" noChangeAspect="1" noMove="1" noResize="1" noEditPoints="1" noAdjustHandles="1" noChangeArrowheads="1" noChangeShapeType="1" noTextEdit="1"/>
              </p:cNvSpPr>
              <p:nvPr/>
            </p:nvSpPr>
            <p:spPr>
              <a:xfrm>
                <a:off x="6588224" y="4649960"/>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椭圆 46">
                <a:extLst>
                  <a:ext uri="{FF2B5EF4-FFF2-40B4-BE49-F238E27FC236}">
                    <a16:creationId xmlns:a16="http://schemas.microsoft.com/office/drawing/2014/main" id="{8D43C4D6-5D4A-EE48-8D02-898CAABBD698}"/>
                  </a:ext>
                </a:extLst>
              </p:cNvPr>
              <p:cNvSpPr/>
              <p:nvPr/>
            </p:nvSpPr>
            <p:spPr>
              <a:xfrm>
                <a:off x="6588224" y="537004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7" name="椭圆 46">
                <a:extLst>
                  <a:ext uri="{FF2B5EF4-FFF2-40B4-BE49-F238E27FC236}">
                    <a16:creationId xmlns:a16="http://schemas.microsoft.com/office/drawing/2014/main" id="{8D43C4D6-5D4A-EE48-8D02-898CAABBD698}"/>
                  </a:ext>
                </a:extLst>
              </p:cNvPr>
              <p:cNvSpPr>
                <a:spLocks noRot="1" noChangeAspect="1" noMove="1" noResize="1" noEditPoints="1" noAdjustHandles="1" noChangeArrowheads="1" noChangeShapeType="1" noTextEdit="1"/>
              </p:cNvSpPr>
              <p:nvPr/>
            </p:nvSpPr>
            <p:spPr>
              <a:xfrm>
                <a:off x="6588224" y="5370040"/>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48" name="直线箭头连接符 47">
            <a:extLst>
              <a:ext uri="{FF2B5EF4-FFF2-40B4-BE49-F238E27FC236}">
                <a16:creationId xmlns:a16="http://schemas.microsoft.com/office/drawing/2014/main" id="{491DF333-0D42-2342-9379-F36DC4A92FCF}"/>
              </a:ext>
            </a:extLst>
          </p:cNvPr>
          <p:cNvCxnSpPr>
            <a:cxnSpLocks/>
            <a:stCxn id="46" idx="6"/>
            <a:endCxn id="36" idx="3"/>
          </p:cNvCxnSpPr>
          <p:nvPr/>
        </p:nvCxnSpPr>
        <p:spPr>
          <a:xfrm flipV="1">
            <a:off x="7020272" y="4309997"/>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29463DA-B637-AC49-889F-5ECD8D98EB06}"/>
              </a:ext>
            </a:extLst>
          </p:cNvPr>
          <p:cNvCxnSpPr>
            <a:cxnSpLocks/>
            <a:stCxn id="46" idx="6"/>
          </p:cNvCxnSpPr>
          <p:nvPr/>
        </p:nvCxnSpPr>
        <p:spPr>
          <a:xfrm>
            <a:off x="7020272" y="4865984"/>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563DD4D-FA15-4E4B-91B2-BC34CE0430D3}"/>
              </a:ext>
            </a:extLst>
          </p:cNvPr>
          <p:cNvCxnSpPr>
            <a:cxnSpLocks/>
            <a:stCxn id="46" idx="6"/>
          </p:cNvCxnSpPr>
          <p:nvPr/>
        </p:nvCxnSpPr>
        <p:spPr>
          <a:xfrm>
            <a:off x="7020272" y="4865984"/>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74642E29-3275-CF4E-AD54-BB6A57F40ED8}"/>
              </a:ext>
            </a:extLst>
          </p:cNvPr>
          <p:cNvCxnSpPr>
            <a:cxnSpLocks/>
            <a:stCxn id="46" idx="6"/>
          </p:cNvCxnSpPr>
          <p:nvPr/>
        </p:nvCxnSpPr>
        <p:spPr>
          <a:xfrm flipV="1">
            <a:off x="7020272" y="4505944"/>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3D2766E0-47FE-6B41-8E9D-F658E16E3A83}"/>
              </a:ext>
            </a:extLst>
          </p:cNvPr>
          <p:cNvCxnSpPr>
            <a:cxnSpLocks/>
            <a:stCxn id="47" idx="6"/>
            <a:endCxn id="36" idx="3"/>
          </p:cNvCxnSpPr>
          <p:nvPr/>
        </p:nvCxnSpPr>
        <p:spPr>
          <a:xfrm flipV="1">
            <a:off x="7020272" y="4309997"/>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EFAB6557-62A9-BB48-A047-94CC183FCC7A}"/>
              </a:ext>
            </a:extLst>
          </p:cNvPr>
          <p:cNvCxnSpPr>
            <a:cxnSpLocks/>
            <a:stCxn id="47" idx="6"/>
          </p:cNvCxnSpPr>
          <p:nvPr/>
        </p:nvCxnSpPr>
        <p:spPr>
          <a:xfrm flipV="1">
            <a:off x="7020272" y="5370040"/>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C9B6CA59-CC79-3241-B138-E55DF4BE47A3}"/>
              </a:ext>
            </a:extLst>
          </p:cNvPr>
          <p:cNvCxnSpPr>
            <a:cxnSpLocks/>
            <a:stCxn id="47" idx="6"/>
          </p:cNvCxnSpPr>
          <p:nvPr/>
        </p:nvCxnSpPr>
        <p:spPr>
          <a:xfrm>
            <a:off x="7020272" y="5586064"/>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E84F957E-C6C8-4040-9DAF-959BB0034F25}"/>
              </a:ext>
            </a:extLst>
          </p:cNvPr>
          <p:cNvCxnSpPr>
            <a:cxnSpLocks/>
            <a:stCxn id="47" idx="6"/>
          </p:cNvCxnSpPr>
          <p:nvPr/>
        </p:nvCxnSpPr>
        <p:spPr>
          <a:xfrm>
            <a:off x="7020272" y="5586064"/>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98EF8C84-BD87-8D4B-8011-D2C880021012}"/>
              </a:ext>
            </a:extLst>
          </p:cNvPr>
          <p:cNvCxnSpPr>
            <a:cxnSpLocks/>
            <a:stCxn id="47" idx="6"/>
          </p:cNvCxnSpPr>
          <p:nvPr/>
        </p:nvCxnSpPr>
        <p:spPr>
          <a:xfrm>
            <a:off x="7020272" y="5586064"/>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7D308B81-DFC7-6748-A7DE-0CF3F9288B0E}"/>
                  </a:ext>
                </a:extLst>
              </p:cNvPr>
              <p:cNvSpPr/>
              <p:nvPr/>
            </p:nvSpPr>
            <p:spPr>
              <a:xfrm>
                <a:off x="3385299" y="37285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57" name="椭圆 56">
                <a:extLst>
                  <a:ext uri="{FF2B5EF4-FFF2-40B4-BE49-F238E27FC236}">
                    <a16:creationId xmlns:a16="http://schemas.microsoft.com/office/drawing/2014/main" id="{7D308B81-DFC7-6748-A7DE-0CF3F9288B0E}"/>
                  </a:ext>
                </a:extLst>
              </p:cNvPr>
              <p:cNvSpPr>
                <a:spLocks noRot="1" noChangeAspect="1" noMove="1" noResize="1" noEditPoints="1" noAdjustHandles="1" noChangeArrowheads="1" noChangeShapeType="1" noTextEdit="1"/>
              </p:cNvSpPr>
              <p:nvPr/>
            </p:nvSpPr>
            <p:spPr>
              <a:xfrm>
                <a:off x="3385299" y="3728572"/>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p:cxnSp>
        <p:nvCxnSpPr>
          <p:cNvPr id="58" name="直线箭头连接符 57">
            <a:extLst>
              <a:ext uri="{FF2B5EF4-FFF2-40B4-BE49-F238E27FC236}">
                <a16:creationId xmlns:a16="http://schemas.microsoft.com/office/drawing/2014/main" id="{9E82BBA2-28F8-DB49-AB1D-CBE039E6E3F3}"/>
              </a:ext>
            </a:extLst>
          </p:cNvPr>
          <p:cNvCxnSpPr>
            <a:cxnSpLocks/>
            <a:stCxn id="57" idx="6"/>
          </p:cNvCxnSpPr>
          <p:nvPr/>
        </p:nvCxnSpPr>
        <p:spPr>
          <a:xfrm flipV="1">
            <a:off x="3817347" y="3728572"/>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012193F-9E44-8448-9744-062FB0DFCDDD}"/>
              </a:ext>
            </a:extLst>
          </p:cNvPr>
          <p:cNvCxnSpPr>
            <a:cxnSpLocks/>
            <a:stCxn id="57" idx="6"/>
          </p:cNvCxnSpPr>
          <p:nvPr/>
        </p:nvCxnSpPr>
        <p:spPr>
          <a:xfrm>
            <a:off x="3817347" y="3944596"/>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F37C8FDD-35BE-ED45-B92C-92B34AB057B7}"/>
                  </a:ext>
                </a:extLst>
              </p:cNvPr>
              <p:cNvSpPr txBox="1"/>
              <p:nvPr/>
            </p:nvSpPr>
            <p:spPr>
              <a:xfrm>
                <a:off x="-36512" y="2564904"/>
                <a:ext cx="3424951" cy="2123658"/>
              </a:xfrm>
              <a:prstGeom prst="rect">
                <a:avLst/>
              </a:prstGeom>
              <a:noFill/>
            </p:spPr>
            <p:txBody>
              <a:bodyPr wrap="square" rtlCol="0">
                <a:spAutoFit/>
              </a:bodyPr>
              <a:lstStyle/>
              <a:p>
                <a:pPr marL="342900" indent="-342900">
                  <a:buSzPct val="80000"/>
                  <a:buFont typeface="Wingdings" pitchFamily="2" charset="2"/>
                  <a:buChar char="l"/>
                </a:pPr>
                <a:r>
                  <a:rPr kumimoji="1" lang="zh-CN" altLang="en-US" sz="2000" b="0" dirty="0">
                    <a:latin typeface="Corbel" panose="020B0503020204020204" pitchFamily="34" charset="0"/>
                  </a:rPr>
                  <a:t>初始化</a:t>
                </a:r>
                <a:endParaRPr kumimoji="1" lang="en-US" altLang="zh-CN" sz="2000" b="0" dirty="0">
                  <a:latin typeface="Corbel" panose="020B0503020204020204" pitchFamily="34" charset="0"/>
                </a:endParaRPr>
              </a:p>
              <a:p>
                <a:pPr marL="342900" indent="-342900">
                  <a:buSzPct val="80000"/>
                  <a:buFont typeface="Wingdings" pitchFamily="2" charset="2"/>
                  <a:buChar char="l"/>
                </a:pPr>
                <a:r>
                  <a:rPr kumimoji="1" lang="zh-CN" altLang="en-US" sz="2000" b="0" dirty="0">
                    <a:latin typeface="Corbel" panose="020B0503020204020204" pitchFamily="34" charset="0"/>
                  </a:rPr>
                  <a:t>运行</a:t>
                </a:r>
                <a:r>
                  <a:rPr kumimoji="1" lang="en-US" altLang="zh-CN" sz="2000" b="0" dirty="0">
                    <a:latin typeface="Corbel" panose="020B0503020204020204" pitchFamily="34" charset="0"/>
                  </a:rPr>
                  <a:t>RBS</a:t>
                </a:r>
                <a:r>
                  <a:rPr kumimoji="1" lang="zh-CN" altLang="en-US" sz="2000" b="0" dirty="0">
                    <a:latin typeface="Corbel" panose="020B0503020204020204" pitchFamily="34" charset="0"/>
                  </a:rPr>
                  <a:t>计算前</a:t>
                </a:r>
                <a14:m>
                  <m:oMath xmlns:m="http://schemas.openxmlformats.org/officeDocument/2006/math">
                    <m:r>
                      <a:rPr kumimoji="1" lang="en-US" altLang="zh-CN" sz="2000" b="0" i="1" smtClean="0">
                        <a:latin typeface="Cambria Math" panose="02040503050406030204" pitchFamily="18" charset="0"/>
                      </a:rPr>
                      <m:t>𝐿</m:t>
                    </m:r>
                  </m:oMath>
                </a14:m>
                <a:r>
                  <a:rPr kumimoji="1" lang="zh-CN" altLang="en-US" sz="2000" b="0" dirty="0">
                    <a:latin typeface="Candara" panose="020E0502030303020204" pitchFamily="34" charset="0"/>
                  </a:rPr>
                  <a:t>层的</a:t>
                </a:r>
                <a:r>
                  <a:rPr kumimoji="1" lang="en-US" altLang="zh-CN" sz="2000" b="0" dirty="0">
                    <a:latin typeface="Candara" panose="020E0502030303020204" pitchFamily="34" charset="0"/>
                  </a:rPr>
                  <a:t>PPR</a:t>
                </a:r>
                <a:r>
                  <a:rPr kumimoji="1" lang="en-US" altLang="zh-CN" sz="2000" b="0" dirty="0">
                    <a:latin typeface="Corbel" panose="020B0503020204020204" pitchFamily="34" charset="0"/>
                  </a:rPr>
                  <a:t>.</a:t>
                </a:r>
              </a:p>
              <a:p>
                <a:pPr>
                  <a:buSzPct val="80000"/>
                </a:pPr>
                <a:r>
                  <a:rPr kumimoji="1" lang="en-US" altLang="zh-CN" sz="2000" b="0" dirty="0">
                    <a:latin typeface="Corbel" panose="020B0503020204020204" pitchFamily="34" charset="0"/>
                  </a:rPr>
                  <a:t>       </a:t>
                </a:r>
                <a:r>
                  <a:rPr kumimoji="1" lang="zh-CN" altLang="en-US" sz="2000" b="0" dirty="0">
                    <a:latin typeface="Corbel" panose="020B0503020204020204" pitchFamily="34" charset="0"/>
                  </a:rPr>
                  <a:t>在每一层运行时</a:t>
                </a:r>
                <a:r>
                  <a:rPr kumimoji="1" lang="en-US" altLang="zh-CN" sz="2000" b="0" dirty="0">
                    <a:latin typeface="Corbel" panose="020B0503020204020204" pitchFamily="34" charset="0"/>
                  </a:rPr>
                  <a:t>:</a:t>
                </a:r>
              </a:p>
              <a:p>
                <a:pPr marL="342900" indent="-342900">
                  <a:buSzPct val="80000"/>
                  <a:buFont typeface="Wingdings" pitchFamily="2" charset="2"/>
                  <a:buChar char="p"/>
                </a:pPr>
                <a:r>
                  <a:rPr kumimoji="1" lang="zh-CN" altLang="en-US" sz="1800" b="0" dirty="0">
                    <a:latin typeface="Corbel" panose="020B0503020204020204" pitchFamily="34" charset="0"/>
                  </a:rPr>
                  <a:t>选择当前层</a:t>
                </a:r>
                <a:r>
                  <a:rPr kumimoji="1" lang="en-US" altLang="zh-CN" sz="1800" b="0" dirty="0">
                    <a:latin typeface="Corbel" panose="020B0503020204020204" pitchFamily="34" charset="0"/>
                  </a:rPr>
                  <a:t>reserve</a:t>
                </a:r>
                <a14:m>
                  <m:oMath xmlns:m="http://schemas.openxmlformats.org/officeDocument/2006/math">
                    <m:r>
                      <a:rPr kumimoji="1" lang="en-US" altLang="zh-CN" sz="1800" b="0" i="1" smtClean="0">
                        <a:latin typeface="Cambria Math" panose="02040503050406030204" pitchFamily="18" charset="0"/>
                        <a:ea typeface="Cambria Math" panose="02040503050406030204" pitchFamily="18" charset="0"/>
                      </a:rPr>
                      <m:t>≠0</m:t>
                    </m:r>
                  </m:oMath>
                </a14:m>
                <a:r>
                  <a:rPr kumimoji="1" lang="zh-CN" altLang="en-US" sz="1800" b="0" dirty="0">
                    <a:latin typeface="Corbel" panose="020B0503020204020204" pitchFamily="34" charset="0"/>
                  </a:rPr>
                  <a:t>的节点</a:t>
                </a:r>
                <a:r>
                  <a:rPr kumimoji="1" lang="en-US" altLang="zh-CN" sz="1800" b="0" dirty="0">
                    <a:latin typeface="Corbel" panose="020B0503020204020204" pitchFamily="34" charset="0"/>
                  </a:rPr>
                  <a:t> </a:t>
                </a:r>
              </a:p>
              <a:p>
                <a:pPr marL="342900" indent="-342900">
                  <a:buSzPct val="80000"/>
                  <a:buFont typeface="Wingdings" pitchFamily="2" charset="2"/>
                  <a:buChar char="p"/>
                </a:pPr>
                <a:r>
                  <a:rPr kumimoji="1" lang="zh-CN" altLang="en-US" sz="1800" b="0" dirty="0">
                    <a:latin typeface="Corbel" panose="020B0503020204020204" pitchFamily="34" charset="0"/>
                  </a:rPr>
                  <a:t>更新特定入邻居的</a:t>
                </a:r>
                <a:r>
                  <a:rPr kumimoji="1" lang="en-US" altLang="zh-CN" sz="1800" b="0" dirty="0">
                    <a:latin typeface="Corbel" panose="020B0503020204020204" pitchFamily="34" charset="0"/>
                  </a:rPr>
                  <a:t>reserve</a:t>
                </a:r>
                <a:r>
                  <a:rPr kumimoji="1" lang="en-US" altLang="zh-CN" sz="1800" b="0" dirty="0">
                    <a:solidFill>
                      <a:srgbClr val="C00000"/>
                    </a:solidFill>
                    <a:latin typeface="Corbel" panose="020B0503020204020204" pitchFamily="34" charset="0"/>
                  </a:rPr>
                  <a:t>. </a:t>
                </a:r>
              </a:p>
              <a:p>
                <a:pPr marL="800100" lvl="1" indent="-342900">
                  <a:buSzPct val="80000"/>
                  <a:buFont typeface="Wingdings" pitchFamily="2" charset="2"/>
                  <a:buChar char="Ø"/>
                </a:pPr>
                <a:r>
                  <a:rPr kumimoji="1" lang="zh-CN" altLang="en-US" sz="1800" b="0" dirty="0">
                    <a:latin typeface="Corbel" panose="020B0503020204020204" pitchFamily="34" charset="0"/>
                  </a:rPr>
                  <a:t>确定性地更新出度小的入邻居节点的</a:t>
                </a:r>
                <a:r>
                  <a:rPr kumimoji="1" lang="en-US" altLang="zh-CN" sz="1800" b="0" dirty="0">
                    <a:latin typeface="Corbel" panose="020B0503020204020204" pitchFamily="34" charset="0"/>
                  </a:rPr>
                  <a:t>reserve</a:t>
                </a:r>
              </a:p>
            </p:txBody>
          </p:sp>
        </mc:Choice>
        <mc:Fallback xmlns="">
          <p:sp>
            <p:nvSpPr>
              <p:cNvPr id="64" name="文本框 63">
                <a:extLst>
                  <a:ext uri="{FF2B5EF4-FFF2-40B4-BE49-F238E27FC236}">
                    <a16:creationId xmlns:a16="http://schemas.microsoft.com/office/drawing/2014/main" id="{F37C8FDD-35BE-ED45-B92C-92B34AB057B7}"/>
                  </a:ext>
                </a:extLst>
              </p:cNvPr>
              <p:cNvSpPr txBox="1">
                <a:spLocks noRot="1" noChangeAspect="1" noMove="1" noResize="1" noEditPoints="1" noAdjustHandles="1" noChangeArrowheads="1" noChangeShapeType="1" noTextEdit="1"/>
              </p:cNvSpPr>
              <p:nvPr/>
            </p:nvSpPr>
            <p:spPr>
              <a:xfrm>
                <a:off x="-36512" y="2564904"/>
                <a:ext cx="3424951" cy="2123658"/>
              </a:xfrm>
              <a:prstGeom prst="rect">
                <a:avLst/>
              </a:prstGeom>
              <a:blipFill>
                <a:blip r:embed="rId10"/>
                <a:stretch>
                  <a:fillRect l="-746" t="-2994" r="-1119" b="-3593"/>
                </a:stretch>
              </a:blipFill>
            </p:spPr>
            <p:txBody>
              <a:bodyPr/>
              <a:lstStyle/>
              <a:p>
                <a:r>
                  <a:rPr lang="zh-CN" altLang="en-US">
                    <a:noFill/>
                  </a:rPr>
                  <a:t> </a:t>
                </a:r>
              </a:p>
            </p:txBody>
          </p:sp>
        </mc:Fallback>
      </mc:AlternateContent>
      <p:cxnSp>
        <p:nvCxnSpPr>
          <p:cNvPr id="67" name="直线箭头连接符 66">
            <a:extLst>
              <a:ext uri="{FF2B5EF4-FFF2-40B4-BE49-F238E27FC236}">
                <a16:creationId xmlns:a16="http://schemas.microsoft.com/office/drawing/2014/main" id="{068C104A-F8F7-0449-A5DE-CDC7CCF3C9AA}"/>
              </a:ext>
            </a:extLst>
          </p:cNvPr>
          <p:cNvCxnSpPr>
            <a:cxnSpLocks/>
          </p:cNvCxnSpPr>
          <p:nvPr/>
        </p:nvCxnSpPr>
        <p:spPr>
          <a:xfrm flipV="1">
            <a:off x="6228184" y="2561728"/>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4427F86-4B32-E341-8C83-6FB1AA4B8E48}"/>
              </a:ext>
            </a:extLst>
          </p:cNvPr>
          <p:cNvCxnSpPr>
            <a:cxnSpLocks/>
          </p:cNvCxnSpPr>
          <p:nvPr/>
        </p:nvCxnSpPr>
        <p:spPr>
          <a:xfrm>
            <a:off x="6228184" y="3331816"/>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5E749D1C-63E0-C045-A685-E685BFC568F1}"/>
              </a:ext>
            </a:extLst>
          </p:cNvPr>
          <p:cNvCxnSpPr>
            <a:cxnSpLocks/>
          </p:cNvCxnSpPr>
          <p:nvPr/>
        </p:nvCxnSpPr>
        <p:spPr>
          <a:xfrm>
            <a:off x="6228184" y="3941221"/>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2E6D366E-1FC4-6C40-BDDF-1A9365834DDC}"/>
              </a:ext>
            </a:extLst>
          </p:cNvPr>
          <p:cNvCxnSpPr>
            <a:cxnSpLocks/>
          </p:cNvCxnSpPr>
          <p:nvPr/>
        </p:nvCxnSpPr>
        <p:spPr>
          <a:xfrm flipV="1">
            <a:off x="6228184" y="4073896"/>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67F9CE5-99A2-F44B-8086-A42B48F6EA0C}"/>
              </a:ext>
            </a:extLst>
          </p:cNvPr>
          <p:cNvCxnSpPr>
            <a:cxnSpLocks/>
          </p:cNvCxnSpPr>
          <p:nvPr/>
        </p:nvCxnSpPr>
        <p:spPr>
          <a:xfrm>
            <a:off x="6228184" y="234570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00FF8E6E-CE06-F745-A833-7ACBACAA4368}"/>
              </a:ext>
            </a:extLst>
          </p:cNvPr>
          <p:cNvCxnSpPr>
            <a:cxnSpLocks/>
          </p:cNvCxnSpPr>
          <p:nvPr/>
        </p:nvCxnSpPr>
        <p:spPr>
          <a:xfrm>
            <a:off x="6300192" y="464996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DC0F6013-6509-8F41-AC91-8E81B7348832}"/>
              </a:ext>
            </a:extLst>
          </p:cNvPr>
          <p:cNvCxnSpPr>
            <a:cxnSpLocks/>
          </p:cNvCxnSpPr>
          <p:nvPr/>
        </p:nvCxnSpPr>
        <p:spPr>
          <a:xfrm>
            <a:off x="6300192" y="486598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F448CECF-AA6E-3F40-A214-76EA26EE3D80}"/>
              </a:ext>
            </a:extLst>
          </p:cNvPr>
          <p:cNvCxnSpPr>
            <a:cxnSpLocks/>
          </p:cNvCxnSpPr>
          <p:nvPr/>
        </p:nvCxnSpPr>
        <p:spPr>
          <a:xfrm flipV="1">
            <a:off x="6300192" y="486598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1E4AD2E6-4439-814C-8D5F-57F68D06DF6D}"/>
              </a:ext>
            </a:extLst>
          </p:cNvPr>
          <p:cNvCxnSpPr>
            <a:cxnSpLocks/>
          </p:cNvCxnSpPr>
          <p:nvPr/>
        </p:nvCxnSpPr>
        <p:spPr>
          <a:xfrm>
            <a:off x="6300192" y="558606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 name="矩形 84">
                <a:extLst>
                  <a:ext uri="{FF2B5EF4-FFF2-40B4-BE49-F238E27FC236}">
                    <a16:creationId xmlns:a16="http://schemas.microsoft.com/office/drawing/2014/main" id="{9DF610CB-CA4E-1D4E-BFDE-10417371E12F}"/>
                  </a:ext>
                </a:extLst>
              </p:cNvPr>
              <p:cNvSpPr/>
              <p:nvPr/>
            </p:nvSpPr>
            <p:spPr>
              <a:xfrm>
                <a:off x="8655037" y="3494627"/>
                <a:ext cx="612668"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m:t>
                      </m:r>
                      <m:r>
                        <m:rPr>
                          <m:sty m:val="p"/>
                        </m:rPr>
                        <a:rPr kumimoji="1" lang="en-US" altLang="zh-CN" sz="1800" b="0" dirty="0">
                          <a:solidFill>
                            <a:srgbClr val="C00000"/>
                          </a:solidFill>
                          <a:latin typeface="Cambria Math" panose="02040503050406030204" pitchFamily="18" charset="0"/>
                          <a:ea typeface="Cambria Math" panose="02040503050406030204" pitchFamily="18" charset="0"/>
                        </a:rPr>
                        <m:t>α</m:t>
                      </m:r>
                    </m:oMath>
                  </m:oMathPara>
                </a14:m>
                <a:endParaRPr lang="en-US" altLang="zh-CN" sz="1800" b="0" dirty="0"/>
              </a:p>
            </p:txBody>
          </p:sp>
        </mc:Choice>
        <mc:Fallback xmlns="">
          <p:sp>
            <p:nvSpPr>
              <p:cNvPr id="85" name="矩形 84">
                <a:extLst>
                  <a:ext uri="{FF2B5EF4-FFF2-40B4-BE49-F238E27FC236}">
                    <a16:creationId xmlns:a16="http://schemas.microsoft.com/office/drawing/2014/main" id="{9DF610CB-CA4E-1D4E-BFDE-10417371E12F}"/>
                  </a:ext>
                </a:extLst>
              </p:cNvPr>
              <p:cNvSpPr>
                <a:spLocks noRot="1" noChangeAspect="1" noMove="1" noResize="1" noEditPoints="1" noAdjustHandles="1" noChangeArrowheads="1" noChangeShapeType="1" noTextEdit="1"/>
              </p:cNvSpPr>
              <p:nvPr/>
            </p:nvSpPr>
            <p:spPr>
              <a:xfrm>
                <a:off x="8655037" y="3494627"/>
                <a:ext cx="612668"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矩形 86">
                <a:extLst>
                  <a:ext uri="{FF2B5EF4-FFF2-40B4-BE49-F238E27FC236}">
                    <a16:creationId xmlns:a16="http://schemas.microsoft.com/office/drawing/2014/main" id="{1B830253-9BB7-BD4D-B0A0-D2C3B98BC5C4}"/>
                  </a:ext>
                </a:extLst>
              </p:cNvPr>
              <p:cNvSpPr/>
              <p:nvPr/>
            </p:nvSpPr>
            <p:spPr>
              <a:xfrm>
                <a:off x="3203848" y="4132889"/>
                <a:ext cx="884601"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87" name="矩形 86">
                <a:extLst>
                  <a:ext uri="{FF2B5EF4-FFF2-40B4-BE49-F238E27FC236}">
                    <a16:creationId xmlns:a16="http://schemas.microsoft.com/office/drawing/2014/main" id="{1B830253-9BB7-BD4D-B0A0-D2C3B98BC5C4}"/>
                  </a:ext>
                </a:extLst>
              </p:cNvPr>
              <p:cNvSpPr>
                <a:spLocks noRot="1" noChangeAspect="1" noMove="1" noResize="1" noEditPoints="1" noAdjustHandles="1" noChangeArrowheads="1" noChangeShapeType="1" noTextEdit="1"/>
              </p:cNvSpPr>
              <p:nvPr/>
            </p:nvSpPr>
            <p:spPr>
              <a:xfrm>
                <a:off x="3203848" y="4132889"/>
                <a:ext cx="884601" cy="3385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C9AC32FF-1381-BB48-B1F8-B77EAEBDE630}"/>
                  </a:ext>
                </a:extLst>
              </p:cNvPr>
              <p:cNvSpPr/>
              <p:nvPr/>
            </p:nvSpPr>
            <p:spPr>
              <a:xfrm>
                <a:off x="3876778" y="413318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88" name="矩形 87">
                <a:extLst>
                  <a:ext uri="{FF2B5EF4-FFF2-40B4-BE49-F238E27FC236}">
                    <a16:creationId xmlns:a16="http://schemas.microsoft.com/office/drawing/2014/main" id="{C9AC32FF-1381-BB48-B1F8-B77EAEBDE630}"/>
                  </a:ext>
                </a:extLst>
              </p:cNvPr>
              <p:cNvSpPr>
                <a:spLocks noRot="1" noChangeAspect="1" noMove="1" noResize="1" noEditPoints="1" noAdjustHandles="1" noChangeArrowheads="1" noChangeShapeType="1" noTextEdit="1"/>
              </p:cNvSpPr>
              <p:nvPr/>
            </p:nvSpPr>
            <p:spPr>
              <a:xfrm>
                <a:off x="3876778" y="4133181"/>
                <a:ext cx="560666" cy="3385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矩形 93">
                <a:extLst>
                  <a:ext uri="{FF2B5EF4-FFF2-40B4-BE49-F238E27FC236}">
                    <a16:creationId xmlns:a16="http://schemas.microsoft.com/office/drawing/2014/main" id="{78F384CA-2CCE-D54C-B6A8-00F1C472933B}"/>
                  </a:ext>
                </a:extLst>
              </p:cNvPr>
              <p:cNvSpPr/>
              <p:nvPr/>
            </p:nvSpPr>
            <p:spPr>
              <a:xfrm>
                <a:off x="4729418" y="2394815"/>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94" name="矩形 93">
                <a:extLst>
                  <a:ext uri="{FF2B5EF4-FFF2-40B4-BE49-F238E27FC236}">
                    <a16:creationId xmlns:a16="http://schemas.microsoft.com/office/drawing/2014/main" id="{78F384CA-2CCE-D54C-B6A8-00F1C472933B}"/>
                  </a:ext>
                </a:extLst>
              </p:cNvPr>
              <p:cNvSpPr>
                <a:spLocks noRot="1" noChangeAspect="1" noMove="1" noResize="1" noEditPoints="1" noAdjustHandles="1" noChangeArrowheads="1" noChangeShapeType="1" noTextEdit="1"/>
              </p:cNvSpPr>
              <p:nvPr/>
            </p:nvSpPr>
            <p:spPr>
              <a:xfrm>
                <a:off x="4729418" y="2394815"/>
                <a:ext cx="986360" cy="3385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矩形 94">
                <a:extLst>
                  <a:ext uri="{FF2B5EF4-FFF2-40B4-BE49-F238E27FC236}">
                    <a16:creationId xmlns:a16="http://schemas.microsoft.com/office/drawing/2014/main" id="{757E71B1-0E6A-0A40-A335-37B9E72F58C2}"/>
                  </a:ext>
                </a:extLst>
              </p:cNvPr>
              <p:cNvSpPr/>
              <p:nvPr/>
            </p:nvSpPr>
            <p:spPr>
              <a:xfrm>
                <a:off x="5523502" y="2399550"/>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95" name="矩形 94">
                <a:extLst>
                  <a:ext uri="{FF2B5EF4-FFF2-40B4-BE49-F238E27FC236}">
                    <a16:creationId xmlns:a16="http://schemas.microsoft.com/office/drawing/2014/main" id="{757E71B1-0E6A-0A40-A335-37B9E72F58C2}"/>
                  </a:ext>
                </a:extLst>
              </p:cNvPr>
              <p:cNvSpPr>
                <a:spLocks noRot="1" noChangeAspect="1" noMove="1" noResize="1" noEditPoints="1" noAdjustHandles="1" noChangeArrowheads="1" noChangeShapeType="1" noTextEdit="1"/>
              </p:cNvSpPr>
              <p:nvPr/>
            </p:nvSpPr>
            <p:spPr>
              <a:xfrm>
                <a:off x="5523502" y="2399550"/>
                <a:ext cx="560666" cy="338554"/>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矩形 100">
                <a:extLst>
                  <a:ext uri="{FF2B5EF4-FFF2-40B4-BE49-F238E27FC236}">
                    <a16:creationId xmlns:a16="http://schemas.microsoft.com/office/drawing/2014/main" id="{0FB00ED7-1B8D-BD41-B59D-4B93900A1202}"/>
                  </a:ext>
                </a:extLst>
              </p:cNvPr>
              <p:cNvSpPr/>
              <p:nvPr/>
            </p:nvSpPr>
            <p:spPr>
              <a:xfrm>
                <a:off x="4728503" y="3181556"/>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1" name="矩形 100">
                <a:extLst>
                  <a:ext uri="{FF2B5EF4-FFF2-40B4-BE49-F238E27FC236}">
                    <a16:creationId xmlns:a16="http://schemas.microsoft.com/office/drawing/2014/main" id="{0FB00ED7-1B8D-BD41-B59D-4B93900A1202}"/>
                  </a:ext>
                </a:extLst>
              </p:cNvPr>
              <p:cNvSpPr>
                <a:spLocks noRot="1" noChangeAspect="1" noMove="1" noResize="1" noEditPoints="1" noAdjustHandles="1" noChangeArrowheads="1" noChangeShapeType="1" noTextEdit="1"/>
              </p:cNvSpPr>
              <p:nvPr/>
            </p:nvSpPr>
            <p:spPr>
              <a:xfrm>
                <a:off x="4728503" y="3181556"/>
                <a:ext cx="991105" cy="33855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矩形 101">
                <a:extLst>
                  <a:ext uri="{FF2B5EF4-FFF2-40B4-BE49-F238E27FC236}">
                    <a16:creationId xmlns:a16="http://schemas.microsoft.com/office/drawing/2014/main" id="{72CA85E0-6095-5249-98A8-FA8DC8335B59}"/>
                  </a:ext>
                </a:extLst>
              </p:cNvPr>
              <p:cNvSpPr/>
              <p:nvPr/>
            </p:nvSpPr>
            <p:spPr>
              <a:xfrm>
                <a:off x="5522587" y="318629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2" name="矩形 101">
                <a:extLst>
                  <a:ext uri="{FF2B5EF4-FFF2-40B4-BE49-F238E27FC236}">
                    <a16:creationId xmlns:a16="http://schemas.microsoft.com/office/drawing/2014/main" id="{72CA85E0-6095-5249-98A8-FA8DC8335B59}"/>
                  </a:ext>
                </a:extLst>
              </p:cNvPr>
              <p:cNvSpPr>
                <a:spLocks noRot="1" noChangeAspect="1" noMove="1" noResize="1" noEditPoints="1" noAdjustHandles="1" noChangeArrowheads="1" noChangeShapeType="1" noTextEdit="1"/>
              </p:cNvSpPr>
              <p:nvPr/>
            </p:nvSpPr>
            <p:spPr>
              <a:xfrm>
                <a:off x="5522587" y="3186291"/>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矩形 102">
                <a:extLst>
                  <a:ext uri="{FF2B5EF4-FFF2-40B4-BE49-F238E27FC236}">
                    <a16:creationId xmlns:a16="http://schemas.microsoft.com/office/drawing/2014/main" id="{14FB552B-0F9C-054F-9948-CA69D179DE26}"/>
                  </a:ext>
                </a:extLst>
              </p:cNvPr>
              <p:cNvSpPr/>
              <p:nvPr/>
            </p:nvSpPr>
            <p:spPr>
              <a:xfrm>
                <a:off x="4727422" y="3871690"/>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3" name="矩形 102">
                <a:extLst>
                  <a:ext uri="{FF2B5EF4-FFF2-40B4-BE49-F238E27FC236}">
                    <a16:creationId xmlns:a16="http://schemas.microsoft.com/office/drawing/2014/main" id="{14FB552B-0F9C-054F-9948-CA69D179DE26}"/>
                  </a:ext>
                </a:extLst>
              </p:cNvPr>
              <p:cNvSpPr>
                <a:spLocks noRot="1" noChangeAspect="1" noMove="1" noResize="1" noEditPoints="1" noAdjustHandles="1" noChangeArrowheads="1" noChangeShapeType="1" noTextEdit="1"/>
              </p:cNvSpPr>
              <p:nvPr/>
            </p:nvSpPr>
            <p:spPr>
              <a:xfrm>
                <a:off x="4727422" y="3871690"/>
                <a:ext cx="991105" cy="33855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矩形 103">
                <a:extLst>
                  <a:ext uri="{FF2B5EF4-FFF2-40B4-BE49-F238E27FC236}">
                    <a16:creationId xmlns:a16="http://schemas.microsoft.com/office/drawing/2014/main" id="{851B4ACF-6554-4749-AE70-62078E2D1B76}"/>
                  </a:ext>
                </a:extLst>
              </p:cNvPr>
              <p:cNvSpPr/>
              <p:nvPr/>
            </p:nvSpPr>
            <p:spPr>
              <a:xfrm>
                <a:off x="5521506" y="387642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4" name="矩形 103">
                <a:extLst>
                  <a:ext uri="{FF2B5EF4-FFF2-40B4-BE49-F238E27FC236}">
                    <a16:creationId xmlns:a16="http://schemas.microsoft.com/office/drawing/2014/main" id="{851B4ACF-6554-4749-AE70-62078E2D1B76}"/>
                  </a:ext>
                </a:extLst>
              </p:cNvPr>
              <p:cNvSpPr>
                <a:spLocks noRot="1" noChangeAspect="1" noMove="1" noResize="1" noEditPoints="1" noAdjustHandles="1" noChangeArrowheads="1" noChangeShapeType="1" noTextEdit="1"/>
              </p:cNvSpPr>
              <p:nvPr/>
            </p:nvSpPr>
            <p:spPr>
              <a:xfrm>
                <a:off x="5521506" y="3876425"/>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矩形 104">
                <a:extLst>
                  <a:ext uri="{FF2B5EF4-FFF2-40B4-BE49-F238E27FC236}">
                    <a16:creationId xmlns:a16="http://schemas.microsoft.com/office/drawing/2014/main" id="{E0F6EDC3-3C6D-F848-A6CB-B4D4719C9882}"/>
                  </a:ext>
                </a:extLst>
              </p:cNvPr>
              <p:cNvSpPr/>
              <p:nvPr/>
            </p:nvSpPr>
            <p:spPr>
              <a:xfrm>
                <a:off x="4727422" y="4653696"/>
                <a:ext cx="98232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5" name="矩形 104">
                <a:extLst>
                  <a:ext uri="{FF2B5EF4-FFF2-40B4-BE49-F238E27FC236}">
                    <a16:creationId xmlns:a16="http://schemas.microsoft.com/office/drawing/2014/main" id="{E0F6EDC3-3C6D-F848-A6CB-B4D4719C9882}"/>
                  </a:ext>
                </a:extLst>
              </p:cNvPr>
              <p:cNvSpPr>
                <a:spLocks noRot="1" noChangeAspect="1" noMove="1" noResize="1" noEditPoints="1" noAdjustHandles="1" noChangeArrowheads="1" noChangeShapeType="1" noTextEdit="1"/>
              </p:cNvSpPr>
              <p:nvPr/>
            </p:nvSpPr>
            <p:spPr>
              <a:xfrm>
                <a:off x="4727422" y="4653696"/>
                <a:ext cx="982320"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矩形 105">
                <a:extLst>
                  <a:ext uri="{FF2B5EF4-FFF2-40B4-BE49-F238E27FC236}">
                    <a16:creationId xmlns:a16="http://schemas.microsoft.com/office/drawing/2014/main" id="{C0F84A8F-3EED-6D48-9278-B8C9134EBF1C}"/>
                  </a:ext>
                </a:extLst>
              </p:cNvPr>
              <p:cNvSpPr/>
              <p:nvPr/>
            </p:nvSpPr>
            <p:spPr>
              <a:xfrm>
                <a:off x="5521506" y="465843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6" name="矩形 105">
                <a:extLst>
                  <a:ext uri="{FF2B5EF4-FFF2-40B4-BE49-F238E27FC236}">
                    <a16:creationId xmlns:a16="http://schemas.microsoft.com/office/drawing/2014/main" id="{C0F84A8F-3EED-6D48-9278-B8C9134EBF1C}"/>
                  </a:ext>
                </a:extLst>
              </p:cNvPr>
              <p:cNvSpPr>
                <a:spLocks noRot="1" noChangeAspect="1" noMove="1" noResize="1" noEditPoints="1" noAdjustHandles="1" noChangeArrowheads="1" noChangeShapeType="1" noTextEdit="1"/>
              </p:cNvSpPr>
              <p:nvPr/>
            </p:nvSpPr>
            <p:spPr>
              <a:xfrm>
                <a:off x="5521506" y="4658431"/>
                <a:ext cx="560666" cy="33855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矩形 106">
                <a:extLst>
                  <a:ext uri="{FF2B5EF4-FFF2-40B4-BE49-F238E27FC236}">
                    <a16:creationId xmlns:a16="http://schemas.microsoft.com/office/drawing/2014/main" id="{A11A2705-0DD2-8043-A95E-EA825C88515C}"/>
                  </a:ext>
                </a:extLst>
              </p:cNvPr>
              <p:cNvSpPr/>
              <p:nvPr/>
            </p:nvSpPr>
            <p:spPr>
              <a:xfrm>
                <a:off x="4727422" y="5445784"/>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7" name="矩形 106">
                <a:extLst>
                  <a:ext uri="{FF2B5EF4-FFF2-40B4-BE49-F238E27FC236}">
                    <a16:creationId xmlns:a16="http://schemas.microsoft.com/office/drawing/2014/main" id="{A11A2705-0DD2-8043-A95E-EA825C88515C}"/>
                  </a:ext>
                </a:extLst>
              </p:cNvPr>
              <p:cNvSpPr>
                <a:spLocks noRot="1" noChangeAspect="1" noMove="1" noResize="1" noEditPoints="1" noAdjustHandles="1" noChangeArrowheads="1" noChangeShapeType="1" noTextEdit="1"/>
              </p:cNvSpPr>
              <p:nvPr/>
            </p:nvSpPr>
            <p:spPr>
              <a:xfrm>
                <a:off x="4727422" y="5445784"/>
                <a:ext cx="991105"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矩形 107">
                <a:extLst>
                  <a:ext uri="{FF2B5EF4-FFF2-40B4-BE49-F238E27FC236}">
                    <a16:creationId xmlns:a16="http://schemas.microsoft.com/office/drawing/2014/main" id="{C57CBC39-9C57-1440-9F6B-0ACC790AA0F3}"/>
                  </a:ext>
                </a:extLst>
              </p:cNvPr>
              <p:cNvSpPr/>
              <p:nvPr/>
            </p:nvSpPr>
            <p:spPr>
              <a:xfrm>
                <a:off x="5521506" y="5450519"/>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8" name="矩形 107">
                <a:extLst>
                  <a:ext uri="{FF2B5EF4-FFF2-40B4-BE49-F238E27FC236}">
                    <a16:creationId xmlns:a16="http://schemas.microsoft.com/office/drawing/2014/main" id="{C57CBC39-9C57-1440-9F6B-0ACC790AA0F3}"/>
                  </a:ext>
                </a:extLst>
              </p:cNvPr>
              <p:cNvSpPr>
                <a:spLocks noRot="1" noChangeAspect="1" noMove="1" noResize="1" noEditPoints="1" noAdjustHandles="1" noChangeArrowheads="1" noChangeShapeType="1" noTextEdit="1"/>
              </p:cNvSpPr>
              <p:nvPr/>
            </p:nvSpPr>
            <p:spPr>
              <a:xfrm>
                <a:off x="5521506" y="5450519"/>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矩形 116">
                <a:extLst>
                  <a:ext uri="{FF2B5EF4-FFF2-40B4-BE49-F238E27FC236}">
                    <a16:creationId xmlns:a16="http://schemas.microsoft.com/office/drawing/2014/main" id="{B44039A5-1D7D-7B4C-92A0-0DC2D5B06E62}"/>
                  </a:ext>
                </a:extLst>
              </p:cNvPr>
              <p:cNvSpPr/>
              <p:nvPr/>
            </p:nvSpPr>
            <p:spPr>
              <a:xfrm>
                <a:off x="8039761" y="3506011"/>
                <a:ext cx="872547"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7" name="矩形 116">
                <a:extLst>
                  <a:ext uri="{FF2B5EF4-FFF2-40B4-BE49-F238E27FC236}">
                    <a16:creationId xmlns:a16="http://schemas.microsoft.com/office/drawing/2014/main" id="{B44039A5-1D7D-7B4C-92A0-0DC2D5B06E62}"/>
                  </a:ext>
                </a:extLst>
              </p:cNvPr>
              <p:cNvSpPr>
                <a:spLocks noRot="1" noChangeAspect="1" noMove="1" noResize="1" noEditPoints="1" noAdjustHandles="1" noChangeArrowheads="1" noChangeShapeType="1" noTextEdit="1"/>
              </p:cNvSpPr>
              <p:nvPr/>
            </p:nvSpPr>
            <p:spPr>
              <a:xfrm>
                <a:off x="8039761" y="3506011"/>
                <a:ext cx="872547" cy="33855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3BF188A6-C37E-B940-A3F9-2C84AA8D9936}"/>
                  </a:ext>
                </a:extLst>
              </p:cNvPr>
              <p:cNvSpPr txBox="1"/>
              <p:nvPr/>
            </p:nvSpPr>
            <p:spPr>
              <a:xfrm>
                <a:off x="35496" y="5270389"/>
                <a:ext cx="7895868" cy="1542987"/>
              </a:xfrm>
              <a:prstGeom prst="rect">
                <a:avLst/>
              </a:prstGeom>
              <a:noFill/>
            </p:spPr>
            <p:txBody>
              <a:bodyPr wrap="square" rtlCol="0">
                <a:spAutoFit/>
              </a:bodyPr>
              <a:lstStyle/>
              <a:p>
                <a:r>
                  <a:rPr kumimoji="1" lang="zh-CN" altLang="en-US" sz="1800" b="0" dirty="0">
                    <a:solidFill>
                      <a:srgbClr val="FF0000"/>
                    </a:solidFill>
                    <a:latin typeface="Corbel" panose="020B0503020204020204" pitchFamily="34" charset="0"/>
                  </a:rPr>
                  <a:t>对于当前节点的入邻居</a:t>
                </a:r>
                <a14:m>
                  <m:oMath xmlns:m="http://schemas.openxmlformats.org/officeDocument/2006/math">
                    <m:r>
                      <a:rPr kumimoji="1" lang="en-US" altLang="zh-CN" sz="1800" b="0" i="1" smtClean="0">
                        <a:solidFill>
                          <a:srgbClr val="FF0000"/>
                        </a:solidFill>
                        <a:latin typeface="Cambria Math" panose="02040503050406030204" pitchFamily="18" charset="0"/>
                        <a:ea typeface="Cambria Math" panose="02040503050406030204" pitchFamily="18" charset="0"/>
                      </a:rPr>
                      <m:t>∀</m:t>
                    </m:r>
                    <m:r>
                      <a:rPr kumimoji="1" lang="en-US" altLang="zh-CN" sz="1800" b="0" i="1" smtClean="0">
                        <a:solidFill>
                          <a:srgbClr val="FF0000"/>
                        </a:solidFill>
                        <a:latin typeface="Cambria Math" panose="02040503050406030204" pitchFamily="18" charset="0"/>
                      </a:rPr>
                      <m:t>𝑣</m:t>
                    </m:r>
                    <m:r>
                      <a:rPr kumimoji="1" lang="en-US" altLang="zh-CN" sz="1800" b="0" i="1" smtClean="0">
                        <a:solidFill>
                          <a:srgbClr val="FF0000"/>
                        </a:solidFill>
                        <a:latin typeface="Cambria Math" panose="02040503050406030204" pitchFamily="18" charset="0"/>
                        <a:ea typeface="Cambria Math" panose="02040503050406030204" pitchFamily="18" charset="0"/>
                      </a:rPr>
                      <m:t>∈</m:t>
                    </m:r>
                    <m:sSub>
                      <m:sSubPr>
                        <m:ctrlPr>
                          <a:rPr kumimoji="1" lang="en-US" altLang="zh-CN" sz="1800" b="0" i="1" smtClean="0">
                            <a:solidFill>
                              <a:srgbClr val="FF0000"/>
                            </a:solidFill>
                            <a:latin typeface="Cambria Math" panose="02040503050406030204" pitchFamily="18" charset="0"/>
                            <a:ea typeface="Cambria Math" panose="02040503050406030204" pitchFamily="18" charset="0"/>
                          </a:rPr>
                        </m:ctrlPr>
                      </m:sSubPr>
                      <m:e>
                        <m:r>
                          <a:rPr kumimoji="1" lang="en-US" altLang="zh-CN" sz="1800" b="0" i="1" smtClean="0">
                            <a:solidFill>
                              <a:srgbClr val="FF0000"/>
                            </a:solidFill>
                            <a:latin typeface="Cambria Math" panose="02040503050406030204" pitchFamily="18" charset="0"/>
                            <a:ea typeface="Cambria Math" panose="02040503050406030204" pitchFamily="18" charset="0"/>
                          </a:rPr>
                          <m:t>𝑁</m:t>
                        </m:r>
                      </m:e>
                      <m:sub>
                        <m:r>
                          <a:rPr kumimoji="1" lang="en-US" altLang="zh-CN" sz="1800" b="0" i="1" smtClean="0">
                            <a:solidFill>
                              <a:srgbClr val="FF0000"/>
                            </a:solidFill>
                            <a:latin typeface="Cambria Math" panose="02040503050406030204" pitchFamily="18" charset="0"/>
                            <a:ea typeface="Cambria Math" panose="02040503050406030204" pitchFamily="18" charset="0"/>
                          </a:rPr>
                          <m:t>𝑖𝑛</m:t>
                        </m:r>
                      </m:sub>
                    </m:sSub>
                    <m:r>
                      <a:rPr kumimoji="1" lang="en-US" altLang="zh-CN" sz="1800" b="0" i="1" smtClean="0">
                        <a:solidFill>
                          <a:srgbClr val="FF0000"/>
                        </a:solidFill>
                        <a:latin typeface="Cambria Math" panose="02040503050406030204" pitchFamily="18" charset="0"/>
                        <a:ea typeface="Cambria Math" panose="02040503050406030204" pitchFamily="18" charset="0"/>
                      </a:rPr>
                      <m:t>(</m:t>
                    </m:r>
                    <m:r>
                      <a:rPr kumimoji="1" lang="en-US" altLang="zh-CN" sz="1800" b="0" i="1" smtClean="0">
                        <a:solidFill>
                          <a:srgbClr val="FF0000"/>
                        </a:solidFill>
                        <a:latin typeface="Cambria Math" panose="02040503050406030204" pitchFamily="18" charset="0"/>
                        <a:ea typeface="Cambria Math" panose="02040503050406030204" pitchFamily="18" charset="0"/>
                      </a:rPr>
                      <m:t>𝑡</m:t>
                    </m:r>
                    <m:r>
                      <a:rPr kumimoji="1" lang="en-US" altLang="zh-CN" sz="1800" b="0" i="1" smtClean="0">
                        <a:solidFill>
                          <a:srgbClr val="FF0000"/>
                        </a:solidFill>
                        <a:latin typeface="Cambria Math" panose="02040503050406030204" pitchFamily="18" charset="0"/>
                        <a:ea typeface="Cambria Math" panose="02040503050406030204" pitchFamily="18" charset="0"/>
                      </a:rPr>
                      <m:t>)</m:t>
                    </m:r>
                  </m:oMath>
                </a14:m>
                <a:r>
                  <a:rPr kumimoji="1" lang="en-US" altLang="zh-CN" sz="1800" b="0" dirty="0">
                    <a:solidFill>
                      <a:srgbClr val="FF0000"/>
                    </a:solidFill>
                    <a:latin typeface="Corbel" panose="020B0503020204020204" pitchFamily="34" charset="0"/>
                  </a:rPr>
                  <a:t> </a:t>
                </a:r>
                <a:r>
                  <a:rPr kumimoji="1" lang="zh-CN" altLang="en-US" sz="1800" b="0" dirty="0">
                    <a:solidFill>
                      <a:srgbClr val="FF0000"/>
                    </a:solidFill>
                    <a:latin typeface="Corbel" panose="020B0503020204020204" pitchFamily="34" charset="0"/>
                  </a:rPr>
                  <a:t>：</a:t>
                </a:r>
                <a:r>
                  <a:rPr kumimoji="1" lang="en-US" altLang="zh-CN" sz="1800" b="0" dirty="0">
                    <a:solidFill>
                      <a:srgbClr val="FF0000"/>
                    </a:solidFill>
                    <a:latin typeface="Corbel" panose="020B0503020204020204" pitchFamily="34" charset="0"/>
                  </a:rPr>
                  <a:t> </a:t>
                </a:r>
              </a:p>
              <a:p>
                <a:r>
                  <a:rPr kumimoji="1" lang="zh-CN" altLang="en-US" sz="1800" b="0" dirty="0">
                    <a:solidFill>
                      <a:srgbClr val="FF0000"/>
                    </a:solidFill>
                    <a:latin typeface="Corbel" panose="020B0503020204020204" pitchFamily="34" charset="0"/>
                  </a:rPr>
                  <a:t>每次</a:t>
                </a:r>
                <a:r>
                  <a:rPr kumimoji="1" lang="en-US" altLang="zh-CN" sz="1800" b="0" dirty="0">
                    <a:solidFill>
                      <a:srgbClr val="FF0000"/>
                    </a:solidFill>
                    <a:latin typeface="Corbel" panose="020B0503020204020204" pitchFamily="34" charset="0"/>
                  </a:rPr>
                  <a:t>push</a:t>
                </a:r>
                <a:r>
                  <a:rPr kumimoji="1" lang="zh-CN" altLang="en-US" sz="1800" b="0" dirty="0">
                    <a:solidFill>
                      <a:srgbClr val="FF0000"/>
                    </a:solidFill>
                    <a:latin typeface="Corbel" panose="020B0503020204020204" pitchFamily="34" charset="0"/>
                  </a:rPr>
                  <a:t>操作会使得 </a:t>
                </a:r>
                <a14:m>
                  <m:oMath xmlns:m="http://schemas.openxmlformats.org/officeDocument/2006/math">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1</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𝑣</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oMath>
                </a14:m>
                <a:r>
                  <a:rPr kumimoji="1" lang="zh-CN" altLang="en-US" sz="1800" b="0" dirty="0">
                    <a:solidFill>
                      <a:srgbClr val="FF0000"/>
                    </a:solidFill>
                    <a:latin typeface="Corbel" panose="020B0503020204020204" pitchFamily="34" charset="0"/>
                  </a:rPr>
                  <a:t>增加</a:t>
                </a:r>
                <a:r>
                  <a:rPr kumimoji="1" lang="en-US" altLang="zh-CN" sz="1800" b="0" dirty="0">
                    <a:solidFill>
                      <a:srgbClr val="FF0000"/>
                    </a:solidFill>
                    <a:latin typeface="Corbel" panose="020B0503020204020204" pitchFamily="34" charset="0"/>
                  </a:rPr>
                  <a:t> </a:t>
                </a:r>
                <a14:m>
                  <m:oMath xmlns:m="http://schemas.openxmlformats.org/officeDocument/2006/math">
                    <m:f>
                      <m:fPr>
                        <m:ctrlPr>
                          <a:rPr kumimoji="1" lang="en-US" altLang="zh-CN" sz="1800" b="0" i="1">
                            <a:solidFill>
                              <a:srgbClr val="FF0000"/>
                            </a:solidFill>
                            <a:latin typeface="Cambria Math" panose="02040503050406030204" pitchFamily="18" charset="0"/>
                          </a:rPr>
                        </m:ctrlPr>
                      </m:fPr>
                      <m:num>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r>
                          <a:rPr kumimoji="1" lang="en-US" altLang="zh-CN" sz="1800" b="0" i="1">
                            <a:solidFill>
                              <a:srgbClr val="FF0000"/>
                            </a:solidFill>
                            <a:latin typeface="Cambria Math" panose="02040503050406030204" pitchFamily="18" charset="0"/>
                          </a:rPr>
                          <m:t>)</m:t>
                        </m:r>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r>
                          <a:rPr kumimoji="1" lang="en-US" altLang="zh-CN" sz="1800" b="0" i="1">
                            <a:solidFill>
                              <a:srgbClr val="FF0000"/>
                            </a:solidFill>
                            <a:latin typeface="Cambria Math" panose="02040503050406030204" pitchFamily="18" charset="0"/>
                          </a:rPr>
                          <m:t>(</m:t>
                        </m:r>
                        <m:r>
                          <a:rPr kumimoji="1" lang="en-US" altLang="zh-CN" sz="1800" b="0" i="1">
                            <a:solidFill>
                              <a:srgbClr val="FF0000"/>
                            </a:solidFill>
                            <a:latin typeface="Cambria Math" panose="02040503050406030204" pitchFamily="18" charset="0"/>
                          </a:rPr>
                          <m:t>𝑣</m:t>
                        </m:r>
                        <m:r>
                          <a:rPr kumimoji="1" lang="en-US" altLang="zh-CN" sz="1800" b="0" i="1">
                            <a:solidFill>
                              <a:srgbClr val="FF0000"/>
                            </a:solidFill>
                            <a:latin typeface="Cambria Math" panose="02040503050406030204" pitchFamily="18" charset="0"/>
                          </a:rPr>
                          <m:t>)</m:t>
                        </m:r>
                      </m:den>
                    </m:f>
                  </m:oMath>
                </a14:m>
                <a:r>
                  <a:rPr kumimoji="1" lang="en-US" altLang="zh-CN" sz="1800" b="0" dirty="0">
                    <a:solidFill>
                      <a:srgbClr val="FF0000"/>
                    </a:solidFill>
                    <a:latin typeface="Corbel" panose="020B0503020204020204" pitchFamily="34" charset="0"/>
                  </a:rPr>
                  <a:t>. </a:t>
                </a:r>
              </a:p>
              <a:p>
                <a:r>
                  <a:rPr kumimoji="1" lang="zh-CN" altLang="en-US" sz="1800" b="0" dirty="0">
                    <a:solidFill>
                      <a:srgbClr val="FF0000"/>
                    </a:solidFill>
                    <a:latin typeface="Corbel" panose="020B0503020204020204" pitchFamily="34" charset="0"/>
                  </a:rPr>
                  <a:t>如果</a:t>
                </a:r>
                <a:r>
                  <a:rPr kumimoji="1" lang="en-US" altLang="zh-CN" sz="1800" b="0" dirty="0">
                    <a:solidFill>
                      <a:srgbClr val="FF0000"/>
                    </a:solidFill>
                    <a:latin typeface="Corbel" panose="020B0503020204020204" pitchFamily="34" charset="0"/>
                  </a:rPr>
                  <a:t> </a:t>
                </a:r>
                <a14:m>
                  <m:oMath xmlns:m="http://schemas.openxmlformats.org/officeDocument/2006/math">
                    <m:f>
                      <m:fPr>
                        <m:ctrlPr>
                          <a:rPr kumimoji="1" lang="en-US" altLang="zh-CN" sz="1800" b="0" i="1" smtClean="0">
                            <a:solidFill>
                              <a:srgbClr val="FF0000"/>
                            </a:solidFill>
                            <a:latin typeface="Cambria Math" panose="02040503050406030204" pitchFamily="18" charset="0"/>
                          </a:rPr>
                        </m:ctrlPr>
                      </m:fPr>
                      <m:num>
                        <m:r>
                          <a:rPr kumimoji="1" lang="en-US" altLang="zh-CN" sz="1800" b="0" i="1" smtClean="0">
                            <a:solidFill>
                              <a:srgbClr val="FF0000"/>
                            </a:solidFill>
                            <a:latin typeface="Cambria Math" panose="02040503050406030204" pitchFamily="18" charset="0"/>
                          </a:rPr>
                          <m:t>(1−</m:t>
                        </m:r>
                        <m:r>
                          <a:rPr kumimoji="1" lang="en-US" altLang="zh-CN" sz="1800" b="0" i="1" smtClean="0">
                            <a:solidFill>
                              <a:srgbClr val="FF0000"/>
                            </a:solidFill>
                            <a:latin typeface="Cambria Math" panose="02040503050406030204" pitchFamily="18" charset="0"/>
                            <a:ea typeface="Cambria Math" panose="02040503050406030204" pitchFamily="18" charset="0"/>
                          </a:rPr>
                          <m:t>𝛼</m:t>
                        </m:r>
                        <m:r>
                          <a:rPr kumimoji="1" lang="en-US" altLang="zh-CN" sz="1800" b="0" i="1" smtClean="0">
                            <a:solidFill>
                              <a:srgbClr val="FF0000"/>
                            </a:solidFill>
                            <a:latin typeface="Cambria Math" panose="02040503050406030204" pitchFamily="18" charset="0"/>
                          </a:rPr>
                          <m:t>)</m:t>
                        </m:r>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smtClean="0">
                                <a:solidFill>
                                  <a:srgbClr val="FF0000"/>
                                </a:solidFill>
                                <a:latin typeface="Cambria Math" panose="02040503050406030204" pitchFamily="18" charset="0"/>
                              </a:rPr>
                            </m:ctrlPr>
                          </m:sSubPr>
                          <m:e>
                            <m:r>
                              <a:rPr kumimoji="1" lang="en-US" altLang="zh-CN" sz="1800" b="0" i="1" smtClean="0">
                                <a:solidFill>
                                  <a:srgbClr val="FF0000"/>
                                </a:solidFill>
                                <a:latin typeface="Cambria Math" panose="02040503050406030204" pitchFamily="18" charset="0"/>
                              </a:rPr>
                              <m:t>𝑑</m:t>
                            </m:r>
                          </m:e>
                          <m:sub>
                            <m:r>
                              <a:rPr kumimoji="1" lang="en-US" altLang="zh-CN" sz="1800" b="0" i="1" smtClean="0">
                                <a:solidFill>
                                  <a:srgbClr val="FF0000"/>
                                </a:solidFill>
                                <a:latin typeface="Cambria Math" panose="02040503050406030204" pitchFamily="18" charset="0"/>
                              </a:rPr>
                              <m:t>𝑜𝑢𝑡</m:t>
                            </m:r>
                          </m:sub>
                        </m:sSub>
                        <m:r>
                          <a:rPr kumimoji="1" lang="en-US" altLang="zh-CN" sz="1800" b="0" i="1" smtClean="0">
                            <a:solidFill>
                              <a:srgbClr val="FF0000"/>
                            </a:solidFill>
                            <a:latin typeface="Cambria Math" panose="02040503050406030204" pitchFamily="18" charset="0"/>
                          </a:rPr>
                          <m:t>(</m:t>
                        </m:r>
                        <m:r>
                          <a:rPr kumimoji="1" lang="en-US" altLang="zh-CN" sz="1800" b="0" i="1" smtClean="0">
                            <a:solidFill>
                              <a:srgbClr val="FF0000"/>
                            </a:solidFill>
                            <a:latin typeface="Cambria Math" panose="02040503050406030204" pitchFamily="18" charset="0"/>
                          </a:rPr>
                          <m:t>𝑣</m:t>
                        </m:r>
                        <m:r>
                          <a:rPr kumimoji="1" lang="en-US" altLang="zh-CN" sz="1800" b="0" i="1" smtClean="0">
                            <a:solidFill>
                              <a:srgbClr val="FF0000"/>
                            </a:solidFill>
                            <a:latin typeface="Cambria Math" panose="02040503050406030204" pitchFamily="18" charset="0"/>
                          </a:rPr>
                          <m:t>)</m:t>
                        </m:r>
                      </m:den>
                    </m:f>
                    <m:r>
                      <a:rPr kumimoji="1" lang="en-US" altLang="zh-CN" sz="1800" b="0" i="1" smtClean="0">
                        <a:solidFill>
                          <a:srgbClr val="FF0000"/>
                        </a:solidFill>
                        <a:latin typeface="Cambria Math" panose="02040503050406030204" pitchFamily="18" charset="0"/>
                        <a:ea typeface="Cambria Math" panose="02040503050406030204" pitchFamily="18" charset="0"/>
                      </a:rPr>
                      <m:t>≥</m:t>
                    </m:r>
                    <m:r>
                      <a:rPr kumimoji="1" lang="en-US" altLang="zh-CN" sz="1800" b="0" i="1" smtClean="0">
                        <a:solidFill>
                          <a:srgbClr val="FF0000"/>
                        </a:solidFill>
                        <a:latin typeface="Cambria Math" panose="02040503050406030204" pitchFamily="18" charset="0"/>
                        <a:ea typeface="Cambria Math" panose="02040503050406030204" pitchFamily="18" charset="0"/>
                      </a:rPr>
                      <m:t>𝛼𝛿</m:t>
                    </m:r>
                  </m:oMath>
                </a14:m>
                <a:r>
                  <a:rPr kumimoji="1" lang="en-US" altLang="zh-CN" sz="1800" b="0" dirty="0">
                    <a:solidFill>
                      <a:srgbClr val="FF0000"/>
                    </a:solidFill>
                    <a:latin typeface="Corbel" panose="020B0503020204020204" pitchFamily="34" charset="0"/>
                  </a:rPr>
                  <a:t>, </a:t>
                </a:r>
                <a:r>
                  <a:rPr kumimoji="1" lang="zh-CN" altLang="en-US" sz="1800" b="0" dirty="0">
                    <a:solidFill>
                      <a:srgbClr val="FF0000"/>
                    </a:solidFill>
                    <a:latin typeface="Corbel" panose="020B0503020204020204" pitchFamily="34" charset="0"/>
                  </a:rPr>
                  <a:t>则确定性地更新</a:t>
                </a:r>
                <a:r>
                  <a:rPr kumimoji="1" lang="en-US" altLang="zh-CN" sz="1800" b="0" dirty="0">
                    <a:solidFill>
                      <a:srgbClr val="FF0000"/>
                    </a:solidFill>
                    <a:latin typeface="Corbel" panose="020B0503020204020204" pitchFamily="34" charset="0"/>
                  </a:rPr>
                  <a:t> </a:t>
                </a:r>
                <a14:m>
                  <m:oMath xmlns:m="http://schemas.openxmlformats.org/officeDocument/2006/math">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smtClean="0">
                            <a:solidFill>
                              <a:srgbClr val="FF0000"/>
                            </a:solidFill>
                            <a:latin typeface="Cambria Math" panose="02040503050406030204" pitchFamily="18" charset="0"/>
                            <a:ea typeface="Cambria Math" panose="02040503050406030204" pitchFamily="18" charset="0"/>
                          </a:rPr>
                          <m:t>1</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smtClean="0">
                            <a:solidFill>
                              <a:srgbClr val="FF0000"/>
                            </a:solidFill>
                            <a:latin typeface="Cambria Math" panose="02040503050406030204" pitchFamily="18" charset="0"/>
                          </a:rPr>
                          <m:t>𝑣</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r>
                      <a:rPr kumimoji="1" lang="en-US" altLang="zh-CN" sz="1800" b="0" i="1" dirty="0" smtClean="0">
                        <a:solidFill>
                          <a:srgbClr val="FF0000"/>
                        </a:solidFill>
                        <a:latin typeface="Cambria Math" panose="02040503050406030204" pitchFamily="18" charset="0"/>
                      </a:rPr>
                      <m:t>+=</m:t>
                    </m:r>
                    <m:f>
                      <m:fPr>
                        <m:ctrlPr>
                          <a:rPr kumimoji="1" lang="en-US" altLang="zh-CN" sz="1800" b="0" i="1">
                            <a:solidFill>
                              <a:srgbClr val="FF0000"/>
                            </a:solidFill>
                            <a:latin typeface="Cambria Math" panose="02040503050406030204" pitchFamily="18" charset="0"/>
                          </a:rPr>
                        </m:ctrlPr>
                      </m:fPr>
                      <m:num>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r>
                          <a:rPr kumimoji="1" lang="en-US" altLang="zh-CN" sz="1800" b="0" i="1">
                            <a:solidFill>
                              <a:srgbClr val="FF0000"/>
                            </a:solidFill>
                            <a:latin typeface="Cambria Math" panose="02040503050406030204" pitchFamily="18" charset="0"/>
                          </a:rPr>
                          <m:t>)</m:t>
                        </m:r>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r>
                          <a:rPr kumimoji="1" lang="en-US" altLang="zh-CN" sz="1800" b="0" i="1">
                            <a:solidFill>
                              <a:srgbClr val="FF0000"/>
                            </a:solidFill>
                            <a:latin typeface="Cambria Math" panose="02040503050406030204" pitchFamily="18" charset="0"/>
                          </a:rPr>
                          <m:t>(</m:t>
                        </m:r>
                        <m:r>
                          <a:rPr kumimoji="1" lang="en-US" altLang="zh-CN" sz="1800" b="0" i="1">
                            <a:solidFill>
                              <a:srgbClr val="FF0000"/>
                            </a:solidFill>
                            <a:latin typeface="Cambria Math" panose="02040503050406030204" pitchFamily="18" charset="0"/>
                          </a:rPr>
                          <m:t>𝑣</m:t>
                        </m:r>
                        <m:r>
                          <a:rPr kumimoji="1" lang="en-US" altLang="zh-CN" sz="1800" b="0" i="1">
                            <a:solidFill>
                              <a:srgbClr val="FF0000"/>
                            </a:solidFill>
                            <a:latin typeface="Cambria Math" panose="02040503050406030204" pitchFamily="18" charset="0"/>
                          </a:rPr>
                          <m:t>)</m:t>
                        </m:r>
                      </m:den>
                    </m:f>
                  </m:oMath>
                </a14:m>
                <a:r>
                  <a:rPr kumimoji="1" lang="zh-CN" altLang="en-US" sz="1800" b="0" dirty="0">
                    <a:solidFill>
                      <a:srgbClr val="FF0000"/>
                    </a:solidFill>
                    <a:latin typeface="Corbel" panose="020B0503020204020204" pitchFamily="34" charset="0"/>
                  </a:rPr>
                  <a:t>。</a:t>
                </a:r>
                <a:endParaRPr kumimoji="1" lang="en-US" altLang="zh-CN" sz="1800" b="0" dirty="0">
                  <a:solidFill>
                    <a:srgbClr val="FF0000"/>
                  </a:solidFill>
                  <a:latin typeface="Corbel" panose="020B0503020204020204" pitchFamily="34" charset="0"/>
                </a:endParaRPr>
              </a:p>
              <a:p>
                <a:r>
                  <a:rPr kumimoji="1" lang="zh-CN" altLang="en-US" sz="1800" b="0" dirty="0">
                    <a:solidFill>
                      <a:srgbClr val="FF0000"/>
                    </a:solidFill>
                    <a:latin typeface="Corbel" panose="020B0503020204020204" pitchFamily="34" charset="0"/>
                  </a:rPr>
                  <a:t>对于其它出度较小的入邻居，我们应该如何处理呢</a:t>
                </a:r>
                <a:r>
                  <a:rPr kumimoji="1" lang="en-US" altLang="zh-CN" sz="1800" b="0" dirty="0">
                    <a:solidFill>
                      <a:srgbClr val="FF0000"/>
                    </a:solidFill>
                    <a:latin typeface="Corbel" panose="020B0503020204020204" pitchFamily="34" charset="0"/>
                  </a:rPr>
                  <a:t>?</a:t>
                </a:r>
              </a:p>
            </p:txBody>
          </p:sp>
        </mc:Choice>
        <mc:Fallback xmlns="">
          <p:sp>
            <p:nvSpPr>
              <p:cNvPr id="82" name="文本框 81">
                <a:extLst>
                  <a:ext uri="{FF2B5EF4-FFF2-40B4-BE49-F238E27FC236}">
                    <a16:creationId xmlns:a16="http://schemas.microsoft.com/office/drawing/2014/main" id="{3BF188A6-C37E-B940-A3F9-2C84AA8D9936}"/>
                  </a:ext>
                </a:extLst>
              </p:cNvPr>
              <p:cNvSpPr txBox="1">
                <a:spLocks noRot="1" noChangeAspect="1" noMove="1" noResize="1" noEditPoints="1" noAdjustHandles="1" noChangeArrowheads="1" noChangeShapeType="1" noTextEdit="1"/>
              </p:cNvSpPr>
              <p:nvPr/>
            </p:nvSpPr>
            <p:spPr>
              <a:xfrm>
                <a:off x="35496" y="5270389"/>
                <a:ext cx="7895868" cy="1542987"/>
              </a:xfrm>
              <a:prstGeom prst="rect">
                <a:avLst/>
              </a:prstGeom>
              <a:blipFill>
                <a:blip r:embed="rId23"/>
                <a:stretch>
                  <a:fillRect l="-482" t="-4132" b="-57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349DED36-DE7F-8D44-BDFF-17E8B966274D}"/>
                  </a:ext>
                </a:extLst>
              </p:cNvPr>
              <p:cNvSpPr/>
              <p:nvPr/>
            </p:nvSpPr>
            <p:spPr>
              <a:xfrm>
                <a:off x="7068080" y="2277457"/>
                <a:ext cx="2048318" cy="503471"/>
              </a:xfrm>
              <a:prstGeom prst="rect">
                <a:avLst/>
              </a:prstGeom>
            </p:spPr>
            <p:txBody>
              <a:bodyPr wrap="none">
                <a:spAutoFit/>
              </a:bodyPr>
              <a:lstStyle/>
              <a:p>
                <a14:m>
                  <m:oMath xmlns:m="http://schemas.openxmlformats.org/officeDocument/2006/math">
                    <m:sSub>
                      <m:sSubPr>
                        <m:ctrlPr>
                          <a:rPr kumimoji="1" lang="en-US" altLang="zh-CN" sz="1800" i="1" smtClean="0">
                            <a:solidFill>
                              <a:srgbClr val="0070C0"/>
                            </a:solidFill>
                            <a:latin typeface="Cambria Math" panose="02040503050406030204" pitchFamily="18" charset="0"/>
                          </a:rPr>
                        </m:ctrlPr>
                      </m:sSubPr>
                      <m:e>
                        <m:r>
                          <a:rPr kumimoji="1" lang="en-US" altLang="zh-CN" sz="1800" b="1" i="1" smtClean="0">
                            <a:solidFill>
                              <a:srgbClr val="0070C0"/>
                            </a:solidFill>
                            <a:latin typeface="Cambria Math" panose="02040503050406030204" pitchFamily="18" charset="0"/>
                          </a:rPr>
                          <m:t>𝒗</m:t>
                        </m:r>
                      </m:e>
                      <m:sub>
                        <m:r>
                          <a:rPr kumimoji="1" lang="en-US" altLang="zh-CN" sz="1800" b="1" i="1" smtClean="0">
                            <a:solidFill>
                              <a:srgbClr val="0070C0"/>
                            </a:solidFill>
                            <a:latin typeface="Cambria Math" panose="02040503050406030204" pitchFamily="18" charset="0"/>
                          </a:rPr>
                          <m:t>𝟏</m:t>
                        </m:r>
                      </m:sub>
                    </m:sSub>
                    <m:r>
                      <a:rPr kumimoji="1" lang="en-US" altLang="zh-CN" sz="1800" b="1" i="1" smtClean="0">
                        <a:solidFill>
                          <a:srgbClr val="0070C0"/>
                        </a:solidFill>
                        <a:latin typeface="Cambria Math" panose="02040503050406030204" pitchFamily="18" charset="0"/>
                      </a:rPr>
                      <m:t>:</m:t>
                    </m:r>
                    <m:f>
                      <m:fPr>
                        <m:ctrlPr>
                          <a:rPr kumimoji="1" lang="en-US" altLang="zh-CN" sz="1800" i="1" smtClean="0">
                            <a:solidFill>
                              <a:srgbClr val="0070C0"/>
                            </a:solidFill>
                            <a:latin typeface="Cambria Math" panose="02040503050406030204" pitchFamily="18" charset="0"/>
                          </a:rPr>
                        </m:ctrlPr>
                      </m:fPr>
                      <m:num>
                        <m:r>
                          <a:rPr kumimoji="1" lang="en-US" altLang="zh-CN" sz="1800" b="1" i="1">
                            <a:solidFill>
                              <a:srgbClr val="0070C0"/>
                            </a:solidFill>
                            <a:latin typeface="Cambria Math" panose="02040503050406030204" pitchFamily="18" charset="0"/>
                          </a:rPr>
                          <m:t>(</m:t>
                        </m:r>
                        <m:r>
                          <a:rPr kumimoji="1" lang="en-US" altLang="zh-CN" sz="1800" b="1" i="1">
                            <a:solidFill>
                              <a:srgbClr val="0070C0"/>
                            </a:solidFill>
                            <a:latin typeface="Cambria Math" panose="02040503050406030204" pitchFamily="18" charset="0"/>
                          </a:rPr>
                          <m:t>𝟏</m:t>
                        </m:r>
                        <m:r>
                          <a:rPr kumimoji="1" lang="en-US" altLang="zh-CN" sz="1800" b="1" i="1">
                            <a:solidFill>
                              <a:srgbClr val="0070C0"/>
                            </a:solidFill>
                            <a:latin typeface="Cambria Math" panose="02040503050406030204" pitchFamily="18" charset="0"/>
                          </a:rPr>
                          <m:t>−</m:t>
                        </m:r>
                        <m:r>
                          <a:rPr kumimoji="1" lang="en-US" altLang="zh-CN" sz="1800" b="1" i="1">
                            <a:solidFill>
                              <a:srgbClr val="0070C0"/>
                            </a:solidFill>
                            <a:latin typeface="Cambria Math" panose="02040503050406030204" pitchFamily="18" charset="0"/>
                            <a:ea typeface="Cambria Math" panose="02040503050406030204" pitchFamily="18" charset="0"/>
                          </a:rPr>
                          <m:t>𝜶</m:t>
                        </m:r>
                        <m:r>
                          <a:rPr kumimoji="1" lang="en-US" altLang="zh-CN" sz="1800" b="1" i="1">
                            <a:solidFill>
                              <a:srgbClr val="0070C0"/>
                            </a:solidFill>
                            <a:latin typeface="Cambria Math" panose="02040503050406030204" pitchFamily="18" charset="0"/>
                          </a:rPr>
                          <m:t>)</m:t>
                        </m:r>
                        <m:sSub>
                          <m:sSubPr>
                            <m:ctrlPr>
                              <a:rPr kumimoji="1" lang="en-US" altLang="zh-CN" sz="1800" i="1" dirty="0">
                                <a:solidFill>
                                  <a:srgbClr val="0070C0"/>
                                </a:solidFill>
                                <a:latin typeface="Cambria Math" panose="02040503050406030204" pitchFamily="18" charset="0"/>
                              </a:rPr>
                            </m:ctrlPr>
                          </m:sSubPr>
                          <m:e>
                            <m:r>
                              <a:rPr kumimoji="1" lang="en-US" altLang="zh-CN" sz="1800" b="1" i="1" dirty="0">
                                <a:solidFill>
                                  <a:srgbClr val="0070C0"/>
                                </a:solidFill>
                                <a:latin typeface="Cambria Math" panose="02040503050406030204" pitchFamily="18" charset="0"/>
                                <a:ea typeface="Cambria Math" panose="02040503050406030204" pitchFamily="18" charset="0"/>
                              </a:rPr>
                              <m:t>𝝅</m:t>
                            </m:r>
                          </m:e>
                          <m:sub>
                            <m:r>
                              <a:rPr kumimoji="1" lang="en-US" altLang="zh-CN" sz="1800" b="1" i="1" dirty="0">
                                <a:solidFill>
                                  <a:srgbClr val="0070C0"/>
                                </a:solidFill>
                                <a:latin typeface="Cambria Math" panose="02040503050406030204" pitchFamily="18" charset="0"/>
                                <a:ea typeface="Cambria Math" panose="02040503050406030204" pitchFamily="18" charset="0"/>
                              </a:rPr>
                              <m:t>𝟎</m:t>
                            </m:r>
                          </m:sub>
                        </m:sSub>
                        <m:d>
                          <m:dPr>
                            <m:ctrlPr>
                              <a:rPr kumimoji="1" lang="en-US" altLang="zh-CN" sz="1800" i="1" dirty="0">
                                <a:solidFill>
                                  <a:srgbClr val="0070C0"/>
                                </a:solidFill>
                                <a:latin typeface="Cambria Math" panose="02040503050406030204" pitchFamily="18" charset="0"/>
                              </a:rPr>
                            </m:ctrlPr>
                          </m:dPr>
                          <m:e>
                            <m:r>
                              <a:rPr kumimoji="1" lang="en-US" altLang="zh-CN" sz="1800" b="1" i="1" dirty="0">
                                <a:solidFill>
                                  <a:srgbClr val="0070C0"/>
                                </a:solidFill>
                                <a:latin typeface="Cambria Math" panose="02040503050406030204" pitchFamily="18" charset="0"/>
                              </a:rPr>
                              <m:t>𝒕</m:t>
                            </m:r>
                            <m:r>
                              <a:rPr kumimoji="1" lang="en-US" altLang="zh-CN" sz="1800" b="1" i="1" dirty="0">
                                <a:solidFill>
                                  <a:srgbClr val="0070C0"/>
                                </a:solidFill>
                                <a:latin typeface="Cambria Math" panose="02040503050406030204" pitchFamily="18" charset="0"/>
                              </a:rPr>
                              <m:t>,</m:t>
                            </m:r>
                            <m:r>
                              <a:rPr kumimoji="1" lang="en-US" altLang="zh-CN" sz="1800" b="1" i="1" dirty="0">
                                <a:solidFill>
                                  <a:srgbClr val="0070C0"/>
                                </a:solidFill>
                                <a:latin typeface="Cambria Math" panose="02040503050406030204" pitchFamily="18" charset="0"/>
                              </a:rPr>
                              <m:t>𝒕</m:t>
                            </m:r>
                          </m:e>
                        </m:d>
                      </m:num>
                      <m:den>
                        <m:r>
                          <a:rPr kumimoji="1" lang="en-US" altLang="zh-CN" sz="1800" b="1" i="1" dirty="0" smtClean="0">
                            <a:solidFill>
                              <a:srgbClr val="0070C0"/>
                            </a:solidFill>
                            <a:latin typeface="Cambria Math" panose="02040503050406030204" pitchFamily="18" charset="0"/>
                          </a:rPr>
                          <m:t>𝟏</m:t>
                        </m:r>
                      </m:den>
                    </m:f>
                    <m:r>
                      <a:rPr kumimoji="1" lang="en-US" altLang="zh-CN" sz="1800" b="1" i="1" smtClean="0">
                        <a:solidFill>
                          <a:srgbClr val="0070C0"/>
                        </a:solidFill>
                        <a:latin typeface="Cambria Math" panose="02040503050406030204" pitchFamily="18" charset="0"/>
                        <a:ea typeface="Cambria Math" panose="02040503050406030204" pitchFamily="18" charset="0"/>
                      </a:rPr>
                      <m:t>≥</m:t>
                    </m:r>
                  </m:oMath>
                </a14:m>
                <a:r>
                  <a:rPr kumimoji="1" lang="en-US" altLang="zh-CN" sz="1800" dirty="0">
                    <a:solidFill>
                      <a:srgbClr val="0070C0"/>
                    </a:solidFill>
                    <a:latin typeface="Cambria Math" panose="02040503050406030204" pitchFamily="18" charset="0"/>
                    <a:ea typeface="Cambria Math" panose="02040503050406030204" pitchFamily="18" charset="0"/>
                  </a:rPr>
                  <a:t>𝜶𝛿</a:t>
                </a:r>
                <a:endParaRPr lang="zh-CN" altLang="en-US" sz="1800" dirty="0">
                  <a:solidFill>
                    <a:srgbClr val="0070C0"/>
                  </a:solidFill>
                </a:endParaRPr>
              </a:p>
            </p:txBody>
          </p:sp>
        </mc:Choice>
        <mc:Fallback xmlns="">
          <p:sp>
            <p:nvSpPr>
              <p:cNvPr id="3" name="矩形 2">
                <a:extLst>
                  <a:ext uri="{FF2B5EF4-FFF2-40B4-BE49-F238E27FC236}">
                    <a16:creationId xmlns:a16="http://schemas.microsoft.com/office/drawing/2014/main" id="{349DED36-DE7F-8D44-BDFF-17E8B966274D}"/>
                  </a:ext>
                </a:extLst>
              </p:cNvPr>
              <p:cNvSpPr>
                <a:spLocks noRot="1" noChangeAspect="1" noMove="1" noResize="1" noEditPoints="1" noAdjustHandles="1" noChangeArrowheads="1" noChangeShapeType="1" noTextEdit="1"/>
              </p:cNvSpPr>
              <p:nvPr/>
            </p:nvSpPr>
            <p:spPr>
              <a:xfrm>
                <a:off x="7068080" y="2277457"/>
                <a:ext cx="2048318" cy="503471"/>
              </a:xfrm>
              <a:prstGeom prst="rect">
                <a:avLst/>
              </a:prstGeom>
              <a:blipFill>
                <a:blip r:embed="rId24"/>
                <a:stretch>
                  <a:fillRect r="-1235" b="-7317"/>
                </a:stretch>
              </a:blipFill>
            </p:spPr>
            <p:txBody>
              <a:bodyPr/>
              <a:lstStyle/>
              <a:p>
                <a:r>
                  <a:rPr lang="zh-CN" altLang="en-US">
                    <a:noFill/>
                  </a:rPr>
                  <a:t> </a:t>
                </a:r>
              </a:p>
            </p:txBody>
          </p:sp>
        </mc:Fallback>
      </mc:AlternateContent>
      <p:pic>
        <p:nvPicPr>
          <p:cNvPr id="5" name="图形 4" descr="复选标记">
            <a:extLst>
              <a:ext uri="{FF2B5EF4-FFF2-40B4-BE49-F238E27FC236}">
                <a16:creationId xmlns:a16="http://schemas.microsoft.com/office/drawing/2014/main" id="{FCD647DC-5774-DE48-AD15-E0D313A0F53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595712" y="2456177"/>
            <a:ext cx="554384" cy="554384"/>
          </a:xfrm>
          <a:prstGeom prst="rect">
            <a:avLst/>
          </a:prstGeom>
        </p:spPr>
      </p:pic>
      <p:cxnSp>
        <p:nvCxnSpPr>
          <p:cNvPr id="89" name="直线箭头连接符 88">
            <a:extLst>
              <a:ext uri="{FF2B5EF4-FFF2-40B4-BE49-F238E27FC236}">
                <a16:creationId xmlns:a16="http://schemas.microsoft.com/office/drawing/2014/main" id="{AAC59DB3-AD50-314A-A1D1-3C6D05923229}"/>
              </a:ext>
            </a:extLst>
          </p:cNvPr>
          <p:cNvCxnSpPr>
            <a:cxnSpLocks/>
          </p:cNvCxnSpPr>
          <p:nvPr/>
        </p:nvCxnSpPr>
        <p:spPr>
          <a:xfrm>
            <a:off x="6948343" y="2564904"/>
            <a:ext cx="1507440" cy="1440111"/>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90" name="Oval 5">
            <a:extLst>
              <a:ext uri="{FF2B5EF4-FFF2-40B4-BE49-F238E27FC236}">
                <a16:creationId xmlns:a16="http://schemas.microsoft.com/office/drawing/2014/main" id="{D972AC1C-F8D9-D74B-BBEF-232B9986406B}"/>
              </a:ext>
            </a:extLst>
          </p:cNvPr>
          <p:cNvSpPr>
            <a:spLocks noChangeArrowheads="1"/>
          </p:cNvSpPr>
          <p:nvPr/>
        </p:nvSpPr>
        <p:spPr bwMode="auto">
          <a:xfrm>
            <a:off x="6508511" y="2353918"/>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mc:AlternateContent xmlns:mc="http://schemas.openxmlformats.org/markup-compatibility/2006" xmlns:a14="http://schemas.microsoft.com/office/drawing/2010/main">
        <mc:Choice Requires="a14">
          <p:sp>
            <p:nvSpPr>
              <p:cNvPr id="92" name="矩形 91">
                <a:extLst>
                  <a:ext uri="{FF2B5EF4-FFF2-40B4-BE49-F238E27FC236}">
                    <a16:creationId xmlns:a16="http://schemas.microsoft.com/office/drawing/2014/main" id="{0359C249-31B3-BB42-9D2B-623E95C1CFCF}"/>
                  </a:ext>
                </a:extLst>
              </p:cNvPr>
              <p:cNvSpPr/>
              <p:nvPr/>
            </p:nvSpPr>
            <p:spPr>
              <a:xfrm>
                <a:off x="4716016" y="2647908"/>
                <a:ext cx="981615"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1</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solidFill>
                      <a:srgbClr val="C00000"/>
                    </a:solidFill>
                  </a:rPr>
                  <a:t> </a:t>
                </a:r>
                <a:endParaRPr lang="en-US" altLang="zh-CN" sz="1600" b="0" dirty="0"/>
              </a:p>
            </p:txBody>
          </p:sp>
        </mc:Choice>
        <mc:Fallback xmlns="">
          <p:sp>
            <p:nvSpPr>
              <p:cNvPr id="92" name="矩形 91">
                <a:extLst>
                  <a:ext uri="{FF2B5EF4-FFF2-40B4-BE49-F238E27FC236}">
                    <a16:creationId xmlns:a16="http://schemas.microsoft.com/office/drawing/2014/main" id="{0359C249-31B3-BB42-9D2B-623E95C1CFCF}"/>
                  </a:ext>
                </a:extLst>
              </p:cNvPr>
              <p:cNvSpPr>
                <a:spLocks noRot="1" noChangeAspect="1" noMove="1" noResize="1" noEditPoints="1" noAdjustHandles="1" noChangeArrowheads="1" noChangeShapeType="1" noTextEdit="1"/>
              </p:cNvSpPr>
              <p:nvPr/>
            </p:nvSpPr>
            <p:spPr>
              <a:xfrm>
                <a:off x="4716016" y="2647908"/>
                <a:ext cx="981615" cy="338554"/>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3" name="矩形 92">
                <a:extLst>
                  <a:ext uri="{FF2B5EF4-FFF2-40B4-BE49-F238E27FC236}">
                    <a16:creationId xmlns:a16="http://schemas.microsoft.com/office/drawing/2014/main" id="{D2F379E1-E608-7C4E-B9AC-9C88C1DC51CA}"/>
                  </a:ext>
                </a:extLst>
              </p:cNvPr>
              <p:cNvSpPr/>
              <p:nvPr/>
            </p:nvSpPr>
            <p:spPr>
              <a:xfrm>
                <a:off x="5444137" y="2593016"/>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𝟏</m:t>
                        </m:r>
                      </m:den>
                    </m:f>
                  </m:oMath>
                </a14:m>
                <a:r>
                  <a:rPr lang="en-US" altLang="zh-CN" sz="1600" b="0" dirty="0"/>
                  <a:t> </a:t>
                </a:r>
              </a:p>
            </p:txBody>
          </p:sp>
        </mc:Choice>
        <mc:Fallback xmlns="">
          <p:sp>
            <p:nvSpPr>
              <p:cNvPr id="93" name="矩形 92">
                <a:extLst>
                  <a:ext uri="{FF2B5EF4-FFF2-40B4-BE49-F238E27FC236}">
                    <a16:creationId xmlns:a16="http://schemas.microsoft.com/office/drawing/2014/main" id="{D2F379E1-E608-7C4E-B9AC-9C88C1DC51CA}"/>
                  </a:ext>
                </a:extLst>
              </p:cNvPr>
              <p:cNvSpPr>
                <a:spLocks noRot="1" noChangeAspect="1" noMove="1" noResize="1" noEditPoints="1" noAdjustHandles="1" noChangeArrowheads="1" noChangeShapeType="1" noTextEdit="1"/>
              </p:cNvSpPr>
              <p:nvPr/>
            </p:nvSpPr>
            <p:spPr>
              <a:xfrm>
                <a:off x="5444137" y="2593016"/>
                <a:ext cx="975331" cy="451470"/>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6" name="矩形 95">
                <a:extLst>
                  <a:ext uri="{FF2B5EF4-FFF2-40B4-BE49-F238E27FC236}">
                    <a16:creationId xmlns:a16="http://schemas.microsoft.com/office/drawing/2014/main" id="{9250FE79-8D57-2C40-AF0B-4F2A4F93C3E3}"/>
                  </a:ext>
                </a:extLst>
              </p:cNvPr>
              <p:cNvSpPr/>
              <p:nvPr/>
            </p:nvSpPr>
            <p:spPr>
              <a:xfrm>
                <a:off x="7020272" y="2269274"/>
                <a:ext cx="2179186" cy="503471"/>
              </a:xfrm>
              <a:prstGeom prst="rect">
                <a:avLst/>
              </a:prstGeom>
            </p:spPr>
            <p:txBody>
              <a:bodyPr wrap="none">
                <a:spAutoFit/>
              </a:bodyPr>
              <a:lstStyle/>
              <a:p>
                <a14:m>
                  <m:oMath xmlns:m="http://schemas.openxmlformats.org/officeDocument/2006/math">
                    <m:sSub>
                      <m:sSubPr>
                        <m:ctrlPr>
                          <a:rPr kumimoji="1" lang="en-US" altLang="zh-CN" sz="1800" i="1" smtClean="0">
                            <a:solidFill>
                              <a:srgbClr val="0070C0"/>
                            </a:solidFill>
                            <a:latin typeface="Cambria Math" panose="02040503050406030204" pitchFamily="18" charset="0"/>
                          </a:rPr>
                        </m:ctrlPr>
                      </m:sSubPr>
                      <m:e>
                        <m:r>
                          <a:rPr kumimoji="1" lang="en-US" altLang="zh-CN" sz="1800" b="1" i="1" smtClean="0">
                            <a:solidFill>
                              <a:srgbClr val="0070C0"/>
                            </a:solidFill>
                            <a:latin typeface="Cambria Math" panose="02040503050406030204" pitchFamily="18" charset="0"/>
                          </a:rPr>
                          <m:t>𝒗</m:t>
                        </m:r>
                      </m:e>
                      <m:sub>
                        <m:r>
                          <a:rPr kumimoji="1" lang="en-US" altLang="zh-CN" sz="1800" b="1" i="1" smtClean="0">
                            <a:solidFill>
                              <a:srgbClr val="0070C0"/>
                            </a:solidFill>
                            <a:latin typeface="Cambria Math" panose="02040503050406030204" pitchFamily="18" charset="0"/>
                          </a:rPr>
                          <m:t>𝟐</m:t>
                        </m:r>
                      </m:sub>
                    </m:sSub>
                    <m:r>
                      <a:rPr kumimoji="1" lang="en-US" altLang="zh-CN" sz="1800" b="1" i="1" smtClean="0">
                        <a:solidFill>
                          <a:srgbClr val="0070C0"/>
                        </a:solidFill>
                        <a:latin typeface="Cambria Math" panose="02040503050406030204" pitchFamily="18" charset="0"/>
                      </a:rPr>
                      <m:t>:</m:t>
                    </m:r>
                    <m:f>
                      <m:fPr>
                        <m:ctrlPr>
                          <a:rPr kumimoji="1" lang="en-US" altLang="zh-CN" sz="1800" i="1" smtClean="0">
                            <a:solidFill>
                              <a:srgbClr val="0070C0"/>
                            </a:solidFill>
                            <a:latin typeface="Cambria Math" panose="02040503050406030204" pitchFamily="18" charset="0"/>
                          </a:rPr>
                        </m:ctrlPr>
                      </m:fPr>
                      <m:num>
                        <m:r>
                          <a:rPr kumimoji="1" lang="en-US" altLang="zh-CN" sz="1800" b="1" i="1">
                            <a:solidFill>
                              <a:srgbClr val="0070C0"/>
                            </a:solidFill>
                            <a:latin typeface="Cambria Math" panose="02040503050406030204" pitchFamily="18" charset="0"/>
                          </a:rPr>
                          <m:t>(</m:t>
                        </m:r>
                        <m:r>
                          <a:rPr kumimoji="1" lang="en-US" altLang="zh-CN" sz="1800" b="1" i="1">
                            <a:solidFill>
                              <a:srgbClr val="0070C0"/>
                            </a:solidFill>
                            <a:latin typeface="Cambria Math" panose="02040503050406030204" pitchFamily="18" charset="0"/>
                          </a:rPr>
                          <m:t>𝟏</m:t>
                        </m:r>
                        <m:r>
                          <a:rPr kumimoji="1" lang="en-US" altLang="zh-CN" sz="1800" b="1" i="1">
                            <a:solidFill>
                              <a:srgbClr val="0070C0"/>
                            </a:solidFill>
                            <a:latin typeface="Cambria Math" panose="02040503050406030204" pitchFamily="18" charset="0"/>
                          </a:rPr>
                          <m:t>−</m:t>
                        </m:r>
                        <m:r>
                          <a:rPr kumimoji="1" lang="en-US" altLang="zh-CN" sz="1800" b="1" i="1">
                            <a:solidFill>
                              <a:srgbClr val="0070C0"/>
                            </a:solidFill>
                            <a:latin typeface="Cambria Math" panose="02040503050406030204" pitchFamily="18" charset="0"/>
                            <a:ea typeface="Cambria Math" panose="02040503050406030204" pitchFamily="18" charset="0"/>
                          </a:rPr>
                          <m:t>𝜶</m:t>
                        </m:r>
                        <m:r>
                          <a:rPr kumimoji="1" lang="en-US" altLang="zh-CN" sz="1800" b="1" i="1">
                            <a:solidFill>
                              <a:srgbClr val="0070C0"/>
                            </a:solidFill>
                            <a:latin typeface="Cambria Math" panose="02040503050406030204" pitchFamily="18" charset="0"/>
                          </a:rPr>
                          <m:t>)</m:t>
                        </m:r>
                        <m:sSub>
                          <m:sSubPr>
                            <m:ctrlPr>
                              <a:rPr kumimoji="1" lang="en-US" altLang="zh-CN" sz="1800" i="1" dirty="0">
                                <a:solidFill>
                                  <a:srgbClr val="0070C0"/>
                                </a:solidFill>
                                <a:latin typeface="Cambria Math" panose="02040503050406030204" pitchFamily="18" charset="0"/>
                              </a:rPr>
                            </m:ctrlPr>
                          </m:sSubPr>
                          <m:e>
                            <m:r>
                              <a:rPr kumimoji="1" lang="en-US" altLang="zh-CN" sz="1800" b="1" i="1" dirty="0">
                                <a:solidFill>
                                  <a:srgbClr val="0070C0"/>
                                </a:solidFill>
                                <a:latin typeface="Cambria Math" panose="02040503050406030204" pitchFamily="18" charset="0"/>
                                <a:ea typeface="Cambria Math" panose="02040503050406030204" pitchFamily="18" charset="0"/>
                              </a:rPr>
                              <m:t>𝝅</m:t>
                            </m:r>
                          </m:e>
                          <m:sub>
                            <m:r>
                              <a:rPr kumimoji="1" lang="en-US" altLang="zh-CN" sz="1800" b="1" i="1" dirty="0">
                                <a:solidFill>
                                  <a:srgbClr val="0070C0"/>
                                </a:solidFill>
                                <a:latin typeface="Cambria Math" panose="02040503050406030204" pitchFamily="18" charset="0"/>
                                <a:ea typeface="Cambria Math" panose="02040503050406030204" pitchFamily="18" charset="0"/>
                              </a:rPr>
                              <m:t>𝟎</m:t>
                            </m:r>
                          </m:sub>
                        </m:sSub>
                        <m:d>
                          <m:dPr>
                            <m:ctrlPr>
                              <a:rPr kumimoji="1" lang="en-US" altLang="zh-CN" sz="1800" i="1" dirty="0">
                                <a:solidFill>
                                  <a:srgbClr val="0070C0"/>
                                </a:solidFill>
                                <a:latin typeface="Cambria Math" panose="02040503050406030204" pitchFamily="18" charset="0"/>
                              </a:rPr>
                            </m:ctrlPr>
                          </m:dPr>
                          <m:e>
                            <m:r>
                              <a:rPr kumimoji="1" lang="en-US" altLang="zh-CN" sz="1800" b="1" i="1" dirty="0">
                                <a:solidFill>
                                  <a:srgbClr val="0070C0"/>
                                </a:solidFill>
                                <a:latin typeface="Cambria Math" panose="02040503050406030204" pitchFamily="18" charset="0"/>
                              </a:rPr>
                              <m:t>𝒕</m:t>
                            </m:r>
                            <m:r>
                              <a:rPr kumimoji="1" lang="en-US" altLang="zh-CN" sz="1800" b="1" i="1" dirty="0">
                                <a:solidFill>
                                  <a:srgbClr val="0070C0"/>
                                </a:solidFill>
                                <a:latin typeface="Cambria Math" panose="02040503050406030204" pitchFamily="18" charset="0"/>
                              </a:rPr>
                              <m:t>,</m:t>
                            </m:r>
                            <m:r>
                              <a:rPr kumimoji="1" lang="en-US" altLang="zh-CN" sz="1800" b="1" i="1" dirty="0">
                                <a:solidFill>
                                  <a:srgbClr val="0070C0"/>
                                </a:solidFill>
                                <a:latin typeface="Cambria Math" panose="02040503050406030204" pitchFamily="18" charset="0"/>
                              </a:rPr>
                              <m:t>𝒕</m:t>
                            </m:r>
                          </m:e>
                        </m:d>
                      </m:num>
                      <m:den>
                        <m:r>
                          <a:rPr kumimoji="1" lang="en-US" altLang="zh-CN" sz="1800" b="1" i="1" dirty="0" smtClean="0">
                            <a:solidFill>
                              <a:srgbClr val="0070C0"/>
                            </a:solidFill>
                            <a:latin typeface="Cambria Math" panose="02040503050406030204" pitchFamily="18" charset="0"/>
                          </a:rPr>
                          <m:t>𝟐</m:t>
                        </m:r>
                      </m:den>
                    </m:f>
                    <m:r>
                      <a:rPr kumimoji="1" lang="en-US" altLang="zh-CN" sz="1800" b="1" i="1" smtClean="0">
                        <a:solidFill>
                          <a:srgbClr val="0070C0"/>
                        </a:solidFill>
                        <a:latin typeface="Cambria Math" panose="02040503050406030204" pitchFamily="18" charset="0"/>
                        <a:ea typeface="Cambria Math" panose="02040503050406030204" pitchFamily="18" charset="0"/>
                      </a:rPr>
                      <m:t>≥</m:t>
                    </m:r>
                    <m:r>
                      <a:rPr kumimoji="1" lang="en-US" altLang="zh-CN" sz="1800" b="1" i="1" smtClean="0">
                        <a:solidFill>
                          <a:srgbClr val="0070C0"/>
                        </a:solidFill>
                        <a:latin typeface="Cambria Math" panose="02040503050406030204" pitchFamily="18" charset="0"/>
                        <a:ea typeface="Cambria Math" panose="02040503050406030204" pitchFamily="18" charset="0"/>
                      </a:rPr>
                      <m:t>𝜶𝜹</m:t>
                    </m:r>
                  </m:oMath>
                </a14:m>
                <a:r>
                  <a:rPr lang="en-US" altLang="zh-CN" sz="1800" dirty="0">
                    <a:solidFill>
                      <a:srgbClr val="0070C0"/>
                    </a:solidFill>
                  </a:rPr>
                  <a:t> </a:t>
                </a:r>
                <a:endParaRPr lang="zh-CN" altLang="en-US" sz="1800" dirty="0">
                  <a:solidFill>
                    <a:srgbClr val="0070C0"/>
                  </a:solidFill>
                </a:endParaRPr>
              </a:p>
            </p:txBody>
          </p:sp>
        </mc:Choice>
        <mc:Fallback xmlns="">
          <p:sp>
            <p:nvSpPr>
              <p:cNvPr id="96" name="矩形 95">
                <a:extLst>
                  <a:ext uri="{FF2B5EF4-FFF2-40B4-BE49-F238E27FC236}">
                    <a16:creationId xmlns:a16="http://schemas.microsoft.com/office/drawing/2014/main" id="{9250FE79-8D57-2C40-AF0B-4F2A4F93C3E3}"/>
                  </a:ext>
                </a:extLst>
              </p:cNvPr>
              <p:cNvSpPr>
                <a:spLocks noRot="1" noChangeAspect="1" noMove="1" noResize="1" noEditPoints="1" noAdjustHandles="1" noChangeArrowheads="1" noChangeShapeType="1" noTextEdit="1"/>
              </p:cNvSpPr>
              <p:nvPr/>
            </p:nvSpPr>
            <p:spPr>
              <a:xfrm>
                <a:off x="7020272" y="2269274"/>
                <a:ext cx="2179186" cy="503471"/>
              </a:xfrm>
              <a:prstGeom prst="rect">
                <a:avLst/>
              </a:prstGeom>
              <a:blipFill>
                <a:blip r:embed="rId29"/>
                <a:stretch>
                  <a:fillRect/>
                </a:stretch>
              </a:blipFill>
            </p:spPr>
            <p:txBody>
              <a:bodyPr/>
              <a:lstStyle/>
              <a:p>
                <a:r>
                  <a:rPr lang="zh-CN" altLang="en-US">
                    <a:noFill/>
                  </a:rPr>
                  <a:t> </a:t>
                </a:r>
              </a:p>
            </p:txBody>
          </p:sp>
        </mc:Fallback>
      </mc:AlternateContent>
      <p:pic>
        <p:nvPicPr>
          <p:cNvPr id="97" name="图形 96" descr="复选标记">
            <a:extLst>
              <a:ext uri="{FF2B5EF4-FFF2-40B4-BE49-F238E27FC236}">
                <a16:creationId xmlns:a16="http://schemas.microsoft.com/office/drawing/2014/main" id="{3EA4989A-14DC-AA41-BA72-09A9C1C19C74}"/>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588442" y="2447409"/>
            <a:ext cx="554384" cy="554384"/>
          </a:xfrm>
          <a:prstGeom prst="rect">
            <a:avLst/>
          </a:prstGeom>
        </p:spPr>
      </p:pic>
      <p:cxnSp>
        <p:nvCxnSpPr>
          <p:cNvPr id="98" name="直线箭头连接符 97">
            <a:extLst>
              <a:ext uri="{FF2B5EF4-FFF2-40B4-BE49-F238E27FC236}">
                <a16:creationId xmlns:a16="http://schemas.microsoft.com/office/drawing/2014/main" id="{0CFBC5DF-B956-C344-8FB9-74C503BC2ABF}"/>
              </a:ext>
            </a:extLst>
          </p:cNvPr>
          <p:cNvCxnSpPr>
            <a:cxnSpLocks/>
            <a:stCxn id="99" idx="6"/>
            <a:endCxn id="36" idx="1"/>
          </p:cNvCxnSpPr>
          <p:nvPr/>
        </p:nvCxnSpPr>
        <p:spPr>
          <a:xfrm>
            <a:off x="6969781" y="3334206"/>
            <a:ext cx="1481915" cy="670287"/>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99" name="Oval 5">
            <a:extLst>
              <a:ext uri="{FF2B5EF4-FFF2-40B4-BE49-F238E27FC236}">
                <a16:creationId xmlns:a16="http://schemas.microsoft.com/office/drawing/2014/main" id="{B08B6A68-CD3B-2545-9F6F-7765C1E1BB0A}"/>
              </a:ext>
            </a:extLst>
          </p:cNvPr>
          <p:cNvSpPr>
            <a:spLocks noChangeArrowheads="1"/>
          </p:cNvSpPr>
          <p:nvPr/>
        </p:nvSpPr>
        <p:spPr bwMode="auto">
          <a:xfrm>
            <a:off x="6522324" y="3124492"/>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mc:AlternateContent xmlns:mc="http://schemas.openxmlformats.org/markup-compatibility/2006" xmlns:a14="http://schemas.microsoft.com/office/drawing/2010/main">
        <mc:Choice Requires="a14">
          <p:sp>
            <p:nvSpPr>
              <p:cNvPr id="100" name="矩形 99">
                <a:extLst>
                  <a:ext uri="{FF2B5EF4-FFF2-40B4-BE49-F238E27FC236}">
                    <a16:creationId xmlns:a16="http://schemas.microsoft.com/office/drawing/2014/main" id="{E4601465-6338-2A40-9636-65985DF7702B}"/>
                  </a:ext>
                </a:extLst>
              </p:cNvPr>
              <p:cNvSpPr/>
              <p:nvPr/>
            </p:nvSpPr>
            <p:spPr>
              <a:xfrm>
                <a:off x="4726308" y="3464470"/>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2</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t> </a:t>
                </a:r>
              </a:p>
            </p:txBody>
          </p:sp>
        </mc:Choice>
        <mc:Fallback xmlns="">
          <p:sp>
            <p:nvSpPr>
              <p:cNvPr id="100" name="矩形 99">
                <a:extLst>
                  <a:ext uri="{FF2B5EF4-FFF2-40B4-BE49-F238E27FC236}">
                    <a16:creationId xmlns:a16="http://schemas.microsoft.com/office/drawing/2014/main" id="{E4601465-6338-2A40-9636-65985DF7702B}"/>
                  </a:ext>
                </a:extLst>
              </p:cNvPr>
              <p:cNvSpPr>
                <a:spLocks noRot="1" noChangeAspect="1" noMove="1" noResize="1" noEditPoints="1" noAdjustHandles="1" noChangeArrowheads="1" noChangeShapeType="1" noTextEdit="1"/>
              </p:cNvSpPr>
              <p:nvPr/>
            </p:nvSpPr>
            <p:spPr>
              <a:xfrm>
                <a:off x="4726308" y="3464470"/>
                <a:ext cx="986360" cy="338554"/>
              </a:xfrm>
              <a:prstGeom prst="rect">
                <a:avLst/>
              </a:prstGeom>
              <a:blipFill>
                <a:blip r:embed="rId3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4" name="矩形 113">
                <a:extLst>
                  <a:ext uri="{FF2B5EF4-FFF2-40B4-BE49-F238E27FC236}">
                    <a16:creationId xmlns:a16="http://schemas.microsoft.com/office/drawing/2014/main" id="{D1D972AE-15F8-7B47-A117-5BABCD7B8CBC}"/>
                  </a:ext>
                </a:extLst>
              </p:cNvPr>
              <p:cNvSpPr/>
              <p:nvPr/>
            </p:nvSpPr>
            <p:spPr>
              <a:xfrm>
                <a:off x="5454429" y="3409578"/>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𝟐</m:t>
                        </m:r>
                      </m:den>
                    </m:f>
                  </m:oMath>
                </a14:m>
                <a:r>
                  <a:rPr lang="en-US" altLang="zh-CN" sz="1600" b="0" dirty="0"/>
                  <a:t> </a:t>
                </a:r>
              </a:p>
            </p:txBody>
          </p:sp>
        </mc:Choice>
        <mc:Fallback xmlns="">
          <p:sp>
            <p:nvSpPr>
              <p:cNvPr id="114" name="矩形 113">
                <a:extLst>
                  <a:ext uri="{FF2B5EF4-FFF2-40B4-BE49-F238E27FC236}">
                    <a16:creationId xmlns:a16="http://schemas.microsoft.com/office/drawing/2014/main" id="{D1D972AE-15F8-7B47-A117-5BABCD7B8CBC}"/>
                  </a:ext>
                </a:extLst>
              </p:cNvPr>
              <p:cNvSpPr>
                <a:spLocks noRot="1" noChangeAspect="1" noMove="1" noResize="1" noEditPoints="1" noAdjustHandles="1" noChangeArrowheads="1" noChangeShapeType="1" noTextEdit="1"/>
              </p:cNvSpPr>
              <p:nvPr/>
            </p:nvSpPr>
            <p:spPr>
              <a:xfrm>
                <a:off x="5454429" y="3409578"/>
                <a:ext cx="975331" cy="451470"/>
              </a:xfrm>
              <a:prstGeom prst="rect">
                <a:avLst/>
              </a:prstGeom>
              <a:blipFill>
                <a:blip r:embed="rId32"/>
                <a:stretch>
                  <a:fillRect/>
                </a:stretch>
              </a:blipFill>
            </p:spPr>
            <p:txBody>
              <a:bodyPr/>
              <a:lstStyle/>
              <a:p>
                <a:r>
                  <a:rPr lang="zh-CN" altLang="en-US">
                    <a:noFill/>
                  </a:rPr>
                  <a:t> </a:t>
                </a:r>
              </a:p>
            </p:txBody>
          </p:sp>
        </mc:Fallback>
      </mc:AlternateContent>
      <p:cxnSp>
        <p:nvCxnSpPr>
          <p:cNvPr id="76" name="直线连接符 75">
            <a:extLst>
              <a:ext uri="{FF2B5EF4-FFF2-40B4-BE49-F238E27FC236}">
                <a16:creationId xmlns:a16="http://schemas.microsoft.com/office/drawing/2014/main" id="{AF69A432-9B64-5A44-9AA9-AEA8FF29DF09}"/>
              </a:ext>
            </a:extLst>
          </p:cNvPr>
          <p:cNvCxnSpPr>
            <a:cxnSpLocks/>
          </p:cNvCxnSpPr>
          <p:nvPr/>
        </p:nvCxnSpPr>
        <p:spPr>
          <a:xfrm>
            <a:off x="3275856" y="2562382"/>
            <a:ext cx="0" cy="268017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8" name="矩形 77">
                <a:extLst>
                  <a:ext uri="{FF2B5EF4-FFF2-40B4-BE49-F238E27FC236}">
                    <a16:creationId xmlns:a16="http://schemas.microsoft.com/office/drawing/2014/main" id="{749A10C9-D2A5-794D-BB63-F92C32E3739B}"/>
                  </a:ext>
                </a:extLst>
              </p:cNvPr>
              <p:cNvSpPr/>
              <p:nvPr/>
            </p:nvSpPr>
            <p:spPr>
              <a:xfrm>
                <a:off x="7020272" y="2265401"/>
                <a:ext cx="2181366" cy="503471"/>
              </a:xfrm>
              <a:prstGeom prst="rect">
                <a:avLst/>
              </a:prstGeom>
            </p:spPr>
            <p:txBody>
              <a:bodyPr wrap="none">
                <a:spAutoFit/>
              </a:bodyPr>
              <a:lstStyle/>
              <a:p>
                <a14:m>
                  <m:oMath xmlns:m="http://schemas.openxmlformats.org/officeDocument/2006/math">
                    <m:sSub>
                      <m:sSubPr>
                        <m:ctrlPr>
                          <a:rPr kumimoji="1" lang="en-US" altLang="zh-CN" sz="1800" i="1" smtClean="0">
                            <a:solidFill>
                              <a:srgbClr val="0070C0"/>
                            </a:solidFill>
                            <a:latin typeface="Cambria Math" panose="02040503050406030204" pitchFamily="18" charset="0"/>
                          </a:rPr>
                        </m:ctrlPr>
                      </m:sSubPr>
                      <m:e>
                        <m:r>
                          <a:rPr kumimoji="1" lang="en-US" altLang="zh-CN" sz="1800" b="1" i="1" smtClean="0">
                            <a:solidFill>
                              <a:srgbClr val="0070C0"/>
                            </a:solidFill>
                            <a:latin typeface="Cambria Math" panose="02040503050406030204" pitchFamily="18" charset="0"/>
                          </a:rPr>
                          <m:t>𝒗</m:t>
                        </m:r>
                      </m:e>
                      <m:sub>
                        <m:r>
                          <a:rPr kumimoji="1" lang="en-US" altLang="zh-CN" sz="1800" b="1" i="1" smtClean="0">
                            <a:solidFill>
                              <a:srgbClr val="0070C0"/>
                            </a:solidFill>
                            <a:latin typeface="Cambria Math" panose="02040503050406030204" pitchFamily="18" charset="0"/>
                          </a:rPr>
                          <m:t>𝟑</m:t>
                        </m:r>
                      </m:sub>
                    </m:sSub>
                    <m:r>
                      <a:rPr kumimoji="1" lang="en-US" altLang="zh-CN" sz="1800" b="1" i="1" smtClean="0">
                        <a:solidFill>
                          <a:srgbClr val="0070C0"/>
                        </a:solidFill>
                        <a:latin typeface="Cambria Math" panose="02040503050406030204" pitchFamily="18" charset="0"/>
                      </a:rPr>
                      <m:t>:</m:t>
                    </m:r>
                    <m:f>
                      <m:fPr>
                        <m:ctrlPr>
                          <a:rPr kumimoji="1" lang="en-US" altLang="zh-CN" sz="1800" i="1">
                            <a:solidFill>
                              <a:srgbClr val="0070C0"/>
                            </a:solidFill>
                            <a:latin typeface="Cambria Math" panose="02040503050406030204" pitchFamily="18" charset="0"/>
                          </a:rPr>
                        </m:ctrlPr>
                      </m:fPr>
                      <m:num>
                        <m:r>
                          <a:rPr kumimoji="1" lang="en-US" altLang="zh-CN" sz="1800" i="1">
                            <a:solidFill>
                              <a:srgbClr val="0070C0"/>
                            </a:solidFill>
                            <a:latin typeface="Cambria Math" panose="02040503050406030204" pitchFamily="18" charset="0"/>
                          </a:rPr>
                          <m:t>(</m:t>
                        </m:r>
                        <m:r>
                          <a:rPr kumimoji="1" lang="en-US" altLang="zh-CN" sz="1800" i="1">
                            <a:solidFill>
                              <a:srgbClr val="0070C0"/>
                            </a:solidFill>
                            <a:latin typeface="Cambria Math" panose="02040503050406030204" pitchFamily="18" charset="0"/>
                          </a:rPr>
                          <m:t>𝟏</m:t>
                        </m:r>
                        <m:r>
                          <a:rPr kumimoji="1" lang="en-US" altLang="zh-CN" sz="1800" i="1">
                            <a:solidFill>
                              <a:srgbClr val="0070C0"/>
                            </a:solidFill>
                            <a:latin typeface="Cambria Math" panose="02040503050406030204" pitchFamily="18" charset="0"/>
                          </a:rPr>
                          <m:t>−</m:t>
                        </m:r>
                        <m:r>
                          <a:rPr kumimoji="1" lang="en-US" altLang="zh-CN" sz="1800" i="1">
                            <a:solidFill>
                              <a:srgbClr val="0070C0"/>
                            </a:solidFill>
                            <a:latin typeface="Cambria Math" panose="02040503050406030204" pitchFamily="18" charset="0"/>
                            <a:ea typeface="Cambria Math" panose="02040503050406030204" pitchFamily="18" charset="0"/>
                          </a:rPr>
                          <m:t>𝜶</m:t>
                        </m:r>
                        <m:r>
                          <a:rPr kumimoji="1" lang="en-US" altLang="zh-CN" sz="1800" i="1">
                            <a:solidFill>
                              <a:srgbClr val="0070C0"/>
                            </a:solidFill>
                            <a:latin typeface="Cambria Math" panose="02040503050406030204" pitchFamily="18" charset="0"/>
                          </a:rPr>
                          <m:t>)</m:t>
                        </m:r>
                        <m:sSub>
                          <m:sSubPr>
                            <m:ctrlPr>
                              <a:rPr kumimoji="1" lang="en-US" altLang="zh-CN" sz="1800" i="1" dirty="0">
                                <a:solidFill>
                                  <a:srgbClr val="0070C0"/>
                                </a:solidFill>
                                <a:latin typeface="Cambria Math" panose="02040503050406030204" pitchFamily="18" charset="0"/>
                              </a:rPr>
                            </m:ctrlPr>
                          </m:sSubPr>
                          <m:e>
                            <m:r>
                              <a:rPr kumimoji="1" lang="en-US" altLang="zh-CN" sz="1800" i="1" dirty="0">
                                <a:solidFill>
                                  <a:srgbClr val="0070C0"/>
                                </a:solidFill>
                                <a:latin typeface="Cambria Math" panose="02040503050406030204" pitchFamily="18" charset="0"/>
                                <a:ea typeface="Cambria Math" panose="02040503050406030204" pitchFamily="18" charset="0"/>
                              </a:rPr>
                              <m:t>𝝅</m:t>
                            </m:r>
                          </m:e>
                          <m:sub>
                            <m:r>
                              <a:rPr kumimoji="1" lang="en-US" altLang="zh-CN" sz="1800" i="1" dirty="0">
                                <a:solidFill>
                                  <a:srgbClr val="0070C0"/>
                                </a:solidFill>
                                <a:latin typeface="Cambria Math" panose="02040503050406030204" pitchFamily="18" charset="0"/>
                                <a:ea typeface="Cambria Math" panose="02040503050406030204" pitchFamily="18" charset="0"/>
                              </a:rPr>
                              <m:t>𝟎</m:t>
                            </m:r>
                          </m:sub>
                        </m:sSub>
                        <m:d>
                          <m:dPr>
                            <m:ctrlPr>
                              <a:rPr kumimoji="1" lang="en-US" altLang="zh-CN" sz="1800" i="1" dirty="0">
                                <a:solidFill>
                                  <a:srgbClr val="0070C0"/>
                                </a:solidFill>
                                <a:latin typeface="Cambria Math" panose="02040503050406030204" pitchFamily="18" charset="0"/>
                              </a:rPr>
                            </m:ctrlPr>
                          </m:dPr>
                          <m:e>
                            <m:r>
                              <a:rPr kumimoji="1" lang="en-US" altLang="zh-CN" sz="1800" i="1" dirty="0">
                                <a:solidFill>
                                  <a:srgbClr val="0070C0"/>
                                </a:solidFill>
                                <a:latin typeface="Cambria Math" panose="02040503050406030204" pitchFamily="18" charset="0"/>
                              </a:rPr>
                              <m:t>𝒕</m:t>
                            </m:r>
                            <m:r>
                              <a:rPr kumimoji="1" lang="en-US" altLang="zh-CN" sz="1800" i="1" dirty="0">
                                <a:solidFill>
                                  <a:srgbClr val="0070C0"/>
                                </a:solidFill>
                                <a:latin typeface="Cambria Math" panose="02040503050406030204" pitchFamily="18" charset="0"/>
                              </a:rPr>
                              <m:t>,</m:t>
                            </m:r>
                            <m:r>
                              <a:rPr kumimoji="1" lang="en-US" altLang="zh-CN" sz="1800" i="1" dirty="0">
                                <a:solidFill>
                                  <a:srgbClr val="0070C0"/>
                                </a:solidFill>
                                <a:latin typeface="Cambria Math" panose="02040503050406030204" pitchFamily="18" charset="0"/>
                              </a:rPr>
                              <m:t>𝒕</m:t>
                            </m:r>
                          </m:e>
                        </m:d>
                      </m:num>
                      <m:den>
                        <m:r>
                          <a:rPr kumimoji="1" lang="en-US" altLang="zh-CN" sz="1800" b="1" i="1" dirty="0" smtClean="0">
                            <a:solidFill>
                              <a:srgbClr val="0070C0"/>
                            </a:solidFill>
                            <a:latin typeface="Cambria Math" panose="02040503050406030204" pitchFamily="18" charset="0"/>
                          </a:rPr>
                          <m:t>𝟑</m:t>
                        </m:r>
                      </m:den>
                    </m:f>
                    <m:r>
                      <a:rPr kumimoji="1" lang="en-US" altLang="zh-CN" sz="1800" b="1" i="1" dirty="0" smtClean="0">
                        <a:solidFill>
                          <a:srgbClr val="0070C0"/>
                        </a:solidFill>
                        <a:latin typeface="Cambria Math" panose="02040503050406030204" pitchFamily="18" charset="0"/>
                      </a:rPr>
                      <m:t>&lt;</m:t>
                    </m:r>
                    <m:r>
                      <a:rPr kumimoji="1" lang="en-US" altLang="zh-CN" sz="1800" i="1">
                        <a:solidFill>
                          <a:srgbClr val="0070C0"/>
                        </a:solidFill>
                        <a:latin typeface="Cambria Math" panose="02040503050406030204" pitchFamily="18" charset="0"/>
                        <a:ea typeface="Cambria Math" panose="02040503050406030204" pitchFamily="18" charset="0"/>
                      </a:rPr>
                      <m:t>𝜶𝜹</m:t>
                    </m:r>
                  </m:oMath>
                </a14:m>
                <a:r>
                  <a:rPr lang="en-US" altLang="zh-CN" sz="1800" dirty="0">
                    <a:solidFill>
                      <a:srgbClr val="0070C0"/>
                    </a:solidFill>
                  </a:rPr>
                  <a:t> </a:t>
                </a:r>
                <a:endParaRPr lang="zh-CN" altLang="en-US" sz="1800" dirty="0">
                  <a:solidFill>
                    <a:srgbClr val="0070C0"/>
                  </a:solidFill>
                </a:endParaRPr>
              </a:p>
            </p:txBody>
          </p:sp>
        </mc:Choice>
        <mc:Fallback xmlns="">
          <p:sp>
            <p:nvSpPr>
              <p:cNvPr id="78" name="矩形 77">
                <a:extLst>
                  <a:ext uri="{FF2B5EF4-FFF2-40B4-BE49-F238E27FC236}">
                    <a16:creationId xmlns:a16="http://schemas.microsoft.com/office/drawing/2014/main" id="{749A10C9-D2A5-794D-BB63-F92C32E3739B}"/>
                  </a:ext>
                </a:extLst>
              </p:cNvPr>
              <p:cNvSpPr>
                <a:spLocks noRot="1" noChangeAspect="1" noMove="1" noResize="1" noEditPoints="1" noAdjustHandles="1" noChangeArrowheads="1" noChangeShapeType="1" noTextEdit="1"/>
              </p:cNvSpPr>
              <p:nvPr/>
            </p:nvSpPr>
            <p:spPr>
              <a:xfrm>
                <a:off x="7020272" y="2265401"/>
                <a:ext cx="2181366" cy="503471"/>
              </a:xfrm>
              <a:prstGeom prst="rect">
                <a:avLst/>
              </a:prstGeom>
              <a:blipFill>
                <a:blip r:embed="rId33"/>
                <a:stretch>
                  <a:fillRect/>
                </a:stretch>
              </a:blipFill>
            </p:spPr>
            <p:txBody>
              <a:bodyPr/>
              <a:lstStyle/>
              <a:p>
                <a:r>
                  <a:rPr lang="zh-CN" altLang="en-US">
                    <a:noFill/>
                  </a:rPr>
                  <a:t> </a:t>
                </a:r>
              </a:p>
            </p:txBody>
          </p:sp>
        </mc:Fallback>
      </mc:AlternateContent>
      <p:pic>
        <p:nvPicPr>
          <p:cNvPr id="79" name="图形 78" descr="关闭">
            <a:extLst>
              <a:ext uri="{FF2B5EF4-FFF2-40B4-BE49-F238E27FC236}">
                <a16:creationId xmlns:a16="http://schemas.microsoft.com/office/drawing/2014/main" id="{315D5DC4-45F8-1948-A9D7-8D0A6E44A4ED}"/>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8539080" y="2594913"/>
            <a:ext cx="501350" cy="501350"/>
          </a:xfrm>
          <a:prstGeom prst="rect">
            <a:avLst/>
          </a:prstGeom>
        </p:spPr>
      </p:pic>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6111219D-9F14-8648-BBDA-140820419726}"/>
                  </a:ext>
                </a:extLst>
              </p:cNvPr>
              <p:cNvSpPr txBox="1"/>
              <p:nvPr/>
            </p:nvSpPr>
            <p:spPr>
              <a:xfrm>
                <a:off x="251520" y="1028071"/>
                <a:ext cx="8804641" cy="1336071"/>
              </a:xfrm>
              <a:prstGeom prst="rect">
                <a:avLst/>
              </a:prstGeom>
              <a:noFill/>
            </p:spPr>
            <p:txBody>
              <a:bodyPr wrap="square" rtlCol="0">
                <a:spAutoFit/>
              </a:bodyPr>
              <a:lstStyle/>
              <a:p>
                <a:r>
                  <a:rPr kumimoji="1" lang="en-US" altLang="zh-CN" sz="2000" b="0" dirty="0">
                    <a:latin typeface="Candara" panose="020E0502030303020204" pitchFamily="34" charset="0"/>
                  </a:rPr>
                  <a:t>      </a:t>
                </a:r>
                <a:r>
                  <a:rPr kumimoji="1" lang="zh-CN" altLang="en-US" sz="2000" b="0" dirty="0">
                    <a:latin typeface="Candara" panose="020E0502030303020204" pitchFamily="34" charset="0"/>
                  </a:rPr>
                  <a:t>我们提出了一种新的单宿</a:t>
                </a:r>
                <a:r>
                  <a:rPr kumimoji="1" lang="en-US" altLang="zh-CN" sz="2000" b="0" dirty="0">
                    <a:latin typeface="Candara" panose="020E0502030303020204" pitchFamily="34" charset="0"/>
                  </a:rPr>
                  <a:t>PPR</a:t>
                </a:r>
                <a:r>
                  <a:rPr kumimoji="1" lang="zh-CN" altLang="en-US" sz="2000" b="0" dirty="0">
                    <a:latin typeface="Candara" panose="020E0502030303020204" pitchFamily="34" charset="0"/>
                  </a:rPr>
                  <a:t>计算方法</a:t>
                </a:r>
                <a:r>
                  <a:rPr kumimoji="1" lang="en-US" altLang="zh-CN" sz="2000" b="0" dirty="0">
                    <a:latin typeface="Candara" panose="020E0502030303020204" pitchFamily="34" charset="0"/>
                  </a:rPr>
                  <a:t> </a:t>
                </a:r>
                <a:r>
                  <a:rPr kumimoji="1" lang="en-US" altLang="zh-CN" sz="2000" dirty="0">
                    <a:solidFill>
                      <a:srgbClr val="FF0000"/>
                    </a:solidFill>
                    <a:latin typeface="Candara" panose="020E0502030303020204" pitchFamily="34" charset="0"/>
                  </a:rPr>
                  <a:t>Randomized Backward Search (RBS)</a:t>
                </a:r>
                <a:endParaRPr kumimoji="1" lang="en-US" altLang="zh-CN" sz="2000" b="0" dirty="0">
                  <a:latin typeface="Candara" panose="020E0502030303020204" pitchFamily="34" charset="0"/>
                </a:endParaRPr>
              </a:p>
              <a:p>
                <a:pPr marL="342900" indent="-342900">
                  <a:buClr>
                    <a:schemeClr val="tx1"/>
                  </a:buClr>
                  <a:buSzPct val="80000"/>
                  <a:buFont typeface="Wingdings" pitchFamily="2" charset="2"/>
                  <a:buChar char="p"/>
                </a:pPr>
                <a:r>
                  <a:rPr kumimoji="1" lang="zh-CN" altLang="en-US" sz="2000" b="0" dirty="0">
                    <a:latin typeface="Candara" panose="020E0502030303020204" pitchFamily="34" charset="0"/>
                  </a:rPr>
                  <a:t>每次</a:t>
                </a:r>
                <a:r>
                  <a:rPr kumimoji="1" lang="en-US" altLang="zh-CN" sz="2000" b="0" dirty="0">
                    <a:latin typeface="Candara" panose="020E0502030303020204" pitchFamily="34" charset="0"/>
                  </a:rPr>
                  <a:t>push</a:t>
                </a:r>
                <a:r>
                  <a:rPr kumimoji="1" lang="zh-CN" altLang="en-US" sz="2000" b="0" dirty="0">
                    <a:latin typeface="Candara" panose="020E0502030303020204" pitchFamily="34" charset="0"/>
                  </a:rPr>
                  <a:t>只确定性地更新一小部分入邻居节点</a:t>
                </a:r>
                <a:endParaRPr kumimoji="1" lang="en-US" altLang="zh-CN" sz="2000" b="0" i="1" dirty="0">
                  <a:latin typeface="Cambria Math" panose="02040503050406030204" pitchFamily="18" charset="0"/>
                </a:endParaRPr>
              </a:p>
              <a:p>
                <a:pPr marL="342900" indent="-342900">
                  <a:buSzPct val="80000"/>
                  <a:buFont typeface="Wingdings" pitchFamily="2" charset="2"/>
                  <a:buChar char="p"/>
                </a:pPr>
                <a14:m>
                  <m:oMath xmlns:m="http://schemas.openxmlformats.org/officeDocument/2006/math">
                    <m:r>
                      <a:rPr kumimoji="1" lang="en-US" altLang="zh-CN" sz="2000" b="0" i="1" smtClean="0">
                        <a:latin typeface="Cambria Math" panose="02040503050406030204" pitchFamily="18" charset="0"/>
                      </a:rPr>
                      <m:t>𝑙</m:t>
                    </m:r>
                  </m:oMath>
                </a14:m>
                <a:r>
                  <a:rPr kumimoji="1" lang="en-US" altLang="zh-CN" sz="2000" b="0" dirty="0">
                    <a:latin typeface="Candara" panose="020E0502030303020204" pitchFamily="34" charset="0"/>
                  </a:rPr>
                  <a:t>-hop PPR </a:t>
                </a:r>
                <a14:m>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ea typeface="Cambria Math" panose="02040503050406030204" pitchFamily="18" charset="0"/>
                          </a:rPr>
                          <m:t>𝜋</m:t>
                        </m:r>
                      </m:e>
                      <m:sub>
                        <m:r>
                          <a:rPr kumimoji="1" lang="en-US" altLang="zh-CN" sz="2000" b="0" i="1" smtClean="0">
                            <a:latin typeface="Cambria Math" panose="02040503050406030204" pitchFamily="18" charset="0"/>
                          </a:rPr>
                          <m:t>𝑙</m:t>
                        </m:r>
                      </m:sub>
                    </m:sSub>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𝑠</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𝑡</m:t>
                        </m:r>
                      </m:e>
                    </m:d>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Pr</a:t>
                </a:r>
                <a:r>
                  <a:rPr kumimoji="1" lang="en-US" altLang="zh-CN" sz="2000" b="0" dirty="0">
                    <a:latin typeface="Candara" panose="020E0502030303020204" pitchFamily="34" charset="0"/>
                  </a:rPr>
                  <a:t>{</a:t>
                </a:r>
                <a:r>
                  <a:rPr lang="zh-CN" altLang="en-US" sz="2000" b="0" kern="0" dirty="0">
                    <a:latin typeface="Candara" panose="020E0502030303020204" pitchFamily="34" charset="0"/>
                    <a:ea typeface="Cambria Math" panose="02040503050406030204" pitchFamily="18" charset="0"/>
                  </a:rPr>
                  <a:t>从节点</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𝑠</m:t>
                    </m:r>
                  </m:oMath>
                </a14:m>
                <a:r>
                  <a:rPr lang="zh-CN" altLang="en-US" sz="2000" b="0" kern="0" dirty="0">
                    <a:latin typeface="Candara" panose="020E0502030303020204" pitchFamily="34" charset="0"/>
                    <a:ea typeface="Cambria Math" panose="02040503050406030204" pitchFamily="18" charset="0"/>
                  </a:rPr>
                  <a:t>出发的</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𝛼</m:t>
                    </m:r>
                  </m:oMath>
                </a14:m>
                <a:r>
                  <a:rPr lang="en-US" altLang="zh-CN" sz="2000" b="0" kern="0" dirty="0">
                    <a:latin typeface="Candara" panose="020E0502030303020204" pitchFamily="34" charset="0"/>
                    <a:ea typeface="Cambria Math" panose="02040503050406030204" pitchFamily="18" charset="0"/>
                  </a:rPr>
                  <a:t>-</a:t>
                </a:r>
                <a:r>
                  <a:rPr lang="zh-CN" altLang="en-US" sz="2000" b="0" kern="0" dirty="0">
                    <a:latin typeface="Candara" panose="020E0502030303020204" pitchFamily="34" charset="0"/>
                    <a:ea typeface="Cambria Math" panose="02040503050406030204" pitchFamily="18" charset="0"/>
                  </a:rPr>
                  <a:t>衰减随机游走在第</a:t>
                </a:r>
                <a14:m>
                  <m:oMath xmlns:m="http://schemas.openxmlformats.org/officeDocument/2006/math">
                    <m:r>
                      <a:rPr kumimoji="1" lang="en-US" altLang="zh-CN" sz="2000" b="0" i="1">
                        <a:latin typeface="Cambria Math" panose="02040503050406030204" pitchFamily="18" charset="0"/>
                      </a:rPr>
                      <m:t>𝑙</m:t>
                    </m:r>
                  </m:oMath>
                </a14:m>
                <a:r>
                  <a:rPr lang="zh-CN" altLang="en-US" sz="2000" b="0" kern="0" dirty="0">
                    <a:latin typeface="Candara" panose="020E0502030303020204" pitchFamily="34" charset="0"/>
                    <a:ea typeface="Cambria Math" panose="02040503050406030204" pitchFamily="18" charset="0"/>
                  </a:rPr>
                  <a:t>步停止在节点</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𝑡</m:t>
                    </m:r>
                  </m:oMath>
                </a14:m>
                <a:r>
                  <a:rPr kumimoji="1" lang="en-US" altLang="zh-CN" sz="2000" b="0" dirty="0">
                    <a:latin typeface="Candara" panose="020E0502030303020204" pitchFamily="34" charset="0"/>
                  </a:rPr>
                  <a:t>} </a:t>
                </a: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i="1">
                        <a:latin typeface="Cambria Math" panose="02040503050406030204" pitchFamily="18" charset="0"/>
                        <a:ea typeface="Cambria Math" panose="02040503050406030204" pitchFamily="18" charset="0"/>
                      </a:rPr>
                      <m:t>≈</m:t>
                    </m:r>
                    <m:nary>
                      <m:naryPr>
                        <m:chr m:val="∑"/>
                        <m:limLoc m:val="subSup"/>
                        <m:ctrlPr>
                          <a:rPr kumimoji="1" lang="en-US" altLang="zh-CN" sz="2000" b="0" i="1">
                            <a:latin typeface="Cambria Math" panose="02040503050406030204" pitchFamily="18" charset="0"/>
                          </a:rPr>
                        </m:ctrlPr>
                      </m:naryPr>
                      <m:sub>
                        <m:r>
                          <m:rPr>
                            <m:brk m:alnAt="25"/>
                          </m:rPr>
                          <a:rPr kumimoji="1" lang="en-US" altLang="zh-CN" sz="2000" b="0" i="1">
                            <a:latin typeface="Cambria Math" panose="02040503050406030204" pitchFamily="18" charset="0"/>
                          </a:rPr>
                          <m:t>𝑙</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rPr>
                          <m:t>𝐿</m:t>
                        </m:r>
                      </m:sup>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e>
                    </m:nary>
                    <m:r>
                      <m:rPr>
                        <m:nor/>
                      </m:rPr>
                      <a:rPr kumimoji="1" lang="en-US" altLang="zh-CN" sz="2000" b="0" dirty="0">
                        <a:latin typeface="Candara" panose="020E0502030303020204" pitchFamily="34" charset="0"/>
                      </a:rPr>
                      <m:t>, </m:t>
                    </m:r>
                    <m:r>
                      <a:rPr kumimoji="1" lang="en-US" altLang="zh-CN" sz="2000" b="0" i="1">
                        <a:latin typeface="Cambria Math" panose="02040503050406030204" pitchFamily="18" charset="0"/>
                      </a:rPr>
                      <m:t>𝐿</m:t>
                    </m:r>
                    <m:r>
                      <a:rPr kumimoji="1" lang="en-US" altLang="zh-CN" sz="2000" b="0" i="1">
                        <a:latin typeface="Cambria Math" panose="02040503050406030204" pitchFamily="18" charset="0"/>
                      </a:rPr>
                      <m:t>=</m:t>
                    </m:r>
                    <m:r>
                      <m:rPr>
                        <m:sty m:val="p"/>
                      </m:rPr>
                      <a:rPr kumimoji="1" lang="el-GR" altLang="zh-CN" sz="2000" b="0" i="1">
                        <a:latin typeface="Cambria Math" panose="02040503050406030204" pitchFamily="18" charset="0"/>
                        <a:ea typeface="Cambria Math" panose="02040503050406030204" pitchFamily="18" charset="0"/>
                      </a:rPr>
                      <m:t>Ο</m:t>
                    </m:r>
                    <m:d>
                      <m:dPr>
                        <m:ctrlPr>
                          <a:rPr kumimoji="1" lang="el-GR" altLang="zh-CN" sz="2000" b="0" i="1">
                            <a:latin typeface="Cambria Math" panose="02040503050406030204" pitchFamily="18" charset="0"/>
                            <a:ea typeface="Cambria Math" panose="02040503050406030204" pitchFamily="18" charset="0"/>
                          </a:rPr>
                        </m:ctrlPr>
                      </m:dPr>
                      <m:e>
                        <m:func>
                          <m:funcPr>
                            <m:ctrlPr>
                              <a:rPr kumimoji="1" lang="en-US" altLang="zh-CN" sz="2000" b="0" i="1">
                                <a:latin typeface="Cambria Math" panose="02040503050406030204" pitchFamily="18" charset="0"/>
                                <a:ea typeface="Cambria Math" panose="02040503050406030204" pitchFamily="18" charset="0"/>
                              </a:rPr>
                            </m:ctrlPr>
                          </m:funcPr>
                          <m:fName>
                            <m:r>
                              <m:rPr>
                                <m:sty m:val="p"/>
                              </m:rPr>
                              <a:rPr kumimoji="1" lang="en-US" altLang="zh-CN" sz="2000" b="0">
                                <a:latin typeface="Cambria Math" panose="02040503050406030204" pitchFamily="18" charset="0"/>
                                <a:ea typeface="Cambria Math" panose="02040503050406030204" pitchFamily="18" charset="0"/>
                              </a:rPr>
                              <m:t>log</m:t>
                            </m:r>
                          </m:fName>
                          <m:e>
                            <m:r>
                              <a:rPr kumimoji="1" lang="en-US" altLang="zh-CN" sz="2000" b="0" i="1">
                                <a:latin typeface="Cambria Math" panose="02040503050406030204" pitchFamily="18" charset="0"/>
                                <a:ea typeface="Cambria Math" panose="02040503050406030204" pitchFamily="18" charset="0"/>
                              </a:rPr>
                              <m:t>𝛿</m:t>
                            </m:r>
                          </m:e>
                        </m:func>
                      </m:e>
                    </m:d>
                    <m:r>
                      <m:rPr>
                        <m:nor/>
                      </m:rPr>
                      <a:rPr kumimoji="1" lang="en-US" altLang="zh-CN" sz="2000" b="0" dirty="0">
                        <a:latin typeface="Candara" panose="020E0502030303020204" pitchFamily="34" charset="0"/>
                      </a:rPr>
                      <m:t>.</m:t>
                    </m:r>
                  </m:oMath>
                </a14:m>
                <a:endParaRPr kumimoji="1" lang="en-US" altLang="zh-CN" sz="2000" b="0" dirty="0">
                  <a:latin typeface="Candara" panose="020E0502030303020204" pitchFamily="34" charset="0"/>
                </a:endParaRPr>
              </a:p>
            </p:txBody>
          </p:sp>
        </mc:Choice>
        <mc:Fallback xmlns="">
          <p:sp>
            <p:nvSpPr>
              <p:cNvPr id="77" name="文本框 76">
                <a:extLst>
                  <a:ext uri="{FF2B5EF4-FFF2-40B4-BE49-F238E27FC236}">
                    <a16:creationId xmlns:a16="http://schemas.microsoft.com/office/drawing/2014/main" id="{6111219D-9F14-8648-BBDA-140820419726}"/>
                  </a:ext>
                </a:extLst>
              </p:cNvPr>
              <p:cNvSpPr txBox="1">
                <a:spLocks noRot="1" noChangeAspect="1" noMove="1" noResize="1" noEditPoints="1" noAdjustHandles="1" noChangeArrowheads="1" noChangeShapeType="1" noTextEdit="1"/>
              </p:cNvSpPr>
              <p:nvPr/>
            </p:nvSpPr>
            <p:spPr>
              <a:xfrm>
                <a:off x="251520" y="1028071"/>
                <a:ext cx="8804641" cy="1336071"/>
              </a:xfrm>
              <a:prstGeom prst="rect">
                <a:avLst/>
              </a:prstGeom>
              <a:blipFill>
                <a:blip r:embed="rId36"/>
                <a:stretch>
                  <a:fillRect l="-288" t="-4762" r="-288" b="-53333"/>
                </a:stretch>
              </a:blipFill>
            </p:spPr>
            <p:txBody>
              <a:bodyPr/>
              <a:lstStyle/>
              <a:p>
                <a:r>
                  <a:rPr lang="zh-CN" altLang="en-US">
                    <a:noFill/>
                  </a:rPr>
                  <a:t> </a:t>
                </a:r>
              </a:p>
            </p:txBody>
          </p:sp>
        </mc:Fallback>
      </mc:AlternateContent>
      <p:sp>
        <p:nvSpPr>
          <p:cNvPr id="81" name="Rectangle 2">
            <a:extLst>
              <a:ext uri="{FF2B5EF4-FFF2-40B4-BE49-F238E27FC236}">
                <a16:creationId xmlns:a16="http://schemas.microsoft.com/office/drawing/2014/main" id="{2F793C55-C5C0-D64B-8C3E-B025DB999401}"/>
              </a:ext>
            </a:extLst>
          </p:cNvPr>
          <p:cNvSpPr>
            <a:spLocks noGrp="1" noChangeArrowheads="1"/>
          </p:cNvSpPr>
          <p:nvPr>
            <p:ph type="title"/>
          </p:nvPr>
        </p:nvSpPr>
        <p:spPr>
          <a:xfrm>
            <a:off x="1070398" y="116632"/>
            <a:ext cx="8326138" cy="1128712"/>
          </a:xfrm>
        </p:spPr>
        <p:txBody>
          <a:bodyPr/>
          <a:lstStyle/>
          <a:p>
            <a:pPr eaLnBrk="1" hangingPunct="1"/>
            <a:r>
              <a:rPr lang="en-US" altLang="zh-CN" sz="3000" dirty="0">
                <a:ea typeface="宋体" pitchFamily="2" charset="-122"/>
              </a:rPr>
              <a:t>Ours: Randomized Backward Search </a:t>
            </a:r>
          </a:p>
        </p:txBody>
      </p:sp>
    </p:spTree>
    <p:extLst>
      <p:ext uri="{BB962C8B-B14F-4D97-AF65-F5344CB8AC3E}">
        <p14:creationId xmlns:p14="http://schemas.microsoft.com/office/powerpoint/2010/main" val="40027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
                                            <p:txEl>
                                              <p:pRg st="3" end="3"/>
                                            </p:txEl>
                                          </p:spTgt>
                                        </p:tgtEl>
                                        <p:attrNameLst>
                                          <p:attrName>style.visibility</p:attrName>
                                        </p:attrNameLst>
                                      </p:cBhvr>
                                      <p:to>
                                        <p:strVal val="visible"/>
                                      </p:to>
                                    </p:set>
                                    <p:animEffect transition="in" filter="fade">
                                      <p:cBhvr>
                                        <p:cTn id="7" dur="1000"/>
                                        <p:tgtEl>
                                          <p:spTgt spid="64">
                                            <p:txEl>
                                              <p:pRg st="3" end="3"/>
                                            </p:txEl>
                                          </p:spTgt>
                                        </p:tgtEl>
                                      </p:cBhvr>
                                    </p:animEffect>
                                    <p:anim calcmode="lin" valueType="num">
                                      <p:cBhvr>
                                        <p:cTn id="8" dur="1000" fill="hold"/>
                                        <p:tgtEl>
                                          <p:spTgt spid="6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4">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4">
                                            <p:txEl>
                                              <p:pRg st="4" end="4"/>
                                            </p:txEl>
                                          </p:spTgt>
                                        </p:tgtEl>
                                        <p:attrNameLst>
                                          <p:attrName>style.visibility</p:attrName>
                                        </p:attrNameLst>
                                      </p:cBhvr>
                                      <p:to>
                                        <p:strVal val="visible"/>
                                      </p:to>
                                    </p:set>
                                    <p:animEffect transition="in" filter="fade">
                                      <p:cBhvr>
                                        <p:cTn id="17" dur="1000"/>
                                        <p:tgtEl>
                                          <p:spTgt spid="64">
                                            <p:txEl>
                                              <p:pRg st="4" end="4"/>
                                            </p:txEl>
                                          </p:spTgt>
                                        </p:tgtEl>
                                      </p:cBhvr>
                                    </p:animEffect>
                                    <p:anim calcmode="lin" valueType="num">
                                      <p:cBhvr>
                                        <p:cTn id="18" dur="10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4">
                                            <p:txEl>
                                              <p:pRg st="5" end="5"/>
                                            </p:txEl>
                                          </p:spTgt>
                                        </p:tgtEl>
                                        <p:attrNameLst>
                                          <p:attrName>style.visibility</p:attrName>
                                        </p:attrNameLst>
                                      </p:cBhvr>
                                      <p:to>
                                        <p:strVal val="visible"/>
                                      </p:to>
                                    </p:set>
                                    <p:animEffect transition="in" filter="fade">
                                      <p:cBhvr>
                                        <p:cTn id="22" dur="1000"/>
                                        <p:tgtEl>
                                          <p:spTgt spid="64">
                                            <p:txEl>
                                              <p:pRg st="5" end="5"/>
                                            </p:txEl>
                                          </p:spTgt>
                                        </p:tgtEl>
                                      </p:cBhvr>
                                    </p:animEffect>
                                    <p:anim calcmode="lin" valueType="num">
                                      <p:cBhvr>
                                        <p:cTn id="23" dur="1000" fill="hold"/>
                                        <p:tgtEl>
                                          <p:spTgt spid="6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6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2">
                                            <p:txEl>
                                              <p:pRg st="0" end="0"/>
                                            </p:txEl>
                                          </p:spTgt>
                                        </p:tgtEl>
                                        <p:attrNameLst>
                                          <p:attrName>style.visibility</p:attrName>
                                        </p:attrNameLst>
                                      </p:cBhvr>
                                      <p:to>
                                        <p:strVal val="visible"/>
                                      </p:to>
                                    </p:set>
                                    <p:animEffect transition="in" filter="fade">
                                      <p:cBhvr>
                                        <p:cTn id="29" dur="1000"/>
                                        <p:tgtEl>
                                          <p:spTgt spid="82">
                                            <p:txEl>
                                              <p:pRg st="0" end="0"/>
                                            </p:txEl>
                                          </p:spTgt>
                                        </p:tgtEl>
                                      </p:cBhvr>
                                    </p:animEffect>
                                    <p:anim calcmode="lin" valueType="num">
                                      <p:cBhvr>
                                        <p:cTn id="30" dur="10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2">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2">
                                            <p:txEl>
                                              <p:pRg st="1" end="1"/>
                                            </p:txEl>
                                          </p:spTgt>
                                        </p:tgtEl>
                                        <p:attrNameLst>
                                          <p:attrName>style.visibility</p:attrName>
                                        </p:attrNameLst>
                                      </p:cBhvr>
                                      <p:to>
                                        <p:strVal val="visible"/>
                                      </p:to>
                                    </p:set>
                                    <p:animEffect transition="in" filter="fade">
                                      <p:cBhvr>
                                        <p:cTn id="34" dur="1000"/>
                                        <p:tgtEl>
                                          <p:spTgt spid="82">
                                            <p:txEl>
                                              <p:pRg st="1" end="1"/>
                                            </p:txEl>
                                          </p:spTgt>
                                        </p:tgtEl>
                                      </p:cBhvr>
                                    </p:animEffect>
                                    <p:anim calcmode="lin" valueType="num">
                                      <p:cBhvr>
                                        <p:cTn id="35" dur="1000" fill="hold"/>
                                        <p:tgtEl>
                                          <p:spTgt spid="82">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2">
                                            <p:txEl>
                                              <p:pRg st="2" end="2"/>
                                            </p:txEl>
                                          </p:spTgt>
                                        </p:tgtEl>
                                        <p:attrNameLst>
                                          <p:attrName>style.visibility</p:attrName>
                                        </p:attrNameLst>
                                      </p:cBhvr>
                                      <p:to>
                                        <p:strVal val="visible"/>
                                      </p:to>
                                    </p:set>
                                    <p:animEffect transition="in" filter="fade">
                                      <p:cBhvr>
                                        <p:cTn id="41" dur="1000"/>
                                        <p:tgtEl>
                                          <p:spTgt spid="82">
                                            <p:txEl>
                                              <p:pRg st="2" end="2"/>
                                            </p:txEl>
                                          </p:spTgt>
                                        </p:tgtEl>
                                      </p:cBhvr>
                                    </p:animEffect>
                                    <p:anim calcmode="lin" valueType="num">
                                      <p:cBhvr>
                                        <p:cTn id="42" dur="1000" fill="hold"/>
                                        <p:tgtEl>
                                          <p:spTgt spid="82">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1" presetClass="entr" presetSubtype="0" fill="hold" nodeType="afterEffect">
                                  <p:stCondLst>
                                    <p:cond delay="500"/>
                                  </p:stCondLst>
                                  <p:childTnLst>
                                    <p:set>
                                      <p:cBhvr>
                                        <p:cTn id="53" dur="1" fill="hold">
                                          <p:stCondLst>
                                            <p:cond delay="0"/>
                                          </p:stCondLst>
                                        </p:cTn>
                                        <p:tgtEl>
                                          <p:spTgt spid="5"/>
                                        </p:tgtEl>
                                        <p:attrNameLst>
                                          <p:attrName>style.visibility</p:attrName>
                                        </p:attrNameLst>
                                      </p:cBhvr>
                                      <p:to>
                                        <p:strVal val="visible"/>
                                      </p:to>
                                    </p:set>
                                  </p:childTnLst>
                                </p:cTn>
                              </p:par>
                            </p:childTnLst>
                          </p:cTn>
                        </p:par>
                        <p:par>
                          <p:cTn id="54" fill="hold">
                            <p:stCondLst>
                              <p:cond delay="1500"/>
                            </p:stCondLst>
                            <p:childTnLst>
                              <p:par>
                                <p:cTn id="55" presetID="22" presetClass="entr" presetSubtype="4" fill="hold" nodeType="after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wipe(down)">
                                      <p:cBhvr>
                                        <p:cTn id="57" dur="1000"/>
                                        <p:tgtEl>
                                          <p:spTgt spid="89"/>
                                        </p:tgtEl>
                                      </p:cBhvr>
                                    </p:animEffect>
                                  </p:childTnLst>
                                </p:cTn>
                              </p:par>
                            </p:childTnLst>
                          </p:cTn>
                        </p:par>
                        <p:par>
                          <p:cTn id="58" fill="hold">
                            <p:stCondLst>
                              <p:cond delay="2500"/>
                            </p:stCondLst>
                            <p:childTnLst>
                              <p:par>
                                <p:cTn id="59" presetID="1" presetClass="entr" presetSubtype="0" fill="hold" grpId="0" nodeType="afterEffect">
                                  <p:stCondLst>
                                    <p:cond delay="500"/>
                                  </p:stCondLst>
                                  <p:childTnLst>
                                    <p:set>
                                      <p:cBhvr>
                                        <p:cTn id="60" dur="1" fill="hold">
                                          <p:stCondLst>
                                            <p:cond delay="0"/>
                                          </p:stCondLst>
                                        </p:cTn>
                                        <p:tgtEl>
                                          <p:spTgt spid="90"/>
                                        </p:tgtEl>
                                        <p:attrNameLst>
                                          <p:attrName>style.visibility</p:attrName>
                                        </p:attrNameLst>
                                      </p:cBhvr>
                                      <p:to>
                                        <p:strVal val="visible"/>
                                      </p:to>
                                    </p:set>
                                  </p:childTnLst>
                                </p:cTn>
                              </p:par>
                            </p:childTnLst>
                          </p:cTn>
                        </p:par>
                        <p:par>
                          <p:cTn id="61" fill="hold">
                            <p:stCondLst>
                              <p:cond delay="3000"/>
                            </p:stCondLst>
                            <p:childTnLst>
                              <p:par>
                                <p:cTn id="62" presetID="42" presetClass="entr" presetSubtype="0" fill="hold" grpId="0" nodeType="afterEffect">
                                  <p:stCondLst>
                                    <p:cond delay="500"/>
                                  </p:stCondLst>
                                  <p:childTnLst>
                                    <p:set>
                                      <p:cBhvr>
                                        <p:cTn id="63" dur="1" fill="hold">
                                          <p:stCondLst>
                                            <p:cond delay="0"/>
                                          </p:stCondLst>
                                        </p:cTn>
                                        <p:tgtEl>
                                          <p:spTgt spid="92"/>
                                        </p:tgtEl>
                                        <p:attrNameLst>
                                          <p:attrName>style.visibility</p:attrName>
                                        </p:attrNameLst>
                                      </p:cBhvr>
                                      <p:to>
                                        <p:strVal val="visible"/>
                                      </p:to>
                                    </p:set>
                                    <p:animEffect transition="in" filter="fade">
                                      <p:cBhvr>
                                        <p:cTn id="64" dur="1000"/>
                                        <p:tgtEl>
                                          <p:spTgt spid="92"/>
                                        </p:tgtEl>
                                      </p:cBhvr>
                                    </p:animEffect>
                                    <p:anim calcmode="lin" valueType="num">
                                      <p:cBhvr>
                                        <p:cTn id="65" dur="1000" fill="hold"/>
                                        <p:tgtEl>
                                          <p:spTgt spid="92"/>
                                        </p:tgtEl>
                                        <p:attrNameLst>
                                          <p:attrName>ppt_x</p:attrName>
                                        </p:attrNameLst>
                                      </p:cBhvr>
                                      <p:tavLst>
                                        <p:tav tm="0">
                                          <p:val>
                                            <p:strVal val="#ppt_x"/>
                                          </p:val>
                                        </p:tav>
                                        <p:tav tm="100000">
                                          <p:val>
                                            <p:strVal val="#ppt_x"/>
                                          </p:val>
                                        </p:tav>
                                      </p:tavLst>
                                    </p:anim>
                                    <p:anim calcmode="lin" valueType="num">
                                      <p:cBhvr>
                                        <p:cTn id="66" dur="1000" fill="hold"/>
                                        <p:tgtEl>
                                          <p:spTgt spid="9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500"/>
                                  </p:stCondLst>
                                  <p:childTnLst>
                                    <p:set>
                                      <p:cBhvr>
                                        <p:cTn id="68" dur="1" fill="hold">
                                          <p:stCondLst>
                                            <p:cond delay="0"/>
                                          </p:stCondLst>
                                        </p:cTn>
                                        <p:tgtEl>
                                          <p:spTgt spid="93"/>
                                        </p:tgtEl>
                                        <p:attrNameLst>
                                          <p:attrName>style.visibility</p:attrName>
                                        </p:attrNameLst>
                                      </p:cBhvr>
                                      <p:to>
                                        <p:strVal val="visible"/>
                                      </p:to>
                                    </p:set>
                                    <p:animEffect transition="in" filter="fade">
                                      <p:cBhvr>
                                        <p:cTn id="69" dur="1000"/>
                                        <p:tgtEl>
                                          <p:spTgt spid="93"/>
                                        </p:tgtEl>
                                      </p:cBhvr>
                                    </p:animEffect>
                                    <p:anim calcmode="lin" valueType="num">
                                      <p:cBhvr>
                                        <p:cTn id="70" dur="1000" fill="hold"/>
                                        <p:tgtEl>
                                          <p:spTgt spid="93"/>
                                        </p:tgtEl>
                                        <p:attrNameLst>
                                          <p:attrName>ppt_x</p:attrName>
                                        </p:attrNameLst>
                                      </p:cBhvr>
                                      <p:tavLst>
                                        <p:tav tm="0">
                                          <p:val>
                                            <p:strVal val="#ppt_x"/>
                                          </p:val>
                                        </p:tav>
                                        <p:tav tm="100000">
                                          <p:val>
                                            <p:strVal val="#ppt_x"/>
                                          </p:val>
                                        </p:tav>
                                      </p:tavLst>
                                    </p:anim>
                                    <p:anim calcmode="lin" valueType="num">
                                      <p:cBhvr>
                                        <p:cTn id="71"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xit" presetSubtype="0" fill="hold" grpId="1" nodeType="clickEffect">
                                  <p:stCondLst>
                                    <p:cond delay="0"/>
                                  </p:stCondLst>
                                  <p:childTnLst>
                                    <p:animEffect transition="out" filter="fade">
                                      <p:cBhvr>
                                        <p:cTn id="75" dur="1000"/>
                                        <p:tgtEl>
                                          <p:spTgt spid="3"/>
                                        </p:tgtEl>
                                      </p:cBhvr>
                                    </p:animEffect>
                                    <p:anim calcmode="lin" valueType="num">
                                      <p:cBhvr>
                                        <p:cTn id="76" dur="1000"/>
                                        <p:tgtEl>
                                          <p:spTgt spid="3"/>
                                        </p:tgtEl>
                                        <p:attrNameLst>
                                          <p:attrName>ppt_x</p:attrName>
                                        </p:attrNameLst>
                                      </p:cBhvr>
                                      <p:tavLst>
                                        <p:tav tm="0">
                                          <p:val>
                                            <p:strVal val="ppt_x"/>
                                          </p:val>
                                        </p:tav>
                                        <p:tav tm="100000">
                                          <p:val>
                                            <p:strVal val="ppt_x"/>
                                          </p:val>
                                        </p:tav>
                                      </p:tavLst>
                                    </p:anim>
                                    <p:anim calcmode="lin" valueType="num">
                                      <p:cBhvr>
                                        <p:cTn id="77" dur="1000"/>
                                        <p:tgtEl>
                                          <p:spTgt spid="3"/>
                                        </p:tgtEl>
                                        <p:attrNameLst>
                                          <p:attrName>ppt_y</p:attrName>
                                        </p:attrNameLst>
                                      </p:cBhvr>
                                      <p:tavLst>
                                        <p:tav tm="0">
                                          <p:val>
                                            <p:strVal val="ppt_y"/>
                                          </p:val>
                                        </p:tav>
                                        <p:tav tm="100000">
                                          <p:val>
                                            <p:strVal val="ppt_y+.1"/>
                                          </p:val>
                                        </p:tav>
                                      </p:tavLst>
                                    </p:anim>
                                    <p:set>
                                      <p:cBhvr>
                                        <p:cTn id="78" dur="1" fill="hold">
                                          <p:stCondLst>
                                            <p:cond delay="999"/>
                                          </p:stCondLst>
                                        </p:cTn>
                                        <p:tgtEl>
                                          <p:spTgt spid="3"/>
                                        </p:tgtEl>
                                        <p:attrNameLst>
                                          <p:attrName>style.visibility</p:attrName>
                                        </p:attrNameLst>
                                      </p:cBhvr>
                                      <p:to>
                                        <p:strVal val="hidden"/>
                                      </p:to>
                                    </p:set>
                                  </p:childTnLst>
                                </p:cTn>
                              </p:par>
                              <p:par>
                                <p:cTn id="79" presetID="42" presetClass="exit" presetSubtype="0" fill="hold" nodeType="withEffect">
                                  <p:stCondLst>
                                    <p:cond delay="500"/>
                                  </p:stCondLst>
                                  <p:childTnLst>
                                    <p:animEffect transition="out" filter="fade">
                                      <p:cBhvr>
                                        <p:cTn id="80" dur="1000"/>
                                        <p:tgtEl>
                                          <p:spTgt spid="5"/>
                                        </p:tgtEl>
                                      </p:cBhvr>
                                    </p:animEffect>
                                    <p:anim calcmode="lin" valueType="num">
                                      <p:cBhvr>
                                        <p:cTn id="81" dur="1000"/>
                                        <p:tgtEl>
                                          <p:spTgt spid="5"/>
                                        </p:tgtEl>
                                        <p:attrNameLst>
                                          <p:attrName>ppt_x</p:attrName>
                                        </p:attrNameLst>
                                      </p:cBhvr>
                                      <p:tavLst>
                                        <p:tav tm="0">
                                          <p:val>
                                            <p:strVal val="ppt_x"/>
                                          </p:val>
                                        </p:tav>
                                        <p:tav tm="100000">
                                          <p:val>
                                            <p:strVal val="ppt_x"/>
                                          </p:val>
                                        </p:tav>
                                      </p:tavLst>
                                    </p:anim>
                                    <p:anim calcmode="lin" valueType="num">
                                      <p:cBhvr>
                                        <p:cTn id="82" dur="1000"/>
                                        <p:tgtEl>
                                          <p:spTgt spid="5"/>
                                        </p:tgtEl>
                                        <p:attrNameLst>
                                          <p:attrName>ppt_y</p:attrName>
                                        </p:attrNameLst>
                                      </p:cBhvr>
                                      <p:tavLst>
                                        <p:tav tm="0">
                                          <p:val>
                                            <p:strVal val="ppt_y"/>
                                          </p:val>
                                        </p:tav>
                                        <p:tav tm="100000">
                                          <p:val>
                                            <p:strVal val="ppt_y+.1"/>
                                          </p:val>
                                        </p:tav>
                                      </p:tavLst>
                                    </p:anim>
                                    <p:set>
                                      <p:cBhvr>
                                        <p:cTn id="83" dur="1" fill="hold">
                                          <p:stCondLst>
                                            <p:cond delay="999"/>
                                          </p:stCondLst>
                                        </p:cTn>
                                        <p:tgtEl>
                                          <p:spTgt spid="5"/>
                                        </p:tgtEl>
                                        <p:attrNameLst>
                                          <p:attrName>style.visibility</p:attrName>
                                        </p:attrNameLst>
                                      </p:cBhvr>
                                      <p:to>
                                        <p:strVal val="hidden"/>
                                      </p:to>
                                    </p:set>
                                  </p:childTnLst>
                                </p:cTn>
                              </p:par>
                            </p:childTnLst>
                          </p:cTn>
                        </p:par>
                        <p:par>
                          <p:cTn id="84" fill="hold">
                            <p:stCondLst>
                              <p:cond delay="1500"/>
                            </p:stCondLst>
                            <p:childTnLst>
                              <p:par>
                                <p:cTn id="85" presetID="42" presetClass="entr" presetSubtype="0" fill="hold" grpId="0" nodeType="afterEffect">
                                  <p:stCondLst>
                                    <p:cond delay="500"/>
                                  </p:stCondLst>
                                  <p:childTnLst>
                                    <p:set>
                                      <p:cBhvr>
                                        <p:cTn id="86" dur="1" fill="hold">
                                          <p:stCondLst>
                                            <p:cond delay="0"/>
                                          </p:stCondLst>
                                        </p:cTn>
                                        <p:tgtEl>
                                          <p:spTgt spid="96"/>
                                        </p:tgtEl>
                                        <p:attrNameLst>
                                          <p:attrName>style.visibility</p:attrName>
                                        </p:attrNameLst>
                                      </p:cBhvr>
                                      <p:to>
                                        <p:strVal val="visible"/>
                                      </p:to>
                                    </p:set>
                                    <p:animEffect transition="in" filter="fade">
                                      <p:cBhvr>
                                        <p:cTn id="87" dur="1000"/>
                                        <p:tgtEl>
                                          <p:spTgt spid="96"/>
                                        </p:tgtEl>
                                      </p:cBhvr>
                                    </p:animEffect>
                                    <p:anim calcmode="lin" valueType="num">
                                      <p:cBhvr>
                                        <p:cTn id="88" dur="1000" fill="hold"/>
                                        <p:tgtEl>
                                          <p:spTgt spid="96"/>
                                        </p:tgtEl>
                                        <p:attrNameLst>
                                          <p:attrName>ppt_x</p:attrName>
                                        </p:attrNameLst>
                                      </p:cBhvr>
                                      <p:tavLst>
                                        <p:tav tm="0">
                                          <p:val>
                                            <p:strVal val="#ppt_x"/>
                                          </p:val>
                                        </p:tav>
                                        <p:tav tm="100000">
                                          <p:val>
                                            <p:strVal val="#ppt_x"/>
                                          </p:val>
                                        </p:tav>
                                      </p:tavLst>
                                    </p:anim>
                                    <p:anim calcmode="lin" valueType="num">
                                      <p:cBhvr>
                                        <p:cTn id="89" dur="1000" fill="hold"/>
                                        <p:tgtEl>
                                          <p:spTgt spid="96"/>
                                        </p:tgtEl>
                                        <p:attrNameLst>
                                          <p:attrName>ppt_y</p:attrName>
                                        </p:attrNameLst>
                                      </p:cBhvr>
                                      <p:tavLst>
                                        <p:tav tm="0">
                                          <p:val>
                                            <p:strVal val="#ppt_y+.1"/>
                                          </p:val>
                                        </p:tav>
                                        <p:tav tm="100000">
                                          <p:val>
                                            <p:strVal val="#ppt_y"/>
                                          </p:val>
                                        </p:tav>
                                      </p:tavLst>
                                    </p:anim>
                                  </p:childTnLst>
                                </p:cTn>
                              </p:par>
                            </p:childTnLst>
                          </p:cTn>
                        </p:par>
                        <p:par>
                          <p:cTn id="90" fill="hold">
                            <p:stCondLst>
                              <p:cond delay="3000"/>
                            </p:stCondLst>
                            <p:childTnLst>
                              <p:par>
                                <p:cTn id="91" presetID="1" presetClass="entr" presetSubtype="0" fill="hold" nodeType="afterEffect">
                                  <p:stCondLst>
                                    <p:cond delay="500"/>
                                  </p:stCondLst>
                                  <p:childTnLst>
                                    <p:set>
                                      <p:cBhvr>
                                        <p:cTn id="92" dur="1" fill="hold">
                                          <p:stCondLst>
                                            <p:cond delay="0"/>
                                          </p:stCondLst>
                                        </p:cTn>
                                        <p:tgtEl>
                                          <p:spTgt spid="97"/>
                                        </p:tgtEl>
                                        <p:attrNameLst>
                                          <p:attrName>style.visibility</p:attrName>
                                        </p:attrNameLst>
                                      </p:cBhvr>
                                      <p:to>
                                        <p:strVal val="visible"/>
                                      </p:to>
                                    </p:set>
                                  </p:childTnLst>
                                </p:cTn>
                              </p:par>
                            </p:childTnLst>
                          </p:cTn>
                        </p:par>
                        <p:par>
                          <p:cTn id="93" fill="hold">
                            <p:stCondLst>
                              <p:cond delay="3500"/>
                            </p:stCondLst>
                            <p:childTnLst>
                              <p:par>
                                <p:cTn id="94" presetID="22" presetClass="entr" presetSubtype="4" fill="hold" nodeType="afterEffect">
                                  <p:stCondLst>
                                    <p:cond delay="500"/>
                                  </p:stCondLst>
                                  <p:childTnLst>
                                    <p:set>
                                      <p:cBhvr>
                                        <p:cTn id="95" dur="1" fill="hold">
                                          <p:stCondLst>
                                            <p:cond delay="0"/>
                                          </p:stCondLst>
                                        </p:cTn>
                                        <p:tgtEl>
                                          <p:spTgt spid="98"/>
                                        </p:tgtEl>
                                        <p:attrNameLst>
                                          <p:attrName>style.visibility</p:attrName>
                                        </p:attrNameLst>
                                      </p:cBhvr>
                                      <p:to>
                                        <p:strVal val="visible"/>
                                      </p:to>
                                    </p:set>
                                    <p:animEffect transition="in" filter="wipe(down)">
                                      <p:cBhvr>
                                        <p:cTn id="96" dur="1000"/>
                                        <p:tgtEl>
                                          <p:spTgt spid="98"/>
                                        </p:tgtEl>
                                      </p:cBhvr>
                                    </p:animEffect>
                                  </p:childTnLst>
                                </p:cTn>
                              </p:par>
                            </p:childTnLst>
                          </p:cTn>
                        </p:par>
                        <p:par>
                          <p:cTn id="97" fill="hold">
                            <p:stCondLst>
                              <p:cond delay="5000"/>
                            </p:stCondLst>
                            <p:childTnLst>
                              <p:par>
                                <p:cTn id="98" presetID="1" presetClass="entr" presetSubtype="0" fill="hold" grpId="0" nodeType="afterEffect">
                                  <p:stCondLst>
                                    <p:cond delay="500"/>
                                  </p:stCondLst>
                                  <p:childTnLst>
                                    <p:set>
                                      <p:cBhvr>
                                        <p:cTn id="99" dur="1" fill="hold">
                                          <p:stCondLst>
                                            <p:cond delay="0"/>
                                          </p:stCondLst>
                                        </p:cTn>
                                        <p:tgtEl>
                                          <p:spTgt spid="99"/>
                                        </p:tgtEl>
                                        <p:attrNameLst>
                                          <p:attrName>style.visibility</p:attrName>
                                        </p:attrNameLst>
                                      </p:cBhvr>
                                      <p:to>
                                        <p:strVal val="visible"/>
                                      </p:to>
                                    </p:set>
                                  </p:childTnLst>
                                </p:cTn>
                              </p:par>
                            </p:childTnLst>
                          </p:cTn>
                        </p:par>
                        <p:par>
                          <p:cTn id="100" fill="hold">
                            <p:stCondLst>
                              <p:cond delay="5500"/>
                            </p:stCondLst>
                            <p:childTnLst>
                              <p:par>
                                <p:cTn id="101" presetID="42" presetClass="entr" presetSubtype="0" fill="hold" grpId="0" nodeType="afterEffect">
                                  <p:stCondLst>
                                    <p:cond delay="500"/>
                                  </p:stCondLst>
                                  <p:childTnLst>
                                    <p:set>
                                      <p:cBhvr>
                                        <p:cTn id="102" dur="1" fill="hold">
                                          <p:stCondLst>
                                            <p:cond delay="0"/>
                                          </p:stCondLst>
                                        </p:cTn>
                                        <p:tgtEl>
                                          <p:spTgt spid="100"/>
                                        </p:tgtEl>
                                        <p:attrNameLst>
                                          <p:attrName>style.visibility</p:attrName>
                                        </p:attrNameLst>
                                      </p:cBhvr>
                                      <p:to>
                                        <p:strVal val="visible"/>
                                      </p:to>
                                    </p:set>
                                    <p:animEffect transition="in" filter="fade">
                                      <p:cBhvr>
                                        <p:cTn id="103" dur="1000"/>
                                        <p:tgtEl>
                                          <p:spTgt spid="100"/>
                                        </p:tgtEl>
                                      </p:cBhvr>
                                    </p:animEffect>
                                    <p:anim calcmode="lin" valueType="num">
                                      <p:cBhvr>
                                        <p:cTn id="104" dur="1000" fill="hold"/>
                                        <p:tgtEl>
                                          <p:spTgt spid="100"/>
                                        </p:tgtEl>
                                        <p:attrNameLst>
                                          <p:attrName>ppt_x</p:attrName>
                                        </p:attrNameLst>
                                      </p:cBhvr>
                                      <p:tavLst>
                                        <p:tav tm="0">
                                          <p:val>
                                            <p:strVal val="#ppt_x"/>
                                          </p:val>
                                        </p:tav>
                                        <p:tav tm="100000">
                                          <p:val>
                                            <p:strVal val="#ppt_x"/>
                                          </p:val>
                                        </p:tav>
                                      </p:tavLst>
                                    </p:anim>
                                    <p:anim calcmode="lin" valueType="num">
                                      <p:cBhvr>
                                        <p:cTn id="105" dur="1000" fill="hold"/>
                                        <p:tgtEl>
                                          <p:spTgt spid="10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500"/>
                                  </p:stCondLst>
                                  <p:childTnLst>
                                    <p:set>
                                      <p:cBhvr>
                                        <p:cTn id="107" dur="1" fill="hold">
                                          <p:stCondLst>
                                            <p:cond delay="0"/>
                                          </p:stCondLst>
                                        </p:cTn>
                                        <p:tgtEl>
                                          <p:spTgt spid="114"/>
                                        </p:tgtEl>
                                        <p:attrNameLst>
                                          <p:attrName>style.visibility</p:attrName>
                                        </p:attrNameLst>
                                      </p:cBhvr>
                                      <p:to>
                                        <p:strVal val="visible"/>
                                      </p:to>
                                    </p:set>
                                    <p:animEffect transition="in" filter="fade">
                                      <p:cBhvr>
                                        <p:cTn id="108" dur="1000"/>
                                        <p:tgtEl>
                                          <p:spTgt spid="114"/>
                                        </p:tgtEl>
                                      </p:cBhvr>
                                    </p:animEffect>
                                    <p:anim calcmode="lin" valueType="num">
                                      <p:cBhvr>
                                        <p:cTn id="109" dur="1000" fill="hold"/>
                                        <p:tgtEl>
                                          <p:spTgt spid="114"/>
                                        </p:tgtEl>
                                        <p:attrNameLst>
                                          <p:attrName>ppt_x</p:attrName>
                                        </p:attrNameLst>
                                      </p:cBhvr>
                                      <p:tavLst>
                                        <p:tav tm="0">
                                          <p:val>
                                            <p:strVal val="#ppt_x"/>
                                          </p:val>
                                        </p:tav>
                                        <p:tav tm="100000">
                                          <p:val>
                                            <p:strVal val="#ppt_x"/>
                                          </p:val>
                                        </p:tav>
                                      </p:tavLst>
                                    </p:anim>
                                    <p:anim calcmode="lin" valueType="num">
                                      <p:cBhvr>
                                        <p:cTn id="110" dur="1000" fill="hold"/>
                                        <p:tgtEl>
                                          <p:spTgt spid="114"/>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42" presetClass="exit" presetSubtype="0" fill="hold" grpId="1" nodeType="afterEffect">
                                  <p:stCondLst>
                                    <p:cond delay="500"/>
                                  </p:stCondLst>
                                  <p:childTnLst>
                                    <p:animEffect transition="out" filter="fade">
                                      <p:cBhvr>
                                        <p:cTn id="113" dur="1000"/>
                                        <p:tgtEl>
                                          <p:spTgt spid="96"/>
                                        </p:tgtEl>
                                      </p:cBhvr>
                                    </p:animEffect>
                                    <p:anim calcmode="lin" valueType="num">
                                      <p:cBhvr>
                                        <p:cTn id="114" dur="1000"/>
                                        <p:tgtEl>
                                          <p:spTgt spid="96"/>
                                        </p:tgtEl>
                                        <p:attrNameLst>
                                          <p:attrName>ppt_x</p:attrName>
                                        </p:attrNameLst>
                                      </p:cBhvr>
                                      <p:tavLst>
                                        <p:tav tm="0">
                                          <p:val>
                                            <p:strVal val="ppt_x"/>
                                          </p:val>
                                        </p:tav>
                                        <p:tav tm="100000">
                                          <p:val>
                                            <p:strVal val="ppt_x"/>
                                          </p:val>
                                        </p:tav>
                                      </p:tavLst>
                                    </p:anim>
                                    <p:anim calcmode="lin" valueType="num">
                                      <p:cBhvr>
                                        <p:cTn id="115" dur="1000"/>
                                        <p:tgtEl>
                                          <p:spTgt spid="96"/>
                                        </p:tgtEl>
                                        <p:attrNameLst>
                                          <p:attrName>ppt_y</p:attrName>
                                        </p:attrNameLst>
                                      </p:cBhvr>
                                      <p:tavLst>
                                        <p:tav tm="0">
                                          <p:val>
                                            <p:strVal val="ppt_y"/>
                                          </p:val>
                                        </p:tav>
                                        <p:tav tm="100000">
                                          <p:val>
                                            <p:strVal val="ppt_y+.1"/>
                                          </p:val>
                                        </p:tav>
                                      </p:tavLst>
                                    </p:anim>
                                    <p:set>
                                      <p:cBhvr>
                                        <p:cTn id="116" dur="1" fill="hold">
                                          <p:stCondLst>
                                            <p:cond delay="999"/>
                                          </p:stCondLst>
                                        </p:cTn>
                                        <p:tgtEl>
                                          <p:spTgt spid="96"/>
                                        </p:tgtEl>
                                        <p:attrNameLst>
                                          <p:attrName>style.visibility</p:attrName>
                                        </p:attrNameLst>
                                      </p:cBhvr>
                                      <p:to>
                                        <p:strVal val="hidden"/>
                                      </p:to>
                                    </p:set>
                                  </p:childTnLst>
                                </p:cTn>
                              </p:par>
                              <p:par>
                                <p:cTn id="117" presetID="42" presetClass="exit" presetSubtype="0" fill="hold" nodeType="withEffect">
                                  <p:stCondLst>
                                    <p:cond delay="500"/>
                                  </p:stCondLst>
                                  <p:childTnLst>
                                    <p:animEffect transition="out" filter="fade">
                                      <p:cBhvr>
                                        <p:cTn id="118" dur="1000"/>
                                        <p:tgtEl>
                                          <p:spTgt spid="97"/>
                                        </p:tgtEl>
                                      </p:cBhvr>
                                    </p:animEffect>
                                    <p:anim calcmode="lin" valueType="num">
                                      <p:cBhvr>
                                        <p:cTn id="119" dur="1000"/>
                                        <p:tgtEl>
                                          <p:spTgt spid="97"/>
                                        </p:tgtEl>
                                        <p:attrNameLst>
                                          <p:attrName>ppt_x</p:attrName>
                                        </p:attrNameLst>
                                      </p:cBhvr>
                                      <p:tavLst>
                                        <p:tav tm="0">
                                          <p:val>
                                            <p:strVal val="ppt_x"/>
                                          </p:val>
                                        </p:tav>
                                        <p:tav tm="100000">
                                          <p:val>
                                            <p:strVal val="ppt_x"/>
                                          </p:val>
                                        </p:tav>
                                      </p:tavLst>
                                    </p:anim>
                                    <p:anim calcmode="lin" valueType="num">
                                      <p:cBhvr>
                                        <p:cTn id="120" dur="1000"/>
                                        <p:tgtEl>
                                          <p:spTgt spid="97"/>
                                        </p:tgtEl>
                                        <p:attrNameLst>
                                          <p:attrName>ppt_y</p:attrName>
                                        </p:attrNameLst>
                                      </p:cBhvr>
                                      <p:tavLst>
                                        <p:tav tm="0">
                                          <p:val>
                                            <p:strVal val="ppt_y"/>
                                          </p:val>
                                        </p:tav>
                                        <p:tav tm="100000">
                                          <p:val>
                                            <p:strVal val="ppt_y+.1"/>
                                          </p:val>
                                        </p:tav>
                                      </p:tavLst>
                                    </p:anim>
                                    <p:set>
                                      <p:cBhvr>
                                        <p:cTn id="121" dur="1" fill="hold">
                                          <p:stCondLst>
                                            <p:cond delay="999"/>
                                          </p:stCondLst>
                                        </p:cTn>
                                        <p:tgtEl>
                                          <p:spTgt spid="97"/>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78"/>
                                        </p:tgtEl>
                                        <p:attrNameLst>
                                          <p:attrName>style.visibility</p:attrName>
                                        </p:attrNameLst>
                                      </p:cBhvr>
                                      <p:to>
                                        <p:strVal val="visible"/>
                                      </p:to>
                                    </p:set>
                                    <p:animEffect transition="in" filter="fade">
                                      <p:cBhvr>
                                        <p:cTn id="126" dur="1000"/>
                                        <p:tgtEl>
                                          <p:spTgt spid="78"/>
                                        </p:tgtEl>
                                      </p:cBhvr>
                                    </p:animEffect>
                                    <p:anim calcmode="lin" valueType="num">
                                      <p:cBhvr>
                                        <p:cTn id="127" dur="1000" fill="hold"/>
                                        <p:tgtEl>
                                          <p:spTgt spid="78"/>
                                        </p:tgtEl>
                                        <p:attrNameLst>
                                          <p:attrName>ppt_x</p:attrName>
                                        </p:attrNameLst>
                                      </p:cBhvr>
                                      <p:tavLst>
                                        <p:tav tm="0">
                                          <p:val>
                                            <p:strVal val="#ppt_x"/>
                                          </p:val>
                                        </p:tav>
                                        <p:tav tm="100000">
                                          <p:val>
                                            <p:strVal val="#ppt_x"/>
                                          </p:val>
                                        </p:tav>
                                      </p:tavLst>
                                    </p:anim>
                                    <p:anim calcmode="lin" valueType="num">
                                      <p:cBhvr>
                                        <p:cTn id="128" dur="1000" fill="hold"/>
                                        <p:tgtEl>
                                          <p:spTgt spid="78"/>
                                        </p:tgtEl>
                                        <p:attrNameLst>
                                          <p:attrName>ppt_y</p:attrName>
                                        </p:attrNameLst>
                                      </p:cBhvr>
                                      <p:tavLst>
                                        <p:tav tm="0">
                                          <p:val>
                                            <p:strVal val="#ppt_y+.1"/>
                                          </p:val>
                                        </p:tav>
                                        <p:tav tm="100000">
                                          <p:val>
                                            <p:strVal val="#ppt_y"/>
                                          </p:val>
                                        </p:tav>
                                      </p:tavLst>
                                    </p:anim>
                                  </p:childTnLst>
                                </p:cTn>
                              </p:par>
                            </p:childTnLst>
                          </p:cTn>
                        </p:par>
                        <p:par>
                          <p:cTn id="129" fill="hold">
                            <p:stCondLst>
                              <p:cond delay="1000"/>
                            </p:stCondLst>
                            <p:childTnLst>
                              <p:par>
                                <p:cTn id="130" presetID="42" presetClass="entr" presetSubtype="0" fill="hold" nodeType="afterEffect">
                                  <p:stCondLst>
                                    <p:cond delay="0"/>
                                  </p:stCondLst>
                                  <p:childTnLst>
                                    <p:set>
                                      <p:cBhvr>
                                        <p:cTn id="131" dur="1" fill="hold">
                                          <p:stCondLst>
                                            <p:cond delay="0"/>
                                          </p:stCondLst>
                                        </p:cTn>
                                        <p:tgtEl>
                                          <p:spTgt spid="79"/>
                                        </p:tgtEl>
                                        <p:attrNameLst>
                                          <p:attrName>style.visibility</p:attrName>
                                        </p:attrNameLst>
                                      </p:cBhvr>
                                      <p:to>
                                        <p:strVal val="visible"/>
                                      </p:to>
                                    </p:set>
                                    <p:animEffect transition="in" filter="fade">
                                      <p:cBhvr>
                                        <p:cTn id="132" dur="1000"/>
                                        <p:tgtEl>
                                          <p:spTgt spid="79"/>
                                        </p:tgtEl>
                                      </p:cBhvr>
                                    </p:animEffect>
                                    <p:anim calcmode="lin" valueType="num">
                                      <p:cBhvr>
                                        <p:cTn id="133" dur="1000" fill="hold"/>
                                        <p:tgtEl>
                                          <p:spTgt spid="79"/>
                                        </p:tgtEl>
                                        <p:attrNameLst>
                                          <p:attrName>ppt_x</p:attrName>
                                        </p:attrNameLst>
                                      </p:cBhvr>
                                      <p:tavLst>
                                        <p:tav tm="0">
                                          <p:val>
                                            <p:strVal val="#ppt_x"/>
                                          </p:val>
                                        </p:tav>
                                        <p:tav tm="100000">
                                          <p:val>
                                            <p:strVal val="#ppt_x"/>
                                          </p:val>
                                        </p:tav>
                                      </p:tavLst>
                                    </p:anim>
                                    <p:anim calcmode="lin" valueType="num">
                                      <p:cBhvr>
                                        <p:cTn id="134"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nodeType="clickEffect">
                                  <p:stCondLst>
                                    <p:cond delay="0"/>
                                  </p:stCondLst>
                                  <p:childTnLst>
                                    <p:set>
                                      <p:cBhvr>
                                        <p:cTn id="138" dur="1" fill="hold">
                                          <p:stCondLst>
                                            <p:cond delay="0"/>
                                          </p:stCondLst>
                                        </p:cTn>
                                        <p:tgtEl>
                                          <p:spTgt spid="82">
                                            <p:txEl>
                                              <p:pRg st="3" end="3"/>
                                            </p:txEl>
                                          </p:spTgt>
                                        </p:tgtEl>
                                        <p:attrNameLst>
                                          <p:attrName>style.visibility</p:attrName>
                                        </p:attrNameLst>
                                      </p:cBhvr>
                                      <p:to>
                                        <p:strVal val="visible"/>
                                      </p:to>
                                    </p:set>
                                    <p:animEffect transition="in" filter="fade">
                                      <p:cBhvr>
                                        <p:cTn id="139" dur="1000"/>
                                        <p:tgtEl>
                                          <p:spTgt spid="82">
                                            <p:txEl>
                                              <p:pRg st="3" end="3"/>
                                            </p:txEl>
                                          </p:spTgt>
                                        </p:tgtEl>
                                      </p:cBhvr>
                                    </p:animEffect>
                                    <p:anim calcmode="lin" valueType="num">
                                      <p:cBhvr>
                                        <p:cTn id="140" dur="1000" fill="hold"/>
                                        <p:tgtEl>
                                          <p:spTgt spid="82">
                                            <p:txEl>
                                              <p:pRg st="3" end="3"/>
                                            </p:txEl>
                                          </p:spTgt>
                                        </p:tgtEl>
                                        <p:attrNameLst>
                                          <p:attrName>ppt_x</p:attrName>
                                        </p:attrNameLst>
                                      </p:cBhvr>
                                      <p:tavLst>
                                        <p:tav tm="0">
                                          <p:val>
                                            <p:strVal val="#ppt_x"/>
                                          </p:val>
                                        </p:tav>
                                        <p:tav tm="100000">
                                          <p:val>
                                            <p:strVal val="#ppt_x"/>
                                          </p:val>
                                        </p:tav>
                                      </p:tavLst>
                                    </p:anim>
                                    <p:anim calcmode="lin" valueType="num">
                                      <p:cBhvr>
                                        <p:cTn id="141" dur="1000" fill="hold"/>
                                        <p:tgtEl>
                                          <p:spTgt spid="8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3" grpId="0"/>
      <p:bldP spid="3" grpId="1"/>
      <p:bldP spid="90" grpId="0" animBg="1"/>
      <p:bldP spid="92" grpId="0"/>
      <p:bldP spid="93" grpId="0"/>
      <p:bldP spid="96" grpId="0"/>
      <p:bldP spid="96" grpId="1"/>
      <p:bldP spid="99" grpId="0" animBg="1"/>
      <p:bldP spid="100" grpId="0"/>
      <p:bldP spid="114"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游戏机, 伞&#10;&#10;描述已自动生成">
            <a:extLst>
              <a:ext uri="{FF2B5EF4-FFF2-40B4-BE49-F238E27FC236}">
                <a16:creationId xmlns:a16="http://schemas.microsoft.com/office/drawing/2014/main" id="{DAA3B02B-2DC8-E54A-9C03-E72259670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965" y="1357388"/>
            <a:ext cx="5236217" cy="3987438"/>
          </a:xfrm>
          <a:prstGeom prst="rect">
            <a:avLst/>
          </a:prstGeom>
        </p:spPr>
      </p:pic>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3BF188A6-C37E-B940-A3F9-2C84AA8D9936}"/>
                  </a:ext>
                </a:extLst>
              </p:cNvPr>
              <p:cNvSpPr txBox="1"/>
              <p:nvPr/>
            </p:nvSpPr>
            <p:spPr>
              <a:xfrm>
                <a:off x="276532" y="5445224"/>
                <a:ext cx="7895868" cy="817660"/>
              </a:xfrm>
              <a:prstGeom prst="rect">
                <a:avLst/>
              </a:prstGeom>
              <a:noFill/>
            </p:spPr>
            <p:txBody>
              <a:bodyPr wrap="square" rtlCol="0">
                <a:spAutoFit/>
              </a:bodyPr>
              <a:lstStyle/>
              <a:p>
                <a:r>
                  <a:rPr kumimoji="1" lang="zh-CN" altLang="en-US" sz="1800" b="0" dirty="0">
                    <a:solidFill>
                      <a:srgbClr val="FF0000"/>
                    </a:solidFill>
                    <a:latin typeface="Corbel" panose="020B0503020204020204" pitchFamily="34" charset="0"/>
                  </a:rPr>
                  <a:t>对于当前节点的入邻居</a:t>
                </a:r>
                <a14:m>
                  <m:oMath xmlns:m="http://schemas.openxmlformats.org/officeDocument/2006/math">
                    <m:r>
                      <a:rPr kumimoji="1" lang="en-US" altLang="zh-CN" sz="1800" b="0" i="1">
                        <a:solidFill>
                          <a:srgbClr val="FF0000"/>
                        </a:solidFill>
                        <a:latin typeface="Cambria Math" panose="02040503050406030204" pitchFamily="18" charset="0"/>
                        <a:ea typeface="Cambria Math" panose="02040503050406030204" pitchFamily="18" charset="0"/>
                      </a:rPr>
                      <m:t>∀</m:t>
                    </m:r>
                    <m:r>
                      <a:rPr kumimoji="1" lang="en-US" altLang="zh-CN" sz="1800" b="0" i="1">
                        <a:solidFill>
                          <a:srgbClr val="FF0000"/>
                        </a:solidFill>
                        <a:latin typeface="Cambria Math" panose="02040503050406030204" pitchFamily="18" charset="0"/>
                      </a:rPr>
                      <m:t>𝑣</m:t>
                    </m:r>
                    <m:r>
                      <a:rPr kumimoji="1" lang="en-US" altLang="zh-CN" sz="1800" b="0" i="1">
                        <a:solidFill>
                          <a:srgbClr val="FF0000"/>
                        </a:solidFill>
                        <a:latin typeface="Cambria Math" panose="02040503050406030204" pitchFamily="18" charset="0"/>
                        <a:ea typeface="Cambria Math" panose="02040503050406030204" pitchFamily="18" charset="0"/>
                      </a:rPr>
                      <m:t>∈</m:t>
                    </m:r>
                    <m:sSub>
                      <m:sSubPr>
                        <m:ctrlPr>
                          <a:rPr kumimoji="1" lang="en-US" altLang="zh-CN" sz="1800" b="0" i="1">
                            <a:solidFill>
                              <a:srgbClr val="FF0000"/>
                            </a:solidFill>
                            <a:latin typeface="Cambria Math" panose="02040503050406030204" pitchFamily="18" charset="0"/>
                            <a:ea typeface="Cambria Math" panose="02040503050406030204" pitchFamily="18" charset="0"/>
                          </a:rPr>
                        </m:ctrlPr>
                      </m:sSubPr>
                      <m:e>
                        <m:r>
                          <a:rPr kumimoji="1" lang="en-US" altLang="zh-CN" sz="1800" b="0" i="1">
                            <a:solidFill>
                              <a:srgbClr val="FF0000"/>
                            </a:solidFill>
                            <a:latin typeface="Cambria Math" panose="02040503050406030204" pitchFamily="18" charset="0"/>
                            <a:ea typeface="Cambria Math" panose="02040503050406030204" pitchFamily="18" charset="0"/>
                          </a:rPr>
                          <m:t>𝑁</m:t>
                        </m:r>
                      </m:e>
                      <m:sub>
                        <m:r>
                          <a:rPr kumimoji="1" lang="en-US" altLang="zh-CN" sz="1800" b="0" i="1">
                            <a:solidFill>
                              <a:srgbClr val="FF0000"/>
                            </a:solidFill>
                            <a:latin typeface="Cambria Math" panose="02040503050406030204" pitchFamily="18" charset="0"/>
                            <a:ea typeface="Cambria Math" panose="02040503050406030204" pitchFamily="18" charset="0"/>
                          </a:rPr>
                          <m:t>𝑖𝑛</m:t>
                        </m:r>
                      </m:sub>
                    </m:sSub>
                    <m:r>
                      <a:rPr kumimoji="1" lang="en-US" altLang="zh-CN" sz="1800" b="0" i="1">
                        <a:solidFill>
                          <a:srgbClr val="FF0000"/>
                        </a:solidFill>
                        <a:latin typeface="Cambria Math" panose="02040503050406030204" pitchFamily="18" charset="0"/>
                        <a:ea typeface="Cambria Math" panose="02040503050406030204" pitchFamily="18" charset="0"/>
                      </a:rPr>
                      <m:t>(</m:t>
                    </m:r>
                    <m:r>
                      <a:rPr kumimoji="1" lang="en-US" altLang="zh-CN" sz="1800" b="0" i="1">
                        <a:solidFill>
                          <a:srgbClr val="FF0000"/>
                        </a:solidFill>
                        <a:latin typeface="Cambria Math" panose="02040503050406030204" pitchFamily="18" charset="0"/>
                        <a:ea typeface="Cambria Math" panose="02040503050406030204" pitchFamily="18" charset="0"/>
                      </a:rPr>
                      <m:t>𝑡</m:t>
                    </m:r>
                    <m:r>
                      <a:rPr kumimoji="1" lang="en-US" altLang="zh-CN" sz="1800" b="0" i="1">
                        <a:solidFill>
                          <a:srgbClr val="FF0000"/>
                        </a:solidFill>
                        <a:latin typeface="Cambria Math" panose="02040503050406030204" pitchFamily="18" charset="0"/>
                        <a:ea typeface="Cambria Math" panose="02040503050406030204" pitchFamily="18" charset="0"/>
                      </a:rPr>
                      <m:t>)</m:t>
                    </m:r>
                  </m:oMath>
                </a14:m>
                <a:r>
                  <a:rPr kumimoji="1" lang="zh-CN" altLang="en-US" sz="1800" b="0" dirty="0">
                    <a:solidFill>
                      <a:srgbClr val="FF0000"/>
                    </a:solidFill>
                    <a:latin typeface="Corbel" panose="020B0503020204020204" pitchFamily="34" charset="0"/>
                  </a:rPr>
                  <a:t>：</a:t>
                </a:r>
                <a:endParaRPr kumimoji="1" lang="en-US" altLang="zh-CN" sz="1800" b="0" dirty="0">
                  <a:solidFill>
                    <a:srgbClr val="FF0000"/>
                  </a:solidFill>
                  <a:latin typeface="Corbel" panose="020B0503020204020204" pitchFamily="34" charset="0"/>
                </a:endParaRPr>
              </a:p>
              <a:p>
                <a:r>
                  <a:rPr kumimoji="1" lang="zh-CN" altLang="en-US" sz="1800" b="0" dirty="0">
                    <a:solidFill>
                      <a:srgbClr val="FF0000"/>
                    </a:solidFill>
                    <a:latin typeface="Corbel" panose="020B0503020204020204" pitchFamily="34" charset="0"/>
                  </a:rPr>
                  <a:t>如果</a:t>
                </a:r>
                <a:r>
                  <a:rPr kumimoji="1" lang="en-US" altLang="zh-CN" sz="1800" b="0" dirty="0">
                    <a:solidFill>
                      <a:srgbClr val="FF0000"/>
                    </a:solidFill>
                    <a:latin typeface="Corbel" panose="020B0503020204020204" pitchFamily="34" charset="0"/>
                  </a:rPr>
                  <a:t> </a:t>
                </a:r>
                <a14:m>
                  <m:oMath xmlns:m="http://schemas.openxmlformats.org/officeDocument/2006/math">
                    <m:f>
                      <m:fPr>
                        <m:ctrlPr>
                          <a:rPr kumimoji="1" lang="en-US" altLang="zh-CN" sz="1800" b="0" i="1">
                            <a:solidFill>
                              <a:srgbClr val="FF0000"/>
                            </a:solidFill>
                            <a:latin typeface="Cambria Math" panose="02040503050406030204" pitchFamily="18" charset="0"/>
                          </a:rPr>
                        </m:ctrlPr>
                      </m:fPr>
                      <m:num>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r>
                          <a:rPr kumimoji="1" lang="en-US" altLang="zh-CN" sz="1800" b="0" i="1">
                            <a:solidFill>
                              <a:srgbClr val="FF0000"/>
                            </a:solidFill>
                            <a:latin typeface="Cambria Math" panose="02040503050406030204" pitchFamily="18" charset="0"/>
                          </a:rPr>
                          <m:t>)</m:t>
                        </m:r>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r>
                          <a:rPr kumimoji="1" lang="en-US" altLang="zh-CN" sz="1800" b="0" i="1">
                            <a:solidFill>
                              <a:srgbClr val="FF0000"/>
                            </a:solidFill>
                            <a:latin typeface="Cambria Math" panose="02040503050406030204" pitchFamily="18" charset="0"/>
                          </a:rPr>
                          <m:t>(</m:t>
                        </m:r>
                        <m:r>
                          <a:rPr kumimoji="1" lang="en-US" altLang="zh-CN" sz="1800" b="0" i="1">
                            <a:solidFill>
                              <a:srgbClr val="FF0000"/>
                            </a:solidFill>
                            <a:latin typeface="Cambria Math" panose="02040503050406030204" pitchFamily="18" charset="0"/>
                          </a:rPr>
                          <m:t>𝑣</m:t>
                        </m:r>
                        <m:r>
                          <a:rPr kumimoji="1" lang="en-US" altLang="zh-CN" sz="1800" b="0" i="1">
                            <a:solidFill>
                              <a:srgbClr val="FF0000"/>
                            </a:solidFill>
                            <a:latin typeface="Cambria Math" panose="02040503050406030204" pitchFamily="18" charset="0"/>
                          </a:rPr>
                          <m:t>)</m:t>
                        </m:r>
                      </m:den>
                    </m:f>
                    <m:r>
                      <a:rPr kumimoji="1" lang="en-US" altLang="zh-CN" sz="1800" b="0" i="1">
                        <a:solidFill>
                          <a:srgbClr val="FF0000"/>
                        </a:solidFill>
                        <a:latin typeface="Cambria Math" panose="02040503050406030204" pitchFamily="18" charset="0"/>
                        <a:ea typeface="Cambria Math" panose="02040503050406030204" pitchFamily="18" charset="0"/>
                      </a:rPr>
                      <m:t>≥</m:t>
                    </m:r>
                    <m:r>
                      <a:rPr kumimoji="1" lang="en-US" altLang="zh-CN" sz="1800" b="0" i="1">
                        <a:solidFill>
                          <a:srgbClr val="FF0000"/>
                        </a:solidFill>
                        <a:latin typeface="Cambria Math" panose="02040503050406030204" pitchFamily="18" charset="0"/>
                        <a:ea typeface="Cambria Math" panose="02040503050406030204" pitchFamily="18" charset="0"/>
                      </a:rPr>
                      <m:t>𝛼𝛿</m:t>
                    </m:r>
                  </m:oMath>
                </a14:m>
                <a:r>
                  <a:rPr kumimoji="1" lang="en-US" altLang="zh-CN" sz="1800" b="0" dirty="0">
                    <a:solidFill>
                      <a:srgbClr val="FF0000"/>
                    </a:solidFill>
                    <a:latin typeface="Corbel" panose="020B0503020204020204" pitchFamily="34" charset="0"/>
                  </a:rPr>
                  <a:t>, </a:t>
                </a:r>
                <a:r>
                  <a:rPr kumimoji="1" lang="zh-CN" altLang="en-US" sz="1800" b="0" dirty="0">
                    <a:solidFill>
                      <a:srgbClr val="FF0000"/>
                    </a:solidFill>
                    <a:latin typeface="Corbel" panose="020B0503020204020204" pitchFamily="34" charset="0"/>
                  </a:rPr>
                  <a:t>则确定性地更新</a:t>
                </a:r>
                <a:r>
                  <a:rPr kumimoji="1" lang="en-US" altLang="zh-CN" sz="1800" b="0" dirty="0">
                    <a:solidFill>
                      <a:srgbClr val="FF0000"/>
                    </a:solidFill>
                    <a:latin typeface="Corbel" panose="020B0503020204020204" pitchFamily="34" charset="0"/>
                  </a:rPr>
                  <a:t> </a:t>
                </a:r>
                <a14:m>
                  <m:oMath xmlns:m="http://schemas.openxmlformats.org/officeDocument/2006/math">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1</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𝑣</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r>
                      <a:rPr kumimoji="1" lang="en-US" altLang="zh-CN" sz="1800" b="0" i="1" dirty="0">
                        <a:solidFill>
                          <a:srgbClr val="FF0000"/>
                        </a:solidFill>
                        <a:latin typeface="Cambria Math" panose="02040503050406030204" pitchFamily="18" charset="0"/>
                      </a:rPr>
                      <m:t>+=</m:t>
                    </m:r>
                    <m:f>
                      <m:fPr>
                        <m:ctrlPr>
                          <a:rPr kumimoji="1" lang="en-US" altLang="zh-CN" sz="1800" b="0" i="1">
                            <a:solidFill>
                              <a:srgbClr val="FF0000"/>
                            </a:solidFill>
                            <a:latin typeface="Cambria Math" panose="02040503050406030204" pitchFamily="18" charset="0"/>
                          </a:rPr>
                        </m:ctrlPr>
                      </m:fPr>
                      <m:num>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r>
                          <a:rPr kumimoji="1" lang="en-US" altLang="zh-CN" sz="1800" b="0" i="1">
                            <a:solidFill>
                              <a:srgbClr val="FF0000"/>
                            </a:solidFill>
                            <a:latin typeface="Cambria Math" panose="02040503050406030204" pitchFamily="18" charset="0"/>
                          </a:rPr>
                          <m:t>)</m:t>
                        </m:r>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r>
                          <a:rPr kumimoji="1" lang="en-US" altLang="zh-CN" sz="1800" b="0" i="1">
                            <a:solidFill>
                              <a:srgbClr val="FF0000"/>
                            </a:solidFill>
                            <a:latin typeface="Cambria Math" panose="02040503050406030204" pitchFamily="18" charset="0"/>
                          </a:rPr>
                          <m:t>(</m:t>
                        </m:r>
                        <m:r>
                          <a:rPr kumimoji="1" lang="en-US" altLang="zh-CN" sz="1800" b="0" i="1">
                            <a:solidFill>
                              <a:srgbClr val="FF0000"/>
                            </a:solidFill>
                            <a:latin typeface="Cambria Math" panose="02040503050406030204" pitchFamily="18" charset="0"/>
                          </a:rPr>
                          <m:t>𝑣</m:t>
                        </m:r>
                        <m:r>
                          <a:rPr kumimoji="1" lang="en-US" altLang="zh-CN" sz="1800" b="0" i="1">
                            <a:solidFill>
                              <a:srgbClr val="FF0000"/>
                            </a:solidFill>
                            <a:latin typeface="Cambria Math" panose="02040503050406030204" pitchFamily="18" charset="0"/>
                          </a:rPr>
                          <m:t>)</m:t>
                        </m:r>
                      </m:den>
                    </m:f>
                  </m:oMath>
                </a14:m>
                <a:r>
                  <a:rPr kumimoji="1" lang="zh-CN" altLang="en-US" sz="1800" b="0" dirty="0">
                    <a:solidFill>
                      <a:srgbClr val="FF0000"/>
                    </a:solidFill>
                    <a:latin typeface="Corbel" panose="020B0503020204020204" pitchFamily="34" charset="0"/>
                  </a:rPr>
                  <a:t>。</a:t>
                </a:r>
                <a:endParaRPr kumimoji="1" lang="en-US" altLang="zh-CN" sz="1800" b="0" dirty="0">
                  <a:solidFill>
                    <a:srgbClr val="FF0000"/>
                  </a:solidFill>
                  <a:latin typeface="Corbel" panose="020B0503020204020204" pitchFamily="34" charset="0"/>
                </a:endParaRPr>
              </a:p>
            </p:txBody>
          </p:sp>
        </mc:Choice>
        <mc:Fallback xmlns="">
          <p:sp>
            <p:nvSpPr>
              <p:cNvPr id="82" name="文本框 81">
                <a:extLst>
                  <a:ext uri="{FF2B5EF4-FFF2-40B4-BE49-F238E27FC236}">
                    <a16:creationId xmlns:a16="http://schemas.microsoft.com/office/drawing/2014/main" id="{3BF188A6-C37E-B940-A3F9-2C84AA8D9936}"/>
                  </a:ext>
                </a:extLst>
              </p:cNvPr>
              <p:cNvSpPr txBox="1">
                <a:spLocks noRot="1" noChangeAspect="1" noMove="1" noResize="1" noEditPoints="1" noAdjustHandles="1" noChangeArrowheads="1" noChangeShapeType="1" noTextEdit="1"/>
              </p:cNvSpPr>
              <p:nvPr/>
            </p:nvSpPr>
            <p:spPr>
              <a:xfrm>
                <a:off x="276532" y="5445224"/>
                <a:ext cx="7895868" cy="817660"/>
              </a:xfrm>
              <a:prstGeom prst="rect">
                <a:avLst/>
              </a:prstGeom>
              <a:blipFill>
                <a:blip r:embed="rId4"/>
                <a:stretch>
                  <a:fillRect l="-643" t="-6250" b="-46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9" name="矩形 108">
                <a:extLst>
                  <a:ext uri="{FF2B5EF4-FFF2-40B4-BE49-F238E27FC236}">
                    <a16:creationId xmlns:a16="http://schemas.microsoft.com/office/drawing/2014/main" id="{CDF6D261-1B7C-7D43-9863-707635AFCF82}"/>
                  </a:ext>
                </a:extLst>
              </p:cNvPr>
              <p:cNvSpPr/>
              <p:nvPr/>
            </p:nvSpPr>
            <p:spPr>
              <a:xfrm>
                <a:off x="1184630" y="3797312"/>
                <a:ext cx="14028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800" i="1" smtClean="0">
                              <a:latin typeface="Cambria Math" panose="02040503050406030204" pitchFamily="18" charset="0"/>
                            </a:rPr>
                          </m:ctrlPr>
                        </m:sSubPr>
                        <m:e>
                          <m:r>
                            <a:rPr kumimoji="1" lang="en-US" altLang="zh-CN" sz="1800" i="1" smtClean="0">
                              <a:latin typeface="Cambria Math" panose="02040503050406030204" pitchFamily="18" charset="0"/>
                              <a:ea typeface="Cambria Math" panose="02040503050406030204" pitchFamily="18" charset="0"/>
                            </a:rPr>
                            <m:t>𝜋</m:t>
                          </m:r>
                        </m:e>
                        <m:sub>
                          <m:r>
                            <a:rPr kumimoji="1" lang="en-US" altLang="zh-CN" sz="1800" b="0" i="1" smtClean="0">
                              <a:latin typeface="Cambria Math" panose="02040503050406030204" pitchFamily="18" charset="0"/>
                            </a:rPr>
                            <m:t>0</m:t>
                          </m:r>
                        </m:sub>
                      </m:sSub>
                      <m:d>
                        <m:dPr>
                          <m:ctrlPr>
                            <a:rPr kumimoji="1" lang="en-US" altLang="zh-CN" sz="1800" i="1">
                              <a:latin typeface="Cambria Math" panose="02040503050406030204" pitchFamily="18" charset="0"/>
                            </a:rPr>
                          </m:ctrlPr>
                        </m:dPr>
                        <m:e>
                          <m:r>
                            <a:rPr kumimoji="1" lang="en-US" altLang="zh-CN" sz="1800" b="0" i="1" smtClean="0">
                              <a:latin typeface="Cambria Math" panose="02040503050406030204" pitchFamily="18" charset="0"/>
                            </a:rPr>
                            <m:t>𝑠</m:t>
                          </m:r>
                          <m:r>
                            <a:rPr kumimoji="1" lang="en-US" altLang="zh-CN" sz="1800" i="1">
                              <a:latin typeface="Cambria Math" panose="02040503050406030204" pitchFamily="18" charset="0"/>
                            </a:rPr>
                            <m:t>,</m:t>
                          </m:r>
                          <m:r>
                            <a:rPr kumimoji="1" lang="en-US" altLang="zh-CN" sz="1800" i="1">
                              <a:latin typeface="Cambria Math" panose="02040503050406030204" pitchFamily="18" charset="0"/>
                            </a:rPr>
                            <m:t>𝑡</m:t>
                          </m:r>
                        </m:e>
                      </m:d>
                      <m:r>
                        <a:rPr kumimoji="1" lang="en-US" altLang="zh-CN" sz="1800">
                          <a:latin typeface="Cambria Math" panose="02040503050406030204" pitchFamily="18" charset="0"/>
                        </a:rPr>
                        <m:t>=</m:t>
                      </m:r>
                      <m:r>
                        <a:rPr kumimoji="1" lang="en-US" altLang="zh-CN" sz="1800" b="0" i="1" smtClean="0">
                          <a:latin typeface="Cambria Math" panose="02040503050406030204" pitchFamily="18" charset="0"/>
                        </a:rPr>
                        <m:t>0</m:t>
                      </m:r>
                    </m:oMath>
                  </m:oMathPara>
                </a14:m>
                <a:endParaRPr lang="zh-CN" altLang="en-US" sz="1800" dirty="0"/>
              </a:p>
            </p:txBody>
          </p:sp>
        </mc:Choice>
        <mc:Fallback xmlns="">
          <p:sp>
            <p:nvSpPr>
              <p:cNvPr id="109" name="矩形 108">
                <a:extLst>
                  <a:ext uri="{FF2B5EF4-FFF2-40B4-BE49-F238E27FC236}">
                    <a16:creationId xmlns:a16="http://schemas.microsoft.com/office/drawing/2014/main" id="{CDF6D261-1B7C-7D43-9863-707635AFCF82}"/>
                  </a:ext>
                </a:extLst>
              </p:cNvPr>
              <p:cNvSpPr>
                <a:spLocks noRot="1" noChangeAspect="1" noMove="1" noResize="1" noEditPoints="1" noAdjustHandles="1" noChangeArrowheads="1" noChangeShapeType="1" noTextEdit="1"/>
              </p:cNvSpPr>
              <p:nvPr/>
            </p:nvSpPr>
            <p:spPr>
              <a:xfrm>
                <a:off x="1184630" y="3797312"/>
                <a:ext cx="1402884"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0" name="矩形 109">
                <a:extLst>
                  <a:ext uri="{FF2B5EF4-FFF2-40B4-BE49-F238E27FC236}">
                    <a16:creationId xmlns:a16="http://schemas.microsoft.com/office/drawing/2014/main" id="{16F60E2C-E6A4-CC45-A919-B722247F9531}"/>
                  </a:ext>
                </a:extLst>
              </p:cNvPr>
              <p:cNvSpPr/>
              <p:nvPr/>
            </p:nvSpPr>
            <p:spPr>
              <a:xfrm>
                <a:off x="1224899" y="4070652"/>
                <a:ext cx="1402885" cy="369332"/>
              </a:xfrm>
              <a:prstGeom prst="rect">
                <a:avLst/>
              </a:prstGeom>
            </p:spPr>
            <p:txBody>
              <a:bodyPr wrap="none">
                <a:spAutoFit/>
              </a:bodyPr>
              <a:lstStyle/>
              <a:p>
                <a14:m>
                  <m:oMath xmlns:m="http://schemas.openxmlformats.org/officeDocument/2006/math">
                    <m:sSub>
                      <m:sSubPr>
                        <m:ctrlPr>
                          <a:rPr kumimoji="1" lang="en-US" altLang="zh-CN" sz="1800" i="1" smtClean="0">
                            <a:latin typeface="Cambria Math" panose="02040503050406030204" pitchFamily="18" charset="0"/>
                          </a:rPr>
                        </m:ctrlPr>
                      </m:sSubPr>
                      <m:e>
                        <m:r>
                          <a:rPr kumimoji="1" lang="en-US" altLang="zh-CN" sz="1800" i="1">
                            <a:latin typeface="Cambria Math" panose="02040503050406030204" pitchFamily="18" charset="0"/>
                            <a:ea typeface="Cambria Math" panose="02040503050406030204" pitchFamily="18" charset="0"/>
                          </a:rPr>
                          <m:t>𝜋</m:t>
                        </m:r>
                      </m:e>
                      <m:sub>
                        <m:r>
                          <a:rPr kumimoji="1" lang="en-US" altLang="zh-CN" sz="1800" b="0" i="1" smtClean="0">
                            <a:latin typeface="Cambria Math" panose="02040503050406030204" pitchFamily="18" charset="0"/>
                            <a:ea typeface="Cambria Math" panose="02040503050406030204" pitchFamily="18" charset="0"/>
                          </a:rPr>
                          <m:t>2</m:t>
                        </m:r>
                      </m:sub>
                    </m:sSub>
                    <m:d>
                      <m:dPr>
                        <m:ctrlPr>
                          <a:rPr kumimoji="1" lang="en-US" altLang="zh-CN" sz="1800" i="1">
                            <a:latin typeface="Cambria Math" panose="02040503050406030204" pitchFamily="18" charset="0"/>
                          </a:rPr>
                        </m:ctrlPr>
                      </m:dPr>
                      <m:e>
                        <m:r>
                          <a:rPr kumimoji="1" lang="en-US" altLang="zh-CN" sz="1800" b="0" i="1" smtClean="0">
                            <a:latin typeface="Cambria Math" panose="02040503050406030204" pitchFamily="18" charset="0"/>
                          </a:rPr>
                          <m:t>𝑠</m:t>
                        </m:r>
                        <m:r>
                          <a:rPr kumimoji="1" lang="en-US" altLang="zh-CN" sz="1800" i="1">
                            <a:latin typeface="Cambria Math" panose="02040503050406030204" pitchFamily="18" charset="0"/>
                          </a:rPr>
                          <m:t>,</m:t>
                        </m:r>
                        <m:r>
                          <a:rPr kumimoji="1" lang="en-US" altLang="zh-CN" sz="1800" i="1">
                            <a:latin typeface="Cambria Math" panose="02040503050406030204" pitchFamily="18" charset="0"/>
                          </a:rPr>
                          <m:t>𝑡</m:t>
                        </m:r>
                      </m:e>
                    </m:d>
                    <m:r>
                      <a:rPr kumimoji="1" lang="en-US" altLang="zh-CN" sz="1800">
                        <a:latin typeface="Cambria Math" panose="02040503050406030204" pitchFamily="18" charset="0"/>
                      </a:rPr>
                      <m:t>=</m:t>
                    </m:r>
                    <m:r>
                      <a:rPr kumimoji="1" lang="en-US" altLang="zh-CN" sz="1800" i="1" smtClean="0">
                        <a:latin typeface="Cambria Math" panose="02040503050406030204" pitchFamily="18" charset="0"/>
                      </a:rPr>
                      <m:t>0</m:t>
                    </m:r>
                  </m:oMath>
                </a14:m>
                <a:r>
                  <a:rPr lang="en-US" altLang="zh-CN" sz="1800" dirty="0"/>
                  <a:t> </a:t>
                </a:r>
                <a:endParaRPr lang="zh-CN" altLang="en-US" sz="1800" dirty="0"/>
              </a:p>
            </p:txBody>
          </p:sp>
        </mc:Choice>
        <mc:Fallback xmlns="">
          <p:sp>
            <p:nvSpPr>
              <p:cNvPr id="110" name="矩形 109">
                <a:extLst>
                  <a:ext uri="{FF2B5EF4-FFF2-40B4-BE49-F238E27FC236}">
                    <a16:creationId xmlns:a16="http://schemas.microsoft.com/office/drawing/2014/main" id="{16F60E2C-E6A4-CC45-A919-B722247F9531}"/>
                  </a:ext>
                </a:extLst>
              </p:cNvPr>
              <p:cNvSpPr>
                <a:spLocks noRot="1" noChangeAspect="1" noMove="1" noResize="1" noEditPoints="1" noAdjustHandles="1" noChangeArrowheads="1" noChangeShapeType="1" noTextEdit="1"/>
              </p:cNvSpPr>
              <p:nvPr/>
            </p:nvSpPr>
            <p:spPr>
              <a:xfrm>
                <a:off x="1224899" y="4070652"/>
                <a:ext cx="1402885"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1" name="矩形 110">
                <a:extLst>
                  <a:ext uri="{FF2B5EF4-FFF2-40B4-BE49-F238E27FC236}">
                    <a16:creationId xmlns:a16="http://schemas.microsoft.com/office/drawing/2014/main" id="{77E922B5-7B05-914E-9289-C525F5D4F863}"/>
                  </a:ext>
                </a:extLst>
              </p:cNvPr>
              <p:cNvSpPr/>
              <p:nvPr/>
            </p:nvSpPr>
            <p:spPr>
              <a:xfrm>
                <a:off x="1191864" y="3506893"/>
                <a:ext cx="13975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800" i="1" smtClean="0">
                              <a:latin typeface="Cambria Math" panose="02040503050406030204" pitchFamily="18" charset="0"/>
                            </a:rPr>
                          </m:ctrlPr>
                        </m:sSubPr>
                        <m:e>
                          <m:r>
                            <a:rPr kumimoji="1" lang="en-US" altLang="zh-CN" sz="1800" i="1" smtClean="0">
                              <a:latin typeface="Cambria Math" panose="02040503050406030204" pitchFamily="18" charset="0"/>
                              <a:ea typeface="Cambria Math" panose="02040503050406030204" pitchFamily="18" charset="0"/>
                            </a:rPr>
                            <m:t>𝜋</m:t>
                          </m:r>
                        </m:e>
                        <m:sub>
                          <m:r>
                            <a:rPr kumimoji="1" lang="en-US" altLang="zh-CN" sz="1800" b="0" i="1" smtClean="0">
                              <a:latin typeface="Cambria Math" panose="02040503050406030204" pitchFamily="18" charset="0"/>
                            </a:rPr>
                            <m:t>1</m:t>
                          </m:r>
                        </m:sub>
                      </m:sSub>
                      <m:d>
                        <m:dPr>
                          <m:ctrlPr>
                            <a:rPr kumimoji="1" lang="en-US" altLang="zh-CN" sz="1800" i="1">
                              <a:latin typeface="Cambria Math" panose="02040503050406030204" pitchFamily="18" charset="0"/>
                            </a:rPr>
                          </m:ctrlPr>
                        </m:dPr>
                        <m:e>
                          <m:r>
                            <a:rPr kumimoji="1" lang="en-US" altLang="zh-CN" sz="1800" b="0" i="1" smtClean="0">
                              <a:latin typeface="Cambria Math" panose="02040503050406030204" pitchFamily="18" charset="0"/>
                            </a:rPr>
                            <m:t>𝑠</m:t>
                          </m:r>
                          <m:r>
                            <a:rPr kumimoji="1" lang="en-US" altLang="zh-CN" sz="1800" i="1">
                              <a:latin typeface="Cambria Math" panose="02040503050406030204" pitchFamily="18" charset="0"/>
                            </a:rPr>
                            <m:t>,</m:t>
                          </m:r>
                          <m:r>
                            <a:rPr kumimoji="1" lang="en-US" altLang="zh-CN" sz="1800" i="1">
                              <a:latin typeface="Cambria Math" panose="02040503050406030204" pitchFamily="18" charset="0"/>
                            </a:rPr>
                            <m:t>𝑡</m:t>
                          </m:r>
                        </m:e>
                      </m:d>
                      <m:r>
                        <a:rPr kumimoji="1" lang="en-US" altLang="zh-CN" sz="1800">
                          <a:latin typeface="Cambria Math" panose="02040503050406030204" pitchFamily="18" charset="0"/>
                        </a:rPr>
                        <m:t>=</m:t>
                      </m:r>
                      <m:r>
                        <a:rPr kumimoji="1" lang="en-US" altLang="zh-CN" sz="1800" b="0" i="1" smtClean="0">
                          <a:latin typeface="Cambria Math" panose="02040503050406030204" pitchFamily="18" charset="0"/>
                        </a:rPr>
                        <m:t>0</m:t>
                      </m:r>
                    </m:oMath>
                  </m:oMathPara>
                </a14:m>
                <a:endParaRPr lang="zh-CN" altLang="en-US" sz="1800" dirty="0"/>
              </a:p>
            </p:txBody>
          </p:sp>
        </mc:Choice>
        <mc:Fallback xmlns="">
          <p:sp>
            <p:nvSpPr>
              <p:cNvPr id="111" name="矩形 110">
                <a:extLst>
                  <a:ext uri="{FF2B5EF4-FFF2-40B4-BE49-F238E27FC236}">
                    <a16:creationId xmlns:a16="http://schemas.microsoft.com/office/drawing/2014/main" id="{77E922B5-7B05-914E-9289-C525F5D4F863}"/>
                  </a:ext>
                </a:extLst>
              </p:cNvPr>
              <p:cNvSpPr>
                <a:spLocks noRot="1" noChangeAspect="1" noMove="1" noResize="1" noEditPoints="1" noAdjustHandles="1" noChangeArrowheads="1" noChangeShapeType="1" noTextEdit="1"/>
              </p:cNvSpPr>
              <p:nvPr/>
            </p:nvSpPr>
            <p:spPr>
              <a:xfrm>
                <a:off x="1191864" y="3506893"/>
                <a:ext cx="1397562"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矩形 111">
                <a:extLst>
                  <a:ext uri="{FF2B5EF4-FFF2-40B4-BE49-F238E27FC236}">
                    <a16:creationId xmlns:a16="http://schemas.microsoft.com/office/drawing/2014/main" id="{89401D3E-9E75-C746-AC14-6E041BA8419A}"/>
                  </a:ext>
                </a:extLst>
              </p:cNvPr>
              <p:cNvSpPr/>
              <p:nvPr/>
            </p:nvSpPr>
            <p:spPr>
              <a:xfrm>
                <a:off x="3208088" y="1150002"/>
                <a:ext cx="2342501" cy="369332"/>
              </a:xfrm>
              <a:prstGeom prst="rect">
                <a:avLst/>
              </a:prstGeom>
            </p:spPr>
            <p:txBody>
              <a:bodyPr wrap="none">
                <a:spAutoFit/>
              </a:bodyPr>
              <a:lstStyle/>
              <a:p>
                <a14:m>
                  <m:oMath xmlns:m="http://schemas.openxmlformats.org/officeDocument/2006/math">
                    <m:sSub>
                      <m:sSubPr>
                        <m:ctrlPr>
                          <a:rPr kumimoji="1" lang="en-US" altLang="zh-CN" sz="1800" i="1" smtClean="0">
                            <a:latin typeface="Cambria Math" panose="02040503050406030204" pitchFamily="18" charset="0"/>
                          </a:rPr>
                        </m:ctrlPr>
                      </m:sSubPr>
                      <m:e>
                        <m:r>
                          <a:rPr kumimoji="1" lang="en-US" altLang="zh-CN" sz="1800" i="1" smtClean="0">
                            <a:latin typeface="Cambria Math" panose="02040503050406030204" pitchFamily="18" charset="0"/>
                            <a:ea typeface="Cambria Math" panose="02040503050406030204" pitchFamily="18" charset="0"/>
                          </a:rPr>
                          <m:t>𝜋</m:t>
                        </m:r>
                      </m:e>
                      <m:sub>
                        <m:r>
                          <a:rPr kumimoji="1" lang="en-US" altLang="zh-CN" sz="1800" b="0" i="1" smtClean="0">
                            <a:latin typeface="Cambria Math" panose="02040503050406030204" pitchFamily="18" charset="0"/>
                          </a:rPr>
                          <m:t>1</m:t>
                        </m:r>
                      </m:sub>
                    </m:sSub>
                    <m:d>
                      <m:dPr>
                        <m:ctrlPr>
                          <a:rPr kumimoji="1" lang="en-US" altLang="zh-CN" sz="1800" i="1">
                            <a:latin typeface="Cambria Math" panose="02040503050406030204" pitchFamily="18" charset="0"/>
                          </a:rPr>
                        </m:ctrlPr>
                      </m:dPr>
                      <m:e>
                        <m:r>
                          <a:rPr kumimoji="1" lang="en-US" altLang="zh-CN" sz="1800" b="0" i="1" smtClean="0">
                            <a:latin typeface="Cambria Math" panose="02040503050406030204" pitchFamily="18" charset="0"/>
                          </a:rPr>
                          <m:t>𝑣</m:t>
                        </m:r>
                        <m:r>
                          <a:rPr kumimoji="1" lang="en-US" altLang="zh-CN" sz="1800" i="1">
                            <a:latin typeface="Cambria Math" panose="02040503050406030204" pitchFamily="18" charset="0"/>
                          </a:rPr>
                          <m:t>,</m:t>
                        </m:r>
                        <m:r>
                          <a:rPr kumimoji="1" lang="en-US" altLang="zh-CN" sz="1800" i="1">
                            <a:latin typeface="Cambria Math" panose="02040503050406030204" pitchFamily="18" charset="0"/>
                          </a:rPr>
                          <m:t>𝑡</m:t>
                        </m:r>
                      </m:e>
                    </m:d>
                    <m:r>
                      <a:rPr kumimoji="1" lang="en-US" altLang="zh-CN" sz="1800">
                        <a:latin typeface="Cambria Math" panose="02040503050406030204" pitchFamily="18" charset="0"/>
                      </a:rPr>
                      <m:t>=</m:t>
                    </m:r>
                    <m:r>
                      <a:rPr kumimoji="1" lang="en-US" altLang="zh-CN" sz="1800" i="1">
                        <a:latin typeface="Cambria Math" panose="02040503050406030204" pitchFamily="18" charset="0"/>
                        <a:ea typeface="Cambria Math" panose="02040503050406030204" pitchFamily="18" charset="0"/>
                      </a:rPr>
                      <m:t>𝛼</m:t>
                    </m:r>
                    <m:r>
                      <a:rPr kumimoji="1" lang="en-US" altLang="zh-CN" sz="1800" i="1" smtClean="0">
                        <a:latin typeface="Cambria Math" panose="02040503050406030204" pitchFamily="18" charset="0"/>
                        <a:ea typeface="Cambria Math" panose="02040503050406030204" pitchFamily="18" charset="0"/>
                      </a:rPr>
                      <m:t>∙</m:t>
                    </m:r>
                    <m:d>
                      <m:dPr>
                        <m:ctrlPr>
                          <a:rPr kumimoji="1" lang="en-US" altLang="zh-CN" sz="1800" i="1" smtClean="0">
                            <a:latin typeface="Cambria Math" panose="02040503050406030204" pitchFamily="18" charset="0"/>
                            <a:ea typeface="Cambria Math" panose="02040503050406030204" pitchFamily="18" charset="0"/>
                          </a:rPr>
                        </m:ctrlPr>
                      </m:dPr>
                      <m:e>
                        <m:r>
                          <a:rPr kumimoji="1" lang="en-US" altLang="zh-CN" sz="1800" i="1">
                            <a:latin typeface="Cambria Math" panose="02040503050406030204" pitchFamily="18" charset="0"/>
                          </a:rPr>
                          <m:t>1−</m:t>
                        </m:r>
                        <m:r>
                          <a:rPr kumimoji="1" lang="en-US" altLang="zh-CN" sz="1800" i="1">
                            <a:latin typeface="Cambria Math" panose="02040503050406030204" pitchFamily="18" charset="0"/>
                            <a:ea typeface="Cambria Math" panose="02040503050406030204" pitchFamily="18" charset="0"/>
                          </a:rPr>
                          <m:t>𝛼</m:t>
                        </m:r>
                      </m:e>
                    </m:d>
                  </m:oMath>
                </a14:m>
                <a:r>
                  <a:rPr lang="en-US" altLang="zh-CN" sz="1800" dirty="0"/>
                  <a:t> </a:t>
                </a:r>
                <a:endParaRPr lang="zh-CN" altLang="en-US" sz="1800" dirty="0"/>
              </a:p>
            </p:txBody>
          </p:sp>
        </mc:Choice>
        <mc:Fallback xmlns="">
          <p:sp>
            <p:nvSpPr>
              <p:cNvPr id="112" name="矩形 111">
                <a:extLst>
                  <a:ext uri="{FF2B5EF4-FFF2-40B4-BE49-F238E27FC236}">
                    <a16:creationId xmlns:a16="http://schemas.microsoft.com/office/drawing/2014/main" id="{89401D3E-9E75-C746-AC14-6E041BA8419A}"/>
                  </a:ext>
                </a:extLst>
              </p:cNvPr>
              <p:cNvSpPr>
                <a:spLocks noRot="1" noChangeAspect="1" noMove="1" noResize="1" noEditPoints="1" noAdjustHandles="1" noChangeArrowheads="1" noChangeShapeType="1" noTextEdit="1"/>
              </p:cNvSpPr>
              <p:nvPr/>
            </p:nvSpPr>
            <p:spPr>
              <a:xfrm>
                <a:off x="3208088" y="1150002"/>
                <a:ext cx="2342501"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3" name="文本框 112">
                <a:extLst>
                  <a:ext uri="{FF2B5EF4-FFF2-40B4-BE49-F238E27FC236}">
                    <a16:creationId xmlns:a16="http://schemas.microsoft.com/office/drawing/2014/main" id="{9C469078-195C-1541-B4B6-6BBC46181199}"/>
                  </a:ext>
                </a:extLst>
              </p:cNvPr>
              <p:cNvSpPr txBox="1"/>
              <p:nvPr/>
            </p:nvSpPr>
            <p:spPr>
              <a:xfrm>
                <a:off x="1224899" y="2783689"/>
                <a:ext cx="12290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800" i="1" smtClean="0">
                              <a:latin typeface="Cambria Math" panose="02040503050406030204" pitchFamily="18" charset="0"/>
                            </a:rPr>
                          </m:ctrlPr>
                        </m:sSubPr>
                        <m:e>
                          <m:r>
                            <a:rPr kumimoji="1" lang="en-US" altLang="zh-CN" sz="1800" b="0" i="1" smtClean="0">
                              <a:latin typeface="Cambria Math" panose="02040503050406030204" pitchFamily="18" charset="0"/>
                            </a:rPr>
                            <m:t>𝑑</m:t>
                          </m:r>
                        </m:e>
                        <m:sub>
                          <m:r>
                            <a:rPr kumimoji="1" lang="en-US" altLang="zh-CN" sz="1800" b="0" i="1" smtClean="0">
                              <a:latin typeface="Cambria Math" panose="02040503050406030204" pitchFamily="18" charset="0"/>
                            </a:rPr>
                            <m:t>𝑜𝑢𝑡</m:t>
                          </m:r>
                        </m:sub>
                      </m:sSub>
                      <m:d>
                        <m:dPr>
                          <m:ctrlPr>
                            <a:rPr kumimoji="1" lang="en-US" altLang="zh-CN" sz="1800" b="0" i="1" smtClean="0">
                              <a:latin typeface="Cambria Math" panose="02040503050406030204" pitchFamily="18" charset="0"/>
                            </a:rPr>
                          </m:ctrlPr>
                        </m:dPr>
                        <m:e>
                          <m:r>
                            <a:rPr kumimoji="1" lang="en-US" altLang="zh-CN" sz="1800" b="0" i="1" smtClean="0">
                              <a:latin typeface="Cambria Math" panose="02040503050406030204" pitchFamily="18" charset="0"/>
                            </a:rPr>
                            <m:t>𝑠</m:t>
                          </m:r>
                        </m:e>
                      </m:d>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𝑛</m:t>
                      </m:r>
                    </m:oMath>
                  </m:oMathPara>
                </a14:m>
                <a:endParaRPr kumimoji="1" lang="zh-CN" altLang="en-US" sz="1800" dirty="0"/>
              </a:p>
            </p:txBody>
          </p:sp>
        </mc:Choice>
        <mc:Fallback xmlns="">
          <p:sp>
            <p:nvSpPr>
              <p:cNvPr id="113" name="文本框 112">
                <a:extLst>
                  <a:ext uri="{FF2B5EF4-FFF2-40B4-BE49-F238E27FC236}">
                    <a16:creationId xmlns:a16="http://schemas.microsoft.com/office/drawing/2014/main" id="{9C469078-195C-1541-B4B6-6BBC46181199}"/>
                  </a:ext>
                </a:extLst>
              </p:cNvPr>
              <p:cNvSpPr txBox="1">
                <a:spLocks noRot="1" noChangeAspect="1" noMove="1" noResize="1" noEditPoints="1" noAdjustHandles="1" noChangeArrowheads="1" noChangeShapeType="1" noTextEdit="1"/>
              </p:cNvSpPr>
              <p:nvPr/>
            </p:nvSpPr>
            <p:spPr>
              <a:xfrm>
                <a:off x="1224899" y="2783689"/>
                <a:ext cx="1229054" cy="276999"/>
              </a:xfrm>
              <a:prstGeom prst="rect">
                <a:avLst/>
              </a:prstGeom>
              <a:blipFill>
                <a:blip r:embed="rId9"/>
                <a:stretch>
                  <a:fillRect l="-4124" r="-1031"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5" name="矩形 114">
                <a:extLst>
                  <a:ext uri="{FF2B5EF4-FFF2-40B4-BE49-F238E27FC236}">
                    <a16:creationId xmlns:a16="http://schemas.microsoft.com/office/drawing/2014/main" id="{46924112-80F3-6845-8AC2-C347580F5E69}"/>
                  </a:ext>
                </a:extLst>
              </p:cNvPr>
              <p:cNvSpPr/>
              <p:nvPr/>
            </p:nvSpPr>
            <p:spPr>
              <a:xfrm>
                <a:off x="5835787" y="2717153"/>
                <a:ext cx="154042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i="1" smtClean="0">
                              <a:latin typeface="Cambria Math" panose="02040503050406030204" pitchFamily="18" charset="0"/>
                              <a:ea typeface="Cambria Math" panose="02040503050406030204" pitchFamily="18" charset="0"/>
                            </a:rPr>
                            <m:t>𝜋</m:t>
                          </m:r>
                        </m:e>
                        <m:sub>
                          <m:r>
                            <a:rPr kumimoji="1" lang="en-US" altLang="zh-CN" sz="2000" b="0" i="1" smtClean="0">
                              <a:latin typeface="Cambria Math" panose="02040503050406030204" pitchFamily="18" charset="0"/>
                            </a:rPr>
                            <m:t>0</m:t>
                          </m:r>
                        </m:sub>
                      </m:sSub>
                      <m:d>
                        <m:dPr>
                          <m:ctrlPr>
                            <a:rPr kumimoji="1" lang="en-US" altLang="zh-CN" sz="2000" i="1">
                              <a:latin typeface="Cambria Math" panose="02040503050406030204" pitchFamily="18" charset="0"/>
                            </a:rPr>
                          </m:ctrlPr>
                        </m:dPr>
                        <m:e>
                          <m:r>
                            <a:rPr kumimoji="1" lang="en-US" altLang="zh-CN" sz="2000" b="1" i="1" smtClean="0">
                              <a:latin typeface="Cambria Math" panose="02040503050406030204" pitchFamily="18" charset="0"/>
                            </a:rPr>
                            <m:t>𝒕</m:t>
                          </m:r>
                          <m:r>
                            <a:rPr kumimoji="1" lang="en-US" altLang="zh-CN" sz="2000" i="1">
                              <a:latin typeface="Cambria Math" panose="02040503050406030204" pitchFamily="18" charset="0"/>
                            </a:rPr>
                            <m:t>,</m:t>
                          </m:r>
                          <m:r>
                            <a:rPr kumimoji="1" lang="en-US" altLang="zh-CN" sz="2000" i="1">
                              <a:latin typeface="Cambria Math" panose="02040503050406030204" pitchFamily="18" charset="0"/>
                            </a:rPr>
                            <m:t>𝑡</m:t>
                          </m:r>
                        </m:e>
                      </m:d>
                      <m:r>
                        <a:rPr kumimoji="1" lang="en-US" altLang="zh-CN" sz="2000">
                          <a:latin typeface="Cambria Math" panose="02040503050406030204" pitchFamily="18" charset="0"/>
                        </a:rPr>
                        <m:t>=</m:t>
                      </m:r>
                      <m:r>
                        <a:rPr kumimoji="1" lang="en-US" altLang="zh-CN" sz="2000" b="0" i="1" smtClean="0">
                          <a:latin typeface="Cambria Math" panose="02040503050406030204" pitchFamily="18" charset="0"/>
                          <a:ea typeface="Cambria Math" panose="02040503050406030204" pitchFamily="18" charset="0"/>
                        </a:rPr>
                        <m:t>𝛼</m:t>
                      </m:r>
                    </m:oMath>
                  </m:oMathPara>
                </a14:m>
                <a:endParaRPr lang="zh-CN" altLang="en-US" sz="2000" dirty="0"/>
              </a:p>
            </p:txBody>
          </p:sp>
        </mc:Choice>
        <mc:Fallback xmlns="">
          <p:sp>
            <p:nvSpPr>
              <p:cNvPr id="115" name="矩形 114">
                <a:extLst>
                  <a:ext uri="{FF2B5EF4-FFF2-40B4-BE49-F238E27FC236}">
                    <a16:creationId xmlns:a16="http://schemas.microsoft.com/office/drawing/2014/main" id="{46924112-80F3-6845-8AC2-C347580F5E69}"/>
                  </a:ext>
                </a:extLst>
              </p:cNvPr>
              <p:cNvSpPr>
                <a:spLocks noRot="1" noChangeAspect="1" noMove="1" noResize="1" noEditPoints="1" noAdjustHandles="1" noChangeArrowheads="1" noChangeShapeType="1" noTextEdit="1"/>
              </p:cNvSpPr>
              <p:nvPr/>
            </p:nvSpPr>
            <p:spPr>
              <a:xfrm>
                <a:off x="5835787" y="2717153"/>
                <a:ext cx="1540422" cy="40011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6" name="矩形 115">
                <a:extLst>
                  <a:ext uri="{FF2B5EF4-FFF2-40B4-BE49-F238E27FC236}">
                    <a16:creationId xmlns:a16="http://schemas.microsoft.com/office/drawing/2014/main" id="{60F79679-21E2-CC41-8AF8-881175DB2E6B}"/>
                  </a:ext>
                </a:extLst>
              </p:cNvPr>
              <p:cNvSpPr/>
              <p:nvPr/>
            </p:nvSpPr>
            <p:spPr>
              <a:xfrm>
                <a:off x="5073649" y="1611035"/>
                <a:ext cx="4005135" cy="6301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1600" b="1" i="1" smtClean="0">
                          <a:solidFill>
                            <a:srgbClr val="FF0000"/>
                          </a:solidFill>
                          <a:latin typeface="Cambria Math" panose="02040503050406030204" pitchFamily="18" charset="0"/>
                        </a:rPr>
                        <m:t>𝒔</m:t>
                      </m:r>
                      <m:r>
                        <a:rPr kumimoji="1" lang="en-US" altLang="zh-CN" sz="1600" b="1" i="1" smtClean="0">
                          <a:solidFill>
                            <a:srgbClr val="FF0000"/>
                          </a:solidFill>
                          <a:latin typeface="Cambria Math" panose="02040503050406030204" pitchFamily="18" charset="0"/>
                        </a:rPr>
                        <m:t>: </m:t>
                      </m:r>
                      <m:f>
                        <m:fPr>
                          <m:ctrlPr>
                            <a:rPr kumimoji="1" lang="en-US" altLang="zh-CN" sz="1600" i="1" smtClean="0">
                              <a:solidFill>
                                <a:srgbClr val="FF0000"/>
                              </a:solidFill>
                              <a:latin typeface="Cambria Math" panose="02040503050406030204" pitchFamily="18" charset="0"/>
                            </a:rPr>
                          </m:ctrlPr>
                        </m:fPr>
                        <m:num>
                          <m:r>
                            <a:rPr kumimoji="1" lang="en-US" altLang="zh-CN" sz="1600" i="1">
                              <a:solidFill>
                                <a:srgbClr val="FF0000"/>
                              </a:solidFill>
                              <a:latin typeface="Cambria Math" panose="02040503050406030204" pitchFamily="18" charset="0"/>
                            </a:rPr>
                            <m:t>(1−</m:t>
                          </m:r>
                          <m:r>
                            <a:rPr kumimoji="1" lang="en-US" altLang="zh-CN" sz="1600" i="1">
                              <a:solidFill>
                                <a:srgbClr val="FF0000"/>
                              </a:solidFill>
                              <a:latin typeface="Cambria Math" panose="02040503050406030204" pitchFamily="18" charset="0"/>
                              <a:ea typeface="Cambria Math" panose="02040503050406030204" pitchFamily="18" charset="0"/>
                            </a:rPr>
                            <m:t>𝛼</m:t>
                          </m:r>
                          <m:r>
                            <a:rPr kumimoji="1" lang="en-US" altLang="zh-CN" sz="1600" i="1">
                              <a:solidFill>
                                <a:srgbClr val="FF0000"/>
                              </a:solidFill>
                              <a:latin typeface="Cambria Math" panose="02040503050406030204" pitchFamily="18" charset="0"/>
                            </a:rPr>
                            <m:t>)</m:t>
                          </m:r>
                          <m:sSub>
                            <m:sSubPr>
                              <m:ctrlPr>
                                <a:rPr kumimoji="1" lang="en-US" altLang="zh-CN" sz="1600" i="1" dirty="0">
                                  <a:solidFill>
                                    <a:srgbClr val="FF0000"/>
                                  </a:solidFill>
                                  <a:latin typeface="Cambria Math" panose="02040503050406030204" pitchFamily="18" charset="0"/>
                                </a:rPr>
                              </m:ctrlPr>
                            </m:sSubPr>
                            <m:e>
                              <m:r>
                                <a:rPr kumimoji="1" lang="en-US" altLang="zh-CN" sz="1600" i="1" dirty="0">
                                  <a:solidFill>
                                    <a:srgbClr val="FF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FF0000"/>
                                  </a:solidFill>
                                  <a:latin typeface="Cambria Math" panose="02040503050406030204" pitchFamily="18" charset="0"/>
                                  <a:ea typeface="Cambria Math" panose="02040503050406030204" pitchFamily="18" charset="0"/>
                                </a:rPr>
                                <m:t>1</m:t>
                              </m:r>
                            </m:sub>
                          </m:sSub>
                          <m:d>
                            <m:dPr>
                              <m:ctrlPr>
                                <a:rPr kumimoji="1" lang="en-US" altLang="zh-CN" sz="1600" i="1" dirty="0">
                                  <a:solidFill>
                                    <a:srgbClr val="FF0000"/>
                                  </a:solidFill>
                                  <a:latin typeface="Cambria Math" panose="02040503050406030204" pitchFamily="18" charset="0"/>
                                </a:rPr>
                              </m:ctrlPr>
                            </m:dPr>
                            <m:e>
                              <m:r>
                                <a:rPr kumimoji="1" lang="en-US" altLang="zh-CN" sz="1600" b="0" i="1" dirty="0" smtClean="0">
                                  <a:solidFill>
                                    <a:srgbClr val="FF0000"/>
                                  </a:solidFill>
                                  <a:latin typeface="Cambria Math" panose="02040503050406030204" pitchFamily="18" charset="0"/>
                                </a:rPr>
                                <m:t>𝑣</m:t>
                              </m:r>
                              <m:r>
                                <a:rPr kumimoji="1" lang="en-US" altLang="zh-CN" sz="1600" i="1" dirty="0">
                                  <a:solidFill>
                                    <a:srgbClr val="FF0000"/>
                                  </a:solidFill>
                                  <a:latin typeface="Cambria Math" panose="02040503050406030204" pitchFamily="18" charset="0"/>
                                </a:rPr>
                                <m:t>,</m:t>
                              </m:r>
                              <m:r>
                                <a:rPr kumimoji="1" lang="en-US" altLang="zh-CN" sz="1600" i="1" dirty="0">
                                  <a:solidFill>
                                    <a:srgbClr val="FF0000"/>
                                  </a:solidFill>
                                  <a:latin typeface="Cambria Math" panose="02040503050406030204" pitchFamily="18" charset="0"/>
                                </a:rPr>
                                <m:t>𝑡</m:t>
                              </m:r>
                            </m:e>
                          </m:d>
                        </m:num>
                        <m:den>
                          <m:sSub>
                            <m:sSubPr>
                              <m:ctrlPr>
                                <a:rPr kumimoji="1" lang="en-US" altLang="zh-CN" sz="1600" i="1">
                                  <a:solidFill>
                                    <a:srgbClr val="FF0000"/>
                                  </a:solidFill>
                                  <a:latin typeface="Cambria Math" panose="02040503050406030204" pitchFamily="18" charset="0"/>
                                </a:rPr>
                              </m:ctrlPr>
                            </m:sSubPr>
                            <m:e>
                              <m:r>
                                <a:rPr kumimoji="1" lang="en-US" altLang="zh-CN" sz="1600" i="1">
                                  <a:solidFill>
                                    <a:srgbClr val="FF0000"/>
                                  </a:solidFill>
                                  <a:latin typeface="Cambria Math" panose="02040503050406030204" pitchFamily="18" charset="0"/>
                                </a:rPr>
                                <m:t>𝑑</m:t>
                              </m:r>
                            </m:e>
                            <m:sub>
                              <m:r>
                                <a:rPr kumimoji="1" lang="en-US" altLang="zh-CN" sz="1600" i="1">
                                  <a:solidFill>
                                    <a:srgbClr val="FF0000"/>
                                  </a:solidFill>
                                  <a:latin typeface="Cambria Math" panose="02040503050406030204" pitchFamily="18" charset="0"/>
                                </a:rPr>
                                <m:t>𝑜𝑢𝑡</m:t>
                              </m:r>
                            </m:sub>
                          </m:sSub>
                          <m:r>
                            <a:rPr kumimoji="1" lang="en-US" altLang="zh-CN" sz="1600" i="1">
                              <a:solidFill>
                                <a:srgbClr val="FF0000"/>
                              </a:solidFill>
                              <a:latin typeface="Cambria Math" panose="02040503050406030204" pitchFamily="18" charset="0"/>
                            </a:rPr>
                            <m:t>(</m:t>
                          </m:r>
                          <m:r>
                            <a:rPr kumimoji="1" lang="en-US" altLang="zh-CN" sz="1600" b="0" i="1" smtClean="0">
                              <a:solidFill>
                                <a:srgbClr val="FF0000"/>
                              </a:solidFill>
                              <a:latin typeface="Cambria Math" panose="02040503050406030204" pitchFamily="18" charset="0"/>
                            </a:rPr>
                            <m:t>𝑠</m:t>
                          </m:r>
                          <m:r>
                            <a:rPr kumimoji="1" lang="en-US" altLang="zh-CN" sz="1600" i="1">
                              <a:solidFill>
                                <a:srgbClr val="FF0000"/>
                              </a:solidFill>
                              <a:latin typeface="Cambria Math" panose="02040503050406030204" pitchFamily="18" charset="0"/>
                            </a:rPr>
                            <m:t>)</m:t>
                          </m:r>
                        </m:den>
                      </m:f>
                      <m:r>
                        <a:rPr kumimoji="1" lang="en-US" altLang="zh-CN" sz="1600" b="0" i="1" smtClean="0">
                          <a:solidFill>
                            <a:srgbClr val="FF0000"/>
                          </a:solidFill>
                          <a:latin typeface="Cambria Math" panose="02040503050406030204" pitchFamily="18" charset="0"/>
                        </a:rPr>
                        <m:t>=</m:t>
                      </m:r>
                      <m:f>
                        <m:fPr>
                          <m:ctrlPr>
                            <a:rPr kumimoji="1" lang="en-US" altLang="zh-CN" sz="1600" i="1" smtClean="0">
                              <a:solidFill>
                                <a:srgbClr val="FF0000"/>
                              </a:solidFill>
                              <a:latin typeface="Cambria Math" panose="02040503050406030204" pitchFamily="18" charset="0"/>
                            </a:rPr>
                          </m:ctrlPr>
                        </m:fPr>
                        <m:num>
                          <m:sSup>
                            <m:sSupPr>
                              <m:ctrlPr>
                                <a:rPr kumimoji="1" lang="en-US" altLang="zh-CN" sz="1600" i="1">
                                  <a:solidFill>
                                    <a:srgbClr val="FF0000"/>
                                  </a:solidFill>
                                  <a:latin typeface="Cambria Math" panose="02040503050406030204" pitchFamily="18" charset="0"/>
                                </a:rPr>
                              </m:ctrlPr>
                            </m:sSupPr>
                            <m:e>
                              <m:r>
                                <a:rPr kumimoji="1" lang="en-US" altLang="zh-CN" sz="1600" i="1">
                                  <a:solidFill>
                                    <a:srgbClr val="FF0000"/>
                                  </a:solidFill>
                                  <a:latin typeface="Cambria Math" panose="02040503050406030204" pitchFamily="18" charset="0"/>
                                  <a:ea typeface="Cambria Math" panose="02040503050406030204" pitchFamily="18" charset="0"/>
                                </a:rPr>
                                <m:t>𝛼</m:t>
                              </m:r>
                              <m:r>
                                <a:rPr kumimoji="1" lang="en-US" altLang="zh-CN" sz="1600" i="1">
                                  <a:solidFill>
                                    <a:srgbClr val="FF0000"/>
                                  </a:solidFill>
                                  <a:latin typeface="Cambria Math" panose="02040503050406030204" pitchFamily="18" charset="0"/>
                                  <a:ea typeface="Cambria Math" panose="02040503050406030204" pitchFamily="18" charset="0"/>
                                </a:rPr>
                                <m:t>∙</m:t>
                              </m:r>
                              <m:d>
                                <m:dPr>
                                  <m:ctrlPr>
                                    <a:rPr kumimoji="1" lang="en-US" altLang="zh-CN" sz="1600" i="1">
                                      <a:solidFill>
                                        <a:srgbClr val="FF0000"/>
                                      </a:solidFill>
                                      <a:latin typeface="Cambria Math" panose="02040503050406030204" pitchFamily="18" charset="0"/>
                                    </a:rPr>
                                  </m:ctrlPr>
                                </m:dPr>
                                <m:e>
                                  <m:r>
                                    <a:rPr kumimoji="1" lang="en-US" altLang="zh-CN" sz="1600">
                                      <a:solidFill>
                                        <a:srgbClr val="FF0000"/>
                                      </a:solidFill>
                                      <a:latin typeface="Cambria Math" panose="02040503050406030204" pitchFamily="18" charset="0"/>
                                    </a:rPr>
                                    <m:t>1−</m:t>
                                  </m:r>
                                  <m:r>
                                    <m:rPr>
                                      <m:sty m:val="p"/>
                                    </m:rPr>
                                    <a:rPr kumimoji="1" lang="el-GR" altLang="zh-CN" sz="1600" i="1">
                                      <a:solidFill>
                                        <a:srgbClr val="FF0000"/>
                                      </a:solidFill>
                                      <a:latin typeface="Cambria Math" panose="02040503050406030204" pitchFamily="18" charset="0"/>
                                      <a:ea typeface="Cambria Math" panose="02040503050406030204" pitchFamily="18" charset="0"/>
                                    </a:rPr>
                                    <m:t>α</m:t>
                                  </m:r>
                                </m:e>
                              </m:d>
                            </m:e>
                            <m:sup>
                              <m:r>
                                <a:rPr kumimoji="1" lang="en-US" altLang="zh-CN" sz="1600" i="1">
                                  <a:solidFill>
                                    <a:srgbClr val="FF0000"/>
                                  </a:solidFill>
                                  <a:latin typeface="Cambria Math" panose="02040503050406030204" pitchFamily="18" charset="0"/>
                                </a:rPr>
                                <m:t>2</m:t>
                              </m:r>
                            </m:sup>
                          </m:sSup>
                        </m:num>
                        <m:den>
                          <m:r>
                            <a:rPr kumimoji="1" lang="en-US" altLang="zh-CN" sz="1600" i="1">
                              <a:solidFill>
                                <a:srgbClr val="FF0000"/>
                              </a:solidFill>
                              <a:latin typeface="Cambria Math" panose="02040503050406030204" pitchFamily="18" charset="0"/>
                            </a:rPr>
                            <m:t>𝑛</m:t>
                          </m:r>
                        </m:den>
                      </m:f>
                      <m:r>
                        <a:rPr kumimoji="1" lang="en-US" altLang="zh-CN" sz="1600" b="0" i="1" smtClean="0">
                          <a:solidFill>
                            <a:srgbClr val="FF0000"/>
                          </a:solidFill>
                          <a:latin typeface="Cambria Math" panose="02040503050406030204" pitchFamily="18" charset="0"/>
                        </a:rPr>
                        <m:t>&lt;</m:t>
                      </m:r>
                      <m:r>
                        <a:rPr kumimoji="1" lang="en-US" altLang="zh-CN" sz="1600" b="0" i="1" smtClean="0">
                          <a:solidFill>
                            <a:srgbClr val="FF0000"/>
                          </a:solidFill>
                          <a:latin typeface="Cambria Math" panose="02040503050406030204" pitchFamily="18" charset="0"/>
                          <a:ea typeface="Cambria Math" panose="02040503050406030204" pitchFamily="18" charset="0"/>
                        </a:rPr>
                        <m:t>𝜶𝜹</m:t>
                      </m:r>
                      <m:r>
                        <a:rPr kumimoji="1" lang="en-US" altLang="zh-CN" sz="1600" b="1" i="1" smtClean="0">
                          <a:solidFill>
                            <a:srgbClr val="FF0000"/>
                          </a:solidFill>
                          <a:latin typeface="Cambria Math" panose="02040503050406030204" pitchFamily="18" charset="0"/>
                          <a:ea typeface="Cambria Math" panose="02040503050406030204" pitchFamily="18" charset="0"/>
                        </a:rPr>
                        <m:t>=</m:t>
                      </m:r>
                      <m:f>
                        <m:fPr>
                          <m:ctrlPr>
                            <a:rPr kumimoji="1" lang="en-US" altLang="zh-CN" sz="1600" i="1">
                              <a:solidFill>
                                <a:srgbClr val="FF0000"/>
                              </a:solidFill>
                              <a:latin typeface="Cambria Math" panose="02040503050406030204" pitchFamily="18" charset="0"/>
                            </a:rPr>
                          </m:ctrlPr>
                        </m:fPr>
                        <m:num>
                          <m:r>
                            <a:rPr kumimoji="1" lang="en-US" altLang="zh-CN" sz="1600" i="1" smtClean="0">
                              <a:solidFill>
                                <a:srgbClr val="FF0000"/>
                              </a:solidFill>
                              <a:latin typeface="Cambria Math" panose="02040503050406030204" pitchFamily="18" charset="0"/>
                              <a:ea typeface="Cambria Math" panose="02040503050406030204" pitchFamily="18" charset="0"/>
                            </a:rPr>
                            <m:t>𝛼</m:t>
                          </m:r>
                        </m:num>
                        <m:den>
                          <m:r>
                            <a:rPr kumimoji="1" lang="en-US" altLang="zh-CN" sz="1600" i="1">
                              <a:solidFill>
                                <a:srgbClr val="FF0000"/>
                              </a:solidFill>
                              <a:latin typeface="Cambria Math" panose="02040503050406030204" pitchFamily="18" charset="0"/>
                            </a:rPr>
                            <m:t>𝑛</m:t>
                          </m:r>
                        </m:den>
                      </m:f>
                    </m:oMath>
                  </m:oMathPara>
                </a14:m>
                <a:endParaRPr lang="zh-CN" altLang="en-US" sz="1600" dirty="0">
                  <a:solidFill>
                    <a:srgbClr val="FF0000"/>
                  </a:solidFill>
                </a:endParaRPr>
              </a:p>
            </p:txBody>
          </p:sp>
        </mc:Choice>
        <mc:Fallback xmlns="">
          <p:sp>
            <p:nvSpPr>
              <p:cNvPr id="116" name="矩形 115">
                <a:extLst>
                  <a:ext uri="{FF2B5EF4-FFF2-40B4-BE49-F238E27FC236}">
                    <a16:creationId xmlns:a16="http://schemas.microsoft.com/office/drawing/2014/main" id="{60F79679-21E2-CC41-8AF8-881175DB2E6B}"/>
                  </a:ext>
                </a:extLst>
              </p:cNvPr>
              <p:cNvSpPr>
                <a:spLocks noRot="1" noChangeAspect="1" noMove="1" noResize="1" noEditPoints="1" noAdjustHandles="1" noChangeArrowheads="1" noChangeShapeType="1" noTextEdit="1"/>
              </p:cNvSpPr>
              <p:nvPr/>
            </p:nvSpPr>
            <p:spPr>
              <a:xfrm>
                <a:off x="5073649" y="1611035"/>
                <a:ext cx="4005135" cy="630109"/>
              </a:xfrm>
              <a:prstGeom prst="rect">
                <a:avLst/>
              </a:prstGeom>
              <a:blipFill>
                <a:blip r:embed="rId11"/>
                <a:stretch>
                  <a:fillRect b="-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矩形 117">
                <a:extLst>
                  <a:ext uri="{FF2B5EF4-FFF2-40B4-BE49-F238E27FC236}">
                    <a16:creationId xmlns:a16="http://schemas.microsoft.com/office/drawing/2014/main" id="{AEC4666E-B6C2-C24E-BDC9-8F3EBDC0D5C8}"/>
                  </a:ext>
                </a:extLst>
              </p:cNvPr>
              <p:cNvSpPr/>
              <p:nvPr/>
            </p:nvSpPr>
            <p:spPr>
              <a:xfrm>
                <a:off x="650144" y="4904278"/>
                <a:ext cx="255794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ea typeface="Cambria Math" panose="02040503050406030204" pitchFamily="18" charset="0"/>
                            </a:rPr>
                            <m:t>𝛼</m:t>
                          </m:r>
                          <m:r>
                            <a:rPr kumimoji="1" lang="en-US" altLang="zh-CN" sz="2000" i="1">
                              <a:latin typeface="Cambria Math" panose="02040503050406030204" pitchFamily="18" charset="0"/>
                              <a:ea typeface="Cambria Math" panose="02040503050406030204" pitchFamily="18" charset="0"/>
                            </a:rPr>
                            <m:t>∙</m:t>
                          </m:r>
                          <m:d>
                            <m:dPr>
                              <m:ctrlPr>
                                <a:rPr kumimoji="1" lang="en-US" altLang="zh-CN" sz="2000" i="1">
                                  <a:latin typeface="Cambria Math" panose="02040503050406030204" pitchFamily="18" charset="0"/>
                                </a:rPr>
                              </m:ctrlPr>
                            </m:dPr>
                            <m:e>
                              <m:r>
                                <a:rPr kumimoji="1" lang="en-US" altLang="zh-CN" sz="2000">
                                  <a:latin typeface="Cambria Math" panose="02040503050406030204" pitchFamily="18" charset="0"/>
                                </a:rPr>
                                <m:t>1−</m:t>
                              </m:r>
                              <m:r>
                                <m:rPr>
                                  <m:sty m:val="p"/>
                                </m:rPr>
                                <a:rPr kumimoji="1" lang="el-GR" altLang="zh-CN" sz="2000" i="1">
                                  <a:latin typeface="Cambria Math" panose="02040503050406030204" pitchFamily="18" charset="0"/>
                                  <a:ea typeface="Cambria Math" panose="02040503050406030204" pitchFamily="18" charset="0"/>
                                </a:rPr>
                                <m:t>α</m:t>
                              </m:r>
                            </m:e>
                          </m:d>
                        </m:e>
                        <m:sup>
                          <m:r>
                            <a:rPr kumimoji="1" lang="en-US" altLang="zh-CN" sz="2000" b="0" i="1">
                              <a:latin typeface="Cambria Math" panose="02040503050406030204" pitchFamily="18" charset="0"/>
                            </a:rPr>
                            <m:t>2</m:t>
                          </m:r>
                        </m:sup>
                      </m:sSup>
                    </m:oMath>
                  </m:oMathPara>
                </a14:m>
                <a:endParaRPr lang="zh-CN" altLang="en-US" sz="2000" dirty="0"/>
              </a:p>
            </p:txBody>
          </p:sp>
        </mc:Choice>
        <mc:Fallback xmlns="">
          <p:sp>
            <p:nvSpPr>
              <p:cNvPr id="118" name="矩形 117">
                <a:extLst>
                  <a:ext uri="{FF2B5EF4-FFF2-40B4-BE49-F238E27FC236}">
                    <a16:creationId xmlns:a16="http://schemas.microsoft.com/office/drawing/2014/main" id="{AEC4666E-B6C2-C24E-BDC9-8F3EBDC0D5C8}"/>
                  </a:ext>
                </a:extLst>
              </p:cNvPr>
              <p:cNvSpPr>
                <a:spLocks noRot="1" noChangeAspect="1" noMove="1" noResize="1" noEditPoints="1" noAdjustHandles="1" noChangeArrowheads="1" noChangeShapeType="1" noTextEdit="1"/>
              </p:cNvSpPr>
              <p:nvPr/>
            </p:nvSpPr>
            <p:spPr>
              <a:xfrm>
                <a:off x="650144" y="4904278"/>
                <a:ext cx="2557944" cy="400110"/>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59BFFCF9-4460-9046-9758-972F28F71D6A}"/>
                  </a:ext>
                </a:extLst>
              </p:cNvPr>
              <p:cNvSpPr txBox="1"/>
              <p:nvPr/>
            </p:nvSpPr>
            <p:spPr>
              <a:xfrm>
                <a:off x="5701348" y="1150002"/>
                <a:ext cx="3377436" cy="528543"/>
              </a:xfrm>
              <a:prstGeom prst="rect">
                <a:avLst/>
              </a:prstGeom>
              <a:noFill/>
            </p:spPr>
            <p:txBody>
              <a:bodyPr wrap="square" rtlCol="0">
                <a:spAutoFit/>
              </a:bodyPr>
              <a:lstStyle/>
              <a:p>
                <a:r>
                  <a:rPr kumimoji="1" lang="zh-CN" altLang="en-US" sz="2000" b="0" dirty="0">
                    <a:latin typeface="Corbel" panose="020B0503020204020204" pitchFamily="34" charset="0"/>
                  </a:rPr>
                  <a:t>假设相对误差阈值</a:t>
                </a:r>
                <a:r>
                  <a:rPr kumimoji="1" lang="en-US" altLang="zh-CN" sz="2000" b="0" dirty="0">
                    <a:latin typeface="Corbel" panose="020B0503020204020204" pitchFamily="34" charset="0"/>
                  </a:rPr>
                  <a:t> </a:t>
                </a:r>
                <a14:m>
                  <m:oMath xmlns:m="http://schemas.openxmlformats.org/officeDocument/2006/math">
                    <m:r>
                      <a:rPr kumimoji="1" lang="en-US" altLang="zh-CN" sz="2000" b="0" i="1" smtClean="0">
                        <a:latin typeface="Cambria Math" panose="02040503050406030204" pitchFamily="18" charset="0"/>
                        <a:ea typeface="Cambria Math" panose="02040503050406030204" pitchFamily="18" charset="0"/>
                      </a:rPr>
                      <m:t>𝛿</m:t>
                    </m:r>
                    <m:r>
                      <a:rPr kumimoji="1" lang="en-US" altLang="zh-CN" sz="2000" b="0" i="1" smtClean="0">
                        <a:latin typeface="Cambria Math" panose="02040503050406030204" pitchFamily="18" charset="0"/>
                        <a:ea typeface="Cambria Math" panose="02040503050406030204" pitchFamily="18" charset="0"/>
                      </a:rPr>
                      <m:t>=</m:t>
                    </m:r>
                    <m:f>
                      <m:fPr>
                        <m:ctrlPr>
                          <a:rPr kumimoji="1" lang="en-US" altLang="zh-CN" sz="2000" b="0" i="1" smtClean="0">
                            <a:latin typeface="Cambria Math" panose="02040503050406030204" pitchFamily="18" charset="0"/>
                            <a:ea typeface="Cambria Math" panose="02040503050406030204" pitchFamily="18" charset="0"/>
                          </a:rPr>
                        </m:ctrlPr>
                      </m:fPr>
                      <m:num>
                        <m:r>
                          <a:rPr kumimoji="1" lang="en-US" altLang="zh-CN" sz="2000" b="0" i="1" smtClean="0">
                            <a:latin typeface="Cambria Math" panose="02040503050406030204" pitchFamily="18" charset="0"/>
                            <a:ea typeface="Cambria Math" panose="02040503050406030204" pitchFamily="18" charset="0"/>
                          </a:rPr>
                          <m:t>1</m:t>
                        </m:r>
                      </m:num>
                      <m:den>
                        <m:r>
                          <a:rPr kumimoji="1" lang="en-US" altLang="zh-CN" sz="2000" b="0" i="1" smtClean="0">
                            <a:latin typeface="Cambria Math" panose="02040503050406030204" pitchFamily="18" charset="0"/>
                            <a:ea typeface="Cambria Math" panose="02040503050406030204" pitchFamily="18" charset="0"/>
                          </a:rPr>
                          <m:t>𝑛</m:t>
                        </m:r>
                      </m:den>
                    </m:f>
                  </m:oMath>
                </a14:m>
                <a:r>
                  <a:rPr kumimoji="1" lang="en-US" altLang="zh-CN" sz="2000" b="0" dirty="0">
                    <a:latin typeface="Corbel" panose="020B0503020204020204" pitchFamily="34" charset="0"/>
                  </a:rPr>
                  <a:t> :</a:t>
                </a:r>
                <a:endParaRPr kumimoji="1" lang="zh-CN" altLang="en-US" sz="2000" b="0" dirty="0">
                  <a:latin typeface="Corbel" panose="020B0503020204020204" pitchFamily="34" charset="0"/>
                </a:endParaRPr>
              </a:p>
            </p:txBody>
          </p:sp>
        </mc:Choice>
        <mc:Fallback xmlns="">
          <p:sp>
            <p:nvSpPr>
              <p:cNvPr id="8" name="文本框 7">
                <a:extLst>
                  <a:ext uri="{FF2B5EF4-FFF2-40B4-BE49-F238E27FC236}">
                    <a16:creationId xmlns:a16="http://schemas.microsoft.com/office/drawing/2014/main" id="{59BFFCF9-4460-9046-9758-972F28F71D6A}"/>
                  </a:ext>
                </a:extLst>
              </p:cNvPr>
              <p:cNvSpPr txBox="1">
                <a:spLocks noRot="1" noChangeAspect="1" noMove="1" noResize="1" noEditPoints="1" noAdjustHandles="1" noChangeArrowheads="1" noChangeShapeType="1" noTextEdit="1"/>
              </p:cNvSpPr>
              <p:nvPr/>
            </p:nvSpPr>
            <p:spPr>
              <a:xfrm>
                <a:off x="5701348" y="1150002"/>
                <a:ext cx="3377436" cy="528543"/>
              </a:xfrm>
              <a:prstGeom prst="rect">
                <a:avLst/>
              </a:prstGeom>
              <a:blipFill>
                <a:blip r:embed="rId13"/>
                <a:stretch>
                  <a:fillRect l="-1504" b="-7143"/>
                </a:stretch>
              </a:blipFill>
            </p:spPr>
            <p:txBody>
              <a:bodyPr/>
              <a:lstStyle/>
              <a:p>
                <a:r>
                  <a:rPr lang="zh-CN" altLang="en-US">
                    <a:noFill/>
                  </a:rPr>
                  <a:t> </a:t>
                </a:r>
              </a:p>
            </p:txBody>
          </p:sp>
        </mc:Fallback>
      </mc:AlternateContent>
      <p:pic>
        <p:nvPicPr>
          <p:cNvPr id="119" name="图形 118" descr="关闭">
            <a:extLst>
              <a:ext uri="{FF2B5EF4-FFF2-40B4-BE49-F238E27FC236}">
                <a16:creationId xmlns:a16="http://schemas.microsoft.com/office/drawing/2014/main" id="{5AFD762D-F51D-444E-B0DD-6989BC22252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163531" y="2144693"/>
            <a:ext cx="501350" cy="501350"/>
          </a:xfrm>
          <a:prstGeom prst="rect">
            <a:avLst/>
          </a:prstGeom>
        </p:spPr>
      </p:pic>
      <mc:AlternateContent xmlns:mc="http://schemas.openxmlformats.org/markup-compatibility/2006" xmlns:a14="http://schemas.microsoft.com/office/drawing/2010/main">
        <mc:Choice Requires="a14">
          <p:sp>
            <p:nvSpPr>
              <p:cNvPr id="120" name="矩形 119">
                <a:extLst>
                  <a:ext uri="{FF2B5EF4-FFF2-40B4-BE49-F238E27FC236}">
                    <a16:creationId xmlns:a16="http://schemas.microsoft.com/office/drawing/2014/main" id="{9297D473-8747-3A4B-9F73-F9484B72FC89}"/>
                  </a:ext>
                </a:extLst>
              </p:cNvPr>
              <p:cNvSpPr/>
              <p:nvPr/>
            </p:nvSpPr>
            <p:spPr>
              <a:xfrm>
                <a:off x="462286" y="4457063"/>
                <a:ext cx="2928109" cy="406778"/>
              </a:xfrm>
              <a:prstGeom prst="rect">
                <a:avLst/>
              </a:prstGeom>
            </p:spPr>
            <p:txBody>
              <a:bodyPr wrap="none">
                <a:spAutoFit/>
              </a:bodyPr>
              <a:lstStyle/>
              <a:p>
                <a14:m>
                  <m:oMath xmlns:m="http://schemas.openxmlformats.org/officeDocument/2006/math">
                    <m:acc>
                      <m:accPr>
                        <m:chr m:val="̂"/>
                        <m:ctrlPr>
                          <a:rPr kumimoji="1" lang="en-US" altLang="zh-CN" sz="2000" b="0" i="1" smtClean="0">
                            <a:latin typeface="Cambria Math" panose="02040503050406030204" pitchFamily="18" charset="0"/>
                          </a:rPr>
                        </m:ctrlPr>
                      </m:accPr>
                      <m:e>
                        <m:r>
                          <a:rPr kumimoji="1" lang="en-US" altLang="zh-CN" sz="2000" b="0" i="1" smtClean="0">
                            <a:latin typeface="Cambria Math" panose="02040503050406030204" pitchFamily="18" charset="0"/>
                            <a:ea typeface="Cambria Math" panose="02040503050406030204" pitchFamily="18" charset="0"/>
                          </a:rPr>
                          <m:t>𝜋</m:t>
                        </m:r>
                      </m:e>
                    </m:acc>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a:latin typeface="Cambria Math" panose="02040503050406030204" pitchFamily="18" charset="0"/>
                      </a:rPr>
                      <m:t>=</m:t>
                    </m:r>
                    <m:nary>
                      <m:naryPr>
                        <m:chr m:val="∑"/>
                        <m:supHide m:val="on"/>
                        <m:ctrlPr>
                          <a:rPr kumimoji="1" lang="en-US" altLang="zh-CN" sz="2000" b="0" i="1" smtClean="0">
                            <a:latin typeface="Cambria Math" panose="02040503050406030204" pitchFamily="18" charset="0"/>
                          </a:rPr>
                        </m:ctrlPr>
                      </m:naryPr>
                      <m:sub>
                        <m:r>
                          <m:rPr>
                            <m:brk m:alnAt="7"/>
                          </m:rPr>
                          <a:rPr kumimoji="1" lang="en-US" altLang="zh-CN" sz="2000" b="0" i="1" smtClean="0">
                            <a:latin typeface="Cambria Math" panose="02040503050406030204" pitchFamily="18" charset="0"/>
                          </a:rPr>
                          <m:t>𝑙</m:t>
                        </m:r>
                      </m:sub>
                      <m:sup/>
                      <m:e>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ea typeface="Cambria Math" panose="02040503050406030204" pitchFamily="18" charset="0"/>
                              </a:rPr>
                              <m:t>𝜋</m:t>
                            </m:r>
                          </m:e>
                          <m:sub>
                            <m:r>
                              <a:rPr kumimoji="1" lang="en-US" altLang="zh-CN" sz="2000" b="0" i="1" smtClean="0">
                                <a:latin typeface="Cambria Math" panose="02040503050406030204" pitchFamily="18" charset="0"/>
                              </a:rPr>
                              <m:t>𝑙</m:t>
                            </m:r>
                          </m:sub>
                        </m:sSub>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𝑠</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𝑡</m:t>
                        </m:r>
                        <m:r>
                          <a:rPr kumimoji="1" lang="en-US" altLang="zh-CN" sz="2000" b="0" i="1" smtClean="0">
                            <a:latin typeface="Cambria Math" panose="02040503050406030204" pitchFamily="18" charset="0"/>
                          </a:rPr>
                          <m:t>)</m:t>
                        </m:r>
                      </m:e>
                    </m:nary>
                    <m:r>
                      <a:rPr kumimoji="1" lang="en-US" altLang="zh-CN" sz="2000" b="0" i="1" smtClean="0">
                        <a:latin typeface="Cambria Math" panose="02040503050406030204" pitchFamily="18" charset="0"/>
                      </a:rPr>
                      <m:t>=</m:t>
                    </m:r>
                    <m:r>
                      <a:rPr kumimoji="1" lang="en-US" altLang="zh-CN" sz="2000" i="1" smtClean="0">
                        <a:latin typeface="Cambria Math" panose="02040503050406030204" pitchFamily="18" charset="0"/>
                      </a:rPr>
                      <m:t>0</m:t>
                    </m:r>
                  </m:oMath>
                </a14:m>
                <a:r>
                  <a:rPr lang="en-US" altLang="zh-CN" sz="2000" dirty="0"/>
                  <a:t> </a:t>
                </a:r>
                <a:endParaRPr lang="zh-CN" altLang="en-US" sz="2000" dirty="0"/>
              </a:p>
            </p:txBody>
          </p:sp>
        </mc:Choice>
        <mc:Fallback xmlns="">
          <p:sp>
            <p:nvSpPr>
              <p:cNvPr id="120" name="矩形 119">
                <a:extLst>
                  <a:ext uri="{FF2B5EF4-FFF2-40B4-BE49-F238E27FC236}">
                    <a16:creationId xmlns:a16="http://schemas.microsoft.com/office/drawing/2014/main" id="{9297D473-8747-3A4B-9F73-F9484B72FC89}"/>
                  </a:ext>
                </a:extLst>
              </p:cNvPr>
              <p:cNvSpPr>
                <a:spLocks noRot="1" noChangeAspect="1" noMove="1" noResize="1" noEditPoints="1" noAdjustHandles="1" noChangeArrowheads="1" noChangeShapeType="1" noTextEdit="1"/>
              </p:cNvSpPr>
              <p:nvPr/>
            </p:nvSpPr>
            <p:spPr>
              <a:xfrm>
                <a:off x="462286" y="4457063"/>
                <a:ext cx="2928109" cy="406778"/>
              </a:xfrm>
              <a:prstGeom prst="rect">
                <a:avLst/>
              </a:prstGeom>
              <a:blipFill>
                <a:blip r:embed="rId16"/>
                <a:stretch>
                  <a:fillRect t="-112121" b="-172727"/>
                </a:stretch>
              </a:blipFill>
            </p:spPr>
            <p:txBody>
              <a:bodyPr/>
              <a:lstStyle/>
              <a:p>
                <a:r>
                  <a:rPr lang="zh-CN" altLang="en-US">
                    <a:noFill/>
                  </a:rPr>
                  <a:t> </a:t>
                </a:r>
              </a:p>
            </p:txBody>
          </p:sp>
        </mc:Fallback>
      </mc:AlternateContent>
      <p:sp>
        <p:nvSpPr>
          <p:cNvPr id="121" name="文本框 120">
            <a:extLst>
              <a:ext uri="{FF2B5EF4-FFF2-40B4-BE49-F238E27FC236}">
                <a16:creationId xmlns:a16="http://schemas.microsoft.com/office/drawing/2014/main" id="{4003AE9A-6FDA-2647-AF2A-94C71D24E670}"/>
              </a:ext>
            </a:extLst>
          </p:cNvPr>
          <p:cNvSpPr txBox="1"/>
          <p:nvPr/>
        </p:nvSpPr>
        <p:spPr>
          <a:xfrm>
            <a:off x="251520" y="6286602"/>
            <a:ext cx="8413361" cy="400110"/>
          </a:xfrm>
          <a:prstGeom prst="rect">
            <a:avLst/>
          </a:prstGeom>
          <a:noFill/>
        </p:spPr>
        <p:txBody>
          <a:bodyPr wrap="square" rtlCol="0">
            <a:spAutoFit/>
          </a:bodyPr>
          <a:lstStyle/>
          <a:p>
            <a:r>
              <a:rPr kumimoji="1" lang="zh-CN" altLang="en-US" sz="2000" dirty="0">
                <a:latin typeface="Corbel" panose="020B0503020204020204" pitchFamily="34" charset="0"/>
              </a:rPr>
              <a:t>如果只是简单地舍去其它入度较小的节点，则可能会造成较大误差</a:t>
            </a:r>
            <a:endParaRPr kumimoji="1" lang="en-US" altLang="zh-CN" sz="2000" dirty="0">
              <a:latin typeface="Corbel" panose="020B0503020204020204" pitchFamily="34" charset="0"/>
            </a:endParaRPr>
          </a:p>
        </p:txBody>
      </p:sp>
      <p:sp>
        <p:nvSpPr>
          <p:cNvPr id="19" name="Rectangle 2">
            <a:extLst>
              <a:ext uri="{FF2B5EF4-FFF2-40B4-BE49-F238E27FC236}">
                <a16:creationId xmlns:a16="http://schemas.microsoft.com/office/drawing/2014/main" id="{5F60C990-0F4F-BD4B-9A37-F6CAD5228406}"/>
              </a:ext>
            </a:extLst>
          </p:cNvPr>
          <p:cNvSpPr>
            <a:spLocks noGrp="1" noChangeArrowheads="1"/>
          </p:cNvSpPr>
          <p:nvPr>
            <p:ph type="title"/>
          </p:nvPr>
        </p:nvSpPr>
        <p:spPr>
          <a:xfrm>
            <a:off x="1070398" y="116632"/>
            <a:ext cx="8326138" cy="1128712"/>
          </a:xfrm>
        </p:spPr>
        <p:txBody>
          <a:bodyPr/>
          <a:lstStyle/>
          <a:p>
            <a:pPr eaLnBrk="1" hangingPunct="1"/>
            <a:r>
              <a:rPr lang="en-US" altLang="zh-CN" sz="3000" dirty="0">
                <a:ea typeface="宋体" pitchFamily="2" charset="-122"/>
              </a:rPr>
              <a:t>Ours: Randomized Backward Search </a:t>
            </a:r>
          </a:p>
        </p:txBody>
      </p:sp>
    </p:spTree>
    <p:extLst>
      <p:ext uri="{BB962C8B-B14F-4D97-AF65-F5344CB8AC3E}">
        <p14:creationId xmlns:p14="http://schemas.microsoft.com/office/powerpoint/2010/main" val="33302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fade">
                                      <p:cBhvr>
                                        <p:cTn id="14" dur="1000"/>
                                        <p:tgtEl>
                                          <p:spTgt spid="116"/>
                                        </p:tgtEl>
                                      </p:cBhvr>
                                    </p:animEffect>
                                    <p:anim calcmode="lin" valueType="num">
                                      <p:cBhvr>
                                        <p:cTn id="15" dur="1000" fill="hold"/>
                                        <p:tgtEl>
                                          <p:spTgt spid="116"/>
                                        </p:tgtEl>
                                        <p:attrNameLst>
                                          <p:attrName>ppt_x</p:attrName>
                                        </p:attrNameLst>
                                      </p:cBhvr>
                                      <p:tavLst>
                                        <p:tav tm="0">
                                          <p:val>
                                            <p:strVal val="#ppt_x"/>
                                          </p:val>
                                        </p:tav>
                                        <p:tav tm="100000">
                                          <p:val>
                                            <p:strVal val="#ppt_x"/>
                                          </p:val>
                                        </p:tav>
                                      </p:tavLst>
                                    </p:anim>
                                    <p:anim calcmode="lin" valueType="num">
                                      <p:cBhvr>
                                        <p:cTn id="16"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1000"/>
                                        <p:tgtEl>
                                          <p:spTgt spid="119"/>
                                        </p:tgtEl>
                                      </p:cBhvr>
                                    </p:animEffect>
                                    <p:anim calcmode="lin" valueType="num">
                                      <p:cBhvr>
                                        <p:cTn id="22" dur="1000" fill="hold"/>
                                        <p:tgtEl>
                                          <p:spTgt spid="119"/>
                                        </p:tgtEl>
                                        <p:attrNameLst>
                                          <p:attrName>ppt_x</p:attrName>
                                        </p:attrNameLst>
                                      </p:cBhvr>
                                      <p:tavLst>
                                        <p:tav tm="0">
                                          <p:val>
                                            <p:strVal val="#ppt_x"/>
                                          </p:val>
                                        </p:tav>
                                        <p:tav tm="100000">
                                          <p:val>
                                            <p:strVal val="#ppt_x"/>
                                          </p:val>
                                        </p:tav>
                                      </p:tavLst>
                                    </p:anim>
                                    <p:anim calcmode="lin" valueType="num">
                                      <p:cBhvr>
                                        <p:cTn id="23"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0"/>
                                        </p:tgtEl>
                                        <p:attrNameLst>
                                          <p:attrName>style.visibility</p:attrName>
                                        </p:attrNameLst>
                                      </p:cBhvr>
                                      <p:to>
                                        <p:strVal val="visible"/>
                                      </p:to>
                                    </p:set>
                                    <p:animEffect transition="in" filter="fade">
                                      <p:cBhvr>
                                        <p:cTn id="28" dur="1000"/>
                                        <p:tgtEl>
                                          <p:spTgt spid="110"/>
                                        </p:tgtEl>
                                      </p:cBhvr>
                                    </p:animEffect>
                                    <p:anim calcmode="lin" valueType="num">
                                      <p:cBhvr>
                                        <p:cTn id="29" dur="1000" fill="hold"/>
                                        <p:tgtEl>
                                          <p:spTgt spid="110"/>
                                        </p:tgtEl>
                                        <p:attrNameLst>
                                          <p:attrName>ppt_x</p:attrName>
                                        </p:attrNameLst>
                                      </p:cBhvr>
                                      <p:tavLst>
                                        <p:tav tm="0">
                                          <p:val>
                                            <p:strVal val="#ppt_x"/>
                                          </p:val>
                                        </p:tav>
                                        <p:tav tm="100000">
                                          <p:val>
                                            <p:strVal val="#ppt_x"/>
                                          </p:val>
                                        </p:tav>
                                      </p:tavLst>
                                    </p:anim>
                                    <p:anim calcmode="lin" valueType="num">
                                      <p:cBhvr>
                                        <p:cTn id="30"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8"/>
                                        </p:tgtEl>
                                        <p:attrNameLst>
                                          <p:attrName>style.visibility</p:attrName>
                                        </p:attrNameLst>
                                      </p:cBhvr>
                                      <p:to>
                                        <p:strVal val="visible"/>
                                      </p:to>
                                    </p:set>
                                    <p:animEffect transition="in" filter="fade">
                                      <p:cBhvr>
                                        <p:cTn id="42" dur="1000"/>
                                        <p:tgtEl>
                                          <p:spTgt spid="118"/>
                                        </p:tgtEl>
                                      </p:cBhvr>
                                    </p:animEffect>
                                    <p:anim calcmode="lin" valueType="num">
                                      <p:cBhvr>
                                        <p:cTn id="43" dur="1000" fill="hold"/>
                                        <p:tgtEl>
                                          <p:spTgt spid="118"/>
                                        </p:tgtEl>
                                        <p:attrNameLst>
                                          <p:attrName>ppt_x</p:attrName>
                                        </p:attrNameLst>
                                      </p:cBhvr>
                                      <p:tavLst>
                                        <p:tav tm="0">
                                          <p:val>
                                            <p:strVal val="#ppt_x"/>
                                          </p:val>
                                        </p:tav>
                                        <p:tav tm="100000">
                                          <p:val>
                                            <p:strVal val="#ppt_x"/>
                                          </p:val>
                                        </p:tav>
                                      </p:tavLst>
                                    </p:anim>
                                    <p:anim calcmode="lin" valueType="num">
                                      <p:cBhvr>
                                        <p:cTn id="44"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fade">
                                      <p:cBhvr>
                                        <p:cTn id="49" dur="1000"/>
                                        <p:tgtEl>
                                          <p:spTgt spid="121"/>
                                        </p:tgtEl>
                                      </p:cBhvr>
                                    </p:animEffect>
                                    <p:anim calcmode="lin" valueType="num">
                                      <p:cBhvr>
                                        <p:cTn id="50" dur="1000" fill="hold"/>
                                        <p:tgtEl>
                                          <p:spTgt spid="121"/>
                                        </p:tgtEl>
                                        <p:attrNameLst>
                                          <p:attrName>ppt_x</p:attrName>
                                        </p:attrNameLst>
                                      </p:cBhvr>
                                      <p:tavLst>
                                        <p:tav tm="0">
                                          <p:val>
                                            <p:strVal val="#ppt_x"/>
                                          </p:val>
                                        </p:tav>
                                        <p:tav tm="100000">
                                          <p:val>
                                            <p:strVal val="#ppt_x"/>
                                          </p:val>
                                        </p:tav>
                                      </p:tavLst>
                                    </p:anim>
                                    <p:anim calcmode="lin" valueType="num">
                                      <p:cBhvr>
                                        <p:cTn id="51"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6" grpId="0"/>
      <p:bldP spid="118" grpId="0"/>
      <p:bldP spid="8" grpId="0"/>
      <p:bldP spid="120" grpId="0"/>
      <p:bldP spid="1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5">
            <a:extLst>
              <a:ext uri="{FF2B5EF4-FFF2-40B4-BE49-F238E27FC236}">
                <a16:creationId xmlns:a16="http://schemas.microsoft.com/office/drawing/2014/main" id="{E26FF365-008A-DA47-B8CE-FE88E1422E3A}"/>
              </a:ext>
            </a:extLst>
          </p:cNvPr>
          <p:cNvSpPr>
            <a:spLocks noChangeArrowheads="1"/>
          </p:cNvSpPr>
          <p:nvPr/>
        </p:nvSpPr>
        <p:spPr bwMode="auto">
          <a:xfrm>
            <a:off x="8393119" y="3928758"/>
            <a:ext cx="427354" cy="444512"/>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dirty="0"/>
          </a:p>
        </p:txBody>
      </p:sp>
      <p:sp>
        <p:nvSpPr>
          <p:cNvPr id="36" name="椭圆 35">
            <a:extLst>
              <a:ext uri="{FF2B5EF4-FFF2-40B4-BE49-F238E27FC236}">
                <a16:creationId xmlns:a16="http://schemas.microsoft.com/office/drawing/2014/main" id="{FBAE371B-FB79-344E-84E7-BEAEA55D0445}"/>
              </a:ext>
            </a:extLst>
          </p:cNvPr>
          <p:cNvSpPr/>
          <p:nvPr/>
        </p:nvSpPr>
        <p:spPr>
          <a:xfrm>
            <a:off x="8388424" y="394122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0E0B819B-5F29-D549-89EC-85988E9FA0AD}"/>
                  </a:ext>
                </a:extLst>
              </p:cNvPr>
              <p:cNvSpPr/>
              <p:nvPr/>
            </p:nvSpPr>
            <p:spPr>
              <a:xfrm>
                <a:off x="6516216" y="23457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7" name="椭圆 36">
                <a:extLst>
                  <a:ext uri="{FF2B5EF4-FFF2-40B4-BE49-F238E27FC236}">
                    <a16:creationId xmlns:a16="http://schemas.microsoft.com/office/drawing/2014/main" id="{0E0B819B-5F29-D549-89EC-85988E9FA0AD}"/>
                  </a:ext>
                </a:extLst>
              </p:cNvPr>
              <p:cNvSpPr>
                <a:spLocks noRot="1" noChangeAspect="1" noMove="1" noResize="1" noEditPoints="1" noAdjustHandles="1" noChangeArrowheads="1" noChangeShapeType="1" noTextEdit="1"/>
              </p:cNvSpPr>
              <p:nvPr/>
            </p:nvSpPr>
            <p:spPr>
              <a:xfrm>
                <a:off x="6516216" y="2345704"/>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38" name="直线箭头连接符 37">
            <a:extLst>
              <a:ext uri="{FF2B5EF4-FFF2-40B4-BE49-F238E27FC236}">
                <a16:creationId xmlns:a16="http://schemas.microsoft.com/office/drawing/2014/main" id="{37060999-4144-D240-AD74-E43A2895A2CE}"/>
              </a:ext>
            </a:extLst>
          </p:cNvPr>
          <p:cNvCxnSpPr>
            <a:cxnSpLocks/>
            <a:stCxn id="37" idx="6"/>
            <a:endCxn id="36" idx="1"/>
          </p:cNvCxnSpPr>
          <p:nvPr/>
        </p:nvCxnSpPr>
        <p:spPr>
          <a:xfrm>
            <a:off x="6948264" y="2561728"/>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C10EF97E-2EC9-5249-AC32-A235FD9E6E69}"/>
                  </a:ext>
                </a:extLst>
              </p:cNvPr>
              <p:cNvSpPr/>
              <p:nvPr/>
            </p:nvSpPr>
            <p:spPr>
              <a:xfrm>
                <a:off x="6516216" y="31157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9" name="椭圆 38">
                <a:extLst>
                  <a:ext uri="{FF2B5EF4-FFF2-40B4-BE49-F238E27FC236}">
                    <a16:creationId xmlns:a16="http://schemas.microsoft.com/office/drawing/2014/main" id="{C10EF97E-2EC9-5249-AC32-A235FD9E6E69}"/>
                  </a:ext>
                </a:extLst>
              </p:cNvPr>
              <p:cNvSpPr>
                <a:spLocks noRot="1" noChangeAspect="1" noMove="1" noResize="1" noEditPoints="1" noAdjustHandles="1" noChangeArrowheads="1" noChangeShapeType="1" noTextEdit="1"/>
              </p:cNvSpPr>
              <p:nvPr/>
            </p:nvSpPr>
            <p:spPr>
              <a:xfrm>
                <a:off x="6516216" y="3115792"/>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40" name="直线箭头连接符 39">
            <a:extLst>
              <a:ext uri="{FF2B5EF4-FFF2-40B4-BE49-F238E27FC236}">
                <a16:creationId xmlns:a16="http://schemas.microsoft.com/office/drawing/2014/main" id="{FE8A9011-FBE9-234B-81B8-03BB09BE6A53}"/>
              </a:ext>
            </a:extLst>
          </p:cNvPr>
          <p:cNvCxnSpPr>
            <a:cxnSpLocks/>
            <a:stCxn id="39" idx="6"/>
            <a:endCxn id="36" idx="1"/>
          </p:cNvCxnSpPr>
          <p:nvPr/>
        </p:nvCxnSpPr>
        <p:spPr>
          <a:xfrm>
            <a:off x="6948264" y="3331816"/>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D94159FD-8EFA-334A-A462-B5D5817FEE48}"/>
                  </a:ext>
                </a:extLst>
              </p:cNvPr>
              <p:cNvSpPr/>
              <p:nvPr/>
            </p:nvSpPr>
            <p:spPr>
              <a:xfrm>
                <a:off x="6516216" y="38578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1" name="椭圆 40">
                <a:extLst>
                  <a:ext uri="{FF2B5EF4-FFF2-40B4-BE49-F238E27FC236}">
                    <a16:creationId xmlns:a16="http://schemas.microsoft.com/office/drawing/2014/main" id="{D94159FD-8EFA-334A-A462-B5D5817FEE48}"/>
                  </a:ext>
                </a:extLst>
              </p:cNvPr>
              <p:cNvSpPr>
                <a:spLocks noRot="1" noChangeAspect="1" noMove="1" noResize="1" noEditPoints="1" noAdjustHandles="1" noChangeArrowheads="1" noChangeShapeType="1" noTextEdit="1"/>
              </p:cNvSpPr>
              <p:nvPr/>
            </p:nvSpPr>
            <p:spPr>
              <a:xfrm>
                <a:off x="6516216" y="3857872"/>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42" name="直线箭头连接符 41">
            <a:extLst>
              <a:ext uri="{FF2B5EF4-FFF2-40B4-BE49-F238E27FC236}">
                <a16:creationId xmlns:a16="http://schemas.microsoft.com/office/drawing/2014/main" id="{95EC68F3-B560-FA4A-8FA0-030BE8666FF2}"/>
              </a:ext>
            </a:extLst>
          </p:cNvPr>
          <p:cNvCxnSpPr>
            <a:cxnSpLocks/>
            <a:stCxn id="41" idx="6"/>
            <a:endCxn id="36" idx="2"/>
          </p:cNvCxnSpPr>
          <p:nvPr/>
        </p:nvCxnSpPr>
        <p:spPr>
          <a:xfrm>
            <a:off x="6948264" y="4073896"/>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3A5DB0D2-9488-CA49-95D0-1BCE4679F614}"/>
              </a:ext>
            </a:extLst>
          </p:cNvPr>
          <p:cNvCxnSpPr>
            <a:cxnSpLocks/>
            <a:stCxn id="41" idx="6"/>
          </p:cNvCxnSpPr>
          <p:nvPr/>
        </p:nvCxnSpPr>
        <p:spPr>
          <a:xfrm flipV="1">
            <a:off x="6948264" y="3849172"/>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B0627988-20F0-EF4A-90F3-A323E5276170}"/>
              </a:ext>
            </a:extLst>
          </p:cNvPr>
          <p:cNvCxnSpPr>
            <a:cxnSpLocks/>
            <a:stCxn id="41" idx="6"/>
          </p:cNvCxnSpPr>
          <p:nvPr/>
        </p:nvCxnSpPr>
        <p:spPr>
          <a:xfrm>
            <a:off x="6948264" y="4073896"/>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450C5D32-0AF7-1449-A12A-902A489C960C}"/>
              </a:ext>
            </a:extLst>
          </p:cNvPr>
          <p:cNvCxnSpPr>
            <a:cxnSpLocks/>
            <a:stCxn id="39" idx="6"/>
          </p:cNvCxnSpPr>
          <p:nvPr/>
        </p:nvCxnSpPr>
        <p:spPr>
          <a:xfrm flipV="1">
            <a:off x="6948264" y="3114798"/>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DBEE0F55-CFEF-CD43-9C3F-11C8D7460C86}"/>
                  </a:ext>
                </a:extLst>
              </p:cNvPr>
              <p:cNvSpPr/>
              <p:nvPr/>
            </p:nvSpPr>
            <p:spPr>
              <a:xfrm>
                <a:off x="6588224" y="464996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6" name="椭圆 45">
                <a:extLst>
                  <a:ext uri="{FF2B5EF4-FFF2-40B4-BE49-F238E27FC236}">
                    <a16:creationId xmlns:a16="http://schemas.microsoft.com/office/drawing/2014/main" id="{DBEE0F55-CFEF-CD43-9C3F-11C8D7460C86}"/>
                  </a:ext>
                </a:extLst>
              </p:cNvPr>
              <p:cNvSpPr>
                <a:spLocks noRot="1" noChangeAspect="1" noMove="1" noResize="1" noEditPoints="1" noAdjustHandles="1" noChangeArrowheads="1" noChangeShapeType="1" noTextEdit="1"/>
              </p:cNvSpPr>
              <p:nvPr/>
            </p:nvSpPr>
            <p:spPr>
              <a:xfrm>
                <a:off x="6588224" y="4649960"/>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椭圆 46">
                <a:extLst>
                  <a:ext uri="{FF2B5EF4-FFF2-40B4-BE49-F238E27FC236}">
                    <a16:creationId xmlns:a16="http://schemas.microsoft.com/office/drawing/2014/main" id="{8D43C4D6-5D4A-EE48-8D02-898CAABBD698}"/>
                  </a:ext>
                </a:extLst>
              </p:cNvPr>
              <p:cNvSpPr/>
              <p:nvPr/>
            </p:nvSpPr>
            <p:spPr>
              <a:xfrm>
                <a:off x="6588224" y="537004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7" name="椭圆 46">
                <a:extLst>
                  <a:ext uri="{FF2B5EF4-FFF2-40B4-BE49-F238E27FC236}">
                    <a16:creationId xmlns:a16="http://schemas.microsoft.com/office/drawing/2014/main" id="{8D43C4D6-5D4A-EE48-8D02-898CAABBD698}"/>
                  </a:ext>
                </a:extLst>
              </p:cNvPr>
              <p:cNvSpPr>
                <a:spLocks noRot="1" noChangeAspect="1" noMove="1" noResize="1" noEditPoints="1" noAdjustHandles="1" noChangeArrowheads="1" noChangeShapeType="1" noTextEdit="1"/>
              </p:cNvSpPr>
              <p:nvPr/>
            </p:nvSpPr>
            <p:spPr>
              <a:xfrm>
                <a:off x="6588224" y="5370040"/>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48" name="直线箭头连接符 47">
            <a:extLst>
              <a:ext uri="{FF2B5EF4-FFF2-40B4-BE49-F238E27FC236}">
                <a16:creationId xmlns:a16="http://schemas.microsoft.com/office/drawing/2014/main" id="{491DF333-0D42-2342-9379-F36DC4A92FCF}"/>
              </a:ext>
            </a:extLst>
          </p:cNvPr>
          <p:cNvCxnSpPr>
            <a:cxnSpLocks/>
            <a:stCxn id="46" idx="6"/>
            <a:endCxn id="36" idx="3"/>
          </p:cNvCxnSpPr>
          <p:nvPr/>
        </p:nvCxnSpPr>
        <p:spPr>
          <a:xfrm flipV="1">
            <a:off x="7020272" y="4309997"/>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29463DA-B637-AC49-889F-5ECD8D98EB06}"/>
              </a:ext>
            </a:extLst>
          </p:cNvPr>
          <p:cNvCxnSpPr>
            <a:cxnSpLocks/>
            <a:stCxn id="46" idx="6"/>
          </p:cNvCxnSpPr>
          <p:nvPr/>
        </p:nvCxnSpPr>
        <p:spPr>
          <a:xfrm>
            <a:off x="7020272" y="4865984"/>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563DD4D-FA15-4E4B-91B2-BC34CE0430D3}"/>
              </a:ext>
            </a:extLst>
          </p:cNvPr>
          <p:cNvCxnSpPr>
            <a:cxnSpLocks/>
            <a:stCxn id="46" idx="6"/>
          </p:cNvCxnSpPr>
          <p:nvPr/>
        </p:nvCxnSpPr>
        <p:spPr>
          <a:xfrm>
            <a:off x="7020272" y="4865984"/>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74642E29-3275-CF4E-AD54-BB6A57F40ED8}"/>
              </a:ext>
            </a:extLst>
          </p:cNvPr>
          <p:cNvCxnSpPr>
            <a:cxnSpLocks/>
            <a:stCxn id="46" idx="6"/>
          </p:cNvCxnSpPr>
          <p:nvPr/>
        </p:nvCxnSpPr>
        <p:spPr>
          <a:xfrm flipV="1">
            <a:off x="7020272" y="4505944"/>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3D2766E0-47FE-6B41-8E9D-F658E16E3A83}"/>
              </a:ext>
            </a:extLst>
          </p:cNvPr>
          <p:cNvCxnSpPr>
            <a:cxnSpLocks/>
            <a:stCxn id="47" idx="6"/>
            <a:endCxn id="36" idx="3"/>
          </p:cNvCxnSpPr>
          <p:nvPr/>
        </p:nvCxnSpPr>
        <p:spPr>
          <a:xfrm flipV="1">
            <a:off x="7020272" y="4309997"/>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EFAB6557-62A9-BB48-A047-94CC183FCC7A}"/>
              </a:ext>
            </a:extLst>
          </p:cNvPr>
          <p:cNvCxnSpPr>
            <a:cxnSpLocks/>
            <a:stCxn id="47" idx="6"/>
          </p:cNvCxnSpPr>
          <p:nvPr/>
        </p:nvCxnSpPr>
        <p:spPr>
          <a:xfrm flipV="1">
            <a:off x="7020272" y="5370040"/>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C9B6CA59-CC79-3241-B138-E55DF4BE47A3}"/>
              </a:ext>
            </a:extLst>
          </p:cNvPr>
          <p:cNvCxnSpPr>
            <a:cxnSpLocks/>
            <a:stCxn id="47" idx="6"/>
          </p:cNvCxnSpPr>
          <p:nvPr/>
        </p:nvCxnSpPr>
        <p:spPr>
          <a:xfrm>
            <a:off x="7020272" y="5586064"/>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E84F957E-C6C8-4040-9DAF-959BB0034F25}"/>
              </a:ext>
            </a:extLst>
          </p:cNvPr>
          <p:cNvCxnSpPr>
            <a:cxnSpLocks/>
            <a:stCxn id="47" idx="6"/>
          </p:cNvCxnSpPr>
          <p:nvPr/>
        </p:nvCxnSpPr>
        <p:spPr>
          <a:xfrm>
            <a:off x="7020272" y="5586064"/>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98EF8C84-BD87-8D4B-8011-D2C880021012}"/>
              </a:ext>
            </a:extLst>
          </p:cNvPr>
          <p:cNvCxnSpPr>
            <a:cxnSpLocks/>
            <a:stCxn id="47" idx="6"/>
          </p:cNvCxnSpPr>
          <p:nvPr/>
        </p:nvCxnSpPr>
        <p:spPr>
          <a:xfrm>
            <a:off x="7020272" y="5586064"/>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7D308B81-DFC7-6748-A7DE-0CF3F9288B0E}"/>
                  </a:ext>
                </a:extLst>
              </p:cNvPr>
              <p:cNvSpPr/>
              <p:nvPr/>
            </p:nvSpPr>
            <p:spPr>
              <a:xfrm>
                <a:off x="3385299" y="37285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57" name="椭圆 56">
                <a:extLst>
                  <a:ext uri="{FF2B5EF4-FFF2-40B4-BE49-F238E27FC236}">
                    <a16:creationId xmlns:a16="http://schemas.microsoft.com/office/drawing/2014/main" id="{7D308B81-DFC7-6748-A7DE-0CF3F9288B0E}"/>
                  </a:ext>
                </a:extLst>
              </p:cNvPr>
              <p:cNvSpPr>
                <a:spLocks noRot="1" noChangeAspect="1" noMove="1" noResize="1" noEditPoints="1" noAdjustHandles="1" noChangeArrowheads="1" noChangeShapeType="1" noTextEdit="1"/>
              </p:cNvSpPr>
              <p:nvPr/>
            </p:nvSpPr>
            <p:spPr>
              <a:xfrm>
                <a:off x="3385299" y="3728572"/>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p:cxnSp>
        <p:nvCxnSpPr>
          <p:cNvPr id="58" name="直线箭头连接符 57">
            <a:extLst>
              <a:ext uri="{FF2B5EF4-FFF2-40B4-BE49-F238E27FC236}">
                <a16:creationId xmlns:a16="http://schemas.microsoft.com/office/drawing/2014/main" id="{9E82BBA2-28F8-DB49-AB1D-CBE039E6E3F3}"/>
              </a:ext>
            </a:extLst>
          </p:cNvPr>
          <p:cNvCxnSpPr>
            <a:cxnSpLocks/>
            <a:stCxn id="57" idx="6"/>
          </p:cNvCxnSpPr>
          <p:nvPr/>
        </p:nvCxnSpPr>
        <p:spPr>
          <a:xfrm flipV="1">
            <a:off x="3817347" y="3728572"/>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012193F-9E44-8448-9744-062FB0DFCDDD}"/>
              </a:ext>
            </a:extLst>
          </p:cNvPr>
          <p:cNvCxnSpPr>
            <a:cxnSpLocks/>
            <a:stCxn id="57" idx="6"/>
          </p:cNvCxnSpPr>
          <p:nvPr/>
        </p:nvCxnSpPr>
        <p:spPr>
          <a:xfrm>
            <a:off x="3817347" y="3944596"/>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3" name="直线连接符 62">
            <a:extLst>
              <a:ext uri="{FF2B5EF4-FFF2-40B4-BE49-F238E27FC236}">
                <a16:creationId xmlns:a16="http://schemas.microsoft.com/office/drawing/2014/main" id="{50AB0107-2E30-EF41-9CF8-4C0ABDD2E688}"/>
              </a:ext>
            </a:extLst>
          </p:cNvPr>
          <p:cNvCxnSpPr>
            <a:cxnSpLocks/>
          </p:cNvCxnSpPr>
          <p:nvPr/>
        </p:nvCxnSpPr>
        <p:spPr>
          <a:xfrm>
            <a:off x="3275856" y="2562382"/>
            <a:ext cx="0" cy="268017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F37C8FDD-35BE-ED45-B92C-92B34AB057B7}"/>
                  </a:ext>
                </a:extLst>
              </p:cNvPr>
              <p:cNvSpPr txBox="1"/>
              <p:nvPr/>
            </p:nvSpPr>
            <p:spPr>
              <a:xfrm>
                <a:off x="-36512" y="2564904"/>
                <a:ext cx="3424951" cy="2123658"/>
              </a:xfrm>
              <a:prstGeom prst="rect">
                <a:avLst/>
              </a:prstGeom>
              <a:noFill/>
            </p:spPr>
            <p:txBody>
              <a:bodyPr wrap="square" rtlCol="0">
                <a:spAutoFit/>
              </a:bodyPr>
              <a:lstStyle/>
              <a:p>
                <a:pPr marL="342900" indent="-342900">
                  <a:buSzPct val="80000"/>
                  <a:buFont typeface="Wingdings" pitchFamily="2" charset="2"/>
                  <a:buChar char="l"/>
                </a:pPr>
                <a:r>
                  <a:rPr kumimoji="1" lang="zh-CN" altLang="en-US" sz="2000" b="0" dirty="0">
                    <a:latin typeface="Corbel" panose="020B0503020204020204" pitchFamily="34" charset="0"/>
                  </a:rPr>
                  <a:t>初始化</a:t>
                </a:r>
                <a:endParaRPr kumimoji="1" lang="en-US" altLang="zh-CN" sz="2000" b="0" dirty="0">
                  <a:latin typeface="Corbel" panose="020B0503020204020204" pitchFamily="34" charset="0"/>
                </a:endParaRPr>
              </a:p>
              <a:p>
                <a:pPr marL="342900" indent="-342900">
                  <a:buSzPct val="80000"/>
                  <a:buFont typeface="Wingdings" pitchFamily="2" charset="2"/>
                  <a:buChar char="l"/>
                </a:pPr>
                <a:r>
                  <a:rPr kumimoji="1" lang="zh-CN" altLang="en-US" sz="2000" b="0" dirty="0">
                    <a:latin typeface="Corbel" panose="020B0503020204020204" pitchFamily="34" charset="0"/>
                  </a:rPr>
                  <a:t>运行</a:t>
                </a:r>
                <a:r>
                  <a:rPr kumimoji="1" lang="en-US" altLang="zh-CN" sz="2000" b="0" dirty="0">
                    <a:latin typeface="Corbel" panose="020B0503020204020204" pitchFamily="34" charset="0"/>
                  </a:rPr>
                  <a:t>RBS</a:t>
                </a:r>
                <a:r>
                  <a:rPr kumimoji="1" lang="zh-CN" altLang="en-US" sz="2000" b="0" dirty="0">
                    <a:latin typeface="Corbel" panose="020B0503020204020204" pitchFamily="34" charset="0"/>
                  </a:rPr>
                  <a:t>计算前</a:t>
                </a:r>
                <a14:m>
                  <m:oMath xmlns:m="http://schemas.openxmlformats.org/officeDocument/2006/math">
                    <m:r>
                      <a:rPr kumimoji="1" lang="en-US" altLang="zh-CN" sz="2000" b="0" i="1">
                        <a:latin typeface="Cambria Math" panose="02040503050406030204" pitchFamily="18" charset="0"/>
                      </a:rPr>
                      <m:t>𝐿</m:t>
                    </m:r>
                  </m:oMath>
                </a14:m>
                <a:r>
                  <a:rPr kumimoji="1" lang="zh-CN" altLang="en-US" sz="2000" b="0" dirty="0">
                    <a:latin typeface="Candara" panose="020E0502030303020204" pitchFamily="34" charset="0"/>
                  </a:rPr>
                  <a:t>层的</a:t>
                </a:r>
                <a:r>
                  <a:rPr kumimoji="1" lang="en-US" altLang="zh-CN" sz="2000" b="0" dirty="0">
                    <a:latin typeface="Candara" panose="020E0502030303020204" pitchFamily="34" charset="0"/>
                  </a:rPr>
                  <a:t>PPR</a:t>
                </a:r>
                <a:r>
                  <a:rPr kumimoji="1" lang="en-US" altLang="zh-CN" sz="2000" b="0" dirty="0">
                    <a:latin typeface="Corbel" panose="020B0503020204020204" pitchFamily="34" charset="0"/>
                  </a:rPr>
                  <a:t>.</a:t>
                </a:r>
              </a:p>
              <a:p>
                <a:pPr>
                  <a:buSzPct val="80000"/>
                </a:pPr>
                <a:r>
                  <a:rPr kumimoji="1" lang="en-US" altLang="zh-CN" sz="2000" b="0" dirty="0">
                    <a:latin typeface="Corbel" panose="020B0503020204020204" pitchFamily="34" charset="0"/>
                  </a:rPr>
                  <a:t>       </a:t>
                </a:r>
                <a:r>
                  <a:rPr kumimoji="1" lang="zh-CN" altLang="en-US" sz="2000" b="0" dirty="0">
                    <a:latin typeface="Corbel" panose="020B0503020204020204" pitchFamily="34" charset="0"/>
                  </a:rPr>
                  <a:t>在每一层运行时</a:t>
                </a:r>
                <a:r>
                  <a:rPr kumimoji="1" lang="en-US" altLang="zh-CN" sz="2000" b="0" dirty="0">
                    <a:latin typeface="Corbel" panose="020B0503020204020204" pitchFamily="34" charset="0"/>
                  </a:rPr>
                  <a:t>:</a:t>
                </a:r>
              </a:p>
              <a:p>
                <a:pPr marL="342900" indent="-342900">
                  <a:buSzPct val="80000"/>
                  <a:buFont typeface="Wingdings" pitchFamily="2" charset="2"/>
                  <a:buChar char="p"/>
                </a:pPr>
                <a:r>
                  <a:rPr kumimoji="1" lang="zh-CN" altLang="en-US" sz="1800" b="0" dirty="0">
                    <a:latin typeface="Corbel" panose="020B0503020204020204" pitchFamily="34" charset="0"/>
                  </a:rPr>
                  <a:t>选择当前层</a:t>
                </a:r>
                <a:r>
                  <a:rPr kumimoji="1" lang="en-US" altLang="zh-CN" sz="1800" b="0" dirty="0">
                    <a:latin typeface="Corbel" panose="020B0503020204020204" pitchFamily="34" charset="0"/>
                  </a:rPr>
                  <a:t>reserve</a:t>
                </a:r>
                <a14:m>
                  <m:oMath xmlns:m="http://schemas.openxmlformats.org/officeDocument/2006/math">
                    <m:r>
                      <a:rPr kumimoji="1" lang="en-US" altLang="zh-CN" sz="1800" b="0" i="1">
                        <a:latin typeface="Cambria Math" panose="02040503050406030204" pitchFamily="18" charset="0"/>
                        <a:ea typeface="Cambria Math" panose="02040503050406030204" pitchFamily="18" charset="0"/>
                      </a:rPr>
                      <m:t>≠0</m:t>
                    </m:r>
                  </m:oMath>
                </a14:m>
                <a:r>
                  <a:rPr kumimoji="1" lang="zh-CN" altLang="en-US" sz="1800" b="0" dirty="0">
                    <a:latin typeface="Corbel" panose="020B0503020204020204" pitchFamily="34" charset="0"/>
                  </a:rPr>
                  <a:t>的节点</a:t>
                </a:r>
                <a:r>
                  <a:rPr kumimoji="1" lang="en-US" altLang="zh-CN" sz="1800" b="0" dirty="0">
                    <a:latin typeface="Corbel" panose="020B0503020204020204" pitchFamily="34" charset="0"/>
                  </a:rPr>
                  <a:t> </a:t>
                </a:r>
              </a:p>
              <a:p>
                <a:pPr marL="342900" indent="-342900">
                  <a:buSzPct val="80000"/>
                  <a:buFont typeface="Wingdings" pitchFamily="2" charset="2"/>
                  <a:buChar char="p"/>
                </a:pPr>
                <a:r>
                  <a:rPr kumimoji="1" lang="zh-CN" altLang="en-US" sz="1800" b="0" dirty="0">
                    <a:latin typeface="Corbel" panose="020B0503020204020204" pitchFamily="34" charset="0"/>
                  </a:rPr>
                  <a:t>更新特定入邻居的</a:t>
                </a:r>
                <a:r>
                  <a:rPr kumimoji="1" lang="en-US" altLang="zh-CN" sz="1800" b="0" dirty="0">
                    <a:latin typeface="Corbel" panose="020B0503020204020204" pitchFamily="34" charset="0"/>
                  </a:rPr>
                  <a:t>reserve</a:t>
                </a:r>
                <a:r>
                  <a:rPr kumimoji="1" lang="en-US" altLang="zh-CN" sz="1800" b="0" dirty="0">
                    <a:solidFill>
                      <a:srgbClr val="C00000"/>
                    </a:solidFill>
                    <a:latin typeface="Corbel" panose="020B0503020204020204" pitchFamily="34" charset="0"/>
                  </a:rPr>
                  <a:t>. </a:t>
                </a:r>
              </a:p>
              <a:p>
                <a:pPr marL="800100" lvl="1" indent="-342900">
                  <a:buSzPct val="80000"/>
                  <a:buFont typeface="Wingdings" pitchFamily="2" charset="2"/>
                  <a:buChar char="Ø"/>
                </a:pPr>
                <a:r>
                  <a:rPr kumimoji="1" lang="zh-CN" altLang="en-US" sz="1800" b="0" dirty="0">
                    <a:latin typeface="Corbel" panose="020B0503020204020204" pitchFamily="34" charset="0"/>
                  </a:rPr>
                  <a:t>确定性地更新出度小的入邻居节点的</a:t>
                </a:r>
                <a:r>
                  <a:rPr kumimoji="1" lang="en-US" altLang="zh-CN" sz="1800" b="0" dirty="0">
                    <a:latin typeface="Corbel" panose="020B0503020204020204" pitchFamily="34" charset="0"/>
                  </a:rPr>
                  <a:t>reserve</a:t>
                </a:r>
              </a:p>
            </p:txBody>
          </p:sp>
        </mc:Choice>
        <mc:Fallback xmlns="">
          <p:sp>
            <p:nvSpPr>
              <p:cNvPr id="64" name="文本框 63">
                <a:extLst>
                  <a:ext uri="{FF2B5EF4-FFF2-40B4-BE49-F238E27FC236}">
                    <a16:creationId xmlns:a16="http://schemas.microsoft.com/office/drawing/2014/main" id="{F37C8FDD-35BE-ED45-B92C-92B34AB057B7}"/>
                  </a:ext>
                </a:extLst>
              </p:cNvPr>
              <p:cNvSpPr txBox="1">
                <a:spLocks noRot="1" noChangeAspect="1" noMove="1" noResize="1" noEditPoints="1" noAdjustHandles="1" noChangeArrowheads="1" noChangeShapeType="1" noTextEdit="1"/>
              </p:cNvSpPr>
              <p:nvPr/>
            </p:nvSpPr>
            <p:spPr>
              <a:xfrm>
                <a:off x="-36512" y="2564904"/>
                <a:ext cx="3424951" cy="2123658"/>
              </a:xfrm>
              <a:prstGeom prst="rect">
                <a:avLst/>
              </a:prstGeom>
              <a:blipFill>
                <a:blip r:embed="rId10"/>
                <a:stretch>
                  <a:fillRect l="-746" t="-2994" r="-1119" b="-3593"/>
                </a:stretch>
              </a:blipFill>
            </p:spPr>
            <p:txBody>
              <a:bodyPr/>
              <a:lstStyle/>
              <a:p>
                <a:r>
                  <a:rPr lang="zh-CN" altLang="en-US">
                    <a:noFill/>
                  </a:rPr>
                  <a:t> </a:t>
                </a:r>
              </a:p>
            </p:txBody>
          </p:sp>
        </mc:Fallback>
      </mc:AlternateContent>
      <p:cxnSp>
        <p:nvCxnSpPr>
          <p:cNvPr id="67" name="直线箭头连接符 66">
            <a:extLst>
              <a:ext uri="{FF2B5EF4-FFF2-40B4-BE49-F238E27FC236}">
                <a16:creationId xmlns:a16="http://schemas.microsoft.com/office/drawing/2014/main" id="{068C104A-F8F7-0449-A5DE-CDC7CCF3C9AA}"/>
              </a:ext>
            </a:extLst>
          </p:cNvPr>
          <p:cNvCxnSpPr>
            <a:cxnSpLocks/>
          </p:cNvCxnSpPr>
          <p:nvPr/>
        </p:nvCxnSpPr>
        <p:spPr>
          <a:xfrm flipV="1">
            <a:off x="6228184" y="2561728"/>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4427F86-4B32-E341-8C83-6FB1AA4B8E48}"/>
              </a:ext>
            </a:extLst>
          </p:cNvPr>
          <p:cNvCxnSpPr>
            <a:cxnSpLocks/>
          </p:cNvCxnSpPr>
          <p:nvPr/>
        </p:nvCxnSpPr>
        <p:spPr>
          <a:xfrm>
            <a:off x="6228184" y="3331816"/>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5E749D1C-63E0-C045-A685-E685BFC568F1}"/>
              </a:ext>
            </a:extLst>
          </p:cNvPr>
          <p:cNvCxnSpPr>
            <a:cxnSpLocks/>
          </p:cNvCxnSpPr>
          <p:nvPr/>
        </p:nvCxnSpPr>
        <p:spPr>
          <a:xfrm>
            <a:off x="6228184" y="3941221"/>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2E6D366E-1FC4-6C40-BDDF-1A9365834DDC}"/>
              </a:ext>
            </a:extLst>
          </p:cNvPr>
          <p:cNvCxnSpPr>
            <a:cxnSpLocks/>
          </p:cNvCxnSpPr>
          <p:nvPr/>
        </p:nvCxnSpPr>
        <p:spPr>
          <a:xfrm flipV="1">
            <a:off x="6228184" y="4073896"/>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67F9CE5-99A2-F44B-8086-A42B48F6EA0C}"/>
              </a:ext>
            </a:extLst>
          </p:cNvPr>
          <p:cNvCxnSpPr>
            <a:cxnSpLocks/>
          </p:cNvCxnSpPr>
          <p:nvPr/>
        </p:nvCxnSpPr>
        <p:spPr>
          <a:xfrm>
            <a:off x="6228184" y="234570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00FF8E6E-CE06-F745-A833-7ACBACAA4368}"/>
              </a:ext>
            </a:extLst>
          </p:cNvPr>
          <p:cNvCxnSpPr>
            <a:cxnSpLocks/>
          </p:cNvCxnSpPr>
          <p:nvPr/>
        </p:nvCxnSpPr>
        <p:spPr>
          <a:xfrm>
            <a:off x="6300192" y="464996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DC0F6013-6509-8F41-AC91-8E81B7348832}"/>
              </a:ext>
            </a:extLst>
          </p:cNvPr>
          <p:cNvCxnSpPr>
            <a:cxnSpLocks/>
          </p:cNvCxnSpPr>
          <p:nvPr/>
        </p:nvCxnSpPr>
        <p:spPr>
          <a:xfrm>
            <a:off x="6300192" y="486598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F448CECF-AA6E-3F40-A214-76EA26EE3D80}"/>
              </a:ext>
            </a:extLst>
          </p:cNvPr>
          <p:cNvCxnSpPr>
            <a:cxnSpLocks/>
          </p:cNvCxnSpPr>
          <p:nvPr/>
        </p:nvCxnSpPr>
        <p:spPr>
          <a:xfrm flipV="1">
            <a:off x="6300192" y="486598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1E4AD2E6-4439-814C-8D5F-57F68D06DF6D}"/>
              </a:ext>
            </a:extLst>
          </p:cNvPr>
          <p:cNvCxnSpPr>
            <a:cxnSpLocks/>
          </p:cNvCxnSpPr>
          <p:nvPr/>
        </p:nvCxnSpPr>
        <p:spPr>
          <a:xfrm>
            <a:off x="6300192" y="558606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 name="矩形 84">
                <a:extLst>
                  <a:ext uri="{FF2B5EF4-FFF2-40B4-BE49-F238E27FC236}">
                    <a16:creationId xmlns:a16="http://schemas.microsoft.com/office/drawing/2014/main" id="{9DF610CB-CA4E-1D4E-BFDE-10417371E12F}"/>
                  </a:ext>
                </a:extLst>
              </p:cNvPr>
              <p:cNvSpPr/>
              <p:nvPr/>
            </p:nvSpPr>
            <p:spPr>
              <a:xfrm>
                <a:off x="8655037" y="3494627"/>
                <a:ext cx="612668"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m:t>
                      </m:r>
                      <m:r>
                        <m:rPr>
                          <m:sty m:val="p"/>
                        </m:rPr>
                        <a:rPr kumimoji="1" lang="en-US" altLang="zh-CN" sz="1800" b="0" dirty="0">
                          <a:solidFill>
                            <a:srgbClr val="C00000"/>
                          </a:solidFill>
                          <a:latin typeface="Cambria Math" panose="02040503050406030204" pitchFamily="18" charset="0"/>
                          <a:ea typeface="Cambria Math" panose="02040503050406030204" pitchFamily="18" charset="0"/>
                        </a:rPr>
                        <m:t>α</m:t>
                      </m:r>
                    </m:oMath>
                  </m:oMathPara>
                </a14:m>
                <a:endParaRPr lang="en-US" altLang="zh-CN" sz="1800" b="0" dirty="0"/>
              </a:p>
            </p:txBody>
          </p:sp>
        </mc:Choice>
        <mc:Fallback xmlns="">
          <p:sp>
            <p:nvSpPr>
              <p:cNvPr id="85" name="矩形 84">
                <a:extLst>
                  <a:ext uri="{FF2B5EF4-FFF2-40B4-BE49-F238E27FC236}">
                    <a16:creationId xmlns:a16="http://schemas.microsoft.com/office/drawing/2014/main" id="{9DF610CB-CA4E-1D4E-BFDE-10417371E12F}"/>
                  </a:ext>
                </a:extLst>
              </p:cNvPr>
              <p:cNvSpPr>
                <a:spLocks noRot="1" noChangeAspect="1" noMove="1" noResize="1" noEditPoints="1" noAdjustHandles="1" noChangeArrowheads="1" noChangeShapeType="1" noTextEdit="1"/>
              </p:cNvSpPr>
              <p:nvPr/>
            </p:nvSpPr>
            <p:spPr>
              <a:xfrm>
                <a:off x="8655037" y="3494627"/>
                <a:ext cx="612668"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矩形 86">
                <a:extLst>
                  <a:ext uri="{FF2B5EF4-FFF2-40B4-BE49-F238E27FC236}">
                    <a16:creationId xmlns:a16="http://schemas.microsoft.com/office/drawing/2014/main" id="{1B830253-9BB7-BD4D-B0A0-D2C3B98BC5C4}"/>
                  </a:ext>
                </a:extLst>
              </p:cNvPr>
              <p:cNvSpPr/>
              <p:nvPr/>
            </p:nvSpPr>
            <p:spPr>
              <a:xfrm>
                <a:off x="3203848" y="4132889"/>
                <a:ext cx="884601"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87" name="矩形 86">
                <a:extLst>
                  <a:ext uri="{FF2B5EF4-FFF2-40B4-BE49-F238E27FC236}">
                    <a16:creationId xmlns:a16="http://schemas.microsoft.com/office/drawing/2014/main" id="{1B830253-9BB7-BD4D-B0A0-D2C3B98BC5C4}"/>
                  </a:ext>
                </a:extLst>
              </p:cNvPr>
              <p:cNvSpPr>
                <a:spLocks noRot="1" noChangeAspect="1" noMove="1" noResize="1" noEditPoints="1" noAdjustHandles="1" noChangeArrowheads="1" noChangeShapeType="1" noTextEdit="1"/>
              </p:cNvSpPr>
              <p:nvPr/>
            </p:nvSpPr>
            <p:spPr>
              <a:xfrm>
                <a:off x="3203848" y="4132889"/>
                <a:ext cx="884601" cy="3385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C9AC32FF-1381-BB48-B1F8-B77EAEBDE630}"/>
                  </a:ext>
                </a:extLst>
              </p:cNvPr>
              <p:cNvSpPr/>
              <p:nvPr/>
            </p:nvSpPr>
            <p:spPr>
              <a:xfrm>
                <a:off x="3876778" y="413318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88" name="矩形 87">
                <a:extLst>
                  <a:ext uri="{FF2B5EF4-FFF2-40B4-BE49-F238E27FC236}">
                    <a16:creationId xmlns:a16="http://schemas.microsoft.com/office/drawing/2014/main" id="{C9AC32FF-1381-BB48-B1F8-B77EAEBDE630}"/>
                  </a:ext>
                </a:extLst>
              </p:cNvPr>
              <p:cNvSpPr>
                <a:spLocks noRot="1" noChangeAspect="1" noMove="1" noResize="1" noEditPoints="1" noAdjustHandles="1" noChangeArrowheads="1" noChangeShapeType="1" noTextEdit="1"/>
              </p:cNvSpPr>
              <p:nvPr/>
            </p:nvSpPr>
            <p:spPr>
              <a:xfrm>
                <a:off x="3876778" y="4133181"/>
                <a:ext cx="560666" cy="3385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矩形 93">
                <a:extLst>
                  <a:ext uri="{FF2B5EF4-FFF2-40B4-BE49-F238E27FC236}">
                    <a16:creationId xmlns:a16="http://schemas.microsoft.com/office/drawing/2014/main" id="{78F384CA-2CCE-D54C-B6A8-00F1C472933B}"/>
                  </a:ext>
                </a:extLst>
              </p:cNvPr>
              <p:cNvSpPr/>
              <p:nvPr/>
            </p:nvSpPr>
            <p:spPr>
              <a:xfrm>
                <a:off x="4729418" y="2394815"/>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94" name="矩形 93">
                <a:extLst>
                  <a:ext uri="{FF2B5EF4-FFF2-40B4-BE49-F238E27FC236}">
                    <a16:creationId xmlns:a16="http://schemas.microsoft.com/office/drawing/2014/main" id="{78F384CA-2CCE-D54C-B6A8-00F1C472933B}"/>
                  </a:ext>
                </a:extLst>
              </p:cNvPr>
              <p:cNvSpPr>
                <a:spLocks noRot="1" noChangeAspect="1" noMove="1" noResize="1" noEditPoints="1" noAdjustHandles="1" noChangeArrowheads="1" noChangeShapeType="1" noTextEdit="1"/>
              </p:cNvSpPr>
              <p:nvPr/>
            </p:nvSpPr>
            <p:spPr>
              <a:xfrm>
                <a:off x="4729418" y="2394815"/>
                <a:ext cx="986360" cy="3385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矩形 94">
                <a:extLst>
                  <a:ext uri="{FF2B5EF4-FFF2-40B4-BE49-F238E27FC236}">
                    <a16:creationId xmlns:a16="http://schemas.microsoft.com/office/drawing/2014/main" id="{757E71B1-0E6A-0A40-A335-37B9E72F58C2}"/>
                  </a:ext>
                </a:extLst>
              </p:cNvPr>
              <p:cNvSpPr/>
              <p:nvPr/>
            </p:nvSpPr>
            <p:spPr>
              <a:xfrm>
                <a:off x="5523502" y="2399550"/>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95" name="矩形 94">
                <a:extLst>
                  <a:ext uri="{FF2B5EF4-FFF2-40B4-BE49-F238E27FC236}">
                    <a16:creationId xmlns:a16="http://schemas.microsoft.com/office/drawing/2014/main" id="{757E71B1-0E6A-0A40-A335-37B9E72F58C2}"/>
                  </a:ext>
                </a:extLst>
              </p:cNvPr>
              <p:cNvSpPr>
                <a:spLocks noRot="1" noChangeAspect="1" noMove="1" noResize="1" noEditPoints="1" noAdjustHandles="1" noChangeArrowheads="1" noChangeShapeType="1" noTextEdit="1"/>
              </p:cNvSpPr>
              <p:nvPr/>
            </p:nvSpPr>
            <p:spPr>
              <a:xfrm>
                <a:off x="5523502" y="2399550"/>
                <a:ext cx="560666" cy="338554"/>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矩形 100">
                <a:extLst>
                  <a:ext uri="{FF2B5EF4-FFF2-40B4-BE49-F238E27FC236}">
                    <a16:creationId xmlns:a16="http://schemas.microsoft.com/office/drawing/2014/main" id="{0FB00ED7-1B8D-BD41-B59D-4B93900A1202}"/>
                  </a:ext>
                </a:extLst>
              </p:cNvPr>
              <p:cNvSpPr/>
              <p:nvPr/>
            </p:nvSpPr>
            <p:spPr>
              <a:xfrm>
                <a:off x="4728503" y="3181556"/>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1" name="矩形 100">
                <a:extLst>
                  <a:ext uri="{FF2B5EF4-FFF2-40B4-BE49-F238E27FC236}">
                    <a16:creationId xmlns:a16="http://schemas.microsoft.com/office/drawing/2014/main" id="{0FB00ED7-1B8D-BD41-B59D-4B93900A1202}"/>
                  </a:ext>
                </a:extLst>
              </p:cNvPr>
              <p:cNvSpPr>
                <a:spLocks noRot="1" noChangeAspect="1" noMove="1" noResize="1" noEditPoints="1" noAdjustHandles="1" noChangeArrowheads="1" noChangeShapeType="1" noTextEdit="1"/>
              </p:cNvSpPr>
              <p:nvPr/>
            </p:nvSpPr>
            <p:spPr>
              <a:xfrm>
                <a:off x="4728503" y="3181556"/>
                <a:ext cx="991105" cy="33855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矩形 101">
                <a:extLst>
                  <a:ext uri="{FF2B5EF4-FFF2-40B4-BE49-F238E27FC236}">
                    <a16:creationId xmlns:a16="http://schemas.microsoft.com/office/drawing/2014/main" id="{72CA85E0-6095-5249-98A8-FA8DC8335B59}"/>
                  </a:ext>
                </a:extLst>
              </p:cNvPr>
              <p:cNvSpPr/>
              <p:nvPr/>
            </p:nvSpPr>
            <p:spPr>
              <a:xfrm>
                <a:off x="5522587" y="318629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2" name="矩形 101">
                <a:extLst>
                  <a:ext uri="{FF2B5EF4-FFF2-40B4-BE49-F238E27FC236}">
                    <a16:creationId xmlns:a16="http://schemas.microsoft.com/office/drawing/2014/main" id="{72CA85E0-6095-5249-98A8-FA8DC8335B59}"/>
                  </a:ext>
                </a:extLst>
              </p:cNvPr>
              <p:cNvSpPr>
                <a:spLocks noRot="1" noChangeAspect="1" noMove="1" noResize="1" noEditPoints="1" noAdjustHandles="1" noChangeArrowheads="1" noChangeShapeType="1" noTextEdit="1"/>
              </p:cNvSpPr>
              <p:nvPr/>
            </p:nvSpPr>
            <p:spPr>
              <a:xfrm>
                <a:off x="5522587" y="3186291"/>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矩形 102">
                <a:extLst>
                  <a:ext uri="{FF2B5EF4-FFF2-40B4-BE49-F238E27FC236}">
                    <a16:creationId xmlns:a16="http://schemas.microsoft.com/office/drawing/2014/main" id="{14FB552B-0F9C-054F-9948-CA69D179DE26}"/>
                  </a:ext>
                </a:extLst>
              </p:cNvPr>
              <p:cNvSpPr/>
              <p:nvPr/>
            </p:nvSpPr>
            <p:spPr>
              <a:xfrm>
                <a:off x="4727422" y="3871690"/>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3" name="矩形 102">
                <a:extLst>
                  <a:ext uri="{FF2B5EF4-FFF2-40B4-BE49-F238E27FC236}">
                    <a16:creationId xmlns:a16="http://schemas.microsoft.com/office/drawing/2014/main" id="{14FB552B-0F9C-054F-9948-CA69D179DE26}"/>
                  </a:ext>
                </a:extLst>
              </p:cNvPr>
              <p:cNvSpPr>
                <a:spLocks noRot="1" noChangeAspect="1" noMove="1" noResize="1" noEditPoints="1" noAdjustHandles="1" noChangeArrowheads="1" noChangeShapeType="1" noTextEdit="1"/>
              </p:cNvSpPr>
              <p:nvPr/>
            </p:nvSpPr>
            <p:spPr>
              <a:xfrm>
                <a:off x="4727422" y="3871690"/>
                <a:ext cx="991105" cy="33855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矩形 103">
                <a:extLst>
                  <a:ext uri="{FF2B5EF4-FFF2-40B4-BE49-F238E27FC236}">
                    <a16:creationId xmlns:a16="http://schemas.microsoft.com/office/drawing/2014/main" id="{851B4ACF-6554-4749-AE70-62078E2D1B76}"/>
                  </a:ext>
                </a:extLst>
              </p:cNvPr>
              <p:cNvSpPr/>
              <p:nvPr/>
            </p:nvSpPr>
            <p:spPr>
              <a:xfrm>
                <a:off x="5521506" y="387642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4" name="矩形 103">
                <a:extLst>
                  <a:ext uri="{FF2B5EF4-FFF2-40B4-BE49-F238E27FC236}">
                    <a16:creationId xmlns:a16="http://schemas.microsoft.com/office/drawing/2014/main" id="{851B4ACF-6554-4749-AE70-62078E2D1B76}"/>
                  </a:ext>
                </a:extLst>
              </p:cNvPr>
              <p:cNvSpPr>
                <a:spLocks noRot="1" noChangeAspect="1" noMove="1" noResize="1" noEditPoints="1" noAdjustHandles="1" noChangeArrowheads="1" noChangeShapeType="1" noTextEdit="1"/>
              </p:cNvSpPr>
              <p:nvPr/>
            </p:nvSpPr>
            <p:spPr>
              <a:xfrm>
                <a:off x="5521506" y="3876425"/>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矩形 104">
                <a:extLst>
                  <a:ext uri="{FF2B5EF4-FFF2-40B4-BE49-F238E27FC236}">
                    <a16:creationId xmlns:a16="http://schemas.microsoft.com/office/drawing/2014/main" id="{E0F6EDC3-3C6D-F848-A6CB-B4D4719C9882}"/>
                  </a:ext>
                </a:extLst>
              </p:cNvPr>
              <p:cNvSpPr/>
              <p:nvPr/>
            </p:nvSpPr>
            <p:spPr>
              <a:xfrm>
                <a:off x="4727422" y="4653696"/>
                <a:ext cx="98232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5" name="矩形 104">
                <a:extLst>
                  <a:ext uri="{FF2B5EF4-FFF2-40B4-BE49-F238E27FC236}">
                    <a16:creationId xmlns:a16="http://schemas.microsoft.com/office/drawing/2014/main" id="{E0F6EDC3-3C6D-F848-A6CB-B4D4719C9882}"/>
                  </a:ext>
                </a:extLst>
              </p:cNvPr>
              <p:cNvSpPr>
                <a:spLocks noRot="1" noChangeAspect="1" noMove="1" noResize="1" noEditPoints="1" noAdjustHandles="1" noChangeArrowheads="1" noChangeShapeType="1" noTextEdit="1"/>
              </p:cNvSpPr>
              <p:nvPr/>
            </p:nvSpPr>
            <p:spPr>
              <a:xfrm>
                <a:off x="4727422" y="4653696"/>
                <a:ext cx="982320"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矩形 105">
                <a:extLst>
                  <a:ext uri="{FF2B5EF4-FFF2-40B4-BE49-F238E27FC236}">
                    <a16:creationId xmlns:a16="http://schemas.microsoft.com/office/drawing/2014/main" id="{C0F84A8F-3EED-6D48-9278-B8C9134EBF1C}"/>
                  </a:ext>
                </a:extLst>
              </p:cNvPr>
              <p:cNvSpPr/>
              <p:nvPr/>
            </p:nvSpPr>
            <p:spPr>
              <a:xfrm>
                <a:off x="5521506" y="465843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6" name="矩形 105">
                <a:extLst>
                  <a:ext uri="{FF2B5EF4-FFF2-40B4-BE49-F238E27FC236}">
                    <a16:creationId xmlns:a16="http://schemas.microsoft.com/office/drawing/2014/main" id="{C0F84A8F-3EED-6D48-9278-B8C9134EBF1C}"/>
                  </a:ext>
                </a:extLst>
              </p:cNvPr>
              <p:cNvSpPr>
                <a:spLocks noRot="1" noChangeAspect="1" noMove="1" noResize="1" noEditPoints="1" noAdjustHandles="1" noChangeArrowheads="1" noChangeShapeType="1" noTextEdit="1"/>
              </p:cNvSpPr>
              <p:nvPr/>
            </p:nvSpPr>
            <p:spPr>
              <a:xfrm>
                <a:off x="5521506" y="4658431"/>
                <a:ext cx="560666" cy="33855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矩形 106">
                <a:extLst>
                  <a:ext uri="{FF2B5EF4-FFF2-40B4-BE49-F238E27FC236}">
                    <a16:creationId xmlns:a16="http://schemas.microsoft.com/office/drawing/2014/main" id="{A11A2705-0DD2-8043-A95E-EA825C88515C}"/>
                  </a:ext>
                </a:extLst>
              </p:cNvPr>
              <p:cNvSpPr/>
              <p:nvPr/>
            </p:nvSpPr>
            <p:spPr>
              <a:xfrm>
                <a:off x="4727422" y="5445784"/>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7" name="矩形 106">
                <a:extLst>
                  <a:ext uri="{FF2B5EF4-FFF2-40B4-BE49-F238E27FC236}">
                    <a16:creationId xmlns:a16="http://schemas.microsoft.com/office/drawing/2014/main" id="{A11A2705-0DD2-8043-A95E-EA825C88515C}"/>
                  </a:ext>
                </a:extLst>
              </p:cNvPr>
              <p:cNvSpPr>
                <a:spLocks noRot="1" noChangeAspect="1" noMove="1" noResize="1" noEditPoints="1" noAdjustHandles="1" noChangeArrowheads="1" noChangeShapeType="1" noTextEdit="1"/>
              </p:cNvSpPr>
              <p:nvPr/>
            </p:nvSpPr>
            <p:spPr>
              <a:xfrm>
                <a:off x="4727422" y="5445784"/>
                <a:ext cx="991105"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矩形 107">
                <a:extLst>
                  <a:ext uri="{FF2B5EF4-FFF2-40B4-BE49-F238E27FC236}">
                    <a16:creationId xmlns:a16="http://schemas.microsoft.com/office/drawing/2014/main" id="{C57CBC39-9C57-1440-9F6B-0ACC790AA0F3}"/>
                  </a:ext>
                </a:extLst>
              </p:cNvPr>
              <p:cNvSpPr/>
              <p:nvPr/>
            </p:nvSpPr>
            <p:spPr>
              <a:xfrm>
                <a:off x="5521506" y="5450519"/>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8" name="矩形 107">
                <a:extLst>
                  <a:ext uri="{FF2B5EF4-FFF2-40B4-BE49-F238E27FC236}">
                    <a16:creationId xmlns:a16="http://schemas.microsoft.com/office/drawing/2014/main" id="{C57CBC39-9C57-1440-9F6B-0ACC790AA0F3}"/>
                  </a:ext>
                </a:extLst>
              </p:cNvPr>
              <p:cNvSpPr>
                <a:spLocks noRot="1" noChangeAspect="1" noMove="1" noResize="1" noEditPoints="1" noAdjustHandles="1" noChangeArrowheads="1" noChangeShapeType="1" noTextEdit="1"/>
              </p:cNvSpPr>
              <p:nvPr/>
            </p:nvSpPr>
            <p:spPr>
              <a:xfrm>
                <a:off x="5521506" y="5450519"/>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矩形 116">
                <a:extLst>
                  <a:ext uri="{FF2B5EF4-FFF2-40B4-BE49-F238E27FC236}">
                    <a16:creationId xmlns:a16="http://schemas.microsoft.com/office/drawing/2014/main" id="{B44039A5-1D7D-7B4C-92A0-0DC2D5B06E62}"/>
                  </a:ext>
                </a:extLst>
              </p:cNvPr>
              <p:cNvSpPr/>
              <p:nvPr/>
            </p:nvSpPr>
            <p:spPr>
              <a:xfrm>
                <a:off x="8039761" y="3506011"/>
                <a:ext cx="872547"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7" name="矩形 116">
                <a:extLst>
                  <a:ext uri="{FF2B5EF4-FFF2-40B4-BE49-F238E27FC236}">
                    <a16:creationId xmlns:a16="http://schemas.microsoft.com/office/drawing/2014/main" id="{B44039A5-1D7D-7B4C-92A0-0DC2D5B06E62}"/>
                  </a:ext>
                </a:extLst>
              </p:cNvPr>
              <p:cNvSpPr>
                <a:spLocks noRot="1" noChangeAspect="1" noMove="1" noResize="1" noEditPoints="1" noAdjustHandles="1" noChangeArrowheads="1" noChangeShapeType="1" noTextEdit="1"/>
              </p:cNvSpPr>
              <p:nvPr/>
            </p:nvSpPr>
            <p:spPr>
              <a:xfrm>
                <a:off x="8039761" y="3506011"/>
                <a:ext cx="872547" cy="33855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637CC94C-D67D-6541-855B-A07750F6538B}"/>
                  </a:ext>
                </a:extLst>
              </p:cNvPr>
              <p:cNvSpPr txBox="1"/>
              <p:nvPr/>
            </p:nvSpPr>
            <p:spPr>
              <a:xfrm>
                <a:off x="21606" y="5896395"/>
                <a:ext cx="8890701" cy="988989"/>
              </a:xfrm>
              <a:prstGeom prst="rect">
                <a:avLst/>
              </a:prstGeom>
              <a:noFill/>
            </p:spPr>
            <p:txBody>
              <a:bodyPr wrap="square" rtlCol="0">
                <a:spAutoFit/>
              </a:bodyPr>
              <a:lstStyle/>
              <a:p>
                <a:r>
                  <a:rPr kumimoji="1" lang="zh-CN" altLang="en-US" sz="1800" b="0" dirty="0">
                    <a:solidFill>
                      <a:srgbClr val="FF0000"/>
                    </a:solidFill>
                    <a:latin typeface="Corbel" panose="020B0503020204020204" pitchFamily="34" charset="0"/>
                  </a:rPr>
                  <a:t>以</a:t>
                </a:r>
                <a:r>
                  <a:rPr kumimoji="1" lang="en-US" altLang="zh-CN" sz="1800" b="0" dirty="0">
                    <a:solidFill>
                      <a:srgbClr val="FF0000"/>
                    </a:solidFill>
                    <a:latin typeface="Corbel" panose="020B0503020204020204" pitchFamily="34" charset="0"/>
                  </a:rPr>
                  <a:t> </a:t>
                </a:r>
                <a14:m>
                  <m:oMath xmlns:m="http://schemas.openxmlformats.org/officeDocument/2006/math">
                    <m:f>
                      <m:fPr>
                        <m:ctrlPr>
                          <a:rPr kumimoji="1" lang="en-US" altLang="zh-CN" sz="1800" b="0" i="1">
                            <a:solidFill>
                              <a:srgbClr val="FF0000"/>
                            </a:solidFill>
                            <a:latin typeface="Cambria Math" panose="02040503050406030204" pitchFamily="18" charset="0"/>
                            <a:ea typeface="Cambria Math" panose="02040503050406030204" pitchFamily="18" charset="0"/>
                          </a:rPr>
                        </m:ctrlPr>
                      </m:fPr>
                      <m:num>
                        <m:r>
                          <a:rPr kumimoji="1" lang="en-US" altLang="zh-CN" sz="1800" b="0" i="1">
                            <a:solidFill>
                              <a:srgbClr val="FF0000"/>
                            </a:solidFill>
                            <a:latin typeface="Cambria Math" panose="02040503050406030204" pitchFamily="18" charset="0"/>
                            <a:ea typeface="Cambria Math" panose="02040503050406030204" pitchFamily="18" charset="0"/>
                          </a:rPr>
                          <m:t>1</m:t>
                        </m:r>
                      </m:num>
                      <m:den>
                        <m:r>
                          <a:rPr kumimoji="1" lang="en-US" altLang="zh-CN" sz="1800" b="0" i="1">
                            <a:solidFill>
                              <a:srgbClr val="FF0000"/>
                            </a:solidFill>
                            <a:latin typeface="Cambria Math" panose="02040503050406030204" pitchFamily="18" charset="0"/>
                            <a:ea typeface="Cambria Math" panose="02040503050406030204" pitchFamily="18" charset="0"/>
                          </a:rPr>
                          <m:t>𝛼𝛿</m:t>
                        </m:r>
                      </m:den>
                    </m:f>
                    <m:r>
                      <a:rPr kumimoji="1" lang="en-US" altLang="zh-CN" sz="1800" b="0" i="1">
                        <a:solidFill>
                          <a:srgbClr val="FF0000"/>
                        </a:solidFill>
                        <a:latin typeface="Cambria Math" panose="02040503050406030204" pitchFamily="18" charset="0"/>
                        <a:ea typeface="Cambria Math" panose="02040503050406030204" pitchFamily="18" charset="0"/>
                      </a:rPr>
                      <m:t>∙</m:t>
                    </m:r>
                    <m:f>
                      <m:fPr>
                        <m:ctrlPr>
                          <a:rPr kumimoji="1" lang="en-US" altLang="zh-CN" sz="1800" b="0" i="1">
                            <a:solidFill>
                              <a:srgbClr val="FF0000"/>
                            </a:solidFill>
                            <a:latin typeface="Cambria Math" panose="02040503050406030204" pitchFamily="18" charset="0"/>
                          </a:rPr>
                        </m:ctrlPr>
                      </m:fPr>
                      <m:num>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r>
                          <a:rPr kumimoji="1" lang="en-US" altLang="zh-CN" sz="1800" b="0" i="1">
                            <a:solidFill>
                              <a:srgbClr val="FF0000"/>
                            </a:solidFill>
                            <a:latin typeface="Cambria Math" panose="02040503050406030204" pitchFamily="18" charset="0"/>
                          </a:rPr>
                          <m:t>)</m:t>
                        </m:r>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r>
                          <a:rPr kumimoji="1" lang="en-US" altLang="zh-CN" sz="1800" b="0" i="1">
                            <a:solidFill>
                              <a:srgbClr val="FF0000"/>
                            </a:solidFill>
                            <a:latin typeface="Cambria Math" panose="02040503050406030204" pitchFamily="18" charset="0"/>
                          </a:rPr>
                          <m:t>(</m:t>
                        </m:r>
                        <m:r>
                          <a:rPr kumimoji="1" lang="en-US" altLang="zh-CN" sz="1800" b="0" i="1">
                            <a:solidFill>
                              <a:srgbClr val="FF0000"/>
                            </a:solidFill>
                            <a:latin typeface="Cambria Math" panose="02040503050406030204" pitchFamily="18" charset="0"/>
                          </a:rPr>
                          <m:t>𝑣</m:t>
                        </m:r>
                        <m:r>
                          <a:rPr kumimoji="1" lang="en-US" altLang="zh-CN" sz="1800" b="0" i="1">
                            <a:solidFill>
                              <a:srgbClr val="FF0000"/>
                            </a:solidFill>
                            <a:latin typeface="Cambria Math" panose="02040503050406030204" pitchFamily="18" charset="0"/>
                          </a:rPr>
                          <m:t>)</m:t>
                        </m:r>
                      </m:den>
                    </m:f>
                  </m:oMath>
                </a14:m>
                <a:r>
                  <a:rPr kumimoji="1" lang="en-US" altLang="zh-CN" sz="1800" b="0" dirty="0">
                    <a:solidFill>
                      <a:srgbClr val="FF0000"/>
                    </a:solidFill>
                    <a:latin typeface="Corbel" panose="020B0503020204020204" pitchFamily="34" charset="0"/>
                  </a:rPr>
                  <a:t> </a:t>
                </a:r>
                <a:r>
                  <a:rPr kumimoji="1" lang="zh-CN" altLang="en-US" sz="1800" b="0" dirty="0">
                    <a:solidFill>
                      <a:srgbClr val="FF0000"/>
                    </a:solidFill>
                    <a:latin typeface="Corbel" panose="020B0503020204020204" pitchFamily="34" charset="0"/>
                  </a:rPr>
                  <a:t>的概率对入邻居进行采样，对采样到的入邻居节点的</a:t>
                </a:r>
                <a:r>
                  <a:rPr kumimoji="1" lang="en-US" altLang="zh-CN" sz="1800" b="0" dirty="0">
                    <a:solidFill>
                      <a:srgbClr val="FF0000"/>
                    </a:solidFill>
                    <a:latin typeface="Corbel" panose="020B0503020204020204" pitchFamily="34" charset="0"/>
                  </a:rPr>
                  <a:t>reserve</a:t>
                </a:r>
                <a:r>
                  <a:rPr kumimoji="1" lang="zh-CN" altLang="en-US" sz="1800" b="0" dirty="0">
                    <a:solidFill>
                      <a:srgbClr val="FF0000"/>
                    </a:solidFill>
                    <a:latin typeface="Corbel" panose="020B0503020204020204" pitchFamily="34" charset="0"/>
                  </a:rPr>
                  <a:t>增加</a:t>
                </a:r>
                <a14:m>
                  <m:oMath xmlns:m="http://schemas.openxmlformats.org/officeDocument/2006/math">
                    <m:r>
                      <a:rPr kumimoji="1" lang="en-US" altLang="zh-CN" sz="1800" b="0" i="1">
                        <a:solidFill>
                          <a:srgbClr val="FF0000"/>
                        </a:solidFill>
                        <a:latin typeface="Cambria Math" panose="02040503050406030204" pitchFamily="18" charset="0"/>
                        <a:ea typeface="Cambria Math" panose="02040503050406030204" pitchFamily="18" charset="0"/>
                      </a:rPr>
                      <m:t>𝛼𝛿</m:t>
                    </m:r>
                  </m:oMath>
                </a14:m>
                <a:r>
                  <a:rPr kumimoji="1" lang="en-US" altLang="zh-CN" sz="1800" b="0" dirty="0">
                    <a:solidFill>
                      <a:srgbClr val="FF0000"/>
                    </a:solidFill>
                    <a:latin typeface="Corbel" panose="020B0503020204020204" pitchFamily="34" charset="0"/>
                  </a:rPr>
                  <a:t> </a:t>
                </a:r>
                <a:r>
                  <a:rPr kumimoji="1" lang="zh-CN" altLang="en-US" sz="1800" b="0" dirty="0">
                    <a:solidFill>
                      <a:srgbClr val="FF0000"/>
                    </a:solidFill>
                    <a:latin typeface="Corbel" panose="020B0503020204020204" pitchFamily="34" charset="0"/>
                  </a:rPr>
                  <a:t>以保证无偏性</a:t>
                </a:r>
                <a:r>
                  <a:rPr kumimoji="1" lang="en-US" altLang="zh-CN" sz="1800" b="0" dirty="0">
                    <a:solidFill>
                      <a:srgbClr val="FF0000"/>
                    </a:solidFill>
                    <a:latin typeface="Corbel" panose="020B0503020204020204" pitchFamily="34" charset="0"/>
                  </a:rPr>
                  <a:t>(</a:t>
                </a:r>
                <a:r>
                  <a:rPr kumimoji="1" lang="zh-CN" altLang="en-US" sz="1800" b="0" dirty="0">
                    <a:solidFill>
                      <a:srgbClr val="FF0000"/>
                    </a:solidFill>
                    <a:latin typeface="Corbel" panose="020B0503020204020204" pitchFamily="34" charset="0"/>
                  </a:rPr>
                  <a:t>节点</a:t>
                </a:r>
                <a:r>
                  <a:rPr kumimoji="1" lang="en-US" altLang="zh-CN" sz="1800" b="0" dirty="0">
                    <a:solidFill>
                      <a:srgbClr val="FF0000"/>
                    </a:solidFill>
                    <a:latin typeface="Corbel" panose="020B0503020204020204" pitchFamily="34" charset="0"/>
                  </a:rPr>
                  <a:t>v reserve </a:t>
                </a:r>
                <a:r>
                  <a:rPr kumimoji="1" lang="zh-CN" altLang="en-US" sz="1800" b="0" dirty="0">
                    <a:solidFill>
                      <a:srgbClr val="FF0000"/>
                    </a:solidFill>
                    <a:latin typeface="Corbel" panose="020B0503020204020204" pitchFamily="34" charset="0"/>
                  </a:rPr>
                  <a:t>的期望增加量仍为</a:t>
                </a:r>
                <a:r>
                  <a:rPr kumimoji="1" lang="en-US" altLang="zh-CN" sz="1800" b="0" dirty="0">
                    <a:solidFill>
                      <a:srgbClr val="FF0000"/>
                    </a:solidFill>
                    <a:latin typeface="Corbel" panose="020B0503020204020204" pitchFamily="34" charset="0"/>
                  </a:rPr>
                  <a:t> </a:t>
                </a:r>
                <a14:m>
                  <m:oMath xmlns:m="http://schemas.openxmlformats.org/officeDocument/2006/math">
                    <m:f>
                      <m:fPr>
                        <m:ctrlPr>
                          <a:rPr kumimoji="1" lang="en-US" altLang="zh-CN" sz="1800" b="0" i="1">
                            <a:solidFill>
                              <a:srgbClr val="FF0000"/>
                            </a:solidFill>
                            <a:latin typeface="Cambria Math" panose="02040503050406030204" pitchFamily="18" charset="0"/>
                          </a:rPr>
                        </m:ctrlPr>
                      </m:fPr>
                      <m:num>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r>
                          <a:rPr kumimoji="1" lang="en-US" altLang="zh-CN" sz="1800" b="0" i="1">
                            <a:solidFill>
                              <a:srgbClr val="FF0000"/>
                            </a:solidFill>
                            <a:latin typeface="Cambria Math" panose="02040503050406030204" pitchFamily="18" charset="0"/>
                          </a:rPr>
                          <m:t>)</m:t>
                        </m:r>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r>
                          <a:rPr kumimoji="1" lang="en-US" altLang="zh-CN" sz="1800" b="0" i="1">
                            <a:solidFill>
                              <a:srgbClr val="FF0000"/>
                            </a:solidFill>
                            <a:latin typeface="Cambria Math" panose="02040503050406030204" pitchFamily="18" charset="0"/>
                          </a:rPr>
                          <m:t>(</m:t>
                        </m:r>
                        <m:r>
                          <a:rPr kumimoji="1" lang="en-US" altLang="zh-CN" sz="1800" b="0" i="1">
                            <a:solidFill>
                              <a:srgbClr val="FF0000"/>
                            </a:solidFill>
                            <a:latin typeface="Cambria Math" panose="02040503050406030204" pitchFamily="18" charset="0"/>
                          </a:rPr>
                          <m:t>𝑣</m:t>
                        </m:r>
                        <m:r>
                          <a:rPr kumimoji="1" lang="en-US" altLang="zh-CN" sz="1800" b="0" i="1">
                            <a:solidFill>
                              <a:srgbClr val="FF0000"/>
                            </a:solidFill>
                            <a:latin typeface="Cambria Math" panose="02040503050406030204" pitchFamily="18" charset="0"/>
                          </a:rPr>
                          <m:t>)</m:t>
                        </m:r>
                      </m:den>
                    </m:f>
                  </m:oMath>
                </a14:m>
                <a:r>
                  <a:rPr kumimoji="1" lang="en-US" altLang="zh-CN" sz="1800" b="0" dirty="0">
                    <a:solidFill>
                      <a:srgbClr val="FF0000"/>
                    </a:solidFill>
                    <a:latin typeface="Corbel" panose="020B0503020204020204" pitchFamily="34" charset="0"/>
                  </a:rPr>
                  <a:t> ). </a:t>
                </a:r>
              </a:p>
            </p:txBody>
          </p:sp>
        </mc:Choice>
        <mc:Fallback xmlns="">
          <p:sp>
            <p:nvSpPr>
              <p:cNvPr id="84" name="文本框 83">
                <a:extLst>
                  <a:ext uri="{FF2B5EF4-FFF2-40B4-BE49-F238E27FC236}">
                    <a16:creationId xmlns:a16="http://schemas.microsoft.com/office/drawing/2014/main" id="{637CC94C-D67D-6541-855B-A07750F6538B}"/>
                  </a:ext>
                </a:extLst>
              </p:cNvPr>
              <p:cNvSpPr txBox="1">
                <a:spLocks noRot="1" noChangeAspect="1" noMove="1" noResize="1" noEditPoints="1" noAdjustHandles="1" noChangeArrowheads="1" noChangeShapeType="1" noTextEdit="1"/>
              </p:cNvSpPr>
              <p:nvPr/>
            </p:nvSpPr>
            <p:spPr>
              <a:xfrm>
                <a:off x="21606" y="5896395"/>
                <a:ext cx="8890701" cy="988989"/>
              </a:xfrm>
              <a:prstGeom prst="rect">
                <a:avLst/>
              </a:prstGeom>
              <a:blipFill>
                <a:blip r:embed="rId23"/>
                <a:stretch>
                  <a:fillRect l="-429" b="-38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矩形 59">
                <a:extLst>
                  <a:ext uri="{FF2B5EF4-FFF2-40B4-BE49-F238E27FC236}">
                    <a16:creationId xmlns:a16="http://schemas.microsoft.com/office/drawing/2014/main" id="{2679CFA9-CF71-3242-8845-1C796CCA1DB9}"/>
                  </a:ext>
                </a:extLst>
              </p:cNvPr>
              <p:cNvSpPr/>
              <p:nvPr/>
            </p:nvSpPr>
            <p:spPr>
              <a:xfrm>
                <a:off x="4716016" y="2647908"/>
                <a:ext cx="981615"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1</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solidFill>
                      <a:srgbClr val="C00000"/>
                    </a:solidFill>
                  </a:rPr>
                  <a:t> </a:t>
                </a:r>
                <a:endParaRPr lang="en-US" altLang="zh-CN" sz="1600" b="0" dirty="0"/>
              </a:p>
            </p:txBody>
          </p:sp>
        </mc:Choice>
        <mc:Fallback xmlns="">
          <p:sp>
            <p:nvSpPr>
              <p:cNvPr id="60" name="矩形 59">
                <a:extLst>
                  <a:ext uri="{FF2B5EF4-FFF2-40B4-BE49-F238E27FC236}">
                    <a16:creationId xmlns:a16="http://schemas.microsoft.com/office/drawing/2014/main" id="{2679CFA9-CF71-3242-8845-1C796CCA1DB9}"/>
                  </a:ext>
                </a:extLst>
              </p:cNvPr>
              <p:cNvSpPr>
                <a:spLocks noRot="1" noChangeAspect="1" noMove="1" noResize="1" noEditPoints="1" noAdjustHandles="1" noChangeArrowheads="1" noChangeShapeType="1" noTextEdit="1"/>
              </p:cNvSpPr>
              <p:nvPr/>
            </p:nvSpPr>
            <p:spPr>
              <a:xfrm>
                <a:off x="4716016" y="2647908"/>
                <a:ext cx="981615" cy="338554"/>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833C627F-AC80-094A-B8C7-0550E68EC8FC}"/>
                  </a:ext>
                </a:extLst>
              </p:cNvPr>
              <p:cNvSpPr/>
              <p:nvPr/>
            </p:nvSpPr>
            <p:spPr>
              <a:xfrm>
                <a:off x="5444137" y="2593016"/>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𝟏</m:t>
                        </m:r>
                      </m:den>
                    </m:f>
                  </m:oMath>
                </a14:m>
                <a:r>
                  <a:rPr lang="en-US" altLang="zh-CN" sz="1600" b="0" dirty="0"/>
                  <a:t> </a:t>
                </a:r>
              </a:p>
            </p:txBody>
          </p:sp>
        </mc:Choice>
        <mc:Fallback xmlns="">
          <p:sp>
            <p:nvSpPr>
              <p:cNvPr id="61" name="矩形 60">
                <a:extLst>
                  <a:ext uri="{FF2B5EF4-FFF2-40B4-BE49-F238E27FC236}">
                    <a16:creationId xmlns:a16="http://schemas.microsoft.com/office/drawing/2014/main" id="{833C627F-AC80-094A-B8C7-0550E68EC8FC}"/>
                  </a:ext>
                </a:extLst>
              </p:cNvPr>
              <p:cNvSpPr>
                <a:spLocks noRot="1" noChangeAspect="1" noMove="1" noResize="1" noEditPoints="1" noAdjustHandles="1" noChangeArrowheads="1" noChangeShapeType="1" noTextEdit="1"/>
              </p:cNvSpPr>
              <p:nvPr/>
            </p:nvSpPr>
            <p:spPr>
              <a:xfrm>
                <a:off x="5444137" y="2593016"/>
                <a:ext cx="975331" cy="451470"/>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E15D5636-E6C1-8D49-960E-3F53CBEFBC4A}"/>
                  </a:ext>
                </a:extLst>
              </p:cNvPr>
              <p:cNvSpPr/>
              <p:nvPr/>
            </p:nvSpPr>
            <p:spPr>
              <a:xfrm>
                <a:off x="4726308" y="3464470"/>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2</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t> </a:t>
                </a:r>
              </a:p>
            </p:txBody>
          </p:sp>
        </mc:Choice>
        <mc:Fallback xmlns="">
          <p:sp>
            <p:nvSpPr>
              <p:cNvPr id="62" name="矩形 61">
                <a:extLst>
                  <a:ext uri="{FF2B5EF4-FFF2-40B4-BE49-F238E27FC236}">
                    <a16:creationId xmlns:a16="http://schemas.microsoft.com/office/drawing/2014/main" id="{E15D5636-E6C1-8D49-960E-3F53CBEFBC4A}"/>
                  </a:ext>
                </a:extLst>
              </p:cNvPr>
              <p:cNvSpPr>
                <a:spLocks noRot="1" noChangeAspect="1" noMove="1" noResize="1" noEditPoints="1" noAdjustHandles="1" noChangeArrowheads="1" noChangeShapeType="1" noTextEdit="1"/>
              </p:cNvSpPr>
              <p:nvPr/>
            </p:nvSpPr>
            <p:spPr>
              <a:xfrm>
                <a:off x="4726308" y="3464470"/>
                <a:ext cx="986360" cy="338554"/>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矩形 64">
                <a:extLst>
                  <a:ext uri="{FF2B5EF4-FFF2-40B4-BE49-F238E27FC236}">
                    <a16:creationId xmlns:a16="http://schemas.microsoft.com/office/drawing/2014/main" id="{77919FBF-23FF-DE4F-B291-CD74347DB0BF}"/>
                  </a:ext>
                </a:extLst>
              </p:cNvPr>
              <p:cNvSpPr/>
              <p:nvPr/>
            </p:nvSpPr>
            <p:spPr>
              <a:xfrm>
                <a:off x="5454429" y="3409578"/>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𝟐</m:t>
                        </m:r>
                      </m:den>
                    </m:f>
                  </m:oMath>
                </a14:m>
                <a:r>
                  <a:rPr lang="en-US" altLang="zh-CN" sz="1600" b="0" dirty="0"/>
                  <a:t> </a:t>
                </a:r>
              </a:p>
            </p:txBody>
          </p:sp>
        </mc:Choice>
        <mc:Fallback xmlns="">
          <p:sp>
            <p:nvSpPr>
              <p:cNvPr id="65" name="矩形 64">
                <a:extLst>
                  <a:ext uri="{FF2B5EF4-FFF2-40B4-BE49-F238E27FC236}">
                    <a16:creationId xmlns:a16="http://schemas.microsoft.com/office/drawing/2014/main" id="{77919FBF-23FF-DE4F-B291-CD74347DB0BF}"/>
                  </a:ext>
                </a:extLst>
              </p:cNvPr>
              <p:cNvSpPr>
                <a:spLocks noRot="1" noChangeAspect="1" noMove="1" noResize="1" noEditPoints="1" noAdjustHandles="1" noChangeArrowheads="1" noChangeShapeType="1" noTextEdit="1"/>
              </p:cNvSpPr>
              <p:nvPr/>
            </p:nvSpPr>
            <p:spPr>
              <a:xfrm>
                <a:off x="5454429" y="3409578"/>
                <a:ext cx="975331" cy="451470"/>
              </a:xfrm>
              <a:prstGeom prst="rect">
                <a:avLst/>
              </a:prstGeom>
              <a:blipFill>
                <a:blip r:embed="rId27"/>
                <a:stretch>
                  <a:fillRect/>
                </a:stretch>
              </a:blipFill>
            </p:spPr>
            <p:txBody>
              <a:bodyPr/>
              <a:lstStyle/>
              <a:p>
                <a:r>
                  <a:rPr lang="zh-CN" altLang="en-US">
                    <a:noFill/>
                  </a:rPr>
                  <a:t> </a:t>
                </a:r>
              </a:p>
            </p:txBody>
          </p:sp>
        </mc:Fallback>
      </mc:AlternateContent>
      <p:cxnSp>
        <p:nvCxnSpPr>
          <p:cNvPr id="77" name="直线箭头连接符 76">
            <a:extLst>
              <a:ext uri="{FF2B5EF4-FFF2-40B4-BE49-F238E27FC236}">
                <a16:creationId xmlns:a16="http://schemas.microsoft.com/office/drawing/2014/main" id="{3546EC9B-5967-0649-80CE-82C121F3D9BD}"/>
              </a:ext>
            </a:extLst>
          </p:cNvPr>
          <p:cNvCxnSpPr>
            <a:cxnSpLocks/>
          </p:cNvCxnSpPr>
          <p:nvPr/>
        </p:nvCxnSpPr>
        <p:spPr>
          <a:xfrm>
            <a:off x="6948343" y="2564904"/>
            <a:ext cx="1507440" cy="1440111"/>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8" name="Oval 5">
            <a:extLst>
              <a:ext uri="{FF2B5EF4-FFF2-40B4-BE49-F238E27FC236}">
                <a16:creationId xmlns:a16="http://schemas.microsoft.com/office/drawing/2014/main" id="{F04BC61A-2907-B742-9ED2-255A1ADC6C1A}"/>
              </a:ext>
            </a:extLst>
          </p:cNvPr>
          <p:cNvSpPr>
            <a:spLocks noChangeArrowheads="1"/>
          </p:cNvSpPr>
          <p:nvPr/>
        </p:nvSpPr>
        <p:spPr bwMode="auto">
          <a:xfrm>
            <a:off x="6508511" y="2353918"/>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79" name="直线箭头连接符 78">
            <a:extLst>
              <a:ext uri="{FF2B5EF4-FFF2-40B4-BE49-F238E27FC236}">
                <a16:creationId xmlns:a16="http://schemas.microsoft.com/office/drawing/2014/main" id="{23790DDA-6787-9440-AF13-A06100BB66DA}"/>
              </a:ext>
            </a:extLst>
          </p:cNvPr>
          <p:cNvCxnSpPr>
            <a:cxnSpLocks/>
            <a:stCxn id="81" idx="6"/>
          </p:cNvCxnSpPr>
          <p:nvPr/>
        </p:nvCxnSpPr>
        <p:spPr>
          <a:xfrm>
            <a:off x="6966813" y="3321235"/>
            <a:ext cx="1484883" cy="683258"/>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81" name="Oval 5">
            <a:extLst>
              <a:ext uri="{FF2B5EF4-FFF2-40B4-BE49-F238E27FC236}">
                <a16:creationId xmlns:a16="http://schemas.microsoft.com/office/drawing/2014/main" id="{1372FC2D-8C47-634A-AFCE-04B2E56779AA}"/>
              </a:ext>
            </a:extLst>
          </p:cNvPr>
          <p:cNvSpPr>
            <a:spLocks noChangeArrowheads="1"/>
          </p:cNvSpPr>
          <p:nvPr/>
        </p:nvSpPr>
        <p:spPr bwMode="auto">
          <a:xfrm>
            <a:off x="6519356" y="3111521"/>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8599203F-C616-9C4A-8530-039DC901B791}"/>
                  </a:ext>
                </a:extLst>
              </p:cNvPr>
              <p:cNvSpPr txBox="1"/>
              <p:nvPr/>
            </p:nvSpPr>
            <p:spPr>
              <a:xfrm>
                <a:off x="251520" y="1028071"/>
                <a:ext cx="8804641" cy="1336071"/>
              </a:xfrm>
              <a:prstGeom prst="rect">
                <a:avLst/>
              </a:prstGeom>
              <a:noFill/>
            </p:spPr>
            <p:txBody>
              <a:bodyPr wrap="square" rtlCol="0">
                <a:spAutoFit/>
              </a:bodyPr>
              <a:lstStyle/>
              <a:p>
                <a:r>
                  <a:rPr kumimoji="1" lang="en-US" altLang="zh-CN" sz="2000" b="0" dirty="0">
                    <a:latin typeface="Candara" panose="020E0502030303020204" pitchFamily="34" charset="0"/>
                  </a:rPr>
                  <a:t>      </a:t>
                </a:r>
                <a:r>
                  <a:rPr kumimoji="1" lang="zh-CN" altLang="en-US" sz="2000" b="0" dirty="0">
                    <a:latin typeface="Candara" panose="020E0502030303020204" pitchFamily="34" charset="0"/>
                  </a:rPr>
                  <a:t>我们提出了一种新的单宿</a:t>
                </a:r>
                <a:r>
                  <a:rPr kumimoji="1" lang="en-US" altLang="zh-CN" sz="2000" b="0" dirty="0">
                    <a:latin typeface="Candara" panose="020E0502030303020204" pitchFamily="34" charset="0"/>
                  </a:rPr>
                  <a:t>PPR</a:t>
                </a:r>
                <a:r>
                  <a:rPr kumimoji="1" lang="zh-CN" altLang="en-US" sz="2000" b="0" dirty="0">
                    <a:latin typeface="Candara" panose="020E0502030303020204" pitchFamily="34" charset="0"/>
                  </a:rPr>
                  <a:t>计算方法</a:t>
                </a:r>
                <a:r>
                  <a:rPr kumimoji="1" lang="en-US" altLang="zh-CN" sz="2000" b="0" dirty="0">
                    <a:latin typeface="Candara" panose="020E0502030303020204" pitchFamily="34" charset="0"/>
                  </a:rPr>
                  <a:t> </a:t>
                </a:r>
                <a:r>
                  <a:rPr kumimoji="1" lang="en-US" altLang="zh-CN" sz="2000" dirty="0">
                    <a:solidFill>
                      <a:srgbClr val="FF0000"/>
                    </a:solidFill>
                    <a:latin typeface="Candara" panose="020E0502030303020204" pitchFamily="34" charset="0"/>
                  </a:rPr>
                  <a:t>Randomized Backward Search (RBS)</a:t>
                </a:r>
                <a:endParaRPr kumimoji="1" lang="en-US" altLang="zh-CN" sz="2000" b="0" dirty="0">
                  <a:latin typeface="Candara" panose="020E0502030303020204" pitchFamily="34" charset="0"/>
                </a:endParaRPr>
              </a:p>
              <a:p>
                <a:pPr marL="342900" indent="-342900">
                  <a:buClr>
                    <a:schemeClr val="tx1"/>
                  </a:buClr>
                  <a:buSzPct val="80000"/>
                  <a:buFont typeface="Wingdings" pitchFamily="2" charset="2"/>
                  <a:buChar char="p"/>
                </a:pPr>
                <a:r>
                  <a:rPr kumimoji="1" lang="zh-CN" altLang="en-US" sz="2000" b="0" dirty="0">
                    <a:latin typeface="Candara" panose="020E0502030303020204" pitchFamily="34" charset="0"/>
                  </a:rPr>
                  <a:t>每次</a:t>
                </a:r>
                <a:r>
                  <a:rPr kumimoji="1" lang="en-US" altLang="zh-CN" sz="2000" b="0" dirty="0">
                    <a:latin typeface="Candara" panose="020E0502030303020204" pitchFamily="34" charset="0"/>
                  </a:rPr>
                  <a:t>push</a:t>
                </a:r>
                <a:r>
                  <a:rPr kumimoji="1" lang="zh-CN" altLang="en-US" sz="2000" b="0" dirty="0">
                    <a:latin typeface="Candara" panose="020E0502030303020204" pitchFamily="34" charset="0"/>
                  </a:rPr>
                  <a:t>只确定性地更新一小部分入邻居节点</a:t>
                </a:r>
                <a:endParaRPr kumimoji="1" lang="en-US" altLang="zh-CN" sz="2000" b="0" i="1" dirty="0">
                  <a:latin typeface="Cambria Math" panose="02040503050406030204" pitchFamily="18" charset="0"/>
                </a:endParaRPr>
              </a:p>
              <a:p>
                <a:pPr marL="342900" indent="-342900">
                  <a:buSzPct val="80000"/>
                  <a:buFont typeface="Wingdings" pitchFamily="2" charset="2"/>
                  <a:buChar char="p"/>
                </a:pPr>
                <a14:m>
                  <m:oMath xmlns:m="http://schemas.openxmlformats.org/officeDocument/2006/math">
                    <m:r>
                      <a:rPr kumimoji="1" lang="en-US" altLang="zh-CN" sz="2000" b="0" i="1" smtClean="0">
                        <a:latin typeface="Cambria Math" panose="02040503050406030204" pitchFamily="18" charset="0"/>
                      </a:rPr>
                      <m:t>𝑙</m:t>
                    </m:r>
                  </m:oMath>
                </a14:m>
                <a:r>
                  <a:rPr kumimoji="1" lang="en-US" altLang="zh-CN" sz="2000" b="0" dirty="0">
                    <a:latin typeface="Candara" panose="020E0502030303020204" pitchFamily="34" charset="0"/>
                  </a:rPr>
                  <a:t>-hop PPR </a:t>
                </a:r>
                <a14:m>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ea typeface="Cambria Math" panose="02040503050406030204" pitchFamily="18" charset="0"/>
                          </a:rPr>
                          <m:t>𝜋</m:t>
                        </m:r>
                      </m:e>
                      <m:sub>
                        <m:r>
                          <a:rPr kumimoji="1" lang="en-US" altLang="zh-CN" sz="2000" b="0" i="1" smtClean="0">
                            <a:latin typeface="Cambria Math" panose="02040503050406030204" pitchFamily="18" charset="0"/>
                          </a:rPr>
                          <m:t>𝑙</m:t>
                        </m:r>
                      </m:sub>
                    </m:sSub>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𝑠</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𝑡</m:t>
                        </m:r>
                      </m:e>
                    </m:d>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Pr</a:t>
                </a:r>
                <a:r>
                  <a:rPr kumimoji="1" lang="en-US" altLang="zh-CN" sz="2000" b="0" dirty="0">
                    <a:latin typeface="Candara" panose="020E0502030303020204" pitchFamily="34" charset="0"/>
                  </a:rPr>
                  <a:t>{</a:t>
                </a:r>
                <a:r>
                  <a:rPr lang="zh-CN" altLang="en-US" sz="2000" b="0" kern="0" dirty="0">
                    <a:latin typeface="Candara" panose="020E0502030303020204" pitchFamily="34" charset="0"/>
                    <a:ea typeface="Cambria Math" panose="02040503050406030204" pitchFamily="18" charset="0"/>
                  </a:rPr>
                  <a:t>从节点</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𝑠</m:t>
                    </m:r>
                  </m:oMath>
                </a14:m>
                <a:r>
                  <a:rPr lang="zh-CN" altLang="en-US" sz="2000" b="0" kern="0" dirty="0">
                    <a:latin typeface="Candara" panose="020E0502030303020204" pitchFamily="34" charset="0"/>
                    <a:ea typeface="Cambria Math" panose="02040503050406030204" pitchFamily="18" charset="0"/>
                  </a:rPr>
                  <a:t>出发的</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𝛼</m:t>
                    </m:r>
                  </m:oMath>
                </a14:m>
                <a:r>
                  <a:rPr lang="en-US" altLang="zh-CN" sz="2000" b="0" kern="0" dirty="0">
                    <a:latin typeface="Candara" panose="020E0502030303020204" pitchFamily="34" charset="0"/>
                    <a:ea typeface="Cambria Math" panose="02040503050406030204" pitchFamily="18" charset="0"/>
                  </a:rPr>
                  <a:t>-</a:t>
                </a:r>
                <a:r>
                  <a:rPr lang="zh-CN" altLang="en-US" sz="2000" b="0" kern="0" dirty="0">
                    <a:latin typeface="Candara" panose="020E0502030303020204" pitchFamily="34" charset="0"/>
                    <a:ea typeface="Cambria Math" panose="02040503050406030204" pitchFamily="18" charset="0"/>
                  </a:rPr>
                  <a:t>衰减随机游走在第</a:t>
                </a:r>
                <a14:m>
                  <m:oMath xmlns:m="http://schemas.openxmlformats.org/officeDocument/2006/math">
                    <m:r>
                      <a:rPr kumimoji="1" lang="en-US" altLang="zh-CN" sz="2000" b="0" i="1">
                        <a:latin typeface="Cambria Math" panose="02040503050406030204" pitchFamily="18" charset="0"/>
                      </a:rPr>
                      <m:t>𝑙</m:t>
                    </m:r>
                  </m:oMath>
                </a14:m>
                <a:r>
                  <a:rPr lang="zh-CN" altLang="en-US" sz="2000" b="0" kern="0" dirty="0">
                    <a:latin typeface="Candara" panose="020E0502030303020204" pitchFamily="34" charset="0"/>
                    <a:ea typeface="Cambria Math" panose="02040503050406030204" pitchFamily="18" charset="0"/>
                  </a:rPr>
                  <a:t>步停止在节点</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𝑡</m:t>
                    </m:r>
                  </m:oMath>
                </a14:m>
                <a:r>
                  <a:rPr kumimoji="1" lang="en-US" altLang="zh-CN" sz="2000" b="0" dirty="0">
                    <a:latin typeface="Candara" panose="020E0502030303020204" pitchFamily="34" charset="0"/>
                  </a:rPr>
                  <a:t>} </a:t>
                </a: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i="1">
                        <a:latin typeface="Cambria Math" panose="02040503050406030204" pitchFamily="18" charset="0"/>
                        <a:ea typeface="Cambria Math" panose="02040503050406030204" pitchFamily="18" charset="0"/>
                      </a:rPr>
                      <m:t>≈</m:t>
                    </m:r>
                    <m:nary>
                      <m:naryPr>
                        <m:chr m:val="∑"/>
                        <m:limLoc m:val="subSup"/>
                        <m:ctrlPr>
                          <a:rPr kumimoji="1" lang="en-US" altLang="zh-CN" sz="2000" b="0" i="1">
                            <a:latin typeface="Cambria Math" panose="02040503050406030204" pitchFamily="18" charset="0"/>
                          </a:rPr>
                        </m:ctrlPr>
                      </m:naryPr>
                      <m:sub>
                        <m:r>
                          <m:rPr>
                            <m:brk m:alnAt="25"/>
                          </m:rPr>
                          <a:rPr kumimoji="1" lang="en-US" altLang="zh-CN" sz="2000" b="0" i="1">
                            <a:latin typeface="Cambria Math" panose="02040503050406030204" pitchFamily="18" charset="0"/>
                          </a:rPr>
                          <m:t>𝑙</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rPr>
                          <m:t>𝐿</m:t>
                        </m:r>
                      </m:sup>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e>
                    </m:nary>
                    <m:r>
                      <m:rPr>
                        <m:nor/>
                      </m:rPr>
                      <a:rPr kumimoji="1" lang="en-US" altLang="zh-CN" sz="2000" b="0" dirty="0">
                        <a:latin typeface="Candara" panose="020E0502030303020204" pitchFamily="34" charset="0"/>
                      </a:rPr>
                      <m:t>, </m:t>
                    </m:r>
                    <m:r>
                      <a:rPr kumimoji="1" lang="en-US" altLang="zh-CN" sz="2000" b="0" i="1">
                        <a:latin typeface="Cambria Math" panose="02040503050406030204" pitchFamily="18" charset="0"/>
                      </a:rPr>
                      <m:t>𝐿</m:t>
                    </m:r>
                    <m:r>
                      <a:rPr kumimoji="1" lang="en-US" altLang="zh-CN" sz="2000" b="0" i="1">
                        <a:latin typeface="Cambria Math" panose="02040503050406030204" pitchFamily="18" charset="0"/>
                      </a:rPr>
                      <m:t>=</m:t>
                    </m:r>
                    <m:r>
                      <m:rPr>
                        <m:sty m:val="p"/>
                      </m:rPr>
                      <a:rPr kumimoji="1" lang="el-GR" altLang="zh-CN" sz="2000" b="0" i="1">
                        <a:latin typeface="Cambria Math" panose="02040503050406030204" pitchFamily="18" charset="0"/>
                        <a:ea typeface="Cambria Math" panose="02040503050406030204" pitchFamily="18" charset="0"/>
                      </a:rPr>
                      <m:t>Ο</m:t>
                    </m:r>
                    <m:d>
                      <m:dPr>
                        <m:ctrlPr>
                          <a:rPr kumimoji="1" lang="el-GR" altLang="zh-CN" sz="2000" b="0" i="1">
                            <a:latin typeface="Cambria Math" panose="02040503050406030204" pitchFamily="18" charset="0"/>
                            <a:ea typeface="Cambria Math" panose="02040503050406030204" pitchFamily="18" charset="0"/>
                          </a:rPr>
                        </m:ctrlPr>
                      </m:dPr>
                      <m:e>
                        <m:func>
                          <m:funcPr>
                            <m:ctrlPr>
                              <a:rPr kumimoji="1" lang="en-US" altLang="zh-CN" sz="2000" b="0" i="1">
                                <a:latin typeface="Cambria Math" panose="02040503050406030204" pitchFamily="18" charset="0"/>
                                <a:ea typeface="Cambria Math" panose="02040503050406030204" pitchFamily="18" charset="0"/>
                              </a:rPr>
                            </m:ctrlPr>
                          </m:funcPr>
                          <m:fName>
                            <m:r>
                              <m:rPr>
                                <m:sty m:val="p"/>
                              </m:rPr>
                              <a:rPr kumimoji="1" lang="en-US" altLang="zh-CN" sz="2000" b="0">
                                <a:latin typeface="Cambria Math" panose="02040503050406030204" pitchFamily="18" charset="0"/>
                                <a:ea typeface="Cambria Math" panose="02040503050406030204" pitchFamily="18" charset="0"/>
                              </a:rPr>
                              <m:t>log</m:t>
                            </m:r>
                          </m:fName>
                          <m:e>
                            <m:r>
                              <a:rPr kumimoji="1" lang="en-US" altLang="zh-CN" sz="2000" b="0" i="1">
                                <a:latin typeface="Cambria Math" panose="02040503050406030204" pitchFamily="18" charset="0"/>
                                <a:ea typeface="Cambria Math" panose="02040503050406030204" pitchFamily="18" charset="0"/>
                              </a:rPr>
                              <m:t>𝛿</m:t>
                            </m:r>
                          </m:e>
                        </m:func>
                      </m:e>
                    </m:d>
                    <m:r>
                      <m:rPr>
                        <m:nor/>
                      </m:rPr>
                      <a:rPr kumimoji="1" lang="en-US" altLang="zh-CN" sz="2000" b="0" dirty="0">
                        <a:latin typeface="Candara" panose="020E0502030303020204" pitchFamily="34" charset="0"/>
                      </a:rPr>
                      <m:t>.</m:t>
                    </m:r>
                  </m:oMath>
                </a14:m>
                <a:endParaRPr kumimoji="1" lang="en-US" altLang="zh-CN" sz="2000" b="0" dirty="0">
                  <a:latin typeface="Candara" panose="020E0502030303020204" pitchFamily="34" charset="0"/>
                </a:endParaRPr>
              </a:p>
            </p:txBody>
          </p:sp>
        </mc:Choice>
        <mc:Fallback xmlns="">
          <p:sp>
            <p:nvSpPr>
              <p:cNvPr id="76" name="文本框 75">
                <a:extLst>
                  <a:ext uri="{FF2B5EF4-FFF2-40B4-BE49-F238E27FC236}">
                    <a16:creationId xmlns:a16="http://schemas.microsoft.com/office/drawing/2014/main" id="{8599203F-C616-9C4A-8530-039DC901B791}"/>
                  </a:ext>
                </a:extLst>
              </p:cNvPr>
              <p:cNvSpPr txBox="1">
                <a:spLocks noRot="1" noChangeAspect="1" noMove="1" noResize="1" noEditPoints="1" noAdjustHandles="1" noChangeArrowheads="1" noChangeShapeType="1" noTextEdit="1"/>
              </p:cNvSpPr>
              <p:nvPr/>
            </p:nvSpPr>
            <p:spPr>
              <a:xfrm>
                <a:off x="251520" y="1028071"/>
                <a:ext cx="8804641" cy="1336071"/>
              </a:xfrm>
              <a:prstGeom prst="rect">
                <a:avLst/>
              </a:prstGeom>
              <a:blipFill>
                <a:blip r:embed="rId28"/>
                <a:stretch>
                  <a:fillRect l="-288" t="-4762" r="-288" b="-53333"/>
                </a:stretch>
              </a:blipFill>
            </p:spPr>
            <p:txBody>
              <a:bodyPr/>
              <a:lstStyle/>
              <a:p>
                <a:r>
                  <a:rPr lang="zh-CN" altLang="en-US">
                    <a:noFill/>
                  </a:rPr>
                  <a:t> </a:t>
                </a:r>
              </a:p>
            </p:txBody>
          </p:sp>
        </mc:Fallback>
      </mc:AlternateContent>
      <p:sp>
        <p:nvSpPr>
          <p:cNvPr id="82" name="Rectangle 2">
            <a:extLst>
              <a:ext uri="{FF2B5EF4-FFF2-40B4-BE49-F238E27FC236}">
                <a16:creationId xmlns:a16="http://schemas.microsoft.com/office/drawing/2014/main" id="{2899D267-AFC9-8340-8772-8DFB3E48F418}"/>
              </a:ext>
            </a:extLst>
          </p:cNvPr>
          <p:cNvSpPr>
            <a:spLocks noGrp="1" noChangeArrowheads="1"/>
          </p:cNvSpPr>
          <p:nvPr>
            <p:ph type="title"/>
          </p:nvPr>
        </p:nvSpPr>
        <p:spPr>
          <a:xfrm>
            <a:off x="1070398" y="116632"/>
            <a:ext cx="8326138" cy="1128712"/>
          </a:xfrm>
        </p:spPr>
        <p:txBody>
          <a:bodyPr/>
          <a:lstStyle/>
          <a:p>
            <a:pPr eaLnBrk="1" hangingPunct="1"/>
            <a:r>
              <a:rPr lang="en-US" altLang="zh-CN" sz="3000" dirty="0">
                <a:ea typeface="宋体" pitchFamily="2" charset="-122"/>
              </a:rPr>
              <a:t>Ours: Randomized Backward Search </a:t>
            </a:r>
          </a:p>
        </p:txBody>
      </p:sp>
    </p:spTree>
    <p:extLst>
      <p:ext uri="{BB962C8B-B14F-4D97-AF65-F5344CB8AC3E}">
        <p14:creationId xmlns:p14="http://schemas.microsoft.com/office/powerpoint/2010/main" val="16220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1000"/>
                                        <p:tgtEl>
                                          <p:spTgt spid="84">
                                            <p:txEl>
                                              <p:pRg st="0" end="0"/>
                                            </p:txEl>
                                          </p:spTgt>
                                        </p:tgtEl>
                                      </p:cBhvr>
                                    </p:animEffect>
                                    <p:anim calcmode="lin" valueType="num">
                                      <p:cBhvr>
                                        <p:cTn id="8" dur="1000" fill="hold"/>
                                        <p:tgtEl>
                                          <p:spTgt spid="8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84">
                                            <p:txEl>
                                              <p:pRg st="0" end="0"/>
                                            </p:txEl>
                                          </p:spTgt>
                                        </p:tgtEl>
                                      </p:cBhvr>
                                    </p:animEffect>
                                    <p:anim calcmode="lin" valueType="num">
                                      <p:cBhvr>
                                        <p:cTn id="14" dur="1000"/>
                                        <p:tgtEl>
                                          <p:spTgt spid="84">
                                            <p:txEl>
                                              <p:pRg st="0" end="0"/>
                                            </p:txEl>
                                          </p:spTgt>
                                        </p:tgtEl>
                                        <p:attrNameLst>
                                          <p:attrName>ppt_x</p:attrName>
                                        </p:attrNameLst>
                                      </p:cBhvr>
                                      <p:tavLst>
                                        <p:tav tm="0">
                                          <p:val>
                                            <p:strVal val="ppt_x"/>
                                          </p:val>
                                        </p:tav>
                                        <p:tav tm="100000">
                                          <p:val>
                                            <p:strVal val="ppt_x"/>
                                          </p:val>
                                        </p:tav>
                                      </p:tavLst>
                                    </p:anim>
                                    <p:anim calcmode="lin" valueType="num">
                                      <p:cBhvr>
                                        <p:cTn id="15" dur="1000"/>
                                        <p:tgtEl>
                                          <p:spTgt spid="84">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8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allAtOnce"/>
      <p:bldP spid="84" grpI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178918" y="68040"/>
            <a:ext cx="7929586" cy="1128712"/>
          </a:xfrm>
        </p:spPr>
        <p:txBody>
          <a:bodyPr/>
          <a:lstStyle/>
          <a:p>
            <a:r>
              <a:rPr kumimoji="1" lang="en-US" altLang="zh-CN" dirty="0"/>
              <a:t>Graph</a:t>
            </a:r>
            <a:r>
              <a:rPr kumimoji="1" lang="zh-CN" altLang="en-US" dirty="0"/>
              <a:t> 图结构</a:t>
            </a:r>
          </a:p>
        </p:txBody>
      </p:sp>
      <p:cxnSp>
        <p:nvCxnSpPr>
          <p:cNvPr id="4" name="直接连接符 16">
            <a:extLst>
              <a:ext uri="{FF2B5EF4-FFF2-40B4-BE49-F238E27FC236}">
                <a16:creationId xmlns:a16="http://schemas.microsoft.com/office/drawing/2014/main" id="{8BD5DE68-9633-EC4A-9C16-C20C9F15655C}"/>
              </a:ext>
            </a:extLst>
          </p:cNvPr>
          <p:cNvCxnSpPr>
            <a:cxnSpLocks noChangeShapeType="1"/>
          </p:cNvCxnSpPr>
          <p:nvPr/>
        </p:nvCxnSpPr>
        <p:spPr bwMode="auto">
          <a:xfrm flipH="1">
            <a:off x="6555854" y="2136155"/>
            <a:ext cx="71437" cy="215900"/>
          </a:xfrm>
          <a:prstGeom prst="line">
            <a:avLst/>
          </a:prstGeom>
          <a:noFill/>
          <a:ln w="12700" algn="ctr">
            <a:solidFill>
              <a:schemeClr val="bg1"/>
            </a:solidFill>
            <a:round/>
            <a:headEnd/>
            <a:tailEnd/>
          </a:ln>
        </p:spPr>
      </p:cxnSp>
      <p:grpSp>
        <p:nvGrpSpPr>
          <p:cNvPr id="5" name="组合 4">
            <a:extLst>
              <a:ext uri="{FF2B5EF4-FFF2-40B4-BE49-F238E27FC236}">
                <a16:creationId xmlns:a16="http://schemas.microsoft.com/office/drawing/2014/main" id="{90FF9E10-47EB-3944-9150-25C5351306A3}"/>
              </a:ext>
            </a:extLst>
          </p:cNvPr>
          <p:cNvGrpSpPr/>
          <p:nvPr/>
        </p:nvGrpSpPr>
        <p:grpSpPr>
          <a:xfrm>
            <a:off x="107504" y="3134915"/>
            <a:ext cx="4680521" cy="3534445"/>
            <a:chOff x="229319" y="1724934"/>
            <a:chExt cx="6123534" cy="4776846"/>
          </a:xfrm>
        </p:grpSpPr>
        <p:pic>
          <p:nvPicPr>
            <p:cNvPr id="6" name="Picture 2" descr="http://www.touchgraph.com/assets/images/TouchGraph%20Hashable%20SXSW.png">
              <a:extLst>
                <a:ext uri="{FF2B5EF4-FFF2-40B4-BE49-F238E27FC236}">
                  <a16:creationId xmlns:a16="http://schemas.microsoft.com/office/drawing/2014/main" id="{44FA9C2D-04F1-D54C-9E68-918394E9378F}"/>
                </a:ext>
              </a:extLst>
            </p:cNvPr>
            <p:cNvPicPr>
              <a:picLocks noChangeAspect="1" noChangeArrowheads="1"/>
            </p:cNvPicPr>
            <p:nvPr/>
          </p:nvPicPr>
          <p:blipFill>
            <a:blip r:embed="rId3" cstate="print"/>
            <a:srcRect/>
            <a:stretch>
              <a:fillRect/>
            </a:stretch>
          </p:blipFill>
          <p:spPr bwMode="auto">
            <a:xfrm>
              <a:off x="323528" y="2348880"/>
              <a:ext cx="6029325" cy="4152900"/>
            </a:xfrm>
            <a:prstGeom prst="rect">
              <a:avLst/>
            </a:prstGeom>
            <a:noFill/>
            <a:ln w="25400">
              <a:solidFill>
                <a:schemeClr val="tx2"/>
              </a:solidFill>
            </a:ln>
          </p:spPr>
        </p:pic>
        <p:sp>
          <p:nvSpPr>
            <p:cNvPr id="7" name="TextBox 11">
              <a:extLst>
                <a:ext uri="{FF2B5EF4-FFF2-40B4-BE49-F238E27FC236}">
                  <a16:creationId xmlns:a16="http://schemas.microsoft.com/office/drawing/2014/main" id="{E1F4D564-5972-0D46-8C72-B82FA2454841}"/>
                </a:ext>
              </a:extLst>
            </p:cNvPr>
            <p:cNvSpPr txBox="1"/>
            <p:nvPr/>
          </p:nvSpPr>
          <p:spPr>
            <a:xfrm>
              <a:off x="229319" y="1724934"/>
              <a:ext cx="3674118" cy="623946"/>
            </a:xfrm>
            <a:prstGeom prst="rect">
              <a:avLst/>
            </a:prstGeom>
            <a:noFill/>
            <a:ln w="25400">
              <a:noFill/>
            </a:ln>
          </p:spPr>
          <p:txBody>
            <a:bodyPr wrap="square" rtlCol="0">
              <a:spAutoFit/>
            </a:bodyPr>
            <a:lstStyle/>
            <a:p>
              <a:r>
                <a:rPr lang="zh-CN" altLang="en-US" sz="2400" dirty="0">
                  <a:solidFill>
                    <a:srgbClr val="0070C0"/>
                  </a:solidFill>
                  <a:latin typeface="Corbel" panose="020B0503020204020204" pitchFamily="34" charset="0"/>
                  <a:ea typeface="黑体" pitchFamily="49" charset="-122"/>
                </a:rPr>
                <a:t>社交网络</a:t>
              </a:r>
            </a:p>
          </p:txBody>
        </p:sp>
      </p:grpSp>
      <p:pic>
        <p:nvPicPr>
          <p:cNvPr id="8" name="Picture 2" descr="http://eduinf.eu/wp-content/uploads/2012/03/cocitation133papers_cropped1.png">
            <a:extLst>
              <a:ext uri="{FF2B5EF4-FFF2-40B4-BE49-F238E27FC236}">
                <a16:creationId xmlns:a16="http://schemas.microsoft.com/office/drawing/2014/main" id="{73AE0C27-FE4C-3A49-BF52-42BE203F241C}"/>
              </a:ext>
            </a:extLst>
          </p:cNvPr>
          <p:cNvPicPr>
            <a:picLocks noChangeAspect="1" noChangeArrowheads="1"/>
          </p:cNvPicPr>
          <p:nvPr/>
        </p:nvPicPr>
        <p:blipFill>
          <a:blip r:embed="rId4" cstate="print"/>
          <a:srcRect/>
          <a:stretch>
            <a:fillRect/>
          </a:stretch>
        </p:blipFill>
        <p:spPr bwMode="auto">
          <a:xfrm>
            <a:off x="1475657" y="3068960"/>
            <a:ext cx="4764850" cy="3312368"/>
          </a:xfrm>
          <a:prstGeom prst="rect">
            <a:avLst/>
          </a:prstGeom>
          <a:noFill/>
          <a:ln w="25400">
            <a:solidFill>
              <a:schemeClr val="tx2"/>
            </a:solidFill>
          </a:ln>
        </p:spPr>
      </p:pic>
      <p:sp>
        <p:nvSpPr>
          <p:cNvPr id="9" name="TextBox 13">
            <a:extLst>
              <a:ext uri="{FF2B5EF4-FFF2-40B4-BE49-F238E27FC236}">
                <a16:creationId xmlns:a16="http://schemas.microsoft.com/office/drawing/2014/main" id="{64ED82DC-90D3-0C49-A510-A376AA6505B6}"/>
              </a:ext>
            </a:extLst>
          </p:cNvPr>
          <p:cNvSpPr txBox="1"/>
          <p:nvPr/>
        </p:nvSpPr>
        <p:spPr>
          <a:xfrm>
            <a:off x="1383737" y="2549971"/>
            <a:ext cx="2040943" cy="461665"/>
          </a:xfrm>
          <a:prstGeom prst="rect">
            <a:avLst/>
          </a:prstGeom>
          <a:noFill/>
        </p:spPr>
        <p:txBody>
          <a:bodyPr wrap="none" rtlCol="0">
            <a:spAutoFit/>
          </a:bodyPr>
          <a:lstStyle/>
          <a:p>
            <a:r>
              <a:rPr lang="zh-CN" altLang="en-US" sz="2400" dirty="0">
                <a:solidFill>
                  <a:srgbClr val="0070C0"/>
                </a:solidFill>
                <a:latin typeface="Corbel" panose="020B0503020204020204" pitchFamily="34" charset="0"/>
                <a:ea typeface="黑体" pitchFamily="49" charset="-122"/>
              </a:rPr>
              <a:t>论文引用网络</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5B4175BC-7C28-B548-9653-6571336DD4CE}"/>
                  </a:ext>
                </a:extLst>
              </p:cNvPr>
              <p:cNvSpPr txBox="1"/>
              <p:nvPr/>
            </p:nvSpPr>
            <p:spPr>
              <a:xfrm>
                <a:off x="1034331" y="1076543"/>
                <a:ext cx="7858149" cy="1200329"/>
              </a:xfrm>
              <a:prstGeom prst="rect">
                <a:avLst/>
              </a:prstGeom>
              <a:noFill/>
            </p:spPr>
            <p:txBody>
              <a:bodyPr wrap="square" rtlCol="0">
                <a:spAutoFit/>
              </a:bodyPr>
              <a:lstStyle/>
              <a:p>
                <a:pPr>
                  <a:buSzPct val="80000"/>
                </a:pPr>
                <a:r>
                  <a:rPr kumimoji="1" lang="zh-CN" altLang="en-US" sz="2400" b="0" dirty="0">
                    <a:latin typeface="Candara" panose="020E0502030303020204" pitchFamily="34" charset="0"/>
                  </a:rPr>
                  <a:t>图</a:t>
                </a:r>
                <a:r>
                  <a:rPr kumimoji="1" lang="en-US" altLang="zh-CN" sz="2400" b="0" dirty="0">
                    <a:latin typeface="Candara" panose="020E0502030303020204" pitchFamily="34" charset="0"/>
                  </a:rPr>
                  <a:t> </a:t>
                </a:r>
                <a14:m>
                  <m:oMath xmlns:m="http://schemas.openxmlformats.org/officeDocument/2006/math">
                    <m:r>
                      <a:rPr kumimoji="1" lang="en-US" altLang="zh-CN" sz="2400" b="0" i="1" smtClean="0">
                        <a:latin typeface="Cambria Math" panose="02040503050406030204" pitchFamily="18" charset="0"/>
                      </a:rPr>
                      <m:t>𝐺</m:t>
                    </m:r>
                    <m:r>
                      <a:rPr kumimoji="1" lang="en-US" altLang="zh-CN" sz="2400" b="0" i="1" smtClean="0">
                        <a:latin typeface="Cambria Math" panose="02040503050406030204" pitchFamily="18" charset="0"/>
                      </a:rPr>
                      <m:t>=</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𝑉</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𝐸</m:t>
                        </m:r>
                      </m:e>
                    </m:d>
                  </m:oMath>
                </a14:m>
                <a:r>
                  <a:rPr kumimoji="1" lang="en-US" altLang="zh-CN" sz="2400" b="0" dirty="0">
                    <a:latin typeface="Candara" panose="020E0502030303020204" pitchFamily="34" charset="0"/>
                  </a:rPr>
                  <a:t>:</a:t>
                </a:r>
              </a:p>
              <a:p>
                <a:pPr marL="342900" indent="-342900">
                  <a:buSzPct val="80000"/>
                  <a:buFont typeface="Wingdings" pitchFamily="2" charset="2"/>
                  <a:buChar char="l"/>
                </a:pPr>
                <a:r>
                  <a:rPr kumimoji="1" lang="zh-CN" altLang="en-US" sz="2400" b="0" dirty="0">
                    <a:latin typeface="Candara" panose="020E0502030303020204" pitchFamily="34" charset="0"/>
                  </a:rPr>
                  <a:t>节点集：</a:t>
                </a:r>
                <a14:m>
                  <m:oMath xmlns:m="http://schemas.openxmlformats.org/officeDocument/2006/math">
                    <m:r>
                      <a:rPr kumimoji="1" lang="en-US" altLang="zh-CN" sz="2400" b="0" i="1">
                        <a:latin typeface="Cambria Math" panose="02040503050406030204" pitchFamily="18" charset="0"/>
                      </a:rPr>
                      <m:t>𝑉</m:t>
                    </m:r>
                  </m:oMath>
                </a14:m>
                <a:r>
                  <a:rPr kumimoji="1" lang="zh-CN" altLang="en-US" sz="2400" b="0" dirty="0">
                    <a:latin typeface="Candara" panose="020E0502030303020204" pitchFamily="34" charset="0"/>
                  </a:rPr>
                  <a:t>，边集：</a:t>
                </a:r>
                <a:r>
                  <a:rPr kumimoji="1" lang="en-US" altLang="zh-CN" sz="2400" b="0" dirty="0">
                    <a:latin typeface="Candara" panose="020E0502030303020204" pitchFamily="34" charset="0"/>
                  </a:rPr>
                  <a:t>E.</a:t>
                </a:r>
              </a:p>
              <a:p>
                <a:pPr marL="342900" indent="-342900">
                  <a:buSzPct val="80000"/>
                  <a:buFont typeface="Wingdings" pitchFamily="2" charset="2"/>
                  <a:buChar char="l"/>
                </a:pPr>
                <a:r>
                  <a:rPr kumimoji="1" lang="en-US" altLang="zh-CN" sz="2400" b="0" dirty="0">
                    <a:latin typeface="Candara" panose="020E0502030303020204" pitchFamily="34" charset="0"/>
                  </a:rPr>
                  <a:t> </a:t>
                </a:r>
                <a14:m>
                  <m:oMath xmlns:m="http://schemas.openxmlformats.org/officeDocument/2006/math">
                    <m:d>
                      <m:dPr>
                        <m:begChr m:val="|"/>
                        <m:endChr m:val="|"/>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𝑉</m:t>
                        </m:r>
                      </m:e>
                    </m:d>
                    <m:r>
                      <a:rPr kumimoji="1" lang="en-US" altLang="zh-CN" sz="2400" b="0" i="1" smtClean="0">
                        <a:latin typeface="Cambria Math" panose="02040503050406030204" pitchFamily="18" charset="0"/>
                      </a:rPr>
                      <m:t>=</m:t>
                    </m:r>
                    <m:r>
                      <m:rPr>
                        <m:sty m:val="p"/>
                      </m:rPr>
                      <a:rPr kumimoji="1" lang="en-US" altLang="zh-CN" sz="2400" b="0" i="0" smtClean="0">
                        <a:latin typeface="Cambria Math" panose="02040503050406030204" pitchFamily="18" charset="0"/>
                      </a:rPr>
                      <m:t>n</m:t>
                    </m:r>
                  </m:oMath>
                </a14:m>
                <a:r>
                  <a:rPr kumimoji="1" lang="en-US" altLang="zh-CN" sz="2400" b="0" dirty="0">
                    <a:latin typeface="Candara" panose="020E0502030303020204" pitchFamily="34" charset="0"/>
                  </a:rPr>
                  <a:t>, </a:t>
                </a:r>
                <a14:m>
                  <m:oMath xmlns:m="http://schemas.openxmlformats.org/officeDocument/2006/math">
                    <m:d>
                      <m:dPr>
                        <m:begChr m:val="|"/>
                        <m:endChr m:val="|"/>
                        <m:ctrlPr>
                          <a:rPr kumimoji="1" lang="en-US" altLang="zh-CN" sz="2400" b="0" i="1">
                            <a:latin typeface="Cambria Math" panose="02040503050406030204" pitchFamily="18" charset="0"/>
                          </a:rPr>
                        </m:ctrlPr>
                      </m:dPr>
                      <m:e>
                        <m:r>
                          <a:rPr kumimoji="1" lang="en-US" altLang="zh-CN" sz="2400" b="0" i="1" smtClean="0">
                            <a:latin typeface="Cambria Math" panose="02040503050406030204" pitchFamily="18" charset="0"/>
                          </a:rPr>
                          <m:t>𝐸</m:t>
                        </m:r>
                      </m:e>
                    </m:d>
                    <m:r>
                      <a:rPr kumimoji="1" lang="en-US" altLang="zh-CN" sz="2400" b="0" i="1">
                        <a:latin typeface="Cambria Math" panose="02040503050406030204" pitchFamily="18" charset="0"/>
                      </a:rPr>
                      <m:t>=</m:t>
                    </m:r>
                    <m:r>
                      <m:rPr>
                        <m:sty m:val="p"/>
                      </m:rPr>
                      <a:rPr kumimoji="1" lang="en-US" altLang="zh-CN" sz="2400" b="0" i="0" smtClean="0">
                        <a:latin typeface="Cambria Math" panose="02040503050406030204" pitchFamily="18" charset="0"/>
                      </a:rPr>
                      <m:t>m</m:t>
                    </m:r>
                  </m:oMath>
                </a14:m>
                <a:r>
                  <a:rPr kumimoji="1" lang="en-US" altLang="zh-CN" sz="2400" b="0" dirty="0">
                    <a:latin typeface="Candara" panose="020E0502030303020204" pitchFamily="34" charset="0"/>
                  </a:rPr>
                  <a:t>.</a:t>
                </a:r>
              </a:p>
            </p:txBody>
          </p:sp>
        </mc:Choice>
        <mc:Fallback xmlns="">
          <p:sp>
            <p:nvSpPr>
              <p:cNvPr id="3" name="文本框 2">
                <a:extLst>
                  <a:ext uri="{FF2B5EF4-FFF2-40B4-BE49-F238E27FC236}">
                    <a16:creationId xmlns:a16="http://schemas.microsoft.com/office/drawing/2014/main" id="{5B4175BC-7C28-B548-9653-6571336DD4CE}"/>
                  </a:ext>
                </a:extLst>
              </p:cNvPr>
              <p:cNvSpPr txBox="1">
                <a:spLocks noRot="1" noChangeAspect="1" noMove="1" noResize="1" noEditPoints="1" noAdjustHandles="1" noChangeArrowheads="1" noChangeShapeType="1" noTextEdit="1"/>
              </p:cNvSpPr>
              <p:nvPr/>
            </p:nvSpPr>
            <p:spPr>
              <a:xfrm>
                <a:off x="1034331" y="1076543"/>
                <a:ext cx="7858149" cy="1200329"/>
              </a:xfrm>
              <a:prstGeom prst="rect">
                <a:avLst/>
              </a:prstGeom>
              <a:blipFill>
                <a:blip r:embed="rId5"/>
                <a:stretch>
                  <a:fillRect l="-1292" t="-6316" b="-10526"/>
                </a:stretch>
              </a:blipFill>
            </p:spPr>
            <p:txBody>
              <a:bodyPr/>
              <a:lstStyle/>
              <a:p>
                <a:r>
                  <a:rPr lang="zh-CN" altLang="en-US">
                    <a:noFill/>
                  </a:rPr>
                  <a:t> </a:t>
                </a:r>
              </a:p>
            </p:txBody>
          </p:sp>
        </mc:Fallback>
      </mc:AlternateContent>
      <p:pic>
        <p:nvPicPr>
          <p:cNvPr id="11" name="Picture 2">
            <a:extLst>
              <a:ext uri="{FF2B5EF4-FFF2-40B4-BE49-F238E27FC236}">
                <a16:creationId xmlns:a16="http://schemas.microsoft.com/office/drawing/2014/main" id="{B10DB0D8-EFE8-044B-A714-7D9660F767C7}"/>
              </a:ext>
            </a:extLst>
          </p:cNvPr>
          <p:cNvPicPr>
            <a:picLocks noChangeAspect="1" noChangeArrowheads="1"/>
          </p:cNvPicPr>
          <p:nvPr/>
        </p:nvPicPr>
        <p:blipFill>
          <a:blip r:embed="rId6" cstate="print"/>
          <a:srcRect/>
          <a:stretch>
            <a:fillRect/>
          </a:stretch>
        </p:blipFill>
        <p:spPr bwMode="auto">
          <a:xfrm>
            <a:off x="3531046" y="2711921"/>
            <a:ext cx="5505450" cy="3381375"/>
          </a:xfrm>
          <a:prstGeom prst="rect">
            <a:avLst/>
          </a:prstGeom>
          <a:noFill/>
          <a:ln w="25400">
            <a:solidFill>
              <a:schemeClr val="tx2"/>
            </a:solidFill>
            <a:miter lim="800000"/>
            <a:headEnd/>
            <a:tailEnd/>
          </a:ln>
        </p:spPr>
      </p:pic>
      <p:sp>
        <p:nvSpPr>
          <p:cNvPr id="12" name="TextBox 13">
            <a:extLst>
              <a:ext uri="{FF2B5EF4-FFF2-40B4-BE49-F238E27FC236}">
                <a16:creationId xmlns:a16="http://schemas.microsoft.com/office/drawing/2014/main" id="{25BD3FDB-E8BC-9E49-8B30-B69A4874616D}"/>
              </a:ext>
            </a:extLst>
          </p:cNvPr>
          <p:cNvSpPr txBox="1"/>
          <p:nvPr/>
        </p:nvSpPr>
        <p:spPr>
          <a:xfrm>
            <a:off x="3419872" y="2217279"/>
            <a:ext cx="2040943" cy="461665"/>
          </a:xfrm>
          <a:prstGeom prst="rect">
            <a:avLst/>
          </a:prstGeom>
          <a:noFill/>
        </p:spPr>
        <p:txBody>
          <a:bodyPr wrap="none" rtlCol="0">
            <a:spAutoFit/>
          </a:bodyPr>
          <a:lstStyle/>
          <a:p>
            <a:r>
              <a:rPr lang="zh-CN" altLang="en-US" sz="2400" dirty="0">
                <a:solidFill>
                  <a:srgbClr val="0070C0"/>
                </a:solidFill>
                <a:latin typeface="Corbel" panose="020B0503020204020204" pitchFamily="34" charset="0"/>
                <a:ea typeface="黑体" pitchFamily="49" charset="-122"/>
              </a:rPr>
              <a:t>地理信息网络</a:t>
            </a:r>
          </a:p>
        </p:txBody>
      </p:sp>
    </p:spTree>
    <p:extLst>
      <p:ext uri="{BB962C8B-B14F-4D97-AF65-F5344CB8AC3E}">
        <p14:creationId xmlns:p14="http://schemas.microsoft.com/office/powerpoint/2010/main" val="32977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val 5">
            <a:extLst>
              <a:ext uri="{FF2B5EF4-FFF2-40B4-BE49-F238E27FC236}">
                <a16:creationId xmlns:a16="http://schemas.microsoft.com/office/drawing/2014/main" id="{F7A2CEE2-245E-3C47-95DD-219EEB4044DB}"/>
              </a:ext>
            </a:extLst>
          </p:cNvPr>
          <p:cNvSpPr>
            <a:spLocks noChangeArrowheads="1"/>
          </p:cNvSpPr>
          <p:nvPr/>
        </p:nvSpPr>
        <p:spPr bwMode="auto">
          <a:xfrm>
            <a:off x="8393119" y="3928758"/>
            <a:ext cx="427354" cy="444512"/>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dirty="0"/>
          </a:p>
        </p:txBody>
      </p:sp>
      <p:sp>
        <p:nvSpPr>
          <p:cNvPr id="36" name="椭圆 35">
            <a:extLst>
              <a:ext uri="{FF2B5EF4-FFF2-40B4-BE49-F238E27FC236}">
                <a16:creationId xmlns:a16="http://schemas.microsoft.com/office/drawing/2014/main" id="{FBAE371B-FB79-344E-84E7-BEAEA55D0445}"/>
              </a:ext>
            </a:extLst>
          </p:cNvPr>
          <p:cNvSpPr/>
          <p:nvPr/>
        </p:nvSpPr>
        <p:spPr>
          <a:xfrm>
            <a:off x="8388424" y="394122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0E0B819B-5F29-D549-89EC-85988E9FA0AD}"/>
                  </a:ext>
                </a:extLst>
              </p:cNvPr>
              <p:cNvSpPr/>
              <p:nvPr/>
            </p:nvSpPr>
            <p:spPr>
              <a:xfrm>
                <a:off x="6516216" y="23457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7" name="椭圆 36">
                <a:extLst>
                  <a:ext uri="{FF2B5EF4-FFF2-40B4-BE49-F238E27FC236}">
                    <a16:creationId xmlns:a16="http://schemas.microsoft.com/office/drawing/2014/main" id="{0E0B819B-5F29-D549-89EC-85988E9FA0AD}"/>
                  </a:ext>
                </a:extLst>
              </p:cNvPr>
              <p:cNvSpPr>
                <a:spLocks noRot="1" noChangeAspect="1" noMove="1" noResize="1" noEditPoints="1" noAdjustHandles="1" noChangeArrowheads="1" noChangeShapeType="1" noTextEdit="1"/>
              </p:cNvSpPr>
              <p:nvPr/>
            </p:nvSpPr>
            <p:spPr>
              <a:xfrm>
                <a:off x="6516216" y="2345704"/>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38" name="直线箭头连接符 37">
            <a:extLst>
              <a:ext uri="{FF2B5EF4-FFF2-40B4-BE49-F238E27FC236}">
                <a16:creationId xmlns:a16="http://schemas.microsoft.com/office/drawing/2014/main" id="{37060999-4144-D240-AD74-E43A2895A2CE}"/>
              </a:ext>
            </a:extLst>
          </p:cNvPr>
          <p:cNvCxnSpPr>
            <a:cxnSpLocks/>
            <a:stCxn id="37" idx="6"/>
            <a:endCxn id="36" idx="1"/>
          </p:cNvCxnSpPr>
          <p:nvPr/>
        </p:nvCxnSpPr>
        <p:spPr>
          <a:xfrm>
            <a:off x="6948264" y="2561728"/>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C10EF97E-2EC9-5249-AC32-A235FD9E6E69}"/>
                  </a:ext>
                </a:extLst>
              </p:cNvPr>
              <p:cNvSpPr/>
              <p:nvPr/>
            </p:nvSpPr>
            <p:spPr>
              <a:xfrm>
                <a:off x="6516216" y="31157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9" name="椭圆 38">
                <a:extLst>
                  <a:ext uri="{FF2B5EF4-FFF2-40B4-BE49-F238E27FC236}">
                    <a16:creationId xmlns:a16="http://schemas.microsoft.com/office/drawing/2014/main" id="{C10EF97E-2EC9-5249-AC32-A235FD9E6E69}"/>
                  </a:ext>
                </a:extLst>
              </p:cNvPr>
              <p:cNvSpPr>
                <a:spLocks noRot="1" noChangeAspect="1" noMove="1" noResize="1" noEditPoints="1" noAdjustHandles="1" noChangeArrowheads="1" noChangeShapeType="1" noTextEdit="1"/>
              </p:cNvSpPr>
              <p:nvPr/>
            </p:nvSpPr>
            <p:spPr>
              <a:xfrm>
                <a:off x="6516216" y="3115792"/>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40" name="直线箭头连接符 39">
            <a:extLst>
              <a:ext uri="{FF2B5EF4-FFF2-40B4-BE49-F238E27FC236}">
                <a16:creationId xmlns:a16="http://schemas.microsoft.com/office/drawing/2014/main" id="{FE8A9011-FBE9-234B-81B8-03BB09BE6A53}"/>
              </a:ext>
            </a:extLst>
          </p:cNvPr>
          <p:cNvCxnSpPr>
            <a:cxnSpLocks/>
            <a:stCxn id="39" idx="6"/>
            <a:endCxn id="36" idx="1"/>
          </p:cNvCxnSpPr>
          <p:nvPr/>
        </p:nvCxnSpPr>
        <p:spPr>
          <a:xfrm>
            <a:off x="6948264" y="3331816"/>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D94159FD-8EFA-334A-A462-B5D5817FEE48}"/>
                  </a:ext>
                </a:extLst>
              </p:cNvPr>
              <p:cNvSpPr/>
              <p:nvPr/>
            </p:nvSpPr>
            <p:spPr>
              <a:xfrm>
                <a:off x="6516216" y="38578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1" name="椭圆 40">
                <a:extLst>
                  <a:ext uri="{FF2B5EF4-FFF2-40B4-BE49-F238E27FC236}">
                    <a16:creationId xmlns:a16="http://schemas.microsoft.com/office/drawing/2014/main" id="{D94159FD-8EFA-334A-A462-B5D5817FEE48}"/>
                  </a:ext>
                </a:extLst>
              </p:cNvPr>
              <p:cNvSpPr>
                <a:spLocks noRot="1" noChangeAspect="1" noMove="1" noResize="1" noEditPoints="1" noAdjustHandles="1" noChangeArrowheads="1" noChangeShapeType="1" noTextEdit="1"/>
              </p:cNvSpPr>
              <p:nvPr/>
            </p:nvSpPr>
            <p:spPr>
              <a:xfrm>
                <a:off x="6516216" y="3857872"/>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42" name="直线箭头连接符 41">
            <a:extLst>
              <a:ext uri="{FF2B5EF4-FFF2-40B4-BE49-F238E27FC236}">
                <a16:creationId xmlns:a16="http://schemas.microsoft.com/office/drawing/2014/main" id="{95EC68F3-B560-FA4A-8FA0-030BE8666FF2}"/>
              </a:ext>
            </a:extLst>
          </p:cNvPr>
          <p:cNvCxnSpPr>
            <a:cxnSpLocks/>
            <a:stCxn id="41" idx="6"/>
            <a:endCxn id="36" idx="2"/>
          </p:cNvCxnSpPr>
          <p:nvPr/>
        </p:nvCxnSpPr>
        <p:spPr>
          <a:xfrm>
            <a:off x="6948264" y="4073896"/>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3A5DB0D2-9488-CA49-95D0-1BCE4679F614}"/>
              </a:ext>
            </a:extLst>
          </p:cNvPr>
          <p:cNvCxnSpPr>
            <a:cxnSpLocks/>
            <a:stCxn id="41" idx="6"/>
          </p:cNvCxnSpPr>
          <p:nvPr/>
        </p:nvCxnSpPr>
        <p:spPr>
          <a:xfrm flipV="1">
            <a:off x="6948264" y="3849172"/>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B0627988-20F0-EF4A-90F3-A323E5276170}"/>
              </a:ext>
            </a:extLst>
          </p:cNvPr>
          <p:cNvCxnSpPr>
            <a:cxnSpLocks/>
            <a:stCxn id="41" idx="6"/>
          </p:cNvCxnSpPr>
          <p:nvPr/>
        </p:nvCxnSpPr>
        <p:spPr>
          <a:xfrm>
            <a:off x="6948264" y="4073896"/>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450C5D32-0AF7-1449-A12A-902A489C960C}"/>
              </a:ext>
            </a:extLst>
          </p:cNvPr>
          <p:cNvCxnSpPr>
            <a:cxnSpLocks/>
            <a:stCxn id="39" idx="6"/>
          </p:cNvCxnSpPr>
          <p:nvPr/>
        </p:nvCxnSpPr>
        <p:spPr>
          <a:xfrm flipV="1">
            <a:off x="6948264" y="3114798"/>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DBEE0F55-CFEF-CD43-9C3F-11C8D7460C86}"/>
                  </a:ext>
                </a:extLst>
              </p:cNvPr>
              <p:cNvSpPr/>
              <p:nvPr/>
            </p:nvSpPr>
            <p:spPr>
              <a:xfrm>
                <a:off x="6588224" y="464996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6" name="椭圆 45">
                <a:extLst>
                  <a:ext uri="{FF2B5EF4-FFF2-40B4-BE49-F238E27FC236}">
                    <a16:creationId xmlns:a16="http://schemas.microsoft.com/office/drawing/2014/main" id="{DBEE0F55-CFEF-CD43-9C3F-11C8D7460C86}"/>
                  </a:ext>
                </a:extLst>
              </p:cNvPr>
              <p:cNvSpPr>
                <a:spLocks noRot="1" noChangeAspect="1" noMove="1" noResize="1" noEditPoints="1" noAdjustHandles="1" noChangeArrowheads="1" noChangeShapeType="1" noTextEdit="1"/>
              </p:cNvSpPr>
              <p:nvPr/>
            </p:nvSpPr>
            <p:spPr>
              <a:xfrm>
                <a:off x="6588224" y="4649960"/>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椭圆 46">
                <a:extLst>
                  <a:ext uri="{FF2B5EF4-FFF2-40B4-BE49-F238E27FC236}">
                    <a16:creationId xmlns:a16="http://schemas.microsoft.com/office/drawing/2014/main" id="{8D43C4D6-5D4A-EE48-8D02-898CAABBD698}"/>
                  </a:ext>
                </a:extLst>
              </p:cNvPr>
              <p:cNvSpPr/>
              <p:nvPr/>
            </p:nvSpPr>
            <p:spPr>
              <a:xfrm>
                <a:off x="6588224" y="537004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7" name="椭圆 46">
                <a:extLst>
                  <a:ext uri="{FF2B5EF4-FFF2-40B4-BE49-F238E27FC236}">
                    <a16:creationId xmlns:a16="http://schemas.microsoft.com/office/drawing/2014/main" id="{8D43C4D6-5D4A-EE48-8D02-898CAABBD698}"/>
                  </a:ext>
                </a:extLst>
              </p:cNvPr>
              <p:cNvSpPr>
                <a:spLocks noRot="1" noChangeAspect="1" noMove="1" noResize="1" noEditPoints="1" noAdjustHandles="1" noChangeArrowheads="1" noChangeShapeType="1" noTextEdit="1"/>
              </p:cNvSpPr>
              <p:nvPr/>
            </p:nvSpPr>
            <p:spPr>
              <a:xfrm>
                <a:off x="6588224" y="5370040"/>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48" name="直线箭头连接符 47">
            <a:extLst>
              <a:ext uri="{FF2B5EF4-FFF2-40B4-BE49-F238E27FC236}">
                <a16:creationId xmlns:a16="http://schemas.microsoft.com/office/drawing/2014/main" id="{491DF333-0D42-2342-9379-F36DC4A92FCF}"/>
              </a:ext>
            </a:extLst>
          </p:cNvPr>
          <p:cNvCxnSpPr>
            <a:cxnSpLocks/>
            <a:stCxn id="46" idx="6"/>
            <a:endCxn id="36" idx="3"/>
          </p:cNvCxnSpPr>
          <p:nvPr/>
        </p:nvCxnSpPr>
        <p:spPr>
          <a:xfrm flipV="1">
            <a:off x="7020272" y="4309997"/>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29463DA-B637-AC49-889F-5ECD8D98EB06}"/>
              </a:ext>
            </a:extLst>
          </p:cNvPr>
          <p:cNvCxnSpPr>
            <a:cxnSpLocks/>
            <a:stCxn id="46" idx="6"/>
          </p:cNvCxnSpPr>
          <p:nvPr/>
        </p:nvCxnSpPr>
        <p:spPr>
          <a:xfrm>
            <a:off x="7020272" y="4865984"/>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563DD4D-FA15-4E4B-91B2-BC34CE0430D3}"/>
              </a:ext>
            </a:extLst>
          </p:cNvPr>
          <p:cNvCxnSpPr>
            <a:cxnSpLocks/>
            <a:stCxn id="46" idx="6"/>
          </p:cNvCxnSpPr>
          <p:nvPr/>
        </p:nvCxnSpPr>
        <p:spPr>
          <a:xfrm>
            <a:off x="7020272" y="4865984"/>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74642E29-3275-CF4E-AD54-BB6A57F40ED8}"/>
              </a:ext>
            </a:extLst>
          </p:cNvPr>
          <p:cNvCxnSpPr>
            <a:cxnSpLocks/>
            <a:stCxn id="46" idx="6"/>
          </p:cNvCxnSpPr>
          <p:nvPr/>
        </p:nvCxnSpPr>
        <p:spPr>
          <a:xfrm flipV="1">
            <a:off x="7020272" y="4505944"/>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3D2766E0-47FE-6B41-8E9D-F658E16E3A83}"/>
              </a:ext>
            </a:extLst>
          </p:cNvPr>
          <p:cNvCxnSpPr>
            <a:cxnSpLocks/>
            <a:stCxn id="47" idx="6"/>
            <a:endCxn id="36" idx="3"/>
          </p:cNvCxnSpPr>
          <p:nvPr/>
        </p:nvCxnSpPr>
        <p:spPr>
          <a:xfrm flipV="1">
            <a:off x="7020272" y="4309997"/>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EFAB6557-62A9-BB48-A047-94CC183FCC7A}"/>
              </a:ext>
            </a:extLst>
          </p:cNvPr>
          <p:cNvCxnSpPr>
            <a:cxnSpLocks/>
            <a:stCxn id="47" idx="6"/>
          </p:cNvCxnSpPr>
          <p:nvPr/>
        </p:nvCxnSpPr>
        <p:spPr>
          <a:xfrm flipV="1">
            <a:off x="7020272" y="5370040"/>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C9B6CA59-CC79-3241-B138-E55DF4BE47A3}"/>
              </a:ext>
            </a:extLst>
          </p:cNvPr>
          <p:cNvCxnSpPr>
            <a:cxnSpLocks/>
            <a:stCxn id="47" idx="6"/>
          </p:cNvCxnSpPr>
          <p:nvPr/>
        </p:nvCxnSpPr>
        <p:spPr>
          <a:xfrm>
            <a:off x="7020272" y="5586064"/>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E84F957E-C6C8-4040-9DAF-959BB0034F25}"/>
              </a:ext>
            </a:extLst>
          </p:cNvPr>
          <p:cNvCxnSpPr>
            <a:cxnSpLocks/>
            <a:stCxn id="47" idx="6"/>
          </p:cNvCxnSpPr>
          <p:nvPr/>
        </p:nvCxnSpPr>
        <p:spPr>
          <a:xfrm>
            <a:off x="7020272" y="5586064"/>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98EF8C84-BD87-8D4B-8011-D2C880021012}"/>
              </a:ext>
            </a:extLst>
          </p:cNvPr>
          <p:cNvCxnSpPr>
            <a:cxnSpLocks/>
            <a:stCxn id="47" idx="6"/>
          </p:cNvCxnSpPr>
          <p:nvPr/>
        </p:nvCxnSpPr>
        <p:spPr>
          <a:xfrm>
            <a:off x="7020272" y="5586064"/>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7D308B81-DFC7-6748-A7DE-0CF3F9288B0E}"/>
                  </a:ext>
                </a:extLst>
              </p:cNvPr>
              <p:cNvSpPr/>
              <p:nvPr/>
            </p:nvSpPr>
            <p:spPr>
              <a:xfrm>
                <a:off x="3385299" y="37285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57" name="椭圆 56">
                <a:extLst>
                  <a:ext uri="{FF2B5EF4-FFF2-40B4-BE49-F238E27FC236}">
                    <a16:creationId xmlns:a16="http://schemas.microsoft.com/office/drawing/2014/main" id="{7D308B81-DFC7-6748-A7DE-0CF3F9288B0E}"/>
                  </a:ext>
                </a:extLst>
              </p:cNvPr>
              <p:cNvSpPr>
                <a:spLocks noRot="1" noChangeAspect="1" noMove="1" noResize="1" noEditPoints="1" noAdjustHandles="1" noChangeArrowheads="1" noChangeShapeType="1" noTextEdit="1"/>
              </p:cNvSpPr>
              <p:nvPr/>
            </p:nvSpPr>
            <p:spPr>
              <a:xfrm>
                <a:off x="3385299" y="3728572"/>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p:cxnSp>
        <p:nvCxnSpPr>
          <p:cNvPr id="58" name="直线箭头连接符 57">
            <a:extLst>
              <a:ext uri="{FF2B5EF4-FFF2-40B4-BE49-F238E27FC236}">
                <a16:creationId xmlns:a16="http://schemas.microsoft.com/office/drawing/2014/main" id="{9E82BBA2-28F8-DB49-AB1D-CBE039E6E3F3}"/>
              </a:ext>
            </a:extLst>
          </p:cNvPr>
          <p:cNvCxnSpPr>
            <a:cxnSpLocks/>
            <a:stCxn id="57" idx="6"/>
          </p:cNvCxnSpPr>
          <p:nvPr/>
        </p:nvCxnSpPr>
        <p:spPr>
          <a:xfrm flipV="1">
            <a:off x="3817347" y="3728572"/>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012193F-9E44-8448-9744-062FB0DFCDDD}"/>
              </a:ext>
            </a:extLst>
          </p:cNvPr>
          <p:cNvCxnSpPr>
            <a:cxnSpLocks/>
            <a:stCxn id="57" idx="6"/>
          </p:cNvCxnSpPr>
          <p:nvPr/>
        </p:nvCxnSpPr>
        <p:spPr>
          <a:xfrm>
            <a:off x="3817347" y="3944596"/>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F37C8FDD-35BE-ED45-B92C-92B34AB057B7}"/>
                  </a:ext>
                </a:extLst>
              </p:cNvPr>
              <p:cNvSpPr txBox="1"/>
              <p:nvPr/>
            </p:nvSpPr>
            <p:spPr>
              <a:xfrm>
                <a:off x="-36512" y="2564904"/>
                <a:ext cx="3424951" cy="2123658"/>
              </a:xfrm>
              <a:prstGeom prst="rect">
                <a:avLst/>
              </a:prstGeom>
              <a:noFill/>
            </p:spPr>
            <p:txBody>
              <a:bodyPr wrap="square" rtlCol="0">
                <a:spAutoFit/>
              </a:bodyPr>
              <a:lstStyle/>
              <a:p>
                <a:pPr marL="342900" indent="-342900">
                  <a:buSzPct val="80000"/>
                  <a:buFont typeface="Wingdings" pitchFamily="2" charset="2"/>
                  <a:buChar char="l"/>
                </a:pPr>
                <a:r>
                  <a:rPr kumimoji="1" lang="zh-CN" altLang="en-US" sz="2000" b="0" dirty="0">
                    <a:latin typeface="Corbel" panose="020B0503020204020204" pitchFamily="34" charset="0"/>
                  </a:rPr>
                  <a:t>初始化</a:t>
                </a:r>
                <a:endParaRPr kumimoji="1" lang="en-US" altLang="zh-CN" sz="2000" b="0" dirty="0">
                  <a:latin typeface="Corbel" panose="020B0503020204020204" pitchFamily="34" charset="0"/>
                </a:endParaRPr>
              </a:p>
              <a:p>
                <a:pPr marL="342900" indent="-342900">
                  <a:buSzPct val="80000"/>
                  <a:buFont typeface="Wingdings" pitchFamily="2" charset="2"/>
                  <a:buChar char="l"/>
                </a:pPr>
                <a:r>
                  <a:rPr kumimoji="1" lang="zh-CN" altLang="en-US" sz="2000" b="0" dirty="0">
                    <a:latin typeface="Corbel" panose="020B0503020204020204" pitchFamily="34" charset="0"/>
                  </a:rPr>
                  <a:t>运行</a:t>
                </a:r>
                <a:r>
                  <a:rPr kumimoji="1" lang="en-US" altLang="zh-CN" sz="2000" b="0" dirty="0">
                    <a:latin typeface="Corbel" panose="020B0503020204020204" pitchFamily="34" charset="0"/>
                  </a:rPr>
                  <a:t>RBS</a:t>
                </a:r>
                <a:r>
                  <a:rPr kumimoji="1" lang="zh-CN" altLang="en-US" sz="2000" b="0" dirty="0">
                    <a:latin typeface="Corbel" panose="020B0503020204020204" pitchFamily="34" charset="0"/>
                  </a:rPr>
                  <a:t>计算前</a:t>
                </a:r>
                <a14:m>
                  <m:oMath xmlns:m="http://schemas.openxmlformats.org/officeDocument/2006/math">
                    <m:r>
                      <a:rPr kumimoji="1" lang="en-US" altLang="zh-CN" sz="2000" b="0" i="1">
                        <a:latin typeface="Cambria Math" panose="02040503050406030204" pitchFamily="18" charset="0"/>
                      </a:rPr>
                      <m:t>𝐿</m:t>
                    </m:r>
                  </m:oMath>
                </a14:m>
                <a:r>
                  <a:rPr kumimoji="1" lang="zh-CN" altLang="en-US" sz="2000" b="0" dirty="0">
                    <a:latin typeface="Candara" panose="020E0502030303020204" pitchFamily="34" charset="0"/>
                  </a:rPr>
                  <a:t>层的</a:t>
                </a:r>
                <a:r>
                  <a:rPr kumimoji="1" lang="en-US" altLang="zh-CN" sz="2000" b="0" dirty="0">
                    <a:latin typeface="Candara" panose="020E0502030303020204" pitchFamily="34" charset="0"/>
                  </a:rPr>
                  <a:t>PPR</a:t>
                </a:r>
                <a:r>
                  <a:rPr kumimoji="1" lang="en-US" altLang="zh-CN" sz="2000" b="0" dirty="0">
                    <a:latin typeface="Corbel" panose="020B0503020204020204" pitchFamily="34" charset="0"/>
                  </a:rPr>
                  <a:t>.</a:t>
                </a:r>
              </a:p>
              <a:p>
                <a:pPr>
                  <a:buSzPct val="80000"/>
                </a:pPr>
                <a:r>
                  <a:rPr kumimoji="1" lang="en-US" altLang="zh-CN" sz="2000" b="0" dirty="0">
                    <a:latin typeface="Corbel" panose="020B0503020204020204" pitchFamily="34" charset="0"/>
                  </a:rPr>
                  <a:t>       </a:t>
                </a:r>
                <a:r>
                  <a:rPr kumimoji="1" lang="zh-CN" altLang="en-US" sz="2000" b="0" dirty="0">
                    <a:latin typeface="Corbel" panose="020B0503020204020204" pitchFamily="34" charset="0"/>
                  </a:rPr>
                  <a:t>在每一层运行时</a:t>
                </a:r>
                <a:r>
                  <a:rPr kumimoji="1" lang="en-US" altLang="zh-CN" sz="2000" b="0" dirty="0">
                    <a:latin typeface="Corbel" panose="020B0503020204020204" pitchFamily="34" charset="0"/>
                  </a:rPr>
                  <a:t>:</a:t>
                </a:r>
              </a:p>
              <a:p>
                <a:pPr marL="342900" indent="-342900">
                  <a:buSzPct val="80000"/>
                  <a:buFont typeface="Wingdings" pitchFamily="2" charset="2"/>
                  <a:buChar char="p"/>
                </a:pPr>
                <a:r>
                  <a:rPr kumimoji="1" lang="zh-CN" altLang="en-US" sz="1800" b="0" dirty="0">
                    <a:latin typeface="Corbel" panose="020B0503020204020204" pitchFamily="34" charset="0"/>
                  </a:rPr>
                  <a:t>选择当前层</a:t>
                </a:r>
                <a:r>
                  <a:rPr kumimoji="1" lang="en-US" altLang="zh-CN" sz="1800" b="0" dirty="0">
                    <a:latin typeface="Corbel" panose="020B0503020204020204" pitchFamily="34" charset="0"/>
                  </a:rPr>
                  <a:t>reserve</a:t>
                </a:r>
                <a14:m>
                  <m:oMath xmlns:m="http://schemas.openxmlformats.org/officeDocument/2006/math">
                    <m:r>
                      <a:rPr kumimoji="1" lang="en-US" altLang="zh-CN" sz="1800" b="0" i="1">
                        <a:latin typeface="Cambria Math" panose="02040503050406030204" pitchFamily="18" charset="0"/>
                        <a:ea typeface="Cambria Math" panose="02040503050406030204" pitchFamily="18" charset="0"/>
                      </a:rPr>
                      <m:t>≠0</m:t>
                    </m:r>
                  </m:oMath>
                </a14:m>
                <a:r>
                  <a:rPr kumimoji="1" lang="zh-CN" altLang="en-US" sz="1800" b="0" dirty="0">
                    <a:latin typeface="Corbel" panose="020B0503020204020204" pitchFamily="34" charset="0"/>
                  </a:rPr>
                  <a:t>的节点</a:t>
                </a:r>
                <a:r>
                  <a:rPr kumimoji="1" lang="en-US" altLang="zh-CN" sz="1800" b="0" dirty="0">
                    <a:latin typeface="Corbel" panose="020B0503020204020204" pitchFamily="34" charset="0"/>
                  </a:rPr>
                  <a:t> </a:t>
                </a:r>
              </a:p>
              <a:p>
                <a:pPr marL="342900" indent="-342900">
                  <a:buSzPct val="80000"/>
                  <a:buFont typeface="Wingdings" pitchFamily="2" charset="2"/>
                  <a:buChar char="p"/>
                </a:pPr>
                <a:r>
                  <a:rPr kumimoji="1" lang="zh-CN" altLang="en-US" sz="1800" b="0" dirty="0">
                    <a:latin typeface="Corbel" panose="020B0503020204020204" pitchFamily="34" charset="0"/>
                  </a:rPr>
                  <a:t>更新特定入邻居的</a:t>
                </a:r>
                <a:r>
                  <a:rPr kumimoji="1" lang="en-US" altLang="zh-CN" sz="1800" b="0" dirty="0">
                    <a:latin typeface="Corbel" panose="020B0503020204020204" pitchFamily="34" charset="0"/>
                  </a:rPr>
                  <a:t>reserve</a:t>
                </a:r>
                <a:r>
                  <a:rPr kumimoji="1" lang="en-US" altLang="zh-CN" sz="1800" b="0" dirty="0">
                    <a:solidFill>
                      <a:srgbClr val="C00000"/>
                    </a:solidFill>
                    <a:latin typeface="Corbel" panose="020B0503020204020204" pitchFamily="34" charset="0"/>
                  </a:rPr>
                  <a:t>. </a:t>
                </a:r>
              </a:p>
              <a:p>
                <a:pPr marL="800100" lvl="1" indent="-342900">
                  <a:buSzPct val="80000"/>
                  <a:buFont typeface="Wingdings" pitchFamily="2" charset="2"/>
                  <a:buChar char="Ø"/>
                </a:pPr>
                <a:r>
                  <a:rPr kumimoji="1" lang="zh-CN" altLang="en-US" sz="1800" b="0" dirty="0">
                    <a:latin typeface="Corbel" panose="020B0503020204020204" pitchFamily="34" charset="0"/>
                  </a:rPr>
                  <a:t>确定性地更新出度小的入邻居节点的</a:t>
                </a:r>
                <a:r>
                  <a:rPr kumimoji="1" lang="en-US" altLang="zh-CN" sz="1800" b="0" dirty="0">
                    <a:latin typeface="Corbel" panose="020B0503020204020204" pitchFamily="34" charset="0"/>
                  </a:rPr>
                  <a:t>reserve</a:t>
                </a:r>
              </a:p>
            </p:txBody>
          </p:sp>
        </mc:Choice>
        <mc:Fallback xmlns="">
          <p:sp>
            <p:nvSpPr>
              <p:cNvPr id="64" name="文本框 63">
                <a:extLst>
                  <a:ext uri="{FF2B5EF4-FFF2-40B4-BE49-F238E27FC236}">
                    <a16:creationId xmlns:a16="http://schemas.microsoft.com/office/drawing/2014/main" id="{F37C8FDD-35BE-ED45-B92C-92B34AB057B7}"/>
                  </a:ext>
                </a:extLst>
              </p:cNvPr>
              <p:cNvSpPr txBox="1">
                <a:spLocks noRot="1" noChangeAspect="1" noMove="1" noResize="1" noEditPoints="1" noAdjustHandles="1" noChangeArrowheads="1" noChangeShapeType="1" noTextEdit="1"/>
              </p:cNvSpPr>
              <p:nvPr/>
            </p:nvSpPr>
            <p:spPr>
              <a:xfrm>
                <a:off x="-36512" y="2564904"/>
                <a:ext cx="3424951" cy="2123658"/>
              </a:xfrm>
              <a:prstGeom prst="rect">
                <a:avLst/>
              </a:prstGeom>
              <a:blipFill>
                <a:blip r:embed="rId10"/>
                <a:stretch>
                  <a:fillRect l="-746" t="-2994" r="-1119" b="-3593"/>
                </a:stretch>
              </a:blipFill>
            </p:spPr>
            <p:txBody>
              <a:bodyPr/>
              <a:lstStyle/>
              <a:p>
                <a:r>
                  <a:rPr lang="zh-CN" altLang="en-US">
                    <a:noFill/>
                  </a:rPr>
                  <a:t> </a:t>
                </a:r>
              </a:p>
            </p:txBody>
          </p:sp>
        </mc:Fallback>
      </mc:AlternateContent>
      <p:cxnSp>
        <p:nvCxnSpPr>
          <p:cNvPr id="67" name="直线箭头连接符 66">
            <a:extLst>
              <a:ext uri="{FF2B5EF4-FFF2-40B4-BE49-F238E27FC236}">
                <a16:creationId xmlns:a16="http://schemas.microsoft.com/office/drawing/2014/main" id="{068C104A-F8F7-0449-A5DE-CDC7CCF3C9AA}"/>
              </a:ext>
            </a:extLst>
          </p:cNvPr>
          <p:cNvCxnSpPr>
            <a:cxnSpLocks/>
          </p:cNvCxnSpPr>
          <p:nvPr/>
        </p:nvCxnSpPr>
        <p:spPr>
          <a:xfrm flipV="1">
            <a:off x="6228184" y="2561728"/>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4427F86-4B32-E341-8C83-6FB1AA4B8E48}"/>
              </a:ext>
            </a:extLst>
          </p:cNvPr>
          <p:cNvCxnSpPr>
            <a:cxnSpLocks/>
          </p:cNvCxnSpPr>
          <p:nvPr/>
        </p:nvCxnSpPr>
        <p:spPr>
          <a:xfrm>
            <a:off x="6228184" y="3331816"/>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5E749D1C-63E0-C045-A685-E685BFC568F1}"/>
              </a:ext>
            </a:extLst>
          </p:cNvPr>
          <p:cNvCxnSpPr>
            <a:cxnSpLocks/>
          </p:cNvCxnSpPr>
          <p:nvPr/>
        </p:nvCxnSpPr>
        <p:spPr>
          <a:xfrm>
            <a:off x="6228184" y="3941221"/>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2E6D366E-1FC4-6C40-BDDF-1A9365834DDC}"/>
              </a:ext>
            </a:extLst>
          </p:cNvPr>
          <p:cNvCxnSpPr>
            <a:cxnSpLocks/>
          </p:cNvCxnSpPr>
          <p:nvPr/>
        </p:nvCxnSpPr>
        <p:spPr>
          <a:xfrm flipV="1">
            <a:off x="6228184" y="4073896"/>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67F9CE5-99A2-F44B-8086-A42B48F6EA0C}"/>
              </a:ext>
            </a:extLst>
          </p:cNvPr>
          <p:cNvCxnSpPr>
            <a:cxnSpLocks/>
          </p:cNvCxnSpPr>
          <p:nvPr/>
        </p:nvCxnSpPr>
        <p:spPr>
          <a:xfrm>
            <a:off x="6228184" y="234570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00FF8E6E-CE06-F745-A833-7ACBACAA4368}"/>
              </a:ext>
            </a:extLst>
          </p:cNvPr>
          <p:cNvCxnSpPr>
            <a:cxnSpLocks/>
          </p:cNvCxnSpPr>
          <p:nvPr/>
        </p:nvCxnSpPr>
        <p:spPr>
          <a:xfrm>
            <a:off x="6300192" y="464996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DC0F6013-6509-8F41-AC91-8E81B7348832}"/>
              </a:ext>
            </a:extLst>
          </p:cNvPr>
          <p:cNvCxnSpPr>
            <a:cxnSpLocks/>
          </p:cNvCxnSpPr>
          <p:nvPr/>
        </p:nvCxnSpPr>
        <p:spPr>
          <a:xfrm>
            <a:off x="6300192" y="486598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F448CECF-AA6E-3F40-A214-76EA26EE3D80}"/>
              </a:ext>
            </a:extLst>
          </p:cNvPr>
          <p:cNvCxnSpPr>
            <a:cxnSpLocks/>
          </p:cNvCxnSpPr>
          <p:nvPr/>
        </p:nvCxnSpPr>
        <p:spPr>
          <a:xfrm flipV="1">
            <a:off x="6300192" y="486598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1E4AD2E6-4439-814C-8D5F-57F68D06DF6D}"/>
              </a:ext>
            </a:extLst>
          </p:cNvPr>
          <p:cNvCxnSpPr>
            <a:cxnSpLocks/>
          </p:cNvCxnSpPr>
          <p:nvPr/>
        </p:nvCxnSpPr>
        <p:spPr>
          <a:xfrm>
            <a:off x="6300192" y="558606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 name="矩形 84">
                <a:extLst>
                  <a:ext uri="{FF2B5EF4-FFF2-40B4-BE49-F238E27FC236}">
                    <a16:creationId xmlns:a16="http://schemas.microsoft.com/office/drawing/2014/main" id="{9DF610CB-CA4E-1D4E-BFDE-10417371E12F}"/>
                  </a:ext>
                </a:extLst>
              </p:cNvPr>
              <p:cNvSpPr/>
              <p:nvPr/>
            </p:nvSpPr>
            <p:spPr>
              <a:xfrm>
                <a:off x="8655037" y="3494627"/>
                <a:ext cx="612668"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m:t>
                      </m:r>
                      <m:r>
                        <m:rPr>
                          <m:sty m:val="p"/>
                        </m:rPr>
                        <a:rPr kumimoji="1" lang="en-US" altLang="zh-CN" sz="1800" b="0" dirty="0">
                          <a:solidFill>
                            <a:srgbClr val="C00000"/>
                          </a:solidFill>
                          <a:latin typeface="Cambria Math" panose="02040503050406030204" pitchFamily="18" charset="0"/>
                          <a:ea typeface="Cambria Math" panose="02040503050406030204" pitchFamily="18" charset="0"/>
                        </a:rPr>
                        <m:t>α</m:t>
                      </m:r>
                    </m:oMath>
                  </m:oMathPara>
                </a14:m>
                <a:endParaRPr lang="en-US" altLang="zh-CN" sz="1800" b="0" dirty="0"/>
              </a:p>
            </p:txBody>
          </p:sp>
        </mc:Choice>
        <mc:Fallback xmlns="">
          <p:sp>
            <p:nvSpPr>
              <p:cNvPr id="85" name="矩形 84">
                <a:extLst>
                  <a:ext uri="{FF2B5EF4-FFF2-40B4-BE49-F238E27FC236}">
                    <a16:creationId xmlns:a16="http://schemas.microsoft.com/office/drawing/2014/main" id="{9DF610CB-CA4E-1D4E-BFDE-10417371E12F}"/>
                  </a:ext>
                </a:extLst>
              </p:cNvPr>
              <p:cNvSpPr>
                <a:spLocks noRot="1" noChangeAspect="1" noMove="1" noResize="1" noEditPoints="1" noAdjustHandles="1" noChangeArrowheads="1" noChangeShapeType="1" noTextEdit="1"/>
              </p:cNvSpPr>
              <p:nvPr/>
            </p:nvSpPr>
            <p:spPr>
              <a:xfrm>
                <a:off x="8655037" y="3494627"/>
                <a:ext cx="612668"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矩形 86">
                <a:extLst>
                  <a:ext uri="{FF2B5EF4-FFF2-40B4-BE49-F238E27FC236}">
                    <a16:creationId xmlns:a16="http://schemas.microsoft.com/office/drawing/2014/main" id="{1B830253-9BB7-BD4D-B0A0-D2C3B98BC5C4}"/>
                  </a:ext>
                </a:extLst>
              </p:cNvPr>
              <p:cNvSpPr/>
              <p:nvPr/>
            </p:nvSpPr>
            <p:spPr>
              <a:xfrm>
                <a:off x="3203848" y="4132889"/>
                <a:ext cx="884601"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87" name="矩形 86">
                <a:extLst>
                  <a:ext uri="{FF2B5EF4-FFF2-40B4-BE49-F238E27FC236}">
                    <a16:creationId xmlns:a16="http://schemas.microsoft.com/office/drawing/2014/main" id="{1B830253-9BB7-BD4D-B0A0-D2C3B98BC5C4}"/>
                  </a:ext>
                </a:extLst>
              </p:cNvPr>
              <p:cNvSpPr>
                <a:spLocks noRot="1" noChangeAspect="1" noMove="1" noResize="1" noEditPoints="1" noAdjustHandles="1" noChangeArrowheads="1" noChangeShapeType="1" noTextEdit="1"/>
              </p:cNvSpPr>
              <p:nvPr/>
            </p:nvSpPr>
            <p:spPr>
              <a:xfrm>
                <a:off x="3203848" y="4132889"/>
                <a:ext cx="884601" cy="3385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C9AC32FF-1381-BB48-B1F8-B77EAEBDE630}"/>
                  </a:ext>
                </a:extLst>
              </p:cNvPr>
              <p:cNvSpPr/>
              <p:nvPr/>
            </p:nvSpPr>
            <p:spPr>
              <a:xfrm>
                <a:off x="3876778" y="413318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88" name="矩形 87">
                <a:extLst>
                  <a:ext uri="{FF2B5EF4-FFF2-40B4-BE49-F238E27FC236}">
                    <a16:creationId xmlns:a16="http://schemas.microsoft.com/office/drawing/2014/main" id="{C9AC32FF-1381-BB48-B1F8-B77EAEBDE630}"/>
                  </a:ext>
                </a:extLst>
              </p:cNvPr>
              <p:cNvSpPr>
                <a:spLocks noRot="1" noChangeAspect="1" noMove="1" noResize="1" noEditPoints="1" noAdjustHandles="1" noChangeArrowheads="1" noChangeShapeType="1" noTextEdit="1"/>
              </p:cNvSpPr>
              <p:nvPr/>
            </p:nvSpPr>
            <p:spPr>
              <a:xfrm>
                <a:off x="3876778" y="4133181"/>
                <a:ext cx="560666" cy="3385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矩形 93">
                <a:extLst>
                  <a:ext uri="{FF2B5EF4-FFF2-40B4-BE49-F238E27FC236}">
                    <a16:creationId xmlns:a16="http://schemas.microsoft.com/office/drawing/2014/main" id="{78F384CA-2CCE-D54C-B6A8-00F1C472933B}"/>
                  </a:ext>
                </a:extLst>
              </p:cNvPr>
              <p:cNvSpPr/>
              <p:nvPr/>
            </p:nvSpPr>
            <p:spPr>
              <a:xfrm>
                <a:off x="4729418" y="2394815"/>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94" name="矩形 93">
                <a:extLst>
                  <a:ext uri="{FF2B5EF4-FFF2-40B4-BE49-F238E27FC236}">
                    <a16:creationId xmlns:a16="http://schemas.microsoft.com/office/drawing/2014/main" id="{78F384CA-2CCE-D54C-B6A8-00F1C472933B}"/>
                  </a:ext>
                </a:extLst>
              </p:cNvPr>
              <p:cNvSpPr>
                <a:spLocks noRot="1" noChangeAspect="1" noMove="1" noResize="1" noEditPoints="1" noAdjustHandles="1" noChangeArrowheads="1" noChangeShapeType="1" noTextEdit="1"/>
              </p:cNvSpPr>
              <p:nvPr/>
            </p:nvSpPr>
            <p:spPr>
              <a:xfrm>
                <a:off x="4729418" y="2394815"/>
                <a:ext cx="986360" cy="3385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矩形 94">
                <a:extLst>
                  <a:ext uri="{FF2B5EF4-FFF2-40B4-BE49-F238E27FC236}">
                    <a16:creationId xmlns:a16="http://schemas.microsoft.com/office/drawing/2014/main" id="{757E71B1-0E6A-0A40-A335-37B9E72F58C2}"/>
                  </a:ext>
                </a:extLst>
              </p:cNvPr>
              <p:cNvSpPr/>
              <p:nvPr/>
            </p:nvSpPr>
            <p:spPr>
              <a:xfrm>
                <a:off x="5523502" y="2399550"/>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95" name="矩形 94">
                <a:extLst>
                  <a:ext uri="{FF2B5EF4-FFF2-40B4-BE49-F238E27FC236}">
                    <a16:creationId xmlns:a16="http://schemas.microsoft.com/office/drawing/2014/main" id="{757E71B1-0E6A-0A40-A335-37B9E72F58C2}"/>
                  </a:ext>
                </a:extLst>
              </p:cNvPr>
              <p:cNvSpPr>
                <a:spLocks noRot="1" noChangeAspect="1" noMove="1" noResize="1" noEditPoints="1" noAdjustHandles="1" noChangeArrowheads="1" noChangeShapeType="1" noTextEdit="1"/>
              </p:cNvSpPr>
              <p:nvPr/>
            </p:nvSpPr>
            <p:spPr>
              <a:xfrm>
                <a:off x="5523502" y="2399550"/>
                <a:ext cx="560666" cy="338554"/>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矩形 100">
                <a:extLst>
                  <a:ext uri="{FF2B5EF4-FFF2-40B4-BE49-F238E27FC236}">
                    <a16:creationId xmlns:a16="http://schemas.microsoft.com/office/drawing/2014/main" id="{0FB00ED7-1B8D-BD41-B59D-4B93900A1202}"/>
                  </a:ext>
                </a:extLst>
              </p:cNvPr>
              <p:cNvSpPr/>
              <p:nvPr/>
            </p:nvSpPr>
            <p:spPr>
              <a:xfrm>
                <a:off x="4728503" y="3181556"/>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1" name="矩形 100">
                <a:extLst>
                  <a:ext uri="{FF2B5EF4-FFF2-40B4-BE49-F238E27FC236}">
                    <a16:creationId xmlns:a16="http://schemas.microsoft.com/office/drawing/2014/main" id="{0FB00ED7-1B8D-BD41-B59D-4B93900A1202}"/>
                  </a:ext>
                </a:extLst>
              </p:cNvPr>
              <p:cNvSpPr>
                <a:spLocks noRot="1" noChangeAspect="1" noMove="1" noResize="1" noEditPoints="1" noAdjustHandles="1" noChangeArrowheads="1" noChangeShapeType="1" noTextEdit="1"/>
              </p:cNvSpPr>
              <p:nvPr/>
            </p:nvSpPr>
            <p:spPr>
              <a:xfrm>
                <a:off x="4728503" y="3181556"/>
                <a:ext cx="991105" cy="33855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矩形 101">
                <a:extLst>
                  <a:ext uri="{FF2B5EF4-FFF2-40B4-BE49-F238E27FC236}">
                    <a16:creationId xmlns:a16="http://schemas.microsoft.com/office/drawing/2014/main" id="{72CA85E0-6095-5249-98A8-FA8DC8335B59}"/>
                  </a:ext>
                </a:extLst>
              </p:cNvPr>
              <p:cNvSpPr/>
              <p:nvPr/>
            </p:nvSpPr>
            <p:spPr>
              <a:xfrm>
                <a:off x="5522587" y="318629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2" name="矩形 101">
                <a:extLst>
                  <a:ext uri="{FF2B5EF4-FFF2-40B4-BE49-F238E27FC236}">
                    <a16:creationId xmlns:a16="http://schemas.microsoft.com/office/drawing/2014/main" id="{72CA85E0-6095-5249-98A8-FA8DC8335B59}"/>
                  </a:ext>
                </a:extLst>
              </p:cNvPr>
              <p:cNvSpPr>
                <a:spLocks noRot="1" noChangeAspect="1" noMove="1" noResize="1" noEditPoints="1" noAdjustHandles="1" noChangeArrowheads="1" noChangeShapeType="1" noTextEdit="1"/>
              </p:cNvSpPr>
              <p:nvPr/>
            </p:nvSpPr>
            <p:spPr>
              <a:xfrm>
                <a:off x="5522587" y="3186291"/>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矩形 102">
                <a:extLst>
                  <a:ext uri="{FF2B5EF4-FFF2-40B4-BE49-F238E27FC236}">
                    <a16:creationId xmlns:a16="http://schemas.microsoft.com/office/drawing/2014/main" id="{14FB552B-0F9C-054F-9948-CA69D179DE26}"/>
                  </a:ext>
                </a:extLst>
              </p:cNvPr>
              <p:cNvSpPr/>
              <p:nvPr/>
            </p:nvSpPr>
            <p:spPr>
              <a:xfrm>
                <a:off x="4727422" y="3871690"/>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3" name="矩形 102">
                <a:extLst>
                  <a:ext uri="{FF2B5EF4-FFF2-40B4-BE49-F238E27FC236}">
                    <a16:creationId xmlns:a16="http://schemas.microsoft.com/office/drawing/2014/main" id="{14FB552B-0F9C-054F-9948-CA69D179DE26}"/>
                  </a:ext>
                </a:extLst>
              </p:cNvPr>
              <p:cNvSpPr>
                <a:spLocks noRot="1" noChangeAspect="1" noMove="1" noResize="1" noEditPoints="1" noAdjustHandles="1" noChangeArrowheads="1" noChangeShapeType="1" noTextEdit="1"/>
              </p:cNvSpPr>
              <p:nvPr/>
            </p:nvSpPr>
            <p:spPr>
              <a:xfrm>
                <a:off x="4727422" y="3871690"/>
                <a:ext cx="991105" cy="33855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矩形 103">
                <a:extLst>
                  <a:ext uri="{FF2B5EF4-FFF2-40B4-BE49-F238E27FC236}">
                    <a16:creationId xmlns:a16="http://schemas.microsoft.com/office/drawing/2014/main" id="{851B4ACF-6554-4749-AE70-62078E2D1B76}"/>
                  </a:ext>
                </a:extLst>
              </p:cNvPr>
              <p:cNvSpPr/>
              <p:nvPr/>
            </p:nvSpPr>
            <p:spPr>
              <a:xfrm>
                <a:off x="5521506" y="387642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4" name="矩形 103">
                <a:extLst>
                  <a:ext uri="{FF2B5EF4-FFF2-40B4-BE49-F238E27FC236}">
                    <a16:creationId xmlns:a16="http://schemas.microsoft.com/office/drawing/2014/main" id="{851B4ACF-6554-4749-AE70-62078E2D1B76}"/>
                  </a:ext>
                </a:extLst>
              </p:cNvPr>
              <p:cNvSpPr>
                <a:spLocks noRot="1" noChangeAspect="1" noMove="1" noResize="1" noEditPoints="1" noAdjustHandles="1" noChangeArrowheads="1" noChangeShapeType="1" noTextEdit="1"/>
              </p:cNvSpPr>
              <p:nvPr/>
            </p:nvSpPr>
            <p:spPr>
              <a:xfrm>
                <a:off x="5521506" y="3876425"/>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矩形 104">
                <a:extLst>
                  <a:ext uri="{FF2B5EF4-FFF2-40B4-BE49-F238E27FC236}">
                    <a16:creationId xmlns:a16="http://schemas.microsoft.com/office/drawing/2014/main" id="{E0F6EDC3-3C6D-F848-A6CB-B4D4719C9882}"/>
                  </a:ext>
                </a:extLst>
              </p:cNvPr>
              <p:cNvSpPr/>
              <p:nvPr/>
            </p:nvSpPr>
            <p:spPr>
              <a:xfrm>
                <a:off x="4727422" y="4653696"/>
                <a:ext cx="98232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5" name="矩形 104">
                <a:extLst>
                  <a:ext uri="{FF2B5EF4-FFF2-40B4-BE49-F238E27FC236}">
                    <a16:creationId xmlns:a16="http://schemas.microsoft.com/office/drawing/2014/main" id="{E0F6EDC3-3C6D-F848-A6CB-B4D4719C9882}"/>
                  </a:ext>
                </a:extLst>
              </p:cNvPr>
              <p:cNvSpPr>
                <a:spLocks noRot="1" noChangeAspect="1" noMove="1" noResize="1" noEditPoints="1" noAdjustHandles="1" noChangeArrowheads="1" noChangeShapeType="1" noTextEdit="1"/>
              </p:cNvSpPr>
              <p:nvPr/>
            </p:nvSpPr>
            <p:spPr>
              <a:xfrm>
                <a:off x="4727422" y="4653696"/>
                <a:ext cx="982320"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矩形 105">
                <a:extLst>
                  <a:ext uri="{FF2B5EF4-FFF2-40B4-BE49-F238E27FC236}">
                    <a16:creationId xmlns:a16="http://schemas.microsoft.com/office/drawing/2014/main" id="{C0F84A8F-3EED-6D48-9278-B8C9134EBF1C}"/>
                  </a:ext>
                </a:extLst>
              </p:cNvPr>
              <p:cNvSpPr/>
              <p:nvPr/>
            </p:nvSpPr>
            <p:spPr>
              <a:xfrm>
                <a:off x="5521506" y="465843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6" name="矩形 105">
                <a:extLst>
                  <a:ext uri="{FF2B5EF4-FFF2-40B4-BE49-F238E27FC236}">
                    <a16:creationId xmlns:a16="http://schemas.microsoft.com/office/drawing/2014/main" id="{C0F84A8F-3EED-6D48-9278-B8C9134EBF1C}"/>
                  </a:ext>
                </a:extLst>
              </p:cNvPr>
              <p:cNvSpPr>
                <a:spLocks noRot="1" noChangeAspect="1" noMove="1" noResize="1" noEditPoints="1" noAdjustHandles="1" noChangeArrowheads="1" noChangeShapeType="1" noTextEdit="1"/>
              </p:cNvSpPr>
              <p:nvPr/>
            </p:nvSpPr>
            <p:spPr>
              <a:xfrm>
                <a:off x="5521506" y="4658431"/>
                <a:ext cx="560666" cy="33855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矩形 106">
                <a:extLst>
                  <a:ext uri="{FF2B5EF4-FFF2-40B4-BE49-F238E27FC236}">
                    <a16:creationId xmlns:a16="http://schemas.microsoft.com/office/drawing/2014/main" id="{A11A2705-0DD2-8043-A95E-EA825C88515C}"/>
                  </a:ext>
                </a:extLst>
              </p:cNvPr>
              <p:cNvSpPr/>
              <p:nvPr/>
            </p:nvSpPr>
            <p:spPr>
              <a:xfrm>
                <a:off x="4727422" y="5445784"/>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7" name="矩形 106">
                <a:extLst>
                  <a:ext uri="{FF2B5EF4-FFF2-40B4-BE49-F238E27FC236}">
                    <a16:creationId xmlns:a16="http://schemas.microsoft.com/office/drawing/2014/main" id="{A11A2705-0DD2-8043-A95E-EA825C88515C}"/>
                  </a:ext>
                </a:extLst>
              </p:cNvPr>
              <p:cNvSpPr>
                <a:spLocks noRot="1" noChangeAspect="1" noMove="1" noResize="1" noEditPoints="1" noAdjustHandles="1" noChangeArrowheads="1" noChangeShapeType="1" noTextEdit="1"/>
              </p:cNvSpPr>
              <p:nvPr/>
            </p:nvSpPr>
            <p:spPr>
              <a:xfrm>
                <a:off x="4727422" y="5445784"/>
                <a:ext cx="991105"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矩形 107">
                <a:extLst>
                  <a:ext uri="{FF2B5EF4-FFF2-40B4-BE49-F238E27FC236}">
                    <a16:creationId xmlns:a16="http://schemas.microsoft.com/office/drawing/2014/main" id="{C57CBC39-9C57-1440-9F6B-0ACC790AA0F3}"/>
                  </a:ext>
                </a:extLst>
              </p:cNvPr>
              <p:cNvSpPr/>
              <p:nvPr/>
            </p:nvSpPr>
            <p:spPr>
              <a:xfrm>
                <a:off x="5521506" y="5450519"/>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8" name="矩形 107">
                <a:extLst>
                  <a:ext uri="{FF2B5EF4-FFF2-40B4-BE49-F238E27FC236}">
                    <a16:creationId xmlns:a16="http://schemas.microsoft.com/office/drawing/2014/main" id="{C57CBC39-9C57-1440-9F6B-0ACC790AA0F3}"/>
                  </a:ext>
                </a:extLst>
              </p:cNvPr>
              <p:cNvSpPr>
                <a:spLocks noRot="1" noChangeAspect="1" noMove="1" noResize="1" noEditPoints="1" noAdjustHandles="1" noChangeArrowheads="1" noChangeShapeType="1" noTextEdit="1"/>
              </p:cNvSpPr>
              <p:nvPr/>
            </p:nvSpPr>
            <p:spPr>
              <a:xfrm>
                <a:off x="5521506" y="5450519"/>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矩形 116">
                <a:extLst>
                  <a:ext uri="{FF2B5EF4-FFF2-40B4-BE49-F238E27FC236}">
                    <a16:creationId xmlns:a16="http://schemas.microsoft.com/office/drawing/2014/main" id="{B44039A5-1D7D-7B4C-92A0-0DC2D5B06E62}"/>
                  </a:ext>
                </a:extLst>
              </p:cNvPr>
              <p:cNvSpPr/>
              <p:nvPr/>
            </p:nvSpPr>
            <p:spPr>
              <a:xfrm>
                <a:off x="8039761" y="3506011"/>
                <a:ext cx="872547"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7" name="矩形 116">
                <a:extLst>
                  <a:ext uri="{FF2B5EF4-FFF2-40B4-BE49-F238E27FC236}">
                    <a16:creationId xmlns:a16="http://schemas.microsoft.com/office/drawing/2014/main" id="{B44039A5-1D7D-7B4C-92A0-0DC2D5B06E62}"/>
                  </a:ext>
                </a:extLst>
              </p:cNvPr>
              <p:cNvSpPr>
                <a:spLocks noRot="1" noChangeAspect="1" noMove="1" noResize="1" noEditPoints="1" noAdjustHandles="1" noChangeArrowheads="1" noChangeShapeType="1" noTextEdit="1"/>
              </p:cNvSpPr>
              <p:nvPr/>
            </p:nvSpPr>
            <p:spPr>
              <a:xfrm>
                <a:off x="8039761" y="3506011"/>
                <a:ext cx="872547" cy="33855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637CC94C-D67D-6541-855B-A07750F6538B}"/>
                  </a:ext>
                </a:extLst>
              </p:cNvPr>
              <p:cNvSpPr txBox="1"/>
              <p:nvPr/>
            </p:nvSpPr>
            <p:spPr>
              <a:xfrm>
                <a:off x="35496" y="5130543"/>
                <a:ext cx="9289031" cy="1682833"/>
              </a:xfrm>
              <a:prstGeom prst="rect">
                <a:avLst/>
              </a:prstGeom>
              <a:noFill/>
            </p:spPr>
            <p:txBody>
              <a:bodyPr wrap="square" rtlCol="0">
                <a:spAutoFit/>
              </a:bodyPr>
              <a:lstStyle/>
              <a:p>
                <a:r>
                  <a:rPr kumimoji="1" lang="zh-CN" altLang="en-US" sz="1800" b="0" dirty="0">
                    <a:solidFill>
                      <a:srgbClr val="FF0000"/>
                    </a:solidFill>
                    <a:latin typeface="Corbel" panose="020B0503020204020204" pitchFamily="34" charset="0"/>
                  </a:rPr>
                  <a:t>如何进行采样呢</a:t>
                </a:r>
                <a:r>
                  <a:rPr kumimoji="1" lang="en-US" altLang="zh-CN" sz="1800" b="0" dirty="0">
                    <a:solidFill>
                      <a:srgbClr val="FF0000"/>
                    </a:solidFill>
                    <a:latin typeface="Corbel" panose="020B0503020204020204" pitchFamily="34" charset="0"/>
                  </a:rPr>
                  <a:t>? </a:t>
                </a:r>
              </a:p>
              <a:p>
                <a:r>
                  <a:rPr kumimoji="1" lang="zh-CN" altLang="en-US" sz="1800" b="0" dirty="0">
                    <a:solidFill>
                      <a:srgbClr val="FF0000"/>
                    </a:solidFill>
                    <a:latin typeface="Corbel" panose="020B0503020204020204" pitchFamily="34" charset="0"/>
                  </a:rPr>
                  <a:t>我们不能逐一判断各入邻居节点是否采样</a:t>
                </a:r>
                <a:endParaRPr kumimoji="1" lang="en-US" altLang="zh-CN" sz="1800" b="0" dirty="0">
                  <a:solidFill>
                    <a:srgbClr val="FF0000"/>
                  </a:solidFill>
                  <a:latin typeface="Corbel" panose="020B0503020204020204" pitchFamily="34" charset="0"/>
                </a:endParaRPr>
              </a:p>
              <a:p>
                <a:r>
                  <a:rPr kumimoji="1" lang="zh-CN" altLang="en-US" sz="1800" b="0" dirty="0">
                    <a:solidFill>
                      <a:srgbClr val="FF0000"/>
                    </a:solidFill>
                    <a:latin typeface="Corbel" panose="020B0503020204020204" pitchFamily="34" charset="0"/>
                  </a:rPr>
                  <a:t>因为这样仍然会消耗</a:t>
                </a:r>
                <a14:m>
                  <m:oMath xmlns:m="http://schemas.openxmlformats.org/officeDocument/2006/math">
                    <m:r>
                      <a:rPr kumimoji="1" lang="en-US" altLang="zh-CN" sz="1800" b="0" i="1" smtClean="0">
                        <a:solidFill>
                          <a:srgbClr val="FF0000"/>
                        </a:solidFill>
                        <a:latin typeface="Cambria Math" panose="02040503050406030204" pitchFamily="18" charset="0"/>
                      </a:rPr>
                      <m:t>𝑂</m:t>
                    </m:r>
                    <m:d>
                      <m:dPr>
                        <m:ctrlPr>
                          <a:rPr kumimoji="1" lang="en-US" altLang="zh-CN" sz="1800" b="0" i="1" smtClean="0">
                            <a:solidFill>
                              <a:srgbClr val="FF0000"/>
                            </a:solidFill>
                            <a:latin typeface="Cambria Math" panose="02040503050406030204" pitchFamily="18" charset="0"/>
                          </a:rPr>
                        </m:ctrlPr>
                      </m:dPr>
                      <m:e>
                        <m:acc>
                          <m:accPr>
                            <m:chr m:val="̅"/>
                            <m:ctrlPr>
                              <a:rPr kumimoji="1" lang="en-US" altLang="zh-CN" sz="1800" b="0" i="1" smtClean="0">
                                <a:solidFill>
                                  <a:srgbClr val="FF0000"/>
                                </a:solidFill>
                                <a:latin typeface="Cambria Math" panose="02040503050406030204" pitchFamily="18" charset="0"/>
                              </a:rPr>
                            </m:ctrlPr>
                          </m:accPr>
                          <m:e>
                            <m:r>
                              <a:rPr kumimoji="1" lang="en-US" altLang="zh-CN" sz="1800" b="0" i="1" smtClean="0">
                                <a:solidFill>
                                  <a:srgbClr val="FF0000"/>
                                </a:solidFill>
                                <a:latin typeface="Cambria Math" panose="02040503050406030204" pitchFamily="18" charset="0"/>
                              </a:rPr>
                              <m:t>𝑑</m:t>
                            </m:r>
                          </m:e>
                        </m:acc>
                      </m:e>
                    </m:d>
                  </m:oMath>
                </a14:m>
                <a:r>
                  <a:rPr kumimoji="1" lang="zh-CN" altLang="en-US" sz="1800" b="0" dirty="0">
                    <a:solidFill>
                      <a:srgbClr val="FF0000"/>
                    </a:solidFill>
                    <a:latin typeface="Corbel" panose="020B0503020204020204" pitchFamily="34" charset="0"/>
                  </a:rPr>
                  <a:t>的时间</a:t>
                </a:r>
                <a:endParaRPr kumimoji="1" lang="en-US" altLang="zh-CN" sz="1800" b="0" dirty="0">
                  <a:solidFill>
                    <a:srgbClr val="FF0000"/>
                  </a:solidFill>
                  <a:latin typeface="Corbel" panose="020B0503020204020204" pitchFamily="34" charset="0"/>
                </a:endParaRPr>
              </a:p>
              <a:p>
                <a:r>
                  <a:rPr kumimoji="1" lang="zh-CN" altLang="en-US" sz="1800" b="0" dirty="0">
                    <a:solidFill>
                      <a:srgbClr val="FF0000"/>
                    </a:solidFill>
                    <a:latin typeface="Corbel" panose="020B0503020204020204" pitchFamily="34" charset="0"/>
                  </a:rPr>
                  <a:t>对于每个</a:t>
                </a:r>
                <a:r>
                  <a:rPr kumimoji="1" lang="en-US" altLang="zh-CN" sz="1800" b="0" dirty="0">
                    <a:solidFill>
                      <a:srgbClr val="FF0000"/>
                    </a:solidFill>
                    <a:latin typeface="Corbel" panose="020B0503020204020204" pitchFamily="34" charset="0"/>
                  </a:rPr>
                  <a:t>push</a:t>
                </a:r>
                <a:r>
                  <a:rPr kumimoji="1" lang="zh-CN" altLang="en-US" sz="1800" b="0" dirty="0">
                    <a:solidFill>
                      <a:srgbClr val="FF0000"/>
                    </a:solidFill>
                    <a:latin typeface="Corbel" panose="020B0503020204020204" pitchFamily="34" charset="0"/>
                  </a:rPr>
                  <a:t>节点的所有入邻居，我们只产生一个随机数</a:t>
                </a:r>
                <a:r>
                  <a:rPr kumimoji="1" lang="en-US" altLang="zh-CN" sz="1800" b="0" dirty="0">
                    <a:solidFill>
                      <a:srgbClr val="FF0000"/>
                    </a:solidFill>
                    <a:latin typeface="Corbel" panose="020B0503020204020204" pitchFamily="34" charset="0"/>
                  </a:rPr>
                  <a:t> </a:t>
                </a:r>
                <a14:m>
                  <m:oMath xmlns:m="http://schemas.openxmlformats.org/officeDocument/2006/math">
                    <m:r>
                      <a:rPr kumimoji="1" lang="en-US" altLang="zh-CN" sz="1800" b="0" i="1">
                        <a:solidFill>
                          <a:srgbClr val="FF0000"/>
                        </a:solidFill>
                        <a:latin typeface="Cambria Math" panose="02040503050406030204" pitchFamily="18" charset="0"/>
                      </a:rPr>
                      <m:t>𝑟</m:t>
                    </m:r>
                    <m:r>
                      <a:rPr kumimoji="1" lang="en-US" altLang="zh-CN" sz="1800" b="0" i="1">
                        <a:solidFill>
                          <a:srgbClr val="FF0000"/>
                        </a:solidFill>
                        <a:latin typeface="Cambria Math" panose="02040503050406030204" pitchFamily="18" charset="0"/>
                        <a:ea typeface="Cambria Math" panose="02040503050406030204" pitchFamily="18" charset="0"/>
                      </a:rPr>
                      <m:t>∈</m:t>
                    </m:r>
                    <m:d>
                      <m:dPr>
                        <m:begChr m:val="["/>
                        <m:endChr m:val="]"/>
                        <m:ctrlPr>
                          <a:rPr kumimoji="1" lang="en-US" altLang="zh-CN" sz="1800" b="0" i="1">
                            <a:solidFill>
                              <a:srgbClr val="FF0000"/>
                            </a:solidFill>
                            <a:latin typeface="Cambria Math" panose="02040503050406030204" pitchFamily="18" charset="0"/>
                            <a:ea typeface="Cambria Math" panose="02040503050406030204" pitchFamily="18" charset="0"/>
                          </a:rPr>
                        </m:ctrlPr>
                      </m:dPr>
                      <m:e>
                        <m:r>
                          <a:rPr kumimoji="1" lang="en-US" altLang="zh-CN" sz="1800" b="0" i="1">
                            <a:solidFill>
                              <a:srgbClr val="FF0000"/>
                            </a:solidFill>
                            <a:latin typeface="Cambria Math" panose="02040503050406030204" pitchFamily="18" charset="0"/>
                            <a:ea typeface="Cambria Math" panose="02040503050406030204" pitchFamily="18" charset="0"/>
                          </a:rPr>
                          <m:t>0,1</m:t>
                        </m:r>
                      </m:e>
                    </m:d>
                  </m:oMath>
                </a14:m>
                <a:r>
                  <a:rPr kumimoji="1" lang="zh-CN" altLang="en-US" sz="1800" b="0" dirty="0">
                    <a:solidFill>
                      <a:srgbClr val="FF0000"/>
                    </a:solidFill>
                    <a:latin typeface="Corbel" panose="020B0503020204020204" pitchFamily="34" charset="0"/>
                  </a:rPr>
                  <a:t>，</a:t>
                </a:r>
                <a:endParaRPr kumimoji="1" lang="en-US" altLang="zh-CN" sz="1800" b="0" dirty="0">
                  <a:solidFill>
                    <a:srgbClr val="FF0000"/>
                  </a:solidFill>
                  <a:latin typeface="Corbel" panose="020B0503020204020204" pitchFamily="34" charset="0"/>
                </a:endParaRPr>
              </a:p>
              <a:p>
                <a:r>
                  <a:rPr kumimoji="1" lang="zh-CN" altLang="en-US" sz="1800" b="0" dirty="0">
                    <a:solidFill>
                      <a:srgbClr val="FF0000"/>
                    </a:solidFill>
                    <a:latin typeface="Corbel" panose="020B0503020204020204" pitchFamily="34" charset="0"/>
                  </a:rPr>
                  <a:t>更新所有满足</a:t>
                </a:r>
                <a14:m>
                  <m:oMath xmlns:m="http://schemas.openxmlformats.org/officeDocument/2006/math">
                    <m:r>
                      <m:rPr>
                        <m:sty m:val="p"/>
                      </m:rPr>
                      <a:rPr kumimoji="1" lang="en-US" altLang="zh-CN" sz="1800" b="0">
                        <a:solidFill>
                          <a:srgbClr val="FF0000"/>
                        </a:solidFill>
                        <a:latin typeface="Cambria Math" panose="02040503050406030204" pitchFamily="18" charset="0"/>
                        <a:ea typeface="Cambria Math" panose="02040503050406030204" pitchFamily="18" charset="0"/>
                      </a:rPr>
                      <m:t>r</m:t>
                    </m:r>
                    <m:r>
                      <a:rPr kumimoji="1" lang="en-US" altLang="zh-CN" sz="1800" b="0">
                        <a:solidFill>
                          <a:srgbClr val="FF0000"/>
                        </a:solidFill>
                        <a:latin typeface="Cambria Math" panose="02040503050406030204" pitchFamily="18" charset="0"/>
                        <a:ea typeface="Cambria Math" panose="02040503050406030204" pitchFamily="18" charset="0"/>
                      </a:rPr>
                      <m:t>&lt;</m:t>
                    </m:r>
                    <m:f>
                      <m:fPr>
                        <m:ctrlPr>
                          <a:rPr kumimoji="1" lang="en-US" altLang="zh-CN" sz="1800" b="0" i="1">
                            <a:solidFill>
                              <a:srgbClr val="FF0000"/>
                            </a:solidFill>
                            <a:latin typeface="Cambria Math" panose="02040503050406030204" pitchFamily="18" charset="0"/>
                            <a:ea typeface="Cambria Math" panose="02040503050406030204" pitchFamily="18" charset="0"/>
                          </a:rPr>
                        </m:ctrlPr>
                      </m:fPr>
                      <m:num>
                        <m:r>
                          <a:rPr kumimoji="1" lang="en-US" altLang="zh-CN" sz="1800" b="0" i="1">
                            <a:solidFill>
                              <a:srgbClr val="FF0000"/>
                            </a:solidFill>
                            <a:latin typeface="Cambria Math" panose="02040503050406030204" pitchFamily="18" charset="0"/>
                            <a:ea typeface="Cambria Math" panose="02040503050406030204" pitchFamily="18" charset="0"/>
                          </a:rPr>
                          <m:t>1</m:t>
                        </m:r>
                      </m:num>
                      <m:den>
                        <m:r>
                          <a:rPr kumimoji="1" lang="en-US" altLang="zh-CN" sz="1800" b="0" i="1">
                            <a:solidFill>
                              <a:srgbClr val="FF0000"/>
                            </a:solidFill>
                            <a:latin typeface="Cambria Math" panose="02040503050406030204" pitchFamily="18" charset="0"/>
                            <a:ea typeface="Cambria Math" panose="02040503050406030204" pitchFamily="18" charset="0"/>
                          </a:rPr>
                          <m:t>𝛼𝛿</m:t>
                        </m:r>
                      </m:den>
                    </m:f>
                    <m:r>
                      <a:rPr kumimoji="1" lang="en-US" altLang="zh-CN" sz="1800" b="0" i="1">
                        <a:solidFill>
                          <a:srgbClr val="FF0000"/>
                        </a:solidFill>
                        <a:latin typeface="Cambria Math" panose="02040503050406030204" pitchFamily="18" charset="0"/>
                        <a:ea typeface="Cambria Math" panose="02040503050406030204" pitchFamily="18" charset="0"/>
                      </a:rPr>
                      <m:t>∙</m:t>
                    </m:r>
                    <m:f>
                      <m:fPr>
                        <m:ctrlPr>
                          <a:rPr kumimoji="1" lang="en-US" altLang="zh-CN" sz="1800" b="0" i="1">
                            <a:solidFill>
                              <a:srgbClr val="FF0000"/>
                            </a:solidFill>
                            <a:latin typeface="Cambria Math" panose="02040503050406030204" pitchFamily="18" charset="0"/>
                          </a:rPr>
                        </m:ctrlPr>
                      </m:fPr>
                      <m:num>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e>
                        </m:d>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𝑣</m:t>
                            </m:r>
                          </m:e>
                        </m:d>
                      </m:den>
                    </m:f>
                  </m:oMath>
                </a14:m>
                <a:r>
                  <a:rPr kumimoji="1" lang="zh-CN" altLang="en-US" sz="1800" b="0" dirty="0">
                    <a:solidFill>
                      <a:srgbClr val="FF0000"/>
                    </a:solidFill>
                    <a:latin typeface="Corbel" panose="020B0503020204020204" pitchFamily="34" charset="0"/>
                  </a:rPr>
                  <a:t>的节点</a:t>
                </a:r>
                <a:endParaRPr kumimoji="1" lang="en-US" altLang="zh-CN" sz="1800" b="0" dirty="0">
                  <a:solidFill>
                    <a:srgbClr val="FF0000"/>
                  </a:solidFill>
                  <a:latin typeface="Corbel" panose="020B0503020204020204" pitchFamily="34" charset="0"/>
                </a:endParaRPr>
              </a:p>
            </p:txBody>
          </p:sp>
        </mc:Choice>
        <mc:Fallback xmlns="">
          <p:sp>
            <p:nvSpPr>
              <p:cNvPr id="84" name="文本框 83">
                <a:extLst>
                  <a:ext uri="{FF2B5EF4-FFF2-40B4-BE49-F238E27FC236}">
                    <a16:creationId xmlns:a16="http://schemas.microsoft.com/office/drawing/2014/main" id="{637CC94C-D67D-6541-855B-A07750F6538B}"/>
                  </a:ext>
                </a:extLst>
              </p:cNvPr>
              <p:cNvSpPr txBox="1">
                <a:spLocks noRot="1" noChangeAspect="1" noMove="1" noResize="1" noEditPoints="1" noAdjustHandles="1" noChangeArrowheads="1" noChangeShapeType="1" noTextEdit="1"/>
              </p:cNvSpPr>
              <p:nvPr/>
            </p:nvSpPr>
            <p:spPr>
              <a:xfrm>
                <a:off x="35496" y="5130543"/>
                <a:ext cx="9289031" cy="1682833"/>
              </a:xfrm>
              <a:prstGeom prst="rect">
                <a:avLst/>
              </a:prstGeom>
              <a:blipFill>
                <a:blip r:embed="rId23"/>
                <a:stretch>
                  <a:fillRect l="-410" t="-37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矩形 59">
                <a:extLst>
                  <a:ext uri="{FF2B5EF4-FFF2-40B4-BE49-F238E27FC236}">
                    <a16:creationId xmlns:a16="http://schemas.microsoft.com/office/drawing/2014/main" id="{2679CFA9-CF71-3242-8845-1C796CCA1DB9}"/>
                  </a:ext>
                </a:extLst>
              </p:cNvPr>
              <p:cNvSpPr/>
              <p:nvPr/>
            </p:nvSpPr>
            <p:spPr>
              <a:xfrm>
                <a:off x="4716016" y="2647908"/>
                <a:ext cx="981615"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1</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solidFill>
                      <a:srgbClr val="C00000"/>
                    </a:solidFill>
                  </a:rPr>
                  <a:t> </a:t>
                </a:r>
                <a:endParaRPr lang="en-US" altLang="zh-CN" sz="1600" b="0" dirty="0"/>
              </a:p>
            </p:txBody>
          </p:sp>
        </mc:Choice>
        <mc:Fallback xmlns="">
          <p:sp>
            <p:nvSpPr>
              <p:cNvPr id="60" name="矩形 59">
                <a:extLst>
                  <a:ext uri="{FF2B5EF4-FFF2-40B4-BE49-F238E27FC236}">
                    <a16:creationId xmlns:a16="http://schemas.microsoft.com/office/drawing/2014/main" id="{2679CFA9-CF71-3242-8845-1C796CCA1DB9}"/>
                  </a:ext>
                </a:extLst>
              </p:cNvPr>
              <p:cNvSpPr>
                <a:spLocks noRot="1" noChangeAspect="1" noMove="1" noResize="1" noEditPoints="1" noAdjustHandles="1" noChangeArrowheads="1" noChangeShapeType="1" noTextEdit="1"/>
              </p:cNvSpPr>
              <p:nvPr/>
            </p:nvSpPr>
            <p:spPr>
              <a:xfrm>
                <a:off x="4716016" y="2647908"/>
                <a:ext cx="981615" cy="338554"/>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833C627F-AC80-094A-B8C7-0550E68EC8FC}"/>
                  </a:ext>
                </a:extLst>
              </p:cNvPr>
              <p:cNvSpPr/>
              <p:nvPr/>
            </p:nvSpPr>
            <p:spPr>
              <a:xfrm>
                <a:off x="5444137" y="2593016"/>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𝟏</m:t>
                        </m:r>
                      </m:den>
                    </m:f>
                  </m:oMath>
                </a14:m>
                <a:r>
                  <a:rPr lang="en-US" altLang="zh-CN" sz="1600" b="0" dirty="0"/>
                  <a:t> </a:t>
                </a:r>
              </a:p>
            </p:txBody>
          </p:sp>
        </mc:Choice>
        <mc:Fallback xmlns="">
          <p:sp>
            <p:nvSpPr>
              <p:cNvPr id="61" name="矩形 60">
                <a:extLst>
                  <a:ext uri="{FF2B5EF4-FFF2-40B4-BE49-F238E27FC236}">
                    <a16:creationId xmlns:a16="http://schemas.microsoft.com/office/drawing/2014/main" id="{833C627F-AC80-094A-B8C7-0550E68EC8FC}"/>
                  </a:ext>
                </a:extLst>
              </p:cNvPr>
              <p:cNvSpPr>
                <a:spLocks noRot="1" noChangeAspect="1" noMove="1" noResize="1" noEditPoints="1" noAdjustHandles="1" noChangeArrowheads="1" noChangeShapeType="1" noTextEdit="1"/>
              </p:cNvSpPr>
              <p:nvPr/>
            </p:nvSpPr>
            <p:spPr>
              <a:xfrm>
                <a:off x="5444137" y="2593016"/>
                <a:ext cx="975331" cy="451470"/>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E15D5636-E6C1-8D49-960E-3F53CBEFBC4A}"/>
                  </a:ext>
                </a:extLst>
              </p:cNvPr>
              <p:cNvSpPr/>
              <p:nvPr/>
            </p:nvSpPr>
            <p:spPr>
              <a:xfrm>
                <a:off x="4726308" y="3464470"/>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2</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t> </a:t>
                </a:r>
              </a:p>
            </p:txBody>
          </p:sp>
        </mc:Choice>
        <mc:Fallback xmlns="">
          <p:sp>
            <p:nvSpPr>
              <p:cNvPr id="62" name="矩形 61">
                <a:extLst>
                  <a:ext uri="{FF2B5EF4-FFF2-40B4-BE49-F238E27FC236}">
                    <a16:creationId xmlns:a16="http://schemas.microsoft.com/office/drawing/2014/main" id="{E15D5636-E6C1-8D49-960E-3F53CBEFBC4A}"/>
                  </a:ext>
                </a:extLst>
              </p:cNvPr>
              <p:cNvSpPr>
                <a:spLocks noRot="1" noChangeAspect="1" noMove="1" noResize="1" noEditPoints="1" noAdjustHandles="1" noChangeArrowheads="1" noChangeShapeType="1" noTextEdit="1"/>
              </p:cNvSpPr>
              <p:nvPr/>
            </p:nvSpPr>
            <p:spPr>
              <a:xfrm>
                <a:off x="4726308" y="3464470"/>
                <a:ext cx="986360" cy="338554"/>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矩形 64">
                <a:extLst>
                  <a:ext uri="{FF2B5EF4-FFF2-40B4-BE49-F238E27FC236}">
                    <a16:creationId xmlns:a16="http://schemas.microsoft.com/office/drawing/2014/main" id="{77919FBF-23FF-DE4F-B291-CD74347DB0BF}"/>
                  </a:ext>
                </a:extLst>
              </p:cNvPr>
              <p:cNvSpPr/>
              <p:nvPr/>
            </p:nvSpPr>
            <p:spPr>
              <a:xfrm>
                <a:off x="5454429" y="3409578"/>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𝟐</m:t>
                        </m:r>
                      </m:den>
                    </m:f>
                  </m:oMath>
                </a14:m>
                <a:r>
                  <a:rPr lang="en-US" altLang="zh-CN" sz="1600" b="0" dirty="0"/>
                  <a:t> </a:t>
                </a:r>
              </a:p>
            </p:txBody>
          </p:sp>
        </mc:Choice>
        <mc:Fallback xmlns="">
          <p:sp>
            <p:nvSpPr>
              <p:cNvPr id="65" name="矩形 64">
                <a:extLst>
                  <a:ext uri="{FF2B5EF4-FFF2-40B4-BE49-F238E27FC236}">
                    <a16:creationId xmlns:a16="http://schemas.microsoft.com/office/drawing/2014/main" id="{77919FBF-23FF-DE4F-B291-CD74347DB0BF}"/>
                  </a:ext>
                </a:extLst>
              </p:cNvPr>
              <p:cNvSpPr>
                <a:spLocks noRot="1" noChangeAspect="1" noMove="1" noResize="1" noEditPoints="1" noAdjustHandles="1" noChangeArrowheads="1" noChangeShapeType="1" noTextEdit="1"/>
              </p:cNvSpPr>
              <p:nvPr/>
            </p:nvSpPr>
            <p:spPr>
              <a:xfrm>
                <a:off x="5454429" y="3409578"/>
                <a:ext cx="975331" cy="451470"/>
              </a:xfrm>
              <a:prstGeom prst="rect">
                <a:avLst/>
              </a:prstGeom>
              <a:blipFill>
                <a:blip r:embed="rId27"/>
                <a:stretch>
                  <a:fillRect/>
                </a:stretch>
              </a:blipFill>
            </p:spPr>
            <p:txBody>
              <a:bodyPr/>
              <a:lstStyle/>
              <a:p>
                <a:r>
                  <a:rPr lang="zh-CN" altLang="en-US">
                    <a:noFill/>
                  </a:rPr>
                  <a:t> </a:t>
                </a:r>
              </a:p>
            </p:txBody>
          </p:sp>
        </mc:Fallback>
      </mc:AlternateContent>
      <p:cxnSp>
        <p:nvCxnSpPr>
          <p:cNvPr id="77" name="直线箭头连接符 76">
            <a:extLst>
              <a:ext uri="{FF2B5EF4-FFF2-40B4-BE49-F238E27FC236}">
                <a16:creationId xmlns:a16="http://schemas.microsoft.com/office/drawing/2014/main" id="{3546EC9B-5967-0649-80CE-82C121F3D9BD}"/>
              </a:ext>
            </a:extLst>
          </p:cNvPr>
          <p:cNvCxnSpPr>
            <a:cxnSpLocks/>
          </p:cNvCxnSpPr>
          <p:nvPr/>
        </p:nvCxnSpPr>
        <p:spPr>
          <a:xfrm>
            <a:off x="6948343" y="2564904"/>
            <a:ext cx="1507440" cy="1440111"/>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8" name="Oval 5">
            <a:extLst>
              <a:ext uri="{FF2B5EF4-FFF2-40B4-BE49-F238E27FC236}">
                <a16:creationId xmlns:a16="http://schemas.microsoft.com/office/drawing/2014/main" id="{F04BC61A-2907-B742-9ED2-255A1ADC6C1A}"/>
              </a:ext>
            </a:extLst>
          </p:cNvPr>
          <p:cNvSpPr>
            <a:spLocks noChangeArrowheads="1"/>
          </p:cNvSpPr>
          <p:nvPr/>
        </p:nvSpPr>
        <p:spPr bwMode="auto">
          <a:xfrm>
            <a:off x="6508511" y="2353918"/>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79" name="直线箭头连接符 78">
            <a:extLst>
              <a:ext uri="{FF2B5EF4-FFF2-40B4-BE49-F238E27FC236}">
                <a16:creationId xmlns:a16="http://schemas.microsoft.com/office/drawing/2014/main" id="{23790DDA-6787-9440-AF13-A06100BB66DA}"/>
              </a:ext>
            </a:extLst>
          </p:cNvPr>
          <p:cNvCxnSpPr>
            <a:cxnSpLocks/>
            <a:stCxn id="81" idx="6"/>
          </p:cNvCxnSpPr>
          <p:nvPr/>
        </p:nvCxnSpPr>
        <p:spPr>
          <a:xfrm>
            <a:off x="6966813" y="3321235"/>
            <a:ext cx="1484883" cy="683258"/>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81" name="Oval 5">
            <a:extLst>
              <a:ext uri="{FF2B5EF4-FFF2-40B4-BE49-F238E27FC236}">
                <a16:creationId xmlns:a16="http://schemas.microsoft.com/office/drawing/2014/main" id="{1372FC2D-8C47-634A-AFCE-04B2E56779AA}"/>
              </a:ext>
            </a:extLst>
          </p:cNvPr>
          <p:cNvSpPr>
            <a:spLocks noChangeArrowheads="1"/>
          </p:cNvSpPr>
          <p:nvPr/>
        </p:nvSpPr>
        <p:spPr bwMode="auto">
          <a:xfrm>
            <a:off x="6519356" y="3111521"/>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82" name="直线连接符 81">
            <a:extLst>
              <a:ext uri="{FF2B5EF4-FFF2-40B4-BE49-F238E27FC236}">
                <a16:creationId xmlns:a16="http://schemas.microsoft.com/office/drawing/2014/main" id="{649DF9A6-409E-6C49-B6A0-42D068504E20}"/>
              </a:ext>
            </a:extLst>
          </p:cNvPr>
          <p:cNvCxnSpPr>
            <a:cxnSpLocks/>
          </p:cNvCxnSpPr>
          <p:nvPr/>
        </p:nvCxnSpPr>
        <p:spPr>
          <a:xfrm>
            <a:off x="3275856" y="2562382"/>
            <a:ext cx="0" cy="268017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0780E993-86DE-1447-895E-D7CA5588F8F9}"/>
                  </a:ext>
                </a:extLst>
              </p:cNvPr>
              <p:cNvSpPr txBox="1"/>
              <p:nvPr/>
            </p:nvSpPr>
            <p:spPr>
              <a:xfrm>
                <a:off x="251520" y="1028071"/>
                <a:ext cx="8804641" cy="1336071"/>
              </a:xfrm>
              <a:prstGeom prst="rect">
                <a:avLst/>
              </a:prstGeom>
              <a:noFill/>
            </p:spPr>
            <p:txBody>
              <a:bodyPr wrap="square" rtlCol="0">
                <a:spAutoFit/>
              </a:bodyPr>
              <a:lstStyle/>
              <a:p>
                <a:r>
                  <a:rPr kumimoji="1" lang="en-US" altLang="zh-CN" sz="2000" b="0" dirty="0">
                    <a:latin typeface="Candara" panose="020E0502030303020204" pitchFamily="34" charset="0"/>
                  </a:rPr>
                  <a:t>      </a:t>
                </a:r>
                <a:r>
                  <a:rPr kumimoji="1" lang="zh-CN" altLang="en-US" sz="2000" b="0" dirty="0">
                    <a:latin typeface="Candara" panose="020E0502030303020204" pitchFamily="34" charset="0"/>
                  </a:rPr>
                  <a:t>我们提出了一种新的单宿</a:t>
                </a:r>
                <a:r>
                  <a:rPr kumimoji="1" lang="en-US" altLang="zh-CN" sz="2000" b="0" dirty="0">
                    <a:latin typeface="Candara" panose="020E0502030303020204" pitchFamily="34" charset="0"/>
                  </a:rPr>
                  <a:t>PPR</a:t>
                </a:r>
                <a:r>
                  <a:rPr kumimoji="1" lang="zh-CN" altLang="en-US" sz="2000" b="0" dirty="0">
                    <a:latin typeface="Candara" panose="020E0502030303020204" pitchFamily="34" charset="0"/>
                  </a:rPr>
                  <a:t>计算方法</a:t>
                </a:r>
                <a:r>
                  <a:rPr kumimoji="1" lang="en-US" altLang="zh-CN" sz="2000" b="0" dirty="0">
                    <a:latin typeface="Candara" panose="020E0502030303020204" pitchFamily="34" charset="0"/>
                  </a:rPr>
                  <a:t> </a:t>
                </a:r>
                <a:r>
                  <a:rPr kumimoji="1" lang="en-US" altLang="zh-CN" sz="2000" dirty="0">
                    <a:solidFill>
                      <a:srgbClr val="FF0000"/>
                    </a:solidFill>
                    <a:latin typeface="Candara" panose="020E0502030303020204" pitchFamily="34" charset="0"/>
                  </a:rPr>
                  <a:t>Randomized Backward Search (RBS)</a:t>
                </a:r>
                <a:endParaRPr kumimoji="1" lang="en-US" altLang="zh-CN" sz="2000" b="0" dirty="0">
                  <a:latin typeface="Candara" panose="020E0502030303020204" pitchFamily="34" charset="0"/>
                </a:endParaRPr>
              </a:p>
              <a:p>
                <a:pPr marL="342900" indent="-342900">
                  <a:buClr>
                    <a:schemeClr val="tx1"/>
                  </a:buClr>
                  <a:buSzPct val="80000"/>
                  <a:buFont typeface="Wingdings" pitchFamily="2" charset="2"/>
                  <a:buChar char="p"/>
                </a:pPr>
                <a:r>
                  <a:rPr kumimoji="1" lang="zh-CN" altLang="en-US" sz="2000" b="0" dirty="0">
                    <a:latin typeface="Candara" panose="020E0502030303020204" pitchFamily="34" charset="0"/>
                  </a:rPr>
                  <a:t>每次</a:t>
                </a:r>
                <a:r>
                  <a:rPr kumimoji="1" lang="en-US" altLang="zh-CN" sz="2000" b="0" dirty="0">
                    <a:latin typeface="Candara" panose="020E0502030303020204" pitchFamily="34" charset="0"/>
                  </a:rPr>
                  <a:t>push</a:t>
                </a:r>
                <a:r>
                  <a:rPr kumimoji="1" lang="zh-CN" altLang="en-US" sz="2000" b="0" dirty="0">
                    <a:latin typeface="Candara" panose="020E0502030303020204" pitchFamily="34" charset="0"/>
                  </a:rPr>
                  <a:t>只确定性地更新一小部分入邻居节点</a:t>
                </a:r>
                <a:endParaRPr kumimoji="1" lang="en-US" altLang="zh-CN" sz="2000" b="0" i="1" dirty="0">
                  <a:latin typeface="Cambria Math" panose="02040503050406030204" pitchFamily="18" charset="0"/>
                </a:endParaRPr>
              </a:p>
              <a:p>
                <a:pPr marL="342900" indent="-342900">
                  <a:buSzPct val="80000"/>
                  <a:buFont typeface="Wingdings" pitchFamily="2" charset="2"/>
                  <a:buChar char="p"/>
                </a:pPr>
                <a14:m>
                  <m:oMath xmlns:m="http://schemas.openxmlformats.org/officeDocument/2006/math">
                    <m:r>
                      <a:rPr kumimoji="1" lang="en-US" altLang="zh-CN" sz="2000" b="0" i="1" smtClean="0">
                        <a:latin typeface="Cambria Math" panose="02040503050406030204" pitchFamily="18" charset="0"/>
                      </a:rPr>
                      <m:t>𝑙</m:t>
                    </m:r>
                  </m:oMath>
                </a14:m>
                <a:r>
                  <a:rPr kumimoji="1" lang="en-US" altLang="zh-CN" sz="2000" b="0" dirty="0">
                    <a:latin typeface="Candara" panose="020E0502030303020204" pitchFamily="34" charset="0"/>
                  </a:rPr>
                  <a:t>-hop PPR </a:t>
                </a:r>
                <a14:m>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ea typeface="Cambria Math" panose="02040503050406030204" pitchFamily="18" charset="0"/>
                          </a:rPr>
                          <m:t>𝜋</m:t>
                        </m:r>
                      </m:e>
                      <m:sub>
                        <m:r>
                          <a:rPr kumimoji="1" lang="en-US" altLang="zh-CN" sz="2000" b="0" i="1" smtClean="0">
                            <a:latin typeface="Cambria Math" panose="02040503050406030204" pitchFamily="18" charset="0"/>
                          </a:rPr>
                          <m:t>𝑙</m:t>
                        </m:r>
                      </m:sub>
                    </m:sSub>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𝑠</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𝑡</m:t>
                        </m:r>
                      </m:e>
                    </m:d>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Pr</a:t>
                </a:r>
                <a:r>
                  <a:rPr kumimoji="1" lang="en-US" altLang="zh-CN" sz="2000" b="0" dirty="0">
                    <a:latin typeface="Candara" panose="020E0502030303020204" pitchFamily="34" charset="0"/>
                  </a:rPr>
                  <a:t>{</a:t>
                </a:r>
                <a:r>
                  <a:rPr lang="zh-CN" altLang="en-US" sz="2000" b="0" kern="0" dirty="0">
                    <a:latin typeface="Candara" panose="020E0502030303020204" pitchFamily="34" charset="0"/>
                    <a:ea typeface="Cambria Math" panose="02040503050406030204" pitchFamily="18" charset="0"/>
                  </a:rPr>
                  <a:t>从节点</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𝑠</m:t>
                    </m:r>
                  </m:oMath>
                </a14:m>
                <a:r>
                  <a:rPr lang="zh-CN" altLang="en-US" sz="2000" b="0" kern="0" dirty="0">
                    <a:latin typeface="Candara" panose="020E0502030303020204" pitchFamily="34" charset="0"/>
                    <a:ea typeface="Cambria Math" panose="02040503050406030204" pitchFamily="18" charset="0"/>
                  </a:rPr>
                  <a:t>出发的</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𝛼</m:t>
                    </m:r>
                  </m:oMath>
                </a14:m>
                <a:r>
                  <a:rPr lang="en-US" altLang="zh-CN" sz="2000" b="0" kern="0" dirty="0">
                    <a:latin typeface="Candara" panose="020E0502030303020204" pitchFamily="34" charset="0"/>
                    <a:ea typeface="Cambria Math" panose="02040503050406030204" pitchFamily="18" charset="0"/>
                  </a:rPr>
                  <a:t>-</a:t>
                </a:r>
                <a:r>
                  <a:rPr lang="zh-CN" altLang="en-US" sz="2000" b="0" kern="0" dirty="0">
                    <a:latin typeface="Candara" panose="020E0502030303020204" pitchFamily="34" charset="0"/>
                    <a:ea typeface="Cambria Math" panose="02040503050406030204" pitchFamily="18" charset="0"/>
                  </a:rPr>
                  <a:t>衰减随机游走在第</a:t>
                </a:r>
                <a14:m>
                  <m:oMath xmlns:m="http://schemas.openxmlformats.org/officeDocument/2006/math">
                    <m:r>
                      <a:rPr kumimoji="1" lang="en-US" altLang="zh-CN" sz="2000" b="0" i="1">
                        <a:latin typeface="Cambria Math" panose="02040503050406030204" pitchFamily="18" charset="0"/>
                      </a:rPr>
                      <m:t>𝑙</m:t>
                    </m:r>
                  </m:oMath>
                </a14:m>
                <a:r>
                  <a:rPr lang="zh-CN" altLang="en-US" sz="2000" b="0" kern="0" dirty="0">
                    <a:latin typeface="Candara" panose="020E0502030303020204" pitchFamily="34" charset="0"/>
                    <a:ea typeface="Cambria Math" panose="02040503050406030204" pitchFamily="18" charset="0"/>
                  </a:rPr>
                  <a:t>步停止在节点</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𝑡</m:t>
                    </m:r>
                  </m:oMath>
                </a14:m>
                <a:r>
                  <a:rPr kumimoji="1" lang="en-US" altLang="zh-CN" sz="2000" b="0" dirty="0">
                    <a:latin typeface="Candara" panose="020E0502030303020204" pitchFamily="34" charset="0"/>
                  </a:rPr>
                  <a:t>} </a:t>
                </a: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i="1">
                        <a:latin typeface="Cambria Math" panose="02040503050406030204" pitchFamily="18" charset="0"/>
                        <a:ea typeface="Cambria Math" panose="02040503050406030204" pitchFamily="18" charset="0"/>
                      </a:rPr>
                      <m:t>≈</m:t>
                    </m:r>
                    <m:nary>
                      <m:naryPr>
                        <m:chr m:val="∑"/>
                        <m:limLoc m:val="subSup"/>
                        <m:ctrlPr>
                          <a:rPr kumimoji="1" lang="en-US" altLang="zh-CN" sz="2000" b="0" i="1">
                            <a:latin typeface="Cambria Math" panose="02040503050406030204" pitchFamily="18" charset="0"/>
                          </a:rPr>
                        </m:ctrlPr>
                      </m:naryPr>
                      <m:sub>
                        <m:r>
                          <m:rPr>
                            <m:brk m:alnAt="25"/>
                          </m:rPr>
                          <a:rPr kumimoji="1" lang="en-US" altLang="zh-CN" sz="2000" b="0" i="1">
                            <a:latin typeface="Cambria Math" panose="02040503050406030204" pitchFamily="18" charset="0"/>
                          </a:rPr>
                          <m:t>𝑙</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rPr>
                          <m:t>𝐿</m:t>
                        </m:r>
                      </m:sup>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e>
                    </m:nary>
                    <m:r>
                      <m:rPr>
                        <m:nor/>
                      </m:rPr>
                      <a:rPr kumimoji="1" lang="en-US" altLang="zh-CN" sz="2000" b="0" dirty="0">
                        <a:latin typeface="Candara" panose="020E0502030303020204" pitchFamily="34" charset="0"/>
                      </a:rPr>
                      <m:t>, </m:t>
                    </m:r>
                    <m:r>
                      <a:rPr kumimoji="1" lang="en-US" altLang="zh-CN" sz="2000" b="0" i="1">
                        <a:latin typeface="Cambria Math" panose="02040503050406030204" pitchFamily="18" charset="0"/>
                      </a:rPr>
                      <m:t>𝐿</m:t>
                    </m:r>
                    <m:r>
                      <a:rPr kumimoji="1" lang="en-US" altLang="zh-CN" sz="2000" b="0" i="1">
                        <a:latin typeface="Cambria Math" panose="02040503050406030204" pitchFamily="18" charset="0"/>
                      </a:rPr>
                      <m:t>=</m:t>
                    </m:r>
                    <m:r>
                      <m:rPr>
                        <m:sty m:val="p"/>
                      </m:rPr>
                      <a:rPr kumimoji="1" lang="el-GR" altLang="zh-CN" sz="2000" b="0" i="1">
                        <a:latin typeface="Cambria Math" panose="02040503050406030204" pitchFamily="18" charset="0"/>
                        <a:ea typeface="Cambria Math" panose="02040503050406030204" pitchFamily="18" charset="0"/>
                      </a:rPr>
                      <m:t>Ο</m:t>
                    </m:r>
                    <m:d>
                      <m:dPr>
                        <m:ctrlPr>
                          <a:rPr kumimoji="1" lang="el-GR" altLang="zh-CN" sz="2000" b="0" i="1">
                            <a:latin typeface="Cambria Math" panose="02040503050406030204" pitchFamily="18" charset="0"/>
                            <a:ea typeface="Cambria Math" panose="02040503050406030204" pitchFamily="18" charset="0"/>
                          </a:rPr>
                        </m:ctrlPr>
                      </m:dPr>
                      <m:e>
                        <m:func>
                          <m:funcPr>
                            <m:ctrlPr>
                              <a:rPr kumimoji="1" lang="en-US" altLang="zh-CN" sz="2000" b="0" i="1">
                                <a:latin typeface="Cambria Math" panose="02040503050406030204" pitchFamily="18" charset="0"/>
                                <a:ea typeface="Cambria Math" panose="02040503050406030204" pitchFamily="18" charset="0"/>
                              </a:rPr>
                            </m:ctrlPr>
                          </m:funcPr>
                          <m:fName>
                            <m:r>
                              <m:rPr>
                                <m:sty m:val="p"/>
                              </m:rPr>
                              <a:rPr kumimoji="1" lang="en-US" altLang="zh-CN" sz="2000" b="0">
                                <a:latin typeface="Cambria Math" panose="02040503050406030204" pitchFamily="18" charset="0"/>
                                <a:ea typeface="Cambria Math" panose="02040503050406030204" pitchFamily="18" charset="0"/>
                              </a:rPr>
                              <m:t>log</m:t>
                            </m:r>
                          </m:fName>
                          <m:e>
                            <m:r>
                              <a:rPr kumimoji="1" lang="en-US" altLang="zh-CN" sz="2000" b="0" i="1">
                                <a:latin typeface="Cambria Math" panose="02040503050406030204" pitchFamily="18" charset="0"/>
                                <a:ea typeface="Cambria Math" panose="02040503050406030204" pitchFamily="18" charset="0"/>
                              </a:rPr>
                              <m:t>𝛿</m:t>
                            </m:r>
                          </m:e>
                        </m:func>
                      </m:e>
                    </m:d>
                    <m:r>
                      <m:rPr>
                        <m:nor/>
                      </m:rPr>
                      <a:rPr kumimoji="1" lang="en-US" altLang="zh-CN" sz="2000" b="0" dirty="0">
                        <a:latin typeface="Candara" panose="020E0502030303020204" pitchFamily="34" charset="0"/>
                      </a:rPr>
                      <m:t>.</m:t>
                    </m:r>
                  </m:oMath>
                </a14:m>
                <a:endParaRPr kumimoji="1" lang="en-US" altLang="zh-CN" sz="2000" b="0" dirty="0">
                  <a:latin typeface="Candara" panose="020E0502030303020204" pitchFamily="34" charset="0"/>
                </a:endParaRPr>
              </a:p>
            </p:txBody>
          </p:sp>
        </mc:Choice>
        <mc:Fallback xmlns="">
          <p:sp>
            <p:nvSpPr>
              <p:cNvPr id="66" name="文本框 65">
                <a:extLst>
                  <a:ext uri="{FF2B5EF4-FFF2-40B4-BE49-F238E27FC236}">
                    <a16:creationId xmlns:a16="http://schemas.microsoft.com/office/drawing/2014/main" id="{0780E993-86DE-1447-895E-D7CA5588F8F9}"/>
                  </a:ext>
                </a:extLst>
              </p:cNvPr>
              <p:cNvSpPr txBox="1">
                <a:spLocks noRot="1" noChangeAspect="1" noMove="1" noResize="1" noEditPoints="1" noAdjustHandles="1" noChangeArrowheads="1" noChangeShapeType="1" noTextEdit="1"/>
              </p:cNvSpPr>
              <p:nvPr/>
            </p:nvSpPr>
            <p:spPr>
              <a:xfrm>
                <a:off x="251520" y="1028071"/>
                <a:ext cx="8804641" cy="1336071"/>
              </a:xfrm>
              <a:prstGeom prst="rect">
                <a:avLst/>
              </a:prstGeom>
              <a:blipFill>
                <a:blip r:embed="rId28"/>
                <a:stretch>
                  <a:fillRect l="-288" t="-4762" r="-288" b="-53333"/>
                </a:stretch>
              </a:blipFill>
            </p:spPr>
            <p:txBody>
              <a:bodyPr/>
              <a:lstStyle/>
              <a:p>
                <a:r>
                  <a:rPr lang="zh-CN" altLang="en-US">
                    <a:noFill/>
                  </a:rPr>
                  <a:t> </a:t>
                </a:r>
              </a:p>
            </p:txBody>
          </p:sp>
        </mc:Fallback>
      </mc:AlternateContent>
      <p:sp>
        <p:nvSpPr>
          <p:cNvPr id="76" name="Rectangle 2">
            <a:extLst>
              <a:ext uri="{FF2B5EF4-FFF2-40B4-BE49-F238E27FC236}">
                <a16:creationId xmlns:a16="http://schemas.microsoft.com/office/drawing/2014/main" id="{91FB99B1-795E-E946-ACB5-867E24E72B1C}"/>
              </a:ext>
            </a:extLst>
          </p:cNvPr>
          <p:cNvSpPr>
            <a:spLocks noGrp="1" noChangeArrowheads="1"/>
          </p:cNvSpPr>
          <p:nvPr>
            <p:ph type="title"/>
          </p:nvPr>
        </p:nvSpPr>
        <p:spPr>
          <a:xfrm>
            <a:off x="1070398" y="116632"/>
            <a:ext cx="8326138" cy="1128712"/>
          </a:xfrm>
        </p:spPr>
        <p:txBody>
          <a:bodyPr/>
          <a:lstStyle/>
          <a:p>
            <a:pPr eaLnBrk="1" hangingPunct="1"/>
            <a:r>
              <a:rPr lang="en-US" altLang="zh-CN" sz="3000" dirty="0">
                <a:ea typeface="宋体" pitchFamily="2" charset="-122"/>
              </a:rPr>
              <a:t>Ours: Randomized Backward Search </a:t>
            </a:r>
          </a:p>
        </p:txBody>
      </p:sp>
    </p:spTree>
    <p:extLst>
      <p:ext uri="{BB962C8B-B14F-4D97-AF65-F5344CB8AC3E}">
        <p14:creationId xmlns:p14="http://schemas.microsoft.com/office/powerpoint/2010/main" val="27479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1000"/>
                                        <p:tgtEl>
                                          <p:spTgt spid="84">
                                            <p:txEl>
                                              <p:pRg st="0" end="0"/>
                                            </p:txEl>
                                          </p:spTgt>
                                        </p:tgtEl>
                                      </p:cBhvr>
                                    </p:animEffect>
                                    <p:anim calcmode="lin" valueType="num">
                                      <p:cBhvr>
                                        <p:cTn id="8" dur="1000" fill="hold"/>
                                        <p:tgtEl>
                                          <p:spTgt spid="8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4">
                                            <p:txEl>
                                              <p:pRg st="1" end="1"/>
                                            </p:txEl>
                                          </p:spTgt>
                                        </p:tgtEl>
                                        <p:attrNameLst>
                                          <p:attrName>style.visibility</p:attrName>
                                        </p:attrNameLst>
                                      </p:cBhvr>
                                      <p:to>
                                        <p:strVal val="visible"/>
                                      </p:to>
                                    </p:set>
                                    <p:animEffect transition="in" filter="fade">
                                      <p:cBhvr>
                                        <p:cTn id="14" dur="1000"/>
                                        <p:tgtEl>
                                          <p:spTgt spid="84">
                                            <p:txEl>
                                              <p:pRg st="1" end="1"/>
                                            </p:txEl>
                                          </p:spTgt>
                                        </p:tgtEl>
                                      </p:cBhvr>
                                    </p:animEffect>
                                    <p:anim calcmode="lin" valueType="num">
                                      <p:cBhvr>
                                        <p:cTn id="15" dur="1000" fill="hold"/>
                                        <p:tgtEl>
                                          <p:spTgt spid="8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4">
                                            <p:txEl>
                                              <p:pRg st="2" end="2"/>
                                            </p:txEl>
                                          </p:spTgt>
                                        </p:tgtEl>
                                        <p:attrNameLst>
                                          <p:attrName>style.visibility</p:attrName>
                                        </p:attrNameLst>
                                      </p:cBhvr>
                                      <p:to>
                                        <p:strVal val="visible"/>
                                      </p:to>
                                    </p:set>
                                    <p:animEffect transition="in" filter="fade">
                                      <p:cBhvr>
                                        <p:cTn id="19" dur="1000"/>
                                        <p:tgtEl>
                                          <p:spTgt spid="84">
                                            <p:txEl>
                                              <p:pRg st="2" end="2"/>
                                            </p:txEl>
                                          </p:spTgt>
                                        </p:tgtEl>
                                      </p:cBhvr>
                                    </p:animEffect>
                                    <p:anim calcmode="lin" valueType="num">
                                      <p:cBhvr>
                                        <p:cTn id="20" dur="1000" fill="hold"/>
                                        <p:tgtEl>
                                          <p:spTgt spid="8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4">
                                            <p:txEl>
                                              <p:pRg st="3" end="3"/>
                                            </p:txEl>
                                          </p:spTgt>
                                        </p:tgtEl>
                                        <p:attrNameLst>
                                          <p:attrName>style.visibility</p:attrName>
                                        </p:attrNameLst>
                                      </p:cBhvr>
                                      <p:to>
                                        <p:strVal val="visible"/>
                                      </p:to>
                                    </p:set>
                                    <p:animEffect transition="in" filter="fade">
                                      <p:cBhvr>
                                        <p:cTn id="26" dur="1000"/>
                                        <p:tgtEl>
                                          <p:spTgt spid="84">
                                            <p:txEl>
                                              <p:pRg st="3" end="3"/>
                                            </p:txEl>
                                          </p:spTgt>
                                        </p:tgtEl>
                                      </p:cBhvr>
                                    </p:animEffect>
                                    <p:anim calcmode="lin" valueType="num">
                                      <p:cBhvr>
                                        <p:cTn id="27" dur="1000" fill="hold"/>
                                        <p:tgtEl>
                                          <p:spTgt spid="8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4">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4">
                                            <p:txEl>
                                              <p:pRg st="4" end="4"/>
                                            </p:txEl>
                                          </p:spTgt>
                                        </p:tgtEl>
                                        <p:attrNameLst>
                                          <p:attrName>style.visibility</p:attrName>
                                        </p:attrNameLst>
                                      </p:cBhvr>
                                      <p:to>
                                        <p:strVal val="visible"/>
                                      </p:to>
                                    </p:set>
                                    <p:animEffect transition="in" filter="fade">
                                      <p:cBhvr>
                                        <p:cTn id="31" dur="1000"/>
                                        <p:tgtEl>
                                          <p:spTgt spid="84">
                                            <p:txEl>
                                              <p:pRg st="4" end="4"/>
                                            </p:txEl>
                                          </p:spTgt>
                                        </p:tgtEl>
                                      </p:cBhvr>
                                    </p:animEffect>
                                    <p:anim calcmode="lin" valueType="num">
                                      <p:cBhvr>
                                        <p:cTn id="32" dur="1000" fill="hold"/>
                                        <p:tgtEl>
                                          <p:spTgt spid="8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8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xit" presetSubtype="0" fill="hold" grpId="0" nodeType="clickEffect">
                                  <p:stCondLst>
                                    <p:cond delay="0"/>
                                  </p:stCondLst>
                                  <p:childTnLst>
                                    <p:animEffect transition="out" filter="fade">
                                      <p:cBhvr>
                                        <p:cTn id="37" dur="1000"/>
                                        <p:tgtEl>
                                          <p:spTgt spid="84">
                                            <p:txEl>
                                              <p:pRg st="0" end="0"/>
                                            </p:txEl>
                                          </p:spTgt>
                                        </p:tgtEl>
                                      </p:cBhvr>
                                    </p:animEffect>
                                    <p:anim calcmode="lin" valueType="num">
                                      <p:cBhvr>
                                        <p:cTn id="38" dur="1000"/>
                                        <p:tgtEl>
                                          <p:spTgt spid="84">
                                            <p:txEl>
                                              <p:pRg st="0" end="0"/>
                                            </p:txEl>
                                          </p:spTgt>
                                        </p:tgtEl>
                                        <p:attrNameLst>
                                          <p:attrName>ppt_x</p:attrName>
                                        </p:attrNameLst>
                                      </p:cBhvr>
                                      <p:tavLst>
                                        <p:tav tm="0">
                                          <p:val>
                                            <p:strVal val="ppt_x"/>
                                          </p:val>
                                        </p:tav>
                                        <p:tav tm="100000">
                                          <p:val>
                                            <p:strVal val="ppt_x"/>
                                          </p:val>
                                        </p:tav>
                                      </p:tavLst>
                                    </p:anim>
                                    <p:anim calcmode="lin" valueType="num">
                                      <p:cBhvr>
                                        <p:cTn id="39" dur="1000"/>
                                        <p:tgtEl>
                                          <p:spTgt spid="84">
                                            <p:txEl>
                                              <p:pRg st="0" end="0"/>
                                            </p:txEl>
                                          </p:spTgt>
                                        </p:tgtEl>
                                        <p:attrNameLst>
                                          <p:attrName>ppt_y</p:attrName>
                                        </p:attrNameLst>
                                      </p:cBhvr>
                                      <p:tavLst>
                                        <p:tav tm="0">
                                          <p:val>
                                            <p:strVal val="ppt_y"/>
                                          </p:val>
                                        </p:tav>
                                        <p:tav tm="100000">
                                          <p:val>
                                            <p:strVal val="ppt_y+.1"/>
                                          </p:val>
                                        </p:tav>
                                      </p:tavLst>
                                    </p:anim>
                                    <p:set>
                                      <p:cBhvr>
                                        <p:cTn id="40" dur="1" fill="hold">
                                          <p:stCondLst>
                                            <p:cond delay="999"/>
                                          </p:stCondLst>
                                        </p:cTn>
                                        <p:tgtEl>
                                          <p:spTgt spid="84">
                                            <p:txEl>
                                              <p:pRg st="0" end="0"/>
                                            </p:txEl>
                                          </p:spTgt>
                                        </p:tgtEl>
                                        <p:attrNameLst>
                                          <p:attrName>style.visibility</p:attrName>
                                        </p:attrNameLst>
                                      </p:cBhvr>
                                      <p:to>
                                        <p:strVal val="hidden"/>
                                      </p:to>
                                    </p:set>
                                  </p:childTnLst>
                                </p:cTn>
                              </p:par>
                              <p:par>
                                <p:cTn id="41" presetID="42" presetClass="exit" presetSubtype="0" fill="hold" grpId="0" nodeType="withEffect">
                                  <p:stCondLst>
                                    <p:cond delay="0"/>
                                  </p:stCondLst>
                                  <p:childTnLst>
                                    <p:animEffect transition="out" filter="fade">
                                      <p:cBhvr>
                                        <p:cTn id="42" dur="1000"/>
                                        <p:tgtEl>
                                          <p:spTgt spid="84">
                                            <p:txEl>
                                              <p:pRg st="1" end="1"/>
                                            </p:txEl>
                                          </p:spTgt>
                                        </p:tgtEl>
                                      </p:cBhvr>
                                    </p:animEffect>
                                    <p:anim calcmode="lin" valueType="num">
                                      <p:cBhvr>
                                        <p:cTn id="43" dur="1000"/>
                                        <p:tgtEl>
                                          <p:spTgt spid="84">
                                            <p:txEl>
                                              <p:pRg st="1" end="1"/>
                                            </p:txEl>
                                          </p:spTgt>
                                        </p:tgtEl>
                                        <p:attrNameLst>
                                          <p:attrName>ppt_x</p:attrName>
                                        </p:attrNameLst>
                                      </p:cBhvr>
                                      <p:tavLst>
                                        <p:tav tm="0">
                                          <p:val>
                                            <p:strVal val="ppt_x"/>
                                          </p:val>
                                        </p:tav>
                                        <p:tav tm="100000">
                                          <p:val>
                                            <p:strVal val="ppt_x"/>
                                          </p:val>
                                        </p:tav>
                                      </p:tavLst>
                                    </p:anim>
                                    <p:anim calcmode="lin" valueType="num">
                                      <p:cBhvr>
                                        <p:cTn id="44" dur="1000"/>
                                        <p:tgtEl>
                                          <p:spTgt spid="84">
                                            <p:txEl>
                                              <p:pRg st="1" end="1"/>
                                            </p:txEl>
                                          </p:spTgt>
                                        </p:tgtEl>
                                        <p:attrNameLst>
                                          <p:attrName>ppt_y</p:attrName>
                                        </p:attrNameLst>
                                      </p:cBhvr>
                                      <p:tavLst>
                                        <p:tav tm="0">
                                          <p:val>
                                            <p:strVal val="ppt_y"/>
                                          </p:val>
                                        </p:tav>
                                        <p:tav tm="100000">
                                          <p:val>
                                            <p:strVal val="ppt_y+.1"/>
                                          </p:val>
                                        </p:tav>
                                      </p:tavLst>
                                    </p:anim>
                                    <p:set>
                                      <p:cBhvr>
                                        <p:cTn id="45" dur="1" fill="hold">
                                          <p:stCondLst>
                                            <p:cond delay="999"/>
                                          </p:stCondLst>
                                        </p:cTn>
                                        <p:tgtEl>
                                          <p:spTgt spid="84">
                                            <p:txEl>
                                              <p:pRg st="1" end="1"/>
                                            </p:txEl>
                                          </p:spTgt>
                                        </p:tgtEl>
                                        <p:attrNameLst>
                                          <p:attrName>style.visibility</p:attrName>
                                        </p:attrNameLst>
                                      </p:cBhvr>
                                      <p:to>
                                        <p:strVal val="hidden"/>
                                      </p:to>
                                    </p:set>
                                  </p:childTnLst>
                                </p:cTn>
                              </p:par>
                              <p:par>
                                <p:cTn id="46" presetID="42" presetClass="exit" presetSubtype="0" fill="hold" grpId="0" nodeType="withEffect">
                                  <p:stCondLst>
                                    <p:cond delay="0"/>
                                  </p:stCondLst>
                                  <p:childTnLst>
                                    <p:animEffect transition="out" filter="fade">
                                      <p:cBhvr>
                                        <p:cTn id="47" dur="1000"/>
                                        <p:tgtEl>
                                          <p:spTgt spid="84">
                                            <p:txEl>
                                              <p:pRg st="2" end="2"/>
                                            </p:txEl>
                                          </p:spTgt>
                                        </p:tgtEl>
                                      </p:cBhvr>
                                    </p:animEffect>
                                    <p:anim calcmode="lin" valueType="num">
                                      <p:cBhvr>
                                        <p:cTn id="48" dur="1000"/>
                                        <p:tgtEl>
                                          <p:spTgt spid="84">
                                            <p:txEl>
                                              <p:pRg st="2" end="2"/>
                                            </p:txEl>
                                          </p:spTgt>
                                        </p:tgtEl>
                                        <p:attrNameLst>
                                          <p:attrName>ppt_x</p:attrName>
                                        </p:attrNameLst>
                                      </p:cBhvr>
                                      <p:tavLst>
                                        <p:tav tm="0">
                                          <p:val>
                                            <p:strVal val="ppt_x"/>
                                          </p:val>
                                        </p:tav>
                                        <p:tav tm="100000">
                                          <p:val>
                                            <p:strVal val="ppt_x"/>
                                          </p:val>
                                        </p:tav>
                                      </p:tavLst>
                                    </p:anim>
                                    <p:anim calcmode="lin" valueType="num">
                                      <p:cBhvr>
                                        <p:cTn id="49" dur="1000"/>
                                        <p:tgtEl>
                                          <p:spTgt spid="84">
                                            <p:txEl>
                                              <p:pRg st="2" end="2"/>
                                            </p:txEl>
                                          </p:spTgt>
                                        </p:tgtEl>
                                        <p:attrNameLst>
                                          <p:attrName>ppt_y</p:attrName>
                                        </p:attrNameLst>
                                      </p:cBhvr>
                                      <p:tavLst>
                                        <p:tav tm="0">
                                          <p:val>
                                            <p:strVal val="ppt_y"/>
                                          </p:val>
                                        </p:tav>
                                        <p:tav tm="100000">
                                          <p:val>
                                            <p:strVal val="ppt_y+.1"/>
                                          </p:val>
                                        </p:tav>
                                      </p:tavLst>
                                    </p:anim>
                                    <p:set>
                                      <p:cBhvr>
                                        <p:cTn id="50" dur="1" fill="hold">
                                          <p:stCondLst>
                                            <p:cond delay="999"/>
                                          </p:stCondLst>
                                        </p:cTn>
                                        <p:tgtEl>
                                          <p:spTgt spid="84">
                                            <p:txEl>
                                              <p:pRg st="2" end="2"/>
                                            </p:txEl>
                                          </p:spTgt>
                                        </p:tgtEl>
                                        <p:attrNameLst>
                                          <p:attrName>style.visibility</p:attrName>
                                        </p:attrNameLst>
                                      </p:cBhvr>
                                      <p:to>
                                        <p:strVal val="hidden"/>
                                      </p:to>
                                    </p:set>
                                  </p:childTnLst>
                                </p:cTn>
                              </p:par>
                              <p:par>
                                <p:cTn id="51" presetID="42" presetClass="exit" presetSubtype="0" fill="hold" grpId="0" nodeType="withEffect">
                                  <p:stCondLst>
                                    <p:cond delay="0"/>
                                  </p:stCondLst>
                                  <p:childTnLst>
                                    <p:animEffect transition="out" filter="fade">
                                      <p:cBhvr>
                                        <p:cTn id="52" dur="1000"/>
                                        <p:tgtEl>
                                          <p:spTgt spid="84">
                                            <p:txEl>
                                              <p:pRg st="3" end="3"/>
                                            </p:txEl>
                                          </p:spTgt>
                                        </p:tgtEl>
                                      </p:cBhvr>
                                    </p:animEffect>
                                    <p:anim calcmode="lin" valueType="num">
                                      <p:cBhvr>
                                        <p:cTn id="53" dur="1000"/>
                                        <p:tgtEl>
                                          <p:spTgt spid="84">
                                            <p:txEl>
                                              <p:pRg st="3" end="3"/>
                                            </p:txEl>
                                          </p:spTgt>
                                        </p:tgtEl>
                                        <p:attrNameLst>
                                          <p:attrName>ppt_x</p:attrName>
                                        </p:attrNameLst>
                                      </p:cBhvr>
                                      <p:tavLst>
                                        <p:tav tm="0">
                                          <p:val>
                                            <p:strVal val="ppt_x"/>
                                          </p:val>
                                        </p:tav>
                                        <p:tav tm="100000">
                                          <p:val>
                                            <p:strVal val="ppt_x"/>
                                          </p:val>
                                        </p:tav>
                                      </p:tavLst>
                                    </p:anim>
                                    <p:anim calcmode="lin" valueType="num">
                                      <p:cBhvr>
                                        <p:cTn id="54" dur="1000"/>
                                        <p:tgtEl>
                                          <p:spTgt spid="84">
                                            <p:txEl>
                                              <p:pRg st="3" end="3"/>
                                            </p:txEl>
                                          </p:spTgt>
                                        </p:tgtEl>
                                        <p:attrNameLst>
                                          <p:attrName>ppt_y</p:attrName>
                                        </p:attrNameLst>
                                      </p:cBhvr>
                                      <p:tavLst>
                                        <p:tav tm="0">
                                          <p:val>
                                            <p:strVal val="ppt_y"/>
                                          </p:val>
                                        </p:tav>
                                        <p:tav tm="100000">
                                          <p:val>
                                            <p:strVal val="ppt_y+.1"/>
                                          </p:val>
                                        </p:tav>
                                      </p:tavLst>
                                    </p:anim>
                                    <p:set>
                                      <p:cBhvr>
                                        <p:cTn id="55" dur="1" fill="hold">
                                          <p:stCondLst>
                                            <p:cond delay="999"/>
                                          </p:stCondLst>
                                        </p:cTn>
                                        <p:tgtEl>
                                          <p:spTgt spid="84">
                                            <p:txEl>
                                              <p:pRg st="3" end="3"/>
                                            </p:txEl>
                                          </p:spTgt>
                                        </p:tgtEl>
                                        <p:attrNameLst>
                                          <p:attrName>style.visibility</p:attrName>
                                        </p:attrNameLst>
                                      </p:cBhvr>
                                      <p:to>
                                        <p:strVal val="hidden"/>
                                      </p:to>
                                    </p:set>
                                  </p:childTnLst>
                                </p:cTn>
                              </p:par>
                              <p:par>
                                <p:cTn id="56" presetID="42" presetClass="exit" presetSubtype="0" fill="hold" grpId="0" nodeType="withEffect">
                                  <p:stCondLst>
                                    <p:cond delay="0"/>
                                  </p:stCondLst>
                                  <p:childTnLst>
                                    <p:animEffect transition="out" filter="fade">
                                      <p:cBhvr>
                                        <p:cTn id="57" dur="1000"/>
                                        <p:tgtEl>
                                          <p:spTgt spid="84">
                                            <p:txEl>
                                              <p:pRg st="4" end="4"/>
                                            </p:txEl>
                                          </p:spTgt>
                                        </p:tgtEl>
                                      </p:cBhvr>
                                    </p:animEffect>
                                    <p:anim calcmode="lin" valueType="num">
                                      <p:cBhvr>
                                        <p:cTn id="58" dur="1000"/>
                                        <p:tgtEl>
                                          <p:spTgt spid="84">
                                            <p:txEl>
                                              <p:pRg st="4" end="4"/>
                                            </p:txEl>
                                          </p:spTgt>
                                        </p:tgtEl>
                                        <p:attrNameLst>
                                          <p:attrName>ppt_x</p:attrName>
                                        </p:attrNameLst>
                                      </p:cBhvr>
                                      <p:tavLst>
                                        <p:tav tm="0">
                                          <p:val>
                                            <p:strVal val="ppt_x"/>
                                          </p:val>
                                        </p:tav>
                                        <p:tav tm="100000">
                                          <p:val>
                                            <p:strVal val="ppt_x"/>
                                          </p:val>
                                        </p:tav>
                                      </p:tavLst>
                                    </p:anim>
                                    <p:anim calcmode="lin" valueType="num">
                                      <p:cBhvr>
                                        <p:cTn id="59" dur="1000"/>
                                        <p:tgtEl>
                                          <p:spTgt spid="84">
                                            <p:txEl>
                                              <p:pRg st="4" end="4"/>
                                            </p:txEl>
                                          </p:spTgt>
                                        </p:tgtEl>
                                        <p:attrNameLst>
                                          <p:attrName>ppt_y</p:attrName>
                                        </p:attrNameLst>
                                      </p:cBhvr>
                                      <p:tavLst>
                                        <p:tav tm="0">
                                          <p:val>
                                            <p:strVal val="ppt_y"/>
                                          </p:val>
                                        </p:tav>
                                        <p:tav tm="100000">
                                          <p:val>
                                            <p:strVal val="ppt_y+.1"/>
                                          </p:val>
                                        </p:tav>
                                      </p:tavLst>
                                    </p:anim>
                                    <p:set>
                                      <p:cBhvr>
                                        <p:cTn id="60" dur="1" fill="hold">
                                          <p:stCondLst>
                                            <p:cond delay="999"/>
                                          </p:stCondLst>
                                        </p:cTn>
                                        <p:tgtEl>
                                          <p:spTgt spid="8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5">
            <a:extLst>
              <a:ext uri="{FF2B5EF4-FFF2-40B4-BE49-F238E27FC236}">
                <a16:creationId xmlns:a16="http://schemas.microsoft.com/office/drawing/2014/main" id="{61A461A6-E45C-A743-B6D8-0B8C7DD98844}"/>
              </a:ext>
            </a:extLst>
          </p:cNvPr>
          <p:cNvSpPr>
            <a:spLocks noChangeArrowheads="1"/>
          </p:cNvSpPr>
          <p:nvPr/>
        </p:nvSpPr>
        <p:spPr bwMode="auto">
          <a:xfrm>
            <a:off x="8393119" y="3928758"/>
            <a:ext cx="427354" cy="444512"/>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dirty="0"/>
          </a:p>
        </p:txBody>
      </p:sp>
      <p:sp>
        <p:nvSpPr>
          <p:cNvPr id="36" name="椭圆 35">
            <a:extLst>
              <a:ext uri="{FF2B5EF4-FFF2-40B4-BE49-F238E27FC236}">
                <a16:creationId xmlns:a16="http://schemas.microsoft.com/office/drawing/2014/main" id="{FBAE371B-FB79-344E-84E7-BEAEA55D0445}"/>
              </a:ext>
            </a:extLst>
          </p:cNvPr>
          <p:cNvSpPr/>
          <p:nvPr/>
        </p:nvSpPr>
        <p:spPr>
          <a:xfrm>
            <a:off x="8388424" y="394122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0E0B819B-5F29-D549-89EC-85988E9FA0AD}"/>
                  </a:ext>
                </a:extLst>
              </p:cNvPr>
              <p:cNvSpPr/>
              <p:nvPr/>
            </p:nvSpPr>
            <p:spPr>
              <a:xfrm>
                <a:off x="6516216" y="23457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7" name="椭圆 36">
                <a:extLst>
                  <a:ext uri="{FF2B5EF4-FFF2-40B4-BE49-F238E27FC236}">
                    <a16:creationId xmlns:a16="http://schemas.microsoft.com/office/drawing/2014/main" id="{0E0B819B-5F29-D549-89EC-85988E9FA0AD}"/>
                  </a:ext>
                </a:extLst>
              </p:cNvPr>
              <p:cNvSpPr>
                <a:spLocks noRot="1" noChangeAspect="1" noMove="1" noResize="1" noEditPoints="1" noAdjustHandles="1" noChangeArrowheads="1" noChangeShapeType="1" noTextEdit="1"/>
              </p:cNvSpPr>
              <p:nvPr/>
            </p:nvSpPr>
            <p:spPr>
              <a:xfrm>
                <a:off x="6516216" y="2345704"/>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38" name="直线箭头连接符 37">
            <a:extLst>
              <a:ext uri="{FF2B5EF4-FFF2-40B4-BE49-F238E27FC236}">
                <a16:creationId xmlns:a16="http://schemas.microsoft.com/office/drawing/2014/main" id="{37060999-4144-D240-AD74-E43A2895A2CE}"/>
              </a:ext>
            </a:extLst>
          </p:cNvPr>
          <p:cNvCxnSpPr>
            <a:cxnSpLocks/>
            <a:stCxn id="37" idx="6"/>
            <a:endCxn id="36" idx="1"/>
          </p:cNvCxnSpPr>
          <p:nvPr/>
        </p:nvCxnSpPr>
        <p:spPr>
          <a:xfrm>
            <a:off x="6948264" y="2561728"/>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C10EF97E-2EC9-5249-AC32-A235FD9E6E69}"/>
                  </a:ext>
                </a:extLst>
              </p:cNvPr>
              <p:cNvSpPr/>
              <p:nvPr/>
            </p:nvSpPr>
            <p:spPr>
              <a:xfrm>
                <a:off x="6516216" y="31157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9" name="椭圆 38">
                <a:extLst>
                  <a:ext uri="{FF2B5EF4-FFF2-40B4-BE49-F238E27FC236}">
                    <a16:creationId xmlns:a16="http://schemas.microsoft.com/office/drawing/2014/main" id="{C10EF97E-2EC9-5249-AC32-A235FD9E6E69}"/>
                  </a:ext>
                </a:extLst>
              </p:cNvPr>
              <p:cNvSpPr>
                <a:spLocks noRot="1" noChangeAspect="1" noMove="1" noResize="1" noEditPoints="1" noAdjustHandles="1" noChangeArrowheads="1" noChangeShapeType="1" noTextEdit="1"/>
              </p:cNvSpPr>
              <p:nvPr/>
            </p:nvSpPr>
            <p:spPr>
              <a:xfrm>
                <a:off x="6516216" y="3115792"/>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40" name="直线箭头连接符 39">
            <a:extLst>
              <a:ext uri="{FF2B5EF4-FFF2-40B4-BE49-F238E27FC236}">
                <a16:creationId xmlns:a16="http://schemas.microsoft.com/office/drawing/2014/main" id="{FE8A9011-FBE9-234B-81B8-03BB09BE6A53}"/>
              </a:ext>
            </a:extLst>
          </p:cNvPr>
          <p:cNvCxnSpPr>
            <a:cxnSpLocks/>
            <a:stCxn id="39" idx="6"/>
            <a:endCxn id="36" idx="1"/>
          </p:cNvCxnSpPr>
          <p:nvPr/>
        </p:nvCxnSpPr>
        <p:spPr>
          <a:xfrm>
            <a:off x="6948264" y="3331816"/>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D94159FD-8EFA-334A-A462-B5D5817FEE48}"/>
                  </a:ext>
                </a:extLst>
              </p:cNvPr>
              <p:cNvSpPr/>
              <p:nvPr/>
            </p:nvSpPr>
            <p:spPr>
              <a:xfrm>
                <a:off x="6516216" y="38578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1" name="椭圆 40">
                <a:extLst>
                  <a:ext uri="{FF2B5EF4-FFF2-40B4-BE49-F238E27FC236}">
                    <a16:creationId xmlns:a16="http://schemas.microsoft.com/office/drawing/2014/main" id="{D94159FD-8EFA-334A-A462-B5D5817FEE48}"/>
                  </a:ext>
                </a:extLst>
              </p:cNvPr>
              <p:cNvSpPr>
                <a:spLocks noRot="1" noChangeAspect="1" noMove="1" noResize="1" noEditPoints="1" noAdjustHandles="1" noChangeArrowheads="1" noChangeShapeType="1" noTextEdit="1"/>
              </p:cNvSpPr>
              <p:nvPr/>
            </p:nvSpPr>
            <p:spPr>
              <a:xfrm>
                <a:off x="6516216" y="3857872"/>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42" name="直线箭头连接符 41">
            <a:extLst>
              <a:ext uri="{FF2B5EF4-FFF2-40B4-BE49-F238E27FC236}">
                <a16:creationId xmlns:a16="http://schemas.microsoft.com/office/drawing/2014/main" id="{95EC68F3-B560-FA4A-8FA0-030BE8666FF2}"/>
              </a:ext>
            </a:extLst>
          </p:cNvPr>
          <p:cNvCxnSpPr>
            <a:cxnSpLocks/>
            <a:stCxn id="41" idx="6"/>
            <a:endCxn id="36" idx="2"/>
          </p:cNvCxnSpPr>
          <p:nvPr/>
        </p:nvCxnSpPr>
        <p:spPr>
          <a:xfrm>
            <a:off x="6948264" y="4073896"/>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3A5DB0D2-9488-CA49-95D0-1BCE4679F614}"/>
              </a:ext>
            </a:extLst>
          </p:cNvPr>
          <p:cNvCxnSpPr>
            <a:cxnSpLocks/>
            <a:stCxn id="41" idx="6"/>
          </p:cNvCxnSpPr>
          <p:nvPr/>
        </p:nvCxnSpPr>
        <p:spPr>
          <a:xfrm flipV="1">
            <a:off x="6948264" y="3849172"/>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B0627988-20F0-EF4A-90F3-A323E5276170}"/>
              </a:ext>
            </a:extLst>
          </p:cNvPr>
          <p:cNvCxnSpPr>
            <a:cxnSpLocks/>
            <a:stCxn id="41" idx="6"/>
          </p:cNvCxnSpPr>
          <p:nvPr/>
        </p:nvCxnSpPr>
        <p:spPr>
          <a:xfrm>
            <a:off x="6948264" y="4073896"/>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450C5D32-0AF7-1449-A12A-902A489C960C}"/>
              </a:ext>
            </a:extLst>
          </p:cNvPr>
          <p:cNvCxnSpPr>
            <a:cxnSpLocks/>
            <a:stCxn id="39" idx="6"/>
          </p:cNvCxnSpPr>
          <p:nvPr/>
        </p:nvCxnSpPr>
        <p:spPr>
          <a:xfrm flipV="1">
            <a:off x="6948264" y="3114798"/>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DBEE0F55-CFEF-CD43-9C3F-11C8D7460C86}"/>
                  </a:ext>
                </a:extLst>
              </p:cNvPr>
              <p:cNvSpPr/>
              <p:nvPr/>
            </p:nvSpPr>
            <p:spPr>
              <a:xfrm>
                <a:off x="6588224" y="464996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6" name="椭圆 45">
                <a:extLst>
                  <a:ext uri="{FF2B5EF4-FFF2-40B4-BE49-F238E27FC236}">
                    <a16:creationId xmlns:a16="http://schemas.microsoft.com/office/drawing/2014/main" id="{DBEE0F55-CFEF-CD43-9C3F-11C8D7460C86}"/>
                  </a:ext>
                </a:extLst>
              </p:cNvPr>
              <p:cNvSpPr>
                <a:spLocks noRot="1" noChangeAspect="1" noMove="1" noResize="1" noEditPoints="1" noAdjustHandles="1" noChangeArrowheads="1" noChangeShapeType="1" noTextEdit="1"/>
              </p:cNvSpPr>
              <p:nvPr/>
            </p:nvSpPr>
            <p:spPr>
              <a:xfrm>
                <a:off x="6588224" y="4649960"/>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椭圆 46">
                <a:extLst>
                  <a:ext uri="{FF2B5EF4-FFF2-40B4-BE49-F238E27FC236}">
                    <a16:creationId xmlns:a16="http://schemas.microsoft.com/office/drawing/2014/main" id="{8D43C4D6-5D4A-EE48-8D02-898CAABBD698}"/>
                  </a:ext>
                </a:extLst>
              </p:cNvPr>
              <p:cNvSpPr/>
              <p:nvPr/>
            </p:nvSpPr>
            <p:spPr>
              <a:xfrm>
                <a:off x="6588224" y="537004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7" name="椭圆 46">
                <a:extLst>
                  <a:ext uri="{FF2B5EF4-FFF2-40B4-BE49-F238E27FC236}">
                    <a16:creationId xmlns:a16="http://schemas.microsoft.com/office/drawing/2014/main" id="{8D43C4D6-5D4A-EE48-8D02-898CAABBD698}"/>
                  </a:ext>
                </a:extLst>
              </p:cNvPr>
              <p:cNvSpPr>
                <a:spLocks noRot="1" noChangeAspect="1" noMove="1" noResize="1" noEditPoints="1" noAdjustHandles="1" noChangeArrowheads="1" noChangeShapeType="1" noTextEdit="1"/>
              </p:cNvSpPr>
              <p:nvPr/>
            </p:nvSpPr>
            <p:spPr>
              <a:xfrm>
                <a:off x="6588224" y="5370040"/>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48" name="直线箭头连接符 47">
            <a:extLst>
              <a:ext uri="{FF2B5EF4-FFF2-40B4-BE49-F238E27FC236}">
                <a16:creationId xmlns:a16="http://schemas.microsoft.com/office/drawing/2014/main" id="{491DF333-0D42-2342-9379-F36DC4A92FCF}"/>
              </a:ext>
            </a:extLst>
          </p:cNvPr>
          <p:cNvCxnSpPr>
            <a:cxnSpLocks/>
            <a:stCxn id="46" idx="6"/>
            <a:endCxn id="36" idx="3"/>
          </p:cNvCxnSpPr>
          <p:nvPr/>
        </p:nvCxnSpPr>
        <p:spPr>
          <a:xfrm flipV="1">
            <a:off x="7020272" y="4309997"/>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29463DA-B637-AC49-889F-5ECD8D98EB06}"/>
              </a:ext>
            </a:extLst>
          </p:cNvPr>
          <p:cNvCxnSpPr>
            <a:cxnSpLocks/>
            <a:stCxn id="46" idx="6"/>
          </p:cNvCxnSpPr>
          <p:nvPr/>
        </p:nvCxnSpPr>
        <p:spPr>
          <a:xfrm>
            <a:off x="7020272" y="4865984"/>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563DD4D-FA15-4E4B-91B2-BC34CE0430D3}"/>
              </a:ext>
            </a:extLst>
          </p:cNvPr>
          <p:cNvCxnSpPr>
            <a:cxnSpLocks/>
            <a:stCxn id="46" idx="6"/>
          </p:cNvCxnSpPr>
          <p:nvPr/>
        </p:nvCxnSpPr>
        <p:spPr>
          <a:xfrm>
            <a:off x="7020272" y="4865984"/>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74642E29-3275-CF4E-AD54-BB6A57F40ED8}"/>
              </a:ext>
            </a:extLst>
          </p:cNvPr>
          <p:cNvCxnSpPr>
            <a:cxnSpLocks/>
            <a:stCxn id="46" idx="6"/>
          </p:cNvCxnSpPr>
          <p:nvPr/>
        </p:nvCxnSpPr>
        <p:spPr>
          <a:xfrm flipV="1">
            <a:off x="7020272" y="4505944"/>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3D2766E0-47FE-6B41-8E9D-F658E16E3A83}"/>
              </a:ext>
            </a:extLst>
          </p:cNvPr>
          <p:cNvCxnSpPr>
            <a:cxnSpLocks/>
            <a:stCxn id="47" idx="6"/>
            <a:endCxn id="36" idx="3"/>
          </p:cNvCxnSpPr>
          <p:nvPr/>
        </p:nvCxnSpPr>
        <p:spPr>
          <a:xfrm flipV="1">
            <a:off x="7020272" y="4309997"/>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EFAB6557-62A9-BB48-A047-94CC183FCC7A}"/>
              </a:ext>
            </a:extLst>
          </p:cNvPr>
          <p:cNvCxnSpPr>
            <a:cxnSpLocks/>
            <a:stCxn id="47" idx="6"/>
          </p:cNvCxnSpPr>
          <p:nvPr/>
        </p:nvCxnSpPr>
        <p:spPr>
          <a:xfrm flipV="1">
            <a:off x="7020272" y="5370040"/>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C9B6CA59-CC79-3241-B138-E55DF4BE47A3}"/>
              </a:ext>
            </a:extLst>
          </p:cNvPr>
          <p:cNvCxnSpPr>
            <a:cxnSpLocks/>
            <a:stCxn id="47" idx="6"/>
          </p:cNvCxnSpPr>
          <p:nvPr/>
        </p:nvCxnSpPr>
        <p:spPr>
          <a:xfrm>
            <a:off x="7020272" y="5586064"/>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E84F957E-C6C8-4040-9DAF-959BB0034F25}"/>
              </a:ext>
            </a:extLst>
          </p:cNvPr>
          <p:cNvCxnSpPr>
            <a:cxnSpLocks/>
            <a:stCxn id="47" idx="6"/>
          </p:cNvCxnSpPr>
          <p:nvPr/>
        </p:nvCxnSpPr>
        <p:spPr>
          <a:xfrm>
            <a:off x="7020272" y="5586064"/>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98EF8C84-BD87-8D4B-8011-D2C880021012}"/>
              </a:ext>
            </a:extLst>
          </p:cNvPr>
          <p:cNvCxnSpPr>
            <a:cxnSpLocks/>
            <a:stCxn id="47" idx="6"/>
          </p:cNvCxnSpPr>
          <p:nvPr/>
        </p:nvCxnSpPr>
        <p:spPr>
          <a:xfrm>
            <a:off x="7020272" y="5586064"/>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7D308B81-DFC7-6748-A7DE-0CF3F9288B0E}"/>
                  </a:ext>
                </a:extLst>
              </p:cNvPr>
              <p:cNvSpPr/>
              <p:nvPr/>
            </p:nvSpPr>
            <p:spPr>
              <a:xfrm>
                <a:off x="3385299" y="37285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57" name="椭圆 56">
                <a:extLst>
                  <a:ext uri="{FF2B5EF4-FFF2-40B4-BE49-F238E27FC236}">
                    <a16:creationId xmlns:a16="http://schemas.microsoft.com/office/drawing/2014/main" id="{7D308B81-DFC7-6748-A7DE-0CF3F9288B0E}"/>
                  </a:ext>
                </a:extLst>
              </p:cNvPr>
              <p:cNvSpPr>
                <a:spLocks noRot="1" noChangeAspect="1" noMove="1" noResize="1" noEditPoints="1" noAdjustHandles="1" noChangeArrowheads="1" noChangeShapeType="1" noTextEdit="1"/>
              </p:cNvSpPr>
              <p:nvPr/>
            </p:nvSpPr>
            <p:spPr>
              <a:xfrm>
                <a:off x="3385299" y="3728572"/>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p:cxnSp>
        <p:nvCxnSpPr>
          <p:cNvPr id="58" name="直线箭头连接符 57">
            <a:extLst>
              <a:ext uri="{FF2B5EF4-FFF2-40B4-BE49-F238E27FC236}">
                <a16:creationId xmlns:a16="http://schemas.microsoft.com/office/drawing/2014/main" id="{9E82BBA2-28F8-DB49-AB1D-CBE039E6E3F3}"/>
              </a:ext>
            </a:extLst>
          </p:cNvPr>
          <p:cNvCxnSpPr>
            <a:cxnSpLocks/>
            <a:stCxn id="57" idx="6"/>
          </p:cNvCxnSpPr>
          <p:nvPr/>
        </p:nvCxnSpPr>
        <p:spPr>
          <a:xfrm flipV="1">
            <a:off x="3817347" y="3728572"/>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012193F-9E44-8448-9744-062FB0DFCDDD}"/>
              </a:ext>
            </a:extLst>
          </p:cNvPr>
          <p:cNvCxnSpPr>
            <a:cxnSpLocks/>
            <a:stCxn id="57" idx="6"/>
          </p:cNvCxnSpPr>
          <p:nvPr/>
        </p:nvCxnSpPr>
        <p:spPr>
          <a:xfrm>
            <a:off x="3817347" y="3944596"/>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F37C8FDD-35BE-ED45-B92C-92B34AB057B7}"/>
                  </a:ext>
                </a:extLst>
              </p:cNvPr>
              <p:cNvSpPr txBox="1"/>
              <p:nvPr/>
            </p:nvSpPr>
            <p:spPr>
              <a:xfrm>
                <a:off x="-36512" y="2564904"/>
                <a:ext cx="3424951" cy="2123658"/>
              </a:xfrm>
              <a:prstGeom prst="rect">
                <a:avLst/>
              </a:prstGeom>
              <a:noFill/>
            </p:spPr>
            <p:txBody>
              <a:bodyPr wrap="square" rtlCol="0">
                <a:spAutoFit/>
              </a:bodyPr>
              <a:lstStyle/>
              <a:p>
                <a:pPr marL="342900" indent="-342900">
                  <a:buSzPct val="80000"/>
                  <a:buFont typeface="Wingdings" pitchFamily="2" charset="2"/>
                  <a:buChar char="l"/>
                </a:pPr>
                <a:r>
                  <a:rPr kumimoji="1" lang="zh-CN" altLang="en-US" sz="2000" b="0" dirty="0">
                    <a:latin typeface="Corbel" panose="020B0503020204020204" pitchFamily="34" charset="0"/>
                  </a:rPr>
                  <a:t>初始化</a:t>
                </a:r>
                <a:endParaRPr kumimoji="1" lang="en-US" altLang="zh-CN" sz="2000" b="0" dirty="0">
                  <a:latin typeface="Corbel" panose="020B0503020204020204" pitchFamily="34" charset="0"/>
                </a:endParaRPr>
              </a:p>
              <a:p>
                <a:pPr marL="342900" indent="-342900">
                  <a:buSzPct val="80000"/>
                  <a:buFont typeface="Wingdings" pitchFamily="2" charset="2"/>
                  <a:buChar char="l"/>
                </a:pPr>
                <a:r>
                  <a:rPr kumimoji="1" lang="zh-CN" altLang="en-US" sz="2000" b="0" dirty="0">
                    <a:latin typeface="Corbel" panose="020B0503020204020204" pitchFamily="34" charset="0"/>
                  </a:rPr>
                  <a:t>运行</a:t>
                </a:r>
                <a:r>
                  <a:rPr kumimoji="1" lang="en-US" altLang="zh-CN" sz="2000" b="0" dirty="0">
                    <a:latin typeface="Corbel" panose="020B0503020204020204" pitchFamily="34" charset="0"/>
                  </a:rPr>
                  <a:t>RBS</a:t>
                </a:r>
                <a:r>
                  <a:rPr kumimoji="1" lang="zh-CN" altLang="en-US" sz="2000" b="0" dirty="0">
                    <a:latin typeface="Corbel" panose="020B0503020204020204" pitchFamily="34" charset="0"/>
                  </a:rPr>
                  <a:t>计算前</a:t>
                </a:r>
                <a14:m>
                  <m:oMath xmlns:m="http://schemas.openxmlformats.org/officeDocument/2006/math">
                    <m:r>
                      <a:rPr kumimoji="1" lang="en-US" altLang="zh-CN" sz="2000" b="0" i="1">
                        <a:latin typeface="Cambria Math" panose="02040503050406030204" pitchFamily="18" charset="0"/>
                      </a:rPr>
                      <m:t>𝐿</m:t>
                    </m:r>
                  </m:oMath>
                </a14:m>
                <a:r>
                  <a:rPr kumimoji="1" lang="zh-CN" altLang="en-US" sz="2000" b="0" dirty="0">
                    <a:latin typeface="Candara" panose="020E0502030303020204" pitchFamily="34" charset="0"/>
                  </a:rPr>
                  <a:t>层的</a:t>
                </a:r>
                <a:r>
                  <a:rPr kumimoji="1" lang="en-US" altLang="zh-CN" sz="2000" b="0" dirty="0">
                    <a:latin typeface="Candara" panose="020E0502030303020204" pitchFamily="34" charset="0"/>
                  </a:rPr>
                  <a:t>PPR</a:t>
                </a:r>
                <a:r>
                  <a:rPr kumimoji="1" lang="en-US" altLang="zh-CN" sz="2000" b="0" dirty="0">
                    <a:latin typeface="Corbel" panose="020B0503020204020204" pitchFamily="34" charset="0"/>
                  </a:rPr>
                  <a:t>.</a:t>
                </a:r>
              </a:p>
              <a:p>
                <a:pPr>
                  <a:buSzPct val="80000"/>
                </a:pPr>
                <a:r>
                  <a:rPr kumimoji="1" lang="en-US" altLang="zh-CN" sz="2000" b="0" dirty="0">
                    <a:latin typeface="Corbel" panose="020B0503020204020204" pitchFamily="34" charset="0"/>
                  </a:rPr>
                  <a:t>       </a:t>
                </a:r>
                <a:r>
                  <a:rPr kumimoji="1" lang="zh-CN" altLang="en-US" sz="2000" b="0" dirty="0">
                    <a:latin typeface="Corbel" panose="020B0503020204020204" pitchFamily="34" charset="0"/>
                  </a:rPr>
                  <a:t>在每一层运行时</a:t>
                </a:r>
                <a:r>
                  <a:rPr kumimoji="1" lang="en-US" altLang="zh-CN" sz="2000" b="0" dirty="0">
                    <a:latin typeface="Corbel" panose="020B0503020204020204" pitchFamily="34" charset="0"/>
                  </a:rPr>
                  <a:t>:</a:t>
                </a:r>
              </a:p>
              <a:p>
                <a:pPr marL="342900" indent="-342900">
                  <a:buSzPct val="80000"/>
                  <a:buFont typeface="Wingdings" pitchFamily="2" charset="2"/>
                  <a:buChar char="p"/>
                </a:pPr>
                <a:r>
                  <a:rPr kumimoji="1" lang="zh-CN" altLang="en-US" sz="1800" b="0" dirty="0">
                    <a:latin typeface="Corbel" panose="020B0503020204020204" pitchFamily="34" charset="0"/>
                  </a:rPr>
                  <a:t>选择当前层</a:t>
                </a:r>
                <a:r>
                  <a:rPr kumimoji="1" lang="en-US" altLang="zh-CN" sz="1800" b="0" dirty="0">
                    <a:latin typeface="Corbel" panose="020B0503020204020204" pitchFamily="34" charset="0"/>
                  </a:rPr>
                  <a:t>reserve</a:t>
                </a:r>
                <a14:m>
                  <m:oMath xmlns:m="http://schemas.openxmlformats.org/officeDocument/2006/math">
                    <m:r>
                      <a:rPr kumimoji="1" lang="en-US" altLang="zh-CN" sz="1800" b="0" i="1">
                        <a:latin typeface="Cambria Math" panose="02040503050406030204" pitchFamily="18" charset="0"/>
                        <a:ea typeface="Cambria Math" panose="02040503050406030204" pitchFamily="18" charset="0"/>
                      </a:rPr>
                      <m:t>≠0</m:t>
                    </m:r>
                  </m:oMath>
                </a14:m>
                <a:r>
                  <a:rPr kumimoji="1" lang="zh-CN" altLang="en-US" sz="1800" b="0" dirty="0">
                    <a:latin typeface="Corbel" panose="020B0503020204020204" pitchFamily="34" charset="0"/>
                  </a:rPr>
                  <a:t>的节点</a:t>
                </a:r>
                <a:r>
                  <a:rPr kumimoji="1" lang="en-US" altLang="zh-CN" sz="1800" b="0" dirty="0">
                    <a:latin typeface="Corbel" panose="020B0503020204020204" pitchFamily="34" charset="0"/>
                  </a:rPr>
                  <a:t> </a:t>
                </a:r>
              </a:p>
              <a:p>
                <a:pPr marL="342900" indent="-342900">
                  <a:buSzPct val="80000"/>
                  <a:buFont typeface="Wingdings" pitchFamily="2" charset="2"/>
                  <a:buChar char="p"/>
                </a:pPr>
                <a:r>
                  <a:rPr kumimoji="1" lang="zh-CN" altLang="en-US" sz="1800" b="0" dirty="0">
                    <a:latin typeface="Corbel" panose="020B0503020204020204" pitchFamily="34" charset="0"/>
                  </a:rPr>
                  <a:t>更新特定入邻居的</a:t>
                </a:r>
                <a:r>
                  <a:rPr kumimoji="1" lang="en-US" altLang="zh-CN" sz="1800" b="0" dirty="0">
                    <a:latin typeface="Corbel" panose="020B0503020204020204" pitchFamily="34" charset="0"/>
                  </a:rPr>
                  <a:t>reserve</a:t>
                </a:r>
                <a:r>
                  <a:rPr kumimoji="1" lang="en-US" altLang="zh-CN" sz="1800" b="0" dirty="0">
                    <a:solidFill>
                      <a:srgbClr val="C00000"/>
                    </a:solidFill>
                    <a:latin typeface="Corbel" panose="020B0503020204020204" pitchFamily="34" charset="0"/>
                  </a:rPr>
                  <a:t>. </a:t>
                </a:r>
              </a:p>
              <a:p>
                <a:pPr marL="800100" lvl="1" indent="-342900">
                  <a:buSzPct val="80000"/>
                  <a:buFont typeface="Wingdings" pitchFamily="2" charset="2"/>
                  <a:buChar char="Ø"/>
                </a:pPr>
                <a:r>
                  <a:rPr kumimoji="1" lang="zh-CN" altLang="en-US" sz="1800" b="0" dirty="0">
                    <a:latin typeface="Corbel" panose="020B0503020204020204" pitchFamily="34" charset="0"/>
                  </a:rPr>
                  <a:t>确定性地更新出度小的入邻居节点的</a:t>
                </a:r>
                <a:r>
                  <a:rPr kumimoji="1" lang="en-US" altLang="zh-CN" sz="1800" b="0" dirty="0">
                    <a:latin typeface="Corbel" panose="020B0503020204020204" pitchFamily="34" charset="0"/>
                  </a:rPr>
                  <a:t>reserve</a:t>
                </a:r>
              </a:p>
            </p:txBody>
          </p:sp>
        </mc:Choice>
        <mc:Fallback xmlns="">
          <p:sp>
            <p:nvSpPr>
              <p:cNvPr id="64" name="文本框 63">
                <a:extLst>
                  <a:ext uri="{FF2B5EF4-FFF2-40B4-BE49-F238E27FC236}">
                    <a16:creationId xmlns:a16="http://schemas.microsoft.com/office/drawing/2014/main" id="{F37C8FDD-35BE-ED45-B92C-92B34AB057B7}"/>
                  </a:ext>
                </a:extLst>
              </p:cNvPr>
              <p:cNvSpPr txBox="1">
                <a:spLocks noRot="1" noChangeAspect="1" noMove="1" noResize="1" noEditPoints="1" noAdjustHandles="1" noChangeArrowheads="1" noChangeShapeType="1" noTextEdit="1"/>
              </p:cNvSpPr>
              <p:nvPr/>
            </p:nvSpPr>
            <p:spPr>
              <a:xfrm>
                <a:off x="-36512" y="2564904"/>
                <a:ext cx="3424951" cy="2123658"/>
              </a:xfrm>
              <a:prstGeom prst="rect">
                <a:avLst/>
              </a:prstGeom>
              <a:blipFill>
                <a:blip r:embed="rId10"/>
                <a:stretch>
                  <a:fillRect l="-746" t="-2994" r="-1119" b="-3593"/>
                </a:stretch>
              </a:blipFill>
            </p:spPr>
            <p:txBody>
              <a:bodyPr/>
              <a:lstStyle/>
              <a:p>
                <a:r>
                  <a:rPr lang="zh-CN" altLang="en-US">
                    <a:noFill/>
                  </a:rPr>
                  <a:t> </a:t>
                </a:r>
              </a:p>
            </p:txBody>
          </p:sp>
        </mc:Fallback>
      </mc:AlternateContent>
      <p:cxnSp>
        <p:nvCxnSpPr>
          <p:cNvPr id="67" name="直线箭头连接符 66">
            <a:extLst>
              <a:ext uri="{FF2B5EF4-FFF2-40B4-BE49-F238E27FC236}">
                <a16:creationId xmlns:a16="http://schemas.microsoft.com/office/drawing/2014/main" id="{068C104A-F8F7-0449-A5DE-CDC7CCF3C9AA}"/>
              </a:ext>
            </a:extLst>
          </p:cNvPr>
          <p:cNvCxnSpPr>
            <a:cxnSpLocks/>
          </p:cNvCxnSpPr>
          <p:nvPr/>
        </p:nvCxnSpPr>
        <p:spPr>
          <a:xfrm flipV="1">
            <a:off x="6228184" y="2561728"/>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4427F86-4B32-E341-8C83-6FB1AA4B8E48}"/>
              </a:ext>
            </a:extLst>
          </p:cNvPr>
          <p:cNvCxnSpPr>
            <a:cxnSpLocks/>
          </p:cNvCxnSpPr>
          <p:nvPr/>
        </p:nvCxnSpPr>
        <p:spPr>
          <a:xfrm>
            <a:off x="6228184" y="3331816"/>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5E749D1C-63E0-C045-A685-E685BFC568F1}"/>
              </a:ext>
            </a:extLst>
          </p:cNvPr>
          <p:cNvCxnSpPr>
            <a:cxnSpLocks/>
          </p:cNvCxnSpPr>
          <p:nvPr/>
        </p:nvCxnSpPr>
        <p:spPr>
          <a:xfrm>
            <a:off x="6228184" y="3941221"/>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2E6D366E-1FC4-6C40-BDDF-1A9365834DDC}"/>
              </a:ext>
            </a:extLst>
          </p:cNvPr>
          <p:cNvCxnSpPr>
            <a:cxnSpLocks/>
          </p:cNvCxnSpPr>
          <p:nvPr/>
        </p:nvCxnSpPr>
        <p:spPr>
          <a:xfrm flipV="1">
            <a:off x="6228184" y="4073896"/>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67F9CE5-99A2-F44B-8086-A42B48F6EA0C}"/>
              </a:ext>
            </a:extLst>
          </p:cNvPr>
          <p:cNvCxnSpPr>
            <a:cxnSpLocks/>
          </p:cNvCxnSpPr>
          <p:nvPr/>
        </p:nvCxnSpPr>
        <p:spPr>
          <a:xfrm>
            <a:off x="6228184" y="234570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00FF8E6E-CE06-F745-A833-7ACBACAA4368}"/>
              </a:ext>
            </a:extLst>
          </p:cNvPr>
          <p:cNvCxnSpPr>
            <a:cxnSpLocks/>
          </p:cNvCxnSpPr>
          <p:nvPr/>
        </p:nvCxnSpPr>
        <p:spPr>
          <a:xfrm>
            <a:off x="6300192" y="464996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DC0F6013-6509-8F41-AC91-8E81B7348832}"/>
              </a:ext>
            </a:extLst>
          </p:cNvPr>
          <p:cNvCxnSpPr>
            <a:cxnSpLocks/>
          </p:cNvCxnSpPr>
          <p:nvPr/>
        </p:nvCxnSpPr>
        <p:spPr>
          <a:xfrm>
            <a:off x="6300192" y="486598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F448CECF-AA6E-3F40-A214-76EA26EE3D80}"/>
              </a:ext>
            </a:extLst>
          </p:cNvPr>
          <p:cNvCxnSpPr>
            <a:cxnSpLocks/>
          </p:cNvCxnSpPr>
          <p:nvPr/>
        </p:nvCxnSpPr>
        <p:spPr>
          <a:xfrm flipV="1">
            <a:off x="6300192" y="486598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1E4AD2E6-4439-814C-8D5F-57F68D06DF6D}"/>
              </a:ext>
            </a:extLst>
          </p:cNvPr>
          <p:cNvCxnSpPr>
            <a:cxnSpLocks/>
          </p:cNvCxnSpPr>
          <p:nvPr/>
        </p:nvCxnSpPr>
        <p:spPr>
          <a:xfrm>
            <a:off x="6300192" y="558606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 name="矩形 84">
                <a:extLst>
                  <a:ext uri="{FF2B5EF4-FFF2-40B4-BE49-F238E27FC236}">
                    <a16:creationId xmlns:a16="http://schemas.microsoft.com/office/drawing/2014/main" id="{9DF610CB-CA4E-1D4E-BFDE-10417371E12F}"/>
                  </a:ext>
                </a:extLst>
              </p:cNvPr>
              <p:cNvSpPr/>
              <p:nvPr/>
            </p:nvSpPr>
            <p:spPr>
              <a:xfrm>
                <a:off x="8655037" y="3494627"/>
                <a:ext cx="612668"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m:t>
                      </m:r>
                      <m:r>
                        <m:rPr>
                          <m:sty m:val="p"/>
                        </m:rPr>
                        <a:rPr kumimoji="1" lang="en-US" altLang="zh-CN" sz="1800" b="0" dirty="0">
                          <a:solidFill>
                            <a:srgbClr val="C00000"/>
                          </a:solidFill>
                          <a:latin typeface="Cambria Math" panose="02040503050406030204" pitchFamily="18" charset="0"/>
                          <a:ea typeface="Cambria Math" panose="02040503050406030204" pitchFamily="18" charset="0"/>
                        </a:rPr>
                        <m:t>α</m:t>
                      </m:r>
                    </m:oMath>
                  </m:oMathPara>
                </a14:m>
                <a:endParaRPr lang="en-US" altLang="zh-CN" sz="1800" b="0" dirty="0"/>
              </a:p>
            </p:txBody>
          </p:sp>
        </mc:Choice>
        <mc:Fallback xmlns="">
          <p:sp>
            <p:nvSpPr>
              <p:cNvPr id="85" name="矩形 84">
                <a:extLst>
                  <a:ext uri="{FF2B5EF4-FFF2-40B4-BE49-F238E27FC236}">
                    <a16:creationId xmlns:a16="http://schemas.microsoft.com/office/drawing/2014/main" id="{9DF610CB-CA4E-1D4E-BFDE-10417371E12F}"/>
                  </a:ext>
                </a:extLst>
              </p:cNvPr>
              <p:cNvSpPr>
                <a:spLocks noRot="1" noChangeAspect="1" noMove="1" noResize="1" noEditPoints="1" noAdjustHandles="1" noChangeArrowheads="1" noChangeShapeType="1" noTextEdit="1"/>
              </p:cNvSpPr>
              <p:nvPr/>
            </p:nvSpPr>
            <p:spPr>
              <a:xfrm>
                <a:off x="8655037" y="3494627"/>
                <a:ext cx="612668"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矩形 86">
                <a:extLst>
                  <a:ext uri="{FF2B5EF4-FFF2-40B4-BE49-F238E27FC236}">
                    <a16:creationId xmlns:a16="http://schemas.microsoft.com/office/drawing/2014/main" id="{1B830253-9BB7-BD4D-B0A0-D2C3B98BC5C4}"/>
                  </a:ext>
                </a:extLst>
              </p:cNvPr>
              <p:cNvSpPr/>
              <p:nvPr/>
            </p:nvSpPr>
            <p:spPr>
              <a:xfrm>
                <a:off x="3203848" y="4132889"/>
                <a:ext cx="884601"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87" name="矩形 86">
                <a:extLst>
                  <a:ext uri="{FF2B5EF4-FFF2-40B4-BE49-F238E27FC236}">
                    <a16:creationId xmlns:a16="http://schemas.microsoft.com/office/drawing/2014/main" id="{1B830253-9BB7-BD4D-B0A0-D2C3B98BC5C4}"/>
                  </a:ext>
                </a:extLst>
              </p:cNvPr>
              <p:cNvSpPr>
                <a:spLocks noRot="1" noChangeAspect="1" noMove="1" noResize="1" noEditPoints="1" noAdjustHandles="1" noChangeArrowheads="1" noChangeShapeType="1" noTextEdit="1"/>
              </p:cNvSpPr>
              <p:nvPr/>
            </p:nvSpPr>
            <p:spPr>
              <a:xfrm>
                <a:off x="3203848" y="4132889"/>
                <a:ext cx="884601" cy="3385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C9AC32FF-1381-BB48-B1F8-B77EAEBDE630}"/>
                  </a:ext>
                </a:extLst>
              </p:cNvPr>
              <p:cNvSpPr/>
              <p:nvPr/>
            </p:nvSpPr>
            <p:spPr>
              <a:xfrm>
                <a:off x="3876778" y="413318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88" name="矩形 87">
                <a:extLst>
                  <a:ext uri="{FF2B5EF4-FFF2-40B4-BE49-F238E27FC236}">
                    <a16:creationId xmlns:a16="http://schemas.microsoft.com/office/drawing/2014/main" id="{C9AC32FF-1381-BB48-B1F8-B77EAEBDE630}"/>
                  </a:ext>
                </a:extLst>
              </p:cNvPr>
              <p:cNvSpPr>
                <a:spLocks noRot="1" noChangeAspect="1" noMove="1" noResize="1" noEditPoints="1" noAdjustHandles="1" noChangeArrowheads="1" noChangeShapeType="1" noTextEdit="1"/>
              </p:cNvSpPr>
              <p:nvPr/>
            </p:nvSpPr>
            <p:spPr>
              <a:xfrm>
                <a:off x="3876778" y="4133181"/>
                <a:ext cx="560666" cy="3385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矩形 93">
                <a:extLst>
                  <a:ext uri="{FF2B5EF4-FFF2-40B4-BE49-F238E27FC236}">
                    <a16:creationId xmlns:a16="http://schemas.microsoft.com/office/drawing/2014/main" id="{78F384CA-2CCE-D54C-B6A8-00F1C472933B}"/>
                  </a:ext>
                </a:extLst>
              </p:cNvPr>
              <p:cNvSpPr/>
              <p:nvPr/>
            </p:nvSpPr>
            <p:spPr>
              <a:xfrm>
                <a:off x="4729418" y="2394815"/>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94" name="矩形 93">
                <a:extLst>
                  <a:ext uri="{FF2B5EF4-FFF2-40B4-BE49-F238E27FC236}">
                    <a16:creationId xmlns:a16="http://schemas.microsoft.com/office/drawing/2014/main" id="{78F384CA-2CCE-D54C-B6A8-00F1C472933B}"/>
                  </a:ext>
                </a:extLst>
              </p:cNvPr>
              <p:cNvSpPr>
                <a:spLocks noRot="1" noChangeAspect="1" noMove="1" noResize="1" noEditPoints="1" noAdjustHandles="1" noChangeArrowheads="1" noChangeShapeType="1" noTextEdit="1"/>
              </p:cNvSpPr>
              <p:nvPr/>
            </p:nvSpPr>
            <p:spPr>
              <a:xfrm>
                <a:off x="4729418" y="2394815"/>
                <a:ext cx="986360" cy="3385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矩形 94">
                <a:extLst>
                  <a:ext uri="{FF2B5EF4-FFF2-40B4-BE49-F238E27FC236}">
                    <a16:creationId xmlns:a16="http://schemas.microsoft.com/office/drawing/2014/main" id="{757E71B1-0E6A-0A40-A335-37B9E72F58C2}"/>
                  </a:ext>
                </a:extLst>
              </p:cNvPr>
              <p:cNvSpPr/>
              <p:nvPr/>
            </p:nvSpPr>
            <p:spPr>
              <a:xfrm>
                <a:off x="5523502" y="2399550"/>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95" name="矩形 94">
                <a:extLst>
                  <a:ext uri="{FF2B5EF4-FFF2-40B4-BE49-F238E27FC236}">
                    <a16:creationId xmlns:a16="http://schemas.microsoft.com/office/drawing/2014/main" id="{757E71B1-0E6A-0A40-A335-37B9E72F58C2}"/>
                  </a:ext>
                </a:extLst>
              </p:cNvPr>
              <p:cNvSpPr>
                <a:spLocks noRot="1" noChangeAspect="1" noMove="1" noResize="1" noEditPoints="1" noAdjustHandles="1" noChangeArrowheads="1" noChangeShapeType="1" noTextEdit="1"/>
              </p:cNvSpPr>
              <p:nvPr/>
            </p:nvSpPr>
            <p:spPr>
              <a:xfrm>
                <a:off x="5523502" y="2399550"/>
                <a:ext cx="560666" cy="338554"/>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矩形 100">
                <a:extLst>
                  <a:ext uri="{FF2B5EF4-FFF2-40B4-BE49-F238E27FC236}">
                    <a16:creationId xmlns:a16="http://schemas.microsoft.com/office/drawing/2014/main" id="{0FB00ED7-1B8D-BD41-B59D-4B93900A1202}"/>
                  </a:ext>
                </a:extLst>
              </p:cNvPr>
              <p:cNvSpPr/>
              <p:nvPr/>
            </p:nvSpPr>
            <p:spPr>
              <a:xfrm>
                <a:off x="4728503" y="3181556"/>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1" name="矩形 100">
                <a:extLst>
                  <a:ext uri="{FF2B5EF4-FFF2-40B4-BE49-F238E27FC236}">
                    <a16:creationId xmlns:a16="http://schemas.microsoft.com/office/drawing/2014/main" id="{0FB00ED7-1B8D-BD41-B59D-4B93900A1202}"/>
                  </a:ext>
                </a:extLst>
              </p:cNvPr>
              <p:cNvSpPr>
                <a:spLocks noRot="1" noChangeAspect="1" noMove="1" noResize="1" noEditPoints="1" noAdjustHandles="1" noChangeArrowheads="1" noChangeShapeType="1" noTextEdit="1"/>
              </p:cNvSpPr>
              <p:nvPr/>
            </p:nvSpPr>
            <p:spPr>
              <a:xfrm>
                <a:off x="4728503" y="3181556"/>
                <a:ext cx="991105" cy="33855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矩形 101">
                <a:extLst>
                  <a:ext uri="{FF2B5EF4-FFF2-40B4-BE49-F238E27FC236}">
                    <a16:creationId xmlns:a16="http://schemas.microsoft.com/office/drawing/2014/main" id="{72CA85E0-6095-5249-98A8-FA8DC8335B59}"/>
                  </a:ext>
                </a:extLst>
              </p:cNvPr>
              <p:cNvSpPr/>
              <p:nvPr/>
            </p:nvSpPr>
            <p:spPr>
              <a:xfrm>
                <a:off x="5522587" y="318629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2" name="矩形 101">
                <a:extLst>
                  <a:ext uri="{FF2B5EF4-FFF2-40B4-BE49-F238E27FC236}">
                    <a16:creationId xmlns:a16="http://schemas.microsoft.com/office/drawing/2014/main" id="{72CA85E0-6095-5249-98A8-FA8DC8335B59}"/>
                  </a:ext>
                </a:extLst>
              </p:cNvPr>
              <p:cNvSpPr>
                <a:spLocks noRot="1" noChangeAspect="1" noMove="1" noResize="1" noEditPoints="1" noAdjustHandles="1" noChangeArrowheads="1" noChangeShapeType="1" noTextEdit="1"/>
              </p:cNvSpPr>
              <p:nvPr/>
            </p:nvSpPr>
            <p:spPr>
              <a:xfrm>
                <a:off x="5522587" y="3186291"/>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矩形 102">
                <a:extLst>
                  <a:ext uri="{FF2B5EF4-FFF2-40B4-BE49-F238E27FC236}">
                    <a16:creationId xmlns:a16="http://schemas.microsoft.com/office/drawing/2014/main" id="{14FB552B-0F9C-054F-9948-CA69D179DE26}"/>
                  </a:ext>
                </a:extLst>
              </p:cNvPr>
              <p:cNvSpPr/>
              <p:nvPr/>
            </p:nvSpPr>
            <p:spPr>
              <a:xfrm>
                <a:off x="4727422" y="3871690"/>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3" name="矩形 102">
                <a:extLst>
                  <a:ext uri="{FF2B5EF4-FFF2-40B4-BE49-F238E27FC236}">
                    <a16:creationId xmlns:a16="http://schemas.microsoft.com/office/drawing/2014/main" id="{14FB552B-0F9C-054F-9948-CA69D179DE26}"/>
                  </a:ext>
                </a:extLst>
              </p:cNvPr>
              <p:cNvSpPr>
                <a:spLocks noRot="1" noChangeAspect="1" noMove="1" noResize="1" noEditPoints="1" noAdjustHandles="1" noChangeArrowheads="1" noChangeShapeType="1" noTextEdit="1"/>
              </p:cNvSpPr>
              <p:nvPr/>
            </p:nvSpPr>
            <p:spPr>
              <a:xfrm>
                <a:off x="4727422" y="3871690"/>
                <a:ext cx="991105" cy="33855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矩形 103">
                <a:extLst>
                  <a:ext uri="{FF2B5EF4-FFF2-40B4-BE49-F238E27FC236}">
                    <a16:creationId xmlns:a16="http://schemas.microsoft.com/office/drawing/2014/main" id="{851B4ACF-6554-4749-AE70-62078E2D1B76}"/>
                  </a:ext>
                </a:extLst>
              </p:cNvPr>
              <p:cNvSpPr/>
              <p:nvPr/>
            </p:nvSpPr>
            <p:spPr>
              <a:xfrm>
                <a:off x="5521506" y="387642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4" name="矩形 103">
                <a:extLst>
                  <a:ext uri="{FF2B5EF4-FFF2-40B4-BE49-F238E27FC236}">
                    <a16:creationId xmlns:a16="http://schemas.microsoft.com/office/drawing/2014/main" id="{851B4ACF-6554-4749-AE70-62078E2D1B76}"/>
                  </a:ext>
                </a:extLst>
              </p:cNvPr>
              <p:cNvSpPr>
                <a:spLocks noRot="1" noChangeAspect="1" noMove="1" noResize="1" noEditPoints="1" noAdjustHandles="1" noChangeArrowheads="1" noChangeShapeType="1" noTextEdit="1"/>
              </p:cNvSpPr>
              <p:nvPr/>
            </p:nvSpPr>
            <p:spPr>
              <a:xfrm>
                <a:off x="5521506" y="3876425"/>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矩形 104">
                <a:extLst>
                  <a:ext uri="{FF2B5EF4-FFF2-40B4-BE49-F238E27FC236}">
                    <a16:creationId xmlns:a16="http://schemas.microsoft.com/office/drawing/2014/main" id="{E0F6EDC3-3C6D-F848-A6CB-B4D4719C9882}"/>
                  </a:ext>
                </a:extLst>
              </p:cNvPr>
              <p:cNvSpPr/>
              <p:nvPr/>
            </p:nvSpPr>
            <p:spPr>
              <a:xfrm>
                <a:off x="4727422" y="4653696"/>
                <a:ext cx="98232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5" name="矩形 104">
                <a:extLst>
                  <a:ext uri="{FF2B5EF4-FFF2-40B4-BE49-F238E27FC236}">
                    <a16:creationId xmlns:a16="http://schemas.microsoft.com/office/drawing/2014/main" id="{E0F6EDC3-3C6D-F848-A6CB-B4D4719C9882}"/>
                  </a:ext>
                </a:extLst>
              </p:cNvPr>
              <p:cNvSpPr>
                <a:spLocks noRot="1" noChangeAspect="1" noMove="1" noResize="1" noEditPoints="1" noAdjustHandles="1" noChangeArrowheads="1" noChangeShapeType="1" noTextEdit="1"/>
              </p:cNvSpPr>
              <p:nvPr/>
            </p:nvSpPr>
            <p:spPr>
              <a:xfrm>
                <a:off x="4727422" y="4653696"/>
                <a:ext cx="982320"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矩形 105">
                <a:extLst>
                  <a:ext uri="{FF2B5EF4-FFF2-40B4-BE49-F238E27FC236}">
                    <a16:creationId xmlns:a16="http://schemas.microsoft.com/office/drawing/2014/main" id="{C0F84A8F-3EED-6D48-9278-B8C9134EBF1C}"/>
                  </a:ext>
                </a:extLst>
              </p:cNvPr>
              <p:cNvSpPr/>
              <p:nvPr/>
            </p:nvSpPr>
            <p:spPr>
              <a:xfrm>
                <a:off x="5521506" y="465843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6" name="矩形 105">
                <a:extLst>
                  <a:ext uri="{FF2B5EF4-FFF2-40B4-BE49-F238E27FC236}">
                    <a16:creationId xmlns:a16="http://schemas.microsoft.com/office/drawing/2014/main" id="{C0F84A8F-3EED-6D48-9278-B8C9134EBF1C}"/>
                  </a:ext>
                </a:extLst>
              </p:cNvPr>
              <p:cNvSpPr>
                <a:spLocks noRot="1" noChangeAspect="1" noMove="1" noResize="1" noEditPoints="1" noAdjustHandles="1" noChangeArrowheads="1" noChangeShapeType="1" noTextEdit="1"/>
              </p:cNvSpPr>
              <p:nvPr/>
            </p:nvSpPr>
            <p:spPr>
              <a:xfrm>
                <a:off x="5521506" y="4658431"/>
                <a:ext cx="560666" cy="33855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矩形 106">
                <a:extLst>
                  <a:ext uri="{FF2B5EF4-FFF2-40B4-BE49-F238E27FC236}">
                    <a16:creationId xmlns:a16="http://schemas.microsoft.com/office/drawing/2014/main" id="{A11A2705-0DD2-8043-A95E-EA825C88515C}"/>
                  </a:ext>
                </a:extLst>
              </p:cNvPr>
              <p:cNvSpPr/>
              <p:nvPr/>
            </p:nvSpPr>
            <p:spPr>
              <a:xfrm>
                <a:off x="4727422" y="5445784"/>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7" name="矩形 106">
                <a:extLst>
                  <a:ext uri="{FF2B5EF4-FFF2-40B4-BE49-F238E27FC236}">
                    <a16:creationId xmlns:a16="http://schemas.microsoft.com/office/drawing/2014/main" id="{A11A2705-0DD2-8043-A95E-EA825C88515C}"/>
                  </a:ext>
                </a:extLst>
              </p:cNvPr>
              <p:cNvSpPr>
                <a:spLocks noRot="1" noChangeAspect="1" noMove="1" noResize="1" noEditPoints="1" noAdjustHandles="1" noChangeArrowheads="1" noChangeShapeType="1" noTextEdit="1"/>
              </p:cNvSpPr>
              <p:nvPr/>
            </p:nvSpPr>
            <p:spPr>
              <a:xfrm>
                <a:off x="4727422" y="5445784"/>
                <a:ext cx="991105"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矩形 107">
                <a:extLst>
                  <a:ext uri="{FF2B5EF4-FFF2-40B4-BE49-F238E27FC236}">
                    <a16:creationId xmlns:a16="http://schemas.microsoft.com/office/drawing/2014/main" id="{C57CBC39-9C57-1440-9F6B-0ACC790AA0F3}"/>
                  </a:ext>
                </a:extLst>
              </p:cNvPr>
              <p:cNvSpPr/>
              <p:nvPr/>
            </p:nvSpPr>
            <p:spPr>
              <a:xfrm>
                <a:off x="5521506" y="5450519"/>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8" name="矩形 107">
                <a:extLst>
                  <a:ext uri="{FF2B5EF4-FFF2-40B4-BE49-F238E27FC236}">
                    <a16:creationId xmlns:a16="http://schemas.microsoft.com/office/drawing/2014/main" id="{C57CBC39-9C57-1440-9F6B-0ACC790AA0F3}"/>
                  </a:ext>
                </a:extLst>
              </p:cNvPr>
              <p:cNvSpPr>
                <a:spLocks noRot="1" noChangeAspect="1" noMove="1" noResize="1" noEditPoints="1" noAdjustHandles="1" noChangeArrowheads="1" noChangeShapeType="1" noTextEdit="1"/>
              </p:cNvSpPr>
              <p:nvPr/>
            </p:nvSpPr>
            <p:spPr>
              <a:xfrm>
                <a:off x="5521506" y="5450519"/>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矩形 116">
                <a:extLst>
                  <a:ext uri="{FF2B5EF4-FFF2-40B4-BE49-F238E27FC236}">
                    <a16:creationId xmlns:a16="http://schemas.microsoft.com/office/drawing/2014/main" id="{B44039A5-1D7D-7B4C-92A0-0DC2D5B06E62}"/>
                  </a:ext>
                </a:extLst>
              </p:cNvPr>
              <p:cNvSpPr/>
              <p:nvPr/>
            </p:nvSpPr>
            <p:spPr>
              <a:xfrm>
                <a:off x="8039761" y="3506011"/>
                <a:ext cx="872547"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7" name="矩形 116">
                <a:extLst>
                  <a:ext uri="{FF2B5EF4-FFF2-40B4-BE49-F238E27FC236}">
                    <a16:creationId xmlns:a16="http://schemas.microsoft.com/office/drawing/2014/main" id="{B44039A5-1D7D-7B4C-92A0-0DC2D5B06E62}"/>
                  </a:ext>
                </a:extLst>
              </p:cNvPr>
              <p:cNvSpPr>
                <a:spLocks noRot="1" noChangeAspect="1" noMove="1" noResize="1" noEditPoints="1" noAdjustHandles="1" noChangeArrowheads="1" noChangeShapeType="1" noTextEdit="1"/>
              </p:cNvSpPr>
              <p:nvPr/>
            </p:nvSpPr>
            <p:spPr>
              <a:xfrm>
                <a:off x="8039761" y="3506011"/>
                <a:ext cx="872547" cy="33855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637CC94C-D67D-6541-855B-A07750F6538B}"/>
                  </a:ext>
                </a:extLst>
              </p:cNvPr>
              <p:cNvSpPr txBox="1"/>
              <p:nvPr/>
            </p:nvSpPr>
            <p:spPr>
              <a:xfrm>
                <a:off x="48482" y="5589240"/>
                <a:ext cx="9219221" cy="1263038"/>
              </a:xfrm>
              <a:prstGeom prst="rect">
                <a:avLst/>
              </a:prstGeom>
              <a:noFill/>
            </p:spPr>
            <p:txBody>
              <a:bodyPr wrap="square" rtlCol="0">
                <a:spAutoFit/>
              </a:bodyPr>
              <a:lstStyle/>
              <a:p>
                <a:r>
                  <a:rPr kumimoji="1" lang="zh-CN" altLang="en-US" sz="1800" b="0" dirty="0">
                    <a:solidFill>
                      <a:srgbClr val="FF0000"/>
                    </a:solidFill>
                    <a:latin typeface="Candara" panose="020E0502030303020204" pitchFamily="34" charset="0"/>
                  </a:rPr>
                  <a:t>注意到</a:t>
                </a:r>
                <a:r>
                  <a:rPr kumimoji="1" lang="en-US" altLang="zh-CN" sz="1800" b="0" dirty="0">
                    <a:solidFill>
                      <a:srgbClr val="FF0000"/>
                    </a:solidFill>
                    <a:latin typeface="Candara" panose="020E0502030303020204" pitchFamily="34" charset="0"/>
                  </a:rPr>
                  <a:t> </a:t>
                </a:r>
                <a14:m>
                  <m:oMath xmlns:m="http://schemas.openxmlformats.org/officeDocument/2006/math">
                    <m:f>
                      <m:fPr>
                        <m:ctrlPr>
                          <a:rPr kumimoji="1" lang="en-US" altLang="zh-CN" sz="1800" b="0" i="1">
                            <a:solidFill>
                              <a:srgbClr val="FF0000"/>
                            </a:solidFill>
                            <a:latin typeface="Cambria Math" panose="02040503050406030204" pitchFamily="18" charset="0"/>
                            <a:ea typeface="Cambria Math" panose="02040503050406030204" pitchFamily="18" charset="0"/>
                          </a:rPr>
                        </m:ctrlPr>
                      </m:fPr>
                      <m:num>
                        <m:r>
                          <a:rPr kumimoji="1" lang="en-US" altLang="zh-CN" sz="1800" b="0" i="1">
                            <a:solidFill>
                              <a:srgbClr val="FF0000"/>
                            </a:solidFill>
                            <a:latin typeface="Cambria Math" panose="02040503050406030204" pitchFamily="18" charset="0"/>
                            <a:ea typeface="Cambria Math" panose="02040503050406030204" pitchFamily="18" charset="0"/>
                          </a:rPr>
                          <m:t>1</m:t>
                        </m:r>
                      </m:num>
                      <m:den>
                        <m:r>
                          <a:rPr kumimoji="1" lang="en-US" altLang="zh-CN" sz="1800" b="0" i="1">
                            <a:solidFill>
                              <a:srgbClr val="FF0000"/>
                            </a:solidFill>
                            <a:latin typeface="Cambria Math" panose="02040503050406030204" pitchFamily="18" charset="0"/>
                            <a:ea typeface="Cambria Math" panose="02040503050406030204" pitchFamily="18" charset="0"/>
                          </a:rPr>
                          <m:t>𝛼𝛿</m:t>
                        </m:r>
                      </m:den>
                    </m:f>
                    <m:r>
                      <a:rPr kumimoji="1" lang="en-US" altLang="zh-CN" sz="1800" b="0" i="1">
                        <a:solidFill>
                          <a:srgbClr val="FF0000"/>
                        </a:solidFill>
                        <a:latin typeface="Cambria Math" panose="02040503050406030204" pitchFamily="18" charset="0"/>
                        <a:ea typeface="Cambria Math" panose="02040503050406030204" pitchFamily="18" charset="0"/>
                      </a:rPr>
                      <m:t>∙</m:t>
                    </m:r>
                    <m:f>
                      <m:fPr>
                        <m:ctrlPr>
                          <a:rPr kumimoji="1" lang="en-US" altLang="zh-CN" sz="1800" b="0" i="1">
                            <a:solidFill>
                              <a:srgbClr val="FF0000"/>
                            </a:solidFill>
                            <a:latin typeface="Cambria Math" panose="02040503050406030204" pitchFamily="18" charset="0"/>
                          </a:rPr>
                        </m:ctrlPr>
                      </m:fPr>
                      <m:num>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e>
                        </m:d>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𝑣</m:t>
                            </m:r>
                          </m:e>
                        </m:d>
                      </m:den>
                    </m:f>
                  </m:oMath>
                </a14:m>
                <a:r>
                  <a:rPr kumimoji="1" lang="en-US" altLang="zh-CN" sz="1800" b="0" dirty="0">
                    <a:solidFill>
                      <a:srgbClr val="FF0000"/>
                    </a:solidFill>
                    <a:latin typeface="Candara" panose="020E0502030303020204" pitchFamily="34" charset="0"/>
                  </a:rPr>
                  <a:t> </a:t>
                </a:r>
                <a:r>
                  <a:rPr kumimoji="1" lang="zh-CN" altLang="en-US" sz="1800" b="0" dirty="0">
                    <a:solidFill>
                      <a:srgbClr val="FF0000"/>
                    </a:solidFill>
                    <a:latin typeface="Candara" panose="020E0502030303020204" pitchFamily="34" charset="0"/>
                  </a:rPr>
                  <a:t>与</a:t>
                </a:r>
                <a14:m>
                  <m:oMath xmlns:m="http://schemas.openxmlformats.org/officeDocument/2006/math">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𝑣</m:t>
                        </m:r>
                      </m:e>
                    </m:d>
                  </m:oMath>
                </a14:m>
                <a:r>
                  <a:rPr kumimoji="1" lang="zh-CN" altLang="en-US" sz="1800" b="0" dirty="0">
                    <a:solidFill>
                      <a:srgbClr val="FF0000"/>
                    </a:solidFill>
                    <a:latin typeface="Candara" panose="020E0502030303020204" pitchFamily="34" charset="0"/>
                  </a:rPr>
                  <a:t>成反比，</a:t>
                </a:r>
                <a:endParaRPr kumimoji="1" lang="en-US" altLang="zh-CN" sz="1800" b="0" dirty="0">
                  <a:solidFill>
                    <a:srgbClr val="FF0000"/>
                  </a:solidFill>
                  <a:latin typeface="Candara" panose="020E0502030303020204" pitchFamily="34" charset="0"/>
                </a:endParaRPr>
              </a:p>
              <a:p>
                <a:r>
                  <a:rPr kumimoji="1" lang="zh-CN" altLang="en-US" sz="1800" b="0" dirty="0">
                    <a:solidFill>
                      <a:srgbClr val="FF0000"/>
                    </a:solidFill>
                    <a:latin typeface="Candara" panose="020E0502030303020204" pitchFamily="34" charset="0"/>
                  </a:rPr>
                  <a:t>因此我们可以提前将各节点的入邻居按照出度递增的顺序排序。</a:t>
                </a:r>
                <a:endParaRPr kumimoji="1" lang="en-US" altLang="zh-CN" sz="1800" b="0" dirty="0">
                  <a:solidFill>
                    <a:srgbClr val="FF0000"/>
                  </a:solidFill>
                  <a:latin typeface="Candara" panose="020E0502030303020204" pitchFamily="34" charset="0"/>
                </a:endParaRPr>
              </a:p>
              <a:p>
                <a:r>
                  <a:rPr kumimoji="1" lang="zh-CN" altLang="en-US" sz="1800" b="0" dirty="0">
                    <a:solidFill>
                      <a:srgbClr val="FF0000"/>
                    </a:solidFill>
                    <a:latin typeface="Candara" panose="020E0502030303020204" pitchFamily="34" charset="0"/>
                  </a:rPr>
                  <a:t>依次扫描所有入邻居节点，当</a:t>
                </a:r>
                <a:r>
                  <a:rPr kumimoji="1" lang="en-US" altLang="zh-CN" sz="1800" b="0" dirty="0">
                    <a:solidFill>
                      <a:srgbClr val="FF0000"/>
                    </a:solidFill>
                    <a:latin typeface="Corbel" panose="020B0503020204020204" pitchFamily="34" charset="0"/>
                  </a:rPr>
                  <a:t> </a:t>
                </a:r>
                <a14:m>
                  <m:oMath xmlns:m="http://schemas.openxmlformats.org/officeDocument/2006/math">
                    <m:r>
                      <a:rPr kumimoji="1" lang="en-US" altLang="zh-CN" sz="1800" b="0" i="1">
                        <a:solidFill>
                          <a:srgbClr val="FF0000"/>
                        </a:solidFill>
                        <a:latin typeface="Cambria Math" panose="02040503050406030204" pitchFamily="18" charset="0"/>
                        <a:ea typeface="Cambria Math" panose="02040503050406030204" pitchFamily="18" charset="0"/>
                      </a:rPr>
                      <m:t>𝑟</m:t>
                    </m:r>
                    <m:r>
                      <a:rPr kumimoji="1" lang="en-US" altLang="zh-CN" sz="1800" b="0" i="1">
                        <a:solidFill>
                          <a:srgbClr val="FF0000"/>
                        </a:solidFill>
                        <a:latin typeface="Cambria Math" panose="02040503050406030204" pitchFamily="18" charset="0"/>
                        <a:ea typeface="Cambria Math" panose="02040503050406030204" pitchFamily="18" charset="0"/>
                      </a:rPr>
                      <m:t>&gt;</m:t>
                    </m:r>
                    <m:f>
                      <m:fPr>
                        <m:ctrlPr>
                          <a:rPr kumimoji="1" lang="en-US" altLang="zh-CN" sz="1800" b="0" i="1">
                            <a:solidFill>
                              <a:srgbClr val="FF0000"/>
                            </a:solidFill>
                            <a:latin typeface="Cambria Math" panose="02040503050406030204" pitchFamily="18" charset="0"/>
                            <a:ea typeface="Cambria Math" panose="02040503050406030204" pitchFamily="18" charset="0"/>
                          </a:rPr>
                        </m:ctrlPr>
                      </m:fPr>
                      <m:num>
                        <m:r>
                          <a:rPr kumimoji="1" lang="en-US" altLang="zh-CN" sz="1800" b="0" i="1">
                            <a:solidFill>
                              <a:srgbClr val="FF0000"/>
                            </a:solidFill>
                            <a:latin typeface="Cambria Math" panose="02040503050406030204" pitchFamily="18" charset="0"/>
                            <a:ea typeface="Cambria Math" panose="02040503050406030204" pitchFamily="18" charset="0"/>
                          </a:rPr>
                          <m:t>1</m:t>
                        </m:r>
                      </m:num>
                      <m:den>
                        <m:r>
                          <a:rPr kumimoji="1" lang="en-US" altLang="zh-CN" sz="1800" b="0" i="1">
                            <a:solidFill>
                              <a:srgbClr val="FF0000"/>
                            </a:solidFill>
                            <a:latin typeface="Cambria Math" panose="02040503050406030204" pitchFamily="18" charset="0"/>
                            <a:ea typeface="Cambria Math" panose="02040503050406030204" pitchFamily="18" charset="0"/>
                          </a:rPr>
                          <m:t>𝛼𝛿</m:t>
                        </m:r>
                      </m:den>
                    </m:f>
                    <m:r>
                      <a:rPr kumimoji="1" lang="en-US" altLang="zh-CN" sz="1800" b="0" i="1">
                        <a:solidFill>
                          <a:srgbClr val="FF0000"/>
                        </a:solidFill>
                        <a:latin typeface="Cambria Math" panose="02040503050406030204" pitchFamily="18" charset="0"/>
                        <a:ea typeface="Cambria Math" panose="02040503050406030204" pitchFamily="18" charset="0"/>
                      </a:rPr>
                      <m:t>∙</m:t>
                    </m:r>
                    <m:f>
                      <m:fPr>
                        <m:ctrlPr>
                          <a:rPr kumimoji="1" lang="en-US" altLang="zh-CN" sz="1800" b="0" i="1">
                            <a:solidFill>
                              <a:srgbClr val="FF0000"/>
                            </a:solidFill>
                            <a:latin typeface="Cambria Math" panose="02040503050406030204" pitchFamily="18" charset="0"/>
                          </a:rPr>
                        </m:ctrlPr>
                      </m:fPr>
                      <m:num>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e>
                        </m:d>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𝑣</m:t>
                            </m:r>
                          </m:e>
                        </m:d>
                      </m:den>
                    </m:f>
                  </m:oMath>
                </a14:m>
                <a:r>
                  <a:rPr kumimoji="1" lang="zh-CN" altLang="en-US" sz="1800" b="0" dirty="0">
                    <a:solidFill>
                      <a:srgbClr val="FF0000"/>
                    </a:solidFill>
                    <a:latin typeface="Corbel" panose="020B0503020204020204" pitchFamily="34" charset="0"/>
                  </a:rPr>
                  <a:t>不满足时停止扫描。</a:t>
                </a:r>
                <a:endParaRPr kumimoji="1" lang="en-US" altLang="zh-CN" sz="1800" b="0" dirty="0">
                  <a:solidFill>
                    <a:srgbClr val="FF0000"/>
                  </a:solidFill>
                  <a:latin typeface="Corbel" panose="020B0503020204020204" pitchFamily="34" charset="0"/>
                </a:endParaRPr>
              </a:p>
            </p:txBody>
          </p:sp>
        </mc:Choice>
        <mc:Fallback xmlns="">
          <p:sp>
            <p:nvSpPr>
              <p:cNvPr id="84" name="文本框 83">
                <a:extLst>
                  <a:ext uri="{FF2B5EF4-FFF2-40B4-BE49-F238E27FC236}">
                    <a16:creationId xmlns:a16="http://schemas.microsoft.com/office/drawing/2014/main" id="{637CC94C-D67D-6541-855B-A07750F6538B}"/>
                  </a:ext>
                </a:extLst>
              </p:cNvPr>
              <p:cNvSpPr txBox="1">
                <a:spLocks noRot="1" noChangeAspect="1" noMove="1" noResize="1" noEditPoints="1" noAdjustHandles="1" noChangeArrowheads="1" noChangeShapeType="1" noTextEdit="1"/>
              </p:cNvSpPr>
              <p:nvPr/>
            </p:nvSpPr>
            <p:spPr>
              <a:xfrm>
                <a:off x="48482" y="5589240"/>
                <a:ext cx="9219221" cy="1263038"/>
              </a:xfrm>
              <a:prstGeom prst="rect">
                <a:avLst/>
              </a:prstGeom>
              <a:blipFill>
                <a:blip r:embed="rId23"/>
                <a:stretch>
                  <a:fillRect l="-4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矩形 59">
                <a:extLst>
                  <a:ext uri="{FF2B5EF4-FFF2-40B4-BE49-F238E27FC236}">
                    <a16:creationId xmlns:a16="http://schemas.microsoft.com/office/drawing/2014/main" id="{2679CFA9-CF71-3242-8845-1C796CCA1DB9}"/>
                  </a:ext>
                </a:extLst>
              </p:cNvPr>
              <p:cNvSpPr/>
              <p:nvPr/>
            </p:nvSpPr>
            <p:spPr>
              <a:xfrm>
                <a:off x="4716016" y="2647908"/>
                <a:ext cx="981615"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1</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solidFill>
                      <a:srgbClr val="C00000"/>
                    </a:solidFill>
                  </a:rPr>
                  <a:t> </a:t>
                </a:r>
                <a:endParaRPr lang="en-US" altLang="zh-CN" sz="1600" b="0" dirty="0"/>
              </a:p>
            </p:txBody>
          </p:sp>
        </mc:Choice>
        <mc:Fallback xmlns="">
          <p:sp>
            <p:nvSpPr>
              <p:cNvPr id="60" name="矩形 59">
                <a:extLst>
                  <a:ext uri="{FF2B5EF4-FFF2-40B4-BE49-F238E27FC236}">
                    <a16:creationId xmlns:a16="http://schemas.microsoft.com/office/drawing/2014/main" id="{2679CFA9-CF71-3242-8845-1C796CCA1DB9}"/>
                  </a:ext>
                </a:extLst>
              </p:cNvPr>
              <p:cNvSpPr>
                <a:spLocks noRot="1" noChangeAspect="1" noMove="1" noResize="1" noEditPoints="1" noAdjustHandles="1" noChangeArrowheads="1" noChangeShapeType="1" noTextEdit="1"/>
              </p:cNvSpPr>
              <p:nvPr/>
            </p:nvSpPr>
            <p:spPr>
              <a:xfrm>
                <a:off x="4716016" y="2647908"/>
                <a:ext cx="981615" cy="338554"/>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833C627F-AC80-094A-B8C7-0550E68EC8FC}"/>
                  </a:ext>
                </a:extLst>
              </p:cNvPr>
              <p:cNvSpPr/>
              <p:nvPr/>
            </p:nvSpPr>
            <p:spPr>
              <a:xfrm>
                <a:off x="5444137" y="2593016"/>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𝟏</m:t>
                        </m:r>
                      </m:den>
                    </m:f>
                  </m:oMath>
                </a14:m>
                <a:r>
                  <a:rPr lang="en-US" altLang="zh-CN" sz="1600" b="0" dirty="0"/>
                  <a:t> </a:t>
                </a:r>
              </a:p>
            </p:txBody>
          </p:sp>
        </mc:Choice>
        <mc:Fallback xmlns="">
          <p:sp>
            <p:nvSpPr>
              <p:cNvPr id="61" name="矩形 60">
                <a:extLst>
                  <a:ext uri="{FF2B5EF4-FFF2-40B4-BE49-F238E27FC236}">
                    <a16:creationId xmlns:a16="http://schemas.microsoft.com/office/drawing/2014/main" id="{833C627F-AC80-094A-B8C7-0550E68EC8FC}"/>
                  </a:ext>
                </a:extLst>
              </p:cNvPr>
              <p:cNvSpPr>
                <a:spLocks noRot="1" noChangeAspect="1" noMove="1" noResize="1" noEditPoints="1" noAdjustHandles="1" noChangeArrowheads="1" noChangeShapeType="1" noTextEdit="1"/>
              </p:cNvSpPr>
              <p:nvPr/>
            </p:nvSpPr>
            <p:spPr>
              <a:xfrm>
                <a:off x="5444137" y="2593016"/>
                <a:ext cx="975331" cy="451470"/>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E15D5636-E6C1-8D49-960E-3F53CBEFBC4A}"/>
                  </a:ext>
                </a:extLst>
              </p:cNvPr>
              <p:cNvSpPr/>
              <p:nvPr/>
            </p:nvSpPr>
            <p:spPr>
              <a:xfrm>
                <a:off x="4726308" y="3464470"/>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2</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t> </a:t>
                </a:r>
              </a:p>
            </p:txBody>
          </p:sp>
        </mc:Choice>
        <mc:Fallback xmlns="">
          <p:sp>
            <p:nvSpPr>
              <p:cNvPr id="62" name="矩形 61">
                <a:extLst>
                  <a:ext uri="{FF2B5EF4-FFF2-40B4-BE49-F238E27FC236}">
                    <a16:creationId xmlns:a16="http://schemas.microsoft.com/office/drawing/2014/main" id="{E15D5636-E6C1-8D49-960E-3F53CBEFBC4A}"/>
                  </a:ext>
                </a:extLst>
              </p:cNvPr>
              <p:cNvSpPr>
                <a:spLocks noRot="1" noChangeAspect="1" noMove="1" noResize="1" noEditPoints="1" noAdjustHandles="1" noChangeArrowheads="1" noChangeShapeType="1" noTextEdit="1"/>
              </p:cNvSpPr>
              <p:nvPr/>
            </p:nvSpPr>
            <p:spPr>
              <a:xfrm>
                <a:off x="4726308" y="3464470"/>
                <a:ext cx="986360" cy="338554"/>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矩形 64">
                <a:extLst>
                  <a:ext uri="{FF2B5EF4-FFF2-40B4-BE49-F238E27FC236}">
                    <a16:creationId xmlns:a16="http://schemas.microsoft.com/office/drawing/2014/main" id="{77919FBF-23FF-DE4F-B291-CD74347DB0BF}"/>
                  </a:ext>
                </a:extLst>
              </p:cNvPr>
              <p:cNvSpPr/>
              <p:nvPr/>
            </p:nvSpPr>
            <p:spPr>
              <a:xfrm>
                <a:off x="5454429" y="3409578"/>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𝟐</m:t>
                        </m:r>
                      </m:den>
                    </m:f>
                  </m:oMath>
                </a14:m>
                <a:r>
                  <a:rPr lang="en-US" altLang="zh-CN" sz="1600" b="0" dirty="0"/>
                  <a:t> </a:t>
                </a:r>
              </a:p>
            </p:txBody>
          </p:sp>
        </mc:Choice>
        <mc:Fallback xmlns="">
          <p:sp>
            <p:nvSpPr>
              <p:cNvPr id="65" name="矩形 64">
                <a:extLst>
                  <a:ext uri="{FF2B5EF4-FFF2-40B4-BE49-F238E27FC236}">
                    <a16:creationId xmlns:a16="http://schemas.microsoft.com/office/drawing/2014/main" id="{77919FBF-23FF-DE4F-B291-CD74347DB0BF}"/>
                  </a:ext>
                </a:extLst>
              </p:cNvPr>
              <p:cNvSpPr>
                <a:spLocks noRot="1" noChangeAspect="1" noMove="1" noResize="1" noEditPoints="1" noAdjustHandles="1" noChangeArrowheads="1" noChangeShapeType="1" noTextEdit="1"/>
              </p:cNvSpPr>
              <p:nvPr/>
            </p:nvSpPr>
            <p:spPr>
              <a:xfrm>
                <a:off x="5454429" y="3409578"/>
                <a:ext cx="975331" cy="451470"/>
              </a:xfrm>
              <a:prstGeom prst="rect">
                <a:avLst/>
              </a:prstGeom>
              <a:blipFill>
                <a:blip r:embed="rId27"/>
                <a:stretch>
                  <a:fillRect/>
                </a:stretch>
              </a:blipFill>
            </p:spPr>
            <p:txBody>
              <a:bodyPr/>
              <a:lstStyle/>
              <a:p>
                <a:r>
                  <a:rPr lang="zh-CN" altLang="en-US">
                    <a:noFill/>
                  </a:rPr>
                  <a:t> </a:t>
                </a:r>
              </a:p>
            </p:txBody>
          </p:sp>
        </mc:Fallback>
      </mc:AlternateContent>
      <p:cxnSp>
        <p:nvCxnSpPr>
          <p:cNvPr id="77" name="直线箭头连接符 76">
            <a:extLst>
              <a:ext uri="{FF2B5EF4-FFF2-40B4-BE49-F238E27FC236}">
                <a16:creationId xmlns:a16="http://schemas.microsoft.com/office/drawing/2014/main" id="{3546EC9B-5967-0649-80CE-82C121F3D9BD}"/>
              </a:ext>
            </a:extLst>
          </p:cNvPr>
          <p:cNvCxnSpPr>
            <a:cxnSpLocks/>
          </p:cNvCxnSpPr>
          <p:nvPr/>
        </p:nvCxnSpPr>
        <p:spPr>
          <a:xfrm>
            <a:off x="6948343" y="2564904"/>
            <a:ext cx="1507440" cy="1440111"/>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8" name="Oval 5">
            <a:extLst>
              <a:ext uri="{FF2B5EF4-FFF2-40B4-BE49-F238E27FC236}">
                <a16:creationId xmlns:a16="http://schemas.microsoft.com/office/drawing/2014/main" id="{F04BC61A-2907-B742-9ED2-255A1ADC6C1A}"/>
              </a:ext>
            </a:extLst>
          </p:cNvPr>
          <p:cNvSpPr>
            <a:spLocks noChangeArrowheads="1"/>
          </p:cNvSpPr>
          <p:nvPr/>
        </p:nvSpPr>
        <p:spPr bwMode="auto">
          <a:xfrm>
            <a:off x="6508511" y="2353918"/>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79" name="直线箭头连接符 78">
            <a:extLst>
              <a:ext uri="{FF2B5EF4-FFF2-40B4-BE49-F238E27FC236}">
                <a16:creationId xmlns:a16="http://schemas.microsoft.com/office/drawing/2014/main" id="{23790DDA-6787-9440-AF13-A06100BB66DA}"/>
              </a:ext>
            </a:extLst>
          </p:cNvPr>
          <p:cNvCxnSpPr>
            <a:cxnSpLocks/>
            <a:stCxn id="81" idx="6"/>
          </p:cNvCxnSpPr>
          <p:nvPr/>
        </p:nvCxnSpPr>
        <p:spPr>
          <a:xfrm>
            <a:off x="6966813" y="3321235"/>
            <a:ext cx="1484883" cy="683258"/>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81" name="Oval 5">
            <a:extLst>
              <a:ext uri="{FF2B5EF4-FFF2-40B4-BE49-F238E27FC236}">
                <a16:creationId xmlns:a16="http://schemas.microsoft.com/office/drawing/2014/main" id="{1372FC2D-8C47-634A-AFCE-04B2E56779AA}"/>
              </a:ext>
            </a:extLst>
          </p:cNvPr>
          <p:cNvSpPr>
            <a:spLocks noChangeArrowheads="1"/>
          </p:cNvSpPr>
          <p:nvPr/>
        </p:nvSpPr>
        <p:spPr bwMode="auto">
          <a:xfrm>
            <a:off x="6519356" y="3111521"/>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97" name="直线连接符 96">
            <a:extLst>
              <a:ext uri="{FF2B5EF4-FFF2-40B4-BE49-F238E27FC236}">
                <a16:creationId xmlns:a16="http://schemas.microsoft.com/office/drawing/2014/main" id="{9D4DE49C-7AF5-3E4D-B1D8-7277B38025F6}"/>
              </a:ext>
            </a:extLst>
          </p:cNvPr>
          <p:cNvCxnSpPr>
            <a:cxnSpLocks/>
          </p:cNvCxnSpPr>
          <p:nvPr/>
        </p:nvCxnSpPr>
        <p:spPr>
          <a:xfrm>
            <a:off x="3275856" y="2562382"/>
            <a:ext cx="0" cy="268017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A1AD19AA-A7CF-1146-9DE8-CA5687F0ED3C}"/>
                  </a:ext>
                </a:extLst>
              </p:cNvPr>
              <p:cNvSpPr txBox="1"/>
              <p:nvPr/>
            </p:nvSpPr>
            <p:spPr>
              <a:xfrm>
                <a:off x="251520" y="1028071"/>
                <a:ext cx="8804641" cy="1336071"/>
              </a:xfrm>
              <a:prstGeom prst="rect">
                <a:avLst/>
              </a:prstGeom>
              <a:noFill/>
            </p:spPr>
            <p:txBody>
              <a:bodyPr wrap="square" rtlCol="0">
                <a:spAutoFit/>
              </a:bodyPr>
              <a:lstStyle/>
              <a:p>
                <a:r>
                  <a:rPr kumimoji="1" lang="en-US" altLang="zh-CN" sz="2000" b="0" dirty="0">
                    <a:latin typeface="Candara" panose="020E0502030303020204" pitchFamily="34" charset="0"/>
                  </a:rPr>
                  <a:t>      </a:t>
                </a:r>
                <a:r>
                  <a:rPr kumimoji="1" lang="zh-CN" altLang="en-US" sz="2000" b="0" dirty="0">
                    <a:latin typeface="Candara" panose="020E0502030303020204" pitchFamily="34" charset="0"/>
                  </a:rPr>
                  <a:t>我们提出了一种新的单宿</a:t>
                </a:r>
                <a:r>
                  <a:rPr kumimoji="1" lang="en-US" altLang="zh-CN" sz="2000" b="0" dirty="0">
                    <a:latin typeface="Candara" panose="020E0502030303020204" pitchFamily="34" charset="0"/>
                  </a:rPr>
                  <a:t>PPR</a:t>
                </a:r>
                <a:r>
                  <a:rPr kumimoji="1" lang="zh-CN" altLang="en-US" sz="2000" b="0" dirty="0">
                    <a:latin typeface="Candara" panose="020E0502030303020204" pitchFamily="34" charset="0"/>
                  </a:rPr>
                  <a:t>计算方法</a:t>
                </a:r>
                <a:r>
                  <a:rPr kumimoji="1" lang="en-US" altLang="zh-CN" sz="2000" b="0" dirty="0">
                    <a:latin typeface="Candara" panose="020E0502030303020204" pitchFamily="34" charset="0"/>
                  </a:rPr>
                  <a:t> </a:t>
                </a:r>
                <a:r>
                  <a:rPr kumimoji="1" lang="en-US" altLang="zh-CN" sz="2000" dirty="0">
                    <a:solidFill>
                      <a:srgbClr val="FF0000"/>
                    </a:solidFill>
                    <a:latin typeface="Candara" panose="020E0502030303020204" pitchFamily="34" charset="0"/>
                  </a:rPr>
                  <a:t>Randomized Backward Search (RBS)</a:t>
                </a:r>
                <a:endParaRPr kumimoji="1" lang="en-US" altLang="zh-CN" sz="2000" b="0" dirty="0">
                  <a:latin typeface="Candara" panose="020E0502030303020204" pitchFamily="34" charset="0"/>
                </a:endParaRPr>
              </a:p>
              <a:p>
                <a:pPr marL="342900" indent="-342900">
                  <a:buClr>
                    <a:schemeClr val="tx1"/>
                  </a:buClr>
                  <a:buSzPct val="80000"/>
                  <a:buFont typeface="Wingdings" pitchFamily="2" charset="2"/>
                  <a:buChar char="p"/>
                </a:pPr>
                <a:r>
                  <a:rPr kumimoji="1" lang="zh-CN" altLang="en-US" sz="2000" b="0" dirty="0">
                    <a:latin typeface="Candara" panose="020E0502030303020204" pitchFamily="34" charset="0"/>
                  </a:rPr>
                  <a:t>每次</a:t>
                </a:r>
                <a:r>
                  <a:rPr kumimoji="1" lang="en-US" altLang="zh-CN" sz="2000" b="0" dirty="0">
                    <a:latin typeface="Candara" panose="020E0502030303020204" pitchFamily="34" charset="0"/>
                  </a:rPr>
                  <a:t>push</a:t>
                </a:r>
                <a:r>
                  <a:rPr kumimoji="1" lang="zh-CN" altLang="en-US" sz="2000" b="0" dirty="0">
                    <a:latin typeface="Candara" panose="020E0502030303020204" pitchFamily="34" charset="0"/>
                  </a:rPr>
                  <a:t>只确定性地更新一小部分入邻居节点</a:t>
                </a:r>
                <a:endParaRPr kumimoji="1" lang="en-US" altLang="zh-CN" sz="2000" b="0" i="1" dirty="0">
                  <a:latin typeface="Cambria Math" panose="02040503050406030204" pitchFamily="18" charset="0"/>
                </a:endParaRPr>
              </a:p>
              <a:p>
                <a:pPr marL="342900" indent="-342900">
                  <a:buSzPct val="80000"/>
                  <a:buFont typeface="Wingdings" pitchFamily="2" charset="2"/>
                  <a:buChar char="p"/>
                </a:pPr>
                <a14:m>
                  <m:oMath xmlns:m="http://schemas.openxmlformats.org/officeDocument/2006/math">
                    <m:r>
                      <a:rPr kumimoji="1" lang="en-US" altLang="zh-CN" sz="2000" b="0" i="1" smtClean="0">
                        <a:latin typeface="Cambria Math" panose="02040503050406030204" pitchFamily="18" charset="0"/>
                      </a:rPr>
                      <m:t>𝑙</m:t>
                    </m:r>
                  </m:oMath>
                </a14:m>
                <a:r>
                  <a:rPr kumimoji="1" lang="en-US" altLang="zh-CN" sz="2000" b="0" dirty="0">
                    <a:latin typeface="Candara" panose="020E0502030303020204" pitchFamily="34" charset="0"/>
                  </a:rPr>
                  <a:t>-hop PPR </a:t>
                </a:r>
                <a14:m>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ea typeface="Cambria Math" panose="02040503050406030204" pitchFamily="18" charset="0"/>
                          </a:rPr>
                          <m:t>𝜋</m:t>
                        </m:r>
                      </m:e>
                      <m:sub>
                        <m:r>
                          <a:rPr kumimoji="1" lang="en-US" altLang="zh-CN" sz="2000" b="0" i="1" smtClean="0">
                            <a:latin typeface="Cambria Math" panose="02040503050406030204" pitchFamily="18" charset="0"/>
                          </a:rPr>
                          <m:t>𝑙</m:t>
                        </m:r>
                      </m:sub>
                    </m:sSub>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𝑠</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𝑡</m:t>
                        </m:r>
                      </m:e>
                    </m:d>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Pr</a:t>
                </a:r>
                <a:r>
                  <a:rPr kumimoji="1" lang="en-US" altLang="zh-CN" sz="2000" b="0" dirty="0">
                    <a:latin typeface="Candara" panose="020E0502030303020204" pitchFamily="34" charset="0"/>
                  </a:rPr>
                  <a:t>{</a:t>
                </a:r>
                <a:r>
                  <a:rPr lang="zh-CN" altLang="en-US" sz="2000" b="0" kern="0" dirty="0">
                    <a:latin typeface="Candara" panose="020E0502030303020204" pitchFamily="34" charset="0"/>
                    <a:ea typeface="Cambria Math" panose="02040503050406030204" pitchFamily="18" charset="0"/>
                  </a:rPr>
                  <a:t>从节点</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𝑠</m:t>
                    </m:r>
                  </m:oMath>
                </a14:m>
                <a:r>
                  <a:rPr lang="zh-CN" altLang="en-US" sz="2000" b="0" kern="0" dirty="0">
                    <a:latin typeface="Candara" panose="020E0502030303020204" pitchFamily="34" charset="0"/>
                    <a:ea typeface="Cambria Math" panose="02040503050406030204" pitchFamily="18" charset="0"/>
                  </a:rPr>
                  <a:t>出发的</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𝛼</m:t>
                    </m:r>
                  </m:oMath>
                </a14:m>
                <a:r>
                  <a:rPr lang="en-US" altLang="zh-CN" sz="2000" b="0" kern="0" dirty="0">
                    <a:latin typeface="Candara" panose="020E0502030303020204" pitchFamily="34" charset="0"/>
                    <a:ea typeface="Cambria Math" panose="02040503050406030204" pitchFamily="18" charset="0"/>
                  </a:rPr>
                  <a:t>-</a:t>
                </a:r>
                <a:r>
                  <a:rPr lang="zh-CN" altLang="en-US" sz="2000" b="0" kern="0" dirty="0">
                    <a:latin typeface="Candara" panose="020E0502030303020204" pitchFamily="34" charset="0"/>
                    <a:ea typeface="Cambria Math" panose="02040503050406030204" pitchFamily="18" charset="0"/>
                  </a:rPr>
                  <a:t>衰减随机游走在第</a:t>
                </a:r>
                <a14:m>
                  <m:oMath xmlns:m="http://schemas.openxmlformats.org/officeDocument/2006/math">
                    <m:r>
                      <a:rPr kumimoji="1" lang="en-US" altLang="zh-CN" sz="2000" b="0" i="1">
                        <a:latin typeface="Cambria Math" panose="02040503050406030204" pitchFamily="18" charset="0"/>
                      </a:rPr>
                      <m:t>𝑙</m:t>
                    </m:r>
                  </m:oMath>
                </a14:m>
                <a:r>
                  <a:rPr lang="zh-CN" altLang="en-US" sz="2000" b="0" kern="0" dirty="0">
                    <a:latin typeface="Candara" panose="020E0502030303020204" pitchFamily="34" charset="0"/>
                    <a:ea typeface="Cambria Math" panose="02040503050406030204" pitchFamily="18" charset="0"/>
                  </a:rPr>
                  <a:t>步停止在节点</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𝑡</m:t>
                    </m:r>
                  </m:oMath>
                </a14:m>
                <a:r>
                  <a:rPr kumimoji="1" lang="en-US" altLang="zh-CN" sz="2000" b="0" dirty="0">
                    <a:latin typeface="Candara" panose="020E0502030303020204" pitchFamily="34" charset="0"/>
                  </a:rPr>
                  <a:t>} </a:t>
                </a: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i="1">
                        <a:latin typeface="Cambria Math" panose="02040503050406030204" pitchFamily="18" charset="0"/>
                        <a:ea typeface="Cambria Math" panose="02040503050406030204" pitchFamily="18" charset="0"/>
                      </a:rPr>
                      <m:t>≈</m:t>
                    </m:r>
                    <m:nary>
                      <m:naryPr>
                        <m:chr m:val="∑"/>
                        <m:limLoc m:val="subSup"/>
                        <m:ctrlPr>
                          <a:rPr kumimoji="1" lang="en-US" altLang="zh-CN" sz="2000" b="0" i="1">
                            <a:latin typeface="Cambria Math" panose="02040503050406030204" pitchFamily="18" charset="0"/>
                          </a:rPr>
                        </m:ctrlPr>
                      </m:naryPr>
                      <m:sub>
                        <m:r>
                          <m:rPr>
                            <m:brk m:alnAt="25"/>
                          </m:rPr>
                          <a:rPr kumimoji="1" lang="en-US" altLang="zh-CN" sz="2000" b="0" i="1">
                            <a:latin typeface="Cambria Math" panose="02040503050406030204" pitchFamily="18" charset="0"/>
                          </a:rPr>
                          <m:t>𝑙</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rPr>
                          <m:t>𝐿</m:t>
                        </m:r>
                      </m:sup>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e>
                    </m:nary>
                    <m:r>
                      <m:rPr>
                        <m:nor/>
                      </m:rPr>
                      <a:rPr kumimoji="1" lang="en-US" altLang="zh-CN" sz="2000" b="0" dirty="0">
                        <a:latin typeface="Candara" panose="020E0502030303020204" pitchFamily="34" charset="0"/>
                      </a:rPr>
                      <m:t>, </m:t>
                    </m:r>
                    <m:r>
                      <a:rPr kumimoji="1" lang="en-US" altLang="zh-CN" sz="2000" b="0" i="1">
                        <a:latin typeface="Cambria Math" panose="02040503050406030204" pitchFamily="18" charset="0"/>
                      </a:rPr>
                      <m:t>𝐿</m:t>
                    </m:r>
                    <m:r>
                      <a:rPr kumimoji="1" lang="en-US" altLang="zh-CN" sz="2000" b="0" i="1">
                        <a:latin typeface="Cambria Math" panose="02040503050406030204" pitchFamily="18" charset="0"/>
                      </a:rPr>
                      <m:t>=</m:t>
                    </m:r>
                    <m:r>
                      <m:rPr>
                        <m:sty m:val="p"/>
                      </m:rPr>
                      <a:rPr kumimoji="1" lang="el-GR" altLang="zh-CN" sz="2000" b="0" i="1">
                        <a:latin typeface="Cambria Math" panose="02040503050406030204" pitchFamily="18" charset="0"/>
                        <a:ea typeface="Cambria Math" panose="02040503050406030204" pitchFamily="18" charset="0"/>
                      </a:rPr>
                      <m:t>Ο</m:t>
                    </m:r>
                    <m:d>
                      <m:dPr>
                        <m:ctrlPr>
                          <a:rPr kumimoji="1" lang="el-GR" altLang="zh-CN" sz="2000" b="0" i="1">
                            <a:latin typeface="Cambria Math" panose="02040503050406030204" pitchFamily="18" charset="0"/>
                            <a:ea typeface="Cambria Math" panose="02040503050406030204" pitchFamily="18" charset="0"/>
                          </a:rPr>
                        </m:ctrlPr>
                      </m:dPr>
                      <m:e>
                        <m:func>
                          <m:funcPr>
                            <m:ctrlPr>
                              <a:rPr kumimoji="1" lang="en-US" altLang="zh-CN" sz="2000" b="0" i="1">
                                <a:latin typeface="Cambria Math" panose="02040503050406030204" pitchFamily="18" charset="0"/>
                                <a:ea typeface="Cambria Math" panose="02040503050406030204" pitchFamily="18" charset="0"/>
                              </a:rPr>
                            </m:ctrlPr>
                          </m:funcPr>
                          <m:fName>
                            <m:r>
                              <m:rPr>
                                <m:sty m:val="p"/>
                              </m:rPr>
                              <a:rPr kumimoji="1" lang="en-US" altLang="zh-CN" sz="2000" b="0">
                                <a:latin typeface="Cambria Math" panose="02040503050406030204" pitchFamily="18" charset="0"/>
                                <a:ea typeface="Cambria Math" panose="02040503050406030204" pitchFamily="18" charset="0"/>
                              </a:rPr>
                              <m:t>log</m:t>
                            </m:r>
                          </m:fName>
                          <m:e>
                            <m:r>
                              <a:rPr kumimoji="1" lang="en-US" altLang="zh-CN" sz="2000" b="0" i="1">
                                <a:latin typeface="Cambria Math" panose="02040503050406030204" pitchFamily="18" charset="0"/>
                                <a:ea typeface="Cambria Math" panose="02040503050406030204" pitchFamily="18" charset="0"/>
                              </a:rPr>
                              <m:t>𝛿</m:t>
                            </m:r>
                          </m:e>
                        </m:func>
                      </m:e>
                    </m:d>
                    <m:r>
                      <m:rPr>
                        <m:nor/>
                      </m:rPr>
                      <a:rPr kumimoji="1" lang="en-US" altLang="zh-CN" sz="2000" b="0" dirty="0">
                        <a:latin typeface="Candara" panose="020E0502030303020204" pitchFamily="34" charset="0"/>
                      </a:rPr>
                      <m:t>.</m:t>
                    </m:r>
                  </m:oMath>
                </a14:m>
                <a:endParaRPr kumimoji="1" lang="en-US" altLang="zh-CN" sz="2000" b="0" dirty="0">
                  <a:latin typeface="Candara" panose="020E0502030303020204" pitchFamily="34" charset="0"/>
                </a:endParaRPr>
              </a:p>
            </p:txBody>
          </p:sp>
        </mc:Choice>
        <mc:Fallback xmlns="">
          <p:sp>
            <p:nvSpPr>
              <p:cNvPr id="66" name="文本框 65">
                <a:extLst>
                  <a:ext uri="{FF2B5EF4-FFF2-40B4-BE49-F238E27FC236}">
                    <a16:creationId xmlns:a16="http://schemas.microsoft.com/office/drawing/2014/main" id="{A1AD19AA-A7CF-1146-9DE8-CA5687F0ED3C}"/>
                  </a:ext>
                </a:extLst>
              </p:cNvPr>
              <p:cNvSpPr txBox="1">
                <a:spLocks noRot="1" noChangeAspect="1" noMove="1" noResize="1" noEditPoints="1" noAdjustHandles="1" noChangeArrowheads="1" noChangeShapeType="1" noTextEdit="1"/>
              </p:cNvSpPr>
              <p:nvPr/>
            </p:nvSpPr>
            <p:spPr>
              <a:xfrm>
                <a:off x="251520" y="1028071"/>
                <a:ext cx="8804641" cy="1336071"/>
              </a:xfrm>
              <a:prstGeom prst="rect">
                <a:avLst/>
              </a:prstGeom>
              <a:blipFill>
                <a:blip r:embed="rId28"/>
                <a:stretch>
                  <a:fillRect l="-288" t="-4762" r="-288" b="-53333"/>
                </a:stretch>
              </a:blipFill>
            </p:spPr>
            <p:txBody>
              <a:bodyPr/>
              <a:lstStyle/>
              <a:p>
                <a:r>
                  <a:rPr lang="zh-CN" altLang="en-US">
                    <a:noFill/>
                  </a:rPr>
                  <a:t> </a:t>
                </a:r>
              </a:p>
            </p:txBody>
          </p:sp>
        </mc:Fallback>
      </mc:AlternateContent>
      <p:sp>
        <p:nvSpPr>
          <p:cNvPr id="76" name="Rectangle 2">
            <a:extLst>
              <a:ext uri="{FF2B5EF4-FFF2-40B4-BE49-F238E27FC236}">
                <a16:creationId xmlns:a16="http://schemas.microsoft.com/office/drawing/2014/main" id="{13B4E33D-9A93-2E4A-A1DF-AD66192AB386}"/>
              </a:ext>
            </a:extLst>
          </p:cNvPr>
          <p:cNvSpPr>
            <a:spLocks noGrp="1" noChangeArrowheads="1"/>
          </p:cNvSpPr>
          <p:nvPr>
            <p:ph type="title"/>
          </p:nvPr>
        </p:nvSpPr>
        <p:spPr>
          <a:xfrm>
            <a:off x="1070398" y="116632"/>
            <a:ext cx="8326138" cy="1128712"/>
          </a:xfrm>
        </p:spPr>
        <p:txBody>
          <a:bodyPr/>
          <a:lstStyle/>
          <a:p>
            <a:pPr eaLnBrk="1" hangingPunct="1"/>
            <a:r>
              <a:rPr lang="en-US" altLang="zh-CN" sz="3000" dirty="0">
                <a:ea typeface="宋体" pitchFamily="2" charset="-122"/>
              </a:rPr>
              <a:t>Ours: Randomized Backward Search </a:t>
            </a:r>
          </a:p>
        </p:txBody>
      </p:sp>
    </p:spTree>
    <p:extLst>
      <p:ext uri="{BB962C8B-B14F-4D97-AF65-F5344CB8AC3E}">
        <p14:creationId xmlns:p14="http://schemas.microsoft.com/office/powerpoint/2010/main" val="384132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84">
                                            <p:txEl>
                                              <p:pRg st="0" end="0"/>
                                            </p:txEl>
                                          </p:spTgt>
                                        </p:tgtEl>
                                      </p:cBhvr>
                                    </p:animEffect>
                                    <p:anim calcmode="lin" valueType="num">
                                      <p:cBhvr>
                                        <p:cTn id="7" dur="1000"/>
                                        <p:tgtEl>
                                          <p:spTgt spid="84">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84">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84">
                                            <p:txEl>
                                              <p:pRg st="0" end="0"/>
                                            </p:txEl>
                                          </p:spTgt>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84">
                                            <p:txEl>
                                              <p:pRg st="1" end="1"/>
                                            </p:txEl>
                                          </p:spTgt>
                                        </p:tgtEl>
                                      </p:cBhvr>
                                    </p:animEffect>
                                    <p:anim calcmode="lin" valueType="num">
                                      <p:cBhvr>
                                        <p:cTn id="12" dur="1000"/>
                                        <p:tgtEl>
                                          <p:spTgt spid="84">
                                            <p:txEl>
                                              <p:pRg st="1" end="1"/>
                                            </p:txEl>
                                          </p:spTgt>
                                        </p:tgtEl>
                                        <p:attrNameLst>
                                          <p:attrName>ppt_x</p:attrName>
                                        </p:attrNameLst>
                                      </p:cBhvr>
                                      <p:tavLst>
                                        <p:tav tm="0">
                                          <p:val>
                                            <p:strVal val="ppt_x"/>
                                          </p:val>
                                        </p:tav>
                                        <p:tav tm="100000">
                                          <p:val>
                                            <p:strVal val="ppt_x"/>
                                          </p:val>
                                        </p:tav>
                                      </p:tavLst>
                                    </p:anim>
                                    <p:anim calcmode="lin" valueType="num">
                                      <p:cBhvr>
                                        <p:cTn id="13" dur="1000"/>
                                        <p:tgtEl>
                                          <p:spTgt spid="84">
                                            <p:txEl>
                                              <p:pRg st="1" end="1"/>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84">
                                            <p:txEl>
                                              <p:pRg st="1" end="1"/>
                                            </p:txEl>
                                          </p:spTgt>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84">
                                            <p:txEl>
                                              <p:pRg st="2" end="2"/>
                                            </p:txEl>
                                          </p:spTgt>
                                        </p:tgtEl>
                                      </p:cBhvr>
                                    </p:animEffect>
                                    <p:anim calcmode="lin" valueType="num">
                                      <p:cBhvr>
                                        <p:cTn id="17" dur="1000"/>
                                        <p:tgtEl>
                                          <p:spTgt spid="84">
                                            <p:txEl>
                                              <p:pRg st="2" end="2"/>
                                            </p:txEl>
                                          </p:spTgt>
                                        </p:tgtEl>
                                        <p:attrNameLst>
                                          <p:attrName>ppt_x</p:attrName>
                                        </p:attrNameLst>
                                      </p:cBhvr>
                                      <p:tavLst>
                                        <p:tav tm="0">
                                          <p:val>
                                            <p:strVal val="ppt_x"/>
                                          </p:val>
                                        </p:tav>
                                        <p:tav tm="100000">
                                          <p:val>
                                            <p:strVal val="ppt_x"/>
                                          </p:val>
                                        </p:tav>
                                      </p:tavLst>
                                    </p:anim>
                                    <p:anim calcmode="lin" valueType="num">
                                      <p:cBhvr>
                                        <p:cTn id="18" dur="1000"/>
                                        <p:tgtEl>
                                          <p:spTgt spid="84">
                                            <p:txEl>
                                              <p:pRg st="2" end="2"/>
                                            </p:txEl>
                                          </p:spTgt>
                                        </p:tgtEl>
                                        <p:attrNameLst>
                                          <p:attrName>ppt_y</p:attrName>
                                        </p:attrNameLst>
                                      </p:cBhvr>
                                      <p:tavLst>
                                        <p:tav tm="0">
                                          <p:val>
                                            <p:strVal val="ppt_y"/>
                                          </p:val>
                                        </p:tav>
                                        <p:tav tm="100000">
                                          <p:val>
                                            <p:strVal val="ppt_y+.1"/>
                                          </p:val>
                                        </p:tav>
                                      </p:tavLst>
                                    </p:anim>
                                    <p:set>
                                      <p:cBhvr>
                                        <p:cTn id="19" dur="1" fill="hold">
                                          <p:stCondLst>
                                            <p:cond delay="999"/>
                                          </p:stCondLst>
                                        </p:cTn>
                                        <p:tgtEl>
                                          <p:spTgt spid="8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5">
            <a:extLst>
              <a:ext uri="{FF2B5EF4-FFF2-40B4-BE49-F238E27FC236}">
                <a16:creationId xmlns:a16="http://schemas.microsoft.com/office/drawing/2014/main" id="{E26FF365-008A-DA47-B8CE-FE88E1422E3A}"/>
              </a:ext>
            </a:extLst>
          </p:cNvPr>
          <p:cNvSpPr>
            <a:spLocks noChangeArrowheads="1"/>
          </p:cNvSpPr>
          <p:nvPr/>
        </p:nvSpPr>
        <p:spPr bwMode="auto">
          <a:xfrm>
            <a:off x="8393119" y="3928758"/>
            <a:ext cx="427354" cy="444512"/>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36" name="椭圆 35">
            <a:extLst>
              <a:ext uri="{FF2B5EF4-FFF2-40B4-BE49-F238E27FC236}">
                <a16:creationId xmlns:a16="http://schemas.microsoft.com/office/drawing/2014/main" id="{FBAE371B-FB79-344E-84E7-BEAEA55D0445}"/>
              </a:ext>
            </a:extLst>
          </p:cNvPr>
          <p:cNvSpPr/>
          <p:nvPr/>
        </p:nvSpPr>
        <p:spPr>
          <a:xfrm>
            <a:off x="8388424" y="3941221"/>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800" b="0" dirty="0">
                <a:solidFill>
                  <a:schemeClr val="tx1"/>
                </a:solidFill>
                <a:latin typeface="Cambria Math" panose="02040503050406030204" pitchFamily="18" charset="0"/>
                <a:ea typeface="Cambria Math" panose="02040503050406030204" pitchFamily="18" charset="0"/>
              </a:rPr>
              <a:t>t</a:t>
            </a:r>
            <a:endParaRPr kumimoji="1" lang="zh-CN" altLang="en-US" sz="2800" b="0" dirty="0">
              <a:solidFill>
                <a:schemeClr val="tx1"/>
              </a:solidFill>
              <a:latin typeface="Cambria Math" panose="02040503050406030204" pitchFamily="18" charset="0"/>
            </a:endParaRPr>
          </a:p>
        </p:txBody>
      </p:sp>
      <mc:AlternateContent xmlns:mc="http://schemas.openxmlformats.org/markup-compatibility/2006" xmlns:a14="http://schemas.microsoft.com/office/drawing/2010/main">
        <mc:Choice Requires="a14">
          <p:sp>
            <p:nvSpPr>
              <p:cNvPr id="37" name="椭圆 36">
                <a:extLst>
                  <a:ext uri="{FF2B5EF4-FFF2-40B4-BE49-F238E27FC236}">
                    <a16:creationId xmlns:a16="http://schemas.microsoft.com/office/drawing/2014/main" id="{0E0B819B-5F29-D549-89EC-85988E9FA0AD}"/>
                  </a:ext>
                </a:extLst>
              </p:cNvPr>
              <p:cNvSpPr/>
              <p:nvPr/>
            </p:nvSpPr>
            <p:spPr>
              <a:xfrm>
                <a:off x="6516216" y="2345704"/>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1</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7" name="椭圆 36">
                <a:extLst>
                  <a:ext uri="{FF2B5EF4-FFF2-40B4-BE49-F238E27FC236}">
                    <a16:creationId xmlns:a16="http://schemas.microsoft.com/office/drawing/2014/main" id="{0E0B819B-5F29-D549-89EC-85988E9FA0AD}"/>
                  </a:ext>
                </a:extLst>
              </p:cNvPr>
              <p:cNvSpPr>
                <a:spLocks noRot="1" noChangeAspect="1" noMove="1" noResize="1" noEditPoints="1" noAdjustHandles="1" noChangeArrowheads="1" noChangeShapeType="1" noTextEdit="1"/>
              </p:cNvSpPr>
              <p:nvPr/>
            </p:nvSpPr>
            <p:spPr>
              <a:xfrm>
                <a:off x="6516216" y="2345704"/>
                <a:ext cx="432048" cy="432048"/>
              </a:xfrm>
              <a:prstGeom prst="ellipse">
                <a:avLst/>
              </a:prstGeom>
              <a:blipFill>
                <a:blip r:embed="rId4"/>
                <a:stretch>
                  <a:fillRect/>
                </a:stretch>
              </a:blipFill>
              <a:ln>
                <a:solidFill>
                  <a:schemeClr val="tx1"/>
                </a:solidFill>
              </a:ln>
            </p:spPr>
            <p:txBody>
              <a:bodyPr/>
              <a:lstStyle/>
              <a:p>
                <a:r>
                  <a:rPr lang="zh-CN" altLang="en-US">
                    <a:noFill/>
                  </a:rPr>
                  <a:t> </a:t>
                </a:r>
              </a:p>
            </p:txBody>
          </p:sp>
        </mc:Fallback>
      </mc:AlternateContent>
      <p:cxnSp>
        <p:nvCxnSpPr>
          <p:cNvPr id="38" name="直线箭头连接符 37">
            <a:extLst>
              <a:ext uri="{FF2B5EF4-FFF2-40B4-BE49-F238E27FC236}">
                <a16:creationId xmlns:a16="http://schemas.microsoft.com/office/drawing/2014/main" id="{37060999-4144-D240-AD74-E43A2895A2CE}"/>
              </a:ext>
            </a:extLst>
          </p:cNvPr>
          <p:cNvCxnSpPr>
            <a:cxnSpLocks/>
            <a:stCxn id="37" idx="6"/>
            <a:endCxn id="36" idx="1"/>
          </p:cNvCxnSpPr>
          <p:nvPr/>
        </p:nvCxnSpPr>
        <p:spPr>
          <a:xfrm>
            <a:off x="6948264" y="2561728"/>
            <a:ext cx="1503432" cy="144276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椭圆 38">
                <a:extLst>
                  <a:ext uri="{FF2B5EF4-FFF2-40B4-BE49-F238E27FC236}">
                    <a16:creationId xmlns:a16="http://schemas.microsoft.com/office/drawing/2014/main" id="{C10EF97E-2EC9-5249-AC32-A235FD9E6E69}"/>
                  </a:ext>
                </a:extLst>
              </p:cNvPr>
              <p:cNvSpPr/>
              <p:nvPr/>
            </p:nvSpPr>
            <p:spPr>
              <a:xfrm>
                <a:off x="6516216" y="311579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2</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39" name="椭圆 38">
                <a:extLst>
                  <a:ext uri="{FF2B5EF4-FFF2-40B4-BE49-F238E27FC236}">
                    <a16:creationId xmlns:a16="http://schemas.microsoft.com/office/drawing/2014/main" id="{C10EF97E-2EC9-5249-AC32-A235FD9E6E69}"/>
                  </a:ext>
                </a:extLst>
              </p:cNvPr>
              <p:cNvSpPr>
                <a:spLocks noRot="1" noChangeAspect="1" noMove="1" noResize="1" noEditPoints="1" noAdjustHandles="1" noChangeArrowheads="1" noChangeShapeType="1" noTextEdit="1"/>
              </p:cNvSpPr>
              <p:nvPr/>
            </p:nvSpPr>
            <p:spPr>
              <a:xfrm>
                <a:off x="6516216" y="3115792"/>
                <a:ext cx="432048" cy="432048"/>
              </a:xfrm>
              <a:prstGeom prst="ellipse">
                <a:avLst/>
              </a:prstGeom>
              <a:blipFill>
                <a:blip r:embed="rId5"/>
                <a:stretch>
                  <a:fillRect/>
                </a:stretch>
              </a:blipFill>
              <a:ln>
                <a:solidFill>
                  <a:schemeClr val="tx1"/>
                </a:solidFill>
              </a:ln>
            </p:spPr>
            <p:txBody>
              <a:bodyPr/>
              <a:lstStyle/>
              <a:p>
                <a:r>
                  <a:rPr lang="zh-CN" altLang="en-US">
                    <a:noFill/>
                  </a:rPr>
                  <a:t> </a:t>
                </a:r>
              </a:p>
            </p:txBody>
          </p:sp>
        </mc:Fallback>
      </mc:AlternateContent>
      <p:cxnSp>
        <p:nvCxnSpPr>
          <p:cNvPr id="40" name="直线箭头连接符 39">
            <a:extLst>
              <a:ext uri="{FF2B5EF4-FFF2-40B4-BE49-F238E27FC236}">
                <a16:creationId xmlns:a16="http://schemas.microsoft.com/office/drawing/2014/main" id="{FE8A9011-FBE9-234B-81B8-03BB09BE6A53}"/>
              </a:ext>
            </a:extLst>
          </p:cNvPr>
          <p:cNvCxnSpPr>
            <a:cxnSpLocks/>
            <a:stCxn id="39" idx="6"/>
            <a:endCxn id="36" idx="1"/>
          </p:cNvCxnSpPr>
          <p:nvPr/>
        </p:nvCxnSpPr>
        <p:spPr>
          <a:xfrm>
            <a:off x="6948264" y="3331816"/>
            <a:ext cx="1503432" cy="67267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椭圆 40">
                <a:extLst>
                  <a:ext uri="{FF2B5EF4-FFF2-40B4-BE49-F238E27FC236}">
                    <a16:creationId xmlns:a16="http://schemas.microsoft.com/office/drawing/2014/main" id="{D94159FD-8EFA-334A-A462-B5D5817FEE48}"/>
                  </a:ext>
                </a:extLst>
              </p:cNvPr>
              <p:cNvSpPr/>
              <p:nvPr/>
            </p:nvSpPr>
            <p:spPr>
              <a:xfrm>
                <a:off x="6516216" y="38578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3</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1" name="椭圆 40">
                <a:extLst>
                  <a:ext uri="{FF2B5EF4-FFF2-40B4-BE49-F238E27FC236}">
                    <a16:creationId xmlns:a16="http://schemas.microsoft.com/office/drawing/2014/main" id="{D94159FD-8EFA-334A-A462-B5D5817FEE48}"/>
                  </a:ext>
                </a:extLst>
              </p:cNvPr>
              <p:cNvSpPr>
                <a:spLocks noRot="1" noChangeAspect="1" noMove="1" noResize="1" noEditPoints="1" noAdjustHandles="1" noChangeArrowheads="1" noChangeShapeType="1" noTextEdit="1"/>
              </p:cNvSpPr>
              <p:nvPr/>
            </p:nvSpPr>
            <p:spPr>
              <a:xfrm>
                <a:off x="6516216" y="3857872"/>
                <a:ext cx="432048" cy="432048"/>
              </a:xfrm>
              <a:prstGeom prst="ellipse">
                <a:avLst/>
              </a:prstGeom>
              <a:blipFill>
                <a:blip r:embed="rId6"/>
                <a:stretch>
                  <a:fillRect/>
                </a:stretch>
              </a:blipFill>
              <a:ln>
                <a:solidFill>
                  <a:schemeClr val="tx1"/>
                </a:solidFill>
              </a:ln>
            </p:spPr>
            <p:txBody>
              <a:bodyPr/>
              <a:lstStyle/>
              <a:p>
                <a:r>
                  <a:rPr lang="zh-CN" altLang="en-US">
                    <a:noFill/>
                  </a:rPr>
                  <a:t> </a:t>
                </a:r>
              </a:p>
            </p:txBody>
          </p:sp>
        </mc:Fallback>
      </mc:AlternateContent>
      <p:cxnSp>
        <p:nvCxnSpPr>
          <p:cNvPr id="42" name="直线箭头连接符 41">
            <a:extLst>
              <a:ext uri="{FF2B5EF4-FFF2-40B4-BE49-F238E27FC236}">
                <a16:creationId xmlns:a16="http://schemas.microsoft.com/office/drawing/2014/main" id="{95EC68F3-B560-FA4A-8FA0-030BE8666FF2}"/>
              </a:ext>
            </a:extLst>
          </p:cNvPr>
          <p:cNvCxnSpPr>
            <a:cxnSpLocks/>
            <a:stCxn id="41" idx="6"/>
            <a:endCxn id="36" idx="2"/>
          </p:cNvCxnSpPr>
          <p:nvPr/>
        </p:nvCxnSpPr>
        <p:spPr>
          <a:xfrm>
            <a:off x="6948264" y="4073896"/>
            <a:ext cx="1440160" cy="833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3A5DB0D2-9488-CA49-95D0-1BCE4679F614}"/>
              </a:ext>
            </a:extLst>
          </p:cNvPr>
          <p:cNvCxnSpPr>
            <a:cxnSpLocks/>
            <a:stCxn id="41" idx="6"/>
          </p:cNvCxnSpPr>
          <p:nvPr/>
        </p:nvCxnSpPr>
        <p:spPr>
          <a:xfrm flipV="1">
            <a:off x="6948264" y="3849172"/>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B0627988-20F0-EF4A-90F3-A323E5276170}"/>
              </a:ext>
            </a:extLst>
          </p:cNvPr>
          <p:cNvCxnSpPr>
            <a:cxnSpLocks/>
            <a:stCxn id="41" idx="6"/>
          </p:cNvCxnSpPr>
          <p:nvPr/>
        </p:nvCxnSpPr>
        <p:spPr>
          <a:xfrm>
            <a:off x="6948264" y="4073896"/>
            <a:ext cx="576064" cy="2247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450C5D32-0AF7-1449-A12A-902A489C960C}"/>
              </a:ext>
            </a:extLst>
          </p:cNvPr>
          <p:cNvCxnSpPr>
            <a:cxnSpLocks/>
            <a:stCxn id="39" idx="6"/>
          </p:cNvCxnSpPr>
          <p:nvPr/>
        </p:nvCxnSpPr>
        <p:spPr>
          <a:xfrm flipV="1">
            <a:off x="6948264" y="3114798"/>
            <a:ext cx="368776" cy="2170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椭圆 45">
                <a:extLst>
                  <a:ext uri="{FF2B5EF4-FFF2-40B4-BE49-F238E27FC236}">
                    <a16:creationId xmlns:a16="http://schemas.microsoft.com/office/drawing/2014/main" id="{DBEE0F55-CFEF-CD43-9C3F-11C8D7460C86}"/>
                  </a:ext>
                </a:extLst>
              </p:cNvPr>
              <p:cNvSpPr/>
              <p:nvPr/>
            </p:nvSpPr>
            <p:spPr>
              <a:xfrm>
                <a:off x="6588224" y="464996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4</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6" name="椭圆 45">
                <a:extLst>
                  <a:ext uri="{FF2B5EF4-FFF2-40B4-BE49-F238E27FC236}">
                    <a16:creationId xmlns:a16="http://schemas.microsoft.com/office/drawing/2014/main" id="{DBEE0F55-CFEF-CD43-9C3F-11C8D7460C86}"/>
                  </a:ext>
                </a:extLst>
              </p:cNvPr>
              <p:cNvSpPr>
                <a:spLocks noRot="1" noChangeAspect="1" noMove="1" noResize="1" noEditPoints="1" noAdjustHandles="1" noChangeArrowheads="1" noChangeShapeType="1" noTextEdit="1"/>
              </p:cNvSpPr>
              <p:nvPr/>
            </p:nvSpPr>
            <p:spPr>
              <a:xfrm>
                <a:off x="6588224" y="4649960"/>
                <a:ext cx="432048" cy="432048"/>
              </a:xfrm>
              <a:prstGeom prst="ellipse">
                <a:avLst/>
              </a:prstGeom>
              <a:blipFill>
                <a:blip r:embed="rId7"/>
                <a:stretch>
                  <a:fillRect/>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椭圆 46">
                <a:extLst>
                  <a:ext uri="{FF2B5EF4-FFF2-40B4-BE49-F238E27FC236}">
                    <a16:creationId xmlns:a16="http://schemas.microsoft.com/office/drawing/2014/main" id="{8D43C4D6-5D4A-EE48-8D02-898CAABBD698}"/>
                  </a:ext>
                </a:extLst>
              </p:cNvPr>
              <p:cNvSpPr/>
              <p:nvPr/>
            </p:nvSpPr>
            <p:spPr>
              <a:xfrm>
                <a:off x="6588224" y="537004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kumimoji="1" lang="en-US" altLang="zh-CN" sz="2000" b="0" i="1" smtClean="0">
                              <a:solidFill>
                                <a:schemeClr val="tx1"/>
                              </a:solidFill>
                              <a:latin typeface="Cambria Math" panose="02040503050406030204" pitchFamily="18" charset="0"/>
                            </a:rPr>
                          </m:ctrlPr>
                        </m:sSubPr>
                        <m:e>
                          <m:r>
                            <a:rPr kumimoji="1" lang="en-US" altLang="zh-CN" sz="2000" b="0" i="1" smtClean="0">
                              <a:solidFill>
                                <a:schemeClr val="tx1"/>
                              </a:solidFill>
                              <a:latin typeface="Cambria Math" panose="02040503050406030204" pitchFamily="18" charset="0"/>
                            </a:rPr>
                            <m:t>𝑣</m:t>
                          </m:r>
                        </m:e>
                        <m:sub>
                          <m:r>
                            <a:rPr kumimoji="1" lang="en-US" altLang="zh-CN" sz="2000" b="0" i="1" smtClean="0">
                              <a:solidFill>
                                <a:schemeClr val="tx1"/>
                              </a:solidFill>
                              <a:latin typeface="Cambria Math" panose="02040503050406030204" pitchFamily="18" charset="0"/>
                            </a:rPr>
                            <m:t>5</m:t>
                          </m:r>
                        </m:sub>
                      </m:sSub>
                    </m:oMath>
                  </m:oMathPara>
                </a14:m>
                <a:endParaRPr kumimoji="1" lang="zh-CN" altLang="en-US" sz="2800" b="0" dirty="0">
                  <a:solidFill>
                    <a:schemeClr val="tx1"/>
                  </a:solidFill>
                  <a:latin typeface="Cambria Math" panose="02040503050406030204" pitchFamily="18" charset="0"/>
                </a:endParaRPr>
              </a:p>
            </p:txBody>
          </p:sp>
        </mc:Choice>
        <mc:Fallback xmlns="">
          <p:sp>
            <p:nvSpPr>
              <p:cNvPr id="47" name="椭圆 46">
                <a:extLst>
                  <a:ext uri="{FF2B5EF4-FFF2-40B4-BE49-F238E27FC236}">
                    <a16:creationId xmlns:a16="http://schemas.microsoft.com/office/drawing/2014/main" id="{8D43C4D6-5D4A-EE48-8D02-898CAABBD698}"/>
                  </a:ext>
                </a:extLst>
              </p:cNvPr>
              <p:cNvSpPr>
                <a:spLocks noRot="1" noChangeAspect="1" noMove="1" noResize="1" noEditPoints="1" noAdjustHandles="1" noChangeArrowheads="1" noChangeShapeType="1" noTextEdit="1"/>
              </p:cNvSpPr>
              <p:nvPr/>
            </p:nvSpPr>
            <p:spPr>
              <a:xfrm>
                <a:off x="6588224" y="5370040"/>
                <a:ext cx="432048" cy="432048"/>
              </a:xfrm>
              <a:prstGeom prst="ellipse">
                <a:avLst/>
              </a:prstGeom>
              <a:blipFill>
                <a:blip r:embed="rId8"/>
                <a:stretch>
                  <a:fillRect/>
                </a:stretch>
              </a:blipFill>
              <a:ln>
                <a:solidFill>
                  <a:schemeClr val="tx1"/>
                </a:solidFill>
              </a:ln>
            </p:spPr>
            <p:txBody>
              <a:bodyPr/>
              <a:lstStyle/>
              <a:p>
                <a:r>
                  <a:rPr lang="zh-CN" altLang="en-US">
                    <a:noFill/>
                  </a:rPr>
                  <a:t> </a:t>
                </a:r>
              </a:p>
            </p:txBody>
          </p:sp>
        </mc:Fallback>
      </mc:AlternateContent>
      <p:cxnSp>
        <p:nvCxnSpPr>
          <p:cNvPr id="48" name="直线箭头连接符 47">
            <a:extLst>
              <a:ext uri="{FF2B5EF4-FFF2-40B4-BE49-F238E27FC236}">
                <a16:creationId xmlns:a16="http://schemas.microsoft.com/office/drawing/2014/main" id="{491DF333-0D42-2342-9379-F36DC4A92FCF}"/>
              </a:ext>
            </a:extLst>
          </p:cNvPr>
          <p:cNvCxnSpPr>
            <a:cxnSpLocks/>
            <a:stCxn id="46" idx="6"/>
            <a:endCxn id="36" idx="3"/>
          </p:cNvCxnSpPr>
          <p:nvPr/>
        </p:nvCxnSpPr>
        <p:spPr>
          <a:xfrm flipV="1">
            <a:off x="7020272" y="4309997"/>
            <a:ext cx="1431424" cy="55598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529463DA-B637-AC49-889F-5ECD8D98EB06}"/>
              </a:ext>
            </a:extLst>
          </p:cNvPr>
          <p:cNvCxnSpPr>
            <a:cxnSpLocks/>
            <a:stCxn id="46" idx="6"/>
          </p:cNvCxnSpPr>
          <p:nvPr/>
        </p:nvCxnSpPr>
        <p:spPr>
          <a:xfrm>
            <a:off x="7020272" y="4865984"/>
            <a:ext cx="432048"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0" name="直线箭头连接符 49">
            <a:extLst>
              <a:ext uri="{FF2B5EF4-FFF2-40B4-BE49-F238E27FC236}">
                <a16:creationId xmlns:a16="http://schemas.microsoft.com/office/drawing/2014/main" id="{4563DD4D-FA15-4E4B-91B2-BC34CE0430D3}"/>
              </a:ext>
            </a:extLst>
          </p:cNvPr>
          <p:cNvCxnSpPr>
            <a:cxnSpLocks/>
            <a:stCxn id="46" idx="6"/>
          </p:cNvCxnSpPr>
          <p:nvPr/>
        </p:nvCxnSpPr>
        <p:spPr>
          <a:xfrm>
            <a:off x="7020272" y="4865984"/>
            <a:ext cx="368776"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1" name="直线箭头连接符 50">
            <a:extLst>
              <a:ext uri="{FF2B5EF4-FFF2-40B4-BE49-F238E27FC236}">
                <a16:creationId xmlns:a16="http://schemas.microsoft.com/office/drawing/2014/main" id="{74642E29-3275-CF4E-AD54-BB6A57F40ED8}"/>
              </a:ext>
            </a:extLst>
          </p:cNvPr>
          <p:cNvCxnSpPr>
            <a:cxnSpLocks/>
            <a:stCxn id="46" idx="6"/>
          </p:cNvCxnSpPr>
          <p:nvPr/>
        </p:nvCxnSpPr>
        <p:spPr>
          <a:xfrm flipV="1">
            <a:off x="7020272" y="4505944"/>
            <a:ext cx="368776" cy="36004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3D2766E0-47FE-6B41-8E9D-F658E16E3A83}"/>
              </a:ext>
            </a:extLst>
          </p:cNvPr>
          <p:cNvCxnSpPr>
            <a:cxnSpLocks/>
            <a:stCxn id="47" idx="6"/>
            <a:endCxn id="36" idx="3"/>
          </p:cNvCxnSpPr>
          <p:nvPr/>
        </p:nvCxnSpPr>
        <p:spPr>
          <a:xfrm flipV="1">
            <a:off x="7020272" y="4309997"/>
            <a:ext cx="1431424" cy="1276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3" name="直线箭头连接符 52">
            <a:extLst>
              <a:ext uri="{FF2B5EF4-FFF2-40B4-BE49-F238E27FC236}">
                <a16:creationId xmlns:a16="http://schemas.microsoft.com/office/drawing/2014/main" id="{EFAB6557-62A9-BB48-A047-94CC183FCC7A}"/>
              </a:ext>
            </a:extLst>
          </p:cNvPr>
          <p:cNvCxnSpPr>
            <a:cxnSpLocks/>
            <a:stCxn id="47" idx="6"/>
          </p:cNvCxnSpPr>
          <p:nvPr/>
        </p:nvCxnSpPr>
        <p:spPr>
          <a:xfrm flipV="1">
            <a:off x="7020272" y="5370040"/>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4" name="直线箭头连接符 53">
            <a:extLst>
              <a:ext uri="{FF2B5EF4-FFF2-40B4-BE49-F238E27FC236}">
                <a16:creationId xmlns:a16="http://schemas.microsoft.com/office/drawing/2014/main" id="{C9B6CA59-CC79-3241-B138-E55DF4BE47A3}"/>
              </a:ext>
            </a:extLst>
          </p:cNvPr>
          <p:cNvCxnSpPr>
            <a:cxnSpLocks/>
            <a:stCxn id="47" idx="6"/>
          </p:cNvCxnSpPr>
          <p:nvPr/>
        </p:nvCxnSpPr>
        <p:spPr>
          <a:xfrm>
            <a:off x="7020272" y="5586064"/>
            <a:ext cx="576064"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E84F957E-C6C8-4040-9DAF-959BB0034F25}"/>
              </a:ext>
            </a:extLst>
          </p:cNvPr>
          <p:cNvCxnSpPr>
            <a:cxnSpLocks/>
            <a:stCxn id="47" idx="6"/>
          </p:cNvCxnSpPr>
          <p:nvPr/>
        </p:nvCxnSpPr>
        <p:spPr>
          <a:xfrm>
            <a:off x="7020272" y="5586064"/>
            <a:ext cx="576064"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6" name="直线箭头连接符 55">
            <a:extLst>
              <a:ext uri="{FF2B5EF4-FFF2-40B4-BE49-F238E27FC236}">
                <a16:creationId xmlns:a16="http://schemas.microsoft.com/office/drawing/2014/main" id="{98EF8C84-BD87-8D4B-8011-D2C880021012}"/>
              </a:ext>
            </a:extLst>
          </p:cNvPr>
          <p:cNvCxnSpPr>
            <a:cxnSpLocks/>
            <a:stCxn id="47" idx="6"/>
          </p:cNvCxnSpPr>
          <p:nvPr/>
        </p:nvCxnSpPr>
        <p:spPr>
          <a:xfrm>
            <a:off x="7020272" y="5586064"/>
            <a:ext cx="576064" cy="4352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椭圆 56">
                <a:extLst>
                  <a:ext uri="{FF2B5EF4-FFF2-40B4-BE49-F238E27FC236}">
                    <a16:creationId xmlns:a16="http://schemas.microsoft.com/office/drawing/2014/main" id="{7D308B81-DFC7-6748-A7DE-0CF3F9288B0E}"/>
                  </a:ext>
                </a:extLst>
              </p:cNvPr>
              <p:cNvSpPr/>
              <p:nvPr/>
            </p:nvSpPr>
            <p:spPr>
              <a:xfrm>
                <a:off x="3385299" y="372857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kumimoji="1" lang="en-US" altLang="zh-CN" sz="2000" b="0" i="1" smtClean="0">
                          <a:solidFill>
                            <a:schemeClr val="tx1"/>
                          </a:solidFill>
                          <a:latin typeface="Cambria Math" panose="02040503050406030204" pitchFamily="18" charset="0"/>
                        </a:rPr>
                        <m:t>𝑠</m:t>
                      </m:r>
                    </m:oMath>
                  </m:oMathPara>
                </a14:m>
                <a:endParaRPr kumimoji="1" lang="zh-CN" altLang="en-US" sz="2800" b="0" dirty="0">
                  <a:solidFill>
                    <a:schemeClr val="tx1"/>
                  </a:solidFill>
                  <a:latin typeface="Cambria Math" panose="02040503050406030204" pitchFamily="18" charset="0"/>
                </a:endParaRPr>
              </a:p>
            </p:txBody>
          </p:sp>
        </mc:Choice>
        <mc:Fallback xmlns="">
          <p:sp>
            <p:nvSpPr>
              <p:cNvPr id="57" name="椭圆 56">
                <a:extLst>
                  <a:ext uri="{FF2B5EF4-FFF2-40B4-BE49-F238E27FC236}">
                    <a16:creationId xmlns:a16="http://schemas.microsoft.com/office/drawing/2014/main" id="{7D308B81-DFC7-6748-A7DE-0CF3F9288B0E}"/>
                  </a:ext>
                </a:extLst>
              </p:cNvPr>
              <p:cNvSpPr>
                <a:spLocks noRot="1" noChangeAspect="1" noMove="1" noResize="1" noEditPoints="1" noAdjustHandles="1" noChangeArrowheads="1" noChangeShapeType="1" noTextEdit="1"/>
              </p:cNvSpPr>
              <p:nvPr/>
            </p:nvSpPr>
            <p:spPr>
              <a:xfrm>
                <a:off x="3385299" y="3728572"/>
                <a:ext cx="432048" cy="432048"/>
              </a:xfrm>
              <a:prstGeom prst="ellipse">
                <a:avLst/>
              </a:prstGeom>
              <a:blipFill>
                <a:blip r:embed="rId9"/>
                <a:stretch>
                  <a:fillRect/>
                </a:stretch>
              </a:blipFill>
              <a:ln>
                <a:solidFill>
                  <a:schemeClr val="tx1"/>
                </a:solidFill>
              </a:ln>
            </p:spPr>
            <p:txBody>
              <a:bodyPr/>
              <a:lstStyle/>
              <a:p>
                <a:r>
                  <a:rPr lang="zh-CN" altLang="en-US">
                    <a:noFill/>
                  </a:rPr>
                  <a:t> </a:t>
                </a:r>
              </a:p>
            </p:txBody>
          </p:sp>
        </mc:Fallback>
      </mc:AlternateContent>
      <p:cxnSp>
        <p:nvCxnSpPr>
          <p:cNvPr id="58" name="直线箭头连接符 57">
            <a:extLst>
              <a:ext uri="{FF2B5EF4-FFF2-40B4-BE49-F238E27FC236}">
                <a16:creationId xmlns:a16="http://schemas.microsoft.com/office/drawing/2014/main" id="{9E82BBA2-28F8-DB49-AB1D-CBE039E6E3F3}"/>
              </a:ext>
            </a:extLst>
          </p:cNvPr>
          <p:cNvCxnSpPr>
            <a:cxnSpLocks/>
            <a:stCxn id="57" idx="6"/>
          </p:cNvCxnSpPr>
          <p:nvPr/>
        </p:nvCxnSpPr>
        <p:spPr>
          <a:xfrm flipV="1">
            <a:off x="3817347" y="3728572"/>
            <a:ext cx="610637"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9" name="直线箭头连接符 58">
            <a:extLst>
              <a:ext uri="{FF2B5EF4-FFF2-40B4-BE49-F238E27FC236}">
                <a16:creationId xmlns:a16="http://schemas.microsoft.com/office/drawing/2014/main" id="{2012193F-9E44-8448-9744-062FB0DFCDDD}"/>
              </a:ext>
            </a:extLst>
          </p:cNvPr>
          <p:cNvCxnSpPr>
            <a:cxnSpLocks/>
            <a:stCxn id="57" idx="6"/>
          </p:cNvCxnSpPr>
          <p:nvPr/>
        </p:nvCxnSpPr>
        <p:spPr>
          <a:xfrm>
            <a:off x="3817347" y="3944596"/>
            <a:ext cx="610637" cy="21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F37C8FDD-35BE-ED45-B92C-92B34AB057B7}"/>
                  </a:ext>
                </a:extLst>
              </p:cNvPr>
              <p:cNvSpPr txBox="1"/>
              <p:nvPr/>
            </p:nvSpPr>
            <p:spPr>
              <a:xfrm>
                <a:off x="-36512" y="2564904"/>
                <a:ext cx="3424951" cy="4105547"/>
              </a:xfrm>
              <a:prstGeom prst="rect">
                <a:avLst/>
              </a:prstGeom>
              <a:noFill/>
            </p:spPr>
            <p:txBody>
              <a:bodyPr wrap="square" rtlCol="0">
                <a:spAutoFit/>
              </a:bodyPr>
              <a:lstStyle/>
              <a:p>
                <a:pPr marL="342900" indent="-342900">
                  <a:buSzPct val="80000"/>
                  <a:buFont typeface="Wingdings" pitchFamily="2" charset="2"/>
                  <a:buChar char="l"/>
                </a:pPr>
                <a:r>
                  <a:rPr kumimoji="1" lang="zh-CN" altLang="en-US" sz="2000" b="0" dirty="0">
                    <a:latin typeface="Corbel" panose="020B0503020204020204" pitchFamily="34" charset="0"/>
                  </a:rPr>
                  <a:t>初始化</a:t>
                </a:r>
                <a:endParaRPr kumimoji="1" lang="en-US" altLang="zh-CN" sz="2000" b="0" dirty="0">
                  <a:latin typeface="Corbel" panose="020B0503020204020204" pitchFamily="34" charset="0"/>
                </a:endParaRPr>
              </a:p>
              <a:p>
                <a:pPr marL="342900" indent="-342900">
                  <a:buSzPct val="80000"/>
                  <a:buFont typeface="Wingdings" pitchFamily="2" charset="2"/>
                  <a:buChar char="l"/>
                </a:pPr>
                <a:r>
                  <a:rPr kumimoji="1" lang="zh-CN" altLang="en-US" sz="2000" b="0" dirty="0">
                    <a:latin typeface="Corbel" panose="020B0503020204020204" pitchFamily="34" charset="0"/>
                  </a:rPr>
                  <a:t>运行</a:t>
                </a:r>
                <a:r>
                  <a:rPr kumimoji="1" lang="en-US" altLang="zh-CN" sz="2000" b="0" dirty="0">
                    <a:latin typeface="Corbel" panose="020B0503020204020204" pitchFamily="34" charset="0"/>
                  </a:rPr>
                  <a:t>RBS</a:t>
                </a:r>
                <a:r>
                  <a:rPr kumimoji="1" lang="zh-CN" altLang="en-US" sz="2000" b="0" dirty="0">
                    <a:latin typeface="Corbel" panose="020B0503020204020204" pitchFamily="34" charset="0"/>
                  </a:rPr>
                  <a:t>计算前</a:t>
                </a:r>
                <a14:m>
                  <m:oMath xmlns:m="http://schemas.openxmlformats.org/officeDocument/2006/math">
                    <m:r>
                      <a:rPr kumimoji="1" lang="en-US" altLang="zh-CN" sz="2000" b="0" i="1">
                        <a:latin typeface="Cambria Math" panose="02040503050406030204" pitchFamily="18" charset="0"/>
                      </a:rPr>
                      <m:t>𝐿</m:t>
                    </m:r>
                  </m:oMath>
                </a14:m>
                <a:r>
                  <a:rPr kumimoji="1" lang="zh-CN" altLang="en-US" sz="2000" b="0" dirty="0">
                    <a:latin typeface="Candara" panose="020E0502030303020204" pitchFamily="34" charset="0"/>
                  </a:rPr>
                  <a:t>层的</a:t>
                </a:r>
                <a:r>
                  <a:rPr kumimoji="1" lang="en-US" altLang="zh-CN" sz="2000" b="0" dirty="0">
                    <a:latin typeface="Candara" panose="020E0502030303020204" pitchFamily="34" charset="0"/>
                  </a:rPr>
                  <a:t>PPR</a:t>
                </a:r>
                <a:r>
                  <a:rPr kumimoji="1" lang="en-US" altLang="zh-CN" sz="2000" b="0" dirty="0">
                    <a:latin typeface="Corbel" panose="020B0503020204020204" pitchFamily="34" charset="0"/>
                  </a:rPr>
                  <a:t>.</a:t>
                </a:r>
              </a:p>
              <a:p>
                <a:pPr>
                  <a:buSzPct val="80000"/>
                </a:pPr>
                <a:r>
                  <a:rPr kumimoji="1" lang="en-US" altLang="zh-CN" sz="2000" b="0" dirty="0">
                    <a:latin typeface="Corbel" panose="020B0503020204020204" pitchFamily="34" charset="0"/>
                  </a:rPr>
                  <a:t>       </a:t>
                </a:r>
                <a:r>
                  <a:rPr kumimoji="1" lang="zh-CN" altLang="en-US" sz="2000" b="0" dirty="0">
                    <a:latin typeface="Corbel" panose="020B0503020204020204" pitchFamily="34" charset="0"/>
                  </a:rPr>
                  <a:t>在每一层运行时</a:t>
                </a:r>
                <a:r>
                  <a:rPr kumimoji="1" lang="en-US" altLang="zh-CN" sz="2000" b="0" dirty="0">
                    <a:latin typeface="Corbel" panose="020B0503020204020204" pitchFamily="34" charset="0"/>
                  </a:rPr>
                  <a:t>:</a:t>
                </a:r>
              </a:p>
              <a:p>
                <a:pPr marL="342900" indent="-342900">
                  <a:buSzPct val="80000"/>
                  <a:buFont typeface="Wingdings" pitchFamily="2" charset="2"/>
                  <a:buChar char="p"/>
                </a:pPr>
                <a:r>
                  <a:rPr kumimoji="1" lang="zh-CN" altLang="en-US" sz="1800" b="0" dirty="0">
                    <a:latin typeface="Corbel" panose="020B0503020204020204" pitchFamily="34" charset="0"/>
                  </a:rPr>
                  <a:t>选择当前层</a:t>
                </a:r>
                <a:r>
                  <a:rPr kumimoji="1" lang="en-US" altLang="zh-CN" sz="1800" b="0" dirty="0">
                    <a:latin typeface="Corbel" panose="020B0503020204020204" pitchFamily="34" charset="0"/>
                  </a:rPr>
                  <a:t>reserve</a:t>
                </a:r>
                <a14:m>
                  <m:oMath xmlns:m="http://schemas.openxmlformats.org/officeDocument/2006/math">
                    <m:r>
                      <a:rPr kumimoji="1" lang="en-US" altLang="zh-CN" sz="1800" b="0" i="1">
                        <a:latin typeface="Cambria Math" panose="02040503050406030204" pitchFamily="18" charset="0"/>
                        <a:ea typeface="Cambria Math" panose="02040503050406030204" pitchFamily="18" charset="0"/>
                      </a:rPr>
                      <m:t>≠0</m:t>
                    </m:r>
                  </m:oMath>
                </a14:m>
                <a:r>
                  <a:rPr kumimoji="1" lang="zh-CN" altLang="en-US" sz="1800" b="0" dirty="0">
                    <a:latin typeface="Corbel" panose="020B0503020204020204" pitchFamily="34" charset="0"/>
                  </a:rPr>
                  <a:t>的节点</a:t>
                </a:r>
                <a:r>
                  <a:rPr kumimoji="1" lang="en-US" altLang="zh-CN" sz="1800" b="0" dirty="0">
                    <a:latin typeface="Corbel" panose="020B0503020204020204" pitchFamily="34" charset="0"/>
                  </a:rPr>
                  <a:t> </a:t>
                </a:r>
              </a:p>
              <a:p>
                <a:pPr marL="342900" indent="-342900">
                  <a:buSzPct val="80000"/>
                  <a:buFont typeface="Wingdings" pitchFamily="2" charset="2"/>
                  <a:buChar char="p"/>
                </a:pPr>
                <a:r>
                  <a:rPr kumimoji="1" lang="zh-CN" altLang="en-US" sz="1800" b="0" dirty="0">
                    <a:latin typeface="Corbel" panose="020B0503020204020204" pitchFamily="34" charset="0"/>
                  </a:rPr>
                  <a:t>更新特定入邻居的</a:t>
                </a:r>
                <a:r>
                  <a:rPr kumimoji="1" lang="en-US" altLang="zh-CN" sz="1800" b="0" dirty="0">
                    <a:latin typeface="Corbel" panose="020B0503020204020204" pitchFamily="34" charset="0"/>
                  </a:rPr>
                  <a:t>reserve</a:t>
                </a:r>
                <a:r>
                  <a:rPr kumimoji="1" lang="en-US" altLang="zh-CN" sz="1800" b="0" dirty="0">
                    <a:solidFill>
                      <a:srgbClr val="C00000"/>
                    </a:solidFill>
                    <a:latin typeface="Corbel" panose="020B0503020204020204" pitchFamily="34" charset="0"/>
                  </a:rPr>
                  <a:t>. </a:t>
                </a:r>
              </a:p>
              <a:p>
                <a:pPr marL="800100" lvl="1" indent="-342900">
                  <a:buSzPct val="80000"/>
                  <a:buFont typeface="Wingdings" pitchFamily="2" charset="2"/>
                  <a:buChar char="Ø"/>
                </a:pPr>
                <a:r>
                  <a:rPr kumimoji="1" lang="zh-CN" altLang="en-US" sz="1800" b="0" dirty="0">
                    <a:latin typeface="Corbel" panose="020B0503020204020204" pitchFamily="34" charset="0"/>
                  </a:rPr>
                  <a:t>确定性地更新出度小的入邻居节点的</a:t>
                </a:r>
                <a:r>
                  <a:rPr kumimoji="1" lang="en-US" altLang="zh-CN" sz="1800" b="0" dirty="0">
                    <a:latin typeface="Corbel" panose="020B0503020204020204" pitchFamily="34" charset="0"/>
                  </a:rPr>
                  <a:t>reserve</a:t>
                </a:r>
              </a:p>
              <a:p>
                <a:pPr marL="800100" lvl="1" indent="-342900">
                  <a:buSzPct val="80000"/>
                  <a:buFont typeface="Wingdings" pitchFamily="2" charset="2"/>
                  <a:buChar char="Ø"/>
                </a:pPr>
                <a:r>
                  <a:rPr kumimoji="1" lang="zh-CN" altLang="en-US" sz="1800" b="0" dirty="0">
                    <a:latin typeface="Corbel" panose="020B0503020204020204" pitchFamily="34" charset="0"/>
                  </a:rPr>
                  <a:t>更新采样到的节点的</a:t>
                </a:r>
                <a:r>
                  <a:rPr kumimoji="1" lang="en-US" altLang="zh-CN" sz="1800" b="0" dirty="0">
                    <a:latin typeface="Corbel" panose="020B0503020204020204" pitchFamily="34" charset="0"/>
                  </a:rPr>
                  <a:t>reserve</a:t>
                </a:r>
              </a:p>
              <a:p>
                <a:pPr marL="342900" indent="-342900">
                  <a:buSzPct val="80000"/>
                  <a:buFont typeface="Wingdings" pitchFamily="2" charset="2"/>
                  <a:buChar char="p"/>
                </a:pPr>
                <a:r>
                  <a:rPr kumimoji="1" lang="zh-CN" altLang="en-US" sz="1800" b="0" dirty="0">
                    <a:latin typeface="Corbel" panose="020B0503020204020204" pitchFamily="34" charset="0"/>
                  </a:rPr>
                  <a:t>重复这一过程直至当前层没有</a:t>
                </a:r>
                <a:r>
                  <a:rPr kumimoji="1" lang="en-US" altLang="zh-CN" sz="1800" b="0" dirty="0">
                    <a:latin typeface="Corbel" panose="020B0503020204020204" pitchFamily="34" charset="0"/>
                  </a:rPr>
                  <a:t>reserve</a:t>
                </a:r>
                <a14:m>
                  <m:oMath xmlns:m="http://schemas.openxmlformats.org/officeDocument/2006/math">
                    <m:r>
                      <a:rPr kumimoji="1" lang="en-US" altLang="zh-CN" sz="1800" b="0" i="0" smtClean="0">
                        <a:latin typeface="Cambria Math" panose="02040503050406030204" pitchFamily="18" charset="0"/>
                        <a:ea typeface="Cambria Math" panose="02040503050406030204" pitchFamily="18" charset="0"/>
                      </a:rPr>
                      <m:t>&gt;</m:t>
                    </m:r>
                    <m:r>
                      <a:rPr kumimoji="1" lang="en-US" altLang="zh-CN" sz="1800" b="0" i="1">
                        <a:latin typeface="Cambria Math" panose="02040503050406030204" pitchFamily="18" charset="0"/>
                        <a:ea typeface="Cambria Math" panose="02040503050406030204" pitchFamily="18" charset="0"/>
                      </a:rPr>
                      <m:t>0</m:t>
                    </m:r>
                  </m:oMath>
                </a14:m>
                <a:r>
                  <a:rPr kumimoji="1" lang="zh-CN" altLang="en-US" sz="1800" b="0" dirty="0">
                    <a:latin typeface="Corbel" panose="020B0503020204020204" pitchFamily="34" charset="0"/>
                  </a:rPr>
                  <a:t>的节点，继续在下一层运行</a:t>
                </a:r>
                <a:r>
                  <a:rPr kumimoji="1" lang="en-US" altLang="zh-CN" sz="1800" b="0" dirty="0">
                    <a:latin typeface="Corbel" panose="020B0503020204020204" pitchFamily="34" charset="0"/>
                  </a:rPr>
                  <a:t>RBS</a:t>
                </a:r>
              </a:p>
              <a:p>
                <a:pPr marL="342900" indent="-342900">
                  <a:buSzPct val="80000"/>
                  <a:buFont typeface="Wingdings" pitchFamily="2" charset="2"/>
                  <a:buChar char="l"/>
                </a:pPr>
                <a:r>
                  <a:rPr kumimoji="1" lang="zh-CN" altLang="en-US" sz="1900" b="0" dirty="0">
                    <a:latin typeface="Corbel" panose="020B0503020204020204" pitchFamily="34" charset="0"/>
                    <a:ea typeface="Cambria Math" panose="02040503050406030204" pitchFamily="18" charset="0"/>
                  </a:rPr>
                  <a:t>将</a:t>
                </a:r>
                <a:r>
                  <a:rPr kumimoji="1" lang="en-US" altLang="zh-CN" sz="1900" b="0" dirty="0">
                    <a:ea typeface="Cambria Math" panose="02040503050406030204" pitchFamily="18" charset="0"/>
                  </a:rPr>
                  <a:t> </a:t>
                </a:r>
                <a14:m>
                  <m:oMath xmlns:m="http://schemas.openxmlformats.org/officeDocument/2006/math">
                    <m:nary>
                      <m:naryPr>
                        <m:chr m:val="∑"/>
                        <m:limLoc m:val="subSup"/>
                        <m:ctrlPr>
                          <a:rPr kumimoji="1" lang="en-US" altLang="zh-CN" sz="1900" b="0" i="1">
                            <a:latin typeface="Cambria Math" panose="02040503050406030204" pitchFamily="18" charset="0"/>
                          </a:rPr>
                        </m:ctrlPr>
                      </m:naryPr>
                      <m:sub>
                        <m:r>
                          <m:rPr>
                            <m:brk m:alnAt="25"/>
                          </m:rPr>
                          <a:rPr kumimoji="1" lang="en-US" altLang="zh-CN" sz="1900" b="0" i="1">
                            <a:latin typeface="Cambria Math" panose="02040503050406030204" pitchFamily="18" charset="0"/>
                          </a:rPr>
                          <m:t>𝑙</m:t>
                        </m:r>
                        <m:r>
                          <a:rPr kumimoji="1" lang="en-US" altLang="zh-CN" sz="1900" b="0" i="1">
                            <a:latin typeface="Cambria Math" panose="02040503050406030204" pitchFamily="18" charset="0"/>
                          </a:rPr>
                          <m:t>=0</m:t>
                        </m:r>
                      </m:sub>
                      <m:sup>
                        <m:r>
                          <a:rPr kumimoji="1" lang="en-US" altLang="zh-CN" sz="1900" b="0" i="1">
                            <a:latin typeface="Cambria Math" panose="02040503050406030204" pitchFamily="18" charset="0"/>
                          </a:rPr>
                          <m:t>𝐿</m:t>
                        </m:r>
                      </m:sup>
                      <m:e>
                        <m:sSub>
                          <m:sSubPr>
                            <m:ctrlPr>
                              <a:rPr kumimoji="1" lang="en-US" altLang="zh-CN" sz="1900" b="0" i="1">
                                <a:latin typeface="Cambria Math" panose="02040503050406030204" pitchFamily="18" charset="0"/>
                              </a:rPr>
                            </m:ctrlPr>
                          </m:sSubPr>
                          <m:e>
                            <m:r>
                              <a:rPr kumimoji="1" lang="en-US" altLang="zh-CN" sz="1900" b="0" i="1">
                                <a:latin typeface="Cambria Math" panose="02040503050406030204" pitchFamily="18" charset="0"/>
                                <a:ea typeface="Cambria Math" panose="02040503050406030204" pitchFamily="18" charset="0"/>
                              </a:rPr>
                              <m:t>𝜋</m:t>
                            </m:r>
                          </m:e>
                          <m:sub>
                            <m:r>
                              <a:rPr kumimoji="1" lang="en-US" altLang="zh-CN" sz="1900" b="0" i="1">
                                <a:latin typeface="Cambria Math" panose="02040503050406030204" pitchFamily="18" charset="0"/>
                              </a:rPr>
                              <m:t>𝑙</m:t>
                            </m:r>
                          </m:sub>
                        </m:sSub>
                        <m:d>
                          <m:dPr>
                            <m:ctrlPr>
                              <a:rPr kumimoji="1" lang="en-US" altLang="zh-CN" sz="1900" b="0" i="1">
                                <a:latin typeface="Cambria Math" panose="02040503050406030204" pitchFamily="18" charset="0"/>
                              </a:rPr>
                            </m:ctrlPr>
                          </m:dPr>
                          <m:e>
                            <m:r>
                              <a:rPr kumimoji="1" lang="en-US" altLang="zh-CN" sz="1900" b="0" i="1">
                                <a:latin typeface="Cambria Math" panose="02040503050406030204" pitchFamily="18" charset="0"/>
                              </a:rPr>
                              <m:t>𝑠</m:t>
                            </m:r>
                            <m:r>
                              <a:rPr kumimoji="1" lang="en-US" altLang="zh-CN" sz="1900" b="0" i="1">
                                <a:latin typeface="Cambria Math" panose="02040503050406030204" pitchFamily="18" charset="0"/>
                              </a:rPr>
                              <m:t>,</m:t>
                            </m:r>
                            <m:r>
                              <a:rPr kumimoji="1" lang="en-US" altLang="zh-CN" sz="1900" b="0" i="1">
                                <a:latin typeface="Cambria Math" panose="02040503050406030204" pitchFamily="18" charset="0"/>
                              </a:rPr>
                              <m:t>𝑡</m:t>
                            </m:r>
                          </m:e>
                        </m:d>
                      </m:e>
                    </m:nary>
                  </m:oMath>
                </a14:m>
                <a:r>
                  <a:rPr kumimoji="1" lang="en-US" altLang="zh-CN" sz="1900" b="0" dirty="0">
                    <a:latin typeface="Corbel" panose="020B0503020204020204" pitchFamily="34" charset="0"/>
                  </a:rPr>
                  <a:t> </a:t>
                </a:r>
                <a:r>
                  <a:rPr kumimoji="1" lang="zh-CN" altLang="en-US" sz="1900" b="0" dirty="0">
                    <a:latin typeface="Corbel" panose="020B0503020204020204" pitchFamily="34" charset="0"/>
                  </a:rPr>
                  <a:t>作为各节点</a:t>
                </a:r>
                <a:r>
                  <a:rPr kumimoji="1" lang="en-US" altLang="zh-CN" sz="1900" b="0" dirty="0">
                    <a:latin typeface="Corbel" panose="020B0503020204020204" pitchFamily="34" charset="0"/>
                  </a:rPr>
                  <a:t>PPR</a:t>
                </a:r>
                <a:r>
                  <a:rPr kumimoji="1" lang="zh-CN" altLang="en-US" sz="1900" b="0" dirty="0">
                    <a:latin typeface="Corbel" panose="020B0503020204020204" pitchFamily="34" charset="0"/>
                  </a:rPr>
                  <a:t>的估计值</a:t>
                </a:r>
                <a:r>
                  <a:rPr kumimoji="1" lang="en-US" altLang="zh-CN" sz="1900" b="0" dirty="0">
                    <a:latin typeface="Corbel" panose="020B0503020204020204" pitchFamily="34" charset="0"/>
                  </a:rPr>
                  <a:t>. </a:t>
                </a:r>
              </a:p>
            </p:txBody>
          </p:sp>
        </mc:Choice>
        <mc:Fallback xmlns="">
          <p:sp>
            <p:nvSpPr>
              <p:cNvPr id="64" name="文本框 63">
                <a:extLst>
                  <a:ext uri="{FF2B5EF4-FFF2-40B4-BE49-F238E27FC236}">
                    <a16:creationId xmlns:a16="http://schemas.microsoft.com/office/drawing/2014/main" id="{F37C8FDD-35BE-ED45-B92C-92B34AB057B7}"/>
                  </a:ext>
                </a:extLst>
              </p:cNvPr>
              <p:cNvSpPr txBox="1">
                <a:spLocks noRot="1" noChangeAspect="1" noMove="1" noResize="1" noEditPoints="1" noAdjustHandles="1" noChangeArrowheads="1" noChangeShapeType="1" noTextEdit="1"/>
              </p:cNvSpPr>
              <p:nvPr/>
            </p:nvSpPr>
            <p:spPr>
              <a:xfrm>
                <a:off x="-36512" y="2564904"/>
                <a:ext cx="3424951" cy="4105547"/>
              </a:xfrm>
              <a:prstGeom prst="rect">
                <a:avLst/>
              </a:prstGeom>
              <a:blipFill>
                <a:blip r:embed="rId10"/>
                <a:stretch>
                  <a:fillRect l="-746" t="-1548" r="-1119" b="-8669"/>
                </a:stretch>
              </a:blipFill>
            </p:spPr>
            <p:txBody>
              <a:bodyPr/>
              <a:lstStyle/>
              <a:p>
                <a:r>
                  <a:rPr lang="zh-CN" altLang="en-US">
                    <a:noFill/>
                  </a:rPr>
                  <a:t> </a:t>
                </a:r>
              </a:p>
            </p:txBody>
          </p:sp>
        </mc:Fallback>
      </mc:AlternateContent>
      <p:cxnSp>
        <p:nvCxnSpPr>
          <p:cNvPr id="67" name="直线箭头连接符 66">
            <a:extLst>
              <a:ext uri="{FF2B5EF4-FFF2-40B4-BE49-F238E27FC236}">
                <a16:creationId xmlns:a16="http://schemas.microsoft.com/office/drawing/2014/main" id="{068C104A-F8F7-0449-A5DE-CDC7CCF3C9AA}"/>
              </a:ext>
            </a:extLst>
          </p:cNvPr>
          <p:cNvCxnSpPr>
            <a:cxnSpLocks/>
          </p:cNvCxnSpPr>
          <p:nvPr/>
        </p:nvCxnSpPr>
        <p:spPr>
          <a:xfrm flipV="1">
            <a:off x="6228184" y="2561728"/>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8" name="直线箭头连接符 67">
            <a:extLst>
              <a:ext uri="{FF2B5EF4-FFF2-40B4-BE49-F238E27FC236}">
                <a16:creationId xmlns:a16="http://schemas.microsoft.com/office/drawing/2014/main" id="{64427F86-4B32-E341-8C83-6FB1AA4B8E48}"/>
              </a:ext>
            </a:extLst>
          </p:cNvPr>
          <p:cNvCxnSpPr>
            <a:cxnSpLocks/>
          </p:cNvCxnSpPr>
          <p:nvPr/>
        </p:nvCxnSpPr>
        <p:spPr>
          <a:xfrm>
            <a:off x="6228184" y="3331816"/>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69" name="直线箭头连接符 68">
            <a:extLst>
              <a:ext uri="{FF2B5EF4-FFF2-40B4-BE49-F238E27FC236}">
                <a16:creationId xmlns:a16="http://schemas.microsoft.com/office/drawing/2014/main" id="{5E749D1C-63E0-C045-A685-E685BFC568F1}"/>
              </a:ext>
            </a:extLst>
          </p:cNvPr>
          <p:cNvCxnSpPr>
            <a:cxnSpLocks/>
          </p:cNvCxnSpPr>
          <p:nvPr/>
        </p:nvCxnSpPr>
        <p:spPr>
          <a:xfrm>
            <a:off x="6228184" y="3941221"/>
            <a:ext cx="288032" cy="13267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0" name="直线箭头连接符 69">
            <a:extLst>
              <a:ext uri="{FF2B5EF4-FFF2-40B4-BE49-F238E27FC236}">
                <a16:creationId xmlns:a16="http://schemas.microsoft.com/office/drawing/2014/main" id="{2E6D366E-1FC4-6C40-BDDF-1A9365834DDC}"/>
              </a:ext>
            </a:extLst>
          </p:cNvPr>
          <p:cNvCxnSpPr>
            <a:cxnSpLocks/>
          </p:cNvCxnSpPr>
          <p:nvPr/>
        </p:nvCxnSpPr>
        <p:spPr>
          <a:xfrm flipV="1">
            <a:off x="6228184" y="4073896"/>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1" name="直线箭头连接符 70">
            <a:extLst>
              <a:ext uri="{FF2B5EF4-FFF2-40B4-BE49-F238E27FC236}">
                <a16:creationId xmlns:a16="http://schemas.microsoft.com/office/drawing/2014/main" id="{867F9CE5-99A2-F44B-8086-A42B48F6EA0C}"/>
              </a:ext>
            </a:extLst>
          </p:cNvPr>
          <p:cNvCxnSpPr>
            <a:cxnSpLocks/>
          </p:cNvCxnSpPr>
          <p:nvPr/>
        </p:nvCxnSpPr>
        <p:spPr>
          <a:xfrm>
            <a:off x="6228184" y="234570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2" name="直线箭头连接符 71">
            <a:extLst>
              <a:ext uri="{FF2B5EF4-FFF2-40B4-BE49-F238E27FC236}">
                <a16:creationId xmlns:a16="http://schemas.microsoft.com/office/drawing/2014/main" id="{00FF8E6E-CE06-F745-A833-7ACBACAA4368}"/>
              </a:ext>
            </a:extLst>
          </p:cNvPr>
          <p:cNvCxnSpPr>
            <a:cxnSpLocks/>
          </p:cNvCxnSpPr>
          <p:nvPr/>
        </p:nvCxnSpPr>
        <p:spPr>
          <a:xfrm>
            <a:off x="6300192" y="4649960"/>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3" name="直线箭头连接符 72">
            <a:extLst>
              <a:ext uri="{FF2B5EF4-FFF2-40B4-BE49-F238E27FC236}">
                <a16:creationId xmlns:a16="http://schemas.microsoft.com/office/drawing/2014/main" id="{DC0F6013-6509-8F41-AC91-8E81B7348832}"/>
              </a:ext>
            </a:extLst>
          </p:cNvPr>
          <p:cNvCxnSpPr>
            <a:cxnSpLocks/>
          </p:cNvCxnSpPr>
          <p:nvPr/>
        </p:nvCxnSpPr>
        <p:spPr>
          <a:xfrm>
            <a:off x="6300192" y="486598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4" name="直线箭头连接符 73">
            <a:extLst>
              <a:ext uri="{FF2B5EF4-FFF2-40B4-BE49-F238E27FC236}">
                <a16:creationId xmlns:a16="http://schemas.microsoft.com/office/drawing/2014/main" id="{F448CECF-AA6E-3F40-A214-76EA26EE3D80}"/>
              </a:ext>
            </a:extLst>
          </p:cNvPr>
          <p:cNvCxnSpPr>
            <a:cxnSpLocks/>
          </p:cNvCxnSpPr>
          <p:nvPr/>
        </p:nvCxnSpPr>
        <p:spPr>
          <a:xfrm flipV="1">
            <a:off x="6300192" y="4865984"/>
            <a:ext cx="288032" cy="2160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75" name="直线箭头连接符 74">
            <a:extLst>
              <a:ext uri="{FF2B5EF4-FFF2-40B4-BE49-F238E27FC236}">
                <a16:creationId xmlns:a16="http://schemas.microsoft.com/office/drawing/2014/main" id="{1E4AD2E6-4439-814C-8D5F-57F68D06DF6D}"/>
              </a:ext>
            </a:extLst>
          </p:cNvPr>
          <p:cNvCxnSpPr>
            <a:cxnSpLocks/>
          </p:cNvCxnSpPr>
          <p:nvPr/>
        </p:nvCxnSpPr>
        <p:spPr>
          <a:xfrm>
            <a:off x="6300192" y="5586064"/>
            <a:ext cx="288032" cy="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5" name="矩形 84">
                <a:extLst>
                  <a:ext uri="{FF2B5EF4-FFF2-40B4-BE49-F238E27FC236}">
                    <a16:creationId xmlns:a16="http://schemas.microsoft.com/office/drawing/2014/main" id="{9DF610CB-CA4E-1D4E-BFDE-10417371E12F}"/>
                  </a:ext>
                </a:extLst>
              </p:cNvPr>
              <p:cNvSpPr/>
              <p:nvPr/>
            </p:nvSpPr>
            <p:spPr>
              <a:xfrm>
                <a:off x="8655037" y="3494627"/>
                <a:ext cx="612668"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800" b="0" i="0" dirty="0" smtClean="0">
                          <a:latin typeface="Cambria Math" panose="02040503050406030204" pitchFamily="18" charset="0"/>
                        </a:rPr>
                        <m:t>=</m:t>
                      </m:r>
                      <m:r>
                        <m:rPr>
                          <m:sty m:val="p"/>
                        </m:rPr>
                        <a:rPr kumimoji="1" lang="en-US" altLang="zh-CN" sz="1800" b="0" dirty="0">
                          <a:solidFill>
                            <a:srgbClr val="C00000"/>
                          </a:solidFill>
                          <a:latin typeface="Cambria Math" panose="02040503050406030204" pitchFamily="18" charset="0"/>
                          <a:ea typeface="Cambria Math" panose="02040503050406030204" pitchFamily="18" charset="0"/>
                        </a:rPr>
                        <m:t>α</m:t>
                      </m:r>
                    </m:oMath>
                  </m:oMathPara>
                </a14:m>
                <a:endParaRPr lang="en-US" altLang="zh-CN" sz="1800" b="0" dirty="0"/>
              </a:p>
            </p:txBody>
          </p:sp>
        </mc:Choice>
        <mc:Fallback xmlns="">
          <p:sp>
            <p:nvSpPr>
              <p:cNvPr id="85" name="矩形 84">
                <a:extLst>
                  <a:ext uri="{FF2B5EF4-FFF2-40B4-BE49-F238E27FC236}">
                    <a16:creationId xmlns:a16="http://schemas.microsoft.com/office/drawing/2014/main" id="{9DF610CB-CA4E-1D4E-BFDE-10417371E12F}"/>
                  </a:ext>
                </a:extLst>
              </p:cNvPr>
              <p:cNvSpPr>
                <a:spLocks noRot="1" noChangeAspect="1" noMove="1" noResize="1" noEditPoints="1" noAdjustHandles="1" noChangeArrowheads="1" noChangeShapeType="1" noTextEdit="1"/>
              </p:cNvSpPr>
              <p:nvPr/>
            </p:nvSpPr>
            <p:spPr>
              <a:xfrm>
                <a:off x="8655037" y="3494627"/>
                <a:ext cx="612668"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7" name="矩形 86">
                <a:extLst>
                  <a:ext uri="{FF2B5EF4-FFF2-40B4-BE49-F238E27FC236}">
                    <a16:creationId xmlns:a16="http://schemas.microsoft.com/office/drawing/2014/main" id="{1B830253-9BB7-BD4D-B0A0-D2C3B98BC5C4}"/>
                  </a:ext>
                </a:extLst>
              </p:cNvPr>
              <p:cNvSpPr/>
              <p:nvPr/>
            </p:nvSpPr>
            <p:spPr>
              <a:xfrm>
                <a:off x="3203848" y="4132889"/>
                <a:ext cx="884601"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𝑠</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87" name="矩形 86">
                <a:extLst>
                  <a:ext uri="{FF2B5EF4-FFF2-40B4-BE49-F238E27FC236}">
                    <a16:creationId xmlns:a16="http://schemas.microsoft.com/office/drawing/2014/main" id="{1B830253-9BB7-BD4D-B0A0-D2C3B98BC5C4}"/>
                  </a:ext>
                </a:extLst>
              </p:cNvPr>
              <p:cNvSpPr>
                <a:spLocks noRot="1" noChangeAspect="1" noMove="1" noResize="1" noEditPoints="1" noAdjustHandles="1" noChangeArrowheads="1" noChangeShapeType="1" noTextEdit="1"/>
              </p:cNvSpPr>
              <p:nvPr/>
            </p:nvSpPr>
            <p:spPr>
              <a:xfrm>
                <a:off x="3203848" y="4132889"/>
                <a:ext cx="884601" cy="3385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矩形 87">
                <a:extLst>
                  <a:ext uri="{FF2B5EF4-FFF2-40B4-BE49-F238E27FC236}">
                    <a16:creationId xmlns:a16="http://schemas.microsoft.com/office/drawing/2014/main" id="{C9AC32FF-1381-BB48-B1F8-B77EAEBDE630}"/>
                  </a:ext>
                </a:extLst>
              </p:cNvPr>
              <p:cNvSpPr/>
              <p:nvPr/>
            </p:nvSpPr>
            <p:spPr>
              <a:xfrm>
                <a:off x="3876778" y="413318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88" name="矩形 87">
                <a:extLst>
                  <a:ext uri="{FF2B5EF4-FFF2-40B4-BE49-F238E27FC236}">
                    <a16:creationId xmlns:a16="http://schemas.microsoft.com/office/drawing/2014/main" id="{C9AC32FF-1381-BB48-B1F8-B77EAEBDE630}"/>
                  </a:ext>
                </a:extLst>
              </p:cNvPr>
              <p:cNvSpPr>
                <a:spLocks noRot="1" noChangeAspect="1" noMove="1" noResize="1" noEditPoints="1" noAdjustHandles="1" noChangeArrowheads="1" noChangeShapeType="1" noTextEdit="1"/>
              </p:cNvSpPr>
              <p:nvPr/>
            </p:nvSpPr>
            <p:spPr>
              <a:xfrm>
                <a:off x="3876778" y="4133181"/>
                <a:ext cx="560666" cy="3385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矩形 93">
                <a:extLst>
                  <a:ext uri="{FF2B5EF4-FFF2-40B4-BE49-F238E27FC236}">
                    <a16:creationId xmlns:a16="http://schemas.microsoft.com/office/drawing/2014/main" id="{78F384CA-2CCE-D54C-B6A8-00F1C472933B}"/>
                  </a:ext>
                </a:extLst>
              </p:cNvPr>
              <p:cNvSpPr/>
              <p:nvPr/>
            </p:nvSpPr>
            <p:spPr>
              <a:xfrm>
                <a:off x="4729418" y="2394815"/>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1</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94" name="矩形 93">
                <a:extLst>
                  <a:ext uri="{FF2B5EF4-FFF2-40B4-BE49-F238E27FC236}">
                    <a16:creationId xmlns:a16="http://schemas.microsoft.com/office/drawing/2014/main" id="{78F384CA-2CCE-D54C-B6A8-00F1C472933B}"/>
                  </a:ext>
                </a:extLst>
              </p:cNvPr>
              <p:cNvSpPr>
                <a:spLocks noRot="1" noChangeAspect="1" noMove="1" noResize="1" noEditPoints="1" noAdjustHandles="1" noChangeArrowheads="1" noChangeShapeType="1" noTextEdit="1"/>
              </p:cNvSpPr>
              <p:nvPr/>
            </p:nvSpPr>
            <p:spPr>
              <a:xfrm>
                <a:off x="4729418" y="2394815"/>
                <a:ext cx="986360" cy="3385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5" name="矩形 94">
                <a:extLst>
                  <a:ext uri="{FF2B5EF4-FFF2-40B4-BE49-F238E27FC236}">
                    <a16:creationId xmlns:a16="http://schemas.microsoft.com/office/drawing/2014/main" id="{757E71B1-0E6A-0A40-A335-37B9E72F58C2}"/>
                  </a:ext>
                </a:extLst>
              </p:cNvPr>
              <p:cNvSpPr/>
              <p:nvPr/>
            </p:nvSpPr>
            <p:spPr>
              <a:xfrm>
                <a:off x="5523502" y="2399550"/>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95" name="矩形 94">
                <a:extLst>
                  <a:ext uri="{FF2B5EF4-FFF2-40B4-BE49-F238E27FC236}">
                    <a16:creationId xmlns:a16="http://schemas.microsoft.com/office/drawing/2014/main" id="{757E71B1-0E6A-0A40-A335-37B9E72F58C2}"/>
                  </a:ext>
                </a:extLst>
              </p:cNvPr>
              <p:cNvSpPr>
                <a:spLocks noRot="1" noChangeAspect="1" noMove="1" noResize="1" noEditPoints="1" noAdjustHandles="1" noChangeArrowheads="1" noChangeShapeType="1" noTextEdit="1"/>
              </p:cNvSpPr>
              <p:nvPr/>
            </p:nvSpPr>
            <p:spPr>
              <a:xfrm>
                <a:off x="5523502" y="2399550"/>
                <a:ext cx="560666" cy="338554"/>
              </a:xfrm>
              <a:prstGeom prst="rect">
                <a:avLst/>
              </a:prstGeom>
              <a:blipFill>
                <a:blip r:embed="rId1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1" name="矩形 100">
                <a:extLst>
                  <a:ext uri="{FF2B5EF4-FFF2-40B4-BE49-F238E27FC236}">
                    <a16:creationId xmlns:a16="http://schemas.microsoft.com/office/drawing/2014/main" id="{0FB00ED7-1B8D-BD41-B59D-4B93900A1202}"/>
                  </a:ext>
                </a:extLst>
              </p:cNvPr>
              <p:cNvSpPr/>
              <p:nvPr/>
            </p:nvSpPr>
            <p:spPr>
              <a:xfrm>
                <a:off x="4728503" y="3181556"/>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2</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1" name="矩形 100">
                <a:extLst>
                  <a:ext uri="{FF2B5EF4-FFF2-40B4-BE49-F238E27FC236}">
                    <a16:creationId xmlns:a16="http://schemas.microsoft.com/office/drawing/2014/main" id="{0FB00ED7-1B8D-BD41-B59D-4B93900A1202}"/>
                  </a:ext>
                </a:extLst>
              </p:cNvPr>
              <p:cNvSpPr>
                <a:spLocks noRot="1" noChangeAspect="1" noMove="1" noResize="1" noEditPoints="1" noAdjustHandles="1" noChangeArrowheads="1" noChangeShapeType="1" noTextEdit="1"/>
              </p:cNvSpPr>
              <p:nvPr/>
            </p:nvSpPr>
            <p:spPr>
              <a:xfrm>
                <a:off x="4728503" y="3181556"/>
                <a:ext cx="991105" cy="338554"/>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2" name="矩形 101">
                <a:extLst>
                  <a:ext uri="{FF2B5EF4-FFF2-40B4-BE49-F238E27FC236}">
                    <a16:creationId xmlns:a16="http://schemas.microsoft.com/office/drawing/2014/main" id="{72CA85E0-6095-5249-98A8-FA8DC8335B59}"/>
                  </a:ext>
                </a:extLst>
              </p:cNvPr>
              <p:cNvSpPr/>
              <p:nvPr/>
            </p:nvSpPr>
            <p:spPr>
              <a:xfrm>
                <a:off x="5522587" y="318629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2" name="矩形 101">
                <a:extLst>
                  <a:ext uri="{FF2B5EF4-FFF2-40B4-BE49-F238E27FC236}">
                    <a16:creationId xmlns:a16="http://schemas.microsoft.com/office/drawing/2014/main" id="{72CA85E0-6095-5249-98A8-FA8DC8335B59}"/>
                  </a:ext>
                </a:extLst>
              </p:cNvPr>
              <p:cNvSpPr>
                <a:spLocks noRot="1" noChangeAspect="1" noMove="1" noResize="1" noEditPoints="1" noAdjustHandles="1" noChangeArrowheads="1" noChangeShapeType="1" noTextEdit="1"/>
              </p:cNvSpPr>
              <p:nvPr/>
            </p:nvSpPr>
            <p:spPr>
              <a:xfrm>
                <a:off x="5522587" y="3186291"/>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3" name="矩形 102">
                <a:extLst>
                  <a:ext uri="{FF2B5EF4-FFF2-40B4-BE49-F238E27FC236}">
                    <a16:creationId xmlns:a16="http://schemas.microsoft.com/office/drawing/2014/main" id="{14FB552B-0F9C-054F-9948-CA69D179DE26}"/>
                  </a:ext>
                </a:extLst>
              </p:cNvPr>
              <p:cNvSpPr/>
              <p:nvPr/>
            </p:nvSpPr>
            <p:spPr>
              <a:xfrm>
                <a:off x="4727422" y="3871690"/>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3</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3" name="矩形 102">
                <a:extLst>
                  <a:ext uri="{FF2B5EF4-FFF2-40B4-BE49-F238E27FC236}">
                    <a16:creationId xmlns:a16="http://schemas.microsoft.com/office/drawing/2014/main" id="{14FB552B-0F9C-054F-9948-CA69D179DE26}"/>
                  </a:ext>
                </a:extLst>
              </p:cNvPr>
              <p:cNvSpPr>
                <a:spLocks noRot="1" noChangeAspect="1" noMove="1" noResize="1" noEditPoints="1" noAdjustHandles="1" noChangeArrowheads="1" noChangeShapeType="1" noTextEdit="1"/>
              </p:cNvSpPr>
              <p:nvPr/>
            </p:nvSpPr>
            <p:spPr>
              <a:xfrm>
                <a:off x="4727422" y="3871690"/>
                <a:ext cx="991105" cy="338554"/>
              </a:xfrm>
              <a:prstGeom prst="rect">
                <a:avLst/>
              </a:prstGeom>
              <a:blipFill>
                <a:blip r:embed="rId1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4" name="矩形 103">
                <a:extLst>
                  <a:ext uri="{FF2B5EF4-FFF2-40B4-BE49-F238E27FC236}">
                    <a16:creationId xmlns:a16="http://schemas.microsoft.com/office/drawing/2014/main" id="{851B4ACF-6554-4749-AE70-62078E2D1B76}"/>
                  </a:ext>
                </a:extLst>
              </p:cNvPr>
              <p:cNvSpPr/>
              <p:nvPr/>
            </p:nvSpPr>
            <p:spPr>
              <a:xfrm>
                <a:off x="5521506" y="3876425"/>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4" name="矩形 103">
                <a:extLst>
                  <a:ext uri="{FF2B5EF4-FFF2-40B4-BE49-F238E27FC236}">
                    <a16:creationId xmlns:a16="http://schemas.microsoft.com/office/drawing/2014/main" id="{851B4ACF-6554-4749-AE70-62078E2D1B76}"/>
                  </a:ext>
                </a:extLst>
              </p:cNvPr>
              <p:cNvSpPr>
                <a:spLocks noRot="1" noChangeAspect="1" noMove="1" noResize="1" noEditPoints="1" noAdjustHandles="1" noChangeArrowheads="1" noChangeShapeType="1" noTextEdit="1"/>
              </p:cNvSpPr>
              <p:nvPr/>
            </p:nvSpPr>
            <p:spPr>
              <a:xfrm>
                <a:off x="5521506" y="3876425"/>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矩形 104">
                <a:extLst>
                  <a:ext uri="{FF2B5EF4-FFF2-40B4-BE49-F238E27FC236}">
                    <a16:creationId xmlns:a16="http://schemas.microsoft.com/office/drawing/2014/main" id="{E0F6EDC3-3C6D-F848-A6CB-B4D4719C9882}"/>
                  </a:ext>
                </a:extLst>
              </p:cNvPr>
              <p:cNvSpPr/>
              <p:nvPr/>
            </p:nvSpPr>
            <p:spPr>
              <a:xfrm>
                <a:off x="4727422" y="4653696"/>
                <a:ext cx="982320"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4</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5" name="矩形 104">
                <a:extLst>
                  <a:ext uri="{FF2B5EF4-FFF2-40B4-BE49-F238E27FC236}">
                    <a16:creationId xmlns:a16="http://schemas.microsoft.com/office/drawing/2014/main" id="{E0F6EDC3-3C6D-F848-A6CB-B4D4719C9882}"/>
                  </a:ext>
                </a:extLst>
              </p:cNvPr>
              <p:cNvSpPr>
                <a:spLocks noRot="1" noChangeAspect="1" noMove="1" noResize="1" noEditPoints="1" noAdjustHandles="1" noChangeArrowheads="1" noChangeShapeType="1" noTextEdit="1"/>
              </p:cNvSpPr>
              <p:nvPr/>
            </p:nvSpPr>
            <p:spPr>
              <a:xfrm>
                <a:off x="4727422" y="4653696"/>
                <a:ext cx="982320" cy="338554"/>
              </a:xfrm>
              <a:prstGeom prst="rect">
                <a:avLst/>
              </a:prstGeom>
              <a:blipFill>
                <a:blip r:embed="rId1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矩形 105">
                <a:extLst>
                  <a:ext uri="{FF2B5EF4-FFF2-40B4-BE49-F238E27FC236}">
                    <a16:creationId xmlns:a16="http://schemas.microsoft.com/office/drawing/2014/main" id="{C0F84A8F-3EED-6D48-9278-B8C9134EBF1C}"/>
                  </a:ext>
                </a:extLst>
              </p:cNvPr>
              <p:cNvSpPr/>
              <p:nvPr/>
            </p:nvSpPr>
            <p:spPr>
              <a:xfrm>
                <a:off x="5521506" y="4658431"/>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6" name="矩形 105">
                <a:extLst>
                  <a:ext uri="{FF2B5EF4-FFF2-40B4-BE49-F238E27FC236}">
                    <a16:creationId xmlns:a16="http://schemas.microsoft.com/office/drawing/2014/main" id="{C0F84A8F-3EED-6D48-9278-B8C9134EBF1C}"/>
                  </a:ext>
                </a:extLst>
              </p:cNvPr>
              <p:cNvSpPr>
                <a:spLocks noRot="1" noChangeAspect="1" noMove="1" noResize="1" noEditPoints="1" noAdjustHandles="1" noChangeArrowheads="1" noChangeShapeType="1" noTextEdit="1"/>
              </p:cNvSpPr>
              <p:nvPr/>
            </p:nvSpPr>
            <p:spPr>
              <a:xfrm>
                <a:off x="5521506" y="4658431"/>
                <a:ext cx="560666" cy="33855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矩形 106">
                <a:extLst>
                  <a:ext uri="{FF2B5EF4-FFF2-40B4-BE49-F238E27FC236}">
                    <a16:creationId xmlns:a16="http://schemas.microsoft.com/office/drawing/2014/main" id="{A11A2705-0DD2-8043-A95E-EA825C88515C}"/>
                  </a:ext>
                </a:extLst>
              </p:cNvPr>
              <p:cNvSpPr/>
              <p:nvPr/>
            </p:nvSpPr>
            <p:spPr>
              <a:xfrm>
                <a:off x="4727422" y="5445784"/>
                <a:ext cx="991105"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sSub>
                          <m:sSubPr>
                            <m:ctrlPr>
                              <a:rPr kumimoji="1" lang="en-US" altLang="zh-CN" sz="1600" b="0" i="1" dirty="0" smtClean="0">
                                <a:latin typeface="Cambria Math" panose="02040503050406030204" pitchFamily="18" charset="0"/>
                              </a:rPr>
                            </m:ctrlPr>
                          </m:sSubPr>
                          <m:e>
                            <m:r>
                              <a:rPr kumimoji="1" lang="en-US" altLang="zh-CN" sz="1600" b="0" i="1" dirty="0" smtClean="0">
                                <a:latin typeface="Cambria Math" panose="02040503050406030204" pitchFamily="18" charset="0"/>
                              </a:rPr>
                              <m:t>𝑣</m:t>
                            </m:r>
                          </m:e>
                          <m:sub>
                            <m:r>
                              <a:rPr kumimoji="1" lang="en-US" altLang="zh-CN" sz="1600" b="0" i="1" dirty="0" smtClean="0">
                                <a:latin typeface="Cambria Math" panose="02040503050406030204" pitchFamily="18" charset="0"/>
                              </a:rPr>
                              <m:t>5</m:t>
                            </m:r>
                          </m:sub>
                        </m:sSub>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07" name="矩形 106">
                <a:extLst>
                  <a:ext uri="{FF2B5EF4-FFF2-40B4-BE49-F238E27FC236}">
                    <a16:creationId xmlns:a16="http://schemas.microsoft.com/office/drawing/2014/main" id="{A11A2705-0DD2-8043-A95E-EA825C88515C}"/>
                  </a:ext>
                </a:extLst>
              </p:cNvPr>
              <p:cNvSpPr>
                <a:spLocks noRot="1" noChangeAspect="1" noMove="1" noResize="1" noEditPoints="1" noAdjustHandles="1" noChangeArrowheads="1" noChangeShapeType="1" noTextEdit="1"/>
              </p:cNvSpPr>
              <p:nvPr/>
            </p:nvSpPr>
            <p:spPr>
              <a:xfrm>
                <a:off x="4727422" y="5445784"/>
                <a:ext cx="991105"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矩形 107">
                <a:extLst>
                  <a:ext uri="{FF2B5EF4-FFF2-40B4-BE49-F238E27FC236}">
                    <a16:creationId xmlns:a16="http://schemas.microsoft.com/office/drawing/2014/main" id="{C57CBC39-9C57-1440-9F6B-0ACC790AA0F3}"/>
                  </a:ext>
                </a:extLst>
              </p:cNvPr>
              <p:cNvSpPr/>
              <p:nvPr/>
            </p:nvSpPr>
            <p:spPr>
              <a:xfrm>
                <a:off x="5521506" y="5450519"/>
                <a:ext cx="560666" cy="338554"/>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kumimoji="1" lang="en-US" altLang="zh-CN" sz="1600" b="0" i="0" dirty="0" smtClean="0">
                          <a:latin typeface="Cambria Math" panose="02040503050406030204" pitchFamily="18" charset="0"/>
                        </a:rPr>
                        <m:t>=0</m:t>
                      </m:r>
                    </m:oMath>
                  </m:oMathPara>
                </a14:m>
                <a:endParaRPr lang="en-US" altLang="zh-CN" sz="1600" b="0" dirty="0"/>
              </a:p>
            </p:txBody>
          </p:sp>
        </mc:Choice>
        <mc:Fallback xmlns="">
          <p:sp>
            <p:nvSpPr>
              <p:cNvPr id="108" name="矩形 107">
                <a:extLst>
                  <a:ext uri="{FF2B5EF4-FFF2-40B4-BE49-F238E27FC236}">
                    <a16:creationId xmlns:a16="http://schemas.microsoft.com/office/drawing/2014/main" id="{C57CBC39-9C57-1440-9F6B-0ACC790AA0F3}"/>
                  </a:ext>
                </a:extLst>
              </p:cNvPr>
              <p:cNvSpPr>
                <a:spLocks noRot="1" noChangeAspect="1" noMove="1" noResize="1" noEditPoints="1" noAdjustHandles="1" noChangeArrowheads="1" noChangeShapeType="1" noTextEdit="1"/>
              </p:cNvSpPr>
              <p:nvPr/>
            </p:nvSpPr>
            <p:spPr>
              <a:xfrm>
                <a:off x="5521506" y="5450519"/>
                <a:ext cx="560666" cy="338554"/>
              </a:xfrm>
              <a:prstGeom prst="rect">
                <a:avLst/>
              </a:prstGeom>
              <a:blipFill>
                <a:blip r:embed="rId1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矩形 116">
                <a:extLst>
                  <a:ext uri="{FF2B5EF4-FFF2-40B4-BE49-F238E27FC236}">
                    <a16:creationId xmlns:a16="http://schemas.microsoft.com/office/drawing/2014/main" id="{B44039A5-1D7D-7B4C-92A0-0DC2D5B06E62}"/>
                  </a:ext>
                </a:extLst>
              </p:cNvPr>
              <p:cNvSpPr/>
              <p:nvPr/>
            </p:nvSpPr>
            <p:spPr>
              <a:xfrm>
                <a:off x="8039761" y="3506011"/>
                <a:ext cx="872547" cy="338554"/>
              </a:xfrm>
              <a:prstGeom prst="rect">
                <a:avLst/>
              </a:prstGeom>
            </p:spPr>
            <p:txBody>
              <a:bodyPr wrap="none">
                <a:spAutoFit/>
              </a:bodyPr>
              <a:lstStyle/>
              <a:p>
                <a14:m>
                  <m:oMath xmlns:m="http://schemas.openxmlformats.org/officeDocument/2006/math">
                    <m:sSub>
                      <m:sSubPr>
                        <m:ctrlPr>
                          <a:rPr kumimoji="1" lang="en-US" altLang="zh-CN" sz="1600" b="0" i="1" dirty="0" smtClean="0">
                            <a:latin typeface="Cambria Math" panose="02040503050406030204" pitchFamily="18" charset="0"/>
                          </a:rPr>
                        </m:ctrlPr>
                      </m:sSubPr>
                      <m:e>
                        <m:r>
                          <a:rPr kumimoji="1" lang="en-US" altLang="zh-CN" sz="1600" b="0" i="1" dirty="0">
                            <a:latin typeface="Cambria Math" panose="02040503050406030204" pitchFamily="18" charset="0"/>
                            <a:ea typeface="Cambria Math" panose="02040503050406030204" pitchFamily="18" charset="0"/>
                          </a:rPr>
                          <m:t>𝜋</m:t>
                        </m:r>
                      </m:e>
                      <m:sub>
                        <m:r>
                          <a:rPr kumimoji="1" lang="en-US" altLang="zh-CN" sz="1600" b="0" i="1" dirty="0" smtClean="0">
                            <a:latin typeface="Cambria Math" panose="02040503050406030204" pitchFamily="18" charset="0"/>
                            <a:ea typeface="Cambria Math" panose="02040503050406030204" pitchFamily="18" charset="0"/>
                          </a:rPr>
                          <m:t>0</m:t>
                        </m:r>
                      </m:sub>
                    </m:sSub>
                    <m:d>
                      <m:dPr>
                        <m:ctrlPr>
                          <a:rPr kumimoji="1" lang="en-US" altLang="zh-CN" sz="1600" b="0" i="1" dirty="0">
                            <a:latin typeface="Cambria Math" panose="02040503050406030204" pitchFamily="18" charset="0"/>
                          </a:rPr>
                        </m:ctrlPr>
                      </m:dPr>
                      <m:e>
                        <m:r>
                          <a:rPr kumimoji="1" lang="en-US" altLang="zh-CN" sz="1600" b="0" i="1" dirty="0" smtClean="0">
                            <a:latin typeface="Cambria Math" panose="02040503050406030204" pitchFamily="18" charset="0"/>
                          </a:rPr>
                          <m:t>𝑡</m:t>
                        </m:r>
                        <m:r>
                          <a:rPr kumimoji="1" lang="en-US" altLang="zh-CN" sz="1600" b="0" i="1" dirty="0">
                            <a:latin typeface="Cambria Math" panose="02040503050406030204" pitchFamily="18" charset="0"/>
                          </a:rPr>
                          <m:t>,</m:t>
                        </m:r>
                        <m:r>
                          <a:rPr kumimoji="1" lang="en-US" altLang="zh-CN" sz="1600" b="0" i="1" dirty="0">
                            <a:latin typeface="Cambria Math" panose="02040503050406030204" pitchFamily="18" charset="0"/>
                          </a:rPr>
                          <m:t>𝑡</m:t>
                        </m:r>
                      </m:e>
                    </m:d>
                  </m:oMath>
                </a14:m>
                <a:r>
                  <a:rPr lang="en-US" altLang="zh-CN" sz="1600" b="0" dirty="0"/>
                  <a:t> </a:t>
                </a:r>
              </a:p>
            </p:txBody>
          </p:sp>
        </mc:Choice>
        <mc:Fallback xmlns="">
          <p:sp>
            <p:nvSpPr>
              <p:cNvPr id="117" name="矩形 116">
                <a:extLst>
                  <a:ext uri="{FF2B5EF4-FFF2-40B4-BE49-F238E27FC236}">
                    <a16:creationId xmlns:a16="http://schemas.microsoft.com/office/drawing/2014/main" id="{B44039A5-1D7D-7B4C-92A0-0DC2D5B06E62}"/>
                  </a:ext>
                </a:extLst>
              </p:cNvPr>
              <p:cNvSpPr>
                <a:spLocks noRot="1" noChangeAspect="1" noMove="1" noResize="1" noEditPoints="1" noAdjustHandles="1" noChangeArrowheads="1" noChangeShapeType="1" noTextEdit="1"/>
              </p:cNvSpPr>
              <p:nvPr/>
            </p:nvSpPr>
            <p:spPr>
              <a:xfrm>
                <a:off x="8039761" y="3506011"/>
                <a:ext cx="872547" cy="33855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637CC94C-D67D-6541-855B-A07750F6538B}"/>
                  </a:ext>
                </a:extLst>
              </p:cNvPr>
              <p:cNvSpPr txBox="1"/>
              <p:nvPr/>
            </p:nvSpPr>
            <p:spPr>
              <a:xfrm>
                <a:off x="3300867" y="6021288"/>
                <a:ext cx="5896901" cy="816185"/>
              </a:xfrm>
              <a:prstGeom prst="rect">
                <a:avLst/>
              </a:prstGeom>
              <a:noFill/>
            </p:spPr>
            <p:txBody>
              <a:bodyPr wrap="square" rtlCol="0">
                <a:spAutoFit/>
              </a:bodyPr>
              <a:lstStyle/>
              <a:p>
                <a:r>
                  <a:rPr kumimoji="1" lang="zh-CN" altLang="en-US" sz="1800" b="0" dirty="0">
                    <a:solidFill>
                      <a:srgbClr val="FF0000"/>
                    </a:solidFill>
                    <a:latin typeface="Candara" panose="020E0502030303020204" pitchFamily="34" charset="0"/>
                  </a:rPr>
                  <a:t>依次扫描所有入邻居节点，</a:t>
                </a:r>
                <a:endParaRPr kumimoji="1" lang="en-US" altLang="zh-CN" sz="1800" b="0" dirty="0">
                  <a:solidFill>
                    <a:srgbClr val="FF0000"/>
                  </a:solidFill>
                  <a:latin typeface="Candara" panose="020E0502030303020204" pitchFamily="34" charset="0"/>
                </a:endParaRPr>
              </a:p>
              <a:p>
                <a:r>
                  <a:rPr kumimoji="1" lang="zh-CN" altLang="en-US" sz="1800" b="0" dirty="0">
                    <a:solidFill>
                      <a:srgbClr val="FF0000"/>
                    </a:solidFill>
                    <a:latin typeface="Candara" panose="020E0502030303020204" pitchFamily="34" charset="0"/>
                  </a:rPr>
                  <a:t>当</a:t>
                </a:r>
                <a:r>
                  <a:rPr kumimoji="1" lang="en-US" altLang="zh-CN" sz="1800" b="0" dirty="0">
                    <a:solidFill>
                      <a:srgbClr val="FF0000"/>
                    </a:solidFill>
                    <a:latin typeface="Corbel" panose="020B0503020204020204" pitchFamily="34" charset="0"/>
                  </a:rPr>
                  <a:t> </a:t>
                </a:r>
                <a14:m>
                  <m:oMath xmlns:m="http://schemas.openxmlformats.org/officeDocument/2006/math">
                    <m:r>
                      <a:rPr kumimoji="1" lang="en-US" altLang="zh-CN" sz="1800" b="0" i="1">
                        <a:solidFill>
                          <a:srgbClr val="FF0000"/>
                        </a:solidFill>
                        <a:latin typeface="Cambria Math" panose="02040503050406030204" pitchFamily="18" charset="0"/>
                        <a:ea typeface="Cambria Math" panose="02040503050406030204" pitchFamily="18" charset="0"/>
                      </a:rPr>
                      <m:t>𝑟</m:t>
                    </m:r>
                    <m:r>
                      <a:rPr kumimoji="1" lang="en-US" altLang="zh-CN" sz="1800" b="0" i="1">
                        <a:solidFill>
                          <a:srgbClr val="FF0000"/>
                        </a:solidFill>
                        <a:latin typeface="Cambria Math" panose="02040503050406030204" pitchFamily="18" charset="0"/>
                        <a:ea typeface="Cambria Math" panose="02040503050406030204" pitchFamily="18" charset="0"/>
                      </a:rPr>
                      <m:t>&gt;</m:t>
                    </m:r>
                    <m:f>
                      <m:fPr>
                        <m:ctrlPr>
                          <a:rPr kumimoji="1" lang="en-US" altLang="zh-CN" sz="1800" b="0" i="1">
                            <a:solidFill>
                              <a:srgbClr val="FF0000"/>
                            </a:solidFill>
                            <a:latin typeface="Cambria Math" panose="02040503050406030204" pitchFamily="18" charset="0"/>
                            <a:ea typeface="Cambria Math" panose="02040503050406030204" pitchFamily="18" charset="0"/>
                          </a:rPr>
                        </m:ctrlPr>
                      </m:fPr>
                      <m:num>
                        <m:r>
                          <a:rPr kumimoji="1" lang="en-US" altLang="zh-CN" sz="1800" b="0" i="1">
                            <a:solidFill>
                              <a:srgbClr val="FF0000"/>
                            </a:solidFill>
                            <a:latin typeface="Cambria Math" panose="02040503050406030204" pitchFamily="18" charset="0"/>
                            <a:ea typeface="Cambria Math" panose="02040503050406030204" pitchFamily="18" charset="0"/>
                          </a:rPr>
                          <m:t>1</m:t>
                        </m:r>
                      </m:num>
                      <m:den>
                        <m:r>
                          <a:rPr kumimoji="1" lang="en-US" altLang="zh-CN" sz="1800" b="0" i="1">
                            <a:solidFill>
                              <a:srgbClr val="FF0000"/>
                            </a:solidFill>
                            <a:latin typeface="Cambria Math" panose="02040503050406030204" pitchFamily="18" charset="0"/>
                            <a:ea typeface="Cambria Math" panose="02040503050406030204" pitchFamily="18" charset="0"/>
                          </a:rPr>
                          <m:t>𝛼𝛿</m:t>
                        </m:r>
                      </m:den>
                    </m:f>
                    <m:r>
                      <a:rPr kumimoji="1" lang="en-US" altLang="zh-CN" sz="1800" b="0" i="1">
                        <a:solidFill>
                          <a:srgbClr val="FF0000"/>
                        </a:solidFill>
                        <a:latin typeface="Cambria Math" panose="02040503050406030204" pitchFamily="18" charset="0"/>
                        <a:ea typeface="Cambria Math" panose="02040503050406030204" pitchFamily="18" charset="0"/>
                      </a:rPr>
                      <m:t>∙</m:t>
                    </m:r>
                    <m:f>
                      <m:fPr>
                        <m:ctrlPr>
                          <a:rPr kumimoji="1" lang="en-US" altLang="zh-CN" sz="1800" b="0" i="1">
                            <a:solidFill>
                              <a:srgbClr val="FF0000"/>
                            </a:solidFill>
                            <a:latin typeface="Cambria Math" panose="02040503050406030204" pitchFamily="18" charset="0"/>
                          </a:rPr>
                        </m:ctrlPr>
                      </m:fPr>
                      <m:num>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e>
                        </m:d>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d>
                          <m:dPr>
                            <m:ctrlPr>
                              <a:rPr kumimoji="1" lang="en-US" altLang="zh-CN" sz="1800" b="0" i="1">
                                <a:solidFill>
                                  <a:srgbClr val="FF0000"/>
                                </a:solidFill>
                                <a:latin typeface="Cambria Math" panose="02040503050406030204" pitchFamily="18" charset="0"/>
                              </a:rPr>
                            </m:ctrlPr>
                          </m:dPr>
                          <m:e>
                            <m:r>
                              <a:rPr kumimoji="1" lang="en-US" altLang="zh-CN" sz="1800" b="0" i="1">
                                <a:solidFill>
                                  <a:srgbClr val="FF0000"/>
                                </a:solidFill>
                                <a:latin typeface="Cambria Math" panose="02040503050406030204" pitchFamily="18" charset="0"/>
                              </a:rPr>
                              <m:t>𝑣</m:t>
                            </m:r>
                          </m:e>
                        </m:d>
                      </m:den>
                    </m:f>
                  </m:oMath>
                </a14:m>
                <a:r>
                  <a:rPr kumimoji="1" lang="zh-CN" altLang="en-US" sz="1800" b="0" dirty="0">
                    <a:solidFill>
                      <a:srgbClr val="FF0000"/>
                    </a:solidFill>
                    <a:latin typeface="Corbel" panose="020B0503020204020204" pitchFamily="34" charset="0"/>
                  </a:rPr>
                  <a:t>不满足时停止扫描。</a:t>
                </a:r>
                <a:endParaRPr kumimoji="1" lang="en-US" altLang="zh-CN" sz="1800" b="0" dirty="0">
                  <a:solidFill>
                    <a:srgbClr val="FF0000"/>
                  </a:solidFill>
                  <a:latin typeface="Corbel" panose="020B0503020204020204" pitchFamily="34" charset="0"/>
                </a:endParaRPr>
              </a:p>
            </p:txBody>
          </p:sp>
        </mc:Choice>
        <mc:Fallback xmlns="">
          <p:sp>
            <p:nvSpPr>
              <p:cNvPr id="84" name="文本框 83">
                <a:extLst>
                  <a:ext uri="{FF2B5EF4-FFF2-40B4-BE49-F238E27FC236}">
                    <a16:creationId xmlns:a16="http://schemas.microsoft.com/office/drawing/2014/main" id="{637CC94C-D67D-6541-855B-A07750F6538B}"/>
                  </a:ext>
                </a:extLst>
              </p:cNvPr>
              <p:cNvSpPr txBox="1">
                <a:spLocks noRot="1" noChangeAspect="1" noMove="1" noResize="1" noEditPoints="1" noAdjustHandles="1" noChangeArrowheads="1" noChangeShapeType="1" noTextEdit="1"/>
              </p:cNvSpPr>
              <p:nvPr/>
            </p:nvSpPr>
            <p:spPr>
              <a:xfrm>
                <a:off x="3300867" y="6021288"/>
                <a:ext cx="5896901" cy="816185"/>
              </a:xfrm>
              <a:prstGeom prst="rect">
                <a:avLst/>
              </a:prstGeom>
              <a:blipFill>
                <a:blip r:embed="rId23"/>
                <a:stretch>
                  <a:fillRect l="-860" t="-78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矩形 59">
                <a:extLst>
                  <a:ext uri="{FF2B5EF4-FFF2-40B4-BE49-F238E27FC236}">
                    <a16:creationId xmlns:a16="http://schemas.microsoft.com/office/drawing/2014/main" id="{2679CFA9-CF71-3242-8845-1C796CCA1DB9}"/>
                  </a:ext>
                </a:extLst>
              </p:cNvPr>
              <p:cNvSpPr/>
              <p:nvPr/>
            </p:nvSpPr>
            <p:spPr>
              <a:xfrm>
                <a:off x="4716016" y="2647908"/>
                <a:ext cx="981615"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1</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solidFill>
                      <a:srgbClr val="C00000"/>
                    </a:solidFill>
                  </a:rPr>
                  <a:t> </a:t>
                </a:r>
                <a:endParaRPr lang="en-US" altLang="zh-CN" sz="1600" b="0" dirty="0"/>
              </a:p>
            </p:txBody>
          </p:sp>
        </mc:Choice>
        <mc:Fallback xmlns="">
          <p:sp>
            <p:nvSpPr>
              <p:cNvPr id="60" name="矩形 59">
                <a:extLst>
                  <a:ext uri="{FF2B5EF4-FFF2-40B4-BE49-F238E27FC236}">
                    <a16:creationId xmlns:a16="http://schemas.microsoft.com/office/drawing/2014/main" id="{2679CFA9-CF71-3242-8845-1C796CCA1DB9}"/>
                  </a:ext>
                </a:extLst>
              </p:cNvPr>
              <p:cNvSpPr>
                <a:spLocks noRot="1" noChangeAspect="1" noMove="1" noResize="1" noEditPoints="1" noAdjustHandles="1" noChangeArrowheads="1" noChangeShapeType="1" noTextEdit="1"/>
              </p:cNvSpPr>
              <p:nvPr/>
            </p:nvSpPr>
            <p:spPr>
              <a:xfrm>
                <a:off x="4716016" y="2647908"/>
                <a:ext cx="981615" cy="338554"/>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833C627F-AC80-094A-B8C7-0550E68EC8FC}"/>
                  </a:ext>
                </a:extLst>
              </p:cNvPr>
              <p:cNvSpPr/>
              <p:nvPr/>
            </p:nvSpPr>
            <p:spPr>
              <a:xfrm>
                <a:off x="5444137" y="2593016"/>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𝟏</m:t>
                        </m:r>
                      </m:den>
                    </m:f>
                  </m:oMath>
                </a14:m>
                <a:r>
                  <a:rPr lang="en-US" altLang="zh-CN" sz="1600" b="0" dirty="0"/>
                  <a:t> </a:t>
                </a:r>
              </a:p>
            </p:txBody>
          </p:sp>
        </mc:Choice>
        <mc:Fallback xmlns="">
          <p:sp>
            <p:nvSpPr>
              <p:cNvPr id="61" name="矩形 60">
                <a:extLst>
                  <a:ext uri="{FF2B5EF4-FFF2-40B4-BE49-F238E27FC236}">
                    <a16:creationId xmlns:a16="http://schemas.microsoft.com/office/drawing/2014/main" id="{833C627F-AC80-094A-B8C7-0550E68EC8FC}"/>
                  </a:ext>
                </a:extLst>
              </p:cNvPr>
              <p:cNvSpPr>
                <a:spLocks noRot="1" noChangeAspect="1" noMove="1" noResize="1" noEditPoints="1" noAdjustHandles="1" noChangeArrowheads="1" noChangeShapeType="1" noTextEdit="1"/>
              </p:cNvSpPr>
              <p:nvPr/>
            </p:nvSpPr>
            <p:spPr>
              <a:xfrm>
                <a:off x="5444137" y="2593016"/>
                <a:ext cx="975331" cy="451470"/>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E15D5636-E6C1-8D49-960E-3F53CBEFBC4A}"/>
                  </a:ext>
                </a:extLst>
              </p:cNvPr>
              <p:cNvSpPr/>
              <p:nvPr/>
            </p:nvSpPr>
            <p:spPr>
              <a:xfrm>
                <a:off x="4726308" y="3464470"/>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2</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t> </a:t>
                </a:r>
              </a:p>
            </p:txBody>
          </p:sp>
        </mc:Choice>
        <mc:Fallback xmlns="">
          <p:sp>
            <p:nvSpPr>
              <p:cNvPr id="62" name="矩形 61">
                <a:extLst>
                  <a:ext uri="{FF2B5EF4-FFF2-40B4-BE49-F238E27FC236}">
                    <a16:creationId xmlns:a16="http://schemas.microsoft.com/office/drawing/2014/main" id="{E15D5636-E6C1-8D49-960E-3F53CBEFBC4A}"/>
                  </a:ext>
                </a:extLst>
              </p:cNvPr>
              <p:cNvSpPr>
                <a:spLocks noRot="1" noChangeAspect="1" noMove="1" noResize="1" noEditPoints="1" noAdjustHandles="1" noChangeArrowheads="1" noChangeShapeType="1" noTextEdit="1"/>
              </p:cNvSpPr>
              <p:nvPr/>
            </p:nvSpPr>
            <p:spPr>
              <a:xfrm>
                <a:off x="4726308" y="3464470"/>
                <a:ext cx="986360" cy="338554"/>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矩形 64">
                <a:extLst>
                  <a:ext uri="{FF2B5EF4-FFF2-40B4-BE49-F238E27FC236}">
                    <a16:creationId xmlns:a16="http://schemas.microsoft.com/office/drawing/2014/main" id="{77919FBF-23FF-DE4F-B291-CD74347DB0BF}"/>
                  </a:ext>
                </a:extLst>
              </p:cNvPr>
              <p:cNvSpPr/>
              <p:nvPr/>
            </p:nvSpPr>
            <p:spPr>
              <a:xfrm>
                <a:off x="5454429" y="3409578"/>
                <a:ext cx="975331" cy="451470"/>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f>
                      <m:fPr>
                        <m:ctrlPr>
                          <a:rPr kumimoji="1" lang="en-US" altLang="zh-CN" sz="1600" i="1" dirty="0" smtClean="0">
                            <a:solidFill>
                              <a:srgbClr val="C00000"/>
                            </a:solidFill>
                            <a:latin typeface="Cambria Math" panose="02040503050406030204" pitchFamily="18" charset="0"/>
                          </a:rPr>
                        </m:ctrlPr>
                      </m:fPr>
                      <m:num>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rPr>
                          <m:t>𝟏</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r>
                          <a:rPr kumimoji="1" lang="en-US" altLang="zh-CN" sz="1600" b="1" i="1" dirty="0" smtClean="0">
                            <a:solidFill>
                              <a:srgbClr val="C00000"/>
                            </a:solidFill>
                            <a:latin typeface="Cambria Math" panose="02040503050406030204" pitchFamily="18" charset="0"/>
                          </a:rPr>
                          <m:t>)</m:t>
                        </m:r>
                        <m:r>
                          <a:rPr kumimoji="1" lang="en-US" altLang="zh-CN" sz="1600" b="1" i="1" dirty="0" smtClean="0">
                            <a:solidFill>
                              <a:srgbClr val="C00000"/>
                            </a:solidFill>
                            <a:latin typeface="Cambria Math" panose="02040503050406030204" pitchFamily="18" charset="0"/>
                            <a:ea typeface="Cambria Math" panose="02040503050406030204" pitchFamily="18" charset="0"/>
                          </a:rPr>
                          <m:t>𝜶</m:t>
                        </m:r>
                      </m:num>
                      <m:den>
                        <m:r>
                          <a:rPr kumimoji="1" lang="en-US" altLang="zh-CN" sz="1600" b="1" i="1" dirty="0" smtClean="0">
                            <a:solidFill>
                              <a:srgbClr val="C00000"/>
                            </a:solidFill>
                            <a:latin typeface="Cambria Math" panose="02040503050406030204" pitchFamily="18" charset="0"/>
                          </a:rPr>
                          <m:t>𝟐</m:t>
                        </m:r>
                      </m:den>
                    </m:f>
                  </m:oMath>
                </a14:m>
                <a:r>
                  <a:rPr lang="en-US" altLang="zh-CN" sz="1600" b="0" dirty="0"/>
                  <a:t> </a:t>
                </a:r>
              </a:p>
            </p:txBody>
          </p:sp>
        </mc:Choice>
        <mc:Fallback xmlns="">
          <p:sp>
            <p:nvSpPr>
              <p:cNvPr id="65" name="矩形 64">
                <a:extLst>
                  <a:ext uri="{FF2B5EF4-FFF2-40B4-BE49-F238E27FC236}">
                    <a16:creationId xmlns:a16="http://schemas.microsoft.com/office/drawing/2014/main" id="{77919FBF-23FF-DE4F-B291-CD74347DB0BF}"/>
                  </a:ext>
                </a:extLst>
              </p:cNvPr>
              <p:cNvSpPr>
                <a:spLocks noRot="1" noChangeAspect="1" noMove="1" noResize="1" noEditPoints="1" noAdjustHandles="1" noChangeArrowheads="1" noChangeShapeType="1" noTextEdit="1"/>
              </p:cNvSpPr>
              <p:nvPr/>
            </p:nvSpPr>
            <p:spPr>
              <a:xfrm>
                <a:off x="5454429" y="3409578"/>
                <a:ext cx="975331" cy="451470"/>
              </a:xfrm>
              <a:prstGeom prst="rect">
                <a:avLst/>
              </a:prstGeom>
              <a:blipFill>
                <a:blip r:embed="rId27"/>
                <a:stretch>
                  <a:fillRect/>
                </a:stretch>
              </a:blipFill>
            </p:spPr>
            <p:txBody>
              <a:bodyPr/>
              <a:lstStyle/>
              <a:p>
                <a:r>
                  <a:rPr lang="zh-CN" altLang="en-US">
                    <a:noFill/>
                  </a:rPr>
                  <a:t> </a:t>
                </a:r>
              </a:p>
            </p:txBody>
          </p:sp>
        </mc:Fallback>
      </mc:AlternateContent>
      <p:cxnSp>
        <p:nvCxnSpPr>
          <p:cNvPr id="77" name="直线箭头连接符 76">
            <a:extLst>
              <a:ext uri="{FF2B5EF4-FFF2-40B4-BE49-F238E27FC236}">
                <a16:creationId xmlns:a16="http://schemas.microsoft.com/office/drawing/2014/main" id="{3546EC9B-5967-0649-80CE-82C121F3D9BD}"/>
              </a:ext>
            </a:extLst>
          </p:cNvPr>
          <p:cNvCxnSpPr>
            <a:cxnSpLocks/>
          </p:cNvCxnSpPr>
          <p:nvPr/>
        </p:nvCxnSpPr>
        <p:spPr>
          <a:xfrm>
            <a:off x="6948343" y="2564904"/>
            <a:ext cx="1507440" cy="1440111"/>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78" name="Oval 5">
            <a:extLst>
              <a:ext uri="{FF2B5EF4-FFF2-40B4-BE49-F238E27FC236}">
                <a16:creationId xmlns:a16="http://schemas.microsoft.com/office/drawing/2014/main" id="{F04BC61A-2907-B742-9ED2-255A1ADC6C1A}"/>
              </a:ext>
            </a:extLst>
          </p:cNvPr>
          <p:cNvSpPr>
            <a:spLocks noChangeArrowheads="1"/>
          </p:cNvSpPr>
          <p:nvPr/>
        </p:nvSpPr>
        <p:spPr bwMode="auto">
          <a:xfrm>
            <a:off x="6508511" y="2353918"/>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79" name="直线箭头连接符 78">
            <a:extLst>
              <a:ext uri="{FF2B5EF4-FFF2-40B4-BE49-F238E27FC236}">
                <a16:creationId xmlns:a16="http://schemas.microsoft.com/office/drawing/2014/main" id="{23790DDA-6787-9440-AF13-A06100BB66DA}"/>
              </a:ext>
            </a:extLst>
          </p:cNvPr>
          <p:cNvCxnSpPr>
            <a:cxnSpLocks/>
            <a:stCxn id="81" idx="6"/>
          </p:cNvCxnSpPr>
          <p:nvPr/>
        </p:nvCxnSpPr>
        <p:spPr>
          <a:xfrm>
            <a:off x="6966813" y="3321235"/>
            <a:ext cx="1484883" cy="683258"/>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81" name="Oval 5">
            <a:extLst>
              <a:ext uri="{FF2B5EF4-FFF2-40B4-BE49-F238E27FC236}">
                <a16:creationId xmlns:a16="http://schemas.microsoft.com/office/drawing/2014/main" id="{1372FC2D-8C47-634A-AFCE-04B2E56779AA}"/>
              </a:ext>
            </a:extLst>
          </p:cNvPr>
          <p:cNvSpPr>
            <a:spLocks noChangeArrowheads="1"/>
          </p:cNvSpPr>
          <p:nvPr/>
        </p:nvSpPr>
        <p:spPr bwMode="auto">
          <a:xfrm>
            <a:off x="6519356" y="3111521"/>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89" name="直线箭头连接符 88">
            <a:extLst>
              <a:ext uri="{FF2B5EF4-FFF2-40B4-BE49-F238E27FC236}">
                <a16:creationId xmlns:a16="http://schemas.microsoft.com/office/drawing/2014/main" id="{986CB996-3201-CC48-AE0B-27FF0E1AEB4C}"/>
              </a:ext>
            </a:extLst>
          </p:cNvPr>
          <p:cNvCxnSpPr>
            <a:cxnSpLocks/>
            <a:stCxn id="41" idx="6"/>
            <a:endCxn id="36" idx="2"/>
          </p:cNvCxnSpPr>
          <p:nvPr/>
        </p:nvCxnSpPr>
        <p:spPr>
          <a:xfrm>
            <a:off x="6948264" y="4073896"/>
            <a:ext cx="1440160" cy="83349"/>
          </a:xfrm>
          <a:prstGeom prst="straightConnector1">
            <a:avLst/>
          </a:prstGeom>
          <a:ln w="28575">
            <a:solidFill>
              <a:srgbClr val="C00000"/>
            </a:solidFill>
            <a:tailEnd type="stealth" w="lg" len="lg"/>
          </a:ln>
        </p:spPr>
        <p:style>
          <a:lnRef idx="1">
            <a:schemeClr val="dk1"/>
          </a:lnRef>
          <a:fillRef idx="0">
            <a:schemeClr val="dk1"/>
          </a:fillRef>
          <a:effectRef idx="0">
            <a:schemeClr val="dk1"/>
          </a:effectRef>
          <a:fontRef idx="minor">
            <a:schemeClr val="tx1"/>
          </a:fontRef>
        </p:style>
      </p:cxnSp>
      <p:sp>
        <p:nvSpPr>
          <p:cNvPr id="90" name="Oval 5">
            <a:extLst>
              <a:ext uri="{FF2B5EF4-FFF2-40B4-BE49-F238E27FC236}">
                <a16:creationId xmlns:a16="http://schemas.microsoft.com/office/drawing/2014/main" id="{86A1FA15-BFBE-064E-A9D7-82AB4C8B1E11}"/>
              </a:ext>
            </a:extLst>
          </p:cNvPr>
          <p:cNvSpPr>
            <a:spLocks noChangeArrowheads="1"/>
          </p:cNvSpPr>
          <p:nvPr/>
        </p:nvSpPr>
        <p:spPr bwMode="auto">
          <a:xfrm>
            <a:off x="6504659" y="3868776"/>
            <a:ext cx="447457" cy="419428"/>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mc:AlternateContent xmlns:mc="http://schemas.openxmlformats.org/markup-compatibility/2006" xmlns:a14="http://schemas.microsoft.com/office/drawing/2010/main">
        <mc:Choice Requires="a14">
          <p:sp>
            <p:nvSpPr>
              <p:cNvPr id="92" name="矩形 91">
                <a:extLst>
                  <a:ext uri="{FF2B5EF4-FFF2-40B4-BE49-F238E27FC236}">
                    <a16:creationId xmlns:a16="http://schemas.microsoft.com/office/drawing/2014/main" id="{9DECCD5F-F53B-0244-A375-B8DA71735530}"/>
                  </a:ext>
                </a:extLst>
              </p:cNvPr>
              <p:cNvSpPr/>
              <p:nvPr/>
            </p:nvSpPr>
            <p:spPr>
              <a:xfrm>
                <a:off x="4724365" y="4132400"/>
                <a:ext cx="986360" cy="338554"/>
              </a:xfrm>
              <a:prstGeom prst="rect">
                <a:avLst/>
              </a:prstGeom>
            </p:spPr>
            <p:txBody>
              <a:bodyPr wrap="none">
                <a:spAutoFit/>
              </a:bodyPr>
              <a:lstStyle/>
              <a:p>
                <a14:m>
                  <m:oMath xmlns:m="http://schemas.openxmlformats.org/officeDocument/2006/math">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ea typeface="Cambria Math" panose="02040503050406030204" pitchFamily="18" charset="0"/>
                          </a:rPr>
                          <m:t>𝜋</m:t>
                        </m:r>
                      </m:e>
                      <m:sub>
                        <m:r>
                          <a:rPr kumimoji="1" lang="en-US" altLang="zh-CN" sz="1600" b="0" i="1" dirty="0" smtClean="0">
                            <a:solidFill>
                              <a:srgbClr val="C00000"/>
                            </a:solidFill>
                            <a:latin typeface="Cambria Math" panose="02040503050406030204" pitchFamily="18" charset="0"/>
                          </a:rPr>
                          <m:t>1</m:t>
                        </m:r>
                      </m:sub>
                    </m:sSub>
                    <m:d>
                      <m:dPr>
                        <m:ctrlPr>
                          <a:rPr kumimoji="1" lang="en-US" altLang="zh-CN" sz="1600" b="0" i="1" dirty="0">
                            <a:solidFill>
                              <a:srgbClr val="C00000"/>
                            </a:solidFill>
                            <a:latin typeface="Cambria Math" panose="02040503050406030204" pitchFamily="18" charset="0"/>
                          </a:rPr>
                        </m:ctrlPr>
                      </m:dPr>
                      <m:e>
                        <m:sSub>
                          <m:sSubPr>
                            <m:ctrlPr>
                              <a:rPr kumimoji="1" lang="en-US" altLang="zh-CN" sz="1600" b="0" i="1" dirty="0" smtClean="0">
                                <a:solidFill>
                                  <a:srgbClr val="C00000"/>
                                </a:solidFill>
                                <a:latin typeface="Cambria Math" panose="02040503050406030204" pitchFamily="18" charset="0"/>
                              </a:rPr>
                            </m:ctrlPr>
                          </m:sSubPr>
                          <m:e>
                            <m:r>
                              <a:rPr kumimoji="1" lang="en-US" altLang="zh-CN" sz="1600" b="0" i="1" dirty="0" smtClean="0">
                                <a:solidFill>
                                  <a:srgbClr val="C00000"/>
                                </a:solidFill>
                                <a:latin typeface="Cambria Math" panose="02040503050406030204" pitchFamily="18" charset="0"/>
                              </a:rPr>
                              <m:t>𝑣</m:t>
                            </m:r>
                          </m:e>
                          <m:sub>
                            <m:r>
                              <a:rPr kumimoji="1" lang="en-US" altLang="zh-CN" sz="1600" b="0" i="1" dirty="0" smtClean="0">
                                <a:solidFill>
                                  <a:srgbClr val="C00000"/>
                                </a:solidFill>
                                <a:latin typeface="Cambria Math" panose="02040503050406030204" pitchFamily="18" charset="0"/>
                              </a:rPr>
                              <m:t>3</m:t>
                            </m:r>
                          </m:sub>
                        </m:sSub>
                        <m:r>
                          <a:rPr kumimoji="1" lang="en-US" altLang="zh-CN" sz="1600" b="0" i="1" dirty="0">
                            <a:solidFill>
                              <a:srgbClr val="C00000"/>
                            </a:solidFill>
                            <a:latin typeface="Cambria Math" panose="02040503050406030204" pitchFamily="18" charset="0"/>
                          </a:rPr>
                          <m:t>,</m:t>
                        </m:r>
                        <m:r>
                          <a:rPr kumimoji="1" lang="en-US" altLang="zh-CN" sz="1600" b="0" i="1" dirty="0">
                            <a:solidFill>
                              <a:srgbClr val="C00000"/>
                            </a:solidFill>
                            <a:latin typeface="Cambria Math" panose="02040503050406030204" pitchFamily="18" charset="0"/>
                          </a:rPr>
                          <m:t>𝑡</m:t>
                        </m:r>
                      </m:e>
                    </m:d>
                  </m:oMath>
                </a14:m>
                <a:r>
                  <a:rPr lang="en-US" altLang="zh-CN" sz="1600" b="0" dirty="0"/>
                  <a:t> </a:t>
                </a:r>
              </a:p>
            </p:txBody>
          </p:sp>
        </mc:Choice>
        <mc:Fallback xmlns="">
          <p:sp>
            <p:nvSpPr>
              <p:cNvPr id="92" name="矩形 91">
                <a:extLst>
                  <a:ext uri="{FF2B5EF4-FFF2-40B4-BE49-F238E27FC236}">
                    <a16:creationId xmlns:a16="http://schemas.microsoft.com/office/drawing/2014/main" id="{9DECCD5F-F53B-0244-A375-B8DA71735530}"/>
                  </a:ext>
                </a:extLst>
              </p:cNvPr>
              <p:cNvSpPr>
                <a:spLocks noRot="1" noChangeAspect="1" noMove="1" noResize="1" noEditPoints="1" noAdjustHandles="1" noChangeArrowheads="1" noChangeShapeType="1" noTextEdit="1"/>
              </p:cNvSpPr>
              <p:nvPr/>
            </p:nvSpPr>
            <p:spPr>
              <a:xfrm>
                <a:off x="4724365" y="4132400"/>
                <a:ext cx="986360" cy="338554"/>
              </a:xfrm>
              <a:prstGeom prst="rect">
                <a:avLst/>
              </a:prstGeom>
              <a:blipFill>
                <a:blip r:embed="rId3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3" name="矩形 92">
                <a:extLst>
                  <a:ext uri="{FF2B5EF4-FFF2-40B4-BE49-F238E27FC236}">
                    <a16:creationId xmlns:a16="http://schemas.microsoft.com/office/drawing/2014/main" id="{D937CD4F-A9BC-AA4D-8B96-85F092437D96}"/>
                  </a:ext>
                </a:extLst>
              </p:cNvPr>
              <p:cNvSpPr/>
              <p:nvPr/>
            </p:nvSpPr>
            <p:spPr>
              <a:xfrm>
                <a:off x="5510758" y="4150303"/>
                <a:ext cx="703334" cy="338554"/>
              </a:xfrm>
              <a:prstGeom prst="rect">
                <a:avLst/>
              </a:prstGeom>
            </p:spPr>
            <p:txBody>
              <a:bodyPr wrap="none">
                <a:spAutoFit/>
              </a:bodyPr>
              <a:lstStyle/>
              <a:p>
                <a:pPr algn="ctr"/>
                <a14:m>
                  <m:oMath xmlns:m="http://schemas.openxmlformats.org/officeDocument/2006/math">
                    <m:r>
                      <a:rPr kumimoji="1" lang="en-US" altLang="zh-CN" sz="1600" b="1" i="0" dirty="0" smtClean="0">
                        <a:solidFill>
                          <a:srgbClr val="C00000"/>
                        </a:solidFill>
                        <a:latin typeface="Cambria Math" panose="02040503050406030204" pitchFamily="18" charset="0"/>
                      </a:rPr>
                      <m:t>=</m:t>
                    </m:r>
                    <m:r>
                      <a:rPr kumimoji="1" lang="en-US" altLang="zh-CN" sz="1600" i="1" dirty="0" smtClean="0">
                        <a:solidFill>
                          <a:srgbClr val="C00000"/>
                        </a:solidFill>
                        <a:latin typeface="Cambria Math" panose="02040503050406030204" pitchFamily="18" charset="0"/>
                        <a:ea typeface="Cambria Math" panose="02040503050406030204" pitchFamily="18" charset="0"/>
                      </a:rPr>
                      <m:t>𝜶𝜹</m:t>
                    </m:r>
                  </m:oMath>
                </a14:m>
                <a:r>
                  <a:rPr lang="en-US" altLang="zh-CN" sz="1600" b="0" dirty="0"/>
                  <a:t> </a:t>
                </a:r>
              </a:p>
            </p:txBody>
          </p:sp>
        </mc:Choice>
        <mc:Fallback xmlns="">
          <p:sp>
            <p:nvSpPr>
              <p:cNvPr id="93" name="矩形 92">
                <a:extLst>
                  <a:ext uri="{FF2B5EF4-FFF2-40B4-BE49-F238E27FC236}">
                    <a16:creationId xmlns:a16="http://schemas.microsoft.com/office/drawing/2014/main" id="{D937CD4F-A9BC-AA4D-8B96-85F092437D96}"/>
                  </a:ext>
                </a:extLst>
              </p:cNvPr>
              <p:cNvSpPr>
                <a:spLocks noRot="1" noChangeAspect="1" noMove="1" noResize="1" noEditPoints="1" noAdjustHandles="1" noChangeArrowheads="1" noChangeShapeType="1" noTextEdit="1"/>
              </p:cNvSpPr>
              <p:nvPr/>
            </p:nvSpPr>
            <p:spPr>
              <a:xfrm>
                <a:off x="5510758" y="4150303"/>
                <a:ext cx="703334" cy="338554"/>
              </a:xfrm>
              <a:prstGeom prst="rect">
                <a:avLst/>
              </a:prstGeom>
              <a:blipFill>
                <a:blip r:embed="rId32"/>
                <a:stretch>
                  <a:fillRect/>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8E8EEC9D-2588-5F45-AA57-16A8F58852CB}"/>
              </a:ext>
            </a:extLst>
          </p:cNvPr>
          <p:cNvSpPr txBox="1"/>
          <p:nvPr/>
        </p:nvSpPr>
        <p:spPr>
          <a:xfrm>
            <a:off x="7740352" y="2676031"/>
            <a:ext cx="1639840" cy="830997"/>
          </a:xfrm>
          <a:prstGeom prst="rect">
            <a:avLst/>
          </a:prstGeom>
          <a:noFill/>
        </p:spPr>
        <p:txBody>
          <a:bodyPr wrap="square" rtlCol="0">
            <a:spAutoFit/>
          </a:bodyPr>
          <a:lstStyle/>
          <a:p>
            <a:r>
              <a:rPr kumimoji="1" lang="en-US" altLang="zh-CN" sz="2400" dirty="0">
                <a:latin typeface="Corbel" panose="020B0503020204020204" pitchFamily="34" charset="0"/>
              </a:rPr>
              <a:t>Stop checking!  </a:t>
            </a:r>
            <a:endParaRPr kumimoji="1" lang="zh-CN" altLang="en-US" sz="240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82" name="矩形 81">
                <a:extLst>
                  <a:ext uri="{FF2B5EF4-FFF2-40B4-BE49-F238E27FC236}">
                    <a16:creationId xmlns:a16="http://schemas.microsoft.com/office/drawing/2014/main" id="{8A8DA976-4EE7-6A46-A66B-0A01A53BB4FC}"/>
                  </a:ext>
                </a:extLst>
              </p:cNvPr>
              <p:cNvSpPr/>
              <p:nvPr/>
            </p:nvSpPr>
            <p:spPr>
              <a:xfrm>
                <a:off x="6948264" y="2132856"/>
                <a:ext cx="2439450" cy="584775"/>
              </a:xfrm>
              <a:prstGeom prst="rect">
                <a:avLst/>
              </a:prstGeom>
            </p:spPr>
            <p:txBody>
              <a:bodyPr wrap="none">
                <a:spAutoFit/>
              </a:bodyPr>
              <a:lstStyle/>
              <a:p>
                <a14:m>
                  <m:oMath xmlns:m="http://schemas.openxmlformats.org/officeDocument/2006/math">
                    <m:sSub>
                      <m:sSubPr>
                        <m:ctrlPr>
                          <a:rPr kumimoji="1" lang="en-US" altLang="zh-CN" sz="1800" i="1" smtClean="0">
                            <a:solidFill>
                              <a:srgbClr val="0070C0"/>
                            </a:solidFill>
                            <a:latin typeface="Cambria Math" panose="02040503050406030204" pitchFamily="18" charset="0"/>
                          </a:rPr>
                        </m:ctrlPr>
                      </m:sSubPr>
                      <m:e>
                        <m:r>
                          <a:rPr kumimoji="1" lang="en-US" altLang="zh-CN" sz="1800" b="1" i="1" smtClean="0">
                            <a:solidFill>
                              <a:srgbClr val="0070C0"/>
                            </a:solidFill>
                            <a:latin typeface="Cambria Math" panose="02040503050406030204" pitchFamily="18" charset="0"/>
                          </a:rPr>
                          <m:t>𝒗</m:t>
                        </m:r>
                      </m:e>
                      <m:sub>
                        <m:r>
                          <a:rPr kumimoji="1" lang="en-US" altLang="zh-CN" sz="1800" b="1" i="1" smtClean="0">
                            <a:solidFill>
                              <a:srgbClr val="0070C0"/>
                            </a:solidFill>
                            <a:latin typeface="Cambria Math" panose="02040503050406030204" pitchFamily="18" charset="0"/>
                          </a:rPr>
                          <m:t>𝟑</m:t>
                        </m:r>
                      </m:sub>
                    </m:sSub>
                    <m:r>
                      <a:rPr kumimoji="1" lang="en-US" altLang="zh-CN" sz="1800" b="1" i="1" smtClean="0">
                        <a:solidFill>
                          <a:srgbClr val="0070C0"/>
                        </a:solidFill>
                        <a:latin typeface="Cambria Math" panose="02040503050406030204" pitchFamily="18" charset="0"/>
                      </a:rPr>
                      <m:t>:</m:t>
                    </m:r>
                    <m:r>
                      <a:rPr kumimoji="1" lang="en-US" altLang="zh-CN" sz="1800" i="1">
                        <a:solidFill>
                          <a:srgbClr val="C00000"/>
                        </a:solidFill>
                        <a:latin typeface="Cambria Math" panose="02040503050406030204" pitchFamily="18" charset="0"/>
                        <a:ea typeface="Cambria Math" panose="02040503050406030204" pitchFamily="18" charset="0"/>
                      </a:rPr>
                      <m:t>𝒓</m:t>
                    </m:r>
                    <m:r>
                      <a:rPr kumimoji="1" lang="en-US" altLang="zh-CN" sz="1800" b="1" i="1" smtClean="0">
                        <a:solidFill>
                          <a:srgbClr val="0070C0"/>
                        </a:solidFill>
                        <a:latin typeface="Cambria Math" panose="02040503050406030204" pitchFamily="18" charset="0"/>
                        <a:ea typeface="Cambria Math" panose="02040503050406030204" pitchFamily="18" charset="0"/>
                      </a:rPr>
                      <m:t>≥</m:t>
                    </m:r>
                    <m:f>
                      <m:fPr>
                        <m:ctrlPr>
                          <a:rPr kumimoji="1" lang="en-US" altLang="zh-CN" sz="1800" b="1" i="1" smtClean="0">
                            <a:solidFill>
                              <a:srgbClr val="0070C0"/>
                            </a:solidFill>
                            <a:latin typeface="Cambria Math" panose="02040503050406030204" pitchFamily="18" charset="0"/>
                            <a:ea typeface="Cambria Math" panose="02040503050406030204" pitchFamily="18" charset="0"/>
                          </a:rPr>
                        </m:ctrlPr>
                      </m:fPr>
                      <m:num>
                        <m:r>
                          <a:rPr kumimoji="1" lang="en-US" altLang="zh-CN" sz="1800" b="1" i="1" smtClean="0">
                            <a:solidFill>
                              <a:srgbClr val="0070C0"/>
                            </a:solidFill>
                            <a:latin typeface="Cambria Math" panose="02040503050406030204" pitchFamily="18" charset="0"/>
                            <a:ea typeface="Cambria Math" panose="02040503050406030204" pitchFamily="18" charset="0"/>
                          </a:rPr>
                          <m:t>𝟏</m:t>
                        </m:r>
                      </m:num>
                      <m:den>
                        <m:r>
                          <a:rPr kumimoji="1" lang="en-US" altLang="zh-CN" sz="1800" i="1">
                            <a:solidFill>
                              <a:srgbClr val="0070C0"/>
                            </a:solidFill>
                            <a:latin typeface="Cambria Math" panose="02040503050406030204" pitchFamily="18" charset="0"/>
                            <a:ea typeface="Cambria Math" panose="02040503050406030204" pitchFamily="18" charset="0"/>
                          </a:rPr>
                          <m:t>𝜶𝜹</m:t>
                        </m:r>
                      </m:den>
                    </m:f>
                    <m:r>
                      <a:rPr kumimoji="1" lang="en-US" altLang="zh-CN" sz="1800" i="1" smtClean="0">
                        <a:solidFill>
                          <a:srgbClr val="0070C0"/>
                        </a:solidFill>
                        <a:latin typeface="Cambria Math" panose="02040503050406030204" pitchFamily="18" charset="0"/>
                        <a:ea typeface="Cambria Math" panose="02040503050406030204" pitchFamily="18" charset="0"/>
                      </a:rPr>
                      <m:t>∙</m:t>
                    </m:r>
                    <m:f>
                      <m:fPr>
                        <m:ctrlPr>
                          <a:rPr kumimoji="1" lang="en-US" altLang="zh-CN" sz="1800" i="1">
                            <a:solidFill>
                              <a:srgbClr val="0070C0"/>
                            </a:solidFill>
                            <a:latin typeface="Cambria Math" panose="02040503050406030204" pitchFamily="18" charset="0"/>
                          </a:rPr>
                        </m:ctrlPr>
                      </m:fPr>
                      <m:num>
                        <m:r>
                          <a:rPr kumimoji="1" lang="en-US" altLang="zh-CN" sz="1800" i="1">
                            <a:solidFill>
                              <a:srgbClr val="0070C0"/>
                            </a:solidFill>
                            <a:latin typeface="Cambria Math" panose="02040503050406030204" pitchFamily="18" charset="0"/>
                          </a:rPr>
                          <m:t>(</m:t>
                        </m:r>
                        <m:r>
                          <a:rPr kumimoji="1" lang="en-US" altLang="zh-CN" sz="1800" i="1">
                            <a:solidFill>
                              <a:srgbClr val="0070C0"/>
                            </a:solidFill>
                            <a:latin typeface="Cambria Math" panose="02040503050406030204" pitchFamily="18" charset="0"/>
                          </a:rPr>
                          <m:t>𝟏</m:t>
                        </m:r>
                        <m:r>
                          <a:rPr kumimoji="1" lang="en-US" altLang="zh-CN" sz="1800" i="1">
                            <a:solidFill>
                              <a:srgbClr val="0070C0"/>
                            </a:solidFill>
                            <a:latin typeface="Cambria Math" panose="02040503050406030204" pitchFamily="18" charset="0"/>
                          </a:rPr>
                          <m:t>−</m:t>
                        </m:r>
                        <m:r>
                          <a:rPr kumimoji="1" lang="en-US" altLang="zh-CN" sz="1800" i="1">
                            <a:solidFill>
                              <a:srgbClr val="0070C0"/>
                            </a:solidFill>
                            <a:latin typeface="Cambria Math" panose="02040503050406030204" pitchFamily="18" charset="0"/>
                            <a:ea typeface="Cambria Math" panose="02040503050406030204" pitchFamily="18" charset="0"/>
                          </a:rPr>
                          <m:t>𝜶</m:t>
                        </m:r>
                        <m:r>
                          <a:rPr kumimoji="1" lang="en-US" altLang="zh-CN" sz="1800" i="1">
                            <a:solidFill>
                              <a:srgbClr val="0070C0"/>
                            </a:solidFill>
                            <a:latin typeface="Cambria Math" panose="02040503050406030204" pitchFamily="18" charset="0"/>
                          </a:rPr>
                          <m:t>)</m:t>
                        </m:r>
                        <m:sSub>
                          <m:sSubPr>
                            <m:ctrlPr>
                              <a:rPr kumimoji="1" lang="en-US" altLang="zh-CN" sz="1800" i="1" dirty="0">
                                <a:solidFill>
                                  <a:srgbClr val="0070C0"/>
                                </a:solidFill>
                                <a:latin typeface="Cambria Math" panose="02040503050406030204" pitchFamily="18" charset="0"/>
                              </a:rPr>
                            </m:ctrlPr>
                          </m:sSubPr>
                          <m:e>
                            <m:r>
                              <a:rPr kumimoji="1" lang="en-US" altLang="zh-CN" sz="1800" i="1" dirty="0">
                                <a:solidFill>
                                  <a:srgbClr val="0070C0"/>
                                </a:solidFill>
                                <a:latin typeface="Cambria Math" panose="02040503050406030204" pitchFamily="18" charset="0"/>
                                <a:ea typeface="Cambria Math" panose="02040503050406030204" pitchFamily="18" charset="0"/>
                              </a:rPr>
                              <m:t>𝝅</m:t>
                            </m:r>
                          </m:e>
                          <m:sub>
                            <m:r>
                              <a:rPr kumimoji="1" lang="en-US" altLang="zh-CN" sz="1800" i="1" dirty="0">
                                <a:solidFill>
                                  <a:srgbClr val="0070C0"/>
                                </a:solidFill>
                                <a:latin typeface="Cambria Math" panose="02040503050406030204" pitchFamily="18" charset="0"/>
                                <a:ea typeface="Cambria Math" panose="02040503050406030204" pitchFamily="18" charset="0"/>
                              </a:rPr>
                              <m:t>𝟎</m:t>
                            </m:r>
                          </m:sub>
                        </m:sSub>
                        <m:d>
                          <m:dPr>
                            <m:ctrlPr>
                              <a:rPr kumimoji="1" lang="en-US" altLang="zh-CN" sz="1800" i="1" dirty="0">
                                <a:solidFill>
                                  <a:srgbClr val="0070C0"/>
                                </a:solidFill>
                                <a:latin typeface="Cambria Math" panose="02040503050406030204" pitchFamily="18" charset="0"/>
                              </a:rPr>
                            </m:ctrlPr>
                          </m:dPr>
                          <m:e>
                            <m:r>
                              <a:rPr kumimoji="1" lang="en-US" altLang="zh-CN" sz="1800" i="1" dirty="0">
                                <a:solidFill>
                                  <a:srgbClr val="0070C0"/>
                                </a:solidFill>
                                <a:latin typeface="Cambria Math" panose="02040503050406030204" pitchFamily="18" charset="0"/>
                              </a:rPr>
                              <m:t>𝒕</m:t>
                            </m:r>
                            <m:r>
                              <a:rPr kumimoji="1" lang="en-US" altLang="zh-CN" sz="1800" i="1" dirty="0">
                                <a:solidFill>
                                  <a:srgbClr val="0070C0"/>
                                </a:solidFill>
                                <a:latin typeface="Cambria Math" panose="02040503050406030204" pitchFamily="18" charset="0"/>
                              </a:rPr>
                              <m:t>,</m:t>
                            </m:r>
                            <m:r>
                              <a:rPr kumimoji="1" lang="en-US" altLang="zh-CN" sz="1800" i="1" dirty="0">
                                <a:solidFill>
                                  <a:srgbClr val="0070C0"/>
                                </a:solidFill>
                                <a:latin typeface="Cambria Math" panose="02040503050406030204" pitchFamily="18" charset="0"/>
                              </a:rPr>
                              <m:t>𝒕</m:t>
                            </m:r>
                          </m:e>
                        </m:d>
                      </m:num>
                      <m:den>
                        <m:r>
                          <a:rPr kumimoji="1" lang="en-US" altLang="zh-CN" sz="1800" i="1" dirty="0">
                            <a:solidFill>
                              <a:srgbClr val="0070C0"/>
                            </a:solidFill>
                            <a:latin typeface="Cambria Math" panose="02040503050406030204" pitchFamily="18" charset="0"/>
                          </a:rPr>
                          <m:t>𝟑</m:t>
                        </m:r>
                      </m:den>
                    </m:f>
                  </m:oMath>
                </a14:m>
                <a:r>
                  <a:rPr lang="zh-CN" altLang="en-US" dirty="0">
                    <a:solidFill>
                      <a:srgbClr val="0070C0"/>
                    </a:solidFill>
                  </a:rPr>
                  <a:t> </a:t>
                </a:r>
              </a:p>
            </p:txBody>
          </p:sp>
        </mc:Choice>
        <mc:Fallback xmlns="">
          <p:sp>
            <p:nvSpPr>
              <p:cNvPr id="82" name="矩形 81">
                <a:extLst>
                  <a:ext uri="{FF2B5EF4-FFF2-40B4-BE49-F238E27FC236}">
                    <a16:creationId xmlns:a16="http://schemas.microsoft.com/office/drawing/2014/main" id="{8A8DA976-4EE7-6A46-A66B-0A01A53BB4FC}"/>
                  </a:ext>
                </a:extLst>
              </p:cNvPr>
              <p:cNvSpPr>
                <a:spLocks noRot="1" noChangeAspect="1" noMove="1" noResize="1" noEditPoints="1" noAdjustHandles="1" noChangeArrowheads="1" noChangeShapeType="1" noTextEdit="1"/>
              </p:cNvSpPr>
              <p:nvPr/>
            </p:nvSpPr>
            <p:spPr>
              <a:xfrm>
                <a:off x="6948264" y="2132856"/>
                <a:ext cx="2439450" cy="584775"/>
              </a:xfrm>
              <a:prstGeom prst="rect">
                <a:avLst/>
              </a:prstGeom>
              <a:blipFill>
                <a:blip r:embed="rId33"/>
                <a:stretch>
                  <a:fillRect b="-2174"/>
                </a:stretch>
              </a:blipFill>
            </p:spPr>
            <p:txBody>
              <a:bodyPr/>
              <a:lstStyle/>
              <a:p>
                <a:r>
                  <a:rPr lang="zh-CN" altLang="en-US">
                    <a:noFill/>
                  </a:rPr>
                  <a:t> </a:t>
                </a:r>
              </a:p>
            </p:txBody>
          </p:sp>
        </mc:Fallback>
      </mc:AlternateContent>
      <p:pic>
        <p:nvPicPr>
          <p:cNvPr id="83" name="图形 82" descr="复选标记">
            <a:extLst>
              <a:ext uri="{FF2B5EF4-FFF2-40B4-BE49-F238E27FC236}">
                <a16:creationId xmlns:a16="http://schemas.microsoft.com/office/drawing/2014/main" id="{AB7807A6-F207-FC41-B58F-42E0C56DE084}"/>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8532440" y="2492896"/>
            <a:ext cx="554384" cy="554384"/>
          </a:xfrm>
          <a:prstGeom prst="rect">
            <a:avLst/>
          </a:prstGeom>
        </p:spPr>
      </p:pic>
      <mc:AlternateContent xmlns:mc="http://schemas.openxmlformats.org/markup-compatibility/2006" xmlns:a14="http://schemas.microsoft.com/office/drawing/2010/main">
        <mc:Choice Requires="a14">
          <p:sp>
            <p:nvSpPr>
              <p:cNvPr id="86" name="矩形 85">
                <a:extLst>
                  <a:ext uri="{FF2B5EF4-FFF2-40B4-BE49-F238E27FC236}">
                    <a16:creationId xmlns:a16="http://schemas.microsoft.com/office/drawing/2014/main" id="{EE409910-00B1-3C45-8CA0-A29EB4BBEF6F}"/>
                  </a:ext>
                </a:extLst>
              </p:cNvPr>
              <p:cNvSpPr/>
              <p:nvPr/>
            </p:nvSpPr>
            <p:spPr>
              <a:xfrm>
                <a:off x="6949999" y="2211300"/>
                <a:ext cx="2394566" cy="504818"/>
              </a:xfrm>
              <a:prstGeom prst="rect">
                <a:avLst/>
              </a:prstGeom>
            </p:spPr>
            <p:txBody>
              <a:bodyPr wrap="none">
                <a:spAutoFit/>
              </a:bodyPr>
              <a:lstStyle/>
              <a:p>
                <a14:m>
                  <m:oMath xmlns:m="http://schemas.openxmlformats.org/officeDocument/2006/math">
                    <m:sSub>
                      <m:sSubPr>
                        <m:ctrlPr>
                          <a:rPr kumimoji="1" lang="en-US" altLang="zh-CN" sz="1800" i="1" smtClean="0">
                            <a:solidFill>
                              <a:srgbClr val="0070C0"/>
                            </a:solidFill>
                            <a:latin typeface="Cambria Math" panose="02040503050406030204" pitchFamily="18" charset="0"/>
                          </a:rPr>
                        </m:ctrlPr>
                      </m:sSubPr>
                      <m:e>
                        <m:r>
                          <a:rPr kumimoji="1" lang="en-US" altLang="zh-CN" sz="1800" b="1" i="1" smtClean="0">
                            <a:solidFill>
                              <a:srgbClr val="0070C0"/>
                            </a:solidFill>
                            <a:latin typeface="Cambria Math" panose="02040503050406030204" pitchFamily="18" charset="0"/>
                          </a:rPr>
                          <m:t>𝒗</m:t>
                        </m:r>
                      </m:e>
                      <m:sub>
                        <m:r>
                          <a:rPr kumimoji="1" lang="en-US" altLang="zh-CN" sz="1800" b="1" i="1" smtClean="0">
                            <a:solidFill>
                              <a:srgbClr val="0070C0"/>
                            </a:solidFill>
                            <a:latin typeface="Cambria Math" panose="02040503050406030204" pitchFamily="18" charset="0"/>
                          </a:rPr>
                          <m:t>𝟒</m:t>
                        </m:r>
                      </m:sub>
                    </m:sSub>
                    <m:r>
                      <a:rPr kumimoji="1" lang="en-US" altLang="zh-CN" sz="1800" b="1" i="1" smtClean="0">
                        <a:solidFill>
                          <a:srgbClr val="0070C0"/>
                        </a:solidFill>
                        <a:latin typeface="Cambria Math" panose="02040503050406030204" pitchFamily="18" charset="0"/>
                      </a:rPr>
                      <m:t>:</m:t>
                    </m:r>
                    <m:r>
                      <a:rPr kumimoji="1" lang="en-US" altLang="zh-CN" sz="1800" i="1">
                        <a:solidFill>
                          <a:srgbClr val="C00000"/>
                        </a:solidFill>
                        <a:latin typeface="Cambria Math" panose="02040503050406030204" pitchFamily="18" charset="0"/>
                        <a:ea typeface="Cambria Math" panose="02040503050406030204" pitchFamily="18" charset="0"/>
                      </a:rPr>
                      <m:t>𝒓</m:t>
                    </m:r>
                    <m:r>
                      <a:rPr kumimoji="1" lang="en-US" altLang="zh-CN" sz="1800" i="1">
                        <a:solidFill>
                          <a:srgbClr val="0070C0"/>
                        </a:solidFill>
                        <a:latin typeface="Cambria Math" panose="02040503050406030204" pitchFamily="18" charset="0"/>
                        <a:ea typeface="Cambria Math" panose="02040503050406030204" pitchFamily="18" charset="0"/>
                      </a:rPr>
                      <m:t>≤</m:t>
                    </m:r>
                    <m:f>
                      <m:fPr>
                        <m:ctrlPr>
                          <a:rPr kumimoji="1" lang="en-US" altLang="zh-CN" sz="1800" i="1" smtClean="0">
                            <a:solidFill>
                              <a:srgbClr val="0070C0"/>
                            </a:solidFill>
                            <a:latin typeface="Cambria Math" panose="02040503050406030204" pitchFamily="18" charset="0"/>
                            <a:ea typeface="Cambria Math" panose="02040503050406030204" pitchFamily="18" charset="0"/>
                          </a:rPr>
                        </m:ctrlPr>
                      </m:fPr>
                      <m:num>
                        <m:r>
                          <a:rPr kumimoji="1" lang="en-US" altLang="zh-CN" sz="1800" b="1" i="1" smtClean="0">
                            <a:solidFill>
                              <a:srgbClr val="0070C0"/>
                            </a:solidFill>
                            <a:latin typeface="Cambria Math" panose="02040503050406030204" pitchFamily="18" charset="0"/>
                            <a:ea typeface="Cambria Math" panose="02040503050406030204" pitchFamily="18" charset="0"/>
                          </a:rPr>
                          <m:t>𝟏</m:t>
                        </m:r>
                      </m:num>
                      <m:den>
                        <m:r>
                          <a:rPr kumimoji="1" lang="en-US" altLang="zh-CN" sz="1800" i="1">
                            <a:solidFill>
                              <a:srgbClr val="0070C0"/>
                            </a:solidFill>
                            <a:latin typeface="Cambria Math" panose="02040503050406030204" pitchFamily="18" charset="0"/>
                            <a:ea typeface="Cambria Math" panose="02040503050406030204" pitchFamily="18" charset="0"/>
                          </a:rPr>
                          <m:t>𝜶𝜹</m:t>
                        </m:r>
                      </m:den>
                    </m:f>
                    <m:r>
                      <a:rPr kumimoji="1" lang="en-US" altLang="zh-CN" sz="1800" i="1" smtClean="0">
                        <a:solidFill>
                          <a:srgbClr val="0070C0"/>
                        </a:solidFill>
                        <a:latin typeface="Cambria Math" panose="02040503050406030204" pitchFamily="18" charset="0"/>
                        <a:ea typeface="Cambria Math" panose="02040503050406030204" pitchFamily="18" charset="0"/>
                      </a:rPr>
                      <m:t>∙</m:t>
                    </m:r>
                    <m:f>
                      <m:fPr>
                        <m:ctrlPr>
                          <a:rPr kumimoji="1" lang="en-US" altLang="zh-CN" sz="1800" i="1">
                            <a:solidFill>
                              <a:srgbClr val="0070C0"/>
                            </a:solidFill>
                            <a:latin typeface="Cambria Math" panose="02040503050406030204" pitchFamily="18" charset="0"/>
                          </a:rPr>
                        </m:ctrlPr>
                      </m:fPr>
                      <m:num>
                        <m:r>
                          <a:rPr kumimoji="1" lang="en-US" altLang="zh-CN" sz="1800" i="1">
                            <a:solidFill>
                              <a:srgbClr val="0070C0"/>
                            </a:solidFill>
                            <a:latin typeface="Cambria Math" panose="02040503050406030204" pitchFamily="18" charset="0"/>
                          </a:rPr>
                          <m:t>(</m:t>
                        </m:r>
                        <m:r>
                          <a:rPr kumimoji="1" lang="en-US" altLang="zh-CN" sz="1800" i="1">
                            <a:solidFill>
                              <a:srgbClr val="0070C0"/>
                            </a:solidFill>
                            <a:latin typeface="Cambria Math" panose="02040503050406030204" pitchFamily="18" charset="0"/>
                          </a:rPr>
                          <m:t>𝟏</m:t>
                        </m:r>
                        <m:r>
                          <a:rPr kumimoji="1" lang="en-US" altLang="zh-CN" sz="1800" i="1">
                            <a:solidFill>
                              <a:srgbClr val="0070C0"/>
                            </a:solidFill>
                            <a:latin typeface="Cambria Math" panose="02040503050406030204" pitchFamily="18" charset="0"/>
                          </a:rPr>
                          <m:t>−</m:t>
                        </m:r>
                        <m:r>
                          <a:rPr kumimoji="1" lang="en-US" altLang="zh-CN" sz="1800" i="1">
                            <a:solidFill>
                              <a:srgbClr val="0070C0"/>
                            </a:solidFill>
                            <a:latin typeface="Cambria Math" panose="02040503050406030204" pitchFamily="18" charset="0"/>
                            <a:ea typeface="Cambria Math" panose="02040503050406030204" pitchFamily="18" charset="0"/>
                          </a:rPr>
                          <m:t>𝜶</m:t>
                        </m:r>
                        <m:r>
                          <a:rPr kumimoji="1" lang="en-US" altLang="zh-CN" sz="1800" i="1">
                            <a:solidFill>
                              <a:srgbClr val="0070C0"/>
                            </a:solidFill>
                            <a:latin typeface="Cambria Math" panose="02040503050406030204" pitchFamily="18" charset="0"/>
                          </a:rPr>
                          <m:t>)</m:t>
                        </m:r>
                        <m:sSub>
                          <m:sSubPr>
                            <m:ctrlPr>
                              <a:rPr kumimoji="1" lang="en-US" altLang="zh-CN" sz="1800" i="1" dirty="0">
                                <a:solidFill>
                                  <a:srgbClr val="0070C0"/>
                                </a:solidFill>
                                <a:latin typeface="Cambria Math" panose="02040503050406030204" pitchFamily="18" charset="0"/>
                              </a:rPr>
                            </m:ctrlPr>
                          </m:sSubPr>
                          <m:e>
                            <m:r>
                              <a:rPr kumimoji="1" lang="en-US" altLang="zh-CN" sz="1800" i="1" dirty="0">
                                <a:solidFill>
                                  <a:srgbClr val="0070C0"/>
                                </a:solidFill>
                                <a:latin typeface="Cambria Math" panose="02040503050406030204" pitchFamily="18" charset="0"/>
                                <a:ea typeface="Cambria Math" panose="02040503050406030204" pitchFamily="18" charset="0"/>
                              </a:rPr>
                              <m:t>𝝅</m:t>
                            </m:r>
                          </m:e>
                          <m:sub>
                            <m:r>
                              <a:rPr kumimoji="1" lang="en-US" altLang="zh-CN" sz="1800" i="1" dirty="0">
                                <a:solidFill>
                                  <a:srgbClr val="0070C0"/>
                                </a:solidFill>
                                <a:latin typeface="Cambria Math" panose="02040503050406030204" pitchFamily="18" charset="0"/>
                                <a:ea typeface="Cambria Math" panose="02040503050406030204" pitchFamily="18" charset="0"/>
                              </a:rPr>
                              <m:t>𝟎</m:t>
                            </m:r>
                          </m:sub>
                        </m:sSub>
                        <m:d>
                          <m:dPr>
                            <m:ctrlPr>
                              <a:rPr kumimoji="1" lang="en-US" altLang="zh-CN" sz="1800" i="1" dirty="0">
                                <a:solidFill>
                                  <a:srgbClr val="0070C0"/>
                                </a:solidFill>
                                <a:latin typeface="Cambria Math" panose="02040503050406030204" pitchFamily="18" charset="0"/>
                              </a:rPr>
                            </m:ctrlPr>
                          </m:dPr>
                          <m:e>
                            <m:r>
                              <a:rPr kumimoji="1" lang="en-US" altLang="zh-CN" sz="1800" i="1" dirty="0">
                                <a:solidFill>
                                  <a:srgbClr val="0070C0"/>
                                </a:solidFill>
                                <a:latin typeface="Cambria Math" panose="02040503050406030204" pitchFamily="18" charset="0"/>
                              </a:rPr>
                              <m:t>𝒕</m:t>
                            </m:r>
                            <m:r>
                              <a:rPr kumimoji="1" lang="en-US" altLang="zh-CN" sz="1800" i="1" dirty="0">
                                <a:solidFill>
                                  <a:srgbClr val="0070C0"/>
                                </a:solidFill>
                                <a:latin typeface="Cambria Math" panose="02040503050406030204" pitchFamily="18" charset="0"/>
                              </a:rPr>
                              <m:t>,</m:t>
                            </m:r>
                            <m:r>
                              <a:rPr kumimoji="1" lang="en-US" altLang="zh-CN" sz="1800" i="1" dirty="0">
                                <a:solidFill>
                                  <a:srgbClr val="0070C0"/>
                                </a:solidFill>
                                <a:latin typeface="Cambria Math" panose="02040503050406030204" pitchFamily="18" charset="0"/>
                              </a:rPr>
                              <m:t>𝒕</m:t>
                            </m:r>
                          </m:e>
                        </m:d>
                      </m:num>
                      <m:den>
                        <m:r>
                          <a:rPr kumimoji="1" lang="en-US" altLang="zh-CN" sz="1800" i="1" dirty="0">
                            <a:solidFill>
                              <a:srgbClr val="0070C0"/>
                            </a:solidFill>
                            <a:latin typeface="Cambria Math" panose="02040503050406030204" pitchFamily="18" charset="0"/>
                          </a:rPr>
                          <m:t>𝟒</m:t>
                        </m:r>
                      </m:den>
                    </m:f>
                  </m:oMath>
                </a14:m>
                <a:r>
                  <a:rPr lang="zh-CN" altLang="en-US" sz="1800" dirty="0">
                    <a:solidFill>
                      <a:srgbClr val="0070C0"/>
                    </a:solidFill>
                  </a:rPr>
                  <a:t> </a:t>
                </a:r>
              </a:p>
            </p:txBody>
          </p:sp>
        </mc:Choice>
        <mc:Fallback xmlns="">
          <p:sp>
            <p:nvSpPr>
              <p:cNvPr id="86" name="矩形 85">
                <a:extLst>
                  <a:ext uri="{FF2B5EF4-FFF2-40B4-BE49-F238E27FC236}">
                    <a16:creationId xmlns:a16="http://schemas.microsoft.com/office/drawing/2014/main" id="{EE409910-00B1-3C45-8CA0-A29EB4BBEF6F}"/>
                  </a:ext>
                </a:extLst>
              </p:cNvPr>
              <p:cNvSpPr>
                <a:spLocks noRot="1" noChangeAspect="1" noMove="1" noResize="1" noEditPoints="1" noAdjustHandles="1" noChangeArrowheads="1" noChangeShapeType="1" noTextEdit="1"/>
              </p:cNvSpPr>
              <p:nvPr/>
            </p:nvSpPr>
            <p:spPr>
              <a:xfrm>
                <a:off x="6949999" y="2211300"/>
                <a:ext cx="2394566" cy="504818"/>
              </a:xfrm>
              <a:prstGeom prst="rect">
                <a:avLst/>
              </a:prstGeom>
              <a:blipFill>
                <a:blip r:embed="rId36"/>
                <a:stretch>
                  <a:fillRect/>
                </a:stretch>
              </a:blipFill>
            </p:spPr>
            <p:txBody>
              <a:bodyPr/>
              <a:lstStyle/>
              <a:p>
                <a:r>
                  <a:rPr lang="zh-CN" altLang="en-US">
                    <a:noFill/>
                  </a:rPr>
                  <a:t> </a:t>
                </a:r>
              </a:p>
            </p:txBody>
          </p:sp>
        </mc:Fallback>
      </mc:AlternateContent>
      <p:pic>
        <p:nvPicPr>
          <p:cNvPr id="91" name="图形 90" descr="关闭">
            <a:extLst>
              <a:ext uri="{FF2B5EF4-FFF2-40B4-BE49-F238E27FC236}">
                <a16:creationId xmlns:a16="http://schemas.microsoft.com/office/drawing/2014/main" id="{FAD785D4-A86E-9847-900A-AB091B10AC2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8611134" y="2572003"/>
            <a:ext cx="501350" cy="501350"/>
          </a:xfrm>
          <a:prstGeom prst="rect">
            <a:avLst/>
          </a:prstGeom>
        </p:spPr>
      </p:pic>
      <p:cxnSp>
        <p:nvCxnSpPr>
          <p:cNvPr id="76" name="直线连接符 75">
            <a:extLst>
              <a:ext uri="{FF2B5EF4-FFF2-40B4-BE49-F238E27FC236}">
                <a16:creationId xmlns:a16="http://schemas.microsoft.com/office/drawing/2014/main" id="{3ADA6EAC-5C16-5A46-B866-E4026E66549F}"/>
              </a:ext>
            </a:extLst>
          </p:cNvPr>
          <p:cNvCxnSpPr>
            <a:cxnSpLocks/>
          </p:cNvCxnSpPr>
          <p:nvPr/>
        </p:nvCxnSpPr>
        <p:spPr>
          <a:xfrm>
            <a:off x="3275856" y="2562382"/>
            <a:ext cx="0" cy="2680178"/>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90DDA24F-B4CC-BC45-A66B-C0A17A66B3F7}"/>
                  </a:ext>
                </a:extLst>
              </p:cNvPr>
              <p:cNvSpPr txBox="1"/>
              <p:nvPr/>
            </p:nvSpPr>
            <p:spPr>
              <a:xfrm>
                <a:off x="251520" y="1028071"/>
                <a:ext cx="8804641" cy="1336071"/>
              </a:xfrm>
              <a:prstGeom prst="rect">
                <a:avLst/>
              </a:prstGeom>
              <a:noFill/>
            </p:spPr>
            <p:txBody>
              <a:bodyPr wrap="square" rtlCol="0">
                <a:spAutoFit/>
              </a:bodyPr>
              <a:lstStyle/>
              <a:p>
                <a:r>
                  <a:rPr kumimoji="1" lang="en-US" altLang="zh-CN" sz="2000" b="0" dirty="0">
                    <a:latin typeface="Candara" panose="020E0502030303020204" pitchFamily="34" charset="0"/>
                  </a:rPr>
                  <a:t>      </a:t>
                </a:r>
                <a:r>
                  <a:rPr kumimoji="1" lang="zh-CN" altLang="en-US" sz="2000" b="0" dirty="0">
                    <a:latin typeface="Candara" panose="020E0502030303020204" pitchFamily="34" charset="0"/>
                  </a:rPr>
                  <a:t>我们提出了一种新的单宿</a:t>
                </a:r>
                <a:r>
                  <a:rPr kumimoji="1" lang="en-US" altLang="zh-CN" sz="2000" b="0" dirty="0">
                    <a:latin typeface="Candara" panose="020E0502030303020204" pitchFamily="34" charset="0"/>
                  </a:rPr>
                  <a:t>PPR</a:t>
                </a:r>
                <a:r>
                  <a:rPr kumimoji="1" lang="zh-CN" altLang="en-US" sz="2000" b="0" dirty="0">
                    <a:latin typeface="Candara" panose="020E0502030303020204" pitchFamily="34" charset="0"/>
                  </a:rPr>
                  <a:t>计算方法</a:t>
                </a:r>
                <a:r>
                  <a:rPr kumimoji="1" lang="en-US" altLang="zh-CN" sz="2000" b="0" dirty="0">
                    <a:latin typeface="Candara" panose="020E0502030303020204" pitchFamily="34" charset="0"/>
                  </a:rPr>
                  <a:t> </a:t>
                </a:r>
                <a:r>
                  <a:rPr kumimoji="1" lang="en-US" altLang="zh-CN" sz="2000" dirty="0">
                    <a:solidFill>
                      <a:srgbClr val="FF0000"/>
                    </a:solidFill>
                    <a:latin typeface="Candara" panose="020E0502030303020204" pitchFamily="34" charset="0"/>
                  </a:rPr>
                  <a:t>Randomized Backward Search (RBS)</a:t>
                </a:r>
                <a:endParaRPr kumimoji="1" lang="en-US" altLang="zh-CN" sz="2000" b="0" dirty="0">
                  <a:latin typeface="Candara" panose="020E0502030303020204" pitchFamily="34" charset="0"/>
                </a:endParaRPr>
              </a:p>
              <a:p>
                <a:pPr marL="342900" indent="-342900">
                  <a:buClr>
                    <a:schemeClr val="tx1"/>
                  </a:buClr>
                  <a:buSzPct val="80000"/>
                  <a:buFont typeface="Wingdings" pitchFamily="2" charset="2"/>
                  <a:buChar char="p"/>
                </a:pPr>
                <a:r>
                  <a:rPr kumimoji="1" lang="zh-CN" altLang="en-US" sz="2000" b="0" dirty="0">
                    <a:latin typeface="Candara" panose="020E0502030303020204" pitchFamily="34" charset="0"/>
                  </a:rPr>
                  <a:t>每次</a:t>
                </a:r>
                <a:r>
                  <a:rPr kumimoji="1" lang="en-US" altLang="zh-CN" sz="2000" b="0" dirty="0">
                    <a:latin typeface="Candara" panose="020E0502030303020204" pitchFamily="34" charset="0"/>
                  </a:rPr>
                  <a:t>push</a:t>
                </a:r>
                <a:r>
                  <a:rPr kumimoji="1" lang="zh-CN" altLang="en-US" sz="2000" b="0" dirty="0">
                    <a:latin typeface="Candara" panose="020E0502030303020204" pitchFamily="34" charset="0"/>
                  </a:rPr>
                  <a:t>只确定性地更新一小部分入邻居节点</a:t>
                </a:r>
                <a:endParaRPr kumimoji="1" lang="en-US" altLang="zh-CN" sz="2000" b="0" i="1" dirty="0">
                  <a:latin typeface="Cambria Math" panose="02040503050406030204" pitchFamily="18" charset="0"/>
                </a:endParaRPr>
              </a:p>
              <a:p>
                <a:pPr marL="342900" indent="-342900">
                  <a:buSzPct val="80000"/>
                  <a:buFont typeface="Wingdings" pitchFamily="2" charset="2"/>
                  <a:buChar char="p"/>
                </a:pPr>
                <a14:m>
                  <m:oMath xmlns:m="http://schemas.openxmlformats.org/officeDocument/2006/math">
                    <m:r>
                      <a:rPr kumimoji="1" lang="en-US" altLang="zh-CN" sz="2000" b="0" i="1" smtClean="0">
                        <a:latin typeface="Cambria Math" panose="02040503050406030204" pitchFamily="18" charset="0"/>
                      </a:rPr>
                      <m:t>𝑙</m:t>
                    </m:r>
                  </m:oMath>
                </a14:m>
                <a:r>
                  <a:rPr kumimoji="1" lang="en-US" altLang="zh-CN" sz="2000" b="0" dirty="0">
                    <a:latin typeface="Candara" panose="020E0502030303020204" pitchFamily="34" charset="0"/>
                  </a:rPr>
                  <a:t>-hop PPR </a:t>
                </a:r>
                <a14:m>
                  <m:oMath xmlns:m="http://schemas.openxmlformats.org/officeDocument/2006/math">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ea typeface="Cambria Math" panose="02040503050406030204" pitchFamily="18" charset="0"/>
                          </a:rPr>
                          <m:t>𝜋</m:t>
                        </m:r>
                      </m:e>
                      <m:sub>
                        <m:r>
                          <a:rPr kumimoji="1" lang="en-US" altLang="zh-CN" sz="2000" b="0" i="1" smtClean="0">
                            <a:latin typeface="Cambria Math" panose="02040503050406030204" pitchFamily="18" charset="0"/>
                          </a:rPr>
                          <m:t>𝑙</m:t>
                        </m:r>
                      </m:sub>
                    </m:sSub>
                    <m:d>
                      <m:dPr>
                        <m:ctrlPr>
                          <a:rPr kumimoji="1" lang="en-US" altLang="zh-CN" sz="2000" b="0" i="1" smtClean="0">
                            <a:latin typeface="Cambria Math" panose="02040503050406030204" pitchFamily="18" charset="0"/>
                          </a:rPr>
                        </m:ctrlPr>
                      </m:dPr>
                      <m:e>
                        <m:r>
                          <a:rPr kumimoji="1" lang="en-US" altLang="zh-CN" sz="2000" b="0" i="1" smtClean="0">
                            <a:latin typeface="Cambria Math" panose="02040503050406030204" pitchFamily="18" charset="0"/>
                          </a:rPr>
                          <m:t>𝑠</m:t>
                        </m:r>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𝑡</m:t>
                        </m:r>
                      </m:e>
                    </m:d>
                  </m:oMath>
                </a14:m>
                <a:r>
                  <a:rPr kumimoji="1" lang="en-US" altLang="zh-CN" sz="2000" b="0" dirty="0">
                    <a:latin typeface="Candara" panose="020E0502030303020204" pitchFamily="34" charset="0"/>
                  </a:rPr>
                  <a:t>=</a:t>
                </a:r>
                <a:r>
                  <a:rPr kumimoji="1" lang="en-US" altLang="zh-CN" sz="2000" b="0" dirty="0" err="1">
                    <a:latin typeface="Candara" panose="020E0502030303020204" pitchFamily="34" charset="0"/>
                  </a:rPr>
                  <a:t>Pr</a:t>
                </a:r>
                <a:r>
                  <a:rPr kumimoji="1" lang="en-US" altLang="zh-CN" sz="2000" b="0" dirty="0">
                    <a:latin typeface="Candara" panose="020E0502030303020204" pitchFamily="34" charset="0"/>
                  </a:rPr>
                  <a:t>{</a:t>
                </a:r>
                <a:r>
                  <a:rPr lang="zh-CN" altLang="en-US" sz="2000" b="0" kern="0" dirty="0">
                    <a:latin typeface="Candara" panose="020E0502030303020204" pitchFamily="34" charset="0"/>
                    <a:ea typeface="Cambria Math" panose="02040503050406030204" pitchFamily="18" charset="0"/>
                  </a:rPr>
                  <a:t>从节点</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𝑠</m:t>
                    </m:r>
                  </m:oMath>
                </a14:m>
                <a:r>
                  <a:rPr lang="zh-CN" altLang="en-US" sz="2000" b="0" kern="0" dirty="0">
                    <a:latin typeface="Candara" panose="020E0502030303020204" pitchFamily="34" charset="0"/>
                    <a:ea typeface="Cambria Math" panose="02040503050406030204" pitchFamily="18" charset="0"/>
                  </a:rPr>
                  <a:t>出发的</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𝛼</m:t>
                    </m:r>
                  </m:oMath>
                </a14:m>
                <a:r>
                  <a:rPr lang="en-US" altLang="zh-CN" sz="2000" b="0" kern="0" dirty="0">
                    <a:latin typeface="Candara" panose="020E0502030303020204" pitchFamily="34" charset="0"/>
                    <a:ea typeface="Cambria Math" panose="02040503050406030204" pitchFamily="18" charset="0"/>
                  </a:rPr>
                  <a:t>-</a:t>
                </a:r>
                <a:r>
                  <a:rPr lang="zh-CN" altLang="en-US" sz="2000" b="0" kern="0" dirty="0">
                    <a:latin typeface="Candara" panose="020E0502030303020204" pitchFamily="34" charset="0"/>
                    <a:ea typeface="Cambria Math" panose="02040503050406030204" pitchFamily="18" charset="0"/>
                  </a:rPr>
                  <a:t>衰减随机游走在第</a:t>
                </a:r>
                <a14:m>
                  <m:oMath xmlns:m="http://schemas.openxmlformats.org/officeDocument/2006/math">
                    <m:r>
                      <a:rPr kumimoji="1" lang="en-US" altLang="zh-CN" sz="2000" b="0" i="1">
                        <a:latin typeface="Cambria Math" panose="02040503050406030204" pitchFamily="18" charset="0"/>
                      </a:rPr>
                      <m:t>𝑙</m:t>
                    </m:r>
                  </m:oMath>
                </a14:m>
                <a:r>
                  <a:rPr lang="zh-CN" altLang="en-US" sz="2000" b="0" kern="0" dirty="0">
                    <a:latin typeface="Candara" panose="020E0502030303020204" pitchFamily="34" charset="0"/>
                    <a:ea typeface="Cambria Math" panose="02040503050406030204" pitchFamily="18" charset="0"/>
                  </a:rPr>
                  <a:t>步停止在节点</a:t>
                </a:r>
                <a14:m>
                  <m:oMath xmlns:m="http://schemas.openxmlformats.org/officeDocument/2006/math">
                    <m:r>
                      <a:rPr lang="en-US" altLang="zh-CN" sz="2000" b="0" i="1" kern="0">
                        <a:latin typeface="Cambria Math" panose="02040503050406030204" pitchFamily="18" charset="0"/>
                        <a:ea typeface="Cambria Math" panose="02040503050406030204" pitchFamily="18" charset="0"/>
                      </a:rPr>
                      <m:t>𝑡</m:t>
                    </m:r>
                  </m:oMath>
                </a14:m>
                <a:r>
                  <a:rPr kumimoji="1" lang="en-US" altLang="zh-CN" sz="2000" b="0" dirty="0">
                    <a:latin typeface="Candara" panose="020E0502030303020204" pitchFamily="34" charset="0"/>
                  </a:rPr>
                  <a:t>} </a:t>
                </a:r>
              </a:p>
              <a:p>
                <a:pPr marL="342900" indent="-342900">
                  <a:buSzPct val="80000"/>
                  <a:buFont typeface="Wingdings" pitchFamily="2" charset="2"/>
                  <a:buChar char="p"/>
                </a:pPr>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𝜋</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r>
                      <a:rPr kumimoji="1" lang="en-US" altLang="zh-CN" sz="2000" b="0" i="1">
                        <a:latin typeface="Cambria Math" panose="02040503050406030204" pitchFamily="18" charset="0"/>
                        <a:ea typeface="Cambria Math" panose="02040503050406030204" pitchFamily="18" charset="0"/>
                      </a:rPr>
                      <m:t>≈</m:t>
                    </m:r>
                    <m:nary>
                      <m:naryPr>
                        <m:chr m:val="∑"/>
                        <m:limLoc m:val="subSup"/>
                        <m:ctrlPr>
                          <a:rPr kumimoji="1" lang="en-US" altLang="zh-CN" sz="2000" b="0" i="1">
                            <a:latin typeface="Cambria Math" panose="02040503050406030204" pitchFamily="18" charset="0"/>
                          </a:rPr>
                        </m:ctrlPr>
                      </m:naryPr>
                      <m:sub>
                        <m:r>
                          <m:rPr>
                            <m:brk m:alnAt="25"/>
                          </m:rPr>
                          <a:rPr kumimoji="1" lang="en-US" altLang="zh-CN" sz="2000" b="0" i="1">
                            <a:latin typeface="Cambria Math" panose="02040503050406030204" pitchFamily="18" charset="0"/>
                          </a:rPr>
                          <m:t>𝑙</m:t>
                        </m:r>
                        <m:r>
                          <a:rPr kumimoji="1" lang="en-US" altLang="zh-CN" sz="2000" b="0" i="1">
                            <a:latin typeface="Cambria Math" panose="02040503050406030204" pitchFamily="18" charset="0"/>
                          </a:rPr>
                          <m:t>=0</m:t>
                        </m:r>
                      </m:sub>
                      <m:sup>
                        <m:r>
                          <a:rPr kumimoji="1" lang="en-US" altLang="zh-CN" sz="2000" b="0" i="1">
                            <a:latin typeface="Cambria Math" panose="02040503050406030204" pitchFamily="18" charset="0"/>
                          </a:rPr>
                          <m:t>𝐿</m:t>
                        </m:r>
                      </m:sup>
                      <m:e>
                        <m:sSub>
                          <m:sSubPr>
                            <m:ctrlPr>
                              <a:rPr kumimoji="1" lang="en-US" altLang="zh-CN" sz="2000" b="0" i="1">
                                <a:latin typeface="Cambria Math" panose="02040503050406030204" pitchFamily="18" charset="0"/>
                              </a:rPr>
                            </m:ctrlPr>
                          </m:sSubPr>
                          <m:e>
                            <m:r>
                              <a:rPr kumimoji="1" lang="en-US" altLang="zh-CN" sz="2000" b="0" i="1">
                                <a:latin typeface="Cambria Math" panose="02040503050406030204" pitchFamily="18" charset="0"/>
                                <a:ea typeface="Cambria Math" panose="02040503050406030204" pitchFamily="18" charset="0"/>
                              </a:rPr>
                              <m:t>𝜋</m:t>
                            </m:r>
                          </m:e>
                          <m:sub>
                            <m:r>
                              <a:rPr kumimoji="1" lang="en-US" altLang="zh-CN" sz="2000" b="0" i="1">
                                <a:latin typeface="Cambria Math" panose="02040503050406030204" pitchFamily="18" charset="0"/>
                              </a:rPr>
                              <m:t>𝑙</m:t>
                            </m:r>
                          </m:sub>
                        </m:sSub>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𝑠</m:t>
                            </m:r>
                            <m:r>
                              <a:rPr kumimoji="1" lang="en-US" altLang="zh-CN" sz="2000" b="0" i="1">
                                <a:latin typeface="Cambria Math" panose="02040503050406030204" pitchFamily="18" charset="0"/>
                              </a:rPr>
                              <m:t>,</m:t>
                            </m:r>
                            <m:r>
                              <a:rPr kumimoji="1" lang="en-US" altLang="zh-CN" sz="2000" b="0" i="1">
                                <a:latin typeface="Cambria Math" panose="02040503050406030204" pitchFamily="18" charset="0"/>
                              </a:rPr>
                              <m:t>𝑡</m:t>
                            </m:r>
                          </m:e>
                        </m:d>
                      </m:e>
                    </m:nary>
                    <m:r>
                      <m:rPr>
                        <m:nor/>
                      </m:rPr>
                      <a:rPr kumimoji="1" lang="en-US" altLang="zh-CN" sz="2000" b="0" dirty="0">
                        <a:latin typeface="Candara" panose="020E0502030303020204" pitchFamily="34" charset="0"/>
                      </a:rPr>
                      <m:t>, </m:t>
                    </m:r>
                    <m:r>
                      <a:rPr kumimoji="1" lang="en-US" altLang="zh-CN" sz="2000" b="0" i="1">
                        <a:latin typeface="Cambria Math" panose="02040503050406030204" pitchFamily="18" charset="0"/>
                      </a:rPr>
                      <m:t>𝐿</m:t>
                    </m:r>
                    <m:r>
                      <a:rPr kumimoji="1" lang="en-US" altLang="zh-CN" sz="2000" b="0" i="1">
                        <a:latin typeface="Cambria Math" panose="02040503050406030204" pitchFamily="18" charset="0"/>
                      </a:rPr>
                      <m:t>=</m:t>
                    </m:r>
                    <m:r>
                      <m:rPr>
                        <m:sty m:val="p"/>
                      </m:rPr>
                      <a:rPr kumimoji="1" lang="el-GR" altLang="zh-CN" sz="2000" b="0" i="1">
                        <a:latin typeface="Cambria Math" panose="02040503050406030204" pitchFamily="18" charset="0"/>
                        <a:ea typeface="Cambria Math" panose="02040503050406030204" pitchFamily="18" charset="0"/>
                      </a:rPr>
                      <m:t>Ο</m:t>
                    </m:r>
                    <m:d>
                      <m:dPr>
                        <m:ctrlPr>
                          <a:rPr kumimoji="1" lang="el-GR" altLang="zh-CN" sz="2000" b="0" i="1">
                            <a:latin typeface="Cambria Math" panose="02040503050406030204" pitchFamily="18" charset="0"/>
                            <a:ea typeface="Cambria Math" panose="02040503050406030204" pitchFamily="18" charset="0"/>
                          </a:rPr>
                        </m:ctrlPr>
                      </m:dPr>
                      <m:e>
                        <m:func>
                          <m:funcPr>
                            <m:ctrlPr>
                              <a:rPr kumimoji="1" lang="en-US" altLang="zh-CN" sz="2000" b="0" i="1">
                                <a:latin typeface="Cambria Math" panose="02040503050406030204" pitchFamily="18" charset="0"/>
                                <a:ea typeface="Cambria Math" panose="02040503050406030204" pitchFamily="18" charset="0"/>
                              </a:rPr>
                            </m:ctrlPr>
                          </m:funcPr>
                          <m:fName>
                            <m:r>
                              <m:rPr>
                                <m:sty m:val="p"/>
                              </m:rPr>
                              <a:rPr kumimoji="1" lang="en-US" altLang="zh-CN" sz="2000" b="0">
                                <a:latin typeface="Cambria Math" panose="02040503050406030204" pitchFamily="18" charset="0"/>
                                <a:ea typeface="Cambria Math" panose="02040503050406030204" pitchFamily="18" charset="0"/>
                              </a:rPr>
                              <m:t>log</m:t>
                            </m:r>
                          </m:fName>
                          <m:e>
                            <m:r>
                              <a:rPr kumimoji="1" lang="en-US" altLang="zh-CN" sz="2000" b="0" i="1">
                                <a:latin typeface="Cambria Math" panose="02040503050406030204" pitchFamily="18" charset="0"/>
                                <a:ea typeface="Cambria Math" panose="02040503050406030204" pitchFamily="18" charset="0"/>
                              </a:rPr>
                              <m:t>𝛿</m:t>
                            </m:r>
                          </m:e>
                        </m:func>
                      </m:e>
                    </m:d>
                    <m:r>
                      <m:rPr>
                        <m:nor/>
                      </m:rPr>
                      <a:rPr kumimoji="1" lang="en-US" altLang="zh-CN" sz="2000" b="0" dirty="0">
                        <a:latin typeface="Candara" panose="020E0502030303020204" pitchFamily="34" charset="0"/>
                      </a:rPr>
                      <m:t>.</m:t>
                    </m:r>
                  </m:oMath>
                </a14:m>
                <a:endParaRPr kumimoji="1" lang="en-US" altLang="zh-CN" sz="2000" b="0" dirty="0">
                  <a:latin typeface="Candara" panose="020E0502030303020204" pitchFamily="34" charset="0"/>
                </a:endParaRPr>
              </a:p>
            </p:txBody>
          </p:sp>
        </mc:Choice>
        <mc:Fallback xmlns="">
          <p:sp>
            <p:nvSpPr>
              <p:cNvPr id="97" name="文本框 96">
                <a:extLst>
                  <a:ext uri="{FF2B5EF4-FFF2-40B4-BE49-F238E27FC236}">
                    <a16:creationId xmlns:a16="http://schemas.microsoft.com/office/drawing/2014/main" id="{90DDA24F-B4CC-BC45-A66B-C0A17A66B3F7}"/>
                  </a:ext>
                </a:extLst>
              </p:cNvPr>
              <p:cNvSpPr txBox="1">
                <a:spLocks noRot="1" noChangeAspect="1" noMove="1" noResize="1" noEditPoints="1" noAdjustHandles="1" noChangeArrowheads="1" noChangeShapeType="1" noTextEdit="1"/>
              </p:cNvSpPr>
              <p:nvPr/>
            </p:nvSpPr>
            <p:spPr>
              <a:xfrm>
                <a:off x="251520" y="1028071"/>
                <a:ext cx="8804641" cy="1336071"/>
              </a:xfrm>
              <a:prstGeom prst="rect">
                <a:avLst/>
              </a:prstGeom>
              <a:blipFill>
                <a:blip r:embed="rId39"/>
                <a:stretch>
                  <a:fillRect l="-288" t="-4762" r="-288" b="-53333"/>
                </a:stretch>
              </a:blipFill>
            </p:spPr>
            <p:txBody>
              <a:bodyPr/>
              <a:lstStyle/>
              <a:p>
                <a:r>
                  <a:rPr lang="zh-CN" altLang="en-US">
                    <a:noFill/>
                  </a:rPr>
                  <a:t> </a:t>
                </a:r>
              </a:p>
            </p:txBody>
          </p:sp>
        </mc:Fallback>
      </mc:AlternateContent>
      <p:sp>
        <p:nvSpPr>
          <p:cNvPr id="98" name="Rectangle 2">
            <a:extLst>
              <a:ext uri="{FF2B5EF4-FFF2-40B4-BE49-F238E27FC236}">
                <a16:creationId xmlns:a16="http://schemas.microsoft.com/office/drawing/2014/main" id="{3DB0EB73-74CE-2048-ACE2-23ED926309A5}"/>
              </a:ext>
            </a:extLst>
          </p:cNvPr>
          <p:cNvSpPr>
            <a:spLocks noGrp="1" noChangeArrowheads="1"/>
          </p:cNvSpPr>
          <p:nvPr>
            <p:ph type="title"/>
          </p:nvPr>
        </p:nvSpPr>
        <p:spPr>
          <a:xfrm>
            <a:off x="1070398" y="116632"/>
            <a:ext cx="8326138" cy="1128712"/>
          </a:xfrm>
        </p:spPr>
        <p:txBody>
          <a:bodyPr/>
          <a:lstStyle/>
          <a:p>
            <a:pPr eaLnBrk="1" hangingPunct="1"/>
            <a:r>
              <a:rPr lang="en-US" altLang="zh-CN" sz="3000" dirty="0">
                <a:ea typeface="宋体" pitchFamily="2" charset="-122"/>
              </a:rPr>
              <a:t>Ours: Randomized Backward Search </a:t>
            </a:r>
          </a:p>
        </p:txBody>
      </p:sp>
    </p:spTree>
    <p:extLst>
      <p:ext uri="{BB962C8B-B14F-4D97-AF65-F5344CB8AC3E}">
        <p14:creationId xmlns:p14="http://schemas.microsoft.com/office/powerpoint/2010/main" val="129574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4">
                                            <p:txEl>
                                              <p:pRg st="6" end="6"/>
                                            </p:txEl>
                                          </p:spTgt>
                                        </p:tgtEl>
                                        <p:attrNameLst>
                                          <p:attrName>style.visibility</p:attrName>
                                        </p:attrNameLst>
                                      </p:cBhvr>
                                      <p:to>
                                        <p:strVal val="visible"/>
                                      </p:to>
                                    </p:set>
                                    <p:animEffect transition="in" filter="fade">
                                      <p:cBhvr>
                                        <p:cTn id="7" dur="1000"/>
                                        <p:tgtEl>
                                          <p:spTgt spid="64">
                                            <p:txEl>
                                              <p:pRg st="6" end="6"/>
                                            </p:txEl>
                                          </p:spTgt>
                                        </p:tgtEl>
                                      </p:cBhvr>
                                    </p:animEffect>
                                    <p:anim calcmode="lin" valueType="num">
                                      <p:cBhvr>
                                        <p:cTn id="8" dur="10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fade">
                                      <p:cBhvr>
                                        <p:cTn id="14" dur="1000"/>
                                        <p:tgtEl>
                                          <p:spTgt spid="84"/>
                                        </p:tgtEl>
                                      </p:cBhvr>
                                    </p:animEffect>
                                    <p:anim calcmode="lin" valueType="num">
                                      <p:cBhvr>
                                        <p:cTn id="15" dur="1000" fill="hold"/>
                                        <p:tgtEl>
                                          <p:spTgt spid="84"/>
                                        </p:tgtEl>
                                        <p:attrNameLst>
                                          <p:attrName>ppt_x</p:attrName>
                                        </p:attrNameLst>
                                      </p:cBhvr>
                                      <p:tavLst>
                                        <p:tav tm="0">
                                          <p:val>
                                            <p:strVal val="#ppt_x"/>
                                          </p:val>
                                        </p:tav>
                                        <p:tav tm="100000">
                                          <p:val>
                                            <p:strVal val="#ppt_x"/>
                                          </p:val>
                                        </p:tav>
                                      </p:tavLst>
                                    </p:anim>
                                    <p:anim calcmode="lin" valueType="num">
                                      <p:cBhvr>
                                        <p:cTn id="16"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1000"/>
                                        <p:tgtEl>
                                          <p:spTgt spid="82"/>
                                        </p:tgtEl>
                                      </p:cBhvr>
                                    </p:animEffect>
                                    <p:anim calcmode="lin" valueType="num">
                                      <p:cBhvr>
                                        <p:cTn id="22" dur="1000" fill="hold"/>
                                        <p:tgtEl>
                                          <p:spTgt spid="82"/>
                                        </p:tgtEl>
                                        <p:attrNameLst>
                                          <p:attrName>ppt_x</p:attrName>
                                        </p:attrNameLst>
                                      </p:cBhvr>
                                      <p:tavLst>
                                        <p:tav tm="0">
                                          <p:val>
                                            <p:strVal val="#ppt_x"/>
                                          </p:val>
                                        </p:tav>
                                        <p:tav tm="100000">
                                          <p:val>
                                            <p:strVal val="#ppt_x"/>
                                          </p:val>
                                        </p:tav>
                                      </p:tavLst>
                                    </p:anim>
                                    <p:anim calcmode="lin" valueType="num">
                                      <p:cBhvr>
                                        <p:cTn id="23" dur="1000" fill="hold"/>
                                        <p:tgtEl>
                                          <p:spTgt spid="8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 presetClass="entr" presetSubtype="0" fill="hold" nodeType="afterEffect">
                                  <p:stCondLst>
                                    <p:cond delay="500"/>
                                  </p:stCondLst>
                                  <p:childTnLst>
                                    <p:set>
                                      <p:cBhvr>
                                        <p:cTn id="26" dur="1" fill="hold">
                                          <p:stCondLst>
                                            <p:cond delay="0"/>
                                          </p:stCondLst>
                                        </p:cTn>
                                        <p:tgtEl>
                                          <p:spTgt spid="83"/>
                                        </p:tgtEl>
                                        <p:attrNameLst>
                                          <p:attrName>style.visibility</p:attrName>
                                        </p:attrNameLst>
                                      </p:cBhvr>
                                      <p:to>
                                        <p:strVal val="visible"/>
                                      </p:to>
                                    </p:set>
                                  </p:childTnLst>
                                </p:cTn>
                              </p:par>
                            </p:childTnLst>
                          </p:cTn>
                        </p:par>
                        <p:par>
                          <p:cTn id="27" fill="hold">
                            <p:stCondLst>
                              <p:cond delay="1500"/>
                            </p:stCondLst>
                            <p:childTnLst>
                              <p:par>
                                <p:cTn id="28" presetID="22" presetClass="entr" presetSubtype="4" fill="hold" nodeType="afterEffect">
                                  <p:stCondLst>
                                    <p:cond delay="500"/>
                                  </p:stCondLst>
                                  <p:childTnLst>
                                    <p:set>
                                      <p:cBhvr>
                                        <p:cTn id="29" dur="1" fill="hold">
                                          <p:stCondLst>
                                            <p:cond delay="0"/>
                                          </p:stCondLst>
                                        </p:cTn>
                                        <p:tgtEl>
                                          <p:spTgt spid="89"/>
                                        </p:tgtEl>
                                        <p:attrNameLst>
                                          <p:attrName>style.visibility</p:attrName>
                                        </p:attrNameLst>
                                      </p:cBhvr>
                                      <p:to>
                                        <p:strVal val="visible"/>
                                      </p:to>
                                    </p:set>
                                    <p:animEffect transition="in" filter="wipe(down)">
                                      <p:cBhvr>
                                        <p:cTn id="30" dur="1000"/>
                                        <p:tgtEl>
                                          <p:spTgt spid="89"/>
                                        </p:tgtEl>
                                      </p:cBhvr>
                                    </p:animEffect>
                                  </p:childTnLst>
                                </p:cTn>
                              </p:par>
                            </p:childTnLst>
                          </p:cTn>
                        </p:par>
                        <p:par>
                          <p:cTn id="31" fill="hold">
                            <p:stCondLst>
                              <p:cond delay="3000"/>
                            </p:stCondLst>
                            <p:childTnLst>
                              <p:par>
                                <p:cTn id="32" presetID="1" presetClass="entr" presetSubtype="0" fill="hold" grpId="0" nodeType="afterEffect">
                                  <p:stCondLst>
                                    <p:cond delay="500"/>
                                  </p:stCondLst>
                                  <p:childTnLst>
                                    <p:set>
                                      <p:cBhvr>
                                        <p:cTn id="33" dur="1" fill="hold">
                                          <p:stCondLst>
                                            <p:cond delay="0"/>
                                          </p:stCondLst>
                                        </p:cTn>
                                        <p:tgtEl>
                                          <p:spTgt spid="90"/>
                                        </p:tgtEl>
                                        <p:attrNameLst>
                                          <p:attrName>style.visibility</p:attrName>
                                        </p:attrNameLst>
                                      </p:cBhvr>
                                      <p:to>
                                        <p:strVal val="visible"/>
                                      </p:to>
                                    </p:set>
                                  </p:childTnLst>
                                </p:cTn>
                              </p:par>
                            </p:childTnLst>
                          </p:cTn>
                        </p:par>
                        <p:par>
                          <p:cTn id="34" fill="hold">
                            <p:stCondLst>
                              <p:cond delay="3500"/>
                            </p:stCondLst>
                            <p:childTnLst>
                              <p:par>
                                <p:cTn id="35" presetID="42" presetClass="entr" presetSubtype="0" fill="hold" grpId="0" nodeType="afterEffect">
                                  <p:stCondLst>
                                    <p:cond delay="50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1000"/>
                                        <p:tgtEl>
                                          <p:spTgt spid="93"/>
                                        </p:tgtEl>
                                      </p:cBhvr>
                                    </p:animEffect>
                                    <p:anim calcmode="lin" valueType="num">
                                      <p:cBhvr>
                                        <p:cTn id="38" dur="1000" fill="hold"/>
                                        <p:tgtEl>
                                          <p:spTgt spid="93"/>
                                        </p:tgtEl>
                                        <p:attrNameLst>
                                          <p:attrName>ppt_x</p:attrName>
                                        </p:attrNameLst>
                                      </p:cBhvr>
                                      <p:tavLst>
                                        <p:tav tm="0">
                                          <p:val>
                                            <p:strVal val="#ppt_x"/>
                                          </p:val>
                                        </p:tav>
                                        <p:tav tm="100000">
                                          <p:val>
                                            <p:strVal val="#ppt_x"/>
                                          </p:val>
                                        </p:tav>
                                      </p:tavLst>
                                    </p:anim>
                                    <p:anim calcmode="lin" valueType="num">
                                      <p:cBhvr>
                                        <p:cTn id="39" dur="1000" fill="hold"/>
                                        <p:tgtEl>
                                          <p:spTgt spid="9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1000"/>
                                        <p:tgtEl>
                                          <p:spTgt spid="92"/>
                                        </p:tgtEl>
                                      </p:cBhvr>
                                    </p:animEffect>
                                    <p:anim calcmode="lin" valueType="num">
                                      <p:cBhvr>
                                        <p:cTn id="43" dur="1000" fill="hold"/>
                                        <p:tgtEl>
                                          <p:spTgt spid="92"/>
                                        </p:tgtEl>
                                        <p:attrNameLst>
                                          <p:attrName>ppt_x</p:attrName>
                                        </p:attrNameLst>
                                      </p:cBhvr>
                                      <p:tavLst>
                                        <p:tav tm="0">
                                          <p:val>
                                            <p:strVal val="#ppt_x"/>
                                          </p:val>
                                        </p:tav>
                                        <p:tav tm="100000">
                                          <p:val>
                                            <p:strVal val="#ppt_x"/>
                                          </p:val>
                                        </p:tav>
                                      </p:tavLst>
                                    </p:anim>
                                    <p:anim calcmode="lin" valueType="num">
                                      <p:cBhvr>
                                        <p:cTn id="44" dur="1000" fill="hold"/>
                                        <p:tgtEl>
                                          <p:spTgt spid="92"/>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42" presetClass="exit" presetSubtype="0" fill="hold" grpId="1" nodeType="afterEffect">
                                  <p:stCondLst>
                                    <p:cond delay="500"/>
                                  </p:stCondLst>
                                  <p:childTnLst>
                                    <p:animEffect transition="out" filter="fade">
                                      <p:cBhvr>
                                        <p:cTn id="47" dur="1000"/>
                                        <p:tgtEl>
                                          <p:spTgt spid="82"/>
                                        </p:tgtEl>
                                      </p:cBhvr>
                                    </p:animEffect>
                                    <p:anim calcmode="lin" valueType="num">
                                      <p:cBhvr>
                                        <p:cTn id="48" dur="1000"/>
                                        <p:tgtEl>
                                          <p:spTgt spid="82"/>
                                        </p:tgtEl>
                                        <p:attrNameLst>
                                          <p:attrName>ppt_x</p:attrName>
                                        </p:attrNameLst>
                                      </p:cBhvr>
                                      <p:tavLst>
                                        <p:tav tm="0">
                                          <p:val>
                                            <p:strVal val="ppt_x"/>
                                          </p:val>
                                        </p:tav>
                                        <p:tav tm="100000">
                                          <p:val>
                                            <p:strVal val="ppt_x"/>
                                          </p:val>
                                        </p:tav>
                                      </p:tavLst>
                                    </p:anim>
                                    <p:anim calcmode="lin" valueType="num">
                                      <p:cBhvr>
                                        <p:cTn id="49" dur="1000"/>
                                        <p:tgtEl>
                                          <p:spTgt spid="82"/>
                                        </p:tgtEl>
                                        <p:attrNameLst>
                                          <p:attrName>ppt_y</p:attrName>
                                        </p:attrNameLst>
                                      </p:cBhvr>
                                      <p:tavLst>
                                        <p:tav tm="0">
                                          <p:val>
                                            <p:strVal val="ppt_y"/>
                                          </p:val>
                                        </p:tav>
                                        <p:tav tm="100000">
                                          <p:val>
                                            <p:strVal val="ppt_y+.1"/>
                                          </p:val>
                                        </p:tav>
                                      </p:tavLst>
                                    </p:anim>
                                    <p:set>
                                      <p:cBhvr>
                                        <p:cTn id="50" dur="1" fill="hold">
                                          <p:stCondLst>
                                            <p:cond delay="999"/>
                                          </p:stCondLst>
                                        </p:cTn>
                                        <p:tgtEl>
                                          <p:spTgt spid="82"/>
                                        </p:tgtEl>
                                        <p:attrNameLst>
                                          <p:attrName>style.visibility</p:attrName>
                                        </p:attrNameLst>
                                      </p:cBhvr>
                                      <p:to>
                                        <p:strVal val="hidden"/>
                                      </p:to>
                                    </p:set>
                                  </p:childTnLst>
                                </p:cTn>
                              </p:par>
                              <p:par>
                                <p:cTn id="51" presetID="42" presetClass="exit" presetSubtype="0" fill="hold" nodeType="withEffect">
                                  <p:stCondLst>
                                    <p:cond delay="500"/>
                                  </p:stCondLst>
                                  <p:childTnLst>
                                    <p:animEffect transition="out" filter="fade">
                                      <p:cBhvr>
                                        <p:cTn id="52" dur="1000"/>
                                        <p:tgtEl>
                                          <p:spTgt spid="83"/>
                                        </p:tgtEl>
                                      </p:cBhvr>
                                    </p:animEffect>
                                    <p:anim calcmode="lin" valueType="num">
                                      <p:cBhvr>
                                        <p:cTn id="53" dur="1000"/>
                                        <p:tgtEl>
                                          <p:spTgt spid="83"/>
                                        </p:tgtEl>
                                        <p:attrNameLst>
                                          <p:attrName>ppt_x</p:attrName>
                                        </p:attrNameLst>
                                      </p:cBhvr>
                                      <p:tavLst>
                                        <p:tav tm="0">
                                          <p:val>
                                            <p:strVal val="ppt_x"/>
                                          </p:val>
                                        </p:tav>
                                        <p:tav tm="100000">
                                          <p:val>
                                            <p:strVal val="ppt_x"/>
                                          </p:val>
                                        </p:tav>
                                      </p:tavLst>
                                    </p:anim>
                                    <p:anim calcmode="lin" valueType="num">
                                      <p:cBhvr>
                                        <p:cTn id="54" dur="1000"/>
                                        <p:tgtEl>
                                          <p:spTgt spid="83"/>
                                        </p:tgtEl>
                                        <p:attrNameLst>
                                          <p:attrName>ppt_y</p:attrName>
                                        </p:attrNameLst>
                                      </p:cBhvr>
                                      <p:tavLst>
                                        <p:tav tm="0">
                                          <p:val>
                                            <p:strVal val="ppt_y"/>
                                          </p:val>
                                        </p:tav>
                                        <p:tav tm="100000">
                                          <p:val>
                                            <p:strVal val="ppt_y+.1"/>
                                          </p:val>
                                        </p:tav>
                                      </p:tavLst>
                                    </p:anim>
                                    <p:set>
                                      <p:cBhvr>
                                        <p:cTn id="55" dur="1" fill="hold">
                                          <p:stCondLst>
                                            <p:cond delay="999"/>
                                          </p:stCondLst>
                                        </p:cTn>
                                        <p:tgtEl>
                                          <p:spTgt spid="83"/>
                                        </p:tgtEl>
                                        <p:attrNameLst>
                                          <p:attrName>style.visibility</p:attrName>
                                        </p:attrNameLst>
                                      </p:cBhvr>
                                      <p:to>
                                        <p:strVal val="hidden"/>
                                      </p:to>
                                    </p:se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1000"/>
                                        <p:tgtEl>
                                          <p:spTgt spid="86"/>
                                        </p:tgtEl>
                                      </p:cBhvr>
                                    </p:animEffect>
                                    <p:anim calcmode="lin" valueType="num">
                                      <p:cBhvr>
                                        <p:cTn id="60" dur="1000" fill="hold"/>
                                        <p:tgtEl>
                                          <p:spTgt spid="86"/>
                                        </p:tgtEl>
                                        <p:attrNameLst>
                                          <p:attrName>ppt_x</p:attrName>
                                        </p:attrNameLst>
                                      </p:cBhvr>
                                      <p:tavLst>
                                        <p:tav tm="0">
                                          <p:val>
                                            <p:strVal val="#ppt_x"/>
                                          </p:val>
                                        </p:tav>
                                        <p:tav tm="100000">
                                          <p:val>
                                            <p:strVal val="#ppt_x"/>
                                          </p:val>
                                        </p:tav>
                                      </p:tavLst>
                                    </p:anim>
                                    <p:anim calcmode="lin" valueType="num">
                                      <p:cBhvr>
                                        <p:cTn id="61" dur="1000" fill="hold"/>
                                        <p:tgtEl>
                                          <p:spTgt spid="86"/>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91"/>
                                        </p:tgtEl>
                                        <p:attrNameLst>
                                          <p:attrName>style.visibility</p:attrName>
                                        </p:attrNameLst>
                                      </p:cBhvr>
                                      <p:to>
                                        <p:strVal val="visible"/>
                                      </p:to>
                                    </p:set>
                                    <p:animEffect transition="in" filter="fade">
                                      <p:cBhvr>
                                        <p:cTn id="65" dur="1000"/>
                                        <p:tgtEl>
                                          <p:spTgt spid="91"/>
                                        </p:tgtEl>
                                      </p:cBhvr>
                                    </p:animEffect>
                                    <p:anim calcmode="lin" valueType="num">
                                      <p:cBhvr>
                                        <p:cTn id="66" dur="1000" fill="hold"/>
                                        <p:tgtEl>
                                          <p:spTgt spid="91"/>
                                        </p:tgtEl>
                                        <p:attrNameLst>
                                          <p:attrName>ppt_x</p:attrName>
                                        </p:attrNameLst>
                                      </p:cBhvr>
                                      <p:tavLst>
                                        <p:tav tm="0">
                                          <p:val>
                                            <p:strVal val="#ppt_x"/>
                                          </p:val>
                                        </p:tav>
                                        <p:tav tm="100000">
                                          <p:val>
                                            <p:strVal val="#ppt_x"/>
                                          </p:val>
                                        </p:tav>
                                      </p:tavLst>
                                    </p:anim>
                                    <p:anim calcmode="lin" valueType="num">
                                      <p:cBhvr>
                                        <p:cTn id="67" dur="1000" fill="hold"/>
                                        <p:tgtEl>
                                          <p:spTgt spid="91"/>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1" presetClass="entr" presetSubtype="0" fill="hold" grpId="0" nodeType="afterEffect">
                                  <p:stCondLst>
                                    <p:cond delay="50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64">
                                            <p:txEl>
                                              <p:pRg st="7" end="7"/>
                                            </p:txEl>
                                          </p:spTgt>
                                        </p:tgtEl>
                                        <p:attrNameLst>
                                          <p:attrName>style.visibility</p:attrName>
                                        </p:attrNameLst>
                                      </p:cBhvr>
                                      <p:to>
                                        <p:strVal val="visible"/>
                                      </p:to>
                                    </p:set>
                                    <p:animEffect transition="in" filter="fade">
                                      <p:cBhvr>
                                        <p:cTn id="75" dur="1000"/>
                                        <p:tgtEl>
                                          <p:spTgt spid="64">
                                            <p:txEl>
                                              <p:pRg st="7" end="7"/>
                                            </p:txEl>
                                          </p:spTgt>
                                        </p:tgtEl>
                                      </p:cBhvr>
                                    </p:animEffect>
                                    <p:anim calcmode="lin" valueType="num">
                                      <p:cBhvr>
                                        <p:cTn id="76" dur="1000" fill="hold"/>
                                        <p:tgtEl>
                                          <p:spTgt spid="64">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6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64">
                                            <p:txEl>
                                              <p:pRg st="8" end="8"/>
                                            </p:txEl>
                                          </p:spTgt>
                                        </p:tgtEl>
                                        <p:attrNameLst>
                                          <p:attrName>style.visibility</p:attrName>
                                        </p:attrNameLst>
                                      </p:cBhvr>
                                      <p:to>
                                        <p:strVal val="visible"/>
                                      </p:to>
                                    </p:set>
                                    <p:animEffect transition="in" filter="fade">
                                      <p:cBhvr>
                                        <p:cTn id="82" dur="1000"/>
                                        <p:tgtEl>
                                          <p:spTgt spid="64">
                                            <p:txEl>
                                              <p:pRg st="8" end="8"/>
                                            </p:txEl>
                                          </p:spTgt>
                                        </p:tgtEl>
                                      </p:cBhvr>
                                    </p:animEffect>
                                    <p:anim calcmode="lin" valueType="num">
                                      <p:cBhvr>
                                        <p:cTn id="83" dur="10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84" dur="10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90" grpId="0" animBg="1"/>
      <p:bldP spid="92" grpId="0"/>
      <p:bldP spid="93" grpId="0"/>
      <p:bldP spid="10" grpId="0"/>
      <p:bldP spid="82" grpId="0"/>
      <p:bldP spid="82" grpId="1"/>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899592" y="116632"/>
            <a:ext cx="8326138" cy="1128712"/>
          </a:xfrm>
        </p:spPr>
        <p:txBody>
          <a:bodyPr/>
          <a:lstStyle/>
          <a:p>
            <a:pPr eaLnBrk="1" hangingPunct="1"/>
            <a:r>
              <a:rPr lang="en-US" altLang="zh-CN" sz="3000" dirty="0">
                <a:ea typeface="宋体" pitchFamily="2" charset="-122"/>
              </a:rPr>
              <a:t>Contribution: Randomized Backward Search </a:t>
            </a:r>
          </a:p>
        </p:txBody>
      </p:sp>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796CB87D-F96C-504D-83F0-79E16204A5AB}"/>
                  </a:ext>
                </a:extLst>
              </p:cNvPr>
              <p:cNvSpPr txBox="1"/>
              <p:nvPr/>
            </p:nvSpPr>
            <p:spPr>
              <a:xfrm>
                <a:off x="539552" y="1052736"/>
                <a:ext cx="8496944" cy="1938992"/>
              </a:xfrm>
              <a:prstGeom prst="rect">
                <a:avLst/>
              </a:prstGeom>
              <a:noFill/>
            </p:spPr>
            <p:txBody>
              <a:bodyPr wrap="square" rtlCol="0">
                <a:spAutoFit/>
              </a:bodyPr>
              <a:lstStyle/>
              <a:p>
                <a:r>
                  <a:rPr kumimoji="1" lang="en-US" altLang="zh-CN" sz="2000" dirty="0">
                    <a:solidFill>
                      <a:srgbClr val="FF0000"/>
                    </a:solidFill>
                    <a:latin typeface="Candara" panose="020E0502030303020204" pitchFamily="34" charset="0"/>
                  </a:rPr>
                  <a:t>Randomized Backward Search (RBS) </a:t>
                </a:r>
                <a:r>
                  <a:rPr kumimoji="1" lang="zh-CN" altLang="en-US" sz="2000" dirty="0">
                    <a:solidFill>
                      <a:srgbClr val="FF0000"/>
                    </a:solidFill>
                    <a:latin typeface="Candara" panose="020E0502030303020204" pitchFamily="34" charset="0"/>
                  </a:rPr>
                  <a:t>的特点：</a:t>
                </a:r>
                <a:r>
                  <a:rPr kumimoji="1" lang="en-US" altLang="zh-CN" sz="2000" dirty="0">
                    <a:solidFill>
                      <a:srgbClr val="FF0000"/>
                    </a:solidFill>
                    <a:latin typeface="Candara" panose="020E0502030303020204" pitchFamily="34" charset="0"/>
                  </a:rPr>
                  <a:t> </a:t>
                </a:r>
                <a:endParaRPr kumimoji="1" lang="en-US" altLang="zh-CN" sz="2000" b="0" dirty="0">
                  <a:latin typeface="Candara" panose="020E0502030303020204" pitchFamily="34" charset="0"/>
                </a:endParaRPr>
              </a:p>
              <a:p>
                <a:pPr marL="342900" indent="-342900">
                  <a:buSzPct val="80000"/>
                  <a:buFont typeface="Wingdings" pitchFamily="2" charset="2"/>
                  <a:buChar char="l"/>
                </a:pPr>
                <a:r>
                  <a:rPr kumimoji="1" lang="zh-CN" altLang="en-US" sz="2000" b="0" dirty="0">
                    <a:latin typeface="Candara" panose="020E0502030303020204" pitchFamily="34" charset="0"/>
                  </a:rPr>
                  <a:t>每次</a:t>
                </a:r>
                <a:r>
                  <a:rPr kumimoji="1" lang="en-US" altLang="zh-CN" sz="2000" b="0" dirty="0">
                    <a:latin typeface="Candara" panose="020E0502030303020204" pitchFamily="34" charset="0"/>
                  </a:rPr>
                  <a:t>push</a:t>
                </a:r>
                <a:r>
                  <a:rPr kumimoji="1" lang="zh-CN" altLang="en-US" sz="2000" b="0" dirty="0">
                    <a:latin typeface="Candara" panose="020E0502030303020204" pitchFamily="34" charset="0"/>
                  </a:rPr>
                  <a:t>操作，</a:t>
                </a:r>
                <a:r>
                  <a:rPr kumimoji="1" lang="en-US" altLang="zh-CN" sz="2000" dirty="0">
                    <a:solidFill>
                      <a:srgbClr val="C00000"/>
                    </a:solidFill>
                    <a:latin typeface="Candara" panose="020E0502030303020204" pitchFamily="34" charset="0"/>
                  </a:rPr>
                  <a:t>RBS </a:t>
                </a:r>
                <a:r>
                  <a:rPr kumimoji="1" lang="zh-CN" altLang="en-US" sz="2000" dirty="0">
                    <a:solidFill>
                      <a:srgbClr val="C00000"/>
                    </a:solidFill>
                    <a:latin typeface="Candara" panose="020E0502030303020204" pitchFamily="34" charset="0"/>
                  </a:rPr>
                  <a:t>不会对所有入邻居的</a:t>
                </a:r>
                <a:r>
                  <a:rPr kumimoji="1" lang="en-US" altLang="zh-CN" sz="2000" dirty="0">
                    <a:solidFill>
                      <a:srgbClr val="C00000"/>
                    </a:solidFill>
                    <a:latin typeface="Candara" panose="020E0502030303020204" pitchFamily="34" charset="0"/>
                  </a:rPr>
                  <a:t>reserve</a:t>
                </a:r>
                <a:r>
                  <a:rPr kumimoji="1" lang="zh-CN" altLang="en-US" sz="2000" dirty="0">
                    <a:solidFill>
                      <a:srgbClr val="C00000"/>
                    </a:solidFill>
                    <a:latin typeface="Candara" panose="020E0502030303020204" pitchFamily="34" charset="0"/>
                  </a:rPr>
                  <a:t>进行更新。</a:t>
                </a:r>
                <a:endParaRPr kumimoji="1" lang="en-US" altLang="zh-CN" sz="2000" dirty="0">
                  <a:solidFill>
                    <a:srgbClr val="C00000"/>
                  </a:solidFill>
                  <a:latin typeface="Candara" panose="020E0502030303020204" pitchFamily="34" charset="0"/>
                </a:endParaRPr>
              </a:p>
              <a:p>
                <a:pPr marL="342900" indent="-342900">
                  <a:buSzPct val="80000"/>
                  <a:buFont typeface="Wingdings" pitchFamily="2" charset="2"/>
                  <a:buChar char="l"/>
                </a:pPr>
                <a:r>
                  <a:rPr kumimoji="1" lang="zh-CN" altLang="en-US" sz="2000" b="0" dirty="0">
                    <a:latin typeface="Candara" panose="020E0502030303020204" pitchFamily="34" charset="0"/>
                  </a:rPr>
                  <a:t>借助随机采样，</a:t>
                </a:r>
                <a:r>
                  <a:rPr kumimoji="1" lang="en-US" altLang="zh-CN" sz="2000" b="0" dirty="0">
                    <a:latin typeface="Candara" panose="020E0502030303020204" pitchFamily="34" charset="0"/>
                  </a:rPr>
                  <a:t>RBS </a:t>
                </a:r>
                <a:r>
                  <a:rPr kumimoji="1" lang="zh-CN" altLang="en-US" sz="2000" b="0" dirty="0">
                    <a:latin typeface="Candara" panose="020E0502030303020204" pitchFamily="34" charset="0"/>
                  </a:rPr>
                  <a:t>保证最后</a:t>
                </a:r>
                <a:r>
                  <a:rPr kumimoji="1" lang="en-US" altLang="zh-CN" sz="2000" b="0" dirty="0">
                    <a:latin typeface="Candara" panose="020E0502030303020204" pitchFamily="34" charset="0"/>
                  </a:rPr>
                  <a:t>PPR</a:t>
                </a:r>
                <a:r>
                  <a:rPr kumimoji="1" lang="zh-CN" altLang="en-US" sz="2000" b="0" dirty="0">
                    <a:latin typeface="Candara" panose="020E0502030303020204" pitchFamily="34" charset="0"/>
                  </a:rPr>
                  <a:t>估计结果的无偏性。</a:t>
                </a:r>
                <a:endParaRPr kumimoji="1" lang="en-US" altLang="zh-CN" sz="2000" b="0" dirty="0">
                  <a:latin typeface="Candara" panose="020E0502030303020204" pitchFamily="34" charset="0"/>
                </a:endParaRPr>
              </a:p>
              <a:p>
                <a:pPr marL="342900" indent="-342900">
                  <a:buSzPct val="80000"/>
                  <a:buFont typeface="Wingdings" pitchFamily="2" charset="2"/>
                  <a:buChar char="l"/>
                </a:pPr>
                <a:r>
                  <a:rPr kumimoji="1" lang="zh-CN" altLang="en-US" sz="2000" b="0" dirty="0">
                    <a:latin typeface="Candara" panose="020E0502030303020204" pitchFamily="34" charset="0"/>
                  </a:rPr>
                  <a:t>通过调整</a:t>
                </a:r>
                <a:r>
                  <a:rPr kumimoji="1" lang="en-US" altLang="zh-CN" sz="2000" b="0" dirty="0">
                    <a:latin typeface="Candara" panose="020E0502030303020204" pitchFamily="34" charset="0"/>
                  </a:rPr>
                  <a:t>push</a:t>
                </a:r>
                <a:r>
                  <a:rPr kumimoji="1" lang="zh-CN" altLang="en-US" sz="2000" b="0" dirty="0">
                    <a:latin typeface="Candara" panose="020E0502030303020204" pitchFamily="34" charset="0"/>
                  </a:rPr>
                  <a:t>条件，</a:t>
                </a:r>
                <a:r>
                  <a:rPr kumimoji="1" lang="en-US" altLang="zh-CN" sz="2000" b="0" dirty="0">
                    <a:latin typeface="Candara" panose="020E0502030303020204" pitchFamily="34" charset="0"/>
                  </a:rPr>
                  <a:t>RBS</a:t>
                </a:r>
                <a:r>
                  <a:rPr kumimoji="1" lang="zh-CN" altLang="en-US" sz="2000" b="0" dirty="0">
                    <a:latin typeface="Candara" panose="020E0502030303020204" pitchFamily="34" charset="0"/>
                  </a:rPr>
                  <a:t>同样可以优化单宿</a:t>
                </a:r>
                <a:r>
                  <a:rPr kumimoji="1" lang="en-US" altLang="zh-CN" sz="2000" b="0" dirty="0">
                    <a:latin typeface="Candara" panose="020E0502030303020204" pitchFamily="34" charset="0"/>
                  </a:rPr>
                  <a:t>PPR</a:t>
                </a:r>
                <a:r>
                  <a:rPr kumimoji="1" lang="zh-CN" altLang="en-US" sz="2000" b="0" dirty="0">
                    <a:latin typeface="Candara" panose="020E0502030303020204" pitchFamily="34" charset="0"/>
                  </a:rPr>
                  <a:t>关于绝对误差</a:t>
                </a:r>
                <a14:m>
                  <m:oMath xmlns:m="http://schemas.openxmlformats.org/officeDocument/2006/math">
                    <m:r>
                      <a:rPr kumimoji="1" lang="en-US" altLang="zh-CN" sz="2000" b="0" i="1">
                        <a:latin typeface="Cambria Math" panose="02040503050406030204" pitchFamily="18" charset="0"/>
                        <a:ea typeface="Cambria Math" panose="02040503050406030204" pitchFamily="18" charset="0"/>
                      </a:rPr>
                      <m:t>𝜀</m:t>
                    </m:r>
                  </m:oMath>
                </a14:m>
                <a:r>
                  <a:rPr kumimoji="1" lang="zh-CN" altLang="en-US" sz="2000" b="0" dirty="0">
                    <a:latin typeface="Candara" panose="020E0502030303020204" pitchFamily="34" charset="0"/>
                  </a:rPr>
                  <a:t>的复杂度</a:t>
                </a:r>
                <a:r>
                  <a:rPr kumimoji="1" lang="en-US" altLang="zh-CN" sz="2000" b="0" dirty="0">
                    <a:latin typeface="Candara" panose="020E0502030303020204" pitchFamily="34" charset="0"/>
                  </a:rPr>
                  <a:t> </a:t>
                </a:r>
              </a:p>
              <a:p>
                <a:pPr marL="342900" indent="-342900">
                  <a:buSzPct val="80000"/>
                  <a:buFont typeface="Wingdings" pitchFamily="2" charset="2"/>
                  <a:buChar char="l"/>
                </a:pPr>
                <a:r>
                  <a:rPr kumimoji="1" lang="zh-CN" altLang="en-US" sz="2000" b="0" dirty="0">
                    <a:latin typeface="Candara" panose="020E0502030303020204" pitchFamily="34" charset="0"/>
                  </a:rPr>
                  <a:t>使用计数排序对将各节点的入邻居按照出度递增的顺序排序，排序过程的时间复杂度消耗与读图相同：</a:t>
                </a:r>
                <a14:m>
                  <m:oMath xmlns:m="http://schemas.openxmlformats.org/officeDocument/2006/math">
                    <m:r>
                      <a:rPr kumimoji="1" lang="en-US" altLang="zh-CN" sz="2000" b="0" i="1">
                        <a:latin typeface="Cambria Math" panose="02040503050406030204" pitchFamily="18" charset="0"/>
                      </a:rPr>
                      <m:t>𝑇</m:t>
                    </m:r>
                    <m:d>
                      <m:dPr>
                        <m:ctrlPr>
                          <a:rPr kumimoji="1" lang="en-US" altLang="zh-CN" sz="2000" b="0" i="1">
                            <a:latin typeface="Cambria Math" panose="02040503050406030204" pitchFamily="18" charset="0"/>
                          </a:rPr>
                        </m:ctrlPr>
                      </m:dPr>
                      <m:e>
                        <m:r>
                          <a:rPr kumimoji="1" lang="en-US" altLang="zh-CN" sz="2000" b="0" i="1">
                            <a:latin typeface="Cambria Math" panose="02040503050406030204" pitchFamily="18" charset="0"/>
                          </a:rPr>
                          <m:t>𝑛</m:t>
                        </m:r>
                      </m:e>
                    </m:d>
                    <m:r>
                      <a:rPr kumimoji="1" lang="en-US" altLang="zh-CN" sz="2000" b="0" i="1">
                        <a:latin typeface="Cambria Math" panose="02040503050406030204" pitchFamily="18" charset="0"/>
                      </a:rPr>
                      <m:t>=</m:t>
                    </m:r>
                    <m:r>
                      <m:rPr>
                        <m:sty m:val="p"/>
                      </m:rPr>
                      <a:rPr kumimoji="1" lang="el-GR" altLang="zh-CN" sz="2000" b="0" i="1">
                        <a:latin typeface="Cambria Math" panose="02040503050406030204" pitchFamily="18" charset="0"/>
                        <a:ea typeface="Cambria Math" panose="02040503050406030204" pitchFamily="18" charset="0"/>
                      </a:rPr>
                      <m:t>Ο</m:t>
                    </m:r>
                    <m:d>
                      <m:dPr>
                        <m:ctrlPr>
                          <a:rPr kumimoji="1" lang="el-GR" altLang="zh-CN" sz="2000" b="0" i="1">
                            <a:latin typeface="Cambria Math" panose="02040503050406030204" pitchFamily="18" charset="0"/>
                            <a:ea typeface="Cambria Math" panose="02040503050406030204" pitchFamily="18" charset="0"/>
                          </a:rPr>
                        </m:ctrlPr>
                      </m:dPr>
                      <m:e>
                        <m:d>
                          <m:dPr>
                            <m:begChr m:val="|"/>
                            <m:endChr m:val="|"/>
                            <m:ctrlPr>
                              <a:rPr kumimoji="1" lang="el-GR" altLang="zh-CN" sz="2000" b="0" i="1" smtClean="0">
                                <a:latin typeface="Cambria Math" panose="02040503050406030204" pitchFamily="18" charset="0"/>
                                <a:ea typeface="Cambria Math" panose="02040503050406030204" pitchFamily="18" charset="0"/>
                              </a:rPr>
                            </m:ctrlPr>
                          </m:dPr>
                          <m:e>
                            <m:r>
                              <a:rPr kumimoji="1" lang="en-US" altLang="zh-CN" sz="2000" b="0" i="1" smtClean="0">
                                <a:latin typeface="Cambria Math" panose="02040503050406030204" pitchFamily="18" charset="0"/>
                                <a:ea typeface="Cambria Math" panose="02040503050406030204" pitchFamily="18" charset="0"/>
                              </a:rPr>
                              <m:t>𝐸</m:t>
                            </m:r>
                          </m:e>
                        </m:d>
                        <m:r>
                          <a:rPr kumimoji="1" lang="en-US" altLang="zh-CN" sz="2000" b="0" i="1" smtClean="0">
                            <a:latin typeface="Cambria Math" panose="02040503050406030204" pitchFamily="18" charset="0"/>
                            <a:ea typeface="Cambria Math" panose="02040503050406030204" pitchFamily="18" charset="0"/>
                          </a:rPr>
                          <m:t>+</m:t>
                        </m:r>
                        <m:d>
                          <m:dPr>
                            <m:begChr m:val="|"/>
                            <m:endChr m:val="|"/>
                            <m:ctrlPr>
                              <a:rPr kumimoji="1" lang="en-US" altLang="zh-CN" sz="2000" b="0" i="1" smtClean="0">
                                <a:latin typeface="Cambria Math" panose="02040503050406030204" pitchFamily="18" charset="0"/>
                                <a:ea typeface="Cambria Math" panose="02040503050406030204" pitchFamily="18" charset="0"/>
                              </a:rPr>
                            </m:ctrlPr>
                          </m:dPr>
                          <m:e>
                            <m:r>
                              <a:rPr kumimoji="1" lang="en-US" altLang="zh-CN" sz="2000" b="0" i="1" smtClean="0">
                                <a:latin typeface="Cambria Math" panose="02040503050406030204" pitchFamily="18" charset="0"/>
                                <a:ea typeface="Cambria Math" panose="02040503050406030204" pitchFamily="18" charset="0"/>
                              </a:rPr>
                              <m:t>𝑉</m:t>
                            </m:r>
                          </m:e>
                        </m:d>
                      </m:e>
                    </m:d>
                  </m:oMath>
                </a14:m>
                <a:r>
                  <a:rPr kumimoji="1" lang="zh-CN" altLang="en-US" sz="2000" b="0" dirty="0">
                    <a:latin typeface="Candara" panose="020E0502030303020204" pitchFamily="34" charset="0"/>
                  </a:rPr>
                  <a:t>。</a:t>
                </a:r>
                <a:endParaRPr kumimoji="1" lang="en-US" altLang="zh-CN" sz="2000" b="0" dirty="0">
                  <a:latin typeface="Candara" panose="020E0502030303020204" pitchFamily="34" charset="0"/>
                </a:endParaRPr>
              </a:p>
            </p:txBody>
          </p:sp>
        </mc:Choice>
        <mc:Fallback>
          <p:sp>
            <p:nvSpPr>
              <p:cNvPr id="28" name="文本框 27">
                <a:extLst>
                  <a:ext uri="{FF2B5EF4-FFF2-40B4-BE49-F238E27FC236}">
                    <a16:creationId xmlns:a16="http://schemas.microsoft.com/office/drawing/2014/main" id="{796CB87D-F96C-504D-83F0-79E16204A5AB}"/>
                  </a:ext>
                </a:extLst>
              </p:cNvPr>
              <p:cNvSpPr txBox="1">
                <a:spLocks noRot="1" noChangeAspect="1" noMove="1" noResize="1" noEditPoints="1" noAdjustHandles="1" noChangeArrowheads="1" noChangeShapeType="1" noTextEdit="1"/>
              </p:cNvSpPr>
              <p:nvPr/>
            </p:nvSpPr>
            <p:spPr>
              <a:xfrm>
                <a:off x="539552" y="1052736"/>
                <a:ext cx="8496944" cy="1938992"/>
              </a:xfrm>
              <a:prstGeom prst="rect">
                <a:avLst/>
              </a:prstGeom>
              <a:blipFill>
                <a:blip r:embed="rId3"/>
                <a:stretch>
                  <a:fillRect l="-747" t="-3289" b="-328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graphicFrame>
            <p:nvGraphicFramePr>
              <p:cNvPr id="5" name="表格 4">
                <a:extLst>
                  <a:ext uri="{FF2B5EF4-FFF2-40B4-BE49-F238E27FC236}">
                    <a16:creationId xmlns:a16="http://schemas.microsoft.com/office/drawing/2014/main" id="{D0F438D1-E1EA-5B44-9B06-0753DDC01BD2}"/>
                  </a:ext>
                </a:extLst>
              </p:cNvPr>
              <p:cNvGraphicFramePr>
                <a:graphicFrameLocks noGrp="1"/>
              </p:cNvGraphicFramePr>
              <p:nvPr>
                <p:extLst>
                  <p:ext uri="{D42A27DB-BD31-4B8C-83A1-F6EECF244321}">
                    <p14:modId xmlns:p14="http://schemas.microsoft.com/office/powerpoint/2010/main" val="1187814498"/>
                  </p:ext>
                </p:extLst>
              </p:nvPr>
            </p:nvGraphicFramePr>
            <p:xfrm>
              <a:off x="4023618" y="4069926"/>
              <a:ext cx="5012878" cy="2247138"/>
            </p:xfrm>
            <a:graphic>
              <a:graphicData uri="http://schemas.openxmlformats.org/drawingml/2006/table">
                <a:tbl>
                  <a:tblPr firstRow="1" bandRow="1">
                    <a:tableStyleId>{5940675A-B579-460E-94D1-54222C63F5DA}</a:tableStyleId>
                  </a:tblPr>
                  <a:tblGrid>
                    <a:gridCol w="1072502">
                      <a:extLst>
                        <a:ext uri="{9D8B030D-6E8A-4147-A177-3AD203B41FA5}">
                          <a16:colId xmlns:a16="http://schemas.microsoft.com/office/drawing/2014/main" val="306731683"/>
                        </a:ext>
                      </a:extLst>
                    </a:gridCol>
                    <a:gridCol w="1786897">
                      <a:extLst>
                        <a:ext uri="{9D8B030D-6E8A-4147-A177-3AD203B41FA5}">
                          <a16:colId xmlns:a16="http://schemas.microsoft.com/office/drawing/2014/main" val="1124059318"/>
                        </a:ext>
                      </a:extLst>
                    </a:gridCol>
                    <a:gridCol w="2153479">
                      <a:extLst>
                        <a:ext uri="{9D8B030D-6E8A-4147-A177-3AD203B41FA5}">
                          <a16:colId xmlns:a16="http://schemas.microsoft.com/office/drawing/2014/main" val="1602071727"/>
                        </a:ext>
                      </a:extLst>
                    </a:gridCol>
                  </a:tblGrid>
                  <a:tr h="370840">
                    <a:tc>
                      <a:txBody>
                        <a:bodyPr/>
                        <a:lstStyle/>
                        <a:p>
                          <a:pPr algn="ctr"/>
                          <a:endParaRPr lang="zh-CN" altLang="en-US" b="0" dirty="0">
                            <a:latin typeface="Corbel" panose="020B0503020204020204" pitchFamily="34" charset="0"/>
                          </a:endParaRPr>
                        </a:p>
                      </a:txBody>
                      <a:tcPr anchor="ctr"/>
                    </a:tc>
                    <a:tc>
                      <a:txBody>
                        <a:bodyPr/>
                        <a:lstStyle/>
                        <a:p>
                          <a:pPr algn="ctr"/>
                          <a:r>
                            <a:rPr lang="zh-CN" altLang="en-US" sz="1600" b="0" i="0" dirty="0">
                              <a:latin typeface="Corbel" panose="020B0503020204020204" pitchFamily="34" charset="0"/>
                              <a:ea typeface="+mn-ea"/>
                            </a:rPr>
                            <a:t>相对误差阈值</a:t>
                          </a:r>
                          <a14:m>
                            <m:oMath xmlns:m="http://schemas.openxmlformats.org/officeDocument/2006/math">
                              <m:r>
                                <a:rPr lang="en-US" altLang="zh-CN" sz="1600" b="0" i="1" smtClean="0">
                                  <a:latin typeface="Cambria Math" panose="02040503050406030204" pitchFamily="18" charset="0"/>
                                  <a:ea typeface="Cambria Math" panose="02040503050406030204" pitchFamily="18" charset="0"/>
                                </a:rPr>
                                <m:t>𝛿</m:t>
                              </m:r>
                            </m:oMath>
                          </a14:m>
                          <a:endParaRPr lang="zh-CN" altLang="en-US" sz="1600" b="0" dirty="0">
                            <a:latin typeface="Corbel" panose="020B0503020204020204" pitchFamily="34" charset="0"/>
                          </a:endParaRPr>
                        </a:p>
                      </a:txBody>
                      <a:tcPr anchor="ctr"/>
                    </a:tc>
                    <a:tc>
                      <a:txBody>
                        <a:bodyPr/>
                        <a:lstStyle/>
                        <a:p>
                          <a:pPr algn="ctr"/>
                          <a:r>
                            <a:rPr lang="en-US" altLang="zh-CN" sz="1600" b="0" dirty="0">
                              <a:solidFill>
                                <a:schemeClr val="bg1"/>
                              </a:solidFill>
                              <a:latin typeface="Corbel" panose="020B0503020204020204" pitchFamily="34" charset="0"/>
                            </a:rPr>
                            <a:t>additive error </a:t>
                          </a:r>
                          <a14:m>
                            <m:oMath xmlns:m="http://schemas.openxmlformats.org/officeDocument/2006/math">
                              <m:r>
                                <a:rPr lang="en-US" altLang="zh-CN" sz="1600" b="0" i="1" smtClean="0">
                                  <a:solidFill>
                                    <a:schemeClr val="bg1"/>
                                  </a:solidFill>
                                  <a:latin typeface="Cambria Math" panose="02040503050406030204" pitchFamily="18" charset="0"/>
                                  <a:ea typeface="Cambria Math" panose="02040503050406030204" pitchFamily="18" charset="0"/>
                                </a:rPr>
                                <m:t>𝜀</m:t>
                              </m:r>
                            </m:oMath>
                          </a14:m>
                          <a:endParaRPr lang="zh-CN" altLang="en-US" sz="1600" b="0" dirty="0">
                            <a:solidFill>
                              <a:schemeClr val="bg1"/>
                            </a:solidFill>
                            <a:latin typeface="Corbel" panose="020B0503020204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45941733"/>
                      </a:ext>
                    </a:extLst>
                  </a:tr>
                  <a:tr h="370840">
                    <a:tc>
                      <a:txBody>
                        <a:bodyPr/>
                        <a:lstStyle/>
                        <a:p>
                          <a:pPr algn="ct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𝑇</m:t>
                                </m:r>
                                <m:d>
                                  <m:dPr>
                                    <m:ctrlPr>
                                      <a:rPr kumimoji="1" lang="en-US" altLang="zh-CN" sz="1600" b="0" i="1">
                                        <a:latin typeface="Cambria Math" panose="02040503050406030204" pitchFamily="18" charset="0"/>
                                      </a:rPr>
                                    </m:ctrlPr>
                                  </m:dPr>
                                  <m:e>
                                    <m:r>
                                      <a:rPr kumimoji="1" lang="en-US" altLang="zh-CN" sz="1600" b="0" i="1">
                                        <a:latin typeface="Cambria Math" panose="02040503050406030204" pitchFamily="18" charset="0"/>
                                      </a:rPr>
                                      <m:t>𝑛</m:t>
                                    </m:r>
                                  </m:e>
                                </m:d>
                              </m:oMath>
                            </m:oMathPara>
                          </a14:m>
                          <a:endParaRPr lang="zh-CN" altLang="en-US" sz="1600" b="1" dirty="0">
                            <a:solidFill>
                              <a:srgbClr val="C00000"/>
                            </a:solidFill>
                            <a:latin typeface="Corbel" panose="020B0503020204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ea typeface="Cambria Math" panose="02040503050406030204" pitchFamily="18" charset="0"/>
                                  </a:rPr>
                                  <m:t>𝛰</m:t>
                                </m:r>
                                <m:d>
                                  <m:dPr>
                                    <m:ctrlPr>
                                      <a:rPr lang="en-US" altLang="zh-CN" sz="1600" b="0" i="1" smtClean="0">
                                        <a:solidFill>
                                          <a:schemeClr val="tx1"/>
                                        </a:solidFill>
                                        <a:latin typeface="Cambria Math" panose="02040503050406030204" pitchFamily="18" charset="0"/>
                                        <a:ea typeface="Cambria Math" panose="02040503050406030204" pitchFamily="18" charset="0"/>
                                      </a:rPr>
                                    </m:ctrlPr>
                                  </m:dPr>
                                  <m:e>
                                    <m:r>
                                      <a:rPr lang="en-US" altLang="zh-CN" sz="1600" b="0" i="1" smtClean="0">
                                        <a:solidFill>
                                          <a:schemeClr val="tx1"/>
                                        </a:solidFill>
                                        <a:latin typeface="Cambria Math" panose="02040503050406030204" pitchFamily="18" charset="0"/>
                                        <a:ea typeface="Cambria Math" panose="02040503050406030204" pitchFamily="18" charset="0"/>
                                      </a:rPr>
                                      <m:t>1/</m:t>
                                    </m:r>
                                    <m:r>
                                      <a:rPr lang="en-US" altLang="zh-CN" sz="1600" b="0" i="1" smtClean="0">
                                        <a:solidFill>
                                          <a:schemeClr val="tx1"/>
                                        </a:solidFill>
                                        <a:latin typeface="Cambria Math" panose="02040503050406030204" pitchFamily="18" charset="0"/>
                                        <a:ea typeface="Cambria Math" panose="02040503050406030204" pitchFamily="18" charset="0"/>
                                      </a:rPr>
                                      <m:t>𝛿</m:t>
                                    </m:r>
                                  </m:e>
                                </m:d>
                              </m:oMath>
                            </m:oMathPara>
                          </a14:m>
                          <a:endParaRPr lang="zh-CN" altLang="en-US" sz="1600" b="0" dirty="0">
                            <a:solidFill>
                              <a:schemeClr val="tx1"/>
                            </a:solidFill>
                            <a:latin typeface="Corbel" panose="020B0503020204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1600" b="0" i="1" smtClean="0">
                                  <a:solidFill>
                                    <a:schemeClr val="bg1"/>
                                  </a:solidFill>
                                  <a:latin typeface="Cambria Math" panose="02040503050406030204" pitchFamily="18" charset="0"/>
                                  <a:ea typeface="Cambria Math" panose="02040503050406030204" pitchFamily="18" charset="0"/>
                                </a:rPr>
                                <m:t>𝛰</m:t>
                              </m:r>
                              <m:d>
                                <m:dPr>
                                  <m:ctrlPr>
                                    <a:rPr lang="en-US" altLang="zh-CN" sz="1600" b="0" i="1" smtClean="0">
                                      <a:solidFill>
                                        <a:schemeClr val="bg1"/>
                                      </a:solidFill>
                                      <a:latin typeface="Cambria Math" panose="02040503050406030204" pitchFamily="18" charset="0"/>
                                      <a:ea typeface="Cambria Math" panose="02040503050406030204" pitchFamily="18" charset="0"/>
                                    </a:rPr>
                                  </m:ctrlPr>
                                </m:dPr>
                                <m:e>
                                  <m:rad>
                                    <m:radPr>
                                      <m:degHide m:val="on"/>
                                      <m:ctrlPr>
                                        <a:rPr lang="en-US" altLang="zh-CN" sz="1600" b="0" i="1" smtClean="0">
                                          <a:solidFill>
                                            <a:schemeClr val="bg1"/>
                                          </a:solidFill>
                                          <a:latin typeface="Cambria Math" panose="02040503050406030204" pitchFamily="18" charset="0"/>
                                          <a:ea typeface="Cambria Math" panose="02040503050406030204" pitchFamily="18" charset="0"/>
                                        </a:rPr>
                                      </m:ctrlPr>
                                    </m:radPr>
                                    <m:deg/>
                                    <m:e>
                                      <m:acc>
                                        <m:accPr>
                                          <m:chr m:val="̅"/>
                                          <m:ctrlPr>
                                            <a:rPr lang="en-US" altLang="zh-CN" sz="1600" b="0" i="1" smtClean="0">
                                              <a:solidFill>
                                                <a:schemeClr val="bg1"/>
                                              </a:solidFill>
                                              <a:latin typeface="Cambria Math" panose="02040503050406030204" pitchFamily="18" charset="0"/>
                                              <a:ea typeface="Cambria Math" panose="02040503050406030204" pitchFamily="18" charset="0"/>
                                            </a:rPr>
                                          </m:ctrlPr>
                                        </m:accPr>
                                        <m:e>
                                          <m:r>
                                            <a:rPr lang="en-US" altLang="zh-CN" sz="1600" b="0" i="1" smtClean="0">
                                              <a:solidFill>
                                                <a:schemeClr val="bg1"/>
                                              </a:solidFill>
                                              <a:latin typeface="Cambria Math" panose="02040503050406030204" pitchFamily="18" charset="0"/>
                                              <a:ea typeface="Cambria Math" panose="02040503050406030204" pitchFamily="18" charset="0"/>
                                            </a:rPr>
                                            <m:t>𝑑</m:t>
                                          </m:r>
                                        </m:e>
                                      </m:acc>
                                    </m:e>
                                  </m:rad>
                                  <m:r>
                                    <a:rPr lang="en-US" altLang="zh-CN" sz="1600" b="0" i="1" smtClean="0">
                                      <a:solidFill>
                                        <a:schemeClr val="bg1"/>
                                      </a:solidFill>
                                      <a:latin typeface="Cambria Math" panose="02040503050406030204" pitchFamily="18" charset="0"/>
                                      <a:ea typeface="Cambria Math" panose="02040503050406030204" pitchFamily="18" charset="0"/>
                                    </a:rPr>
                                    <m:t>/</m:t>
                                  </m:r>
                                  <m:r>
                                    <a:rPr lang="en-US" altLang="zh-CN" sz="1600" b="0" i="1" smtClean="0">
                                      <a:solidFill>
                                        <a:schemeClr val="bg1"/>
                                      </a:solidFill>
                                      <a:latin typeface="Cambria Math" panose="02040503050406030204" pitchFamily="18" charset="0"/>
                                      <a:ea typeface="Cambria Math" panose="02040503050406030204" pitchFamily="18" charset="0"/>
                                    </a:rPr>
                                    <m:t>𝜀</m:t>
                                  </m:r>
                                </m:e>
                              </m:d>
                            </m:oMath>
                          </a14:m>
                          <a:r>
                            <a:rPr lang="en-US" altLang="zh-CN" sz="1600" b="0" dirty="0">
                              <a:solidFill>
                                <a:schemeClr val="bg1"/>
                              </a:solidFill>
                              <a:latin typeface="Corbel" panose="020B0503020204020204" pitchFamily="34" charset="0"/>
                            </a:rPr>
                            <a:t>  </a:t>
                          </a:r>
                          <a:endParaRPr lang="zh-CN" altLang="en-US" sz="1600" b="0" dirty="0">
                            <a:solidFill>
                              <a:schemeClr val="bg1"/>
                            </a:solidFill>
                            <a:latin typeface="Corbel" panose="020B0503020204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83888560"/>
                      </a:ext>
                    </a:extLst>
                  </a:tr>
                  <a:tr h="370840">
                    <a:tc>
                      <a:txBody>
                        <a:bodyPr/>
                        <a:lstStyle/>
                        <a:p>
                          <a:pPr algn="ctr"/>
                          <a:r>
                            <a:rPr lang="zh-CN" altLang="en-US" sz="1600" b="1" dirty="0">
                              <a:solidFill>
                                <a:srgbClr val="C00000"/>
                              </a:solidFill>
                              <a:latin typeface="Corbel" panose="020B0503020204020204" pitchFamily="34" charset="0"/>
                            </a:rPr>
                            <a:t>确定</a:t>
                          </a:r>
                          <a:r>
                            <a:rPr lang="en-US" altLang="zh-CN" sz="1600" b="1" dirty="0">
                              <a:solidFill>
                                <a:srgbClr val="C00000"/>
                              </a:solidFill>
                              <a:latin typeface="Corbel" panose="020B0503020204020204" pitchFamily="34" charset="0"/>
                            </a:rPr>
                            <a:t>push</a:t>
                          </a:r>
                          <a:endParaRPr lang="zh-CN" altLang="en-US" sz="1600" b="1" dirty="0">
                            <a:solidFill>
                              <a:srgbClr val="C00000"/>
                            </a:solidFill>
                            <a:latin typeface="Corbel" panose="020B0503020204020204" pitchFamily="34" charset="0"/>
                          </a:endParaRPr>
                        </a:p>
                      </a:txBody>
                      <a:tcPr anchor="ctr"/>
                    </a:tc>
                    <a:tc>
                      <a:txBody>
                        <a:bodyPr/>
                        <a:lstStyle/>
                        <a:p>
                          <a:r>
                            <a:rPr kumimoji="1" lang="zh-CN" altLang="en-US" sz="1600" b="0" dirty="0">
                              <a:solidFill>
                                <a:schemeClr val="tx1"/>
                              </a:solidFill>
                              <a:latin typeface="Corbel" panose="020B0503020204020204" pitchFamily="34" charset="0"/>
                              <a:ea typeface="Cambria Math" panose="02040503050406030204" pitchFamily="18" charset="0"/>
                            </a:rPr>
                            <a:t>如果增加值</a:t>
                          </a:r>
                          <a14:m>
                            <m:oMath xmlns:m="http://schemas.openxmlformats.org/officeDocument/2006/math">
                              <m:r>
                                <a:rPr kumimoji="1" lang="en-US" altLang="zh-CN" sz="1600" b="1" i="1" smtClean="0">
                                  <a:solidFill>
                                    <a:srgbClr val="C00000"/>
                                  </a:solidFill>
                                  <a:latin typeface="Cambria Math" panose="02040503050406030204" pitchFamily="18" charset="0"/>
                                  <a:ea typeface="Cambria Math" panose="02040503050406030204" pitchFamily="18" charset="0"/>
                                </a:rPr>
                                <m:t>≥</m:t>
                              </m:r>
                              <m:r>
                                <a:rPr kumimoji="1" lang="en-US" altLang="zh-CN" sz="1600" b="1" i="1" smtClean="0">
                                  <a:solidFill>
                                    <a:srgbClr val="C00000"/>
                                  </a:solidFill>
                                  <a:latin typeface="Cambria Math" panose="02040503050406030204" pitchFamily="18" charset="0"/>
                                  <a:ea typeface="Cambria Math" panose="02040503050406030204" pitchFamily="18" charset="0"/>
                                </a:rPr>
                                <m:t>𝜶𝜹</m:t>
                              </m:r>
                            </m:oMath>
                          </a14:m>
                          <a:endParaRPr lang="zh-CN" altLang="en-US" sz="1600" b="1" dirty="0">
                            <a:solidFill>
                              <a:schemeClr val="tx1"/>
                            </a:solidFill>
                            <a:latin typeface="Corbel" panose="020B0503020204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b="0" dirty="0">
                              <a:solidFill>
                                <a:schemeClr val="bg1"/>
                              </a:solidFill>
                              <a:latin typeface="Corbel" panose="020B0503020204020204" pitchFamily="34" charset="0"/>
                              <a:ea typeface="Cambria Math" panose="02040503050406030204" pitchFamily="18" charset="0"/>
                            </a:rPr>
                            <a:t>如果增加值</a:t>
                          </a:r>
                          <a14:m>
                            <m:oMath xmlns:m="http://schemas.openxmlformats.org/officeDocument/2006/math">
                              <m:r>
                                <a:rPr kumimoji="1" lang="en-US" altLang="zh-CN" sz="1600" b="1" i="1" smtClean="0">
                                  <a:solidFill>
                                    <a:schemeClr val="bg1"/>
                                  </a:solidFill>
                                  <a:latin typeface="Cambria Math" panose="02040503050406030204" pitchFamily="18" charset="0"/>
                                  <a:ea typeface="Cambria Math" panose="02040503050406030204" pitchFamily="18" charset="0"/>
                                </a:rPr>
                                <m:t>≥</m:t>
                              </m:r>
                              <m:f>
                                <m:fPr>
                                  <m:ctrlPr>
                                    <a:rPr kumimoji="1" lang="en-US" altLang="zh-CN" sz="1600" b="1" i="1" smtClean="0">
                                      <a:solidFill>
                                        <a:schemeClr val="bg1"/>
                                      </a:solidFill>
                                      <a:latin typeface="Cambria Math" panose="02040503050406030204" pitchFamily="18" charset="0"/>
                                      <a:ea typeface="Cambria Math" panose="02040503050406030204" pitchFamily="18" charset="0"/>
                                    </a:rPr>
                                  </m:ctrlPr>
                                </m:fPr>
                                <m:num>
                                  <m:r>
                                    <a:rPr kumimoji="1" lang="en-US" altLang="zh-CN" sz="1600" b="1" i="1" smtClean="0">
                                      <a:solidFill>
                                        <a:schemeClr val="bg1"/>
                                      </a:solidFill>
                                      <a:latin typeface="Cambria Math" panose="02040503050406030204" pitchFamily="18" charset="0"/>
                                      <a:ea typeface="Cambria Math" panose="02040503050406030204" pitchFamily="18" charset="0"/>
                                    </a:rPr>
                                    <m:t>𝜶𝜺</m:t>
                                  </m:r>
                                </m:num>
                                <m:den>
                                  <m:rad>
                                    <m:radPr>
                                      <m:degHide m:val="on"/>
                                      <m:ctrlPr>
                                        <a:rPr kumimoji="1" lang="en-US" altLang="zh-CN" sz="1600" b="1" i="1" smtClean="0">
                                          <a:solidFill>
                                            <a:schemeClr val="bg1"/>
                                          </a:solidFill>
                                          <a:latin typeface="Cambria Math" panose="02040503050406030204" pitchFamily="18" charset="0"/>
                                          <a:ea typeface="Cambria Math" panose="02040503050406030204" pitchFamily="18" charset="0"/>
                                        </a:rPr>
                                      </m:ctrlPr>
                                    </m:radPr>
                                    <m:deg/>
                                    <m:e>
                                      <m:sSub>
                                        <m:sSubPr>
                                          <m:ctrlPr>
                                            <a:rPr kumimoji="1" lang="en-US" altLang="zh-CN" sz="1600" b="1" i="1" smtClean="0">
                                              <a:solidFill>
                                                <a:schemeClr val="bg1"/>
                                              </a:solidFill>
                                              <a:latin typeface="Cambria Math" panose="02040503050406030204" pitchFamily="18" charset="0"/>
                                              <a:ea typeface="Cambria Math" panose="02040503050406030204" pitchFamily="18" charset="0"/>
                                            </a:rPr>
                                          </m:ctrlPr>
                                        </m:sSubPr>
                                        <m:e>
                                          <m:r>
                                            <a:rPr kumimoji="1" lang="en-US" altLang="zh-CN" sz="1600" b="1" i="1" smtClean="0">
                                              <a:solidFill>
                                                <a:schemeClr val="bg1"/>
                                              </a:solidFill>
                                              <a:latin typeface="Cambria Math" panose="02040503050406030204" pitchFamily="18" charset="0"/>
                                              <a:ea typeface="Cambria Math" panose="02040503050406030204" pitchFamily="18" charset="0"/>
                                            </a:rPr>
                                            <m:t>𝒅</m:t>
                                          </m:r>
                                        </m:e>
                                        <m:sub>
                                          <m:r>
                                            <a:rPr kumimoji="1" lang="en-US" altLang="zh-CN" sz="1600" b="1" i="1" smtClean="0">
                                              <a:solidFill>
                                                <a:schemeClr val="bg1"/>
                                              </a:solidFill>
                                              <a:latin typeface="Cambria Math" panose="02040503050406030204" pitchFamily="18" charset="0"/>
                                              <a:ea typeface="Cambria Math" panose="02040503050406030204" pitchFamily="18" charset="0"/>
                                            </a:rPr>
                                            <m:t>𝒐𝒖𝒕</m:t>
                                          </m:r>
                                        </m:sub>
                                      </m:sSub>
                                      <m:r>
                                        <a:rPr kumimoji="1" lang="en-US" altLang="zh-CN" sz="1600" b="1" i="1" smtClean="0">
                                          <a:solidFill>
                                            <a:schemeClr val="bg1"/>
                                          </a:solidFill>
                                          <a:latin typeface="Cambria Math" panose="02040503050406030204" pitchFamily="18" charset="0"/>
                                          <a:ea typeface="Cambria Math" panose="02040503050406030204" pitchFamily="18" charset="0"/>
                                        </a:rPr>
                                        <m:t>(</m:t>
                                      </m:r>
                                      <m:r>
                                        <a:rPr kumimoji="1" lang="en-US" altLang="zh-CN" sz="1600" b="1" i="1" smtClean="0">
                                          <a:solidFill>
                                            <a:schemeClr val="bg1"/>
                                          </a:solidFill>
                                          <a:latin typeface="Cambria Math" panose="02040503050406030204" pitchFamily="18" charset="0"/>
                                          <a:ea typeface="Cambria Math" panose="02040503050406030204" pitchFamily="18" charset="0"/>
                                        </a:rPr>
                                        <m:t>𝒗</m:t>
                                      </m:r>
                                      <m:r>
                                        <a:rPr kumimoji="1" lang="en-US" altLang="zh-CN" sz="1600" b="1" i="1" smtClean="0">
                                          <a:solidFill>
                                            <a:schemeClr val="bg1"/>
                                          </a:solidFill>
                                          <a:latin typeface="Cambria Math" panose="02040503050406030204" pitchFamily="18" charset="0"/>
                                          <a:ea typeface="Cambria Math" panose="02040503050406030204" pitchFamily="18" charset="0"/>
                                        </a:rPr>
                                        <m:t>)</m:t>
                                      </m:r>
                                    </m:e>
                                  </m:rad>
                                </m:den>
                              </m:f>
                            </m:oMath>
                          </a14:m>
                          <a:endParaRPr lang="zh-CN" altLang="en-US" sz="1600" b="1" dirty="0">
                            <a:solidFill>
                              <a:schemeClr val="bg1"/>
                            </a:solidFill>
                            <a:latin typeface="Corbel" panose="020B0503020204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53101828"/>
                      </a:ext>
                    </a:extLst>
                  </a:tr>
                  <a:tr h="370840">
                    <a:tc>
                      <a:txBody>
                        <a:bodyPr/>
                        <a:lstStyle/>
                        <a:p>
                          <a:pPr algn="ctr"/>
                          <a:r>
                            <a:rPr lang="zh-CN" altLang="en-US" sz="1600" b="1" dirty="0">
                              <a:solidFill>
                                <a:srgbClr val="0070C0"/>
                              </a:solidFill>
                              <a:latin typeface="Corbel" panose="020B0503020204020204" pitchFamily="34" charset="0"/>
                            </a:rPr>
                            <a:t>采样</a:t>
                          </a:r>
                          <a:r>
                            <a:rPr lang="en-US" altLang="zh-CN" sz="1600" b="1" dirty="0">
                              <a:solidFill>
                                <a:srgbClr val="0070C0"/>
                              </a:solidFill>
                              <a:latin typeface="Corbel" panose="020B0503020204020204" pitchFamily="34" charset="0"/>
                            </a:rPr>
                            <a:t>push</a:t>
                          </a:r>
                          <a:endParaRPr lang="zh-CN" altLang="en-US" sz="1600" b="1" dirty="0">
                            <a:solidFill>
                              <a:srgbClr val="0070C0"/>
                            </a:solidFill>
                            <a:latin typeface="Corbel" panose="020B0503020204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b="0" dirty="0">
                              <a:solidFill>
                                <a:schemeClr val="tx1"/>
                              </a:solidFill>
                              <a:latin typeface="Corbel" panose="020B0503020204020204" pitchFamily="34" charset="0"/>
                              <a:ea typeface="Cambria Math" panose="02040503050406030204" pitchFamily="18" charset="0"/>
                            </a:rPr>
                            <a:t>如果增加值</a:t>
                          </a:r>
                          <a14:m>
                            <m:oMath xmlns:m="http://schemas.openxmlformats.org/officeDocument/2006/math">
                              <m:r>
                                <a:rPr kumimoji="1" lang="en-US" altLang="zh-CN" sz="1600" b="1" i="1" smtClean="0">
                                  <a:solidFill>
                                    <a:srgbClr val="0070C0"/>
                                  </a:solidFill>
                                  <a:latin typeface="Cambria Math" panose="02040503050406030204" pitchFamily="18" charset="0"/>
                                  <a:ea typeface="Cambria Math" panose="02040503050406030204" pitchFamily="18" charset="0"/>
                                </a:rPr>
                                <m:t>≥</m:t>
                              </m:r>
                              <m:r>
                                <a:rPr kumimoji="1" lang="en-US" altLang="zh-CN" sz="1600" b="1" i="1" smtClean="0">
                                  <a:solidFill>
                                    <a:srgbClr val="0070C0"/>
                                  </a:solidFill>
                                  <a:latin typeface="Cambria Math" panose="02040503050406030204" pitchFamily="18" charset="0"/>
                                  <a:ea typeface="Cambria Math" panose="02040503050406030204" pitchFamily="18" charset="0"/>
                                </a:rPr>
                                <m:t>𝒓</m:t>
                              </m:r>
                              <m:r>
                                <a:rPr kumimoji="1" lang="en-US" altLang="zh-CN" sz="1600" b="1" i="1">
                                  <a:solidFill>
                                    <a:srgbClr val="0070C0"/>
                                  </a:solidFill>
                                  <a:latin typeface="Cambria Math" panose="02040503050406030204" pitchFamily="18" charset="0"/>
                                  <a:ea typeface="Cambria Math" panose="02040503050406030204" pitchFamily="18" charset="0"/>
                                </a:rPr>
                                <m:t>𝜶𝜹</m:t>
                              </m:r>
                            </m:oMath>
                          </a14:m>
                          <a:r>
                            <a:rPr lang="zh-CN" altLang="en-US" sz="1600" b="1" dirty="0">
                              <a:solidFill>
                                <a:schemeClr val="tx1"/>
                              </a:solidFill>
                              <a:latin typeface="Corbel" panose="020B0503020204020204" pitchFamily="34" charset="0"/>
                            </a:rPr>
                            <a: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b="0" dirty="0">
                              <a:solidFill>
                                <a:schemeClr val="bg1"/>
                              </a:solidFill>
                              <a:latin typeface="Corbel" panose="020B0503020204020204" pitchFamily="34" charset="0"/>
                              <a:ea typeface="Cambria Math" panose="02040503050406030204" pitchFamily="18" charset="0"/>
                            </a:rPr>
                            <a:t>如果增加值</a:t>
                          </a:r>
                          <a14:m>
                            <m:oMath xmlns:m="http://schemas.openxmlformats.org/officeDocument/2006/math">
                              <m:r>
                                <a:rPr kumimoji="1" lang="en-US" altLang="zh-CN" sz="1600" b="1" i="1" smtClean="0">
                                  <a:solidFill>
                                    <a:schemeClr val="bg1"/>
                                  </a:solidFill>
                                  <a:latin typeface="Cambria Math" panose="02040503050406030204" pitchFamily="18" charset="0"/>
                                  <a:ea typeface="Cambria Math" panose="02040503050406030204" pitchFamily="18" charset="0"/>
                                </a:rPr>
                                <m:t>≥</m:t>
                              </m:r>
                              <m:f>
                                <m:fPr>
                                  <m:ctrlPr>
                                    <a:rPr kumimoji="1" lang="en-US" altLang="zh-CN" sz="1600" b="1" i="1" smtClean="0">
                                      <a:solidFill>
                                        <a:schemeClr val="bg1"/>
                                      </a:solidFill>
                                      <a:latin typeface="Cambria Math" panose="02040503050406030204" pitchFamily="18" charset="0"/>
                                      <a:ea typeface="Cambria Math" panose="02040503050406030204" pitchFamily="18" charset="0"/>
                                    </a:rPr>
                                  </m:ctrlPr>
                                </m:fPr>
                                <m:num>
                                  <m:r>
                                    <a:rPr kumimoji="1" lang="en-US" altLang="zh-CN" sz="1600" b="1" i="1" smtClean="0">
                                      <a:solidFill>
                                        <a:schemeClr val="bg1"/>
                                      </a:solidFill>
                                      <a:latin typeface="Cambria Math" panose="02040503050406030204" pitchFamily="18" charset="0"/>
                                      <a:ea typeface="Cambria Math" panose="02040503050406030204" pitchFamily="18" charset="0"/>
                                    </a:rPr>
                                    <m:t>𝒓</m:t>
                                  </m:r>
                                  <m:r>
                                    <a:rPr kumimoji="1" lang="en-US" altLang="zh-CN" sz="1600" b="1" i="1" smtClean="0">
                                      <a:solidFill>
                                        <a:schemeClr val="bg1"/>
                                      </a:solidFill>
                                      <a:latin typeface="Cambria Math" panose="02040503050406030204" pitchFamily="18" charset="0"/>
                                      <a:ea typeface="Cambria Math" panose="02040503050406030204" pitchFamily="18" charset="0"/>
                                    </a:rPr>
                                    <m:t>𝜶𝜺</m:t>
                                  </m:r>
                                </m:num>
                                <m:den>
                                  <m:rad>
                                    <m:radPr>
                                      <m:degHide m:val="on"/>
                                      <m:ctrlPr>
                                        <a:rPr kumimoji="1" lang="en-US" altLang="zh-CN" sz="1600" b="1" i="1" smtClean="0">
                                          <a:solidFill>
                                            <a:schemeClr val="bg1"/>
                                          </a:solidFill>
                                          <a:latin typeface="Cambria Math" panose="02040503050406030204" pitchFamily="18" charset="0"/>
                                          <a:ea typeface="Cambria Math" panose="02040503050406030204" pitchFamily="18" charset="0"/>
                                        </a:rPr>
                                      </m:ctrlPr>
                                    </m:radPr>
                                    <m:deg/>
                                    <m:e>
                                      <m:sSub>
                                        <m:sSubPr>
                                          <m:ctrlPr>
                                            <a:rPr kumimoji="1" lang="en-US" altLang="zh-CN" sz="1600" b="1" i="1" smtClean="0">
                                              <a:solidFill>
                                                <a:schemeClr val="bg1"/>
                                              </a:solidFill>
                                              <a:latin typeface="Cambria Math" panose="02040503050406030204" pitchFamily="18" charset="0"/>
                                              <a:ea typeface="Cambria Math" panose="02040503050406030204" pitchFamily="18" charset="0"/>
                                            </a:rPr>
                                          </m:ctrlPr>
                                        </m:sSubPr>
                                        <m:e>
                                          <m:r>
                                            <a:rPr kumimoji="1" lang="en-US" altLang="zh-CN" sz="1600" b="1" i="1" smtClean="0">
                                              <a:solidFill>
                                                <a:schemeClr val="bg1"/>
                                              </a:solidFill>
                                              <a:latin typeface="Cambria Math" panose="02040503050406030204" pitchFamily="18" charset="0"/>
                                              <a:ea typeface="Cambria Math" panose="02040503050406030204" pitchFamily="18" charset="0"/>
                                            </a:rPr>
                                            <m:t>𝒅</m:t>
                                          </m:r>
                                        </m:e>
                                        <m:sub>
                                          <m:r>
                                            <a:rPr kumimoji="1" lang="en-US" altLang="zh-CN" sz="1600" b="1" i="1" smtClean="0">
                                              <a:solidFill>
                                                <a:schemeClr val="bg1"/>
                                              </a:solidFill>
                                              <a:latin typeface="Cambria Math" panose="02040503050406030204" pitchFamily="18" charset="0"/>
                                              <a:ea typeface="Cambria Math" panose="02040503050406030204" pitchFamily="18" charset="0"/>
                                            </a:rPr>
                                            <m:t>𝒐𝒖𝒕</m:t>
                                          </m:r>
                                        </m:sub>
                                      </m:sSub>
                                      <m:r>
                                        <a:rPr kumimoji="1" lang="en-US" altLang="zh-CN" sz="1600" b="1" i="1" smtClean="0">
                                          <a:solidFill>
                                            <a:schemeClr val="bg1"/>
                                          </a:solidFill>
                                          <a:latin typeface="Cambria Math" panose="02040503050406030204" pitchFamily="18" charset="0"/>
                                          <a:ea typeface="Cambria Math" panose="02040503050406030204" pitchFamily="18" charset="0"/>
                                        </a:rPr>
                                        <m:t>(</m:t>
                                      </m:r>
                                      <m:r>
                                        <a:rPr kumimoji="1" lang="en-US" altLang="zh-CN" sz="1600" b="1" i="1" smtClean="0">
                                          <a:solidFill>
                                            <a:schemeClr val="bg1"/>
                                          </a:solidFill>
                                          <a:latin typeface="Cambria Math" panose="02040503050406030204" pitchFamily="18" charset="0"/>
                                          <a:ea typeface="Cambria Math" panose="02040503050406030204" pitchFamily="18" charset="0"/>
                                        </a:rPr>
                                        <m:t>𝒗</m:t>
                                      </m:r>
                                      <m:r>
                                        <a:rPr kumimoji="1" lang="en-US" altLang="zh-CN" sz="1600" b="1" i="1" smtClean="0">
                                          <a:solidFill>
                                            <a:schemeClr val="bg1"/>
                                          </a:solidFill>
                                          <a:latin typeface="Cambria Math" panose="02040503050406030204" pitchFamily="18" charset="0"/>
                                          <a:ea typeface="Cambria Math" panose="02040503050406030204" pitchFamily="18" charset="0"/>
                                        </a:rPr>
                                        <m:t>)</m:t>
                                      </m:r>
                                    </m:e>
                                  </m:rad>
                                </m:den>
                              </m:f>
                            </m:oMath>
                          </a14:m>
                          <a:endParaRPr lang="zh-CN" altLang="en-US" sz="1600" b="1" dirty="0">
                            <a:solidFill>
                              <a:schemeClr val="bg1"/>
                            </a:solidFill>
                            <a:latin typeface="Corbel" panose="020B0503020204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30850907"/>
                      </a:ext>
                    </a:extLst>
                  </a:tr>
                  <a:tr h="370840">
                    <a:tc>
                      <a:txBody>
                        <a:bodyPr/>
                        <a:lstStyle/>
                        <a:p>
                          <a:pPr algn="ctr"/>
                          <a:r>
                            <a:rPr lang="zh-CN" altLang="en-US" sz="1600" b="1" dirty="0">
                              <a:latin typeface="Corbel" panose="020B0503020204020204" pitchFamily="34" charset="0"/>
                            </a:rPr>
                            <a:t>不</a:t>
                          </a:r>
                          <a:r>
                            <a:rPr lang="en-US" altLang="zh-CN" sz="1600" b="1" dirty="0">
                              <a:latin typeface="Corbel" panose="020B0503020204020204" pitchFamily="34" charset="0"/>
                            </a:rPr>
                            <a:t>push</a:t>
                          </a:r>
                          <a:endParaRPr lang="zh-CN" altLang="en-US" sz="1600" b="1" dirty="0">
                            <a:latin typeface="Corbel" panose="020B0503020204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b="0" dirty="0">
                              <a:solidFill>
                                <a:schemeClr val="tx1"/>
                              </a:solidFill>
                              <a:latin typeface="Corbel" panose="020B0503020204020204" pitchFamily="34" charset="0"/>
                              <a:ea typeface="Cambria Math" panose="02040503050406030204" pitchFamily="18" charset="0"/>
                            </a:rPr>
                            <a:t>如果增加值</a:t>
                          </a:r>
                          <a14:m>
                            <m:oMath xmlns:m="http://schemas.openxmlformats.org/officeDocument/2006/math">
                              <m:r>
                                <a:rPr kumimoji="1" lang="en-US" altLang="zh-CN" sz="1600" b="1" i="1" smtClean="0">
                                  <a:solidFill>
                                    <a:schemeClr val="tx1"/>
                                  </a:solidFill>
                                  <a:latin typeface="Cambria Math" panose="02040503050406030204" pitchFamily="18" charset="0"/>
                                </a:rPr>
                                <m:t>&lt;</m:t>
                              </m:r>
                              <m:r>
                                <a:rPr kumimoji="1" lang="en-US" altLang="zh-CN" sz="1600" b="1" i="1" smtClean="0">
                                  <a:solidFill>
                                    <a:schemeClr val="tx1"/>
                                  </a:solidFill>
                                  <a:latin typeface="Cambria Math" panose="02040503050406030204" pitchFamily="18" charset="0"/>
                                  <a:ea typeface="Cambria Math" panose="02040503050406030204" pitchFamily="18" charset="0"/>
                                </a:rPr>
                                <m:t>𝒓</m:t>
                              </m:r>
                              <m:r>
                                <a:rPr kumimoji="1" lang="en-US" altLang="zh-CN" sz="1600" b="1" i="1">
                                  <a:solidFill>
                                    <a:schemeClr val="tx1"/>
                                  </a:solidFill>
                                  <a:latin typeface="Cambria Math" panose="02040503050406030204" pitchFamily="18" charset="0"/>
                                  <a:ea typeface="Cambria Math" panose="02040503050406030204" pitchFamily="18" charset="0"/>
                                </a:rPr>
                                <m:t>𝜶𝜹</m:t>
                              </m:r>
                            </m:oMath>
                          </a14:m>
                          <a:endParaRPr lang="zh-CN" altLang="en-US" sz="1600" b="1" dirty="0">
                            <a:solidFill>
                              <a:schemeClr val="tx1"/>
                            </a:solidFill>
                            <a:latin typeface="Corbel" panose="020B0503020204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b="0" dirty="0">
                              <a:solidFill>
                                <a:schemeClr val="bg1"/>
                              </a:solidFill>
                              <a:latin typeface="Corbel" panose="020B0503020204020204" pitchFamily="34" charset="0"/>
                              <a:ea typeface="Cambria Math" panose="02040503050406030204" pitchFamily="18" charset="0"/>
                            </a:rPr>
                            <a:t>如果增加值</a:t>
                          </a:r>
                          <a14:m>
                            <m:oMath xmlns:m="http://schemas.openxmlformats.org/officeDocument/2006/math">
                              <m:r>
                                <a:rPr kumimoji="1" lang="en-US" altLang="zh-CN" sz="1600" b="1" i="1" smtClean="0">
                                  <a:solidFill>
                                    <a:schemeClr val="bg1"/>
                                  </a:solidFill>
                                  <a:latin typeface="Cambria Math" panose="02040503050406030204" pitchFamily="18" charset="0"/>
                                </a:rPr>
                                <m:t>&lt;</m:t>
                              </m:r>
                              <m:f>
                                <m:fPr>
                                  <m:ctrlPr>
                                    <a:rPr kumimoji="1" lang="en-US" altLang="zh-CN" sz="1600" b="1" i="1" smtClean="0">
                                      <a:solidFill>
                                        <a:schemeClr val="bg1"/>
                                      </a:solidFill>
                                      <a:latin typeface="Cambria Math" panose="02040503050406030204" pitchFamily="18" charset="0"/>
                                      <a:ea typeface="Cambria Math" panose="02040503050406030204" pitchFamily="18" charset="0"/>
                                    </a:rPr>
                                  </m:ctrlPr>
                                </m:fPr>
                                <m:num>
                                  <m:r>
                                    <a:rPr kumimoji="1" lang="en-US" altLang="zh-CN" sz="1600" b="1" i="1" smtClean="0">
                                      <a:solidFill>
                                        <a:schemeClr val="bg1"/>
                                      </a:solidFill>
                                      <a:latin typeface="Cambria Math" panose="02040503050406030204" pitchFamily="18" charset="0"/>
                                      <a:ea typeface="Cambria Math" panose="02040503050406030204" pitchFamily="18" charset="0"/>
                                    </a:rPr>
                                    <m:t>𝒓</m:t>
                                  </m:r>
                                  <m:r>
                                    <a:rPr kumimoji="1" lang="en-US" altLang="zh-CN" sz="1600" b="1" i="1" smtClean="0">
                                      <a:solidFill>
                                        <a:schemeClr val="bg1"/>
                                      </a:solidFill>
                                      <a:latin typeface="Cambria Math" panose="02040503050406030204" pitchFamily="18" charset="0"/>
                                      <a:ea typeface="Cambria Math" panose="02040503050406030204" pitchFamily="18" charset="0"/>
                                    </a:rPr>
                                    <m:t>𝜶𝜺</m:t>
                                  </m:r>
                                </m:num>
                                <m:den>
                                  <m:rad>
                                    <m:radPr>
                                      <m:degHide m:val="on"/>
                                      <m:ctrlPr>
                                        <a:rPr kumimoji="1" lang="en-US" altLang="zh-CN" sz="1600" b="1" i="1" smtClean="0">
                                          <a:solidFill>
                                            <a:schemeClr val="bg1"/>
                                          </a:solidFill>
                                          <a:latin typeface="Cambria Math" panose="02040503050406030204" pitchFamily="18" charset="0"/>
                                          <a:ea typeface="Cambria Math" panose="02040503050406030204" pitchFamily="18" charset="0"/>
                                        </a:rPr>
                                      </m:ctrlPr>
                                    </m:radPr>
                                    <m:deg/>
                                    <m:e>
                                      <m:sSub>
                                        <m:sSubPr>
                                          <m:ctrlPr>
                                            <a:rPr kumimoji="1" lang="en-US" altLang="zh-CN" sz="1600" b="1" i="1" smtClean="0">
                                              <a:solidFill>
                                                <a:schemeClr val="bg1"/>
                                              </a:solidFill>
                                              <a:latin typeface="Cambria Math" panose="02040503050406030204" pitchFamily="18" charset="0"/>
                                              <a:ea typeface="Cambria Math" panose="02040503050406030204" pitchFamily="18" charset="0"/>
                                            </a:rPr>
                                          </m:ctrlPr>
                                        </m:sSubPr>
                                        <m:e>
                                          <m:r>
                                            <a:rPr kumimoji="1" lang="en-US" altLang="zh-CN" sz="1600" b="1" i="1" smtClean="0">
                                              <a:solidFill>
                                                <a:schemeClr val="bg1"/>
                                              </a:solidFill>
                                              <a:latin typeface="Cambria Math" panose="02040503050406030204" pitchFamily="18" charset="0"/>
                                              <a:ea typeface="Cambria Math" panose="02040503050406030204" pitchFamily="18" charset="0"/>
                                            </a:rPr>
                                            <m:t>𝒅</m:t>
                                          </m:r>
                                        </m:e>
                                        <m:sub>
                                          <m:r>
                                            <a:rPr kumimoji="1" lang="en-US" altLang="zh-CN" sz="1600" b="1" i="1" smtClean="0">
                                              <a:solidFill>
                                                <a:schemeClr val="bg1"/>
                                              </a:solidFill>
                                              <a:latin typeface="Cambria Math" panose="02040503050406030204" pitchFamily="18" charset="0"/>
                                              <a:ea typeface="Cambria Math" panose="02040503050406030204" pitchFamily="18" charset="0"/>
                                            </a:rPr>
                                            <m:t>𝒐𝒖𝒕</m:t>
                                          </m:r>
                                        </m:sub>
                                      </m:sSub>
                                      <m:r>
                                        <a:rPr kumimoji="1" lang="en-US" altLang="zh-CN" sz="1600" b="1" i="1" smtClean="0">
                                          <a:solidFill>
                                            <a:schemeClr val="bg1"/>
                                          </a:solidFill>
                                          <a:latin typeface="Cambria Math" panose="02040503050406030204" pitchFamily="18" charset="0"/>
                                          <a:ea typeface="Cambria Math" panose="02040503050406030204" pitchFamily="18" charset="0"/>
                                        </a:rPr>
                                        <m:t>(</m:t>
                                      </m:r>
                                      <m:r>
                                        <a:rPr kumimoji="1" lang="en-US" altLang="zh-CN" sz="1600" b="1" i="1" smtClean="0">
                                          <a:solidFill>
                                            <a:schemeClr val="bg1"/>
                                          </a:solidFill>
                                          <a:latin typeface="Cambria Math" panose="02040503050406030204" pitchFamily="18" charset="0"/>
                                          <a:ea typeface="Cambria Math" panose="02040503050406030204" pitchFamily="18" charset="0"/>
                                        </a:rPr>
                                        <m:t>𝒗</m:t>
                                      </m:r>
                                      <m:r>
                                        <a:rPr kumimoji="1" lang="en-US" altLang="zh-CN" sz="1600" b="1" i="1" smtClean="0">
                                          <a:solidFill>
                                            <a:schemeClr val="bg1"/>
                                          </a:solidFill>
                                          <a:latin typeface="Cambria Math" panose="02040503050406030204" pitchFamily="18" charset="0"/>
                                          <a:ea typeface="Cambria Math" panose="02040503050406030204" pitchFamily="18" charset="0"/>
                                        </a:rPr>
                                        <m:t>)</m:t>
                                      </m:r>
                                    </m:e>
                                  </m:rad>
                                </m:den>
                              </m:f>
                            </m:oMath>
                          </a14:m>
                          <a:endParaRPr lang="zh-CN" altLang="en-US" sz="1600" b="1" dirty="0">
                            <a:solidFill>
                              <a:schemeClr val="bg1"/>
                            </a:solidFill>
                            <a:latin typeface="Corbel" panose="020B0503020204020204" pitchFamily="34" charset="0"/>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7930354"/>
                      </a:ext>
                    </a:extLst>
                  </a:tr>
                </a:tbl>
              </a:graphicData>
            </a:graphic>
          </p:graphicFrame>
        </mc:Choice>
        <mc:Fallback>
          <p:graphicFrame>
            <p:nvGraphicFramePr>
              <p:cNvPr id="5" name="表格 4">
                <a:extLst>
                  <a:ext uri="{FF2B5EF4-FFF2-40B4-BE49-F238E27FC236}">
                    <a16:creationId xmlns:a16="http://schemas.microsoft.com/office/drawing/2014/main" id="{D0F438D1-E1EA-5B44-9B06-0753DDC01BD2}"/>
                  </a:ext>
                </a:extLst>
              </p:cNvPr>
              <p:cNvGraphicFramePr>
                <a:graphicFrameLocks noGrp="1"/>
              </p:cNvGraphicFramePr>
              <p:nvPr>
                <p:extLst>
                  <p:ext uri="{D42A27DB-BD31-4B8C-83A1-F6EECF244321}">
                    <p14:modId xmlns:p14="http://schemas.microsoft.com/office/powerpoint/2010/main" val="1187814498"/>
                  </p:ext>
                </p:extLst>
              </p:nvPr>
            </p:nvGraphicFramePr>
            <p:xfrm>
              <a:off x="4023618" y="4069926"/>
              <a:ext cx="5012878" cy="2247138"/>
            </p:xfrm>
            <a:graphic>
              <a:graphicData uri="http://schemas.openxmlformats.org/drawingml/2006/table">
                <a:tbl>
                  <a:tblPr firstRow="1" bandRow="1">
                    <a:tableStyleId>{5940675A-B579-460E-94D1-54222C63F5DA}</a:tableStyleId>
                  </a:tblPr>
                  <a:tblGrid>
                    <a:gridCol w="1072502">
                      <a:extLst>
                        <a:ext uri="{9D8B030D-6E8A-4147-A177-3AD203B41FA5}">
                          <a16:colId xmlns:a16="http://schemas.microsoft.com/office/drawing/2014/main" val="306731683"/>
                        </a:ext>
                      </a:extLst>
                    </a:gridCol>
                    <a:gridCol w="1786897">
                      <a:extLst>
                        <a:ext uri="{9D8B030D-6E8A-4147-A177-3AD203B41FA5}">
                          <a16:colId xmlns:a16="http://schemas.microsoft.com/office/drawing/2014/main" val="1124059318"/>
                        </a:ext>
                      </a:extLst>
                    </a:gridCol>
                    <a:gridCol w="2153479">
                      <a:extLst>
                        <a:ext uri="{9D8B030D-6E8A-4147-A177-3AD203B41FA5}">
                          <a16:colId xmlns:a16="http://schemas.microsoft.com/office/drawing/2014/main" val="1602071727"/>
                        </a:ext>
                      </a:extLst>
                    </a:gridCol>
                  </a:tblGrid>
                  <a:tr h="370840">
                    <a:tc>
                      <a:txBody>
                        <a:bodyPr/>
                        <a:lstStyle/>
                        <a:p>
                          <a:pPr algn="ctr"/>
                          <a:endParaRPr lang="zh-CN" altLang="en-US" b="0" dirty="0">
                            <a:latin typeface="Corbel" panose="020B0503020204020204" pitchFamily="34" charset="0"/>
                          </a:endParaRPr>
                        </a:p>
                      </a:txBody>
                      <a:tcPr anchor="ctr"/>
                    </a:tc>
                    <a:tc>
                      <a:txBody>
                        <a:bodyPr/>
                        <a:lstStyle/>
                        <a:p>
                          <a:endParaRPr lang="zh-CN"/>
                        </a:p>
                      </a:txBody>
                      <a:tcPr anchor="ctr">
                        <a:blipFill>
                          <a:blip r:embed="rId4"/>
                          <a:stretch>
                            <a:fillRect l="-60284" t="-6897" r="-120567" b="-513793"/>
                          </a:stretch>
                        </a:blipFill>
                      </a:tcPr>
                    </a:tc>
                    <a:tc>
                      <a:txBody>
                        <a:bodyPr/>
                        <a:lstStyle/>
                        <a:p>
                          <a:endParaRPr lang="zh-CN"/>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132941" t="-6897" b="-513793"/>
                          </a:stretch>
                        </a:blipFill>
                      </a:tcPr>
                    </a:tc>
                    <a:extLst>
                      <a:ext uri="{0D108BD9-81ED-4DB2-BD59-A6C34878D82A}">
                        <a16:rowId xmlns:a16="http://schemas.microsoft.com/office/drawing/2014/main" val="2345941733"/>
                      </a:ext>
                    </a:extLst>
                  </a:tr>
                  <a:tr h="469646">
                    <a:tc>
                      <a:txBody>
                        <a:bodyPr/>
                        <a:lstStyle/>
                        <a:p>
                          <a:endParaRPr lang="zh-CN"/>
                        </a:p>
                      </a:txBody>
                      <a:tcPr anchor="ctr">
                        <a:blipFill>
                          <a:blip r:embed="rId4"/>
                          <a:stretch>
                            <a:fillRect t="-81579" r="-365882" b="-292105"/>
                          </a:stretch>
                        </a:blipFill>
                      </a:tcPr>
                    </a:tc>
                    <a:tc>
                      <a:txBody>
                        <a:bodyPr/>
                        <a:lstStyle/>
                        <a:p>
                          <a:endParaRPr lang="zh-CN"/>
                        </a:p>
                      </a:txBody>
                      <a:tcPr anchor="ctr">
                        <a:blipFill>
                          <a:blip r:embed="rId4"/>
                          <a:stretch>
                            <a:fillRect l="-60284" t="-81579" r="-120567" b="-292105"/>
                          </a:stretch>
                        </a:blipFill>
                      </a:tcPr>
                    </a:tc>
                    <a:tc>
                      <a:txBody>
                        <a:bodyPr/>
                        <a:lstStyle/>
                        <a:p>
                          <a:endParaRPr lang="zh-CN"/>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132941" t="-81579" b="-292105"/>
                          </a:stretch>
                        </a:blipFill>
                      </a:tcPr>
                    </a:tc>
                    <a:extLst>
                      <a:ext uri="{0D108BD9-81ED-4DB2-BD59-A6C34878D82A}">
                        <a16:rowId xmlns:a16="http://schemas.microsoft.com/office/drawing/2014/main" val="1583888560"/>
                      </a:ext>
                    </a:extLst>
                  </a:tr>
                  <a:tr h="468884">
                    <a:tc>
                      <a:txBody>
                        <a:bodyPr/>
                        <a:lstStyle/>
                        <a:p>
                          <a:pPr algn="ctr"/>
                          <a:r>
                            <a:rPr lang="zh-CN" altLang="en-US" sz="1600" b="1" dirty="0">
                              <a:solidFill>
                                <a:srgbClr val="C00000"/>
                              </a:solidFill>
                              <a:latin typeface="Corbel" panose="020B0503020204020204" pitchFamily="34" charset="0"/>
                            </a:rPr>
                            <a:t>确定</a:t>
                          </a:r>
                          <a:r>
                            <a:rPr lang="en-US" altLang="zh-CN" sz="1600" b="1" dirty="0">
                              <a:solidFill>
                                <a:srgbClr val="C00000"/>
                              </a:solidFill>
                              <a:latin typeface="Corbel" panose="020B0503020204020204" pitchFamily="34" charset="0"/>
                            </a:rPr>
                            <a:t>push</a:t>
                          </a:r>
                          <a:endParaRPr lang="zh-CN" altLang="en-US" sz="1600" b="1" dirty="0">
                            <a:solidFill>
                              <a:srgbClr val="C00000"/>
                            </a:solidFill>
                            <a:latin typeface="Corbel" panose="020B0503020204020204" pitchFamily="34" charset="0"/>
                          </a:endParaRPr>
                        </a:p>
                      </a:txBody>
                      <a:tcPr anchor="ctr"/>
                    </a:tc>
                    <a:tc>
                      <a:txBody>
                        <a:bodyPr/>
                        <a:lstStyle/>
                        <a:p>
                          <a:endParaRPr lang="zh-CN"/>
                        </a:p>
                      </a:txBody>
                      <a:tcPr anchor="ctr">
                        <a:blipFill>
                          <a:blip r:embed="rId4"/>
                          <a:stretch>
                            <a:fillRect l="-60284" t="-186486" r="-120567" b="-200000"/>
                          </a:stretch>
                        </a:blipFill>
                      </a:tcPr>
                    </a:tc>
                    <a:tc>
                      <a:txBody>
                        <a:bodyPr/>
                        <a:lstStyle/>
                        <a:p>
                          <a:endParaRPr lang="zh-CN"/>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132941" t="-186486" b="-200000"/>
                          </a:stretch>
                        </a:blipFill>
                      </a:tcPr>
                    </a:tc>
                    <a:extLst>
                      <a:ext uri="{0D108BD9-81ED-4DB2-BD59-A6C34878D82A}">
                        <a16:rowId xmlns:a16="http://schemas.microsoft.com/office/drawing/2014/main" val="3653101828"/>
                      </a:ext>
                    </a:extLst>
                  </a:tr>
                  <a:tr h="468884">
                    <a:tc>
                      <a:txBody>
                        <a:bodyPr/>
                        <a:lstStyle/>
                        <a:p>
                          <a:pPr algn="ctr"/>
                          <a:r>
                            <a:rPr lang="zh-CN" altLang="en-US" sz="1600" b="1" dirty="0">
                              <a:solidFill>
                                <a:srgbClr val="0070C0"/>
                              </a:solidFill>
                              <a:latin typeface="Corbel" panose="020B0503020204020204" pitchFamily="34" charset="0"/>
                            </a:rPr>
                            <a:t>采样</a:t>
                          </a:r>
                          <a:r>
                            <a:rPr lang="en-US" altLang="zh-CN" sz="1600" b="1" dirty="0">
                              <a:solidFill>
                                <a:srgbClr val="0070C0"/>
                              </a:solidFill>
                              <a:latin typeface="Corbel" panose="020B0503020204020204" pitchFamily="34" charset="0"/>
                            </a:rPr>
                            <a:t>push</a:t>
                          </a:r>
                          <a:endParaRPr lang="zh-CN" altLang="en-US" sz="1600" b="1" dirty="0">
                            <a:solidFill>
                              <a:srgbClr val="0070C0"/>
                            </a:solidFill>
                            <a:latin typeface="Corbel" panose="020B0503020204020204" pitchFamily="34" charset="0"/>
                          </a:endParaRPr>
                        </a:p>
                      </a:txBody>
                      <a:tcPr anchor="ctr"/>
                    </a:tc>
                    <a:tc>
                      <a:txBody>
                        <a:bodyPr/>
                        <a:lstStyle/>
                        <a:p>
                          <a:endParaRPr lang="zh-CN"/>
                        </a:p>
                      </a:txBody>
                      <a:tcPr anchor="ctr">
                        <a:blipFill>
                          <a:blip r:embed="rId4"/>
                          <a:stretch>
                            <a:fillRect l="-60284" t="-286486" r="-120567" b="-100000"/>
                          </a:stretch>
                        </a:blipFill>
                      </a:tcPr>
                    </a:tc>
                    <a:tc>
                      <a:txBody>
                        <a:bodyPr/>
                        <a:lstStyle/>
                        <a:p>
                          <a:endParaRPr lang="zh-CN"/>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132941" t="-286486" b="-100000"/>
                          </a:stretch>
                        </a:blipFill>
                      </a:tcPr>
                    </a:tc>
                    <a:extLst>
                      <a:ext uri="{0D108BD9-81ED-4DB2-BD59-A6C34878D82A}">
                        <a16:rowId xmlns:a16="http://schemas.microsoft.com/office/drawing/2014/main" val="1730850907"/>
                      </a:ext>
                    </a:extLst>
                  </a:tr>
                  <a:tr h="468884">
                    <a:tc>
                      <a:txBody>
                        <a:bodyPr/>
                        <a:lstStyle/>
                        <a:p>
                          <a:pPr algn="ctr"/>
                          <a:r>
                            <a:rPr lang="zh-CN" altLang="en-US" sz="1600" b="1" dirty="0">
                              <a:latin typeface="Corbel" panose="020B0503020204020204" pitchFamily="34" charset="0"/>
                            </a:rPr>
                            <a:t>不</a:t>
                          </a:r>
                          <a:r>
                            <a:rPr lang="en-US" altLang="zh-CN" sz="1600" b="1" dirty="0">
                              <a:latin typeface="Corbel" panose="020B0503020204020204" pitchFamily="34" charset="0"/>
                            </a:rPr>
                            <a:t>push</a:t>
                          </a:r>
                          <a:endParaRPr lang="zh-CN" altLang="en-US" sz="1600" b="1" dirty="0">
                            <a:latin typeface="Corbel" panose="020B0503020204020204" pitchFamily="34" charset="0"/>
                          </a:endParaRPr>
                        </a:p>
                      </a:txBody>
                      <a:tcPr anchor="ctr"/>
                    </a:tc>
                    <a:tc>
                      <a:txBody>
                        <a:bodyPr/>
                        <a:lstStyle/>
                        <a:p>
                          <a:endParaRPr lang="zh-CN"/>
                        </a:p>
                      </a:txBody>
                      <a:tcPr anchor="ctr">
                        <a:blipFill>
                          <a:blip r:embed="rId4"/>
                          <a:stretch>
                            <a:fillRect l="-60284" t="-386486" r="-120567"/>
                          </a:stretch>
                        </a:blipFill>
                      </a:tcPr>
                    </a:tc>
                    <a:tc>
                      <a:txBody>
                        <a:bodyPr/>
                        <a:lstStyle/>
                        <a:p>
                          <a:endParaRPr lang="zh-CN"/>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4"/>
                          <a:stretch>
                            <a:fillRect l="-132941" t="-386486"/>
                          </a:stretch>
                        </a:blipFill>
                      </a:tcPr>
                    </a:tc>
                    <a:extLst>
                      <a:ext uri="{0D108BD9-81ED-4DB2-BD59-A6C34878D82A}">
                        <a16:rowId xmlns:a16="http://schemas.microsoft.com/office/drawing/2014/main" val="1297930354"/>
                      </a:ext>
                    </a:extLst>
                  </a:tr>
                </a:tbl>
              </a:graphicData>
            </a:graphic>
          </p:graphicFrame>
        </mc:Fallback>
      </mc:AlternateContent>
      <mc:AlternateContent xmlns:mc="http://schemas.openxmlformats.org/markup-compatibility/2006">
        <mc:Choice xmlns:a14="http://schemas.microsoft.com/office/drawing/2010/main" Requires="a14">
          <p:sp>
            <p:nvSpPr>
              <p:cNvPr id="6" name="矩形 5">
                <a:extLst>
                  <a:ext uri="{FF2B5EF4-FFF2-40B4-BE49-F238E27FC236}">
                    <a16:creationId xmlns:a16="http://schemas.microsoft.com/office/drawing/2014/main" id="{FF277B46-359B-1B48-9232-E4F9AC52187B}"/>
                  </a:ext>
                </a:extLst>
              </p:cNvPr>
              <p:cNvSpPr/>
              <p:nvPr/>
            </p:nvSpPr>
            <p:spPr>
              <a:xfrm>
                <a:off x="3995122" y="3212976"/>
                <a:ext cx="4925040" cy="817660"/>
              </a:xfrm>
              <a:prstGeom prst="rect">
                <a:avLst/>
              </a:prstGeom>
            </p:spPr>
            <p:txBody>
              <a:bodyPr wrap="square">
                <a:spAutoFit/>
              </a:bodyPr>
              <a:lstStyle/>
              <a:p>
                <a:r>
                  <a:rPr kumimoji="1" lang="zh-CN" altLang="en-US" sz="1800" b="0" dirty="0">
                    <a:latin typeface="Corbel" panose="020B0503020204020204" pitchFamily="34" charset="0"/>
                    <a:ea typeface="Cambria Math" panose="02040503050406030204" pitchFamily="18" charset="0"/>
                  </a:rPr>
                  <a:t>对于所有入邻居节点</a:t>
                </a:r>
                <a14:m>
                  <m:oMath xmlns:m="http://schemas.openxmlformats.org/officeDocument/2006/math">
                    <m:r>
                      <a:rPr kumimoji="1" lang="en-US" altLang="zh-CN" sz="1800" b="0" i="1" smtClean="0">
                        <a:latin typeface="Cambria Math" panose="02040503050406030204" pitchFamily="18" charset="0"/>
                        <a:ea typeface="Cambria Math" panose="02040503050406030204" pitchFamily="18" charset="0"/>
                      </a:rPr>
                      <m:t>𝑣</m:t>
                    </m:r>
                    <m:r>
                      <a:rPr kumimoji="1" lang="en-US" altLang="zh-CN" sz="1800" b="0" i="1" smtClean="0">
                        <a:latin typeface="Cambria Math" panose="02040503050406030204" pitchFamily="18" charset="0"/>
                        <a:ea typeface="Cambria Math" panose="02040503050406030204" pitchFamily="18" charset="0"/>
                      </a:rPr>
                      <m:t>∈</m:t>
                    </m:r>
                    <m:sSub>
                      <m:sSubPr>
                        <m:ctrlPr>
                          <a:rPr kumimoji="1" lang="en-US" altLang="zh-CN" sz="1800" b="0" i="1" smtClean="0">
                            <a:latin typeface="Cambria Math" panose="02040503050406030204" pitchFamily="18" charset="0"/>
                            <a:ea typeface="Cambria Math" panose="02040503050406030204" pitchFamily="18" charset="0"/>
                          </a:rPr>
                        </m:ctrlPr>
                      </m:sSubPr>
                      <m:e>
                        <m:r>
                          <a:rPr kumimoji="1" lang="en-US" altLang="zh-CN" sz="1800" b="0" i="1" smtClean="0">
                            <a:latin typeface="Cambria Math" panose="02040503050406030204" pitchFamily="18" charset="0"/>
                            <a:ea typeface="Cambria Math" panose="02040503050406030204" pitchFamily="18" charset="0"/>
                          </a:rPr>
                          <m:t>𝑁</m:t>
                        </m:r>
                      </m:e>
                      <m:sub>
                        <m:r>
                          <a:rPr kumimoji="1" lang="en-US" altLang="zh-CN" sz="1800" b="0" i="1" smtClean="0">
                            <a:latin typeface="Cambria Math" panose="02040503050406030204" pitchFamily="18" charset="0"/>
                            <a:ea typeface="Cambria Math" panose="02040503050406030204" pitchFamily="18" charset="0"/>
                          </a:rPr>
                          <m:t>𝑖𝑛</m:t>
                        </m:r>
                      </m:sub>
                    </m:sSub>
                    <m:d>
                      <m:dPr>
                        <m:ctrlPr>
                          <a:rPr kumimoji="1" lang="en-US" altLang="zh-CN" sz="1800" b="0" i="1" smtClean="0">
                            <a:latin typeface="Cambria Math" panose="02040503050406030204" pitchFamily="18" charset="0"/>
                            <a:ea typeface="Cambria Math" panose="02040503050406030204" pitchFamily="18" charset="0"/>
                          </a:rPr>
                        </m:ctrlPr>
                      </m:dPr>
                      <m:e>
                        <m:r>
                          <a:rPr kumimoji="1" lang="en-US" altLang="zh-CN" sz="1800" b="0" i="1" smtClean="0">
                            <a:latin typeface="Cambria Math" panose="02040503050406030204" pitchFamily="18" charset="0"/>
                            <a:ea typeface="Cambria Math" panose="02040503050406030204" pitchFamily="18" charset="0"/>
                          </a:rPr>
                          <m:t>𝑡</m:t>
                        </m:r>
                      </m:e>
                    </m:d>
                  </m:oMath>
                </a14:m>
                <a:r>
                  <a:rPr lang="en-US" altLang="zh-CN" sz="1800" b="0" dirty="0">
                    <a:latin typeface="Corbel" panose="020B0503020204020204" pitchFamily="34" charset="0"/>
                  </a:rPr>
                  <a:t> </a:t>
                </a:r>
                <a:r>
                  <a:rPr lang="zh-CN" altLang="en-US" sz="1800" b="0" dirty="0">
                    <a:latin typeface="Corbel" panose="020B0503020204020204" pitchFamily="34" charset="0"/>
                  </a:rPr>
                  <a:t>，每次</a:t>
                </a:r>
                <a:r>
                  <a:rPr lang="en-US" altLang="zh-CN" sz="1800" b="0" dirty="0">
                    <a:latin typeface="Corbel" panose="020B0503020204020204" pitchFamily="34" charset="0"/>
                  </a:rPr>
                  <a:t>push</a:t>
                </a:r>
                <a:r>
                  <a:rPr lang="zh-CN" altLang="en-US" sz="1800" b="0" dirty="0">
                    <a:latin typeface="Corbel" panose="020B0503020204020204" pitchFamily="34" charset="0"/>
                  </a:rPr>
                  <a:t>操作使节点</a:t>
                </a:r>
                <a:r>
                  <a:rPr lang="en-US" altLang="zh-CN" sz="1800" b="0" dirty="0">
                    <a:latin typeface="Corbel" panose="020B0503020204020204" pitchFamily="34" charset="0"/>
                  </a:rPr>
                  <a:t>v</a:t>
                </a:r>
                <a:r>
                  <a:rPr lang="zh-CN" altLang="en-US" sz="1800" b="0" dirty="0">
                    <a:latin typeface="Corbel" panose="020B0503020204020204" pitchFamily="34" charset="0"/>
                  </a:rPr>
                  <a:t>的</a:t>
                </a:r>
                <a:r>
                  <a:rPr lang="en-US" altLang="zh-CN" sz="1800" b="0" dirty="0">
                    <a:latin typeface="Corbel" panose="020B0503020204020204" pitchFamily="34" charset="0"/>
                  </a:rPr>
                  <a:t>reserve</a:t>
                </a:r>
                <a:r>
                  <a:rPr lang="zh-CN" altLang="en-US" sz="1800" b="0" dirty="0">
                    <a:latin typeface="Corbel" panose="020B0503020204020204" pitchFamily="34" charset="0"/>
                  </a:rPr>
                  <a:t>期望增加</a:t>
                </a:r>
                <a14:m>
                  <m:oMath xmlns:m="http://schemas.openxmlformats.org/officeDocument/2006/math">
                    <m:f>
                      <m:fPr>
                        <m:ctrlPr>
                          <a:rPr kumimoji="1" lang="en-US" altLang="zh-CN" sz="1800" b="0" i="1">
                            <a:solidFill>
                              <a:srgbClr val="FF0000"/>
                            </a:solidFill>
                            <a:latin typeface="Cambria Math" panose="02040503050406030204" pitchFamily="18" charset="0"/>
                          </a:rPr>
                        </m:ctrlPr>
                      </m:fPr>
                      <m:num>
                        <m:r>
                          <a:rPr kumimoji="1" lang="en-US" altLang="zh-CN" sz="1800" b="0" i="1">
                            <a:solidFill>
                              <a:srgbClr val="FF0000"/>
                            </a:solidFill>
                            <a:latin typeface="Cambria Math" panose="02040503050406030204" pitchFamily="18" charset="0"/>
                          </a:rPr>
                          <m:t>(1−</m:t>
                        </m:r>
                        <m:r>
                          <a:rPr kumimoji="1" lang="en-US" altLang="zh-CN" sz="1800" b="0" i="1">
                            <a:solidFill>
                              <a:srgbClr val="FF0000"/>
                            </a:solidFill>
                            <a:latin typeface="Cambria Math" panose="02040503050406030204" pitchFamily="18" charset="0"/>
                            <a:ea typeface="Cambria Math" panose="02040503050406030204" pitchFamily="18" charset="0"/>
                          </a:rPr>
                          <m:t>𝛼</m:t>
                        </m:r>
                        <m:r>
                          <a:rPr kumimoji="1" lang="en-US" altLang="zh-CN" sz="1800" b="0" i="1">
                            <a:solidFill>
                              <a:srgbClr val="FF0000"/>
                            </a:solidFill>
                            <a:latin typeface="Cambria Math" panose="02040503050406030204" pitchFamily="18" charset="0"/>
                          </a:rPr>
                          <m:t>)</m:t>
                        </m:r>
                        <m:sSub>
                          <m:sSubPr>
                            <m:ctrlPr>
                              <a:rPr kumimoji="1" lang="en-US" altLang="zh-CN" sz="1800" b="0" i="1" dirty="0">
                                <a:solidFill>
                                  <a:srgbClr val="FF0000"/>
                                </a:solidFill>
                                <a:latin typeface="Cambria Math" panose="02040503050406030204" pitchFamily="18" charset="0"/>
                              </a:rPr>
                            </m:ctrlPr>
                          </m:sSubPr>
                          <m:e>
                            <m:r>
                              <a:rPr kumimoji="1" lang="en-US" altLang="zh-CN" sz="1800" b="0" i="1" dirty="0">
                                <a:solidFill>
                                  <a:srgbClr val="FF0000"/>
                                </a:solidFill>
                                <a:latin typeface="Cambria Math" panose="02040503050406030204" pitchFamily="18" charset="0"/>
                                <a:ea typeface="Cambria Math" panose="02040503050406030204" pitchFamily="18" charset="0"/>
                              </a:rPr>
                              <m:t>𝜋</m:t>
                            </m:r>
                          </m:e>
                          <m:sub>
                            <m:r>
                              <a:rPr kumimoji="1" lang="en-US" altLang="zh-CN" sz="1800" b="0" i="1" dirty="0">
                                <a:solidFill>
                                  <a:srgbClr val="FF0000"/>
                                </a:solidFill>
                                <a:latin typeface="Cambria Math" panose="02040503050406030204" pitchFamily="18" charset="0"/>
                                <a:ea typeface="Cambria Math" panose="02040503050406030204" pitchFamily="18" charset="0"/>
                              </a:rPr>
                              <m:t>0</m:t>
                            </m:r>
                          </m:sub>
                        </m:sSub>
                        <m:d>
                          <m:dPr>
                            <m:ctrlPr>
                              <a:rPr kumimoji="1" lang="en-US" altLang="zh-CN" sz="1800" b="0" i="1" dirty="0">
                                <a:solidFill>
                                  <a:srgbClr val="FF0000"/>
                                </a:solidFill>
                                <a:latin typeface="Cambria Math" panose="02040503050406030204" pitchFamily="18" charset="0"/>
                              </a:rPr>
                            </m:ctrlPr>
                          </m:dPr>
                          <m:e>
                            <m:r>
                              <a:rPr kumimoji="1" lang="en-US" altLang="zh-CN" sz="1800" b="0" i="1" dirty="0">
                                <a:solidFill>
                                  <a:srgbClr val="FF0000"/>
                                </a:solidFill>
                                <a:latin typeface="Cambria Math" panose="02040503050406030204" pitchFamily="18" charset="0"/>
                              </a:rPr>
                              <m:t>𝑡</m:t>
                            </m:r>
                            <m:r>
                              <a:rPr kumimoji="1" lang="en-US" altLang="zh-CN" sz="1800" b="0" i="1" dirty="0">
                                <a:solidFill>
                                  <a:srgbClr val="FF0000"/>
                                </a:solidFill>
                                <a:latin typeface="Cambria Math" panose="02040503050406030204" pitchFamily="18" charset="0"/>
                              </a:rPr>
                              <m:t>,</m:t>
                            </m:r>
                            <m:r>
                              <a:rPr kumimoji="1" lang="en-US" altLang="zh-CN" sz="1800" b="0" i="1" dirty="0">
                                <a:solidFill>
                                  <a:srgbClr val="FF0000"/>
                                </a:solidFill>
                                <a:latin typeface="Cambria Math" panose="02040503050406030204" pitchFamily="18" charset="0"/>
                              </a:rPr>
                              <m:t>𝑡</m:t>
                            </m:r>
                          </m:e>
                        </m:d>
                      </m:num>
                      <m:den>
                        <m:sSub>
                          <m:sSubPr>
                            <m:ctrlPr>
                              <a:rPr kumimoji="1" lang="en-US" altLang="zh-CN" sz="1800" b="0" i="1">
                                <a:solidFill>
                                  <a:srgbClr val="FF0000"/>
                                </a:solidFill>
                                <a:latin typeface="Cambria Math" panose="02040503050406030204" pitchFamily="18" charset="0"/>
                              </a:rPr>
                            </m:ctrlPr>
                          </m:sSubPr>
                          <m:e>
                            <m:r>
                              <a:rPr kumimoji="1" lang="en-US" altLang="zh-CN" sz="1800" b="0" i="1">
                                <a:solidFill>
                                  <a:srgbClr val="FF0000"/>
                                </a:solidFill>
                                <a:latin typeface="Cambria Math" panose="02040503050406030204" pitchFamily="18" charset="0"/>
                              </a:rPr>
                              <m:t>𝑑</m:t>
                            </m:r>
                          </m:e>
                          <m:sub>
                            <m:r>
                              <a:rPr kumimoji="1" lang="en-US" altLang="zh-CN" sz="1800" b="0" i="1">
                                <a:solidFill>
                                  <a:srgbClr val="FF0000"/>
                                </a:solidFill>
                                <a:latin typeface="Cambria Math" panose="02040503050406030204" pitchFamily="18" charset="0"/>
                              </a:rPr>
                              <m:t>𝑜𝑢𝑡</m:t>
                            </m:r>
                          </m:sub>
                        </m:sSub>
                        <m:r>
                          <a:rPr kumimoji="1" lang="en-US" altLang="zh-CN" sz="1800" b="0" i="1">
                            <a:solidFill>
                              <a:srgbClr val="FF0000"/>
                            </a:solidFill>
                            <a:latin typeface="Cambria Math" panose="02040503050406030204" pitchFamily="18" charset="0"/>
                          </a:rPr>
                          <m:t>(</m:t>
                        </m:r>
                        <m:r>
                          <a:rPr kumimoji="1" lang="en-US" altLang="zh-CN" sz="1800" b="0" i="1">
                            <a:solidFill>
                              <a:srgbClr val="FF0000"/>
                            </a:solidFill>
                            <a:latin typeface="Cambria Math" panose="02040503050406030204" pitchFamily="18" charset="0"/>
                          </a:rPr>
                          <m:t>𝑣</m:t>
                        </m:r>
                        <m:r>
                          <a:rPr kumimoji="1" lang="en-US" altLang="zh-CN" sz="1800" b="0" i="1">
                            <a:solidFill>
                              <a:srgbClr val="FF0000"/>
                            </a:solidFill>
                            <a:latin typeface="Cambria Math" panose="02040503050406030204" pitchFamily="18" charset="0"/>
                          </a:rPr>
                          <m:t>)</m:t>
                        </m:r>
                      </m:den>
                    </m:f>
                  </m:oMath>
                </a14:m>
                <a:endParaRPr lang="zh-CN" altLang="en-US" sz="1800" b="0" dirty="0">
                  <a:latin typeface="Corbel" panose="020B0503020204020204" pitchFamily="34" charset="0"/>
                </a:endParaRPr>
              </a:p>
            </p:txBody>
          </p:sp>
        </mc:Choice>
        <mc:Fallback>
          <p:sp>
            <p:nvSpPr>
              <p:cNvPr id="6" name="矩形 5">
                <a:extLst>
                  <a:ext uri="{FF2B5EF4-FFF2-40B4-BE49-F238E27FC236}">
                    <a16:creationId xmlns:a16="http://schemas.microsoft.com/office/drawing/2014/main" id="{FF277B46-359B-1B48-9232-E4F9AC52187B}"/>
                  </a:ext>
                </a:extLst>
              </p:cNvPr>
              <p:cNvSpPr>
                <a:spLocks noRot="1" noChangeAspect="1" noMove="1" noResize="1" noEditPoints="1" noAdjustHandles="1" noChangeArrowheads="1" noChangeShapeType="1" noTextEdit="1"/>
              </p:cNvSpPr>
              <p:nvPr/>
            </p:nvSpPr>
            <p:spPr>
              <a:xfrm>
                <a:off x="3995122" y="3212976"/>
                <a:ext cx="4925040" cy="817660"/>
              </a:xfrm>
              <a:prstGeom prst="rect">
                <a:avLst/>
              </a:prstGeom>
              <a:blipFill>
                <a:blip r:embed="rId5"/>
                <a:stretch>
                  <a:fillRect l="-1031" t="-6154" r="-515" b="-3077"/>
                </a:stretch>
              </a:blipFill>
            </p:spPr>
            <p:txBody>
              <a:bodyPr/>
              <a:lstStyle/>
              <a:p>
                <a:r>
                  <a:rPr lang="zh-CN" altLang="en-US">
                    <a:noFill/>
                  </a:rPr>
                  <a:t> </a:t>
                </a:r>
              </a:p>
            </p:txBody>
          </p:sp>
        </mc:Fallback>
      </mc:AlternateContent>
      <p:pic>
        <p:nvPicPr>
          <p:cNvPr id="7" name="图片 6" descr="地图上有字&#10;&#10;描述已自动生成">
            <a:extLst>
              <a:ext uri="{FF2B5EF4-FFF2-40B4-BE49-F238E27FC236}">
                <a16:creationId xmlns:a16="http://schemas.microsoft.com/office/drawing/2014/main" id="{22476EA3-7B81-B04A-8D9B-3FD48392A9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35" y="3254326"/>
            <a:ext cx="3932644" cy="3240360"/>
          </a:xfrm>
          <a:prstGeom prst="rect">
            <a:avLst/>
          </a:prstGeom>
        </p:spPr>
      </p:pic>
      <mc:AlternateContent xmlns:mc="http://schemas.openxmlformats.org/markup-compatibility/2006">
        <mc:Choice xmlns:a14="http://schemas.microsoft.com/office/drawing/2010/main" Requires="a14">
          <p:graphicFrame>
            <p:nvGraphicFramePr>
              <p:cNvPr id="3" name="表格 2">
                <a:extLst>
                  <a:ext uri="{FF2B5EF4-FFF2-40B4-BE49-F238E27FC236}">
                    <a16:creationId xmlns:a16="http://schemas.microsoft.com/office/drawing/2014/main" id="{B4E316FA-592E-1648-ACB2-70BEFA9080A0}"/>
                  </a:ext>
                </a:extLst>
              </p:cNvPr>
              <p:cNvGraphicFramePr>
                <a:graphicFrameLocks noGrp="1"/>
              </p:cNvGraphicFramePr>
              <p:nvPr>
                <p:extLst>
                  <p:ext uri="{D42A27DB-BD31-4B8C-83A1-F6EECF244321}">
                    <p14:modId xmlns:p14="http://schemas.microsoft.com/office/powerpoint/2010/main" val="378020786"/>
                  </p:ext>
                </p:extLst>
              </p:nvPr>
            </p:nvGraphicFramePr>
            <p:xfrm>
              <a:off x="6883017" y="4069926"/>
              <a:ext cx="2153479" cy="2247138"/>
            </p:xfrm>
            <a:graphic>
              <a:graphicData uri="http://schemas.openxmlformats.org/drawingml/2006/table">
                <a:tbl>
                  <a:tblPr firstRow="1" bandRow="1">
                    <a:tableStyleId>{5940675A-B579-460E-94D1-54222C63F5DA}</a:tableStyleId>
                  </a:tblPr>
                  <a:tblGrid>
                    <a:gridCol w="2153479">
                      <a:extLst>
                        <a:ext uri="{9D8B030D-6E8A-4147-A177-3AD203B41FA5}">
                          <a16:colId xmlns:a16="http://schemas.microsoft.com/office/drawing/2014/main" val="2954487157"/>
                        </a:ext>
                      </a:extLst>
                    </a:gridCol>
                  </a:tblGrid>
                  <a:tr h="370840">
                    <a:tc>
                      <a:txBody>
                        <a:bodyPr/>
                        <a:lstStyle/>
                        <a:p>
                          <a:pPr algn="ctr"/>
                          <a:r>
                            <a:rPr lang="zh-CN" altLang="en-US" sz="1600" b="0" dirty="0">
                              <a:latin typeface="Corbel" panose="020B0503020204020204" pitchFamily="34" charset="0"/>
                            </a:rPr>
                            <a:t>绝对误差参数</a:t>
                          </a:r>
                          <a14:m>
                            <m:oMath xmlns:m="http://schemas.openxmlformats.org/officeDocument/2006/math">
                              <m:r>
                                <a:rPr lang="en-US" altLang="zh-CN" sz="1600" b="0" i="1" smtClean="0">
                                  <a:latin typeface="Cambria Math" panose="02040503050406030204" pitchFamily="18" charset="0"/>
                                  <a:ea typeface="Cambria Math" panose="02040503050406030204" pitchFamily="18" charset="0"/>
                                </a:rPr>
                                <m:t>𝜀</m:t>
                              </m:r>
                            </m:oMath>
                          </a14:m>
                          <a:endParaRPr lang="zh-CN" altLang="en-US" sz="1600" b="0" dirty="0">
                            <a:latin typeface="Corbel" panose="020B0503020204020204" pitchFamily="34" charset="0"/>
                          </a:endParaRPr>
                        </a:p>
                      </a:txBody>
                      <a:tcPr anchor="ctr"/>
                    </a:tc>
                    <a:extLst>
                      <a:ext uri="{0D108BD9-81ED-4DB2-BD59-A6C34878D82A}">
                        <a16:rowId xmlns:a16="http://schemas.microsoft.com/office/drawing/2014/main" val="1010873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sz="1600" b="0" i="1" smtClean="0">
                                  <a:solidFill>
                                    <a:schemeClr val="tx1"/>
                                  </a:solidFill>
                                  <a:latin typeface="Cambria Math" panose="02040503050406030204" pitchFamily="18" charset="0"/>
                                  <a:ea typeface="Cambria Math" panose="02040503050406030204" pitchFamily="18" charset="0"/>
                                </a:rPr>
                                <m:t>𝛰</m:t>
                              </m:r>
                              <m:d>
                                <m:dPr>
                                  <m:ctrlPr>
                                    <a:rPr lang="en-US" altLang="zh-CN" sz="1600" b="0" i="1" smtClean="0">
                                      <a:solidFill>
                                        <a:schemeClr val="tx1"/>
                                      </a:solidFill>
                                      <a:latin typeface="Cambria Math" panose="02040503050406030204" pitchFamily="18" charset="0"/>
                                      <a:ea typeface="Cambria Math" panose="02040503050406030204" pitchFamily="18" charset="0"/>
                                    </a:rPr>
                                  </m:ctrlPr>
                                </m:dPr>
                                <m:e>
                                  <m:rad>
                                    <m:radPr>
                                      <m:degHide m:val="on"/>
                                      <m:ctrlPr>
                                        <a:rPr lang="en-US" altLang="zh-CN" sz="1600" b="0" i="1" smtClean="0">
                                          <a:solidFill>
                                            <a:schemeClr val="tx1"/>
                                          </a:solidFill>
                                          <a:latin typeface="Cambria Math" panose="02040503050406030204" pitchFamily="18" charset="0"/>
                                          <a:ea typeface="Cambria Math" panose="02040503050406030204" pitchFamily="18" charset="0"/>
                                        </a:rPr>
                                      </m:ctrlPr>
                                    </m:radPr>
                                    <m:deg/>
                                    <m:e>
                                      <m:acc>
                                        <m:accPr>
                                          <m:chr m:val="̅"/>
                                          <m:ctrlPr>
                                            <a:rPr lang="en-US" altLang="zh-CN" sz="1600" b="0" i="1" smtClean="0">
                                              <a:solidFill>
                                                <a:schemeClr val="tx1"/>
                                              </a:solidFill>
                                              <a:latin typeface="Cambria Math" panose="02040503050406030204" pitchFamily="18" charset="0"/>
                                              <a:ea typeface="Cambria Math" panose="02040503050406030204" pitchFamily="18" charset="0"/>
                                            </a:rPr>
                                          </m:ctrlPr>
                                        </m:accPr>
                                        <m:e>
                                          <m:r>
                                            <a:rPr lang="en-US" altLang="zh-CN" sz="1600" b="0" i="1" smtClean="0">
                                              <a:solidFill>
                                                <a:schemeClr val="tx1"/>
                                              </a:solidFill>
                                              <a:latin typeface="Cambria Math" panose="02040503050406030204" pitchFamily="18" charset="0"/>
                                              <a:ea typeface="Cambria Math" panose="02040503050406030204" pitchFamily="18" charset="0"/>
                                            </a:rPr>
                                            <m:t>𝑑</m:t>
                                          </m:r>
                                        </m:e>
                                      </m:acc>
                                    </m:e>
                                  </m:rad>
                                  <m:r>
                                    <a:rPr lang="en-US" altLang="zh-CN" sz="1600" b="0" i="1" smtClean="0">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𝜀</m:t>
                                  </m:r>
                                </m:e>
                              </m:d>
                            </m:oMath>
                          </a14:m>
                          <a:r>
                            <a:rPr lang="en-US" altLang="zh-CN" sz="1600" b="0" dirty="0">
                              <a:solidFill>
                                <a:schemeClr val="tx1"/>
                              </a:solidFill>
                              <a:latin typeface="Corbel" panose="020B0503020204020204" pitchFamily="34" charset="0"/>
                            </a:rPr>
                            <a:t>  </a:t>
                          </a:r>
                          <a:endParaRPr lang="zh-CN" altLang="en-US" sz="1600" b="0" dirty="0">
                            <a:solidFill>
                              <a:schemeClr val="tx1"/>
                            </a:solidFill>
                            <a:latin typeface="Corbel" panose="020B0503020204020204" pitchFamily="34" charset="0"/>
                          </a:endParaRPr>
                        </a:p>
                      </a:txBody>
                      <a:tcPr anchor="ctr"/>
                    </a:tc>
                    <a:extLst>
                      <a:ext uri="{0D108BD9-81ED-4DB2-BD59-A6C34878D82A}">
                        <a16:rowId xmlns:a16="http://schemas.microsoft.com/office/drawing/2014/main" val="12581356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b="0" dirty="0">
                              <a:solidFill>
                                <a:schemeClr val="tx1"/>
                              </a:solidFill>
                              <a:latin typeface="Corbel" panose="020B0503020204020204" pitchFamily="34" charset="0"/>
                              <a:ea typeface="Cambria Math" panose="02040503050406030204" pitchFamily="18" charset="0"/>
                            </a:rPr>
                            <a:t>如果增加值</a:t>
                          </a:r>
                          <a14:m>
                            <m:oMath xmlns:m="http://schemas.openxmlformats.org/officeDocument/2006/math">
                              <m:r>
                                <a:rPr kumimoji="1" lang="en-US" altLang="zh-CN" sz="1600" b="1" i="1" smtClean="0">
                                  <a:solidFill>
                                    <a:srgbClr val="C00000"/>
                                  </a:solidFill>
                                  <a:latin typeface="Cambria Math" panose="02040503050406030204" pitchFamily="18" charset="0"/>
                                  <a:ea typeface="Cambria Math" panose="02040503050406030204" pitchFamily="18" charset="0"/>
                                </a:rPr>
                                <m:t>≥</m:t>
                              </m:r>
                              <m:f>
                                <m:fPr>
                                  <m:ctrlPr>
                                    <a:rPr kumimoji="1" lang="en-US" altLang="zh-CN" sz="1600" b="1" i="1" smtClean="0">
                                      <a:solidFill>
                                        <a:srgbClr val="C00000"/>
                                      </a:solidFill>
                                      <a:latin typeface="Cambria Math" panose="02040503050406030204" pitchFamily="18" charset="0"/>
                                      <a:ea typeface="Cambria Math" panose="02040503050406030204" pitchFamily="18" charset="0"/>
                                    </a:rPr>
                                  </m:ctrlPr>
                                </m:fPr>
                                <m:num>
                                  <m:r>
                                    <a:rPr kumimoji="1" lang="en-US" altLang="zh-CN" sz="1600" b="1" i="1" smtClean="0">
                                      <a:solidFill>
                                        <a:srgbClr val="C00000"/>
                                      </a:solidFill>
                                      <a:latin typeface="Cambria Math" panose="02040503050406030204" pitchFamily="18" charset="0"/>
                                      <a:ea typeface="Cambria Math" panose="02040503050406030204" pitchFamily="18" charset="0"/>
                                    </a:rPr>
                                    <m:t>𝜶𝜺</m:t>
                                  </m:r>
                                </m:num>
                                <m:den>
                                  <m:rad>
                                    <m:radPr>
                                      <m:degHide m:val="on"/>
                                      <m:ctrlPr>
                                        <a:rPr kumimoji="1" lang="en-US" altLang="zh-CN" sz="1600" b="1" i="1" smtClean="0">
                                          <a:solidFill>
                                            <a:srgbClr val="C00000"/>
                                          </a:solidFill>
                                          <a:latin typeface="Cambria Math" panose="02040503050406030204" pitchFamily="18" charset="0"/>
                                          <a:ea typeface="Cambria Math" panose="02040503050406030204" pitchFamily="18" charset="0"/>
                                        </a:rPr>
                                      </m:ctrlPr>
                                    </m:radPr>
                                    <m:deg/>
                                    <m:e>
                                      <m:sSub>
                                        <m:sSubPr>
                                          <m:ctrlPr>
                                            <a:rPr kumimoji="1" lang="en-US" altLang="zh-CN" sz="1600" b="1" i="1" smtClean="0">
                                              <a:solidFill>
                                                <a:srgbClr val="C00000"/>
                                              </a:solidFill>
                                              <a:latin typeface="Cambria Math" panose="02040503050406030204" pitchFamily="18" charset="0"/>
                                              <a:ea typeface="Cambria Math" panose="02040503050406030204" pitchFamily="18" charset="0"/>
                                            </a:rPr>
                                          </m:ctrlPr>
                                        </m:sSubPr>
                                        <m:e>
                                          <m:r>
                                            <a:rPr kumimoji="1" lang="en-US" altLang="zh-CN" sz="1600" b="1" i="1" smtClean="0">
                                              <a:solidFill>
                                                <a:srgbClr val="C00000"/>
                                              </a:solidFill>
                                              <a:latin typeface="Cambria Math" panose="02040503050406030204" pitchFamily="18" charset="0"/>
                                              <a:ea typeface="Cambria Math" panose="02040503050406030204" pitchFamily="18" charset="0"/>
                                            </a:rPr>
                                            <m:t>𝒅</m:t>
                                          </m:r>
                                        </m:e>
                                        <m:sub>
                                          <m:r>
                                            <a:rPr kumimoji="1" lang="en-US" altLang="zh-CN" sz="1600" b="1" i="1" smtClean="0">
                                              <a:solidFill>
                                                <a:srgbClr val="C00000"/>
                                              </a:solidFill>
                                              <a:latin typeface="Cambria Math" panose="02040503050406030204" pitchFamily="18" charset="0"/>
                                              <a:ea typeface="Cambria Math" panose="02040503050406030204" pitchFamily="18" charset="0"/>
                                            </a:rPr>
                                            <m:t>𝒐𝒖𝒕</m:t>
                                          </m:r>
                                        </m:sub>
                                      </m:sSub>
                                      <m:r>
                                        <a:rPr kumimoji="1" lang="en-US" altLang="zh-CN" sz="1600" b="1" i="1" smtClean="0">
                                          <a:solidFill>
                                            <a:srgbClr val="C00000"/>
                                          </a:solidFill>
                                          <a:latin typeface="Cambria Math" panose="02040503050406030204" pitchFamily="18" charset="0"/>
                                          <a:ea typeface="Cambria Math" panose="02040503050406030204" pitchFamily="18" charset="0"/>
                                        </a:rPr>
                                        <m:t>(</m:t>
                                      </m:r>
                                      <m:r>
                                        <a:rPr kumimoji="1" lang="en-US" altLang="zh-CN" sz="1600" b="1" i="1" smtClean="0">
                                          <a:solidFill>
                                            <a:srgbClr val="C00000"/>
                                          </a:solidFill>
                                          <a:latin typeface="Cambria Math" panose="02040503050406030204" pitchFamily="18" charset="0"/>
                                          <a:ea typeface="Cambria Math" panose="02040503050406030204" pitchFamily="18" charset="0"/>
                                        </a:rPr>
                                        <m:t>𝒗</m:t>
                                      </m:r>
                                      <m:r>
                                        <a:rPr kumimoji="1" lang="en-US" altLang="zh-CN" sz="1600" b="1" i="1" smtClean="0">
                                          <a:solidFill>
                                            <a:srgbClr val="C00000"/>
                                          </a:solidFill>
                                          <a:latin typeface="Cambria Math" panose="02040503050406030204" pitchFamily="18" charset="0"/>
                                          <a:ea typeface="Cambria Math" panose="02040503050406030204" pitchFamily="18" charset="0"/>
                                        </a:rPr>
                                        <m:t>)</m:t>
                                      </m:r>
                                    </m:e>
                                  </m:rad>
                                </m:den>
                              </m:f>
                            </m:oMath>
                          </a14:m>
                          <a:endParaRPr lang="zh-CN" altLang="en-US" sz="1600" b="1" dirty="0">
                            <a:solidFill>
                              <a:schemeClr val="tx1"/>
                            </a:solidFill>
                            <a:latin typeface="Corbel" panose="020B0503020204020204" pitchFamily="34" charset="0"/>
                          </a:endParaRPr>
                        </a:p>
                      </a:txBody>
                      <a:tcPr anchor="ctr"/>
                    </a:tc>
                    <a:extLst>
                      <a:ext uri="{0D108BD9-81ED-4DB2-BD59-A6C34878D82A}">
                        <a16:rowId xmlns:a16="http://schemas.microsoft.com/office/drawing/2014/main" val="398527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b="0" dirty="0">
                              <a:solidFill>
                                <a:schemeClr val="tx1"/>
                              </a:solidFill>
                              <a:latin typeface="Corbel" panose="020B0503020204020204" pitchFamily="34" charset="0"/>
                              <a:ea typeface="Cambria Math" panose="02040503050406030204" pitchFamily="18" charset="0"/>
                            </a:rPr>
                            <a:t>如果增加值</a:t>
                          </a:r>
                          <a14:m>
                            <m:oMath xmlns:m="http://schemas.openxmlformats.org/officeDocument/2006/math">
                              <m:r>
                                <a:rPr kumimoji="1" lang="en-US" altLang="zh-CN" sz="1600" b="1" i="1" smtClean="0">
                                  <a:solidFill>
                                    <a:srgbClr val="0070C0"/>
                                  </a:solidFill>
                                  <a:latin typeface="Cambria Math" panose="02040503050406030204" pitchFamily="18" charset="0"/>
                                  <a:ea typeface="Cambria Math" panose="02040503050406030204" pitchFamily="18" charset="0"/>
                                </a:rPr>
                                <m:t>≥</m:t>
                              </m:r>
                              <m:f>
                                <m:fPr>
                                  <m:ctrlPr>
                                    <a:rPr kumimoji="1" lang="en-US" altLang="zh-CN" sz="1600" b="1" i="1" smtClean="0">
                                      <a:solidFill>
                                        <a:srgbClr val="0070C0"/>
                                      </a:solidFill>
                                      <a:latin typeface="Cambria Math" panose="02040503050406030204" pitchFamily="18" charset="0"/>
                                      <a:ea typeface="Cambria Math" panose="02040503050406030204" pitchFamily="18" charset="0"/>
                                    </a:rPr>
                                  </m:ctrlPr>
                                </m:fPr>
                                <m:num>
                                  <m:r>
                                    <a:rPr kumimoji="1" lang="en-US" altLang="zh-CN" sz="1600" b="1" i="1" smtClean="0">
                                      <a:solidFill>
                                        <a:srgbClr val="0070C0"/>
                                      </a:solidFill>
                                      <a:latin typeface="Cambria Math" panose="02040503050406030204" pitchFamily="18" charset="0"/>
                                      <a:ea typeface="Cambria Math" panose="02040503050406030204" pitchFamily="18" charset="0"/>
                                    </a:rPr>
                                    <m:t>𝒓</m:t>
                                  </m:r>
                                  <m:r>
                                    <a:rPr kumimoji="1" lang="en-US" altLang="zh-CN" sz="1600" b="1" i="1" smtClean="0">
                                      <a:solidFill>
                                        <a:srgbClr val="0070C0"/>
                                      </a:solidFill>
                                      <a:latin typeface="Cambria Math" panose="02040503050406030204" pitchFamily="18" charset="0"/>
                                      <a:ea typeface="Cambria Math" panose="02040503050406030204" pitchFamily="18" charset="0"/>
                                    </a:rPr>
                                    <m:t>𝜶𝜺</m:t>
                                  </m:r>
                                </m:num>
                                <m:den>
                                  <m:rad>
                                    <m:radPr>
                                      <m:degHide m:val="on"/>
                                      <m:ctrlPr>
                                        <a:rPr kumimoji="1" lang="en-US" altLang="zh-CN" sz="1600" b="1" i="1" smtClean="0">
                                          <a:solidFill>
                                            <a:srgbClr val="0070C0"/>
                                          </a:solidFill>
                                          <a:latin typeface="Cambria Math" panose="02040503050406030204" pitchFamily="18" charset="0"/>
                                          <a:ea typeface="Cambria Math" panose="02040503050406030204" pitchFamily="18" charset="0"/>
                                        </a:rPr>
                                      </m:ctrlPr>
                                    </m:radPr>
                                    <m:deg/>
                                    <m:e>
                                      <m:sSub>
                                        <m:sSubPr>
                                          <m:ctrlPr>
                                            <a:rPr kumimoji="1" lang="en-US" altLang="zh-CN" sz="1600" b="1" i="1" smtClean="0">
                                              <a:solidFill>
                                                <a:srgbClr val="0070C0"/>
                                              </a:solidFill>
                                              <a:latin typeface="Cambria Math" panose="02040503050406030204" pitchFamily="18" charset="0"/>
                                              <a:ea typeface="Cambria Math" panose="02040503050406030204" pitchFamily="18" charset="0"/>
                                            </a:rPr>
                                          </m:ctrlPr>
                                        </m:sSubPr>
                                        <m:e>
                                          <m:r>
                                            <a:rPr kumimoji="1" lang="en-US" altLang="zh-CN" sz="1600" b="1" i="1" smtClean="0">
                                              <a:solidFill>
                                                <a:srgbClr val="0070C0"/>
                                              </a:solidFill>
                                              <a:latin typeface="Cambria Math" panose="02040503050406030204" pitchFamily="18" charset="0"/>
                                              <a:ea typeface="Cambria Math" panose="02040503050406030204" pitchFamily="18" charset="0"/>
                                            </a:rPr>
                                            <m:t>𝒅</m:t>
                                          </m:r>
                                        </m:e>
                                        <m:sub>
                                          <m:r>
                                            <a:rPr kumimoji="1" lang="en-US" altLang="zh-CN" sz="1600" b="1" i="1" smtClean="0">
                                              <a:solidFill>
                                                <a:srgbClr val="0070C0"/>
                                              </a:solidFill>
                                              <a:latin typeface="Cambria Math" panose="02040503050406030204" pitchFamily="18" charset="0"/>
                                              <a:ea typeface="Cambria Math" panose="02040503050406030204" pitchFamily="18" charset="0"/>
                                            </a:rPr>
                                            <m:t>𝒐𝒖𝒕</m:t>
                                          </m:r>
                                        </m:sub>
                                      </m:sSub>
                                      <m:r>
                                        <a:rPr kumimoji="1" lang="en-US" altLang="zh-CN" sz="1600" b="1" i="1" smtClean="0">
                                          <a:solidFill>
                                            <a:srgbClr val="0070C0"/>
                                          </a:solidFill>
                                          <a:latin typeface="Cambria Math" panose="02040503050406030204" pitchFamily="18" charset="0"/>
                                          <a:ea typeface="Cambria Math" panose="02040503050406030204" pitchFamily="18" charset="0"/>
                                        </a:rPr>
                                        <m:t>(</m:t>
                                      </m:r>
                                      <m:r>
                                        <a:rPr kumimoji="1" lang="en-US" altLang="zh-CN" sz="1600" b="1" i="1" smtClean="0">
                                          <a:solidFill>
                                            <a:srgbClr val="0070C0"/>
                                          </a:solidFill>
                                          <a:latin typeface="Cambria Math" panose="02040503050406030204" pitchFamily="18" charset="0"/>
                                          <a:ea typeface="Cambria Math" panose="02040503050406030204" pitchFamily="18" charset="0"/>
                                        </a:rPr>
                                        <m:t>𝒗</m:t>
                                      </m:r>
                                      <m:r>
                                        <a:rPr kumimoji="1" lang="en-US" altLang="zh-CN" sz="1600" b="1" i="1" smtClean="0">
                                          <a:solidFill>
                                            <a:srgbClr val="0070C0"/>
                                          </a:solidFill>
                                          <a:latin typeface="Cambria Math" panose="02040503050406030204" pitchFamily="18" charset="0"/>
                                          <a:ea typeface="Cambria Math" panose="02040503050406030204" pitchFamily="18" charset="0"/>
                                        </a:rPr>
                                        <m:t>)</m:t>
                                      </m:r>
                                    </m:e>
                                  </m:rad>
                                </m:den>
                              </m:f>
                            </m:oMath>
                          </a14:m>
                          <a:endParaRPr lang="zh-CN" altLang="en-US" sz="1600" b="1" dirty="0">
                            <a:solidFill>
                              <a:schemeClr val="tx1"/>
                            </a:solidFill>
                            <a:latin typeface="Corbel" panose="020B0503020204020204" pitchFamily="34" charset="0"/>
                          </a:endParaRPr>
                        </a:p>
                      </a:txBody>
                      <a:tcPr anchor="ctr"/>
                    </a:tc>
                    <a:extLst>
                      <a:ext uri="{0D108BD9-81ED-4DB2-BD59-A6C34878D82A}">
                        <a16:rowId xmlns:a16="http://schemas.microsoft.com/office/drawing/2014/main" val="16644093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600" b="0" dirty="0">
                              <a:solidFill>
                                <a:schemeClr val="tx1"/>
                              </a:solidFill>
                              <a:latin typeface="Corbel" panose="020B0503020204020204" pitchFamily="34" charset="0"/>
                              <a:ea typeface="Cambria Math" panose="02040503050406030204" pitchFamily="18" charset="0"/>
                            </a:rPr>
                            <a:t>如果增加值</a:t>
                          </a:r>
                          <a14:m>
                            <m:oMath xmlns:m="http://schemas.openxmlformats.org/officeDocument/2006/math">
                              <m:r>
                                <a:rPr kumimoji="1" lang="en-US" altLang="zh-CN" sz="1600" b="1" i="1" smtClean="0">
                                  <a:solidFill>
                                    <a:schemeClr val="tx1"/>
                                  </a:solidFill>
                                  <a:latin typeface="Cambria Math" panose="02040503050406030204" pitchFamily="18" charset="0"/>
                                </a:rPr>
                                <m:t>&lt;</m:t>
                              </m:r>
                              <m:f>
                                <m:fPr>
                                  <m:ctrlPr>
                                    <a:rPr kumimoji="1" lang="en-US" altLang="zh-CN" sz="1600" b="1" i="1" smtClean="0">
                                      <a:solidFill>
                                        <a:schemeClr val="tx1"/>
                                      </a:solidFill>
                                      <a:latin typeface="Cambria Math" panose="02040503050406030204" pitchFamily="18" charset="0"/>
                                      <a:ea typeface="Cambria Math" panose="02040503050406030204" pitchFamily="18" charset="0"/>
                                    </a:rPr>
                                  </m:ctrlPr>
                                </m:fPr>
                                <m:num>
                                  <m:r>
                                    <a:rPr kumimoji="1" lang="en-US" altLang="zh-CN" sz="1600" b="1" i="1" smtClean="0">
                                      <a:solidFill>
                                        <a:schemeClr val="tx1"/>
                                      </a:solidFill>
                                      <a:latin typeface="Cambria Math" panose="02040503050406030204" pitchFamily="18" charset="0"/>
                                      <a:ea typeface="Cambria Math" panose="02040503050406030204" pitchFamily="18" charset="0"/>
                                    </a:rPr>
                                    <m:t>𝒓</m:t>
                                  </m:r>
                                  <m:r>
                                    <a:rPr kumimoji="1" lang="en-US" altLang="zh-CN" sz="1600" b="1" i="1" smtClean="0">
                                      <a:solidFill>
                                        <a:schemeClr val="tx1"/>
                                      </a:solidFill>
                                      <a:latin typeface="Cambria Math" panose="02040503050406030204" pitchFamily="18" charset="0"/>
                                      <a:ea typeface="Cambria Math" panose="02040503050406030204" pitchFamily="18" charset="0"/>
                                    </a:rPr>
                                    <m:t>𝜶𝜺</m:t>
                                  </m:r>
                                </m:num>
                                <m:den>
                                  <m:rad>
                                    <m:radPr>
                                      <m:degHide m:val="on"/>
                                      <m:ctrlPr>
                                        <a:rPr kumimoji="1" lang="en-US" altLang="zh-CN" sz="1600" b="1" i="1" smtClean="0">
                                          <a:solidFill>
                                            <a:schemeClr val="tx1"/>
                                          </a:solidFill>
                                          <a:latin typeface="Cambria Math" panose="02040503050406030204" pitchFamily="18" charset="0"/>
                                          <a:ea typeface="Cambria Math" panose="02040503050406030204" pitchFamily="18" charset="0"/>
                                        </a:rPr>
                                      </m:ctrlPr>
                                    </m:radPr>
                                    <m:deg/>
                                    <m:e>
                                      <m:sSub>
                                        <m:sSubPr>
                                          <m:ctrlPr>
                                            <a:rPr kumimoji="1" lang="en-US" altLang="zh-CN" sz="1600" b="1" i="1" smtClean="0">
                                              <a:solidFill>
                                                <a:schemeClr val="tx1"/>
                                              </a:solidFill>
                                              <a:latin typeface="Cambria Math" panose="02040503050406030204" pitchFamily="18" charset="0"/>
                                              <a:ea typeface="Cambria Math" panose="02040503050406030204" pitchFamily="18" charset="0"/>
                                            </a:rPr>
                                          </m:ctrlPr>
                                        </m:sSubPr>
                                        <m:e>
                                          <m:r>
                                            <a:rPr kumimoji="1" lang="en-US" altLang="zh-CN" sz="1600" b="1" i="1" smtClean="0">
                                              <a:solidFill>
                                                <a:schemeClr val="tx1"/>
                                              </a:solidFill>
                                              <a:latin typeface="Cambria Math" panose="02040503050406030204" pitchFamily="18" charset="0"/>
                                              <a:ea typeface="Cambria Math" panose="02040503050406030204" pitchFamily="18" charset="0"/>
                                            </a:rPr>
                                            <m:t>𝒅</m:t>
                                          </m:r>
                                        </m:e>
                                        <m:sub>
                                          <m:r>
                                            <a:rPr kumimoji="1" lang="en-US" altLang="zh-CN" sz="1600" b="1" i="1" smtClean="0">
                                              <a:solidFill>
                                                <a:schemeClr val="tx1"/>
                                              </a:solidFill>
                                              <a:latin typeface="Cambria Math" panose="02040503050406030204" pitchFamily="18" charset="0"/>
                                              <a:ea typeface="Cambria Math" panose="02040503050406030204" pitchFamily="18" charset="0"/>
                                            </a:rPr>
                                            <m:t>𝒐𝒖𝒕</m:t>
                                          </m:r>
                                        </m:sub>
                                      </m:sSub>
                                      <m:r>
                                        <a:rPr kumimoji="1" lang="en-US" altLang="zh-CN" sz="1600" b="1" i="1" smtClean="0">
                                          <a:solidFill>
                                            <a:schemeClr val="tx1"/>
                                          </a:solidFill>
                                          <a:latin typeface="Cambria Math" panose="02040503050406030204" pitchFamily="18" charset="0"/>
                                          <a:ea typeface="Cambria Math" panose="02040503050406030204" pitchFamily="18" charset="0"/>
                                        </a:rPr>
                                        <m:t>(</m:t>
                                      </m:r>
                                      <m:r>
                                        <a:rPr kumimoji="1" lang="en-US" altLang="zh-CN" sz="1600" b="1" i="1" smtClean="0">
                                          <a:solidFill>
                                            <a:schemeClr val="tx1"/>
                                          </a:solidFill>
                                          <a:latin typeface="Cambria Math" panose="02040503050406030204" pitchFamily="18" charset="0"/>
                                          <a:ea typeface="Cambria Math" panose="02040503050406030204" pitchFamily="18" charset="0"/>
                                        </a:rPr>
                                        <m:t>𝒗</m:t>
                                      </m:r>
                                      <m:r>
                                        <a:rPr kumimoji="1" lang="en-US" altLang="zh-CN" sz="1600" b="1" i="1" smtClean="0">
                                          <a:solidFill>
                                            <a:schemeClr val="tx1"/>
                                          </a:solidFill>
                                          <a:latin typeface="Cambria Math" panose="02040503050406030204" pitchFamily="18" charset="0"/>
                                          <a:ea typeface="Cambria Math" panose="02040503050406030204" pitchFamily="18" charset="0"/>
                                        </a:rPr>
                                        <m:t>)</m:t>
                                      </m:r>
                                    </m:e>
                                  </m:rad>
                                </m:den>
                              </m:f>
                            </m:oMath>
                          </a14:m>
                          <a:endParaRPr lang="zh-CN" altLang="en-US" sz="1600" b="1" dirty="0">
                            <a:solidFill>
                              <a:schemeClr val="tx1"/>
                            </a:solidFill>
                            <a:latin typeface="Corbel" panose="020B0503020204020204" pitchFamily="34" charset="0"/>
                          </a:endParaRPr>
                        </a:p>
                      </a:txBody>
                      <a:tcPr anchor="ctr"/>
                    </a:tc>
                    <a:extLst>
                      <a:ext uri="{0D108BD9-81ED-4DB2-BD59-A6C34878D82A}">
                        <a16:rowId xmlns:a16="http://schemas.microsoft.com/office/drawing/2014/main" val="606503944"/>
                      </a:ext>
                    </a:extLst>
                  </a:tr>
                </a:tbl>
              </a:graphicData>
            </a:graphic>
          </p:graphicFrame>
        </mc:Choice>
        <mc:Fallback>
          <p:graphicFrame>
            <p:nvGraphicFramePr>
              <p:cNvPr id="3" name="表格 2">
                <a:extLst>
                  <a:ext uri="{FF2B5EF4-FFF2-40B4-BE49-F238E27FC236}">
                    <a16:creationId xmlns:a16="http://schemas.microsoft.com/office/drawing/2014/main" id="{B4E316FA-592E-1648-ACB2-70BEFA9080A0}"/>
                  </a:ext>
                </a:extLst>
              </p:cNvPr>
              <p:cNvGraphicFramePr>
                <a:graphicFrameLocks noGrp="1"/>
              </p:cNvGraphicFramePr>
              <p:nvPr>
                <p:extLst>
                  <p:ext uri="{D42A27DB-BD31-4B8C-83A1-F6EECF244321}">
                    <p14:modId xmlns:p14="http://schemas.microsoft.com/office/powerpoint/2010/main" val="378020786"/>
                  </p:ext>
                </p:extLst>
              </p:nvPr>
            </p:nvGraphicFramePr>
            <p:xfrm>
              <a:off x="6883017" y="4069926"/>
              <a:ext cx="2153479" cy="2247138"/>
            </p:xfrm>
            <a:graphic>
              <a:graphicData uri="http://schemas.openxmlformats.org/drawingml/2006/table">
                <a:tbl>
                  <a:tblPr firstRow="1" bandRow="1">
                    <a:tableStyleId>{5940675A-B579-460E-94D1-54222C63F5DA}</a:tableStyleId>
                  </a:tblPr>
                  <a:tblGrid>
                    <a:gridCol w="2153479">
                      <a:extLst>
                        <a:ext uri="{9D8B030D-6E8A-4147-A177-3AD203B41FA5}">
                          <a16:colId xmlns:a16="http://schemas.microsoft.com/office/drawing/2014/main" val="2954487157"/>
                        </a:ext>
                      </a:extLst>
                    </a:gridCol>
                  </a:tblGrid>
                  <a:tr h="370840">
                    <a:tc>
                      <a:txBody>
                        <a:bodyPr/>
                        <a:lstStyle/>
                        <a:p>
                          <a:endParaRPr lang="zh-CN"/>
                        </a:p>
                      </a:txBody>
                      <a:tcPr anchor="ctr">
                        <a:blipFill>
                          <a:blip r:embed="rId7"/>
                          <a:stretch>
                            <a:fillRect t="-6897" b="-513793"/>
                          </a:stretch>
                        </a:blipFill>
                      </a:tcPr>
                    </a:tc>
                    <a:extLst>
                      <a:ext uri="{0D108BD9-81ED-4DB2-BD59-A6C34878D82A}">
                        <a16:rowId xmlns:a16="http://schemas.microsoft.com/office/drawing/2014/main" val="1010873649"/>
                      </a:ext>
                    </a:extLst>
                  </a:tr>
                  <a:tr h="469646">
                    <a:tc>
                      <a:txBody>
                        <a:bodyPr/>
                        <a:lstStyle/>
                        <a:p>
                          <a:endParaRPr lang="zh-CN"/>
                        </a:p>
                      </a:txBody>
                      <a:tcPr anchor="ctr">
                        <a:blipFill>
                          <a:blip r:embed="rId7"/>
                          <a:stretch>
                            <a:fillRect t="-81579" b="-292105"/>
                          </a:stretch>
                        </a:blipFill>
                      </a:tcPr>
                    </a:tc>
                    <a:extLst>
                      <a:ext uri="{0D108BD9-81ED-4DB2-BD59-A6C34878D82A}">
                        <a16:rowId xmlns:a16="http://schemas.microsoft.com/office/drawing/2014/main" val="1258135653"/>
                      </a:ext>
                    </a:extLst>
                  </a:tr>
                  <a:tr h="468884">
                    <a:tc>
                      <a:txBody>
                        <a:bodyPr/>
                        <a:lstStyle/>
                        <a:p>
                          <a:endParaRPr lang="zh-CN"/>
                        </a:p>
                      </a:txBody>
                      <a:tcPr anchor="ctr">
                        <a:blipFill>
                          <a:blip r:embed="rId7"/>
                          <a:stretch>
                            <a:fillRect t="-186486" b="-200000"/>
                          </a:stretch>
                        </a:blipFill>
                      </a:tcPr>
                    </a:tc>
                    <a:extLst>
                      <a:ext uri="{0D108BD9-81ED-4DB2-BD59-A6C34878D82A}">
                        <a16:rowId xmlns:a16="http://schemas.microsoft.com/office/drawing/2014/main" val="3985270004"/>
                      </a:ext>
                    </a:extLst>
                  </a:tr>
                  <a:tr h="468884">
                    <a:tc>
                      <a:txBody>
                        <a:bodyPr/>
                        <a:lstStyle/>
                        <a:p>
                          <a:endParaRPr lang="zh-CN"/>
                        </a:p>
                      </a:txBody>
                      <a:tcPr anchor="ctr">
                        <a:blipFill>
                          <a:blip r:embed="rId7"/>
                          <a:stretch>
                            <a:fillRect t="-286486" b="-100000"/>
                          </a:stretch>
                        </a:blipFill>
                      </a:tcPr>
                    </a:tc>
                    <a:extLst>
                      <a:ext uri="{0D108BD9-81ED-4DB2-BD59-A6C34878D82A}">
                        <a16:rowId xmlns:a16="http://schemas.microsoft.com/office/drawing/2014/main" val="1664409301"/>
                      </a:ext>
                    </a:extLst>
                  </a:tr>
                  <a:tr h="468884">
                    <a:tc>
                      <a:txBody>
                        <a:bodyPr/>
                        <a:lstStyle/>
                        <a:p>
                          <a:endParaRPr lang="zh-CN"/>
                        </a:p>
                      </a:txBody>
                      <a:tcPr anchor="ctr">
                        <a:blipFill>
                          <a:blip r:embed="rId7"/>
                          <a:stretch>
                            <a:fillRect t="-386486"/>
                          </a:stretch>
                        </a:blipFill>
                      </a:tcPr>
                    </a:tc>
                    <a:extLst>
                      <a:ext uri="{0D108BD9-81ED-4DB2-BD59-A6C34878D82A}">
                        <a16:rowId xmlns:a16="http://schemas.microsoft.com/office/drawing/2014/main" val="606503944"/>
                      </a:ext>
                    </a:extLst>
                  </a:tr>
                </a:tbl>
              </a:graphicData>
            </a:graphic>
          </p:graphicFrame>
        </mc:Fallback>
      </mc:AlternateContent>
    </p:spTree>
    <p:extLst>
      <p:ext uri="{BB962C8B-B14F-4D97-AF65-F5344CB8AC3E}">
        <p14:creationId xmlns:p14="http://schemas.microsoft.com/office/powerpoint/2010/main" val="368892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xEl>
                                              <p:pRg st="3" end="3"/>
                                            </p:txEl>
                                          </p:spTgt>
                                        </p:tgtEl>
                                        <p:attrNameLst>
                                          <p:attrName>style.visibility</p:attrName>
                                        </p:attrNameLst>
                                      </p:cBhvr>
                                      <p:to>
                                        <p:strVal val="visible"/>
                                      </p:to>
                                    </p:set>
                                    <p:animEffect transition="in" filter="fade">
                                      <p:cBhvr>
                                        <p:cTn id="7" dur="1000"/>
                                        <p:tgtEl>
                                          <p:spTgt spid="28">
                                            <p:txEl>
                                              <p:pRg st="3" end="3"/>
                                            </p:txEl>
                                          </p:spTgt>
                                        </p:tgtEl>
                                      </p:cBhvr>
                                    </p:animEffect>
                                    <p:anim calcmode="lin" valueType="num">
                                      <p:cBhvr>
                                        <p:cTn id="8"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3" end="3"/>
                                            </p:txEl>
                                          </p:spTgt>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8">
                                            <p:txEl>
                                              <p:pRg st="4" end="4"/>
                                            </p:txEl>
                                          </p:spTgt>
                                        </p:tgtEl>
                                        <p:attrNameLst>
                                          <p:attrName>style.visibility</p:attrName>
                                        </p:attrNameLst>
                                      </p:cBhvr>
                                      <p:to>
                                        <p:strVal val="visible"/>
                                      </p:to>
                                    </p:set>
                                    <p:animEffect transition="in" filter="fade">
                                      <p:cBhvr>
                                        <p:cTn id="17" dur="1000"/>
                                        <p:tgtEl>
                                          <p:spTgt spid="28">
                                            <p:txEl>
                                              <p:pRg st="4" end="4"/>
                                            </p:txEl>
                                          </p:spTgt>
                                        </p:tgtEl>
                                      </p:cBhvr>
                                    </p:animEffect>
                                    <p:anim calcmode="lin" valueType="num">
                                      <p:cBhvr>
                                        <p:cTn id="18" dur="1000" fill="hold"/>
                                        <p:tgtEl>
                                          <p:spTgt spid="28">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115616" y="116632"/>
            <a:ext cx="8110114" cy="1128712"/>
          </a:xfrm>
        </p:spPr>
        <p:txBody>
          <a:bodyPr/>
          <a:lstStyle/>
          <a:p>
            <a:pPr eaLnBrk="1" hangingPunct="1"/>
            <a:r>
              <a:rPr lang="zh-CN" altLang="en-US" sz="3200" dirty="0">
                <a:ea typeface="宋体" pitchFamily="2" charset="-122"/>
              </a:rPr>
              <a:t>实验结果</a:t>
            </a:r>
            <a:endParaRPr lang="en-US" altLang="zh-CN" sz="3200" dirty="0">
              <a:ea typeface="宋体" pitchFamily="2" charset="-122"/>
            </a:endParaRPr>
          </a:p>
        </p:txBody>
      </p:sp>
      <mc:AlternateContent xmlns:mc="http://schemas.openxmlformats.org/markup-compatibility/2006" xmlns:a14="http://schemas.microsoft.com/office/drawing/2010/main">
        <mc:Choice Requires="a14">
          <p:sp>
            <p:nvSpPr>
              <p:cNvPr id="5" name="内容占位符 2">
                <a:extLst>
                  <a:ext uri="{FF2B5EF4-FFF2-40B4-BE49-F238E27FC236}">
                    <a16:creationId xmlns:a16="http://schemas.microsoft.com/office/drawing/2014/main" id="{64DC8DAB-3129-7347-A99D-BAEA2737A9E4}"/>
                  </a:ext>
                </a:extLst>
              </p:cNvPr>
              <p:cNvSpPr>
                <a:spLocks noGrp="1"/>
              </p:cNvSpPr>
              <p:nvPr>
                <p:ph idx="1"/>
              </p:nvPr>
            </p:nvSpPr>
            <p:spPr>
              <a:xfrm>
                <a:off x="395536" y="1052736"/>
                <a:ext cx="8496944" cy="5616624"/>
              </a:xfrm>
            </p:spPr>
            <p:txBody>
              <a:bodyPr/>
              <a:lstStyle/>
              <a:p>
                <a:pPr>
                  <a:buFont typeface="Wingdings" pitchFamily="2" charset="2"/>
                  <a:buChar char="l"/>
                </a:pPr>
                <a:r>
                  <a:rPr lang="zh-CN" altLang="en-US" sz="2400" dirty="0">
                    <a:latin typeface="Candara" panose="020E0502030303020204" pitchFamily="34" charset="0"/>
                  </a:rPr>
                  <a:t>数据集：</a:t>
                </a:r>
                <a:endParaRPr lang="en-US" altLang="zh-CN" sz="2400" dirty="0">
                  <a:latin typeface="Candara" panose="020E0502030303020204" pitchFamily="34" charset="0"/>
                </a:endParaRPr>
              </a:p>
              <a:p>
                <a:endParaRPr lang="en-US" altLang="zh-CN" sz="2400" dirty="0">
                  <a:latin typeface="Candara" panose="020E0502030303020204" pitchFamily="34" charset="0"/>
                </a:endParaRPr>
              </a:p>
              <a:p>
                <a:pPr marL="0" indent="0">
                  <a:buNone/>
                </a:pPr>
                <a:endParaRPr lang="en-US" altLang="zh-CN" sz="2400" dirty="0">
                  <a:latin typeface="Candara" panose="020E0502030303020204" pitchFamily="34" charset="0"/>
                </a:endParaRPr>
              </a:p>
              <a:p>
                <a:endParaRPr lang="en-US" altLang="zh-CN" sz="2400" dirty="0">
                  <a:latin typeface="Candara" panose="020E0502030303020204" pitchFamily="34" charset="0"/>
                </a:endParaRPr>
              </a:p>
              <a:p>
                <a:endParaRPr lang="en-US" altLang="zh-CN" sz="2400" dirty="0">
                  <a:latin typeface="Candara" panose="020E0502030303020204" pitchFamily="34" charset="0"/>
                </a:endParaRPr>
              </a:p>
              <a:p>
                <a:endParaRPr lang="en-US" altLang="zh-CN" sz="2400" dirty="0">
                  <a:latin typeface="Candara" panose="020E0502030303020204" pitchFamily="34" charset="0"/>
                </a:endParaRPr>
              </a:p>
              <a:p>
                <a:pPr marL="0" indent="0">
                  <a:buNone/>
                </a:pPr>
                <a:endParaRPr lang="en-US" altLang="zh-CN" sz="2400" dirty="0">
                  <a:latin typeface="Candara" panose="020E0502030303020204" pitchFamily="34" charset="0"/>
                </a:endParaRPr>
              </a:p>
              <a:p>
                <a:pPr>
                  <a:buFont typeface="Wingdings" pitchFamily="2" charset="2"/>
                  <a:buChar char="l"/>
                </a:pPr>
                <a:r>
                  <a:rPr lang="zh-CN" altLang="en-US" sz="2400" dirty="0">
                    <a:latin typeface="Candara" panose="020E0502030303020204" pitchFamily="34" charset="0"/>
                  </a:rPr>
                  <a:t>对比算法</a:t>
                </a:r>
                <a:r>
                  <a:rPr lang="en-US" altLang="zh-CN" sz="2400" dirty="0">
                    <a:latin typeface="Candara" panose="020E0502030303020204" pitchFamily="34" charset="0"/>
                  </a:rPr>
                  <a:t>: Backward Search</a:t>
                </a:r>
              </a:p>
              <a:p>
                <a:pPr>
                  <a:buFont typeface="Wingdings" pitchFamily="2" charset="2"/>
                  <a:buChar char="l"/>
                </a:pPr>
                <a:r>
                  <a:rPr lang="zh-CN" altLang="en-US" sz="2400" dirty="0">
                    <a:latin typeface="Candara" panose="020E0502030303020204" pitchFamily="34" charset="0"/>
                  </a:rPr>
                  <a:t>衡量指标：</a:t>
                </a:r>
                <a:endParaRPr lang="en-US" altLang="zh-CN" sz="2400" dirty="0">
                  <a:latin typeface="Candara" panose="020E0502030303020204" pitchFamily="34" charset="0"/>
                </a:endParaRPr>
              </a:p>
              <a:p>
                <a:pPr lvl="1">
                  <a:buFont typeface="Wingdings" pitchFamily="2" charset="2"/>
                  <a:buChar char="p"/>
                </a:pPr>
                <a:r>
                  <a:rPr lang="en-US" altLang="zh-CN" sz="2000" dirty="0" err="1">
                    <a:latin typeface="Times New Roman" pitchFamily="18" charset="0"/>
                    <a:ea typeface="楷体" pitchFamily="49" charset="-122"/>
                    <a:cs typeface="Times New Roman" pitchFamily="18" charset="0"/>
                  </a:rPr>
                  <a:t>MaxAdditiveError</a:t>
                </a:r>
                <a:r>
                  <a:rPr lang="en-US" altLang="zh-CN" sz="2000" dirty="0">
                    <a:latin typeface="Times New Roman" pitchFamily="18" charset="0"/>
                    <a:ea typeface="楷体" pitchFamily="49" charset="-122"/>
                    <a:cs typeface="Times New Roman" pitchFamily="18" charset="0"/>
                  </a:rPr>
                  <a:t> = </a:t>
                </a:r>
                <a14:m>
                  <m:oMath xmlns:m="http://schemas.openxmlformats.org/officeDocument/2006/math">
                    <m:f>
                      <m:fPr>
                        <m:ctrlPr>
                          <a:rPr lang="mr-IN" altLang="zh-CN" sz="2000" i="1">
                            <a:latin typeface="Cambria Math" panose="02040503050406030204" pitchFamily="18" charset="0"/>
                            <a:ea typeface="楷体" pitchFamily="49" charset="-122"/>
                            <a:cs typeface="Times New Roman" pitchFamily="18" charset="0"/>
                          </a:rPr>
                        </m:ctrlPr>
                      </m:fPr>
                      <m:num>
                        <m:r>
                          <a:rPr lang="en-US" altLang="zh-CN" sz="2000" i="1">
                            <a:latin typeface="Cambria Math" charset="0"/>
                            <a:ea typeface="楷体" pitchFamily="49" charset="-122"/>
                            <a:cs typeface="Times New Roman" pitchFamily="18" charset="0"/>
                          </a:rPr>
                          <m:t>1</m:t>
                        </m:r>
                      </m:num>
                      <m:den>
                        <m:r>
                          <a:rPr lang="en-US" altLang="zh-CN" sz="2000" b="0" i="1" smtClean="0">
                            <a:latin typeface="Cambria Math" panose="02040503050406030204" pitchFamily="18" charset="0"/>
                            <a:ea typeface="楷体" pitchFamily="49" charset="-122"/>
                            <a:cs typeface="Times New Roman" pitchFamily="18" charset="0"/>
                          </a:rPr>
                          <m:t>𝑛</m:t>
                        </m:r>
                      </m:den>
                    </m:f>
                    <m:func>
                      <m:funcPr>
                        <m:ctrlPr>
                          <a:rPr lang="en-US" altLang="zh-CN" sz="2000" i="1" smtClean="0">
                            <a:latin typeface="Cambria Math" panose="02040503050406030204" pitchFamily="18" charset="0"/>
                            <a:ea typeface="楷体" pitchFamily="49" charset="-122"/>
                            <a:cs typeface="Times New Roman" pitchFamily="18" charset="0"/>
                          </a:rPr>
                        </m:ctrlPr>
                      </m:funcPr>
                      <m:fName>
                        <m:limLow>
                          <m:limLowPr>
                            <m:ctrlPr>
                              <a:rPr lang="en-US" altLang="zh-CN" sz="2000" i="1" smtClean="0">
                                <a:latin typeface="Cambria Math" panose="02040503050406030204" pitchFamily="18" charset="0"/>
                                <a:ea typeface="楷体" pitchFamily="49" charset="-122"/>
                                <a:cs typeface="Times New Roman" pitchFamily="18" charset="0"/>
                              </a:rPr>
                            </m:ctrlPr>
                          </m:limLowPr>
                          <m:e>
                            <m:r>
                              <m:rPr>
                                <m:sty m:val="p"/>
                              </m:rPr>
                              <a:rPr lang="en-US" altLang="zh-CN" sz="2000" i="0" smtClean="0">
                                <a:latin typeface="Cambria Math" panose="02040503050406030204" pitchFamily="18" charset="0"/>
                                <a:ea typeface="楷体" pitchFamily="49" charset="-122"/>
                                <a:cs typeface="Times New Roman" pitchFamily="18" charset="0"/>
                              </a:rPr>
                              <m:t>max</m:t>
                            </m:r>
                          </m:e>
                          <m:lim>
                            <m:r>
                              <a:rPr lang="en-US" altLang="zh-CN" sz="2000" b="0" i="1" smtClean="0">
                                <a:latin typeface="Cambria Math" panose="02040503050406030204" pitchFamily="18" charset="0"/>
                                <a:ea typeface="楷体" pitchFamily="49" charset="-122"/>
                                <a:cs typeface="Times New Roman" pitchFamily="18" charset="0"/>
                              </a:rPr>
                              <m:t>1</m:t>
                            </m:r>
                            <m:r>
                              <a:rPr lang="en-US" altLang="zh-CN" sz="2000" b="0" i="1" smtClean="0">
                                <a:latin typeface="Cambria Math" panose="02040503050406030204" pitchFamily="18" charset="0"/>
                                <a:ea typeface="Cambria Math" panose="02040503050406030204" pitchFamily="18" charset="0"/>
                                <a:cs typeface="Times New Roman" pitchFamily="18" charset="0"/>
                              </a:rPr>
                              <m:t>≤</m:t>
                            </m:r>
                            <m:r>
                              <a:rPr lang="en-US" altLang="zh-CN" sz="2000" b="0" i="1" smtClean="0">
                                <a:latin typeface="Cambria Math" panose="02040503050406030204" pitchFamily="18" charset="0"/>
                                <a:ea typeface="Cambria Math" panose="02040503050406030204" pitchFamily="18" charset="0"/>
                                <a:cs typeface="Times New Roman" pitchFamily="18" charset="0"/>
                              </a:rPr>
                              <m:t>𝑖</m:t>
                            </m:r>
                            <m:r>
                              <a:rPr lang="en-US" altLang="zh-CN" sz="2000" b="0" i="1" smtClean="0">
                                <a:latin typeface="Cambria Math" panose="02040503050406030204" pitchFamily="18" charset="0"/>
                                <a:ea typeface="Cambria Math" panose="02040503050406030204" pitchFamily="18" charset="0"/>
                                <a:cs typeface="Times New Roman" pitchFamily="18" charset="0"/>
                              </a:rPr>
                              <m:t>≤</m:t>
                            </m:r>
                            <m:r>
                              <a:rPr lang="en-US" altLang="zh-CN" sz="2000" b="0" i="1" smtClean="0">
                                <a:latin typeface="Cambria Math" panose="02040503050406030204" pitchFamily="18" charset="0"/>
                                <a:ea typeface="Cambria Math" panose="02040503050406030204" pitchFamily="18" charset="0"/>
                                <a:cs typeface="Times New Roman" pitchFamily="18" charset="0"/>
                              </a:rPr>
                              <m:t>𝑛</m:t>
                            </m:r>
                          </m:lim>
                        </m:limLow>
                      </m:fName>
                      <m:e>
                        <m:r>
                          <a:rPr lang="en-US" altLang="zh-CN" sz="2000" i="1">
                            <a:latin typeface="Cambria Math" charset="0"/>
                            <a:ea typeface="楷体" pitchFamily="49" charset="-122"/>
                            <a:cs typeface="Times New Roman" pitchFamily="18" charset="0"/>
                          </a:rPr>
                          <m:t>|</m:t>
                        </m:r>
                        <m:acc>
                          <m:accPr>
                            <m:chr m:val="̃"/>
                            <m:ctrlPr>
                              <a:rPr lang="en-US" altLang="zh-CN" sz="2000" i="1">
                                <a:latin typeface="Cambria Math" panose="02040503050406030204" pitchFamily="18" charset="0"/>
                                <a:ea typeface="楷体" pitchFamily="49" charset="-122"/>
                                <a:cs typeface="Times New Roman" pitchFamily="18" charset="0"/>
                              </a:rPr>
                            </m:ctrlPr>
                          </m:accPr>
                          <m:e>
                            <m:r>
                              <a:rPr lang="en-US" altLang="zh-CN" sz="2000" i="1" smtClean="0">
                                <a:latin typeface="Cambria Math" panose="02040503050406030204" pitchFamily="18" charset="0"/>
                                <a:ea typeface="Cambria Math" panose="02040503050406030204" pitchFamily="18" charset="0"/>
                                <a:cs typeface="Times New Roman" pitchFamily="18" charset="0"/>
                              </a:rPr>
                              <m:t>𝜋</m:t>
                            </m:r>
                          </m:e>
                        </m:acc>
                        <m:d>
                          <m:dPr>
                            <m:ctrlPr>
                              <a:rPr lang="en-US" altLang="zh-CN" sz="2000" i="1">
                                <a:latin typeface="Cambria Math" panose="02040503050406030204" pitchFamily="18" charset="0"/>
                                <a:ea typeface="楷体" pitchFamily="49" charset="-122"/>
                                <a:cs typeface="Times New Roman" pitchFamily="18" charset="0"/>
                              </a:rPr>
                            </m:ctrlPr>
                          </m:dPr>
                          <m:e>
                            <m:sSub>
                              <m:sSubPr>
                                <m:ctrlPr>
                                  <a:rPr lang="en-US" altLang="zh-CN" sz="2000" i="1">
                                    <a:latin typeface="Cambria Math" panose="02040503050406030204" pitchFamily="18" charset="0"/>
                                    <a:ea typeface="楷体" pitchFamily="49" charset="-122"/>
                                    <a:cs typeface="Times New Roman" pitchFamily="18" charset="0"/>
                                  </a:rPr>
                                </m:ctrlPr>
                              </m:sSubPr>
                              <m:e>
                                <m:r>
                                  <a:rPr lang="en-US" altLang="zh-CN" sz="2000" i="1">
                                    <a:latin typeface="Cambria Math" charset="0"/>
                                    <a:ea typeface="楷体" pitchFamily="49" charset="-122"/>
                                    <a:cs typeface="Times New Roman" pitchFamily="18" charset="0"/>
                                  </a:rPr>
                                  <m:t>𝑣</m:t>
                                </m:r>
                              </m:e>
                              <m:sub>
                                <m:r>
                                  <a:rPr lang="en-US" altLang="zh-CN" sz="2000" i="1">
                                    <a:latin typeface="Cambria Math" charset="0"/>
                                    <a:ea typeface="楷体" pitchFamily="49" charset="-122"/>
                                    <a:cs typeface="Times New Roman" pitchFamily="18" charset="0"/>
                                  </a:rPr>
                                  <m:t>𝑖</m:t>
                                </m:r>
                              </m:sub>
                            </m:sSub>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𝑡</m:t>
                            </m:r>
                          </m:e>
                        </m:d>
                        <m:r>
                          <a:rPr lang="en-US" altLang="zh-CN" sz="2000" i="1">
                            <a:latin typeface="Cambria Math" charset="0"/>
                            <a:ea typeface="楷体" pitchFamily="49" charset="-122"/>
                            <a:cs typeface="Times New Roman" pitchFamily="18" charset="0"/>
                          </a:rPr>
                          <m:t>−</m:t>
                        </m:r>
                        <m:r>
                          <a:rPr lang="en-US" altLang="zh-CN" sz="2000" i="1" smtClean="0">
                            <a:latin typeface="Cambria Math" panose="02040503050406030204" pitchFamily="18" charset="0"/>
                            <a:ea typeface="Cambria Math" panose="02040503050406030204" pitchFamily="18" charset="0"/>
                            <a:cs typeface="Times New Roman" pitchFamily="18" charset="0"/>
                          </a:rPr>
                          <m:t>𝜋</m:t>
                        </m:r>
                        <m:r>
                          <a:rPr lang="en-US" altLang="zh-CN" sz="2000" i="1">
                            <a:latin typeface="Cambria Math" charset="0"/>
                            <a:ea typeface="楷体" pitchFamily="49" charset="-122"/>
                            <a:cs typeface="Times New Roman" pitchFamily="18" charset="0"/>
                          </a:rPr>
                          <m:t>(</m:t>
                        </m:r>
                        <m:sSub>
                          <m:sSubPr>
                            <m:ctrlPr>
                              <a:rPr lang="en-US" altLang="zh-CN" sz="2000" i="1">
                                <a:latin typeface="Cambria Math" panose="02040503050406030204" pitchFamily="18" charset="0"/>
                                <a:ea typeface="楷体" pitchFamily="49" charset="-122"/>
                                <a:cs typeface="Times New Roman" pitchFamily="18" charset="0"/>
                              </a:rPr>
                            </m:ctrlPr>
                          </m:sSubPr>
                          <m:e>
                            <m:r>
                              <a:rPr lang="en-US" altLang="zh-CN" sz="2000" i="1">
                                <a:latin typeface="Cambria Math" charset="0"/>
                                <a:ea typeface="楷体" pitchFamily="49" charset="-122"/>
                                <a:cs typeface="Times New Roman" pitchFamily="18" charset="0"/>
                              </a:rPr>
                              <m:t>𝑣</m:t>
                            </m:r>
                          </m:e>
                          <m:sub>
                            <m:r>
                              <a:rPr lang="en-US" altLang="zh-CN" sz="2000" i="1">
                                <a:latin typeface="Cambria Math" charset="0"/>
                                <a:ea typeface="楷体" pitchFamily="49" charset="-122"/>
                                <a:cs typeface="Times New Roman" pitchFamily="18" charset="0"/>
                              </a:rPr>
                              <m:t>𝑖</m:t>
                            </m:r>
                          </m:sub>
                        </m:sSub>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𝑡</m:t>
                        </m:r>
                        <m:r>
                          <a:rPr lang="en-US" altLang="zh-CN" sz="2000" i="1">
                            <a:latin typeface="Cambria Math" charset="0"/>
                            <a:ea typeface="楷体" pitchFamily="49" charset="-122"/>
                            <a:cs typeface="Times New Roman" pitchFamily="18" charset="0"/>
                          </a:rPr>
                          <m:t>)|</m:t>
                        </m:r>
                      </m:e>
                    </m:func>
                  </m:oMath>
                </a14:m>
                <a:endParaRPr lang="en-US" altLang="zh-CN" sz="2000" dirty="0">
                  <a:latin typeface="Times New Roman" pitchFamily="18" charset="0"/>
                  <a:ea typeface="楷体" pitchFamily="49" charset="-122"/>
                  <a:cs typeface="Times New Roman" pitchFamily="18" charset="0"/>
                </a:endParaRPr>
              </a:p>
              <a:p>
                <a:pPr lvl="1">
                  <a:buFont typeface="Wingdings" pitchFamily="2" charset="2"/>
                  <a:buChar char="p"/>
                </a:pPr>
                <a:r>
                  <a:rPr lang="en-US" altLang="zh-CN" sz="2000" dirty="0" err="1">
                    <a:latin typeface="Times New Roman" pitchFamily="18" charset="0"/>
                    <a:ea typeface="楷体" pitchFamily="49" charset="-122"/>
                    <a:cs typeface="Times New Roman" pitchFamily="18" charset="0"/>
                  </a:rPr>
                  <a:t>precision@k</a:t>
                </a:r>
                <a:r>
                  <a:rPr lang="en-US" altLang="zh-CN" sz="2000" dirty="0">
                    <a:latin typeface="Times New Roman" pitchFamily="18" charset="0"/>
                    <a:ea typeface="楷体" pitchFamily="49" charset="-122"/>
                    <a:cs typeface="Times New Roman" pitchFamily="18" charset="0"/>
                  </a:rPr>
                  <a:t> = </a:t>
                </a:r>
                <a14:m>
                  <m:oMath xmlns:m="http://schemas.openxmlformats.org/officeDocument/2006/math">
                    <m:f>
                      <m:fPr>
                        <m:ctrlPr>
                          <a:rPr lang="en-US" altLang="zh-CN" sz="2000" i="1" smtClean="0">
                            <a:latin typeface="Cambria Math" panose="02040503050406030204" pitchFamily="18" charset="0"/>
                            <a:ea typeface="楷体" pitchFamily="49" charset="-122"/>
                            <a:cs typeface="Times New Roman" pitchFamily="18" charset="0"/>
                          </a:rPr>
                        </m:ctrlPr>
                      </m:fPr>
                      <m:num>
                        <m:d>
                          <m:dPr>
                            <m:begChr m:val="|"/>
                            <m:endChr m:val="|"/>
                            <m:ctrlPr>
                              <a:rPr lang="en-US" altLang="zh-CN" sz="2000" i="1" smtClean="0">
                                <a:latin typeface="Cambria Math" panose="02040503050406030204" pitchFamily="18" charset="0"/>
                                <a:ea typeface="楷体" pitchFamily="49" charset="-122"/>
                                <a:cs typeface="Times New Roman" pitchFamily="18" charset="0"/>
                              </a:rPr>
                            </m:ctrlPr>
                          </m:dPr>
                          <m:e>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𝑟𝑒𝑎𝑙</m:t>
                            </m:r>
                            <m:r>
                              <a:rPr lang="en-US" altLang="zh-CN" sz="2000" b="0" i="1" smtClean="0">
                                <a:latin typeface="Cambria Math" panose="02040503050406030204" pitchFamily="18" charset="0"/>
                                <a:ea typeface="楷体" pitchFamily="49" charset="-122"/>
                                <a:cs typeface="Times New Roman" pitchFamily="18" charset="0"/>
                              </a:rPr>
                              <m:t> </m:t>
                            </m:r>
                            <m:r>
                              <a:rPr lang="en-US" altLang="zh-CN" sz="2000" b="0" i="1" smtClean="0">
                                <a:latin typeface="Cambria Math" panose="02040503050406030204" pitchFamily="18" charset="0"/>
                                <a:ea typeface="楷体" pitchFamily="49" charset="-122"/>
                                <a:cs typeface="Times New Roman" pitchFamily="18" charset="0"/>
                              </a:rPr>
                              <m:t>𝑡𝑜𝑝</m:t>
                            </m:r>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𝑘</m:t>
                            </m:r>
                            <m:r>
                              <a:rPr lang="en-US" altLang="zh-CN" sz="2000" b="0" i="1" smtClean="0">
                                <a:latin typeface="Cambria Math" panose="02040503050406030204" pitchFamily="18" charset="0"/>
                                <a:ea typeface="楷体" pitchFamily="49" charset="-122"/>
                                <a:cs typeface="Times New Roman" pitchFamily="18" charset="0"/>
                              </a:rPr>
                              <m:t> </m:t>
                            </m:r>
                            <m:r>
                              <a:rPr lang="en-US" altLang="zh-CN" sz="2000" b="0" i="1" smtClean="0">
                                <a:latin typeface="Cambria Math" panose="02040503050406030204" pitchFamily="18" charset="0"/>
                                <a:ea typeface="楷体" pitchFamily="49" charset="-122"/>
                                <a:cs typeface="Times New Roman" pitchFamily="18" charset="0"/>
                              </a:rPr>
                              <m:t>𝑛𝑜𝑑𝑒𝑠</m:t>
                            </m:r>
                            <m:r>
                              <a:rPr lang="en-US" altLang="zh-CN" sz="2000" b="0" i="1" smtClean="0">
                                <a:latin typeface="Cambria Math" panose="02040503050406030204" pitchFamily="18" charset="0"/>
                                <a:ea typeface="楷体" pitchFamily="49" charset="-122"/>
                                <a:cs typeface="Times New Roman" pitchFamily="18" charset="0"/>
                              </a:rPr>
                              <m:t>}∩{</m:t>
                            </m:r>
                            <m:r>
                              <a:rPr lang="en-US" altLang="zh-CN" sz="2000" b="0" i="1" smtClean="0">
                                <a:latin typeface="Cambria Math" panose="02040503050406030204" pitchFamily="18" charset="0"/>
                                <a:ea typeface="楷体" pitchFamily="49" charset="-122"/>
                                <a:cs typeface="Times New Roman" pitchFamily="18" charset="0"/>
                              </a:rPr>
                              <m:t>𝑒𝑠𝑡𝑖𝑚𝑎𝑡𝑒𝑑</m:t>
                            </m:r>
                            <m:r>
                              <a:rPr lang="en-US" altLang="zh-CN" sz="2000" i="1">
                                <a:latin typeface="Cambria Math" panose="02040503050406030204" pitchFamily="18" charset="0"/>
                                <a:ea typeface="楷体" pitchFamily="49" charset="-122"/>
                                <a:cs typeface="Times New Roman" pitchFamily="18" charset="0"/>
                              </a:rPr>
                              <m:t> </m:t>
                            </m:r>
                            <m:r>
                              <a:rPr lang="en-US" altLang="zh-CN" sz="2000" i="1">
                                <a:latin typeface="Cambria Math" panose="02040503050406030204" pitchFamily="18" charset="0"/>
                                <a:ea typeface="楷体" pitchFamily="49" charset="-122"/>
                                <a:cs typeface="Times New Roman" pitchFamily="18" charset="0"/>
                              </a:rPr>
                              <m:t>𝑡𝑜𝑝</m:t>
                            </m:r>
                            <m:r>
                              <a:rPr lang="en-US" altLang="zh-CN" sz="2000" i="1">
                                <a:latin typeface="Cambria Math" panose="02040503050406030204" pitchFamily="18" charset="0"/>
                                <a:ea typeface="楷体" pitchFamily="49" charset="-122"/>
                                <a:cs typeface="Times New Roman" pitchFamily="18" charset="0"/>
                              </a:rPr>
                              <m:t>−</m:t>
                            </m:r>
                            <m:r>
                              <a:rPr lang="en-US" altLang="zh-CN" sz="2000" i="1">
                                <a:latin typeface="Cambria Math" panose="02040503050406030204" pitchFamily="18" charset="0"/>
                                <a:ea typeface="楷体" pitchFamily="49" charset="-122"/>
                                <a:cs typeface="Times New Roman" pitchFamily="18" charset="0"/>
                              </a:rPr>
                              <m:t>𝑘</m:t>
                            </m:r>
                            <m:r>
                              <a:rPr lang="en-US" altLang="zh-CN" sz="2000" i="1">
                                <a:latin typeface="Cambria Math" panose="02040503050406030204" pitchFamily="18" charset="0"/>
                                <a:ea typeface="楷体" pitchFamily="49" charset="-122"/>
                                <a:cs typeface="Times New Roman" pitchFamily="18" charset="0"/>
                              </a:rPr>
                              <m:t> </m:t>
                            </m:r>
                            <m:r>
                              <a:rPr lang="en-US" altLang="zh-CN" sz="2000" i="1">
                                <a:latin typeface="Cambria Math" panose="02040503050406030204" pitchFamily="18" charset="0"/>
                                <a:ea typeface="楷体" pitchFamily="49" charset="-122"/>
                                <a:cs typeface="Times New Roman" pitchFamily="18" charset="0"/>
                              </a:rPr>
                              <m:t>𝑛𝑜𝑑𝑒𝑠</m:t>
                            </m:r>
                            <m:r>
                              <a:rPr lang="en-US" altLang="zh-CN" sz="2000" i="1">
                                <a:latin typeface="Cambria Math" panose="02040503050406030204" pitchFamily="18" charset="0"/>
                                <a:ea typeface="楷体" pitchFamily="49" charset="-122"/>
                                <a:cs typeface="Times New Roman" pitchFamily="18" charset="0"/>
                              </a:rPr>
                              <m:t>}</m:t>
                            </m:r>
                          </m:e>
                        </m:d>
                      </m:num>
                      <m:den>
                        <m:r>
                          <a:rPr lang="en-US" altLang="zh-CN" sz="2000" b="0" i="1" smtClean="0">
                            <a:latin typeface="Cambria Math" panose="02040503050406030204" pitchFamily="18" charset="0"/>
                            <a:ea typeface="楷体" pitchFamily="49" charset="-122"/>
                            <a:cs typeface="Times New Roman" pitchFamily="18" charset="0"/>
                          </a:rPr>
                          <m:t>𝑘</m:t>
                        </m:r>
                      </m:den>
                    </m:f>
                  </m:oMath>
                </a14:m>
                <a:endParaRPr lang="en-US" altLang="zh-CN" sz="2000" dirty="0">
                  <a:latin typeface="Times New Roman" pitchFamily="18" charset="0"/>
                  <a:ea typeface="楷体" pitchFamily="49" charset="-122"/>
                  <a:cs typeface="Times New Roman" pitchFamily="18" charset="0"/>
                </a:endParaRPr>
              </a:p>
            </p:txBody>
          </p:sp>
        </mc:Choice>
        <mc:Fallback xmlns="">
          <p:sp>
            <p:nvSpPr>
              <p:cNvPr id="5" name="内容占位符 2">
                <a:extLst>
                  <a:ext uri="{FF2B5EF4-FFF2-40B4-BE49-F238E27FC236}">
                    <a16:creationId xmlns:a16="http://schemas.microsoft.com/office/drawing/2014/main" id="{64DC8DAB-3129-7347-A99D-BAEA2737A9E4}"/>
                  </a:ext>
                </a:extLst>
              </p:cNvPr>
              <p:cNvSpPr>
                <a:spLocks noGrp="1" noRot="1" noChangeAspect="1" noMove="1" noResize="1" noEditPoints="1" noAdjustHandles="1" noChangeArrowheads="1" noChangeShapeType="1" noTextEdit="1"/>
              </p:cNvSpPr>
              <p:nvPr>
                <p:ph idx="1"/>
              </p:nvPr>
            </p:nvSpPr>
            <p:spPr>
              <a:xfrm>
                <a:off x="395536" y="1052736"/>
                <a:ext cx="8496944" cy="5616624"/>
              </a:xfrm>
              <a:blipFill>
                <a:blip r:embed="rId3"/>
                <a:stretch>
                  <a:fillRect l="-448" t="-1584"/>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F1388511-541F-F64D-B7EF-325C9E747F58}"/>
              </a:ext>
            </a:extLst>
          </p:cNvPr>
          <p:cNvPicPr>
            <a:picLocks noChangeAspect="1"/>
          </p:cNvPicPr>
          <p:nvPr/>
        </p:nvPicPr>
        <p:blipFill rotWithShape="1">
          <a:blip r:embed="rId4"/>
          <a:srcRect t="16312"/>
          <a:stretch/>
        </p:blipFill>
        <p:spPr>
          <a:xfrm>
            <a:off x="2627784" y="1226773"/>
            <a:ext cx="5976906" cy="2634275"/>
          </a:xfrm>
          <a:prstGeom prst="rect">
            <a:avLst/>
          </a:prstGeom>
        </p:spPr>
      </p:pic>
      <p:sp>
        <p:nvSpPr>
          <p:cNvPr id="7" name="矩形 6">
            <a:extLst>
              <a:ext uri="{FF2B5EF4-FFF2-40B4-BE49-F238E27FC236}">
                <a16:creationId xmlns:a16="http://schemas.microsoft.com/office/drawing/2014/main" id="{07B37E15-8547-4A48-BCC8-DF2E86DFE7C3}"/>
              </a:ext>
            </a:extLst>
          </p:cNvPr>
          <p:cNvSpPr>
            <a:spLocks noChangeArrowheads="1"/>
          </p:cNvSpPr>
          <p:nvPr/>
        </p:nvSpPr>
        <p:spPr bwMode="auto">
          <a:xfrm>
            <a:off x="14846" y="6474822"/>
            <a:ext cx="8877634" cy="338554"/>
          </a:xfrm>
          <a:prstGeom prst="rect">
            <a:avLst/>
          </a:prstGeom>
          <a:noFill/>
          <a:ln w="9525">
            <a:noFill/>
            <a:miter lim="800000"/>
            <a:headEnd/>
            <a:tailEnd/>
          </a:ln>
        </p:spPr>
        <p:txBody>
          <a:bodyPr wrap="square">
            <a:spAutoFit/>
          </a:bodyPr>
          <a:lstStyle/>
          <a:p>
            <a:pPr lvl="0"/>
            <a:r>
              <a:rPr lang="en-US" altLang="zh-CN" sz="1600" b="0" dirty="0"/>
              <a:t>Dataset source: http://</a:t>
            </a:r>
            <a:r>
              <a:rPr lang="en-US" altLang="zh-CN" sz="1600" b="0" dirty="0" err="1"/>
              <a:t>snap.stanford.edu</a:t>
            </a:r>
            <a:r>
              <a:rPr lang="en-US" altLang="zh-CN" sz="1600" b="0" dirty="0"/>
              <a:t>/data/</a:t>
            </a:r>
            <a:r>
              <a:rPr lang="en-US" altLang="zh-CN" sz="1600" b="0" dirty="0" err="1"/>
              <a:t>index.html</a:t>
            </a:r>
            <a:r>
              <a:rPr lang="en-US" altLang="zh-CN" sz="1600" b="0" dirty="0"/>
              <a:t>. </a:t>
            </a:r>
            <a:r>
              <a:rPr lang="zh-CN" altLang="en-US" sz="1600" b="0" dirty="0"/>
              <a:t> </a:t>
            </a:r>
            <a:r>
              <a:rPr lang="en-US" altLang="zh-CN" sz="1600" b="0" dirty="0"/>
              <a:t>   http://</a:t>
            </a:r>
            <a:r>
              <a:rPr lang="en-US" altLang="zh-CN" sz="1600" b="0" dirty="0" err="1"/>
              <a:t>law.di.unimi.it</a:t>
            </a:r>
            <a:r>
              <a:rPr lang="en-US" altLang="zh-CN" sz="1600" b="0" dirty="0"/>
              <a:t>/</a:t>
            </a:r>
            <a:r>
              <a:rPr lang="en-US" altLang="zh-CN" sz="1600" b="0" dirty="0" err="1"/>
              <a:t>datasets.php</a:t>
            </a:r>
            <a:r>
              <a:rPr lang="en-US" altLang="zh-CN" sz="1600" b="0" dirty="0"/>
              <a:t>.</a:t>
            </a:r>
            <a:r>
              <a:rPr lang="zh-CN" altLang="zh-CN" sz="1600" b="0" dirty="0"/>
              <a:t> </a:t>
            </a:r>
            <a:endParaRPr lang="en-US" altLang="zh-CN" sz="1600" b="0" dirty="0"/>
          </a:p>
        </p:txBody>
      </p:sp>
      <p:sp>
        <p:nvSpPr>
          <p:cNvPr id="8" name="矩形 7">
            <a:extLst>
              <a:ext uri="{FF2B5EF4-FFF2-40B4-BE49-F238E27FC236}">
                <a16:creationId xmlns:a16="http://schemas.microsoft.com/office/drawing/2014/main" id="{DFD9F14C-E4F6-2F44-8A27-87594830FC00}"/>
              </a:ext>
            </a:extLst>
          </p:cNvPr>
          <p:cNvSpPr/>
          <p:nvPr/>
        </p:nvSpPr>
        <p:spPr>
          <a:xfrm>
            <a:off x="7236296" y="5575188"/>
            <a:ext cx="790601" cy="400110"/>
          </a:xfrm>
          <a:prstGeom prst="rect">
            <a:avLst/>
          </a:prstGeom>
        </p:spPr>
        <p:txBody>
          <a:bodyPr wrap="none">
            <a:spAutoFit/>
          </a:bodyPr>
          <a:lstStyle/>
          <a:p>
            <a:r>
              <a:rPr lang="en-US" altLang="zh-CN" sz="2000" b="0" dirty="0">
                <a:latin typeface="Candara" panose="020E0502030303020204" pitchFamily="34" charset="0"/>
                <a:ea typeface="楷体" pitchFamily="49" charset="-122"/>
                <a:cs typeface="Times New Roman" pitchFamily="18" charset="0"/>
              </a:rPr>
              <a:t>K=50 </a:t>
            </a:r>
            <a:endParaRPr lang="zh-CN" altLang="en-US" sz="2000" b="0" dirty="0">
              <a:latin typeface="Candara" panose="020E0502030303020204" pitchFamily="34" charset="0"/>
            </a:endParaRPr>
          </a:p>
        </p:txBody>
      </p:sp>
    </p:spTree>
    <p:extLst>
      <p:ext uri="{BB962C8B-B14F-4D97-AF65-F5344CB8AC3E}">
        <p14:creationId xmlns:p14="http://schemas.microsoft.com/office/powerpoint/2010/main" val="3060086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B31D7A09-7305-8C44-A021-4656D44F2102}"/>
                  </a:ext>
                </a:extLst>
              </p:cNvPr>
              <p:cNvSpPr txBox="1"/>
              <p:nvPr/>
            </p:nvSpPr>
            <p:spPr>
              <a:xfrm>
                <a:off x="1547664" y="1095127"/>
                <a:ext cx="6840760" cy="461665"/>
              </a:xfrm>
              <a:prstGeom prst="rect">
                <a:avLst/>
              </a:prstGeom>
              <a:noFill/>
            </p:spPr>
            <p:txBody>
              <a:bodyPr wrap="square" rtlCol="0">
                <a:spAutoFit/>
              </a:bodyPr>
              <a:lstStyle/>
              <a:p>
                <a:r>
                  <a:rPr kumimoji="1" lang="en-US" altLang="zh-CN" sz="2400" b="0" dirty="0" err="1">
                    <a:solidFill>
                      <a:srgbClr val="C00000"/>
                    </a:solidFill>
                    <a:latin typeface="Corbel" panose="020B0503020204020204" pitchFamily="34" charset="0"/>
                  </a:rPr>
                  <a:t>MaxAdditiveError</a:t>
                </a:r>
                <a:r>
                  <a:rPr kumimoji="1" lang="en-US" altLang="zh-CN" sz="2400" b="0" dirty="0">
                    <a:latin typeface="Corbel" panose="020B0503020204020204" pitchFamily="34" charset="0"/>
                  </a:rPr>
                  <a:t>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 for additive error </a:t>
                </a:r>
                <a14:m>
                  <m:oMath xmlns:m="http://schemas.openxmlformats.org/officeDocument/2006/math">
                    <m:r>
                      <a:rPr kumimoji="1" lang="en-US" altLang="zh-CN" sz="2400" b="0" i="1" smtClean="0">
                        <a:latin typeface="Cambria Math" panose="02040503050406030204" pitchFamily="18" charset="0"/>
                        <a:ea typeface="Cambria Math" panose="02040503050406030204" pitchFamily="18" charset="0"/>
                      </a:rPr>
                      <m:t>𝜀</m:t>
                    </m:r>
                  </m:oMath>
                </a14:m>
                <a:endParaRPr kumimoji="1" lang="zh-CN" altLang="en-US" sz="2400" b="0" dirty="0">
                  <a:latin typeface="Corbel" panose="020B0503020204020204" pitchFamily="34" charset="0"/>
                </a:endParaRPr>
              </a:p>
            </p:txBody>
          </p:sp>
        </mc:Choice>
        <mc:Fallback xmlns="">
          <p:sp>
            <p:nvSpPr>
              <p:cNvPr id="5" name="文本框 4">
                <a:extLst>
                  <a:ext uri="{FF2B5EF4-FFF2-40B4-BE49-F238E27FC236}">
                    <a16:creationId xmlns:a16="http://schemas.microsoft.com/office/drawing/2014/main" id="{B31D7A09-7305-8C44-A021-4656D44F2102}"/>
                  </a:ext>
                </a:extLst>
              </p:cNvPr>
              <p:cNvSpPr txBox="1">
                <a:spLocks noRot="1" noChangeAspect="1" noMove="1" noResize="1" noEditPoints="1" noAdjustHandles="1" noChangeArrowheads="1" noChangeShapeType="1" noTextEdit="1"/>
              </p:cNvSpPr>
              <p:nvPr/>
            </p:nvSpPr>
            <p:spPr>
              <a:xfrm>
                <a:off x="1547664" y="1095127"/>
                <a:ext cx="6840760" cy="461665"/>
              </a:xfrm>
              <a:prstGeom prst="rect">
                <a:avLst/>
              </a:prstGeom>
              <a:blipFill>
                <a:blip r:embed="rId3"/>
                <a:stretch>
                  <a:fillRect l="-1296" t="-5263" b="-26316"/>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FE72DC17-6220-EE49-8752-4A3B34B5B545}"/>
              </a:ext>
            </a:extLst>
          </p:cNvPr>
          <p:cNvPicPr>
            <a:picLocks noChangeAspect="1"/>
          </p:cNvPicPr>
          <p:nvPr/>
        </p:nvPicPr>
        <p:blipFill>
          <a:blip r:embed="rId4"/>
          <a:stretch>
            <a:fillRect/>
          </a:stretch>
        </p:blipFill>
        <p:spPr>
          <a:xfrm>
            <a:off x="0" y="1484784"/>
            <a:ext cx="9144000" cy="2438951"/>
          </a:xfrm>
          <a:prstGeom prst="rect">
            <a:avLst/>
          </a:prstGeom>
        </p:spPr>
      </p:pic>
      <p:pic>
        <p:nvPicPr>
          <p:cNvPr id="6" name="图片 5">
            <a:extLst>
              <a:ext uri="{FF2B5EF4-FFF2-40B4-BE49-F238E27FC236}">
                <a16:creationId xmlns:a16="http://schemas.microsoft.com/office/drawing/2014/main" id="{EB9CC329-BEC5-9E45-8B0D-88732EEE035C}"/>
              </a:ext>
            </a:extLst>
          </p:cNvPr>
          <p:cNvPicPr>
            <a:picLocks noChangeAspect="1"/>
          </p:cNvPicPr>
          <p:nvPr/>
        </p:nvPicPr>
        <p:blipFill>
          <a:blip r:embed="rId5"/>
          <a:stretch>
            <a:fillRect/>
          </a:stretch>
        </p:blipFill>
        <p:spPr>
          <a:xfrm>
            <a:off x="1287043" y="4077072"/>
            <a:ext cx="6525317" cy="2587013"/>
          </a:xfrm>
          <a:prstGeom prst="rect">
            <a:avLst/>
          </a:prstGeom>
        </p:spPr>
      </p:pic>
      <p:sp>
        <p:nvSpPr>
          <p:cNvPr id="8" name="Rectangle 2">
            <a:extLst>
              <a:ext uri="{FF2B5EF4-FFF2-40B4-BE49-F238E27FC236}">
                <a16:creationId xmlns:a16="http://schemas.microsoft.com/office/drawing/2014/main" id="{7E55678A-1E0D-F145-BE6A-5D1C9714E869}"/>
              </a:ext>
            </a:extLst>
          </p:cNvPr>
          <p:cNvSpPr>
            <a:spLocks noGrp="1" noChangeArrowheads="1"/>
          </p:cNvSpPr>
          <p:nvPr>
            <p:ph type="title"/>
          </p:nvPr>
        </p:nvSpPr>
        <p:spPr>
          <a:xfrm>
            <a:off x="1115616" y="116632"/>
            <a:ext cx="8110114" cy="1128712"/>
          </a:xfrm>
        </p:spPr>
        <p:txBody>
          <a:bodyPr/>
          <a:lstStyle/>
          <a:p>
            <a:pPr eaLnBrk="1" hangingPunct="1"/>
            <a:r>
              <a:rPr lang="zh-CN" altLang="en-US" sz="3200" dirty="0">
                <a:ea typeface="宋体" pitchFamily="2" charset="-122"/>
              </a:rPr>
              <a:t>实验结果</a:t>
            </a:r>
            <a:endParaRPr lang="en-US" altLang="zh-CN" sz="3200" dirty="0">
              <a:ea typeface="宋体" pitchFamily="2" charset="-122"/>
            </a:endParaRPr>
          </a:p>
        </p:txBody>
      </p:sp>
    </p:spTree>
    <p:extLst>
      <p:ext uri="{BB962C8B-B14F-4D97-AF65-F5344CB8AC3E}">
        <p14:creationId xmlns:p14="http://schemas.microsoft.com/office/powerpoint/2010/main" val="3053111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D50B259-4A6A-B84F-A2BA-BBF92C64B6BC}"/>
                  </a:ext>
                </a:extLst>
              </p:cNvPr>
              <p:cNvSpPr txBox="1"/>
              <p:nvPr/>
            </p:nvSpPr>
            <p:spPr>
              <a:xfrm>
                <a:off x="1403648" y="1095127"/>
                <a:ext cx="6984776" cy="461665"/>
              </a:xfrm>
              <a:prstGeom prst="rect">
                <a:avLst/>
              </a:prstGeom>
              <a:noFill/>
            </p:spPr>
            <p:txBody>
              <a:bodyPr wrap="square" rtlCol="0">
                <a:spAutoFit/>
              </a:bodyPr>
              <a:lstStyle/>
              <a:p>
                <a:r>
                  <a:rPr kumimoji="1" lang="en-US" altLang="zh-CN" sz="2400" b="0" dirty="0">
                    <a:solidFill>
                      <a:srgbClr val="C00000"/>
                    </a:solidFill>
                    <a:latin typeface="Corbel" panose="020B0503020204020204" pitchFamily="34" charset="0"/>
                  </a:rPr>
                  <a:t>precision@50 </a:t>
                </a:r>
                <a:r>
                  <a:rPr kumimoji="1" lang="en-US" altLang="zh-CN" sz="2400" b="0" dirty="0" err="1">
                    <a:latin typeface="Corbel" panose="020B0503020204020204" pitchFamily="34" charset="0"/>
                  </a:rPr>
                  <a:t>v.s</a:t>
                </a:r>
                <a:r>
                  <a:rPr kumimoji="1" lang="en-US" altLang="zh-CN" sz="2400" b="0" dirty="0">
                    <a:latin typeface="Corbel" panose="020B0503020204020204" pitchFamily="34" charset="0"/>
                  </a:rPr>
                  <a:t>. query time for relative threshold </a:t>
                </a:r>
                <a14:m>
                  <m:oMath xmlns:m="http://schemas.openxmlformats.org/officeDocument/2006/math">
                    <m:r>
                      <a:rPr kumimoji="1" lang="en-US" altLang="zh-CN" sz="2400" b="0" i="1" smtClean="0">
                        <a:latin typeface="Cambria Math" panose="02040503050406030204" pitchFamily="18" charset="0"/>
                        <a:ea typeface="Cambria Math" panose="02040503050406030204" pitchFamily="18" charset="0"/>
                      </a:rPr>
                      <m:t>𝛿</m:t>
                    </m:r>
                  </m:oMath>
                </a14:m>
                <a:endParaRPr kumimoji="1" lang="zh-CN" altLang="en-US" sz="2400" b="0" dirty="0">
                  <a:latin typeface="Corbel" panose="020B0503020204020204" pitchFamily="34" charset="0"/>
                </a:endParaRPr>
              </a:p>
            </p:txBody>
          </p:sp>
        </mc:Choice>
        <mc:Fallback xmlns="">
          <p:sp>
            <p:nvSpPr>
              <p:cNvPr id="5" name="文本框 4">
                <a:extLst>
                  <a:ext uri="{FF2B5EF4-FFF2-40B4-BE49-F238E27FC236}">
                    <a16:creationId xmlns:a16="http://schemas.microsoft.com/office/drawing/2014/main" id="{1D50B259-4A6A-B84F-A2BA-BBF92C64B6BC}"/>
                  </a:ext>
                </a:extLst>
              </p:cNvPr>
              <p:cNvSpPr txBox="1">
                <a:spLocks noRot="1" noChangeAspect="1" noMove="1" noResize="1" noEditPoints="1" noAdjustHandles="1" noChangeArrowheads="1" noChangeShapeType="1" noTextEdit="1"/>
              </p:cNvSpPr>
              <p:nvPr/>
            </p:nvSpPr>
            <p:spPr>
              <a:xfrm>
                <a:off x="1403648" y="1095127"/>
                <a:ext cx="6984776" cy="461665"/>
              </a:xfrm>
              <a:prstGeom prst="rect">
                <a:avLst/>
              </a:prstGeom>
              <a:blipFill>
                <a:blip r:embed="rId3"/>
                <a:stretch>
                  <a:fillRect l="-1270" t="-5263" b="-26316"/>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DB07CE70-F747-4249-AC91-83470909236C}"/>
              </a:ext>
            </a:extLst>
          </p:cNvPr>
          <p:cNvPicPr>
            <a:picLocks noChangeAspect="1"/>
          </p:cNvPicPr>
          <p:nvPr/>
        </p:nvPicPr>
        <p:blipFill>
          <a:blip r:embed="rId4"/>
          <a:stretch>
            <a:fillRect/>
          </a:stretch>
        </p:blipFill>
        <p:spPr>
          <a:xfrm>
            <a:off x="0" y="1484784"/>
            <a:ext cx="9144000" cy="2478894"/>
          </a:xfrm>
          <a:prstGeom prst="rect">
            <a:avLst/>
          </a:prstGeom>
        </p:spPr>
      </p:pic>
      <p:pic>
        <p:nvPicPr>
          <p:cNvPr id="6" name="图片 5">
            <a:extLst>
              <a:ext uri="{FF2B5EF4-FFF2-40B4-BE49-F238E27FC236}">
                <a16:creationId xmlns:a16="http://schemas.microsoft.com/office/drawing/2014/main" id="{59D88CEB-7B8D-0246-B893-B55CF2583A70}"/>
              </a:ext>
            </a:extLst>
          </p:cNvPr>
          <p:cNvPicPr>
            <a:picLocks noChangeAspect="1"/>
          </p:cNvPicPr>
          <p:nvPr/>
        </p:nvPicPr>
        <p:blipFill>
          <a:blip r:embed="rId5"/>
          <a:stretch>
            <a:fillRect/>
          </a:stretch>
        </p:blipFill>
        <p:spPr>
          <a:xfrm>
            <a:off x="1223628" y="3992162"/>
            <a:ext cx="6696744" cy="2599807"/>
          </a:xfrm>
          <a:prstGeom prst="rect">
            <a:avLst/>
          </a:prstGeom>
        </p:spPr>
      </p:pic>
      <p:sp>
        <p:nvSpPr>
          <p:cNvPr id="8" name="Rectangle 2">
            <a:extLst>
              <a:ext uri="{FF2B5EF4-FFF2-40B4-BE49-F238E27FC236}">
                <a16:creationId xmlns:a16="http://schemas.microsoft.com/office/drawing/2014/main" id="{1B12B41E-27E5-E549-AC96-14912589B45E}"/>
              </a:ext>
            </a:extLst>
          </p:cNvPr>
          <p:cNvSpPr>
            <a:spLocks noGrp="1" noChangeArrowheads="1"/>
          </p:cNvSpPr>
          <p:nvPr>
            <p:ph type="title"/>
          </p:nvPr>
        </p:nvSpPr>
        <p:spPr>
          <a:xfrm>
            <a:off x="1115616" y="116632"/>
            <a:ext cx="8110114" cy="1128712"/>
          </a:xfrm>
        </p:spPr>
        <p:txBody>
          <a:bodyPr/>
          <a:lstStyle/>
          <a:p>
            <a:pPr eaLnBrk="1" hangingPunct="1"/>
            <a:r>
              <a:rPr lang="zh-CN" altLang="en-US" sz="3200" dirty="0">
                <a:ea typeface="宋体" pitchFamily="2" charset="-122"/>
              </a:rPr>
              <a:t>实验结果</a:t>
            </a:r>
            <a:endParaRPr lang="en-US" altLang="zh-CN" sz="3200" dirty="0">
              <a:ea typeface="宋体" pitchFamily="2" charset="-122"/>
            </a:endParaRPr>
          </a:p>
        </p:txBody>
      </p:sp>
    </p:spTree>
    <p:extLst>
      <p:ext uri="{BB962C8B-B14F-4D97-AF65-F5344CB8AC3E}">
        <p14:creationId xmlns:p14="http://schemas.microsoft.com/office/powerpoint/2010/main" val="232223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043608" y="140048"/>
            <a:ext cx="8100392" cy="1128712"/>
          </a:xfrm>
        </p:spPr>
        <p:txBody>
          <a:bodyPr/>
          <a:lstStyle/>
          <a:p>
            <a:pPr eaLnBrk="1" hangingPunct="1"/>
            <a:r>
              <a:rPr lang="zh-CN" altLang="en-US" sz="2800" dirty="0">
                <a:ea typeface="宋体" pitchFamily="2" charset="-122"/>
              </a:rPr>
              <a:t>实验结果：图嵌入和</a:t>
            </a:r>
            <a:r>
              <a:rPr lang="en-US" altLang="zh-CN" sz="2800" dirty="0">
                <a:ea typeface="宋体" pitchFamily="2" charset="-122"/>
              </a:rPr>
              <a:t>GNN</a:t>
            </a:r>
            <a:r>
              <a:rPr lang="zh-CN" altLang="en-US" sz="2800" dirty="0">
                <a:ea typeface="宋体" pitchFamily="2" charset="-122"/>
              </a:rPr>
              <a:t>中</a:t>
            </a:r>
            <a:r>
              <a:rPr lang="en-US" altLang="zh-CN" sz="2800" dirty="0">
                <a:ea typeface="宋体" pitchFamily="2" charset="-122"/>
              </a:rPr>
              <a:t>PPR </a:t>
            </a:r>
            <a:r>
              <a:rPr lang="zh-CN" altLang="en-US" sz="2800" dirty="0">
                <a:ea typeface="宋体" pitchFamily="2" charset="-122"/>
              </a:rPr>
              <a:t>矩阵的计算效率</a:t>
            </a:r>
            <a:endParaRPr lang="en-US" altLang="zh-CN" sz="2800" dirty="0">
              <a:ea typeface="宋体" pitchFamily="2" charset="-122"/>
            </a:endParaRPr>
          </a:p>
        </p:txBody>
      </p:sp>
      <p:pic>
        <p:nvPicPr>
          <p:cNvPr id="2" name="图片 1">
            <a:extLst>
              <a:ext uri="{FF2B5EF4-FFF2-40B4-BE49-F238E27FC236}">
                <a16:creationId xmlns:a16="http://schemas.microsoft.com/office/drawing/2014/main" id="{01EF3FE1-E294-B640-9A66-9470AB4904BD}"/>
              </a:ext>
            </a:extLst>
          </p:cNvPr>
          <p:cNvPicPr>
            <a:picLocks noChangeAspect="1"/>
          </p:cNvPicPr>
          <p:nvPr/>
        </p:nvPicPr>
        <p:blipFill rotWithShape="1">
          <a:blip r:embed="rId3"/>
          <a:srcRect b="23163"/>
          <a:stretch/>
        </p:blipFill>
        <p:spPr>
          <a:xfrm>
            <a:off x="851049" y="2852936"/>
            <a:ext cx="7441902" cy="2880320"/>
          </a:xfrm>
          <a:prstGeom prst="rect">
            <a:avLst/>
          </a:prstGeom>
        </p:spPr>
      </p:pic>
      <p:sp>
        <p:nvSpPr>
          <p:cNvPr id="6" name="矩形 5">
            <a:extLst>
              <a:ext uri="{FF2B5EF4-FFF2-40B4-BE49-F238E27FC236}">
                <a16:creationId xmlns:a16="http://schemas.microsoft.com/office/drawing/2014/main" id="{8487DE23-1D32-C44A-A25B-C4081A56A425}"/>
              </a:ext>
            </a:extLst>
          </p:cNvPr>
          <p:cNvSpPr/>
          <p:nvPr/>
        </p:nvSpPr>
        <p:spPr>
          <a:xfrm>
            <a:off x="467544" y="1196752"/>
            <a:ext cx="8496944" cy="1200329"/>
          </a:xfrm>
          <a:prstGeom prst="rect">
            <a:avLst/>
          </a:prstGeom>
          <a:ln w="28575">
            <a:noFill/>
          </a:ln>
        </p:spPr>
        <p:txBody>
          <a:bodyPr wrap="square">
            <a:spAutoFit/>
          </a:bodyPr>
          <a:lstStyle/>
          <a:p>
            <a:pPr marL="342900" indent="-342900">
              <a:buSzPct val="80000"/>
              <a:buFont typeface="Wingdings" pitchFamily="2" charset="2"/>
              <a:buChar char="l"/>
            </a:pPr>
            <a:r>
              <a:rPr kumimoji="1" lang="en-US" altLang="zh-CN" sz="2400" b="0" dirty="0">
                <a:latin typeface="Candara" panose="020E0502030303020204" pitchFamily="34" charset="0"/>
              </a:rPr>
              <a:t>PPR</a:t>
            </a:r>
            <a:r>
              <a:rPr kumimoji="1" lang="zh-CN" altLang="en-US" sz="2400" b="0" dirty="0">
                <a:latin typeface="Candara" panose="020E0502030303020204" pitchFamily="34" charset="0"/>
              </a:rPr>
              <a:t>矩阵</a:t>
            </a:r>
            <a:r>
              <a:rPr kumimoji="1" lang="en-US" altLang="zh-CN" sz="2400" b="0" dirty="0">
                <a:latin typeface="Candara" panose="020E0502030303020204" pitchFamily="34" charset="0"/>
              </a:rPr>
              <a:t>: </a:t>
            </a:r>
            <a:r>
              <a:rPr kumimoji="1" lang="zh-CN" altLang="en-US" sz="2400" b="0" dirty="0">
                <a:latin typeface="Candara" panose="020E0502030303020204" pitchFamily="34" charset="0"/>
              </a:rPr>
              <a:t>将图上每个节点看作宿节点，进行单宿</a:t>
            </a:r>
            <a:r>
              <a:rPr kumimoji="1" lang="en-US" altLang="zh-CN" sz="2400" b="0" dirty="0">
                <a:latin typeface="Candara" panose="020E0502030303020204" pitchFamily="34" charset="0"/>
              </a:rPr>
              <a:t>PPR</a:t>
            </a:r>
            <a:r>
              <a:rPr kumimoji="1" lang="zh-CN" altLang="en-US" sz="2400" b="0" dirty="0">
                <a:latin typeface="Candara" panose="020E0502030303020204" pitchFamily="34" charset="0"/>
              </a:rPr>
              <a:t>的计算</a:t>
            </a:r>
            <a:endParaRPr kumimoji="1" lang="en-US" altLang="zh-CN" sz="2400" b="0" dirty="0">
              <a:latin typeface="Candara" panose="020E0502030303020204" pitchFamily="34" charset="0"/>
            </a:endParaRPr>
          </a:p>
          <a:p>
            <a:pPr marL="342900" indent="-342900">
              <a:buSzPct val="80000"/>
              <a:buFont typeface="Wingdings" pitchFamily="2" charset="2"/>
              <a:buChar char="l"/>
            </a:pPr>
            <a:r>
              <a:rPr kumimoji="1" lang="zh-CN" altLang="en-US" sz="2400" b="0" dirty="0">
                <a:latin typeface="Candara" panose="020E0502030303020204" pitchFamily="34" charset="0"/>
              </a:rPr>
              <a:t>我们与</a:t>
            </a:r>
            <a:r>
              <a:rPr kumimoji="1" lang="en-US" altLang="zh-CN" sz="2400" b="0" dirty="0">
                <a:solidFill>
                  <a:srgbClr val="C00000"/>
                </a:solidFill>
                <a:latin typeface="Candara" panose="020E0502030303020204" pitchFamily="34" charset="0"/>
              </a:rPr>
              <a:t>Backward Search </a:t>
            </a:r>
            <a:r>
              <a:rPr kumimoji="1" lang="zh-CN" altLang="en-US" sz="2400" b="0" dirty="0">
                <a:latin typeface="Candara" panose="020E0502030303020204" pitchFamily="34" charset="0"/>
              </a:rPr>
              <a:t>和</a:t>
            </a:r>
            <a:r>
              <a:rPr kumimoji="1" lang="en-US" altLang="zh-CN" sz="2400" b="0" dirty="0">
                <a:latin typeface="Candara" panose="020E0502030303020204" pitchFamily="34" charset="0"/>
              </a:rPr>
              <a:t> </a:t>
            </a:r>
            <a:r>
              <a:rPr kumimoji="1" lang="en-US" altLang="zh-CN" sz="2400" b="0" dirty="0">
                <a:solidFill>
                  <a:srgbClr val="C00000"/>
                </a:solidFill>
                <a:latin typeface="Candara" panose="020E0502030303020204" pitchFamily="34" charset="0"/>
              </a:rPr>
              <a:t>Forward Search</a:t>
            </a:r>
            <a:r>
              <a:rPr kumimoji="1" lang="en-US" altLang="zh-CN" sz="2400" b="0" dirty="0">
                <a:latin typeface="Candara" panose="020E0502030303020204" pitchFamily="34" charset="0"/>
              </a:rPr>
              <a:t> </a:t>
            </a:r>
            <a:r>
              <a:rPr kumimoji="1" lang="zh-CN" altLang="en-US" sz="2400" b="0" dirty="0">
                <a:latin typeface="Candara" panose="020E0502030303020204" pitchFamily="34" charset="0"/>
              </a:rPr>
              <a:t>计算</a:t>
            </a:r>
            <a:r>
              <a:rPr kumimoji="1" lang="en-US" altLang="zh-CN" sz="2400" b="0" dirty="0">
                <a:latin typeface="Candara" panose="020E0502030303020204" pitchFamily="34" charset="0"/>
              </a:rPr>
              <a:t>PPR</a:t>
            </a:r>
            <a:r>
              <a:rPr kumimoji="1" lang="zh-CN" altLang="en-US" sz="2400" b="0" dirty="0">
                <a:latin typeface="Candara" panose="020E0502030303020204" pitchFamily="34" charset="0"/>
              </a:rPr>
              <a:t>矩阵的效率进行了对比</a:t>
            </a:r>
            <a:r>
              <a:rPr kumimoji="1" lang="en-US" altLang="zh-CN" sz="2400" b="0" dirty="0">
                <a:latin typeface="Candara" panose="020E0502030303020204" pitchFamily="34" charset="0"/>
              </a:rPr>
              <a:t>.</a:t>
            </a:r>
          </a:p>
        </p:txBody>
      </p:sp>
      <p:sp>
        <p:nvSpPr>
          <p:cNvPr id="7" name="文本框 6">
            <a:extLst>
              <a:ext uri="{FF2B5EF4-FFF2-40B4-BE49-F238E27FC236}">
                <a16:creationId xmlns:a16="http://schemas.microsoft.com/office/drawing/2014/main" id="{2A6E376B-8528-834A-AF52-9E29B3E3A36C}"/>
              </a:ext>
            </a:extLst>
          </p:cNvPr>
          <p:cNvSpPr txBox="1"/>
          <p:nvPr/>
        </p:nvSpPr>
        <p:spPr>
          <a:xfrm>
            <a:off x="2483768" y="5929679"/>
            <a:ext cx="5760640" cy="430887"/>
          </a:xfrm>
          <a:prstGeom prst="rect">
            <a:avLst/>
          </a:prstGeom>
          <a:noFill/>
        </p:spPr>
        <p:txBody>
          <a:bodyPr wrap="square" rtlCol="0">
            <a:spAutoFit/>
          </a:bodyPr>
          <a:lstStyle/>
          <a:p>
            <a:r>
              <a:rPr kumimoji="1" lang="en-US" altLang="zh-CN" sz="2200" b="0" dirty="0" err="1">
                <a:solidFill>
                  <a:srgbClr val="C00000"/>
                </a:solidFill>
                <a:latin typeface="Corbel" panose="020B0503020204020204" pitchFamily="34" charset="0"/>
              </a:rPr>
              <a:t>MaxAdditiveError</a:t>
            </a:r>
            <a:r>
              <a:rPr kumimoji="1" lang="en-US" altLang="zh-CN" sz="2200" b="0" dirty="0">
                <a:latin typeface="Corbel" panose="020B0503020204020204" pitchFamily="34" charset="0"/>
              </a:rPr>
              <a:t> </a:t>
            </a:r>
            <a:r>
              <a:rPr kumimoji="1" lang="en-US" altLang="zh-CN" sz="2200" b="0" dirty="0" err="1">
                <a:latin typeface="Corbel" panose="020B0503020204020204" pitchFamily="34" charset="0"/>
              </a:rPr>
              <a:t>v.s</a:t>
            </a:r>
            <a:r>
              <a:rPr kumimoji="1" lang="en-US" altLang="zh-CN" sz="2200" b="0" dirty="0">
                <a:latin typeface="Corbel" panose="020B0503020204020204" pitchFamily="34" charset="0"/>
              </a:rPr>
              <a:t>. running time </a:t>
            </a:r>
            <a:endParaRPr kumimoji="1" lang="zh-CN" altLang="en-US" sz="2200" b="0" dirty="0">
              <a:latin typeface="Corbel" panose="020B0503020204020204" pitchFamily="34" charset="0"/>
            </a:endParaRPr>
          </a:p>
        </p:txBody>
      </p:sp>
    </p:spTree>
    <p:extLst>
      <p:ext uri="{BB962C8B-B14F-4D97-AF65-F5344CB8AC3E}">
        <p14:creationId xmlns:p14="http://schemas.microsoft.com/office/powerpoint/2010/main" val="2689113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115616" y="116632"/>
            <a:ext cx="8110114" cy="1128712"/>
          </a:xfrm>
        </p:spPr>
        <p:txBody>
          <a:bodyPr/>
          <a:lstStyle/>
          <a:p>
            <a:pPr eaLnBrk="1" hangingPunct="1"/>
            <a:r>
              <a:rPr lang="zh-CN" altLang="en-US" sz="3200" dirty="0">
                <a:ea typeface="宋体" pitchFamily="2" charset="-122"/>
              </a:rPr>
              <a:t>总结</a:t>
            </a:r>
            <a:endParaRPr lang="en-US" altLang="zh-CN" sz="3200" dirty="0">
              <a:ea typeface="宋体" pitchFamily="2" charset="-122"/>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4406B85-F305-0D4E-AC7A-C7A045840E5D}"/>
                  </a:ext>
                </a:extLst>
              </p:cNvPr>
              <p:cNvSpPr>
                <a:spLocks noGrp="1"/>
              </p:cNvSpPr>
              <p:nvPr>
                <p:ph idx="1"/>
              </p:nvPr>
            </p:nvSpPr>
            <p:spPr>
              <a:xfrm>
                <a:off x="323528" y="1340768"/>
                <a:ext cx="8640960" cy="4968552"/>
              </a:xfrm>
            </p:spPr>
            <p:txBody>
              <a:bodyPr/>
              <a:lstStyle/>
              <a:p>
                <a:r>
                  <a:rPr lang="zh-CN" altLang="en-US" sz="2600" dirty="0">
                    <a:latin typeface="Candara" panose="020E0502030303020204" pitchFamily="34" charset="0"/>
                  </a:rPr>
                  <a:t>对于单宿</a:t>
                </a:r>
                <a:r>
                  <a:rPr lang="en-US" altLang="zh-CN" sz="2600" dirty="0">
                    <a:latin typeface="Candara" panose="020E0502030303020204" pitchFamily="34" charset="0"/>
                  </a:rPr>
                  <a:t>PPR</a:t>
                </a:r>
                <a:r>
                  <a:rPr lang="zh-CN" altLang="en-US" sz="2600" dirty="0">
                    <a:latin typeface="Candara" panose="020E0502030303020204" pitchFamily="34" charset="0"/>
                  </a:rPr>
                  <a:t>的计算，</a:t>
                </a:r>
                <a:r>
                  <a:rPr lang="en-US" altLang="zh-CN" sz="2600" dirty="0">
                    <a:latin typeface="Candara" panose="020E0502030303020204" pitchFamily="34" charset="0"/>
                  </a:rPr>
                  <a:t>RBS</a:t>
                </a:r>
                <a:r>
                  <a:rPr lang="en-US" altLang="zh-CN" sz="2600" dirty="0">
                    <a:solidFill>
                      <a:schemeClr val="tx1"/>
                    </a:solidFill>
                    <a:latin typeface="Candara" panose="020E0502030303020204" pitchFamily="34" charset="0"/>
                  </a:rPr>
                  <a:t> </a:t>
                </a:r>
                <a:r>
                  <a:rPr lang="zh-CN" altLang="en-US" sz="2600" dirty="0">
                    <a:solidFill>
                      <a:schemeClr val="tx1"/>
                    </a:solidFill>
                    <a:latin typeface="Candara" panose="020E0502030303020204" pitchFamily="34" charset="0"/>
                  </a:rPr>
                  <a:t>可以实现 </a:t>
                </a:r>
                <a14:m>
                  <m:oMath xmlns:m="http://schemas.openxmlformats.org/officeDocument/2006/math">
                    <m:r>
                      <m:rPr>
                        <m:sty m:val="p"/>
                      </m:rPr>
                      <a:rPr kumimoji="1" lang="en-US" altLang="zh-CN" sz="2600" i="1">
                        <a:latin typeface="Cambria Math" panose="02040503050406030204" pitchFamily="18" charset="0"/>
                        <a:ea typeface="Cambria Math" panose="02040503050406030204" pitchFamily="18" charset="0"/>
                      </a:rPr>
                      <m:t>Ο</m:t>
                    </m:r>
                    <m:d>
                      <m:dPr>
                        <m:ctrlPr>
                          <a:rPr kumimoji="1" lang="en-US" altLang="zh-CN" sz="2600" i="1">
                            <a:latin typeface="Cambria Math" panose="02040503050406030204" pitchFamily="18" charset="0"/>
                            <a:ea typeface="Cambria Math" panose="02040503050406030204" pitchFamily="18" charset="0"/>
                          </a:rPr>
                        </m:ctrlPr>
                      </m:dPr>
                      <m:e>
                        <m:f>
                          <m:fPr>
                            <m:ctrlPr>
                              <a:rPr kumimoji="1" lang="en-US" altLang="zh-CN" sz="2600" i="1">
                                <a:latin typeface="Cambria Math" panose="02040503050406030204" pitchFamily="18" charset="0"/>
                                <a:ea typeface="Cambria Math" panose="02040503050406030204" pitchFamily="18" charset="0"/>
                              </a:rPr>
                            </m:ctrlPr>
                          </m:fPr>
                          <m:num>
                            <m:r>
                              <a:rPr kumimoji="1" lang="en-US" altLang="zh-CN" sz="2600" b="0" i="1" smtClean="0">
                                <a:latin typeface="Cambria Math" panose="02040503050406030204" pitchFamily="18" charset="0"/>
                                <a:ea typeface="Cambria Math" panose="02040503050406030204" pitchFamily="18" charset="0"/>
                              </a:rPr>
                              <m:t>1</m:t>
                            </m:r>
                          </m:num>
                          <m:den>
                            <m:r>
                              <a:rPr kumimoji="1" lang="en-US" altLang="zh-CN" sz="2600" i="1">
                                <a:latin typeface="Cambria Math" panose="02040503050406030204" pitchFamily="18" charset="0"/>
                                <a:ea typeface="Cambria Math" panose="02040503050406030204" pitchFamily="18" charset="0"/>
                              </a:rPr>
                              <m:t>𝛿</m:t>
                            </m:r>
                          </m:den>
                        </m:f>
                      </m:e>
                    </m:d>
                  </m:oMath>
                </a14:m>
                <a:r>
                  <a:rPr lang="en-US" altLang="zh-CN" sz="2600" dirty="0">
                    <a:latin typeface="Candara" panose="020E0502030303020204" pitchFamily="34" charset="0"/>
                  </a:rPr>
                  <a:t> </a:t>
                </a:r>
                <a:r>
                  <a:rPr lang="zh-CN" altLang="en-US" sz="2600" dirty="0">
                    <a:solidFill>
                      <a:schemeClr val="tx1"/>
                    </a:solidFill>
                    <a:latin typeface="Candara" panose="020E0502030303020204" pitchFamily="34" charset="0"/>
                  </a:rPr>
                  <a:t>或</a:t>
                </a:r>
                <a14:m>
                  <m:oMath xmlns:m="http://schemas.openxmlformats.org/officeDocument/2006/math">
                    <m:r>
                      <m:rPr>
                        <m:sty m:val="p"/>
                      </m:rPr>
                      <a:rPr kumimoji="1" lang="en-US" altLang="zh-CN" sz="2600" i="1">
                        <a:latin typeface="Cambria Math" panose="02040503050406030204" pitchFamily="18" charset="0"/>
                        <a:ea typeface="Cambria Math" panose="02040503050406030204" pitchFamily="18" charset="0"/>
                      </a:rPr>
                      <m:t>Ο</m:t>
                    </m:r>
                    <m:d>
                      <m:dPr>
                        <m:ctrlPr>
                          <a:rPr kumimoji="1" lang="en-US" altLang="zh-CN" sz="2600" i="1">
                            <a:latin typeface="Cambria Math" panose="02040503050406030204" pitchFamily="18" charset="0"/>
                            <a:ea typeface="Cambria Math" panose="02040503050406030204" pitchFamily="18" charset="0"/>
                          </a:rPr>
                        </m:ctrlPr>
                      </m:dPr>
                      <m:e>
                        <m:f>
                          <m:fPr>
                            <m:ctrlPr>
                              <a:rPr kumimoji="1" lang="en-US" altLang="zh-CN" sz="2600" i="1">
                                <a:latin typeface="Cambria Math" panose="02040503050406030204" pitchFamily="18" charset="0"/>
                                <a:ea typeface="Cambria Math" panose="02040503050406030204" pitchFamily="18" charset="0"/>
                              </a:rPr>
                            </m:ctrlPr>
                          </m:fPr>
                          <m:num>
                            <m:rad>
                              <m:radPr>
                                <m:degHide m:val="on"/>
                                <m:ctrlPr>
                                  <a:rPr kumimoji="1" lang="en-US" altLang="zh-CN" sz="2600" i="1">
                                    <a:latin typeface="Cambria Math" panose="02040503050406030204" pitchFamily="18" charset="0"/>
                                    <a:ea typeface="Cambria Math" panose="02040503050406030204" pitchFamily="18" charset="0"/>
                                  </a:rPr>
                                </m:ctrlPr>
                              </m:radPr>
                              <m:deg/>
                              <m:e>
                                <m:acc>
                                  <m:accPr>
                                    <m:chr m:val="̅"/>
                                    <m:ctrlPr>
                                      <a:rPr kumimoji="1" lang="en-US" altLang="zh-CN" sz="2600" i="1">
                                        <a:latin typeface="Cambria Math" panose="02040503050406030204" pitchFamily="18" charset="0"/>
                                        <a:ea typeface="Cambria Math" panose="02040503050406030204" pitchFamily="18" charset="0"/>
                                      </a:rPr>
                                    </m:ctrlPr>
                                  </m:accPr>
                                  <m:e>
                                    <m:r>
                                      <a:rPr kumimoji="1" lang="en-US" altLang="zh-CN" sz="2600" i="1">
                                        <a:latin typeface="Cambria Math" panose="02040503050406030204" pitchFamily="18" charset="0"/>
                                        <a:ea typeface="Cambria Math" panose="02040503050406030204" pitchFamily="18" charset="0"/>
                                      </a:rPr>
                                      <m:t>𝑑</m:t>
                                    </m:r>
                                  </m:e>
                                </m:acc>
                              </m:e>
                            </m:rad>
                          </m:num>
                          <m:den>
                            <m:r>
                              <a:rPr kumimoji="1" lang="en-US" altLang="zh-CN" sz="2600" i="1">
                                <a:latin typeface="Cambria Math" panose="02040503050406030204" pitchFamily="18" charset="0"/>
                                <a:ea typeface="Cambria Math" panose="02040503050406030204" pitchFamily="18" charset="0"/>
                              </a:rPr>
                              <m:t>𝜀</m:t>
                            </m:r>
                          </m:den>
                        </m:f>
                      </m:e>
                    </m:d>
                  </m:oMath>
                </a14:m>
                <a:r>
                  <a:rPr lang="zh-CN" altLang="en-US" sz="2600" dirty="0">
                    <a:latin typeface="Candara" panose="020E0502030303020204" pitchFamily="34" charset="0"/>
                  </a:rPr>
                  <a:t>的时间复杂度，其中，</a:t>
                </a:r>
                <a14:m>
                  <m:oMath xmlns:m="http://schemas.openxmlformats.org/officeDocument/2006/math">
                    <m:r>
                      <a:rPr lang="en-US" altLang="zh-CN" sz="2600" i="1">
                        <a:latin typeface="Cambria Math" panose="02040503050406030204" pitchFamily="18" charset="0"/>
                        <a:ea typeface="Cambria Math" panose="02040503050406030204" pitchFamily="18" charset="0"/>
                      </a:rPr>
                      <m:t>𝛿</m:t>
                    </m:r>
                  </m:oMath>
                </a14:m>
                <a:r>
                  <a:rPr lang="zh-CN" altLang="en-US" sz="2600" dirty="0">
                    <a:latin typeface="Candara" panose="020E0502030303020204" pitchFamily="34" charset="0"/>
                  </a:rPr>
                  <a:t>为相对误差阈值，</a:t>
                </a:r>
                <a14:m>
                  <m:oMath xmlns:m="http://schemas.openxmlformats.org/officeDocument/2006/math">
                    <m:r>
                      <a:rPr lang="en-US" altLang="zh-CN" sz="2600" i="1">
                        <a:latin typeface="Cambria Math" panose="02040503050406030204" pitchFamily="18" charset="0"/>
                        <a:ea typeface="Cambria Math" panose="02040503050406030204" pitchFamily="18" charset="0"/>
                      </a:rPr>
                      <m:t>𝜀</m:t>
                    </m:r>
                  </m:oMath>
                </a14:m>
                <a:r>
                  <a:rPr lang="zh-CN" altLang="en-US" sz="2600" dirty="0">
                    <a:latin typeface="Candara" panose="020E0502030303020204" pitchFamily="34" charset="0"/>
                  </a:rPr>
                  <a:t>为绝对误差参数</a:t>
                </a:r>
                <a:endParaRPr lang="en-US" altLang="zh-CN" sz="2600" dirty="0">
                  <a:solidFill>
                    <a:schemeClr val="tx1"/>
                  </a:solidFill>
                  <a:latin typeface="Candara" panose="020E0502030303020204" pitchFamily="34" charset="0"/>
                </a:endParaRPr>
              </a:p>
              <a:p>
                <a:endParaRPr lang="en-US" altLang="zh-CN" sz="2600" dirty="0">
                  <a:solidFill>
                    <a:schemeClr val="tx1"/>
                  </a:solidFill>
                  <a:latin typeface="Candara" panose="020E0502030303020204" pitchFamily="34" charset="0"/>
                </a:endParaRPr>
              </a:p>
              <a:p>
                <a:r>
                  <a:rPr lang="zh-CN" altLang="en-US" sz="2600" dirty="0">
                    <a:latin typeface="Candara" panose="020E0502030303020204" pitchFamily="34" charset="0"/>
                  </a:rPr>
                  <a:t>在使用相对误差约束结果质量时，</a:t>
                </a:r>
                <a:r>
                  <a:rPr lang="en-US" altLang="zh-CN" sz="2600" dirty="0">
                    <a:solidFill>
                      <a:schemeClr val="tx1"/>
                    </a:solidFill>
                    <a:latin typeface="Candara" panose="020E0502030303020204" pitchFamily="34" charset="0"/>
                  </a:rPr>
                  <a:t>RBS </a:t>
                </a:r>
                <a:r>
                  <a:rPr lang="zh-CN" altLang="en-US" sz="2600" dirty="0">
                    <a:solidFill>
                      <a:schemeClr val="tx1"/>
                    </a:solidFill>
                    <a:latin typeface="Candara" panose="020E0502030303020204" pitchFamily="34" charset="0"/>
                  </a:rPr>
                  <a:t>成功消除了单宿</a:t>
                </a:r>
                <a:r>
                  <a:rPr lang="en-US" altLang="zh-CN" sz="2600" dirty="0">
                    <a:solidFill>
                      <a:schemeClr val="tx1"/>
                    </a:solidFill>
                    <a:latin typeface="Candara" panose="020E0502030303020204" pitchFamily="34" charset="0"/>
                  </a:rPr>
                  <a:t>PPR</a:t>
                </a:r>
                <a:r>
                  <a:rPr lang="zh-CN" altLang="en-US" sz="2600" dirty="0">
                    <a:solidFill>
                      <a:schemeClr val="tx1"/>
                    </a:solidFill>
                    <a:latin typeface="Candara" panose="020E0502030303020204" pitchFamily="34" charset="0"/>
                  </a:rPr>
                  <a:t>计算方法与理论下界间</a:t>
                </a:r>
                <a14:m>
                  <m:oMath xmlns:m="http://schemas.openxmlformats.org/officeDocument/2006/math">
                    <m:r>
                      <m:rPr>
                        <m:sty m:val="p"/>
                      </m:rPr>
                      <a:rPr kumimoji="1" lang="en-US" altLang="zh-CN" sz="2600" i="1">
                        <a:latin typeface="Cambria Math" panose="02040503050406030204" pitchFamily="18" charset="0"/>
                        <a:ea typeface="Cambria Math" panose="02040503050406030204" pitchFamily="18" charset="0"/>
                      </a:rPr>
                      <m:t>Ο</m:t>
                    </m:r>
                    <m:d>
                      <m:dPr>
                        <m:ctrlPr>
                          <a:rPr kumimoji="1" lang="en-US" altLang="zh-CN" sz="2600" i="1">
                            <a:latin typeface="Cambria Math" panose="02040503050406030204" pitchFamily="18" charset="0"/>
                            <a:ea typeface="Cambria Math" panose="02040503050406030204" pitchFamily="18" charset="0"/>
                          </a:rPr>
                        </m:ctrlPr>
                      </m:dPr>
                      <m:e>
                        <m:acc>
                          <m:accPr>
                            <m:chr m:val="̅"/>
                            <m:ctrlPr>
                              <a:rPr kumimoji="1" lang="en-US" altLang="zh-CN" sz="2600" i="1">
                                <a:latin typeface="Cambria Math" panose="02040503050406030204" pitchFamily="18" charset="0"/>
                                <a:ea typeface="Cambria Math" panose="02040503050406030204" pitchFamily="18" charset="0"/>
                              </a:rPr>
                            </m:ctrlPr>
                          </m:accPr>
                          <m:e>
                            <m:r>
                              <a:rPr kumimoji="1" lang="en-US" altLang="zh-CN" sz="2600" i="1">
                                <a:latin typeface="Cambria Math" panose="02040503050406030204" pitchFamily="18" charset="0"/>
                                <a:ea typeface="Cambria Math" panose="02040503050406030204" pitchFamily="18" charset="0"/>
                              </a:rPr>
                              <m:t>𝑑</m:t>
                            </m:r>
                          </m:e>
                        </m:acc>
                      </m:e>
                    </m:d>
                  </m:oMath>
                </a14:m>
                <a:r>
                  <a:rPr lang="en-US" altLang="zh-CN" sz="2600" dirty="0">
                    <a:solidFill>
                      <a:schemeClr val="tx1"/>
                    </a:solidFill>
                    <a:latin typeface="Candara" panose="020E0502030303020204" pitchFamily="34" charset="0"/>
                  </a:rPr>
                  <a:t> </a:t>
                </a:r>
                <a:r>
                  <a:rPr lang="zh-CN" altLang="en-US" sz="2600" dirty="0">
                    <a:latin typeface="Candara" panose="020E0502030303020204" pitchFamily="34" charset="0"/>
                  </a:rPr>
                  <a:t>的差距，达到了最优的时间复杂度。</a:t>
                </a:r>
                <a:endParaRPr lang="en-US" altLang="zh-CN" sz="2600" dirty="0">
                  <a:solidFill>
                    <a:schemeClr val="tx1"/>
                  </a:solidFill>
                  <a:latin typeface="Candara" panose="020E0502030303020204" pitchFamily="34" charset="0"/>
                </a:endParaRPr>
              </a:p>
              <a:p>
                <a:endParaRPr lang="en-US" altLang="zh-CN" sz="2600" dirty="0">
                  <a:solidFill>
                    <a:schemeClr val="tx1"/>
                  </a:solidFill>
                  <a:latin typeface="Candara" panose="020E0502030303020204" pitchFamily="34" charset="0"/>
                </a:endParaRPr>
              </a:p>
              <a:p>
                <a:r>
                  <a:rPr lang="en-US" altLang="zh-CN" sz="2600" dirty="0">
                    <a:latin typeface="Candara" panose="020E0502030303020204" pitchFamily="34" charset="0"/>
                  </a:rPr>
                  <a:t>RBS</a:t>
                </a:r>
                <a:r>
                  <a:rPr lang="zh-CN" altLang="en-US" sz="2600" dirty="0">
                    <a:latin typeface="Candara" panose="020E0502030303020204" pitchFamily="34" charset="0"/>
                  </a:rPr>
                  <a:t>可被应用到频繁命中节点查询</a:t>
                </a:r>
                <a:r>
                  <a:rPr lang="en-US" altLang="zh-CN" sz="2600" dirty="0">
                    <a:latin typeface="Candara" panose="020E0502030303020204" pitchFamily="34" charset="0"/>
                  </a:rPr>
                  <a:t>(heavy hitters query)</a:t>
                </a:r>
                <a:r>
                  <a:rPr lang="zh-CN" altLang="en-US" sz="2600" dirty="0">
                    <a:latin typeface="Candara" panose="020E0502030303020204" pitchFamily="34" charset="0"/>
                  </a:rPr>
                  <a:t>、</a:t>
                </a:r>
                <a:r>
                  <a:rPr lang="en-US" altLang="zh-CN" sz="2600" dirty="0" err="1">
                    <a:latin typeface="Candara" panose="020E0502030303020204" pitchFamily="34" charset="0"/>
                  </a:rPr>
                  <a:t>SimRank</a:t>
                </a:r>
                <a:r>
                  <a:rPr lang="zh-CN" altLang="en-US" sz="2600" dirty="0">
                    <a:latin typeface="Candara" panose="020E0502030303020204" pitchFamily="34" charset="0"/>
                  </a:rPr>
                  <a:t>相似度计算、图嵌入</a:t>
                </a:r>
                <a:r>
                  <a:rPr lang="en-US" altLang="zh-CN" sz="2600" dirty="0">
                    <a:latin typeface="Candara" panose="020E0502030303020204" pitchFamily="34" charset="0"/>
                  </a:rPr>
                  <a:t>(graph embedding)</a:t>
                </a:r>
                <a:r>
                  <a:rPr lang="zh-CN" altLang="en-US" sz="2600" dirty="0">
                    <a:latin typeface="Candara" panose="020E0502030303020204" pitchFamily="34" charset="0"/>
                  </a:rPr>
                  <a:t>、图神经网络</a:t>
                </a:r>
                <a:r>
                  <a:rPr lang="en-US" altLang="zh-CN" sz="2600" dirty="0">
                    <a:latin typeface="Candara" panose="020E0502030303020204" pitchFamily="34" charset="0"/>
                  </a:rPr>
                  <a:t>(GNN)</a:t>
                </a:r>
                <a:r>
                  <a:rPr lang="zh-CN" altLang="en-US" sz="2600" dirty="0">
                    <a:latin typeface="Candara" panose="020E0502030303020204" pitchFamily="34" charset="0"/>
                  </a:rPr>
                  <a:t>等问题中，提高这些问题的计算效率。</a:t>
                </a:r>
                <a:endParaRPr lang="en-US" altLang="zh-CN" sz="2600" dirty="0">
                  <a:solidFill>
                    <a:schemeClr val="tx1"/>
                  </a:solidFill>
                  <a:latin typeface="Candara" panose="020E0502030303020204" pitchFamily="34" charset="0"/>
                </a:endParaRPr>
              </a:p>
            </p:txBody>
          </p:sp>
        </mc:Choice>
        <mc:Fallback xmlns="">
          <p:sp>
            <p:nvSpPr>
              <p:cNvPr id="3" name="内容占位符 2">
                <a:extLst>
                  <a:ext uri="{FF2B5EF4-FFF2-40B4-BE49-F238E27FC236}">
                    <a16:creationId xmlns:a16="http://schemas.microsoft.com/office/drawing/2014/main" id="{54406B85-F305-0D4E-AC7A-C7A045840E5D}"/>
                  </a:ext>
                </a:extLst>
              </p:cNvPr>
              <p:cNvSpPr>
                <a:spLocks noGrp="1" noRot="1" noChangeAspect="1" noMove="1" noResize="1" noEditPoints="1" noAdjustHandles="1" noChangeArrowheads="1" noChangeShapeType="1" noTextEdit="1"/>
              </p:cNvSpPr>
              <p:nvPr>
                <p:ph idx="1"/>
              </p:nvPr>
            </p:nvSpPr>
            <p:spPr>
              <a:xfrm>
                <a:off x="323528" y="1340768"/>
                <a:ext cx="8640960" cy="4968552"/>
              </a:xfrm>
              <a:blipFill>
                <a:blip r:embed="rId3"/>
                <a:stretch>
                  <a:fillRect l="-587" r="-102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4081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94B32707-D685-2F4F-9EB9-0CB965842A7F}"/>
              </a:ext>
            </a:extLst>
          </p:cNvPr>
          <p:cNvSpPr>
            <a:spLocks noGrp="1" noChangeArrowheads="1"/>
          </p:cNvSpPr>
          <p:nvPr>
            <p:ph type="title"/>
          </p:nvPr>
        </p:nvSpPr>
        <p:spPr>
          <a:xfrm>
            <a:off x="1115616" y="116632"/>
            <a:ext cx="8110114" cy="1128712"/>
          </a:xfrm>
        </p:spPr>
        <p:txBody>
          <a:bodyPr/>
          <a:lstStyle/>
          <a:p>
            <a:pPr eaLnBrk="1" hangingPunct="1"/>
            <a:r>
              <a:rPr lang="zh-CN" altLang="en-US" sz="3200" dirty="0">
                <a:ea typeface="宋体" pitchFamily="2" charset="-122"/>
              </a:rPr>
              <a:t>研究经验分享</a:t>
            </a:r>
            <a:endParaRPr lang="en-US" altLang="zh-CN" sz="3200" dirty="0">
              <a:ea typeface="宋体" pitchFamily="2" charset="-122"/>
            </a:endParaRPr>
          </a:p>
        </p:txBody>
      </p:sp>
      <p:sp>
        <p:nvSpPr>
          <p:cNvPr id="3" name="内容占位符 2">
            <a:extLst>
              <a:ext uri="{FF2B5EF4-FFF2-40B4-BE49-F238E27FC236}">
                <a16:creationId xmlns:a16="http://schemas.microsoft.com/office/drawing/2014/main" id="{54406B85-F305-0D4E-AC7A-C7A045840E5D}"/>
              </a:ext>
            </a:extLst>
          </p:cNvPr>
          <p:cNvSpPr>
            <a:spLocks noGrp="1"/>
          </p:cNvSpPr>
          <p:nvPr>
            <p:ph idx="1"/>
          </p:nvPr>
        </p:nvSpPr>
        <p:spPr>
          <a:xfrm>
            <a:off x="827584" y="1628800"/>
            <a:ext cx="7848872" cy="4968552"/>
          </a:xfrm>
        </p:spPr>
        <p:txBody>
          <a:bodyPr/>
          <a:lstStyle/>
          <a:p>
            <a:r>
              <a:rPr lang="zh-CN" altLang="en-US" sz="2600" dirty="0">
                <a:latin typeface="Candara" panose="020E0502030303020204" pitchFamily="34" charset="0"/>
              </a:rPr>
              <a:t>为什么要进行理论研究？</a:t>
            </a:r>
            <a:endParaRPr lang="en-US" altLang="zh-CN" sz="2600" dirty="0">
              <a:latin typeface="Candara" panose="020E0502030303020204" pitchFamily="34" charset="0"/>
            </a:endParaRPr>
          </a:p>
          <a:p>
            <a:endParaRPr lang="en-US" altLang="zh-CN" sz="2600" dirty="0">
              <a:latin typeface="Candara" panose="020E0502030303020204" pitchFamily="34" charset="0"/>
            </a:endParaRPr>
          </a:p>
          <a:p>
            <a:r>
              <a:rPr lang="zh-CN" altLang="en-US" sz="2600" dirty="0">
                <a:latin typeface="Candara" panose="020E0502030303020204" pitchFamily="34" charset="0"/>
              </a:rPr>
              <a:t>理论层面的提升有用吗？</a:t>
            </a:r>
            <a:endParaRPr lang="en-US" altLang="zh-CN" sz="2600" dirty="0">
              <a:latin typeface="Candara" panose="020E0502030303020204" pitchFamily="34" charset="0"/>
            </a:endParaRPr>
          </a:p>
          <a:p>
            <a:endParaRPr lang="en-US" altLang="zh-CN" sz="2600" dirty="0">
              <a:latin typeface="Candara" panose="020E0502030303020204" pitchFamily="34" charset="0"/>
            </a:endParaRPr>
          </a:p>
        </p:txBody>
      </p:sp>
    </p:spTree>
    <p:extLst>
      <p:ext uri="{BB962C8B-B14F-4D97-AF65-F5344CB8AC3E}">
        <p14:creationId xmlns:p14="http://schemas.microsoft.com/office/powerpoint/2010/main" val="269951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90E9C46-5AC8-BD4D-BA1B-F691D8064CE5}"/>
              </a:ext>
            </a:extLst>
          </p:cNvPr>
          <p:cNvPicPr>
            <a:picLocks noChangeAspect="1"/>
          </p:cNvPicPr>
          <p:nvPr/>
        </p:nvPicPr>
        <p:blipFill rotWithShape="1">
          <a:blip r:embed="rId3"/>
          <a:srcRect r="4290"/>
          <a:stretch/>
        </p:blipFill>
        <p:spPr>
          <a:xfrm>
            <a:off x="6372200" y="1052736"/>
            <a:ext cx="2489417" cy="1329788"/>
          </a:xfrm>
          <a:prstGeom prst="rect">
            <a:avLst/>
          </a:prstGeom>
        </p:spPr>
      </p:pic>
      <p:sp>
        <p:nvSpPr>
          <p:cNvPr id="2" name="标题 1">
            <a:extLst>
              <a:ext uri="{FF2B5EF4-FFF2-40B4-BE49-F238E27FC236}">
                <a16:creationId xmlns:a16="http://schemas.microsoft.com/office/drawing/2014/main" id="{D7C6AA36-92B6-5D4E-9E2B-6F665363F725}"/>
              </a:ext>
            </a:extLst>
          </p:cNvPr>
          <p:cNvSpPr>
            <a:spLocks noGrp="1"/>
          </p:cNvSpPr>
          <p:nvPr>
            <p:ph type="title"/>
          </p:nvPr>
        </p:nvSpPr>
        <p:spPr>
          <a:xfrm>
            <a:off x="1043608" y="115888"/>
            <a:ext cx="7929586" cy="1128712"/>
          </a:xfrm>
        </p:spPr>
        <p:txBody>
          <a:bodyPr/>
          <a:lstStyle/>
          <a:p>
            <a:r>
              <a:rPr kumimoji="1" lang="en-US" altLang="zh-CN" sz="3200" dirty="0"/>
              <a:t>Personalized PageRank(PPR)</a:t>
            </a:r>
            <a:endParaRPr kumimoji="1" lang="zh-CN" altLang="en-US" sz="3200" dirty="0"/>
          </a:p>
        </p:txBody>
      </p:sp>
      <p:pic>
        <p:nvPicPr>
          <p:cNvPr id="3" name="图片 2">
            <a:extLst>
              <a:ext uri="{FF2B5EF4-FFF2-40B4-BE49-F238E27FC236}">
                <a16:creationId xmlns:a16="http://schemas.microsoft.com/office/drawing/2014/main" id="{1F783F06-2DFF-DE47-A667-7F524690920C}"/>
              </a:ext>
            </a:extLst>
          </p:cNvPr>
          <p:cNvPicPr>
            <a:picLocks noChangeAspect="1"/>
          </p:cNvPicPr>
          <p:nvPr/>
        </p:nvPicPr>
        <p:blipFill rotWithShape="1">
          <a:blip r:embed="rId4"/>
          <a:srcRect t="4898"/>
          <a:stretch/>
        </p:blipFill>
        <p:spPr>
          <a:xfrm>
            <a:off x="179512" y="3681464"/>
            <a:ext cx="4320480" cy="3059904"/>
          </a:xfrm>
          <a:prstGeom prst="rect">
            <a:avLst/>
          </a:prstGeom>
        </p:spPr>
      </p:pic>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E5BCACAE-7E98-4143-926B-50C8349C6D94}"/>
                  </a:ext>
                </a:extLst>
              </p:cNvPr>
              <p:cNvSpPr txBox="1"/>
              <p:nvPr/>
            </p:nvSpPr>
            <p:spPr>
              <a:xfrm>
                <a:off x="349072" y="1052736"/>
                <a:ext cx="8687424" cy="2462213"/>
              </a:xfrm>
              <a:prstGeom prst="rect">
                <a:avLst/>
              </a:prstGeom>
              <a:noFill/>
            </p:spPr>
            <p:txBody>
              <a:bodyPr wrap="square" rtlCol="0">
                <a:spAutoFit/>
              </a:bodyPr>
              <a:lstStyle/>
              <a:p>
                <a:pPr marL="342900" indent="-342900">
                  <a:buSzPct val="80000"/>
                  <a:buFont typeface="Wingdings" pitchFamily="2" charset="2"/>
                  <a:buChar char="l"/>
                </a:pPr>
                <a:r>
                  <a:rPr kumimoji="1" lang="en-US" altLang="zh-CN" sz="2200" b="0" dirty="0">
                    <a:latin typeface="Candara" panose="020E0502030303020204" pitchFamily="34" charset="0"/>
                  </a:rPr>
                  <a:t>PageRank: </a:t>
                </a:r>
                <a:r>
                  <a:rPr kumimoji="1" lang="zh-CN" altLang="en-US" sz="2200" b="0" dirty="0">
                    <a:latin typeface="Candara" panose="020E0502030303020204" pitchFamily="34" charset="0"/>
                  </a:rPr>
                  <a:t>衡量网络上各网页的重要性</a:t>
                </a:r>
                <a:endParaRPr kumimoji="1" lang="en-US" altLang="zh-CN" sz="2200" b="0" dirty="0">
                  <a:latin typeface="Candara" panose="020E0502030303020204" pitchFamily="34" charset="0"/>
                </a:endParaRPr>
              </a:p>
              <a:p>
                <a:pPr marL="800100" lvl="1" indent="-342900">
                  <a:buSzPct val="80000"/>
                  <a:buFont typeface="Wingdings" pitchFamily="2" charset="2"/>
                  <a:buChar char="p"/>
                </a:pPr>
                <a:r>
                  <a:rPr kumimoji="1" lang="zh-CN" altLang="en-US" sz="2200" b="0" dirty="0">
                    <a:latin typeface="Candara" panose="020E0502030303020204" pitchFamily="34" charset="0"/>
                  </a:rPr>
                  <a:t>被更多网页引用的网页，重要性越高</a:t>
                </a:r>
                <a:endParaRPr kumimoji="1" lang="en-US" altLang="zh-CN" sz="2200" b="0" dirty="0">
                  <a:latin typeface="Candara" panose="020E0502030303020204" pitchFamily="34" charset="0"/>
                </a:endParaRPr>
              </a:p>
              <a:p>
                <a:pPr marL="800100" lvl="1" indent="-342900">
                  <a:buSzPct val="80000"/>
                  <a:buFont typeface="Wingdings" pitchFamily="2" charset="2"/>
                  <a:buChar char="p"/>
                </a:pPr>
                <a:r>
                  <a:rPr kumimoji="1" lang="zh-CN" altLang="en-US" sz="2200" b="0" dirty="0">
                    <a:latin typeface="Candara" panose="020E0502030303020204" pitchFamily="34" charset="0"/>
                  </a:rPr>
                  <a:t>被重要的网页引用的网页，重要性越高</a:t>
                </a:r>
                <a:endParaRPr kumimoji="1" lang="en-US" altLang="zh-CN" sz="2200" b="0" dirty="0">
                  <a:latin typeface="Candara" panose="020E0502030303020204" pitchFamily="34" charset="0"/>
                </a:endParaRPr>
              </a:p>
              <a:p>
                <a:pPr marL="342900" indent="-342900">
                  <a:buSzPct val="80000"/>
                  <a:buFont typeface="Wingdings" pitchFamily="2" charset="2"/>
                  <a:buChar char="l"/>
                </a:pPr>
                <a:endParaRPr kumimoji="1" lang="en-US" altLang="zh-CN" sz="2200" b="0" dirty="0">
                  <a:latin typeface="Candara" panose="020E0502030303020204" pitchFamily="34" charset="0"/>
                </a:endParaRPr>
              </a:p>
              <a:p>
                <a:pPr marL="342900" indent="-342900">
                  <a:buSzPct val="80000"/>
                  <a:buFont typeface="Wingdings" pitchFamily="2" charset="2"/>
                  <a:buChar char="l"/>
                </a:pPr>
                <a:r>
                  <a:rPr kumimoji="1" lang="en-US" altLang="zh-CN" sz="2200" b="0" dirty="0">
                    <a:latin typeface="Candara" panose="020E0502030303020204" pitchFamily="34" charset="0"/>
                  </a:rPr>
                  <a:t>PageRank</a:t>
                </a:r>
                <a:r>
                  <a:rPr kumimoji="1" lang="zh-CN" altLang="en-US" sz="2200" b="0" dirty="0">
                    <a:latin typeface="Candara" panose="020E0502030303020204" pitchFamily="34" charset="0"/>
                  </a:rPr>
                  <a:t>定义式</a:t>
                </a:r>
                <a:r>
                  <a:rPr kumimoji="1" lang="en-US" altLang="zh-CN" sz="2200" b="0" dirty="0">
                    <a:latin typeface="Candara" panose="020E0502030303020204" pitchFamily="34" charset="0"/>
                  </a:rPr>
                  <a:t>: </a:t>
                </a:r>
                <a14:m>
                  <m:oMath xmlns:m="http://schemas.openxmlformats.org/officeDocument/2006/math">
                    <m:acc>
                      <m:accPr>
                        <m:chr m:val="⃗"/>
                        <m:ctrlPr>
                          <a:rPr kumimoji="1" lang="zh-CN" altLang="en-US" sz="2200" b="0" i="1">
                            <a:latin typeface="Cambria Math" panose="02040503050406030204" pitchFamily="18" charset="0"/>
                          </a:rPr>
                        </m:ctrlPr>
                      </m:accPr>
                      <m:e>
                        <m:r>
                          <a:rPr kumimoji="1" lang="zh-CN" altLang="en-US" sz="2200" b="0" i="1">
                            <a:latin typeface="Cambria Math" panose="02040503050406030204" pitchFamily="18" charset="0"/>
                          </a:rPr>
                          <m:t>𝜋</m:t>
                        </m:r>
                      </m:e>
                    </m:acc>
                    <m:r>
                      <a:rPr kumimoji="1" lang="en-US" altLang="zh-CN" sz="2200" b="0" i="1">
                        <a:latin typeface="Cambria Math" panose="02040503050406030204" pitchFamily="18" charset="0"/>
                      </a:rPr>
                      <m:t>=</m:t>
                    </m:r>
                    <m:d>
                      <m:dPr>
                        <m:ctrlPr>
                          <a:rPr kumimoji="1" lang="en-US" altLang="zh-CN" sz="2200" b="0" i="1">
                            <a:latin typeface="Cambria Math" panose="02040503050406030204" pitchFamily="18" charset="0"/>
                          </a:rPr>
                        </m:ctrlPr>
                      </m:dPr>
                      <m:e>
                        <m:r>
                          <a:rPr kumimoji="1" lang="en-US" altLang="zh-CN" sz="2200" b="0" i="1">
                            <a:latin typeface="Cambria Math" panose="02040503050406030204" pitchFamily="18" charset="0"/>
                          </a:rPr>
                          <m:t>1−</m:t>
                        </m:r>
                        <m:r>
                          <a:rPr kumimoji="1" lang="en-US" altLang="zh-CN" sz="2200" b="0" i="1">
                            <a:latin typeface="Cambria Math" panose="02040503050406030204" pitchFamily="18" charset="0"/>
                            <a:ea typeface="Cambria Math" panose="02040503050406030204" pitchFamily="18" charset="0"/>
                          </a:rPr>
                          <m:t>𝛼</m:t>
                        </m:r>
                      </m:e>
                    </m:d>
                    <m:acc>
                      <m:accPr>
                        <m:chr m:val="⃗"/>
                        <m:ctrlPr>
                          <a:rPr kumimoji="1" lang="zh-CN" altLang="en-US" sz="2200" b="0" i="1">
                            <a:latin typeface="Cambria Math" panose="02040503050406030204" pitchFamily="18" charset="0"/>
                          </a:rPr>
                        </m:ctrlPr>
                      </m:accPr>
                      <m:e>
                        <m:r>
                          <a:rPr kumimoji="1" lang="zh-CN" altLang="en-US" sz="2200" b="0" i="1">
                            <a:latin typeface="Cambria Math" panose="02040503050406030204" pitchFamily="18" charset="0"/>
                          </a:rPr>
                          <m:t>𝜋</m:t>
                        </m:r>
                      </m:e>
                    </m:acc>
                    <m:r>
                      <a:rPr kumimoji="1" lang="en-US" altLang="zh-CN" sz="2200" b="0" i="1">
                        <a:latin typeface="Cambria Math" panose="02040503050406030204" pitchFamily="18" charset="0"/>
                      </a:rPr>
                      <m:t>𝑃</m:t>
                    </m:r>
                    <m:r>
                      <a:rPr kumimoji="1" lang="en-US" altLang="zh-CN" sz="2200" b="0" i="1">
                        <a:latin typeface="Cambria Math" panose="02040503050406030204" pitchFamily="18" charset="0"/>
                      </a:rPr>
                      <m:t>+</m:t>
                    </m:r>
                    <m:r>
                      <a:rPr kumimoji="1" lang="en-US" altLang="zh-CN" sz="2200" b="0" i="1">
                        <a:latin typeface="Cambria Math" panose="02040503050406030204" pitchFamily="18" charset="0"/>
                        <a:ea typeface="Cambria Math" panose="02040503050406030204" pitchFamily="18" charset="0"/>
                      </a:rPr>
                      <m:t>𝛼</m:t>
                    </m:r>
                    <m:r>
                      <a:rPr kumimoji="1" lang="en-US" altLang="zh-CN" sz="2200" b="0" i="1">
                        <a:latin typeface="Cambria Math" panose="02040503050406030204" pitchFamily="18" charset="0"/>
                        <a:ea typeface="Cambria Math" panose="02040503050406030204" pitchFamily="18" charset="0"/>
                      </a:rPr>
                      <m:t>∙</m:t>
                    </m:r>
                    <m:acc>
                      <m:accPr>
                        <m:chr m:val="⃗"/>
                        <m:ctrlPr>
                          <a:rPr kumimoji="1" lang="en-US" altLang="zh-CN" sz="2200" b="0" i="1">
                            <a:latin typeface="Cambria Math" panose="02040503050406030204" pitchFamily="18" charset="0"/>
                            <a:ea typeface="Cambria Math" panose="02040503050406030204" pitchFamily="18" charset="0"/>
                          </a:rPr>
                        </m:ctrlPr>
                      </m:accPr>
                      <m:e>
                        <m:r>
                          <a:rPr kumimoji="1" lang="en-US" altLang="zh-CN" sz="2200" b="0" i="1">
                            <a:latin typeface="Cambria Math" panose="02040503050406030204" pitchFamily="18" charset="0"/>
                            <a:ea typeface="Cambria Math" panose="02040503050406030204" pitchFamily="18" charset="0"/>
                          </a:rPr>
                          <m:t>𝑒</m:t>
                        </m:r>
                      </m:e>
                    </m:acc>
                  </m:oMath>
                </a14:m>
                <a:endParaRPr kumimoji="1" lang="en-US" altLang="zh-CN" sz="2200" b="0" dirty="0">
                  <a:latin typeface="Candara" panose="020E0502030303020204" pitchFamily="34" charset="0"/>
                </a:endParaRPr>
              </a:p>
              <a:p>
                <a:pPr marL="800100" lvl="1" indent="-342900">
                  <a:buSzPct val="80000"/>
                  <a:buFont typeface="Wingdings" pitchFamily="2" charset="2"/>
                  <a:buChar char="p"/>
                </a:pPr>
                <a14:m>
                  <m:oMath xmlns:m="http://schemas.openxmlformats.org/officeDocument/2006/math">
                    <m:acc>
                      <m:accPr>
                        <m:chr m:val="⃗"/>
                        <m:ctrlPr>
                          <a:rPr kumimoji="1" lang="zh-CN" altLang="en-US" sz="2200" b="0" i="1">
                            <a:latin typeface="Cambria Math" panose="02040503050406030204" pitchFamily="18" charset="0"/>
                          </a:rPr>
                        </m:ctrlPr>
                      </m:accPr>
                      <m:e>
                        <m:r>
                          <a:rPr kumimoji="1" lang="zh-CN" altLang="en-US" sz="2200" b="0" i="1">
                            <a:latin typeface="Cambria Math" panose="02040503050406030204" pitchFamily="18" charset="0"/>
                          </a:rPr>
                          <m:t>𝜋</m:t>
                        </m:r>
                      </m:e>
                    </m:acc>
                  </m:oMath>
                </a14:m>
                <a:r>
                  <a:rPr kumimoji="1" lang="en-US" altLang="zh-CN" sz="2200" b="0" dirty="0">
                    <a:latin typeface="Candara" panose="020E0502030303020204" pitchFamily="34" charset="0"/>
                  </a:rPr>
                  <a:t>: PageRank</a:t>
                </a:r>
                <a:r>
                  <a:rPr kumimoji="1" lang="zh-CN" altLang="en-US" sz="2200" b="0" dirty="0">
                    <a:latin typeface="Candara" panose="020E0502030303020204" pitchFamily="34" charset="0"/>
                  </a:rPr>
                  <a:t>向量</a:t>
                </a:r>
                <a:r>
                  <a:rPr kumimoji="1" lang="en-US" altLang="zh-CN" sz="2200" b="0" dirty="0">
                    <a:latin typeface="Candara" panose="020E0502030303020204" pitchFamily="34" charset="0"/>
                  </a:rPr>
                  <a:t>.     </a:t>
                </a:r>
                <a14:m>
                  <m:oMath xmlns:m="http://schemas.openxmlformats.org/officeDocument/2006/math">
                    <m:acc>
                      <m:accPr>
                        <m:chr m:val="⃗"/>
                        <m:ctrlPr>
                          <a:rPr kumimoji="1" lang="en-US" altLang="zh-CN" sz="2200" b="0" i="1">
                            <a:latin typeface="Cambria Math" panose="02040503050406030204" pitchFamily="18" charset="0"/>
                            <a:ea typeface="Cambria Math" panose="02040503050406030204" pitchFamily="18" charset="0"/>
                          </a:rPr>
                        </m:ctrlPr>
                      </m:accPr>
                      <m:e>
                        <m:r>
                          <a:rPr kumimoji="1" lang="en-US" altLang="zh-CN" sz="2200" b="0" i="1">
                            <a:latin typeface="Cambria Math" panose="02040503050406030204" pitchFamily="18" charset="0"/>
                            <a:ea typeface="Cambria Math" panose="02040503050406030204" pitchFamily="18" charset="0"/>
                          </a:rPr>
                          <m:t>𝑒</m:t>
                        </m:r>
                      </m:e>
                    </m:acc>
                  </m:oMath>
                </a14:m>
                <a:r>
                  <a:rPr kumimoji="1" lang="en-US" altLang="zh-CN" sz="2200" b="0" dirty="0">
                    <a:latin typeface="Candara" panose="020E0502030303020204" pitchFamily="34" charset="0"/>
                  </a:rPr>
                  <a:t>: </a:t>
                </a:r>
                <a:r>
                  <a:rPr kumimoji="1" lang="zh-CN" altLang="en-US" sz="2200" b="0" dirty="0">
                    <a:latin typeface="Candara" panose="020E0502030303020204" pitchFamily="34" charset="0"/>
                  </a:rPr>
                  <a:t> 起始向量</a:t>
                </a:r>
                <a:r>
                  <a:rPr kumimoji="1" lang="en-US" altLang="zh-CN" sz="2200" b="0" dirty="0">
                    <a:latin typeface="Candara" panose="020E0502030303020204" pitchFamily="34" charset="0"/>
                  </a:rPr>
                  <a:t>. </a:t>
                </a:r>
              </a:p>
              <a:p>
                <a:pPr marL="800100" lvl="1" indent="-342900">
                  <a:buSzPct val="80000"/>
                  <a:buFont typeface="Wingdings" pitchFamily="2" charset="2"/>
                  <a:buChar char="p"/>
                </a:pPr>
                <a14:m>
                  <m:oMath xmlns:m="http://schemas.openxmlformats.org/officeDocument/2006/math">
                    <m:r>
                      <a:rPr kumimoji="1" lang="en-US" altLang="zh-CN" sz="2200" b="0" i="1" smtClean="0">
                        <a:latin typeface="Cambria Math" panose="02040503050406030204" pitchFamily="18" charset="0"/>
                        <a:ea typeface="Cambria Math" panose="02040503050406030204" pitchFamily="18" charset="0"/>
                      </a:rPr>
                      <m:t>𝑃</m:t>
                    </m:r>
                  </m:oMath>
                </a14:m>
                <a:r>
                  <a:rPr kumimoji="1" lang="en-US" altLang="zh-CN" sz="2200" b="0" dirty="0">
                    <a:latin typeface="Candara" panose="020E0502030303020204" pitchFamily="34" charset="0"/>
                    <a:ea typeface="Cambria Math" panose="02040503050406030204" pitchFamily="18" charset="0"/>
                  </a:rPr>
                  <a:t>: </a:t>
                </a:r>
                <a:r>
                  <a:rPr kumimoji="1" lang="zh-CN" altLang="en-US" sz="2200" b="0" dirty="0">
                    <a:latin typeface="Candara" panose="020E0502030303020204" pitchFamily="34" charset="0"/>
                    <a:ea typeface="Cambria Math" panose="02040503050406030204" pitchFamily="18" charset="0"/>
                  </a:rPr>
                  <a:t>概率转移矩阵</a:t>
                </a:r>
                <a:r>
                  <a:rPr kumimoji="1" lang="en-US" altLang="zh-CN" sz="2200" b="0" dirty="0">
                    <a:latin typeface="Candara" panose="020E0502030303020204" pitchFamily="34" charset="0"/>
                    <a:ea typeface="Cambria Math" panose="02040503050406030204" pitchFamily="18" charset="0"/>
                  </a:rPr>
                  <a:t>. </a:t>
                </a:r>
                <a:r>
                  <a:rPr kumimoji="1" lang="zh-CN" altLang="en-US" sz="2200" b="0" dirty="0">
                    <a:latin typeface="Candara" panose="020E0502030303020204" pitchFamily="34" charset="0"/>
                    <a:ea typeface="Cambria Math" panose="02040503050406030204" pitchFamily="18" charset="0"/>
                  </a:rPr>
                  <a:t>   </a:t>
                </a:r>
                <a:r>
                  <a:rPr kumimoji="1" lang="en-US" altLang="zh-CN" sz="2200" b="0" dirty="0">
                    <a:latin typeface="Candara" panose="020E0502030303020204" pitchFamily="34" charset="0"/>
                    <a:ea typeface="Cambria Math" panose="02040503050406030204" pitchFamily="18" charset="0"/>
                  </a:rPr>
                  <a:t> </a:t>
                </a:r>
                <a14:m>
                  <m:oMath xmlns:m="http://schemas.openxmlformats.org/officeDocument/2006/math">
                    <m:r>
                      <a:rPr kumimoji="1" lang="zh-CN" altLang="en-US" sz="2200" b="0" i="0" smtClean="0">
                        <a:latin typeface="Cambria Math" panose="02040503050406030204" pitchFamily="18" charset="0"/>
                        <a:ea typeface="Cambria Math" panose="02040503050406030204" pitchFamily="18" charset="0"/>
                      </a:rPr>
                      <m:t> </m:t>
                    </m:r>
                    <m:r>
                      <a:rPr kumimoji="1" lang="en-US" altLang="zh-CN" sz="2200" b="0" i="1">
                        <a:latin typeface="Cambria Math" panose="02040503050406030204" pitchFamily="18" charset="0"/>
                        <a:ea typeface="Cambria Math" panose="02040503050406030204" pitchFamily="18" charset="0"/>
                      </a:rPr>
                      <m:t>𝛼</m:t>
                    </m:r>
                  </m:oMath>
                </a14:m>
                <a:r>
                  <a:rPr kumimoji="1" lang="en-US" altLang="zh-CN" sz="2200" b="0" dirty="0">
                    <a:latin typeface="Candara" panose="020E0502030303020204" pitchFamily="34" charset="0"/>
                  </a:rPr>
                  <a:t>: </a:t>
                </a:r>
                <a:r>
                  <a:rPr kumimoji="1" lang="zh-CN" altLang="en-US" sz="2200" b="0" dirty="0">
                    <a:latin typeface="Candara" panose="020E0502030303020204" pitchFamily="34" charset="0"/>
                  </a:rPr>
                  <a:t>衰减系数</a:t>
                </a:r>
                <a:r>
                  <a:rPr kumimoji="1" lang="en-US" altLang="zh-CN" sz="2200" b="0" dirty="0">
                    <a:latin typeface="Candara" panose="020E0502030303020204" pitchFamily="34" charset="0"/>
                  </a:rPr>
                  <a:t>. </a:t>
                </a:r>
              </a:p>
            </p:txBody>
          </p:sp>
        </mc:Choice>
        <mc:Fallback>
          <p:sp>
            <p:nvSpPr>
              <p:cNvPr id="8" name="文本框 7">
                <a:extLst>
                  <a:ext uri="{FF2B5EF4-FFF2-40B4-BE49-F238E27FC236}">
                    <a16:creationId xmlns:a16="http://schemas.microsoft.com/office/drawing/2014/main" id="{E5BCACAE-7E98-4143-926B-50C8349C6D94}"/>
                  </a:ext>
                </a:extLst>
              </p:cNvPr>
              <p:cNvSpPr txBox="1">
                <a:spLocks noRot="1" noChangeAspect="1" noMove="1" noResize="1" noEditPoints="1" noAdjustHandles="1" noChangeArrowheads="1" noChangeShapeType="1" noTextEdit="1"/>
              </p:cNvSpPr>
              <p:nvPr/>
            </p:nvSpPr>
            <p:spPr>
              <a:xfrm>
                <a:off x="349072" y="1052736"/>
                <a:ext cx="8687424" cy="2462213"/>
              </a:xfrm>
              <a:prstGeom prst="rect">
                <a:avLst/>
              </a:prstGeom>
              <a:blipFill>
                <a:blip r:embed="rId5"/>
                <a:stretch>
                  <a:fillRect l="-439" t="-3109" b="-41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6448C861-C2CE-7442-9D7A-81B81C645D96}"/>
                  </a:ext>
                </a:extLst>
              </p:cNvPr>
              <p:cNvSpPr txBox="1"/>
              <p:nvPr/>
            </p:nvSpPr>
            <p:spPr>
              <a:xfrm>
                <a:off x="4427984" y="3717032"/>
                <a:ext cx="4412663" cy="860748"/>
              </a:xfrm>
              <a:prstGeom prst="rect">
                <a:avLst/>
              </a:prstGeom>
              <a:noFill/>
            </p:spPr>
            <p:txBody>
              <a:bodyPr wrap="square" rtlCol="0">
                <a:spAutoFit/>
              </a:bodyPr>
              <a:lstStyle/>
              <a:p>
                <a:r>
                  <a:rPr kumimoji="1" lang="en-US" altLang="zh-CN" sz="2000" b="0" dirty="0">
                    <a:solidFill>
                      <a:srgbClr val="C00000"/>
                    </a:solidFill>
                    <a:latin typeface="Candara" panose="020E0502030303020204" pitchFamily="34" charset="0"/>
                  </a:rPr>
                  <a:t>PageRank: </a:t>
                </a:r>
                <a14:m>
                  <m:oMath xmlns:m="http://schemas.openxmlformats.org/officeDocument/2006/math">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𝑒</m:t>
                        </m:r>
                      </m:e>
                    </m:acc>
                    <m:r>
                      <a:rPr kumimoji="1" lang="en-US" altLang="zh-CN" sz="2000" b="0" i="1" smtClean="0">
                        <a:latin typeface="Cambria Math" panose="02040503050406030204" pitchFamily="18" charset="0"/>
                        <a:ea typeface="Cambria Math" panose="02040503050406030204" pitchFamily="18" charset="0"/>
                      </a:rPr>
                      <m:t>=</m:t>
                    </m:r>
                    <m:d>
                      <m:dPr>
                        <m:ctrlPr>
                          <a:rPr kumimoji="1" lang="en-US" altLang="zh-CN" sz="2000" b="0" i="1" smtClean="0">
                            <a:latin typeface="Cambria Math" panose="02040503050406030204" pitchFamily="18" charset="0"/>
                            <a:ea typeface="Cambria Math" panose="02040503050406030204" pitchFamily="18" charset="0"/>
                          </a:rPr>
                        </m:ctrlPr>
                      </m:dPr>
                      <m:e>
                        <m:f>
                          <m:fPr>
                            <m:ctrlPr>
                              <a:rPr kumimoji="1" lang="en-US" altLang="zh-CN" sz="2000" b="0" i="1" smtClean="0">
                                <a:latin typeface="Cambria Math" panose="02040503050406030204" pitchFamily="18" charset="0"/>
                                <a:ea typeface="Cambria Math" panose="02040503050406030204" pitchFamily="18" charset="0"/>
                              </a:rPr>
                            </m:ctrlPr>
                          </m:fPr>
                          <m:num>
                            <m:r>
                              <a:rPr kumimoji="1" lang="en-US" altLang="zh-CN" sz="2000" b="0" i="1" smtClean="0">
                                <a:latin typeface="Cambria Math" panose="02040503050406030204" pitchFamily="18" charset="0"/>
                                <a:ea typeface="Cambria Math" panose="02040503050406030204" pitchFamily="18" charset="0"/>
                              </a:rPr>
                              <m:t>1</m:t>
                            </m:r>
                          </m:num>
                          <m:den>
                            <m:r>
                              <a:rPr kumimoji="1" lang="en-US" altLang="zh-CN" sz="2000" b="0" i="1" smtClean="0">
                                <a:latin typeface="Cambria Math" panose="02040503050406030204" pitchFamily="18" charset="0"/>
                                <a:ea typeface="Cambria Math" panose="02040503050406030204" pitchFamily="18" charset="0"/>
                              </a:rPr>
                              <m:t>𝑛</m:t>
                            </m:r>
                          </m:den>
                        </m:f>
                        <m:r>
                          <a:rPr kumimoji="1" lang="en-US" altLang="zh-CN" sz="2000" b="0" i="1" smtClean="0">
                            <a:latin typeface="Cambria Math" panose="02040503050406030204" pitchFamily="18" charset="0"/>
                            <a:ea typeface="Cambria Math" panose="02040503050406030204" pitchFamily="18" charset="0"/>
                          </a:rPr>
                          <m:t>,</m:t>
                        </m:r>
                        <m:f>
                          <m:fPr>
                            <m:ctrlPr>
                              <a:rPr kumimoji="1" lang="en-US" altLang="zh-CN" sz="2000" b="0" i="1">
                                <a:latin typeface="Cambria Math" panose="02040503050406030204" pitchFamily="18" charset="0"/>
                                <a:ea typeface="Cambria Math" panose="02040503050406030204" pitchFamily="18" charset="0"/>
                              </a:rPr>
                            </m:ctrlPr>
                          </m:fPr>
                          <m:num>
                            <m:r>
                              <a:rPr kumimoji="1" lang="en-US" altLang="zh-CN" sz="2000" b="0" i="1">
                                <a:latin typeface="Cambria Math" panose="02040503050406030204" pitchFamily="18" charset="0"/>
                                <a:ea typeface="Cambria Math" panose="02040503050406030204" pitchFamily="18" charset="0"/>
                              </a:rPr>
                              <m:t>1</m:t>
                            </m:r>
                          </m:num>
                          <m:den>
                            <m:r>
                              <a:rPr kumimoji="1" lang="en-US" altLang="zh-CN" sz="2000" b="0" i="1">
                                <a:latin typeface="Cambria Math" panose="02040503050406030204" pitchFamily="18" charset="0"/>
                                <a:ea typeface="Cambria Math" panose="02040503050406030204" pitchFamily="18" charset="0"/>
                              </a:rPr>
                              <m:t>𝑛</m:t>
                            </m:r>
                          </m:den>
                        </m:f>
                        <m:r>
                          <a:rPr kumimoji="1" lang="en-US" altLang="zh-CN" sz="2000" b="0" i="1" smtClean="0">
                            <a:latin typeface="Cambria Math" panose="02040503050406030204" pitchFamily="18" charset="0"/>
                            <a:ea typeface="Cambria Math" panose="02040503050406030204" pitchFamily="18" charset="0"/>
                          </a:rPr>
                          <m:t>,…,</m:t>
                        </m:r>
                        <m:f>
                          <m:fPr>
                            <m:ctrlPr>
                              <a:rPr kumimoji="1" lang="en-US" altLang="zh-CN" sz="2000" b="0" i="1">
                                <a:latin typeface="Cambria Math" panose="02040503050406030204" pitchFamily="18" charset="0"/>
                                <a:ea typeface="Cambria Math" panose="02040503050406030204" pitchFamily="18" charset="0"/>
                              </a:rPr>
                            </m:ctrlPr>
                          </m:fPr>
                          <m:num>
                            <m:r>
                              <a:rPr kumimoji="1" lang="en-US" altLang="zh-CN" sz="2000" b="0" i="1">
                                <a:latin typeface="Cambria Math" panose="02040503050406030204" pitchFamily="18" charset="0"/>
                                <a:ea typeface="Cambria Math" panose="02040503050406030204" pitchFamily="18" charset="0"/>
                              </a:rPr>
                              <m:t>1</m:t>
                            </m:r>
                          </m:num>
                          <m:den>
                            <m:r>
                              <a:rPr kumimoji="1" lang="en-US" altLang="zh-CN" sz="2000" b="0" i="1">
                                <a:latin typeface="Cambria Math" panose="02040503050406030204" pitchFamily="18" charset="0"/>
                                <a:ea typeface="Cambria Math" panose="02040503050406030204" pitchFamily="18" charset="0"/>
                              </a:rPr>
                              <m:t>𝑛</m:t>
                            </m:r>
                          </m:den>
                        </m:f>
                      </m:e>
                    </m:d>
                  </m:oMath>
                </a14:m>
                <a:endParaRPr kumimoji="1" lang="en-US" altLang="zh-CN" sz="2000" b="0" dirty="0">
                  <a:solidFill>
                    <a:srgbClr val="C00000"/>
                  </a:solidFill>
                  <a:latin typeface="Candara" panose="020E0502030303020204" pitchFamily="34" charset="0"/>
                </a:endParaRPr>
              </a:p>
              <a:p>
                <a:r>
                  <a:rPr kumimoji="1" lang="zh-CN" altLang="en-US" sz="2000" b="0" dirty="0">
                    <a:latin typeface="Candara" panose="020E0502030303020204" pitchFamily="34" charset="0"/>
                  </a:rPr>
                  <a:t>衡量图上节点的</a:t>
                </a:r>
                <a:r>
                  <a:rPr kumimoji="1" lang="zh-CN" altLang="en-US" sz="2000" dirty="0">
                    <a:solidFill>
                      <a:srgbClr val="0063AA"/>
                    </a:solidFill>
                    <a:latin typeface="Candara" panose="020E0502030303020204" pitchFamily="34" charset="0"/>
                  </a:rPr>
                  <a:t>全局重要性</a:t>
                </a:r>
                <a:r>
                  <a:rPr kumimoji="1" lang="en-US" altLang="zh-CN" sz="2000" b="0" dirty="0">
                    <a:latin typeface="Candara" panose="020E0502030303020204" pitchFamily="34" charset="0"/>
                  </a:rPr>
                  <a:t>. </a:t>
                </a:r>
              </a:p>
            </p:txBody>
          </p:sp>
        </mc:Choice>
        <mc:Fallback xmlns="">
          <p:sp>
            <p:nvSpPr>
              <p:cNvPr id="9" name="文本框 8">
                <a:extLst>
                  <a:ext uri="{FF2B5EF4-FFF2-40B4-BE49-F238E27FC236}">
                    <a16:creationId xmlns:a16="http://schemas.microsoft.com/office/drawing/2014/main" id="{6448C861-C2CE-7442-9D7A-81B81C645D96}"/>
                  </a:ext>
                </a:extLst>
              </p:cNvPr>
              <p:cNvSpPr txBox="1">
                <a:spLocks noRot="1" noChangeAspect="1" noMove="1" noResize="1" noEditPoints="1" noAdjustHandles="1" noChangeArrowheads="1" noChangeShapeType="1" noTextEdit="1"/>
              </p:cNvSpPr>
              <p:nvPr/>
            </p:nvSpPr>
            <p:spPr>
              <a:xfrm>
                <a:off x="4427984" y="3717032"/>
                <a:ext cx="4412663" cy="860748"/>
              </a:xfrm>
              <a:prstGeom prst="rect">
                <a:avLst/>
              </a:prstGeom>
              <a:blipFill>
                <a:blip r:embed="rId6"/>
                <a:stretch>
                  <a:fillRect l="-1437" b="-117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6F1C824D-65D1-084F-9A7E-5894DD9A0C78}"/>
                  </a:ext>
                </a:extLst>
              </p:cNvPr>
              <p:cNvSpPr txBox="1"/>
              <p:nvPr/>
            </p:nvSpPr>
            <p:spPr>
              <a:xfrm>
                <a:off x="4400679" y="4849817"/>
                <a:ext cx="4812272" cy="1424621"/>
              </a:xfrm>
              <a:prstGeom prst="rect">
                <a:avLst/>
              </a:prstGeom>
              <a:noFill/>
            </p:spPr>
            <p:txBody>
              <a:bodyPr wrap="square" rtlCol="0">
                <a:spAutoFit/>
              </a:bodyPr>
              <a:lstStyle/>
              <a:p>
                <a:r>
                  <a:rPr kumimoji="1" lang="en-US" altLang="zh-CN" sz="2000" b="0" dirty="0">
                    <a:solidFill>
                      <a:srgbClr val="C00000"/>
                    </a:solidFill>
                    <a:latin typeface="Candara" panose="020E0502030303020204" pitchFamily="34" charset="0"/>
                  </a:rPr>
                  <a:t>Personalized PageRank: </a:t>
                </a:r>
                <a:endParaRPr kumimoji="1" lang="en-US" altLang="zh-CN" sz="20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acc>
                        <m:accPr>
                          <m:chr m:val="⃗"/>
                          <m:ctrlPr>
                            <a:rPr kumimoji="1" lang="en-US" altLang="zh-CN" sz="2000" b="0" i="1">
                              <a:latin typeface="Cambria Math" panose="02040503050406030204" pitchFamily="18" charset="0"/>
                              <a:ea typeface="Cambria Math" panose="02040503050406030204" pitchFamily="18" charset="0"/>
                            </a:rPr>
                          </m:ctrlPr>
                        </m:accPr>
                        <m:e>
                          <m:r>
                            <a:rPr kumimoji="1" lang="en-US" altLang="zh-CN" sz="2000" b="0" i="1">
                              <a:latin typeface="Cambria Math" panose="02040503050406030204" pitchFamily="18" charset="0"/>
                              <a:ea typeface="Cambria Math" panose="02040503050406030204" pitchFamily="18" charset="0"/>
                            </a:rPr>
                            <m:t>𝑒</m:t>
                          </m:r>
                        </m:e>
                      </m:acc>
                      <m:r>
                        <a:rPr kumimoji="1" lang="en-US" altLang="zh-CN" sz="2000" b="0" i="1" smtClean="0">
                          <a:latin typeface="Cambria Math" panose="02040503050406030204" pitchFamily="18" charset="0"/>
                          <a:ea typeface="Cambria Math" panose="02040503050406030204" pitchFamily="18" charset="0"/>
                        </a:rPr>
                        <m:t>=</m:t>
                      </m:r>
                      <m:d>
                        <m:dPr>
                          <m:ctrlPr>
                            <a:rPr kumimoji="1" lang="en-US" altLang="zh-CN" sz="2000" b="0" i="1" smtClean="0">
                              <a:latin typeface="Cambria Math" panose="02040503050406030204" pitchFamily="18" charset="0"/>
                              <a:ea typeface="Cambria Math" panose="02040503050406030204" pitchFamily="18" charset="0"/>
                            </a:rPr>
                          </m:ctrlPr>
                        </m:dPr>
                        <m:e>
                          <m:r>
                            <a:rPr kumimoji="1" lang="en-US" altLang="zh-CN" sz="2000" b="0" i="1" smtClean="0">
                              <a:latin typeface="Cambria Math" panose="02040503050406030204" pitchFamily="18" charset="0"/>
                              <a:ea typeface="Cambria Math" panose="02040503050406030204" pitchFamily="18" charset="0"/>
                            </a:rPr>
                            <m:t>0,0, …,0,1,0…,0</m:t>
                          </m:r>
                        </m:e>
                      </m:d>
                    </m:oMath>
                  </m:oMathPara>
                </a14:m>
                <a:endParaRPr kumimoji="1" lang="en-US" altLang="zh-CN" sz="2000" b="0" dirty="0">
                  <a:solidFill>
                    <a:srgbClr val="C00000"/>
                  </a:solidFill>
                  <a:latin typeface="Candara" panose="020E0502030303020204" pitchFamily="34" charset="0"/>
                </a:endParaRPr>
              </a:p>
              <a:p>
                <a:endParaRPr kumimoji="1" lang="en-US" altLang="zh-CN" sz="2000" b="0" dirty="0">
                  <a:latin typeface="Candara" panose="020E0502030303020204" pitchFamily="34" charset="0"/>
                </a:endParaRPr>
              </a:p>
              <a:p>
                <a:pPr>
                  <a:lnSpc>
                    <a:spcPct val="150000"/>
                  </a:lnSpc>
                </a:pPr>
                <a:r>
                  <a:rPr kumimoji="1" lang="zh-CN" altLang="en-US" sz="2000" b="0" dirty="0">
                    <a:latin typeface="Candara" panose="020E0502030303020204" pitchFamily="34" charset="0"/>
                  </a:rPr>
                  <a:t>衡量图上节点关于源节点</a:t>
                </a:r>
                <a:r>
                  <a:rPr kumimoji="1" lang="en-US" altLang="zh-CN" sz="2000" b="0" dirty="0">
                    <a:latin typeface="Corbel" panose="020B0503020204020204" pitchFamily="34" charset="0"/>
                  </a:rPr>
                  <a:t>s</a:t>
                </a:r>
                <a:r>
                  <a:rPr kumimoji="1" lang="zh-CN" altLang="en-US" sz="2000" b="0" dirty="0">
                    <a:latin typeface="Candara" panose="020E0502030303020204" pitchFamily="34" charset="0"/>
                  </a:rPr>
                  <a:t>的</a:t>
                </a:r>
                <a:r>
                  <a:rPr kumimoji="1" lang="zh-CN" altLang="en-US" sz="2000" dirty="0">
                    <a:solidFill>
                      <a:srgbClr val="0063AA"/>
                    </a:solidFill>
                    <a:latin typeface="Candara" panose="020E0502030303020204" pitchFamily="34" charset="0"/>
                  </a:rPr>
                  <a:t>相对重要性</a:t>
                </a:r>
                <a:endParaRPr kumimoji="1" lang="en-US" altLang="zh-CN" sz="2000" dirty="0">
                  <a:solidFill>
                    <a:srgbClr val="0063AA"/>
                  </a:solidFill>
                  <a:latin typeface="Candara" panose="020E0502030303020204" pitchFamily="34" charset="0"/>
                </a:endParaRPr>
              </a:p>
            </p:txBody>
          </p:sp>
        </mc:Choice>
        <mc:Fallback xmlns="">
          <p:sp>
            <p:nvSpPr>
              <p:cNvPr id="10" name="文本框 9">
                <a:extLst>
                  <a:ext uri="{FF2B5EF4-FFF2-40B4-BE49-F238E27FC236}">
                    <a16:creationId xmlns:a16="http://schemas.microsoft.com/office/drawing/2014/main" id="{6F1C824D-65D1-084F-9A7E-5894DD9A0C78}"/>
                  </a:ext>
                </a:extLst>
              </p:cNvPr>
              <p:cNvSpPr txBox="1">
                <a:spLocks noRot="1" noChangeAspect="1" noMove="1" noResize="1" noEditPoints="1" noAdjustHandles="1" noChangeArrowheads="1" noChangeShapeType="1" noTextEdit="1"/>
              </p:cNvSpPr>
              <p:nvPr/>
            </p:nvSpPr>
            <p:spPr>
              <a:xfrm>
                <a:off x="4400679" y="4849817"/>
                <a:ext cx="4812272" cy="1424621"/>
              </a:xfrm>
              <a:prstGeom prst="rect">
                <a:avLst/>
              </a:prstGeom>
              <a:blipFill>
                <a:blip r:embed="rId7"/>
                <a:stretch>
                  <a:fillRect l="-1319" t="-1770" b="-6195"/>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21C5D75E-5EB7-FC41-9905-9012230F4EDA}"/>
              </a:ext>
            </a:extLst>
          </p:cNvPr>
          <p:cNvSpPr/>
          <p:nvPr/>
        </p:nvSpPr>
        <p:spPr>
          <a:xfrm>
            <a:off x="7092280" y="5151245"/>
            <a:ext cx="144016" cy="3466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FE29766B-617E-734A-90D9-2235D3A94047}"/>
              </a:ext>
            </a:extLst>
          </p:cNvPr>
          <p:cNvSpPr txBox="1"/>
          <p:nvPr/>
        </p:nvSpPr>
        <p:spPr>
          <a:xfrm>
            <a:off x="6588224" y="5517232"/>
            <a:ext cx="1944216" cy="400110"/>
          </a:xfrm>
          <a:prstGeom prst="rect">
            <a:avLst/>
          </a:prstGeom>
          <a:noFill/>
        </p:spPr>
        <p:txBody>
          <a:bodyPr wrap="square" rtlCol="0">
            <a:spAutoFit/>
          </a:bodyPr>
          <a:lstStyle/>
          <a:p>
            <a:r>
              <a:rPr kumimoji="1" lang="zh-CN" altLang="en-US" sz="2000" b="0" dirty="0">
                <a:latin typeface="Corbel" panose="020B0503020204020204" pitchFamily="34" charset="0"/>
              </a:rPr>
              <a:t>第</a:t>
            </a:r>
            <a:r>
              <a:rPr kumimoji="1" lang="en-US" altLang="zh-CN" sz="2000" b="0" dirty="0">
                <a:latin typeface="Corbel" panose="020B0503020204020204" pitchFamily="34" charset="0"/>
              </a:rPr>
              <a:t>s</a:t>
            </a:r>
            <a:r>
              <a:rPr kumimoji="1" lang="zh-CN" altLang="en-US" sz="2000" b="0" dirty="0">
                <a:latin typeface="Corbel" panose="020B0503020204020204" pitchFamily="34" charset="0"/>
              </a:rPr>
              <a:t>项为</a:t>
            </a:r>
            <a:r>
              <a:rPr kumimoji="1" lang="en-US" altLang="zh-CN" sz="2000" b="0" dirty="0">
                <a:latin typeface="Corbel" panose="020B0503020204020204" pitchFamily="34" charset="0"/>
              </a:rPr>
              <a:t>1</a:t>
            </a:r>
            <a:endParaRPr kumimoji="1" lang="zh-CN" altLang="en-US" sz="2000" b="0" dirty="0">
              <a:latin typeface="Corbel" panose="020B0503020204020204" pitchFamily="34" charset="0"/>
            </a:endParaRPr>
          </a:p>
        </p:txBody>
      </p:sp>
    </p:spTree>
    <p:extLst>
      <p:ext uri="{BB962C8B-B14F-4D97-AF65-F5344CB8AC3E}">
        <p14:creationId xmlns:p14="http://schemas.microsoft.com/office/powerpoint/2010/main" val="220965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5"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CEFEF1D0-7FC9-7940-85DF-CFE6B6C64641}"/>
              </a:ext>
            </a:extLst>
          </p:cNvPr>
          <p:cNvSpPr>
            <a:spLocks noGrp="1"/>
          </p:cNvSpPr>
          <p:nvPr>
            <p:ph type="ctrTitle"/>
          </p:nvPr>
        </p:nvSpPr>
        <p:spPr>
          <a:xfrm>
            <a:off x="827584" y="2060848"/>
            <a:ext cx="7772400" cy="1470025"/>
          </a:xfrm>
        </p:spPr>
        <p:txBody>
          <a:bodyPr/>
          <a:lstStyle/>
          <a:p>
            <a:pPr algn="ctr"/>
            <a:r>
              <a:rPr lang="zh-CN" altLang="en-US" sz="4800" dirty="0"/>
              <a:t>谢谢大家</a:t>
            </a:r>
            <a:r>
              <a:rPr lang="en-US" altLang="zh-CN" sz="4800" dirty="0"/>
              <a:t>!</a:t>
            </a:r>
            <a:endParaRPr lang="zh-CN" altLang="en-US" sz="4800" dirty="0"/>
          </a:p>
        </p:txBody>
      </p:sp>
      <p:sp>
        <p:nvSpPr>
          <p:cNvPr id="21" name="标题 1">
            <a:extLst>
              <a:ext uri="{FF2B5EF4-FFF2-40B4-BE49-F238E27FC236}">
                <a16:creationId xmlns:a16="http://schemas.microsoft.com/office/drawing/2014/main" id="{A798C4C8-B4E2-1D48-8B47-854604F50904}"/>
              </a:ext>
            </a:extLst>
          </p:cNvPr>
          <p:cNvSpPr txBox="1">
            <a:spLocks/>
          </p:cNvSpPr>
          <p:nvPr/>
        </p:nvSpPr>
        <p:spPr bwMode="auto">
          <a:xfrm>
            <a:off x="1403648" y="116632"/>
            <a:ext cx="6552728" cy="5539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b="1">
                <a:solidFill>
                  <a:schemeClr val="tx1"/>
                </a:solidFill>
                <a:effectLst>
                  <a:outerShdw blurRad="38100" dist="38100" dir="2700000" algn="tl">
                    <a:srgbClr val="C0C0C0"/>
                  </a:outerShdw>
                </a:effectLst>
                <a:latin typeface="+mj-ea"/>
                <a:ea typeface="+mj-ea"/>
                <a:cs typeface="+mj-cs"/>
              </a:defRPr>
            </a:lvl1pPr>
            <a:lvl2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2pPr>
            <a:lvl3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3pPr>
            <a:lvl4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4pPr>
            <a:lvl5pPr algn="l" rtl="0" eaLnBrk="0" fontAlgn="base" hangingPunct="0">
              <a:spcBef>
                <a:spcPct val="0"/>
              </a:spcBef>
              <a:spcAft>
                <a:spcPct val="0"/>
              </a:spcAft>
              <a:defRPr sz="3600" b="1">
                <a:solidFill>
                  <a:schemeClr val="tx1"/>
                </a:solidFill>
                <a:effectLst>
                  <a:outerShdw blurRad="38100" dist="38100" dir="2700000" algn="tl">
                    <a:srgbClr val="C0C0C0"/>
                  </a:outerShdw>
                </a:effectLst>
                <a:latin typeface="Arial" charset="0"/>
                <a:ea typeface="黑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a:lstStyle>
          <a:p>
            <a:r>
              <a:rPr lang="en-US" altLang="zh-CN" sz="1800" b="0" kern="0" dirty="0">
                <a:latin typeface="+mj-lt"/>
                <a:ea typeface="Cambria Math" panose="02040503050406030204" pitchFamily="18" charset="0"/>
              </a:rPr>
              <a:t>Personalized PageRank to a Target Node, Revisited </a:t>
            </a:r>
          </a:p>
        </p:txBody>
      </p:sp>
      <p:sp>
        <p:nvSpPr>
          <p:cNvPr id="14" name="矩形 6">
            <a:extLst>
              <a:ext uri="{FF2B5EF4-FFF2-40B4-BE49-F238E27FC236}">
                <a16:creationId xmlns:a16="http://schemas.microsoft.com/office/drawing/2014/main" id="{9A416990-1380-014D-A03B-0203B43ABC1B}"/>
              </a:ext>
            </a:extLst>
          </p:cNvPr>
          <p:cNvSpPr>
            <a:spLocks noChangeArrowheads="1"/>
          </p:cNvSpPr>
          <p:nvPr/>
        </p:nvSpPr>
        <p:spPr bwMode="auto">
          <a:xfrm>
            <a:off x="539750" y="0"/>
            <a:ext cx="144463" cy="6858000"/>
          </a:xfrm>
          <a:prstGeom prst="rect">
            <a:avLst/>
          </a:prstGeom>
          <a:solidFill>
            <a:srgbClr val="BFBFBF"/>
          </a:solidFill>
          <a:ln w="9525">
            <a:noFill/>
            <a:miter lim="800000"/>
            <a:headEnd/>
            <a:tailEnd/>
          </a:ln>
        </p:spPr>
        <p:txBody>
          <a:bodyPr anchor="ctr"/>
          <a:lstStyle/>
          <a:p>
            <a:pPr algn="ctr" eaLnBrk="1" hangingPunct="1">
              <a:buFont typeface="Arial" charset="0"/>
              <a:buNone/>
            </a:pPr>
            <a:endParaRPr lang="zh-CN" altLang="en-US">
              <a:solidFill>
                <a:srgbClr val="FFFFFF"/>
              </a:solidFill>
              <a:latin typeface="宋体" charset="-122"/>
              <a:sym typeface="宋体" charset="-122"/>
            </a:endParaRPr>
          </a:p>
        </p:txBody>
      </p:sp>
      <p:sp>
        <p:nvSpPr>
          <p:cNvPr id="15" name="矩形 3">
            <a:extLst>
              <a:ext uri="{FF2B5EF4-FFF2-40B4-BE49-F238E27FC236}">
                <a16:creationId xmlns:a16="http://schemas.microsoft.com/office/drawing/2014/main" id="{A2B6680A-0E3F-F847-AC54-AC95F828D080}"/>
              </a:ext>
            </a:extLst>
          </p:cNvPr>
          <p:cNvSpPr>
            <a:spLocks noChangeArrowheads="1"/>
          </p:cNvSpPr>
          <p:nvPr/>
        </p:nvSpPr>
        <p:spPr bwMode="auto">
          <a:xfrm>
            <a:off x="1042988" y="0"/>
            <a:ext cx="792162" cy="6858000"/>
          </a:xfrm>
          <a:prstGeom prst="rect">
            <a:avLst/>
          </a:prstGeom>
          <a:solidFill>
            <a:srgbClr val="BFBFBF"/>
          </a:solidFill>
          <a:ln w="9525">
            <a:noFill/>
            <a:miter lim="800000"/>
            <a:headEnd/>
            <a:tailEnd/>
          </a:ln>
        </p:spPr>
        <p:txBody>
          <a:bodyPr anchor="ctr"/>
          <a:lstStyle/>
          <a:p>
            <a:pPr algn="ctr" eaLnBrk="1" hangingPunct="1">
              <a:buFont typeface="Arial" charset="0"/>
              <a:buNone/>
            </a:pPr>
            <a:endParaRPr lang="zh-CN" altLang="en-US">
              <a:solidFill>
                <a:srgbClr val="FFFFFF"/>
              </a:solidFill>
              <a:latin typeface="宋体" charset="-122"/>
              <a:sym typeface="宋体" charset="-122"/>
            </a:endParaRPr>
          </a:p>
        </p:txBody>
      </p:sp>
      <p:pic>
        <p:nvPicPr>
          <p:cNvPr id="17" name="图片 7" descr="ppt_header2.jpg">
            <a:extLst>
              <a:ext uri="{FF2B5EF4-FFF2-40B4-BE49-F238E27FC236}">
                <a16:creationId xmlns:a16="http://schemas.microsoft.com/office/drawing/2014/main" id="{42DB7009-B962-434B-A608-944C9DC16063}"/>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3357563"/>
            <a:ext cx="9144000" cy="431800"/>
          </a:xfrm>
          <a:prstGeom prst="rect">
            <a:avLst/>
          </a:prstGeom>
          <a:noFill/>
          <a:ln w="9525">
            <a:noFill/>
            <a:miter lim="800000"/>
            <a:headEnd/>
            <a:tailEnd/>
          </a:ln>
        </p:spPr>
      </p:pic>
      <p:pic>
        <p:nvPicPr>
          <p:cNvPr id="18" name="图片 9" descr="ruclogo.jpg">
            <a:extLst>
              <a:ext uri="{FF2B5EF4-FFF2-40B4-BE49-F238E27FC236}">
                <a16:creationId xmlns:a16="http://schemas.microsoft.com/office/drawing/2014/main" id="{B30D1A71-5CC8-D84D-BF3D-30B7B6C6FAAF}"/>
              </a:ext>
            </a:extLst>
          </p:cNvPr>
          <p:cNvPicPr>
            <a:picLocks noChangeAspect="1" noChangeArrowheads="1"/>
          </p:cNvPicPr>
          <p:nvPr/>
        </p:nvPicPr>
        <p:blipFill>
          <a:blip r:embed="rId4" cstate="print">
            <a:clrChange>
              <a:clrFrom>
                <a:srgbClr val="FEFFFF"/>
              </a:clrFrom>
              <a:clrTo>
                <a:srgbClr val="FEFFFF">
                  <a:alpha val="0"/>
                </a:srgbClr>
              </a:clrTo>
            </a:clrChange>
          </a:blip>
          <a:srcRect/>
          <a:stretch>
            <a:fillRect/>
          </a:stretch>
        </p:blipFill>
        <p:spPr bwMode="auto">
          <a:xfrm>
            <a:off x="5652963" y="5949206"/>
            <a:ext cx="3311525" cy="792162"/>
          </a:xfrm>
          <a:prstGeom prst="rect">
            <a:avLst/>
          </a:prstGeom>
          <a:noFill/>
          <a:ln w="9525">
            <a:noFill/>
            <a:miter lim="800000"/>
            <a:headEnd/>
            <a:tailEnd/>
          </a:ln>
        </p:spPr>
      </p:pic>
      <p:sp>
        <p:nvSpPr>
          <p:cNvPr id="19" name="椭圆 65">
            <a:extLst>
              <a:ext uri="{FF2B5EF4-FFF2-40B4-BE49-F238E27FC236}">
                <a16:creationId xmlns:a16="http://schemas.microsoft.com/office/drawing/2014/main" id="{C173C992-F65C-5147-A0CA-98382BD42748}"/>
              </a:ext>
            </a:extLst>
          </p:cNvPr>
          <p:cNvSpPr>
            <a:spLocks noChangeArrowheads="1"/>
          </p:cNvSpPr>
          <p:nvPr/>
        </p:nvSpPr>
        <p:spPr bwMode="auto">
          <a:xfrm>
            <a:off x="8101013" y="6165850"/>
            <a:ext cx="71437" cy="71438"/>
          </a:xfrm>
          <a:prstGeom prst="ellipse">
            <a:avLst/>
          </a:prstGeom>
          <a:solidFill>
            <a:schemeClr val="bg1"/>
          </a:solidFill>
          <a:ln w="9525">
            <a:noFill/>
            <a:round/>
            <a:headEnd/>
            <a:tailEnd/>
          </a:ln>
        </p:spPr>
        <p:txBody>
          <a:bodyPr anchor="ctr"/>
          <a:lstStyle/>
          <a:p>
            <a:pPr algn="ctr" eaLnBrk="1" hangingPunct="1">
              <a:buFont typeface="Arial" charset="0"/>
              <a:buNone/>
            </a:pPr>
            <a:endParaRPr lang="zh-CN" altLang="en-US">
              <a:solidFill>
                <a:srgbClr val="FFFFFF"/>
              </a:solidFill>
              <a:latin typeface="宋体" charset="-122"/>
              <a:sym typeface="宋体" charset="-122"/>
            </a:endParaRPr>
          </a:p>
        </p:txBody>
      </p:sp>
    </p:spTree>
    <p:extLst>
      <p:ext uri="{BB962C8B-B14F-4D97-AF65-F5344CB8AC3E}">
        <p14:creationId xmlns:p14="http://schemas.microsoft.com/office/powerpoint/2010/main" val="272956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0" name="TextBox 81">
                <a:extLst>
                  <a:ext uri="{FF2B5EF4-FFF2-40B4-BE49-F238E27FC236}">
                    <a16:creationId xmlns:a16="http://schemas.microsoft.com/office/drawing/2014/main" id="{5087F617-C5CD-C740-B73D-3D92D2C9872F}"/>
                  </a:ext>
                </a:extLst>
              </p:cNvPr>
              <p:cNvSpPr txBox="1"/>
              <p:nvPr/>
            </p:nvSpPr>
            <p:spPr>
              <a:xfrm>
                <a:off x="4832199" y="4480799"/>
                <a:ext cx="4016190" cy="400110"/>
              </a:xfrm>
              <a:prstGeom prst="rect">
                <a:avLst/>
              </a:prstGeom>
              <a:noFill/>
            </p:spPr>
            <p:txBody>
              <a:bodyPr wrap="square" rtlCol="0">
                <a:spAutoFit/>
              </a:bodyPr>
              <a:lstStyle/>
              <a:p>
                <a14:m>
                  <m:oMath xmlns:m="http://schemas.openxmlformats.org/officeDocument/2006/math">
                    <m:r>
                      <a:rPr lang="en-US" altLang="zh-CN" sz="2000" b="1" i="1" kern="0" dirty="0" smtClean="0">
                        <a:solidFill>
                          <a:srgbClr val="C00000"/>
                        </a:solidFill>
                        <a:latin typeface="Cambria Math" panose="02040503050406030204" pitchFamily="18" charset="0"/>
                        <a:ea typeface="Cambria Math" panose="02040503050406030204" pitchFamily="18" charset="0"/>
                        <a:cs typeface="STKaiti" charset="-122"/>
                      </a:rPr>
                      <m:t>𝜶</m:t>
                    </m:r>
                  </m:oMath>
                </a14:m>
                <a:r>
                  <a:rPr lang="en-US" altLang="zh-CN" sz="2000" kern="0" dirty="0">
                    <a:solidFill>
                      <a:srgbClr val="C00000"/>
                    </a:solidFill>
                    <a:latin typeface="Candara" panose="020E0502030303020204" pitchFamily="34" charset="0"/>
                    <a:ea typeface="STKaiti" charset="-122"/>
                    <a:cs typeface="STKaiti" charset="-122"/>
                  </a:rPr>
                  <a:t>-</a:t>
                </a:r>
                <a:r>
                  <a:rPr lang="zh-CN" altLang="en-US" sz="2000" kern="0" dirty="0">
                    <a:solidFill>
                      <a:srgbClr val="C00000"/>
                    </a:solidFill>
                    <a:latin typeface="+mn-ea"/>
                    <a:ea typeface="+mn-ea"/>
                    <a:cs typeface="STKaiti" charset="-122"/>
                  </a:rPr>
                  <a:t>衰减随机游走</a:t>
                </a:r>
                <a:r>
                  <a:rPr lang="en-US" altLang="zh-CN" sz="2000" kern="0" dirty="0">
                    <a:solidFill>
                      <a:srgbClr val="C00000"/>
                    </a:solidFill>
                    <a:latin typeface="+mn-ea"/>
                    <a:ea typeface="+mn-ea"/>
                    <a:cs typeface="STKaiti" charset="-122"/>
                  </a:rPr>
                  <a:t>: </a:t>
                </a:r>
              </a:p>
            </p:txBody>
          </p:sp>
        </mc:Choice>
        <mc:Fallback xmlns="">
          <p:sp>
            <p:nvSpPr>
              <p:cNvPr id="180" name="TextBox 81">
                <a:extLst>
                  <a:ext uri="{FF2B5EF4-FFF2-40B4-BE49-F238E27FC236}">
                    <a16:creationId xmlns:a16="http://schemas.microsoft.com/office/drawing/2014/main" id="{5087F617-C5CD-C740-B73D-3D92D2C9872F}"/>
                  </a:ext>
                </a:extLst>
              </p:cNvPr>
              <p:cNvSpPr txBox="1">
                <a:spLocks noRot="1" noChangeAspect="1" noMove="1" noResize="1" noEditPoints="1" noAdjustHandles="1" noChangeArrowheads="1" noChangeShapeType="1" noTextEdit="1"/>
              </p:cNvSpPr>
              <p:nvPr/>
            </p:nvSpPr>
            <p:spPr>
              <a:xfrm>
                <a:off x="4832199" y="4480799"/>
                <a:ext cx="4016190" cy="400110"/>
              </a:xfrm>
              <a:prstGeom prst="rect">
                <a:avLst/>
              </a:prstGeom>
              <a:blipFill>
                <a:blip r:embed="rId18"/>
                <a:stretch>
                  <a:fillRect t="-12500"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1" name="文本框 180">
                <a:extLst>
                  <a:ext uri="{FF2B5EF4-FFF2-40B4-BE49-F238E27FC236}">
                    <a16:creationId xmlns:a16="http://schemas.microsoft.com/office/drawing/2014/main" id="{31539E90-1665-2742-A1DB-6CFBC3CDBCF3}"/>
                  </a:ext>
                </a:extLst>
              </p:cNvPr>
              <p:cNvSpPr txBox="1"/>
              <p:nvPr/>
            </p:nvSpPr>
            <p:spPr>
              <a:xfrm>
                <a:off x="4851182" y="4883988"/>
                <a:ext cx="4344700" cy="369332"/>
              </a:xfrm>
              <a:prstGeom prst="rect">
                <a:avLst/>
              </a:prstGeom>
              <a:noFill/>
            </p:spPr>
            <p:txBody>
              <a:bodyPr wrap="square" rtlCol="0">
                <a:spAutoFit/>
              </a:bodyPr>
              <a:lstStyle/>
              <a:p>
                <a:r>
                  <a:rPr kumimoji="1" lang="zh-CN" altLang="en-US" sz="1800" b="0" dirty="0">
                    <a:latin typeface="Candara" panose="020E0502030303020204" pitchFamily="34" charset="0"/>
                  </a:rPr>
                  <a:t>停止在当前节点</a:t>
                </a:r>
                <a:r>
                  <a:rPr kumimoji="1" lang="en-US" altLang="zh-CN" sz="1800" b="0" dirty="0">
                    <a:latin typeface="Candara" panose="020E0502030303020204" pitchFamily="34" charset="0"/>
                  </a:rPr>
                  <a:t>, </a:t>
                </a:r>
                <a:r>
                  <a:rPr kumimoji="1" lang="en-US" altLang="zh-CN" sz="1800" b="0" dirty="0" err="1">
                    <a:latin typeface="Candara" panose="020E0502030303020204" pitchFamily="34" charset="0"/>
                  </a:rPr>
                  <a:t>w.p.</a:t>
                </a:r>
                <a:r>
                  <a:rPr kumimoji="1" lang="en-US" altLang="zh-CN" sz="1800" b="0" dirty="0">
                    <a:latin typeface="Candara" panose="020E0502030303020204" pitchFamily="34" charset="0"/>
                  </a:rPr>
                  <a:t> </a:t>
                </a:r>
                <a14:m>
                  <m:oMath xmlns:m="http://schemas.openxmlformats.org/officeDocument/2006/math">
                    <m:r>
                      <a:rPr kumimoji="1" lang="en-US" altLang="zh-CN" sz="1800" b="0" i="1" smtClean="0">
                        <a:latin typeface="Cambria Math" panose="02040503050406030204" pitchFamily="18" charset="0"/>
                        <a:ea typeface="Cambria Math" panose="02040503050406030204" pitchFamily="18" charset="0"/>
                      </a:rPr>
                      <m:t>𝛼</m:t>
                    </m:r>
                  </m:oMath>
                </a14:m>
                <a:r>
                  <a:rPr kumimoji="1" lang="en-US" altLang="zh-CN" sz="1800" b="0" dirty="0">
                    <a:latin typeface="Candara" panose="020E0502030303020204" pitchFamily="34" charset="0"/>
                  </a:rPr>
                  <a:t> </a:t>
                </a:r>
                <a:endParaRPr kumimoji="1" lang="zh-CN" altLang="en-US" sz="1800" b="0" dirty="0">
                  <a:latin typeface="Candara" panose="020E0502030303020204" pitchFamily="34" charset="0"/>
                </a:endParaRPr>
              </a:p>
            </p:txBody>
          </p:sp>
        </mc:Choice>
        <mc:Fallback xmlns="">
          <p:sp>
            <p:nvSpPr>
              <p:cNvPr id="181" name="文本框 180">
                <a:extLst>
                  <a:ext uri="{FF2B5EF4-FFF2-40B4-BE49-F238E27FC236}">
                    <a16:creationId xmlns:a16="http://schemas.microsoft.com/office/drawing/2014/main" id="{31539E90-1665-2742-A1DB-6CFBC3CDBCF3}"/>
                  </a:ext>
                </a:extLst>
              </p:cNvPr>
              <p:cNvSpPr txBox="1">
                <a:spLocks noRot="1" noChangeAspect="1" noMove="1" noResize="1" noEditPoints="1" noAdjustHandles="1" noChangeArrowheads="1" noChangeShapeType="1" noTextEdit="1"/>
              </p:cNvSpPr>
              <p:nvPr/>
            </p:nvSpPr>
            <p:spPr>
              <a:xfrm>
                <a:off x="4851182" y="4883988"/>
                <a:ext cx="4344700" cy="369332"/>
              </a:xfrm>
              <a:prstGeom prst="rect">
                <a:avLst/>
              </a:prstGeom>
              <a:blipFill>
                <a:blip r:embed="rId19"/>
                <a:stretch>
                  <a:fillRect l="-1166" t="-13333" b="-2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2" name="文本框 181">
                <a:extLst>
                  <a:ext uri="{FF2B5EF4-FFF2-40B4-BE49-F238E27FC236}">
                    <a16:creationId xmlns:a16="http://schemas.microsoft.com/office/drawing/2014/main" id="{912EDD3C-313F-E645-B471-0B4CABB5168A}"/>
                  </a:ext>
                </a:extLst>
              </p:cNvPr>
              <p:cNvSpPr txBox="1"/>
              <p:nvPr/>
            </p:nvSpPr>
            <p:spPr>
              <a:xfrm>
                <a:off x="4877161" y="5219908"/>
                <a:ext cx="4735399" cy="369332"/>
              </a:xfrm>
              <a:prstGeom prst="rect">
                <a:avLst/>
              </a:prstGeom>
              <a:noFill/>
            </p:spPr>
            <p:txBody>
              <a:bodyPr wrap="square" rtlCol="0">
                <a:spAutoFit/>
              </a:bodyPr>
              <a:lstStyle/>
              <a:p>
                <a:r>
                  <a:rPr kumimoji="1" lang="zh-CN" altLang="en-US" sz="1800" b="0" dirty="0">
                    <a:latin typeface="Candara" panose="020E0502030303020204" pitchFamily="34" charset="0"/>
                  </a:rPr>
                  <a:t>走向随机选择的一个出邻居</a:t>
                </a:r>
                <a:r>
                  <a:rPr kumimoji="1" lang="en-US" altLang="zh-CN" sz="1800" b="0" dirty="0">
                    <a:latin typeface="Candara" panose="020E0502030303020204" pitchFamily="34" charset="0"/>
                  </a:rPr>
                  <a:t>,  </a:t>
                </a:r>
                <a:r>
                  <a:rPr kumimoji="1" lang="en-US" altLang="zh-CN" sz="1800" b="0" dirty="0" err="1">
                    <a:latin typeface="Candara" panose="020E0502030303020204" pitchFamily="34" charset="0"/>
                  </a:rPr>
                  <a:t>w.p.</a:t>
                </a:r>
                <a:r>
                  <a:rPr kumimoji="1" lang="en-US" altLang="zh-CN" sz="1800" b="0" dirty="0">
                    <a:latin typeface="Candara" panose="020E0502030303020204" pitchFamily="34" charset="0"/>
                  </a:rPr>
                  <a:t> </a:t>
                </a:r>
                <a14:m>
                  <m:oMath xmlns:m="http://schemas.openxmlformats.org/officeDocument/2006/math">
                    <m:r>
                      <a:rPr kumimoji="1" lang="en-US" altLang="zh-CN" sz="1800" b="0" i="0" smtClean="0">
                        <a:latin typeface="Cambria Math" panose="02040503050406030204" pitchFamily="18" charset="0"/>
                        <a:ea typeface="Cambria Math" panose="02040503050406030204" pitchFamily="18" charset="0"/>
                      </a:rPr>
                      <m:t>1−</m:t>
                    </m:r>
                    <m:r>
                      <a:rPr kumimoji="1" lang="en-US" altLang="zh-CN" sz="1800" b="0" i="1" smtClean="0">
                        <a:latin typeface="Cambria Math" panose="02040503050406030204" pitchFamily="18" charset="0"/>
                        <a:ea typeface="Cambria Math" panose="02040503050406030204" pitchFamily="18" charset="0"/>
                      </a:rPr>
                      <m:t>𝛼</m:t>
                    </m:r>
                  </m:oMath>
                </a14:m>
                <a:r>
                  <a:rPr kumimoji="1" lang="en-US" altLang="zh-CN" sz="1800" b="0" dirty="0">
                    <a:latin typeface="Candara" panose="020E0502030303020204" pitchFamily="34" charset="0"/>
                  </a:rPr>
                  <a:t> </a:t>
                </a:r>
                <a:endParaRPr kumimoji="1" lang="zh-CN" altLang="en-US" sz="1800" b="0" dirty="0">
                  <a:latin typeface="Candara" panose="020E0502030303020204" pitchFamily="34" charset="0"/>
                </a:endParaRPr>
              </a:p>
            </p:txBody>
          </p:sp>
        </mc:Choice>
        <mc:Fallback xmlns="">
          <p:sp>
            <p:nvSpPr>
              <p:cNvPr id="182" name="文本框 181">
                <a:extLst>
                  <a:ext uri="{FF2B5EF4-FFF2-40B4-BE49-F238E27FC236}">
                    <a16:creationId xmlns:a16="http://schemas.microsoft.com/office/drawing/2014/main" id="{912EDD3C-313F-E645-B471-0B4CABB5168A}"/>
                  </a:ext>
                </a:extLst>
              </p:cNvPr>
              <p:cNvSpPr txBox="1">
                <a:spLocks noRot="1" noChangeAspect="1" noMove="1" noResize="1" noEditPoints="1" noAdjustHandles="1" noChangeArrowheads="1" noChangeShapeType="1" noTextEdit="1"/>
              </p:cNvSpPr>
              <p:nvPr/>
            </p:nvSpPr>
            <p:spPr>
              <a:xfrm>
                <a:off x="4877161" y="5219908"/>
                <a:ext cx="4735399" cy="369332"/>
              </a:xfrm>
              <a:prstGeom prst="rect">
                <a:avLst/>
              </a:prstGeom>
              <a:blipFill>
                <a:blip r:embed="rId20"/>
                <a:stretch>
                  <a:fillRect l="-1072" t="-10000" b="-23333"/>
                </a:stretch>
              </a:blipFill>
            </p:spPr>
            <p:txBody>
              <a:bodyPr/>
              <a:lstStyle/>
              <a:p>
                <a:r>
                  <a:rPr lang="zh-CN" altLang="en-US">
                    <a:noFill/>
                  </a:rPr>
                  <a:t> </a:t>
                </a:r>
              </a:p>
            </p:txBody>
          </p:sp>
        </mc:Fallback>
      </mc:AlternateContent>
      <p:sp>
        <p:nvSpPr>
          <p:cNvPr id="183" name="左大括号 182">
            <a:extLst>
              <a:ext uri="{FF2B5EF4-FFF2-40B4-BE49-F238E27FC236}">
                <a16:creationId xmlns:a16="http://schemas.microsoft.com/office/drawing/2014/main" id="{913D5177-A7CA-3E4C-B6EC-6DCA2E58F721}"/>
              </a:ext>
            </a:extLst>
          </p:cNvPr>
          <p:cNvSpPr/>
          <p:nvPr/>
        </p:nvSpPr>
        <p:spPr>
          <a:xfrm>
            <a:off x="4714950" y="5066274"/>
            <a:ext cx="200211" cy="369332"/>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87" name="矩形 186">
                <a:extLst>
                  <a:ext uri="{FF2B5EF4-FFF2-40B4-BE49-F238E27FC236}">
                    <a16:creationId xmlns:a16="http://schemas.microsoft.com/office/drawing/2014/main" id="{A25933B1-3196-D74D-85C6-E084D6691D7C}"/>
                  </a:ext>
                </a:extLst>
              </p:cNvPr>
              <p:cNvSpPr/>
              <p:nvPr/>
            </p:nvSpPr>
            <p:spPr>
              <a:xfrm>
                <a:off x="1361499" y="6279075"/>
                <a:ext cx="8676487" cy="461665"/>
              </a:xfrm>
              <a:prstGeom prst="rect">
                <a:avLst/>
              </a:prstGeom>
            </p:spPr>
            <p:txBody>
              <a:bodyPr wrap="square">
                <a:spAutoFit/>
              </a:bodyPr>
              <a:lstStyle/>
              <a:p>
                <a:pPr marL="0" indent="0">
                  <a:buNone/>
                </a:pPr>
                <a:r>
                  <a:rPr lang="en-US" altLang="zh-CN" sz="2400" b="0" kern="0" dirty="0">
                    <a:solidFill>
                      <a:schemeClr val="tx1"/>
                    </a:solidFill>
                    <a:ea typeface="Cambria Math" panose="02040503050406030204" pitchFamily="18" charset="0"/>
                  </a:rPr>
                  <a:t>PPR </a:t>
                </a:r>
                <a14:m>
                  <m:oMath xmlns:m="http://schemas.openxmlformats.org/officeDocument/2006/math">
                    <m:r>
                      <a:rPr lang="en-US" altLang="zh-CN" sz="2400" b="0" i="1" kern="0" smtClean="0">
                        <a:solidFill>
                          <a:schemeClr val="tx1"/>
                        </a:solidFill>
                        <a:latin typeface="Cambria Math" panose="02040503050406030204" pitchFamily="18" charset="0"/>
                        <a:ea typeface="Cambria Math" panose="02040503050406030204" pitchFamily="18" charset="0"/>
                      </a:rPr>
                      <m:t>𝜋</m:t>
                    </m:r>
                    <m:r>
                      <a:rPr lang="en-US" altLang="zh-CN" sz="2400" b="0" i="1" kern="0" smtClean="0">
                        <a:solidFill>
                          <a:schemeClr val="tx1"/>
                        </a:solidFill>
                        <a:latin typeface="Cambria Math" panose="02040503050406030204" pitchFamily="18" charset="0"/>
                        <a:ea typeface="Cambria Math" panose="02040503050406030204" pitchFamily="18" charset="0"/>
                      </a:rPr>
                      <m:t>(</m:t>
                    </m:r>
                    <m:r>
                      <a:rPr lang="en-US" altLang="zh-CN" sz="2400" b="0" i="1" kern="0" smtClean="0">
                        <a:solidFill>
                          <a:schemeClr val="tx1"/>
                        </a:solidFill>
                        <a:latin typeface="Cambria Math" panose="02040503050406030204" pitchFamily="18" charset="0"/>
                        <a:ea typeface="Cambria Math" panose="02040503050406030204" pitchFamily="18" charset="0"/>
                      </a:rPr>
                      <m:t>𝑠</m:t>
                    </m:r>
                    <m:r>
                      <a:rPr lang="en-US" altLang="zh-CN" sz="2400" b="0" i="1" kern="0" smtClean="0">
                        <a:solidFill>
                          <a:schemeClr val="tx1"/>
                        </a:solidFill>
                        <a:latin typeface="Cambria Math" panose="02040503050406030204" pitchFamily="18" charset="0"/>
                        <a:ea typeface="Cambria Math" panose="02040503050406030204" pitchFamily="18" charset="0"/>
                      </a:rPr>
                      <m:t>,</m:t>
                    </m:r>
                    <m:r>
                      <a:rPr lang="en-US" altLang="zh-CN" sz="2400" b="0" i="1" kern="0" smtClean="0">
                        <a:solidFill>
                          <a:schemeClr val="tx1"/>
                        </a:solidFill>
                        <a:latin typeface="Cambria Math" panose="02040503050406030204" pitchFamily="18" charset="0"/>
                        <a:ea typeface="Cambria Math" panose="02040503050406030204" pitchFamily="18" charset="0"/>
                      </a:rPr>
                      <m:t>𝑡</m:t>
                    </m:r>
                    <m:r>
                      <a:rPr lang="en-US" altLang="zh-CN" sz="2400" b="0" i="1" kern="0" smtClean="0">
                        <a:solidFill>
                          <a:schemeClr val="tx1"/>
                        </a:solidFill>
                        <a:latin typeface="Cambria Math" panose="02040503050406030204" pitchFamily="18" charset="0"/>
                        <a:ea typeface="Cambria Math" panose="02040503050406030204" pitchFamily="18" charset="0"/>
                      </a:rPr>
                      <m:t>)</m:t>
                    </m:r>
                  </m:oMath>
                </a14:m>
                <a:r>
                  <a:rPr lang="en-US" altLang="zh-CN" sz="2400" b="0" kern="0" dirty="0">
                    <a:solidFill>
                      <a:schemeClr val="tx1"/>
                    </a:solidFill>
                    <a:latin typeface="Candara" panose="020E0502030303020204" pitchFamily="34" charset="0"/>
                    <a:ea typeface="Cambria Math" panose="02040503050406030204" pitchFamily="18" charset="0"/>
                  </a:rPr>
                  <a:t>=</a:t>
                </a:r>
                <a:r>
                  <a:rPr lang="en-US" altLang="zh-CN" sz="2400" b="0" kern="0" dirty="0" err="1">
                    <a:solidFill>
                      <a:schemeClr val="tx1"/>
                    </a:solidFill>
                    <a:latin typeface="Candara" panose="020E0502030303020204" pitchFamily="34" charset="0"/>
                    <a:ea typeface="Cambria Math" panose="02040503050406030204" pitchFamily="18" charset="0"/>
                  </a:rPr>
                  <a:t>Pr</a:t>
                </a:r>
                <a:r>
                  <a:rPr lang="en-US" altLang="zh-CN" sz="2400" b="0" kern="0" dirty="0">
                    <a:solidFill>
                      <a:schemeClr val="tx1"/>
                    </a:solidFill>
                    <a:latin typeface="Candara" panose="020E0502030303020204" pitchFamily="34" charset="0"/>
                    <a:ea typeface="Cambria Math" panose="02040503050406030204" pitchFamily="18" charset="0"/>
                  </a:rPr>
                  <a:t>{</a:t>
                </a:r>
                <a:r>
                  <a:rPr lang="zh-CN" altLang="en-US" sz="2400" b="0" kern="0" dirty="0">
                    <a:latin typeface="Candara" panose="020E0502030303020204" pitchFamily="34" charset="0"/>
                    <a:ea typeface="Cambria Math" panose="02040503050406030204" pitchFamily="18" charset="0"/>
                  </a:rPr>
                  <a:t>从 </a:t>
                </a:r>
                <a14:m>
                  <m:oMath xmlns:m="http://schemas.openxmlformats.org/officeDocument/2006/math">
                    <m:r>
                      <a:rPr lang="en-US" altLang="zh-CN" sz="2400" b="0" i="1" kern="0">
                        <a:latin typeface="Cambria Math" panose="02040503050406030204" pitchFamily="18" charset="0"/>
                        <a:ea typeface="Cambria Math" panose="02040503050406030204" pitchFamily="18" charset="0"/>
                      </a:rPr>
                      <m:t>𝑠</m:t>
                    </m:r>
                  </m:oMath>
                </a14:m>
                <a:r>
                  <a:rPr lang="zh-CN" altLang="en-US" sz="2400" b="0" kern="0" dirty="0">
                    <a:solidFill>
                      <a:schemeClr val="tx1"/>
                    </a:solidFill>
                    <a:latin typeface="Candara" panose="020E0502030303020204" pitchFamily="34" charset="0"/>
                    <a:ea typeface="Cambria Math" panose="02040503050406030204" pitchFamily="18" charset="0"/>
                  </a:rPr>
                  <a:t> 出发的</a:t>
                </a:r>
                <a14:m>
                  <m:oMath xmlns:m="http://schemas.openxmlformats.org/officeDocument/2006/math">
                    <m:r>
                      <a:rPr lang="en-US" altLang="zh-CN" sz="2400" b="0" i="1" kern="0" smtClean="0">
                        <a:solidFill>
                          <a:schemeClr val="tx1"/>
                        </a:solidFill>
                        <a:latin typeface="Cambria Math" panose="02040503050406030204" pitchFamily="18" charset="0"/>
                        <a:ea typeface="Cambria Math" panose="02040503050406030204" pitchFamily="18" charset="0"/>
                      </a:rPr>
                      <m:t>𝛼</m:t>
                    </m:r>
                  </m:oMath>
                </a14:m>
                <a:r>
                  <a:rPr lang="en-US" altLang="zh-CN" sz="2400" b="0" kern="0" dirty="0">
                    <a:solidFill>
                      <a:schemeClr val="tx1"/>
                    </a:solidFill>
                    <a:latin typeface="Candara" panose="020E0502030303020204" pitchFamily="34" charset="0"/>
                    <a:ea typeface="Cambria Math" panose="02040503050406030204" pitchFamily="18" charset="0"/>
                  </a:rPr>
                  <a:t>-</a:t>
                </a:r>
                <a:r>
                  <a:rPr lang="zh-CN" altLang="en-US" sz="2400" b="0" kern="0" dirty="0">
                    <a:latin typeface="Candara" panose="020E0502030303020204" pitchFamily="34" charset="0"/>
                    <a:ea typeface="Cambria Math" panose="02040503050406030204" pitchFamily="18" charset="0"/>
                  </a:rPr>
                  <a:t>衰减随机游走停止在 </a:t>
                </a:r>
                <a14:m>
                  <m:oMath xmlns:m="http://schemas.openxmlformats.org/officeDocument/2006/math">
                    <m:r>
                      <a:rPr lang="en-US" altLang="zh-CN" sz="2400" b="0" i="1" kern="0" smtClean="0">
                        <a:solidFill>
                          <a:schemeClr val="tx1"/>
                        </a:solidFill>
                        <a:latin typeface="Cambria Math" panose="02040503050406030204" pitchFamily="18" charset="0"/>
                        <a:ea typeface="Cambria Math" panose="02040503050406030204" pitchFamily="18" charset="0"/>
                      </a:rPr>
                      <m:t>𝑡</m:t>
                    </m:r>
                  </m:oMath>
                </a14:m>
                <a:r>
                  <a:rPr lang="zh-CN" altLang="en-US" sz="2400" b="0" kern="0" dirty="0">
                    <a:solidFill>
                      <a:schemeClr val="tx1"/>
                    </a:solidFill>
                    <a:latin typeface="Candara" panose="020E0502030303020204" pitchFamily="34" charset="0"/>
                    <a:ea typeface="Cambria Math" panose="02040503050406030204" pitchFamily="18" charset="0"/>
                  </a:rPr>
                  <a:t> </a:t>
                </a:r>
                <a:r>
                  <a:rPr lang="en-US" altLang="zh-CN" sz="2400" b="0" kern="0" dirty="0">
                    <a:solidFill>
                      <a:schemeClr val="tx1"/>
                    </a:solidFill>
                    <a:latin typeface="Candara" panose="020E0502030303020204" pitchFamily="34" charset="0"/>
                    <a:ea typeface="Cambria Math" panose="02040503050406030204" pitchFamily="18" charset="0"/>
                  </a:rPr>
                  <a:t>}</a:t>
                </a:r>
              </a:p>
            </p:txBody>
          </p:sp>
        </mc:Choice>
        <mc:Fallback xmlns="">
          <p:sp>
            <p:nvSpPr>
              <p:cNvPr id="187" name="矩形 186">
                <a:extLst>
                  <a:ext uri="{FF2B5EF4-FFF2-40B4-BE49-F238E27FC236}">
                    <a16:creationId xmlns:a16="http://schemas.microsoft.com/office/drawing/2014/main" xmlns:a14="http://schemas.microsoft.com/office/drawing/2010/main" xmlns="" id="{A25933B1-3196-D74D-85C6-E084D6691D7C}"/>
                  </a:ext>
                </a:extLst>
              </p:cNvPr>
              <p:cNvSpPr>
                <a:spLocks noRot="1" noChangeAspect="1" noMove="1" noResize="1" noEditPoints="1" noAdjustHandles="1" noChangeArrowheads="1" noChangeShapeType="1" noTextEdit="1"/>
              </p:cNvSpPr>
              <p:nvPr/>
            </p:nvSpPr>
            <p:spPr>
              <a:xfrm>
                <a:off x="1361499" y="6279075"/>
                <a:ext cx="8676487" cy="461665"/>
              </a:xfrm>
              <a:prstGeom prst="rect">
                <a:avLst/>
              </a:prstGeom>
              <a:blipFill rotWithShape="0">
                <a:blip r:embed="rId21"/>
                <a:stretch>
                  <a:fillRect l="-1053" t="-19737" b="-31579"/>
                </a:stretch>
              </a:blipFill>
            </p:spPr>
            <p:txBody>
              <a:bodyPr/>
              <a:lstStyle/>
              <a:p>
                <a:r>
                  <a:rPr lang="zh-CN" altLang="en-US">
                    <a:noFill/>
                  </a:rPr>
                  <a:t> </a:t>
                </a:r>
              </a:p>
            </p:txBody>
          </p:sp>
        </mc:Fallback>
      </mc:AlternateContent>
      <p:grpSp>
        <p:nvGrpSpPr>
          <p:cNvPr id="70" name="Group 2">
            <a:extLst>
              <a:ext uri="{FF2B5EF4-FFF2-40B4-BE49-F238E27FC236}">
                <a16:creationId xmlns:a16="http://schemas.microsoft.com/office/drawing/2014/main" id="{0E1738DC-262B-4542-8077-A441E93D0732}"/>
              </a:ext>
            </a:extLst>
          </p:cNvPr>
          <p:cNvGrpSpPr>
            <a:grpSpLocks/>
          </p:cNvGrpSpPr>
          <p:nvPr/>
        </p:nvGrpSpPr>
        <p:grpSpPr bwMode="auto">
          <a:xfrm>
            <a:off x="361528" y="1131912"/>
            <a:ext cx="7162800" cy="5105400"/>
            <a:chOff x="1152" y="1344"/>
            <a:chExt cx="3408" cy="2064"/>
          </a:xfrm>
        </p:grpSpPr>
        <p:sp>
          <p:nvSpPr>
            <p:cNvPr id="71" name="Oval 3">
              <a:extLst>
                <a:ext uri="{FF2B5EF4-FFF2-40B4-BE49-F238E27FC236}">
                  <a16:creationId xmlns:a16="http://schemas.microsoft.com/office/drawing/2014/main" id="{96CC20AB-B9BF-E948-837F-08EF9AB111EB}"/>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a:t>
              </a:r>
            </a:p>
          </p:txBody>
        </p:sp>
        <p:sp>
          <p:nvSpPr>
            <p:cNvPr id="72" name="Oval 4">
              <a:extLst>
                <a:ext uri="{FF2B5EF4-FFF2-40B4-BE49-F238E27FC236}">
                  <a16:creationId xmlns:a16="http://schemas.microsoft.com/office/drawing/2014/main" id="{C28435B6-A4B3-EF4B-9DDF-B0A4701ED913}"/>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solidFill>
                    <a:schemeClr val="bg1"/>
                  </a:solidFill>
                  <a:ea typeface="宋体" panose="02010600030101010101" pitchFamily="2" charset="-122"/>
                </a:rPr>
                <a:t>4</a:t>
              </a:r>
            </a:p>
          </p:txBody>
        </p:sp>
        <p:sp>
          <p:nvSpPr>
            <p:cNvPr id="73" name="Oval 5">
              <a:extLst>
                <a:ext uri="{FF2B5EF4-FFF2-40B4-BE49-F238E27FC236}">
                  <a16:creationId xmlns:a16="http://schemas.microsoft.com/office/drawing/2014/main" id="{5D0B16BE-5F3E-AC44-A55E-2B0D3A4908BB}"/>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3</a:t>
              </a:r>
            </a:p>
          </p:txBody>
        </p:sp>
        <p:sp>
          <p:nvSpPr>
            <p:cNvPr id="74" name="Oval 6">
              <a:extLst>
                <a:ext uri="{FF2B5EF4-FFF2-40B4-BE49-F238E27FC236}">
                  <a16:creationId xmlns:a16="http://schemas.microsoft.com/office/drawing/2014/main" id="{062BAAB5-4A29-204E-BA3B-69BC74461738}"/>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2</a:t>
              </a:r>
            </a:p>
          </p:txBody>
        </p:sp>
        <p:sp>
          <p:nvSpPr>
            <p:cNvPr id="76" name="Oval 7">
              <a:extLst>
                <a:ext uri="{FF2B5EF4-FFF2-40B4-BE49-F238E27FC236}">
                  <a16:creationId xmlns:a16="http://schemas.microsoft.com/office/drawing/2014/main" id="{3C9C3C33-C50C-D244-95E1-D5D31CD08D1D}"/>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5</a:t>
              </a:r>
            </a:p>
          </p:txBody>
        </p:sp>
        <p:sp>
          <p:nvSpPr>
            <p:cNvPr id="79" name="Oval 8">
              <a:extLst>
                <a:ext uri="{FF2B5EF4-FFF2-40B4-BE49-F238E27FC236}">
                  <a16:creationId xmlns:a16="http://schemas.microsoft.com/office/drawing/2014/main" id="{1F0652EB-8EB0-E54F-A6D1-E9919E7F709A}"/>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6</a:t>
              </a:r>
            </a:p>
          </p:txBody>
        </p:sp>
        <p:sp>
          <p:nvSpPr>
            <p:cNvPr id="82" name="Oval 9">
              <a:extLst>
                <a:ext uri="{FF2B5EF4-FFF2-40B4-BE49-F238E27FC236}">
                  <a16:creationId xmlns:a16="http://schemas.microsoft.com/office/drawing/2014/main" id="{54691084-459D-6C43-AB0C-892A362D7384}"/>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dirty="0">
                  <a:ea typeface="宋体" panose="02010600030101010101" pitchFamily="2" charset="-122"/>
                </a:rPr>
                <a:t>7</a:t>
              </a:r>
            </a:p>
          </p:txBody>
        </p:sp>
        <p:sp>
          <p:nvSpPr>
            <p:cNvPr id="101" name="Oval 10">
              <a:extLst>
                <a:ext uri="{FF2B5EF4-FFF2-40B4-BE49-F238E27FC236}">
                  <a16:creationId xmlns:a16="http://schemas.microsoft.com/office/drawing/2014/main" id="{D94B1EC2-99FD-1F4A-8F4E-A064AD57F21D}"/>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9</a:t>
              </a:r>
            </a:p>
          </p:txBody>
        </p:sp>
        <p:sp>
          <p:nvSpPr>
            <p:cNvPr id="103" name="Oval 11">
              <a:extLst>
                <a:ext uri="{FF2B5EF4-FFF2-40B4-BE49-F238E27FC236}">
                  <a16:creationId xmlns:a16="http://schemas.microsoft.com/office/drawing/2014/main" id="{F033954F-84E9-2F47-A639-C9E7030676CC}"/>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10</a:t>
              </a:r>
            </a:p>
          </p:txBody>
        </p:sp>
        <p:sp>
          <p:nvSpPr>
            <p:cNvPr id="104" name="Oval 12">
              <a:extLst>
                <a:ext uri="{FF2B5EF4-FFF2-40B4-BE49-F238E27FC236}">
                  <a16:creationId xmlns:a16="http://schemas.microsoft.com/office/drawing/2014/main" id="{827B870A-F352-6F4A-8CF4-67725FBF0AD4}"/>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8</a:t>
              </a:r>
            </a:p>
          </p:txBody>
        </p:sp>
        <p:sp>
          <p:nvSpPr>
            <p:cNvPr id="106" name="Oval 13">
              <a:extLst>
                <a:ext uri="{FF2B5EF4-FFF2-40B4-BE49-F238E27FC236}">
                  <a16:creationId xmlns:a16="http://schemas.microsoft.com/office/drawing/2014/main" id="{A6245BF6-0193-0245-8D12-90A9CBA799FF}"/>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11</a:t>
              </a:r>
            </a:p>
          </p:txBody>
        </p:sp>
        <p:sp>
          <p:nvSpPr>
            <p:cNvPr id="107" name="Oval 14">
              <a:extLst>
                <a:ext uri="{FF2B5EF4-FFF2-40B4-BE49-F238E27FC236}">
                  <a16:creationId xmlns:a16="http://schemas.microsoft.com/office/drawing/2014/main" id="{E733E14E-D5BE-EE47-8612-836D3FDDFEEE}"/>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12</a:t>
              </a:r>
            </a:p>
          </p:txBody>
        </p:sp>
      </p:grpSp>
      <p:sp>
        <p:nvSpPr>
          <p:cNvPr id="108" name="AutoShape 39">
            <a:extLst>
              <a:ext uri="{FF2B5EF4-FFF2-40B4-BE49-F238E27FC236}">
                <a16:creationId xmlns:a16="http://schemas.microsoft.com/office/drawing/2014/main" id="{00550C8A-0C0D-2841-A551-91DB213E386F}"/>
              </a:ext>
            </a:extLst>
          </p:cNvPr>
          <p:cNvSpPr>
            <a:spLocks noChangeArrowheads="1"/>
          </p:cNvSpPr>
          <p:nvPr/>
        </p:nvSpPr>
        <p:spPr bwMode="auto">
          <a:xfrm>
            <a:off x="1123528" y="379891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09" name="Oval 5">
            <a:extLst>
              <a:ext uri="{FF2B5EF4-FFF2-40B4-BE49-F238E27FC236}">
                <a16:creationId xmlns:a16="http://schemas.microsoft.com/office/drawing/2014/main" id="{E7B75E8A-3630-0343-899B-D49116646876}"/>
              </a:ext>
            </a:extLst>
          </p:cNvPr>
          <p:cNvSpPr>
            <a:spLocks noChangeArrowheads="1"/>
          </p:cNvSpPr>
          <p:nvPr/>
        </p:nvSpPr>
        <p:spPr bwMode="auto">
          <a:xfrm>
            <a:off x="4308053" y="2576537"/>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0" name="AutoShape 39">
            <a:extLst>
              <a:ext uri="{FF2B5EF4-FFF2-40B4-BE49-F238E27FC236}">
                <a16:creationId xmlns:a16="http://schemas.microsoft.com/office/drawing/2014/main" id="{6377DBE9-0CE8-0D4E-BC91-B0DD62D56F2D}"/>
              </a:ext>
            </a:extLst>
          </p:cNvPr>
          <p:cNvSpPr>
            <a:spLocks noChangeArrowheads="1"/>
          </p:cNvSpPr>
          <p:nvPr/>
        </p:nvSpPr>
        <p:spPr bwMode="auto">
          <a:xfrm>
            <a:off x="1123528" y="379891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11" name="AutoShape 39">
            <a:extLst>
              <a:ext uri="{FF2B5EF4-FFF2-40B4-BE49-F238E27FC236}">
                <a16:creationId xmlns:a16="http://schemas.microsoft.com/office/drawing/2014/main" id="{CF191C77-747E-5147-B253-3631D86EC95A}"/>
              </a:ext>
            </a:extLst>
          </p:cNvPr>
          <p:cNvSpPr>
            <a:spLocks noChangeArrowheads="1"/>
          </p:cNvSpPr>
          <p:nvPr/>
        </p:nvSpPr>
        <p:spPr bwMode="auto">
          <a:xfrm>
            <a:off x="1123528" y="379891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13" name="Oval 5">
            <a:extLst>
              <a:ext uri="{FF2B5EF4-FFF2-40B4-BE49-F238E27FC236}">
                <a16:creationId xmlns:a16="http://schemas.microsoft.com/office/drawing/2014/main" id="{BE7696B3-4FA8-7743-817F-746FF9FDEEA1}"/>
              </a:ext>
            </a:extLst>
          </p:cNvPr>
          <p:cNvSpPr>
            <a:spLocks noChangeArrowheads="1"/>
          </p:cNvSpPr>
          <p:nvPr/>
        </p:nvSpPr>
        <p:spPr bwMode="auto">
          <a:xfrm>
            <a:off x="4306935" y="2560266"/>
            <a:ext cx="606425" cy="593725"/>
          </a:xfrm>
          <a:prstGeom prst="ellipse">
            <a:avLst/>
          </a:prstGeom>
          <a:solidFill>
            <a:srgbClr val="FF0000">
              <a:alpha val="5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4" name="Oval 5">
            <a:extLst>
              <a:ext uri="{FF2B5EF4-FFF2-40B4-BE49-F238E27FC236}">
                <a16:creationId xmlns:a16="http://schemas.microsoft.com/office/drawing/2014/main" id="{E61BC68D-9959-2741-ADB1-CD0BCDD0529D}"/>
              </a:ext>
            </a:extLst>
          </p:cNvPr>
          <p:cNvSpPr>
            <a:spLocks noChangeArrowheads="1"/>
          </p:cNvSpPr>
          <p:nvPr/>
        </p:nvSpPr>
        <p:spPr bwMode="auto">
          <a:xfrm>
            <a:off x="3795291" y="4441850"/>
            <a:ext cx="604837"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15" name="AutoShape 39">
            <a:extLst>
              <a:ext uri="{FF2B5EF4-FFF2-40B4-BE49-F238E27FC236}">
                <a16:creationId xmlns:a16="http://schemas.microsoft.com/office/drawing/2014/main" id="{4E018642-06B1-9D4D-9160-BFE3B1F42E39}"/>
              </a:ext>
            </a:extLst>
          </p:cNvPr>
          <p:cNvSpPr>
            <a:spLocks noChangeArrowheads="1"/>
          </p:cNvSpPr>
          <p:nvPr/>
        </p:nvSpPr>
        <p:spPr bwMode="auto">
          <a:xfrm>
            <a:off x="1123528" y="379891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17" name="Oval 5">
            <a:extLst>
              <a:ext uri="{FF2B5EF4-FFF2-40B4-BE49-F238E27FC236}">
                <a16:creationId xmlns:a16="http://schemas.microsoft.com/office/drawing/2014/main" id="{A1496279-674A-4C46-9C9A-15E28AD285F4}"/>
              </a:ext>
            </a:extLst>
          </p:cNvPr>
          <p:cNvSpPr>
            <a:spLocks noChangeArrowheads="1"/>
          </p:cNvSpPr>
          <p:nvPr/>
        </p:nvSpPr>
        <p:spPr bwMode="auto">
          <a:xfrm>
            <a:off x="1362111" y="2089283"/>
            <a:ext cx="606425" cy="593725"/>
          </a:xfrm>
          <a:prstGeom prst="ellipse">
            <a:avLst/>
          </a:prstGeom>
          <a:solidFill>
            <a:srgbClr val="FF0000">
              <a:alpha val="1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47BC1873-7B02-8841-BE49-45EAC883808E}"/>
                  </a:ext>
                </a:extLst>
              </p:cNvPr>
              <p:cNvSpPr txBox="1"/>
              <p:nvPr/>
            </p:nvSpPr>
            <p:spPr>
              <a:xfrm>
                <a:off x="1827752" y="3728706"/>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18" name="文本框 117">
                <a:extLst>
                  <a:ext uri="{FF2B5EF4-FFF2-40B4-BE49-F238E27FC236}">
                    <a16:creationId xmlns:a16="http://schemas.microsoft.com/office/drawing/2014/main" id="{47BC1873-7B02-8841-BE49-45EAC883808E}"/>
                  </a:ext>
                </a:extLst>
              </p:cNvPr>
              <p:cNvSpPr txBox="1">
                <a:spLocks noRot="1" noChangeAspect="1" noMove="1" noResize="1" noEditPoints="1" noAdjustHandles="1" noChangeArrowheads="1" noChangeShapeType="1" noTextEdit="1"/>
              </p:cNvSpPr>
              <p:nvPr/>
            </p:nvSpPr>
            <p:spPr>
              <a:xfrm>
                <a:off x="1827752" y="3728706"/>
                <a:ext cx="933757" cy="369332"/>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6A19E257-7A23-384C-9197-AA8EBD5AD7DB}"/>
                  </a:ext>
                </a:extLst>
              </p:cNvPr>
              <p:cNvSpPr txBox="1"/>
              <p:nvPr/>
            </p:nvSpPr>
            <p:spPr>
              <a:xfrm>
                <a:off x="1953790" y="2534008"/>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20" name="文本框 119">
                <a:extLst>
                  <a:ext uri="{FF2B5EF4-FFF2-40B4-BE49-F238E27FC236}">
                    <a16:creationId xmlns:a16="http://schemas.microsoft.com/office/drawing/2014/main" id="{6A19E257-7A23-384C-9197-AA8EBD5AD7DB}"/>
                  </a:ext>
                </a:extLst>
              </p:cNvPr>
              <p:cNvSpPr txBox="1">
                <a:spLocks noRot="1" noChangeAspect="1" noMove="1" noResize="1" noEditPoints="1" noAdjustHandles="1" noChangeArrowheads="1" noChangeShapeType="1" noTextEdit="1"/>
              </p:cNvSpPr>
              <p:nvPr/>
            </p:nvSpPr>
            <p:spPr>
              <a:xfrm>
                <a:off x="1953790" y="2534008"/>
                <a:ext cx="933757" cy="369332"/>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C0D4BFF6-76B0-6D4B-8270-53B9A6D86A2D}"/>
                  </a:ext>
                </a:extLst>
              </p:cNvPr>
              <p:cNvSpPr txBox="1"/>
              <p:nvPr/>
            </p:nvSpPr>
            <p:spPr>
              <a:xfrm>
                <a:off x="2776938" y="2215242"/>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21" name="文本框 120">
                <a:extLst>
                  <a:ext uri="{FF2B5EF4-FFF2-40B4-BE49-F238E27FC236}">
                    <a16:creationId xmlns:a16="http://schemas.microsoft.com/office/drawing/2014/main" id="{C0D4BFF6-76B0-6D4B-8270-53B9A6D86A2D}"/>
                  </a:ext>
                </a:extLst>
              </p:cNvPr>
              <p:cNvSpPr txBox="1">
                <a:spLocks noRot="1" noChangeAspect="1" noMove="1" noResize="1" noEditPoints="1" noAdjustHandles="1" noChangeArrowheads="1" noChangeShapeType="1" noTextEdit="1"/>
              </p:cNvSpPr>
              <p:nvPr/>
            </p:nvSpPr>
            <p:spPr>
              <a:xfrm>
                <a:off x="2776938" y="2215242"/>
                <a:ext cx="933757" cy="369332"/>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3" name="文本框 122">
                <a:extLst>
                  <a:ext uri="{FF2B5EF4-FFF2-40B4-BE49-F238E27FC236}">
                    <a16:creationId xmlns:a16="http://schemas.microsoft.com/office/drawing/2014/main" id="{E851931E-A91D-A248-A975-4666C77CDC9D}"/>
                  </a:ext>
                </a:extLst>
              </p:cNvPr>
              <p:cNvSpPr txBox="1"/>
              <p:nvPr/>
            </p:nvSpPr>
            <p:spPr>
              <a:xfrm>
                <a:off x="4387922" y="3123882"/>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23" name="文本框 122">
                <a:extLst>
                  <a:ext uri="{FF2B5EF4-FFF2-40B4-BE49-F238E27FC236}">
                    <a16:creationId xmlns:a16="http://schemas.microsoft.com/office/drawing/2014/main" id="{E851931E-A91D-A248-A975-4666C77CDC9D}"/>
                  </a:ext>
                </a:extLst>
              </p:cNvPr>
              <p:cNvSpPr txBox="1">
                <a:spLocks noRot="1" noChangeAspect="1" noMove="1" noResize="1" noEditPoints="1" noAdjustHandles="1" noChangeArrowheads="1" noChangeShapeType="1" noTextEdit="1"/>
              </p:cNvSpPr>
              <p:nvPr/>
            </p:nvSpPr>
            <p:spPr>
              <a:xfrm>
                <a:off x="4387922" y="3123882"/>
                <a:ext cx="933757" cy="369332"/>
              </a:xfrm>
              <a:prstGeom prst="rect">
                <a:avLst/>
              </a:prstGeom>
              <a:blipFill>
                <a:blip r:embed="rId2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4" name="文本框 123">
                <a:extLst>
                  <a:ext uri="{FF2B5EF4-FFF2-40B4-BE49-F238E27FC236}">
                    <a16:creationId xmlns:a16="http://schemas.microsoft.com/office/drawing/2014/main" id="{ED11575D-9314-E745-9503-3B6182C594C5}"/>
                  </a:ext>
                </a:extLst>
              </p:cNvPr>
              <p:cNvSpPr txBox="1"/>
              <p:nvPr/>
            </p:nvSpPr>
            <p:spPr>
              <a:xfrm>
                <a:off x="1504288" y="4441850"/>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24" name="文本框 123">
                <a:extLst>
                  <a:ext uri="{FF2B5EF4-FFF2-40B4-BE49-F238E27FC236}">
                    <a16:creationId xmlns:a16="http://schemas.microsoft.com/office/drawing/2014/main" id="{ED11575D-9314-E745-9503-3B6182C594C5}"/>
                  </a:ext>
                </a:extLst>
              </p:cNvPr>
              <p:cNvSpPr txBox="1">
                <a:spLocks noRot="1" noChangeAspect="1" noMove="1" noResize="1" noEditPoints="1" noAdjustHandles="1" noChangeArrowheads="1" noChangeShapeType="1" noTextEdit="1"/>
              </p:cNvSpPr>
              <p:nvPr/>
            </p:nvSpPr>
            <p:spPr>
              <a:xfrm>
                <a:off x="1504288" y="4441850"/>
                <a:ext cx="933757" cy="369332"/>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6" name="文本框 125">
                <a:extLst>
                  <a:ext uri="{FF2B5EF4-FFF2-40B4-BE49-F238E27FC236}">
                    <a16:creationId xmlns:a16="http://schemas.microsoft.com/office/drawing/2014/main" id="{BE6D4199-12A8-924C-BD29-713D6BE26E5E}"/>
                  </a:ext>
                </a:extLst>
              </p:cNvPr>
              <p:cNvSpPr txBox="1"/>
              <p:nvPr/>
            </p:nvSpPr>
            <p:spPr>
              <a:xfrm>
                <a:off x="3460219" y="3905514"/>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26" name="文本框 125">
                <a:extLst>
                  <a:ext uri="{FF2B5EF4-FFF2-40B4-BE49-F238E27FC236}">
                    <a16:creationId xmlns:a16="http://schemas.microsoft.com/office/drawing/2014/main" id="{BE6D4199-12A8-924C-BD29-713D6BE26E5E}"/>
                  </a:ext>
                </a:extLst>
              </p:cNvPr>
              <p:cNvSpPr txBox="1">
                <a:spLocks noRot="1" noChangeAspect="1" noMove="1" noResize="1" noEditPoints="1" noAdjustHandles="1" noChangeArrowheads="1" noChangeShapeType="1" noTextEdit="1"/>
              </p:cNvSpPr>
              <p:nvPr/>
            </p:nvSpPr>
            <p:spPr>
              <a:xfrm>
                <a:off x="3460219" y="3905514"/>
                <a:ext cx="933757" cy="369332"/>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7" name="文本框 126">
                <a:extLst>
                  <a:ext uri="{FF2B5EF4-FFF2-40B4-BE49-F238E27FC236}">
                    <a16:creationId xmlns:a16="http://schemas.microsoft.com/office/drawing/2014/main" id="{1338F19D-7CCD-5141-A97A-61A83747F01E}"/>
                  </a:ext>
                </a:extLst>
              </p:cNvPr>
              <p:cNvSpPr txBox="1"/>
              <p:nvPr/>
            </p:nvSpPr>
            <p:spPr>
              <a:xfrm>
                <a:off x="4400529" y="2307789"/>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27" name="文本框 126">
                <a:extLst>
                  <a:ext uri="{FF2B5EF4-FFF2-40B4-BE49-F238E27FC236}">
                    <a16:creationId xmlns:a16="http://schemas.microsoft.com/office/drawing/2014/main" id="{1338F19D-7CCD-5141-A97A-61A83747F01E}"/>
                  </a:ext>
                </a:extLst>
              </p:cNvPr>
              <p:cNvSpPr txBox="1">
                <a:spLocks noRot="1" noChangeAspect="1" noMove="1" noResize="1" noEditPoints="1" noAdjustHandles="1" noChangeArrowheads="1" noChangeShapeType="1" noTextEdit="1"/>
              </p:cNvSpPr>
              <p:nvPr/>
            </p:nvSpPr>
            <p:spPr>
              <a:xfrm>
                <a:off x="4400529" y="2307789"/>
                <a:ext cx="933757" cy="369332"/>
              </a:xfrm>
              <a:prstGeom prst="rect">
                <a:avLst/>
              </a:prstGeom>
              <a:blipFill>
                <a:blip r:embed="rId2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8" name="文本框 127">
                <a:extLst>
                  <a:ext uri="{FF2B5EF4-FFF2-40B4-BE49-F238E27FC236}">
                    <a16:creationId xmlns:a16="http://schemas.microsoft.com/office/drawing/2014/main" id="{BA890E0F-A946-4649-9397-3947640AE003}"/>
                  </a:ext>
                </a:extLst>
              </p:cNvPr>
              <p:cNvSpPr txBox="1"/>
              <p:nvPr/>
            </p:nvSpPr>
            <p:spPr>
              <a:xfrm>
                <a:off x="282327" y="3446594"/>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28" name="文本框 127">
                <a:extLst>
                  <a:ext uri="{FF2B5EF4-FFF2-40B4-BE49-F238E27FC236}">
                    <a16:creationId xmlns:a16="http://schemas.microsoft.com/office/drawing/2014/main" id="{BA890E0F-A946-4649-9397-3947640AE003}"/>
                  </a:ext>
                </a:extLst>
              </p:cNvPr>
              <p:cNvSpPr txBox="1">
                <a:spLocks noRot="1" noChangeAspect="1" noMove="1" noResize="1" noEditPoints="1" noAdjustHandles="1" noChangeArrowheads="1" noChangeShapeType="1" noTextEdit="1"/>
              </p:cNvSpPr>
              <p:nvPr/>
            </p:nvSpPr>
            <p:spPr>
              <a:xfrm>
                <a:off x="282327" y="3446594"/>
                <a:ext cx="933757" cy="369332"/>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0" name="文本框 129">
                <a:extLst>
                  <a:ext uri="{FF2B5EF4-FFF2-40B4-BE49-F238E27FC236}">
                    <a16:creationId xmlns:a16="http://schemas.microsoft.com/office/drawing/2014/main" id="{39009FFC-ABE1-DE4B-BA10-5E669427B456}"/>
                  </a:ext>
                </a:extLst>
              </p:cNvPr>
              <p:cNvSpPr txBox="1"/>
              <p:nvPr/>
            </p:nvSpPr>
            <p:spPr>
              <a:xfrm>
                <a:off x="358215" y="2246828"/>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30" name="文本框 129">
                <a:extLst>
                  <a:ext uri="{FF2B5EF4-FFF2-40B4-BE49-F238E27FC236}">
                    <a16:creationId xmlns:a16="http://schemas.microsoft.com/office/drawing/2014/main" id="{39009FFC-ABE1-DE4B-BA10-5E669427B456}"/>
                  </a:ext>
                </a:extLst>
              </p:cNvPr>
              <p:cNvSpPr txBox="1">
                <a:spLocks noRot="1" noChangeAspect="1" noMove="1" noResize="1" noEditPoints="1" noAdjustHandles="1" noChangeArrowheads="1" noChangeShapeType="1" noTextEdit="1"/>
              </p:cNvSpPr>
              <p:nvPr/>
            </p:nvSpPr>
            <p:spPr>
              <a:xfrm>
                <a:off x="358215" y="2246828"/>
                <a:ext cx="933757" cy="369332"/>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C1C11FF9-35A6-594C-BB50-32472DB8A3A1}"/>
                  </a:ext>
                </a:extLst>
              </p:cNvPr>
              <p:cNvSpPr txBox="1"/>
              <p:nvPr/>
            </p:nvSpPr>
            <p:spPr>
              <a:xfrm>
                <a:off x="2533000" y="2192659"/>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31" name="文本框 130">
                <a:extLst>
                  <a:ext uri="{FF2B5EF4-FFF2-40B4-BE49-F238E27FC236}">
                    <a16:creationId xmlns:a16="http://schemas.microsoft.com/office/drawing/2014/main" id="{C1C11FF9-35A6-594C-BB50-32472DB8A3A1}"/>
                  </a:ext>
                </a:extLst>
              </p:cNvPr>
              <p:cNvSpPr txBox="1">
                <a:spLocks noRot="1" noChangeAspect="1" noMove="1" noResize="1" noEditPoints="1" noAdjustHandles="1" noChangeArrowheads="1" noChangeShapeType="1" noTextEdit="1"/>
              </p:cNvSpPr>
              <p:nvPr/>
            </p:nvSpPr>
            <p:spPr>
              <a:xfrm>
                <a:off x="2533000" y="2192659"/>
                <a:ext cx="933757" cy="369332"/>
              </a:xfrm>
              <a:prstGeom prst="rect">
                <a:avLst/>
              </a:prstGeom>
              <a:blipFill>
                <a:blip r:embed="rId2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3" name="文本框 132">
                <a:extLst>
                  <a:ext uri="{FF2B5EF4-FFF2-40B4-BE49-F238E27FC236}">
                    <a16:creationId xmlns:a16="http://schemas.microsoft.com/office/drawing/2014/main" id="{3F9C05B6-C7C4-C647-AADD-17205975B5E3}"/>
                  </a:ext>
                </a:extLst>
              </p:cNvPr>
              <p:cNvSpPr txBox="1"/>
              <p:nvPr/>
            </p:nvSpPr>
            <p:spPr>
              <a:xfrm>
                <a:off x="3002689" y="3517757"/>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33" name="文本框 132">
                <a:extLst>
                  <a:ext uri="{FF2B5EF4-FFF2-40B4-BE49-F238E27FC236}">
                    <a16:creationId xmlns:a16="http://schemas.microsoft.com/office/drawing/2014/main" id="{3F9C05B6-C7C4-C647-AADD-17205975B5E3}"/>
                  </a:ext>
                </a:extLst>
              </p:cNvPr>
              <p:cNvSpPr txBox="1">
                <a:spLocks noRot="1" noChangeAspect="1" noMove="1" noResize="1" noEditPoints="1" noAdjustHandles="1" noChangeArrowheads="1" noChangeShapeType="1" noTextEdit="1"/>
              </p:cNvSpPr>
              <p:nvPr/>
            </p:nvSpPr>
            <p:spPr>
              <a:xfrm>
                <a:off x="3002689" y="3517757"/>
                <a:ext cx="933757" cy="369332"/>
              </a:xfrm>
              <a:prstGeom prst="rect">
                <a:avLst/>
              </a:prstGeom>
              <a:blipFill>
                <a:blip r:embed="rId3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4" name="文本框 133">
                <a:extLst>
                  <a:ext uri="{FF2B5EF4-FFF2-40B4-BE49-F238E27FC236}">
                    <a16:creationId xmlns:a16="http://schemas.microsoft.com/office/drawing/2014/main" id="{FD68CD10-6185-8943-8E4F-BB6994C5948E}"/>
                  </a:ext>
                </a:extLst>
              </p:cNvPr>
              <p:cNvSpPr txBox="1"/>
              <p:nvPr/>
            </p:nvSpPr>
            <p:spPr>
              <a:xfrm>
                <a:off x="3022091" y="4470309"/>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34" name="文本框 133">
                <a:extLst>
                  <a:ext uri="{FF2B5EF4-FFF2-40B4-BE49-F238E27FC236}">
                    <a16:creationId xmlns:a16="http://schemas.microsoft.com/office/drawing/2014/main" id="{FD68CD10-6185-8943-8E4F-BB6994C5948E}"/>
                  </a:ext>
                </a:extLst>
              </p:cNvPr>
              <p:cNvSpPr txBox="1">
                <a:spLocks noRot="1" noChangeAspect="1" noMove="1" noResize="1" noEditPoints="1" noAdjustHandles="1" noChangeArrowheads="1" noChangeShapeType="1" noTextEdit="1"/>
              </p:cNvSpPr>
              <p:nvPr/>
            </p:nvSpPr>
            <p:spPr>
              <a:xfrm>
                <a:off x="3022091" y="4470309"/>
                <a:ext cx="933757" cy="369332"/>
              </a:xfrm>
              <a:prstGeom prst="rect">
                <a:avLst/>
              </a:prstGeom>
              <a:blipFill>
                <a:blip r:embed="rId3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F34C3C9B-E938-D74B-8FA1-678902E3020D}"/>
                  </a:ext>
                </a:extLst>
              </p:cNvPr>
              <p:cNvSpPr txBox="1"/>
              <p:nvPr/>
            </p:nvSpPr>
            <p:spPr>
              <a:xfrm>
                <a:off x="3774777" y="4143423"/>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35" name="文本框 134">
                <a:extLst>
                  <a:ext uri="{FF2B5EF4-FFF2-40B4-BE49-F238E27FC236}">
                    <a16:creationId xmlns:a16="http://schemas.microsoft.com/office/drawing/2014/main" id="{F34C3C9B-E938-D74B-8FA1-678902E3020D}"/>
                  </a:ext>
                </a:extLst>
              </p:cNvPr>
              <p:cNvSpPr txBox="1">
                <a:spLocks noRot="1" noChangeAspect="1" noMove="1" noResize="1" noEditPoints="1" noAdjustHandles="1" noChangeArrowheads="1" noChangeShapeType="1" noTextEdit="1"/>
              </p:cNvSpPr>
              <p:nvPr/>
            </p:nvSpPr>
            <p:spPr>
              <a:xfrm>
                <a:off x="3774777" y="4143423"/>
                <a:ext cx="933757" cy="369332"/>
              </a:xfrm>
              <a:prstGeom prst="rect">
                <a:avLst/>
              </a:prstGeom>
              <a:blipFill>
                <a:blip r:embed="rId3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7" name="文本框 136">
                <a:extLst>
                  <a:ext uri="{FF2B5EF4-FFF2-40B4-BE49-F238E27FC236}">
                    <a16:creationId xmlns:a16="http://schemas.microsoft.com/office/drawing/2014/main" id="{5F99F3D1-0A30-CA46-99D9-7E81A1A580EC}"/>
                  </a:ext>
                </a:extLst>
              </p:cNvPr>
              <p:cNvSpPr txBox="1"/>
              <p:nvPr/>
            </p:nvSpPr>
            <p:spPr>
              <a:xfrm>
                <a:off x="1066689" y="3207998"/>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37" name="文本框 136">
                <a:extLst>
                  <a:ext uri="{FF2B5EF4-FFF2-40B4-BE49-F238E27FC236}">
                    <a16:creationId xmlns:a16="http://schemas.microsoft.com/office/drawing/2014/main" id="{5F99F3D1-0A30-CA46-99D9-7E81A1A580EC}"/>
                  </a:ext>
                </a:extLst>
              </p:cNvPr>
              <p:cNvSpPr txBox="1">
                <a:spLocks noRot="1" noChangeAspect="1" noMove="1" noResize="1" noEditPoints="1" noAdjustHandles="1" noChangeArrowheads="1" noChangeShapeType="1" noTextEdit="1"/>
              </p:cNvSpPr>
              <p:nvPr/>
            </p:nvSpPr>
            <p:spPr>
              <a:xfrm>
                <a:off x="1066689" y="3207998"/>
                <a:ext cx="933757" cy="369332"/>
              </a:xfrm>
              <a:prstGeom prst="rect">
                <a:avLst/>
              </a:prstGeom>
              <a:blipFill>
                <a:blip r:embed="rId3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8" name="文本框 137">
                <a:extLst>
                  <a:ext uri="{FF2B5EF4-FFF2-40B4-BE49-F238E27FC236}">
                    <a16:creationId xmlns:a16="http://schemas.microsoft.com/office/drawing/2014/main" id="{A3BBB563-AF8B-8A44-9387-60A502D07A9B}"/>
                  </a:ext>
                </a:extLst>
              </p:cNvPr>
              <p:cNvSpPr txBox="1"/>
              <p:nvPr/>
            </p:nvSpPr>
            <p:spPr>
              <a:xfrm>
                <a:off x="443370" y="2239205"/>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38" name="文本框 137">
                <a:extLst>
                  <a:ext uri="{FF2B5EF4-FFF2-40B4-BE49-F238E27FC236}">
                    <a16:creationId xmlns:a16="http://schemas.microsoft.com/office/drawing/2014/main" id="{A3BBB563-AF8B-8A44-9387-60A502D07A9B}"/>
                  </a:ext>
                </a:extLst>
              </p:cNvPr>
              <p:cNvSpPr txBox="1">
                <a:spLocks noRot="1" noChangeAspect="1" noMove="1" noResize="1" noEditPoints="1" noAdjustHandles="1" noChangeArrowheads="1" noChangeShapeType="1" noTextEdit="1"/>
              </p:cNvSpPr>
              <p:nvPr/>
            </p:nvSpPr>
            <p:spPr>
              <a:xfrm>
                <a:off x="443370" y="2239205"/>
                <a:ext cx="933757" cy="369332"/>
              </a:xfrm>
              <a:prstGeom prst="rect">
                <a:avLst/>
              </a:prstGeom>
              <a:blipFill>
                <a:blip r:embed="rId3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0" name="文本框 139">
                <a:extLst>
                  <a:ext uri="{FF2B5EF4-FFF2-40B4-BE49-F238E27FC236}">
                    <a16:creationId xmlns:a16="http://schemas.microsoft.com/office/drawing/2014/main" id="{0ABBE72D-C9EA-BC4D-B8CA-B50AF36271D6}"/>
                  </a:ext>
                </a:extLst>
              </p:cNvPr>
              <p:cNvSpPr txBox="1"/>
              <p:nvPr/>
            </p:nvSpPr>
            <p:spPr>
              <a:xfrm>
                <a:off x="1464314" y="1820305"/>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40" name="文本框 139">
                <a:extLst>
                  <a:ext uri="{FF2B5EF4-FFF2-40B4-BE49-F238E27FC236}">
                    <a16:creationId xmlns:a16="http://schemas.microsoft.com/office/drawing/2014/main" id="{0ABBE72D-C9EA-BC4D-B8CA-B50AF36271D6}"/>
                  </a:ext>
                </a:extLst>
              </p:cNvPr>
              <p:cNvSpPr txBox="1">
                <a:spLocks noRot="1" noChangeAspect="1" noMove="1" noResize="1" noEditPoints="1" noAdjustHandles="1" noChangeArrowheads="1" noChangeShapeType="1" noTextEdit="1"/>
              </p:cNvSpPr>
              <p:nvPr/>
            </p:nvSpPr>
            <p:spPr>
              <a:xfrm>
                <a:off x="1464314" y="1820305"/>
                <a:ext cx="933757" cy="369332"/>
              </a:xfrm>
              <a:prstGeom prst="rect">
                <a:avLst/>
              </a:prstGeom>
              <a:blipFill>
                <a:blip r:embed="rId32"/>
                <a:stretch>
                  <a:fillRect/>
                </a:stretch>
              </a:blipFill>
            </p:spPr>
            <p:txBody>
              <a:bodyPr/>
              <a:lstStyle/>
              <a:p>
                <a:r>
                  <a:rPr lang="zh-CN" altLang="en-US">
                    <a:noFill/>
                  </a:rPr>
                  <a:t> </a:t>
                </a:r>
              </a:p>
            </p:txBody>
          </p:sp>
        </mc:Fallback>
      </mc:AlternateContent>
      <p:cxnSp>
        <p:nvCxnSpPr>
          <p:cNvPr id="141" name="直线箭头连接符 140">
            <a:extLst>
              <a:ext uri="{FF2B5EF4-FFF2-40B4-BE49-F238E27FC236}">
                <a16:creationId xmlns:a16="http://schemas.microsoft.com/office/drawing/2014/main" id="{4BAB8D48-41E0-9543-92ED-8495907AC990}"/>
              </a:ext>
            </a:extLst>
          </p:cNvPr>
          <p:cNvCxnSpPr>
            <a:cxnSpLocks/>
            <a:stCxn id="72" idx="5"/>
          </p:cNvCxnSpPr>
          <p:nvPr/>
        </p:nvCxnSpPr>
        <p:spPr>
          <a:xfrm>
            <a:off x="1584382" y="4250690"/>
            <a:ext cx="983680" cy="53369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42" name="直线箭头连接符 141">
            <a:extLst>
              <a:ext uri="{FF2B5EF4-FFF2-40B4-BE49-F238E27FC236}">
                <a16:creationId xmlns:a16="http://schemas.microsoft.com/office/drawing/2014/main" id="{D5CAD9FA-2DB6-8442-98F9-3E6CB33DAECE}"/>
              </a:ext>
            </a:extLst>
          </p:cNvPr>
          <p:cNvCxnSpPr>
            <a:cxnSpLocks/>
            <a:stCxn id="72" idx="1"/>
            <a:endCxn id="71" idx="5"/>
          </p:cNvCxnSpPr>
          <p:nvPr/>
        </p:nvCxnSpPr>
        <p:spPr>
          <a:xfrm flipH="1" flipV="1">
            <a:off x="878190" y="3182118"/>
            <a:ext cx="278175" cy="64879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43" name="直线箭头连接符 142">
            <a:extLst>
              <a:ext uri="{FF2B5EF4-FFF2-40B4-BE49-F238E27FC236}">
                <a16:creationId xmlns:a16="http://schemas.microsoft.com/office/drawing/2014/main" id="{49B93720-7882-4A44-AC38-441486BC3A7B}"/>
              </a:ext>
            </a:extLst>
          </p:cNvPr>
          <p:cNvCxnSpPr>
            <a:cxnSpLocks/>
            <a:endCxn id="117" idx="2"/>
          </p:cNvCxnSpPr>
          <p:nvPr/>
        </p:nvCxnSpPr>
        <p:spPr>
          <a:xfrm flipV="1">
            <a:off x="876427" y="2386146"/>
            <a:ext cx="485684" cy="383811"/>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44" name="直线箭头连接符 143">
            <a:extLst>
              <a:ext uri="{FF2B5EF4-FFF2-40B4-BE49-F238E27FC236}">
                <a16:creationId xmlns:a16="http://schemas.microsoft.com/office/drawing/2014/main" id="{57EC5097-E069-944B-9B85-C408C402F1AF}"/>
              </a:ext>
            </a:extLst>
          </p:cNvPr>
          <p:cNvCxnSpPr>
            <a:cxnSpLocks/>
            <a:stCxn id="117" idx="6"/>
            <a:endCxn id="113" idx="2"/>
          </p:cNvCxnSpPr>
          <p:nvPr/>
        </p:nvCxnSpPr>
        <p:spPr>
          <a:xfrm>
            <a:off x="1968536" y="2386146"/>
            <a:ext cx="2338399" cy="47098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46" name="直线箭头连接符 145">
            <a:extLst>
              <a:ext uri="{FF2B5EF4-FFF2-40B4-BE49-F238E27FC236}">
                <a16:creationId xmlns:a16="http://schemas.microsoft.com/office/drawing/2014/main" id="{6F439318-F59E-DB41-A00B-71500C119317}"/>
              </a:ext>
            </a:extLst>
          </p:cNvPr>
          <p:cNvCxnSpPr>
            <a:cxnSpLocks/>
            <a:endCxn id="117" idx="5"/>
          </p:cNvCxnSpPr>
          <p:nvPr/>
        </p:nvCxnSpPr>
        <p:spPr>
          <a:xfrm flipH="1" flipV="1">
            <a:off x="1879727" y="2596059"/>
            <a:ext cx="283981" cy="53426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47" name="直线箭头连接符 146">
            <a:extLst>
              <a:ext uri="{FF2B5EF4-FFF2-40B4-BE49-F238E27FC236}">
                <a16:creationId xmlns:a16="http://schemas.microsoft.com/office/drawing/2014/main" id="{AA6C06CF-EC0A-DD4D-8A0B-6BF69947A458}"/>
              </a:ext>
            </a:extLst>
          </p:cNvPr>
          <p:cNvCxnSpPr>
            <a:cxnSpLocks/>
          </p:cNvCxnSpPr>
          <p:nvPr/>
        </p:nvCxnSpPr>
        <p:spPr>
          <a:xfrm>
            <a:off x="967953" y="2973413"/>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48" name="直线箭头连接符 147">
            <a:extLst>
              <a:ext uri="{FF2B5EF4-FFF2-40B4-BE49-F238E27FC236}">
                <a16:creationId xmlns:a16="http://schemas.microsoft.com/office/drawing/2014/main" id="{0BDDAAAF-7CB1-F54B-956A-456A6A84FC17}"/>
              </a:ext>
            </a:extLst>
          </p:cNvPr>
          <p:cNvCxnSpPr>
            <a:cxnSpLocks/>
          </p:cNvCxnSpPr>
          <p:nvPr/>
        </p:nvCxnSpPr>
        <p:spPr>
          <a:xfrm flipV="1">
            <a:off x="3051771" y="3100413"/>
            <a:ext cx="1399993" cy="171853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0" name="直线箭头连接符 149">
            <a:extLst>
              <a:ext uri="{FF2B5EF4-FFF2-40B4-BE49-F238E27FC236}">
                <a16:creationId xmlns:a16="http://schemas.microsoft.com/office/drawing/2014/main" id="{0E698ABA-708C-C047-81AC-BE9163CEAF46}"/>
              </a:ext>
            </a:extLst>
          </p:cNvPr>
          <p:cNvCxnSpPr>
            <a:cxnSpLocks/>
            <a:stCxn id="72" idx="7"/>
          </p:cNvCxnSpPr>
          <p:nvPr/>
        </p:nvCxnSpPr>
        <p:spPr>
          <a:xfrm flipV="1">
            <a:off x="1584382" y="3506517"/>
            <a:ext cx="582043" cy="32439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1" name="直线箭头连接符 150">
            <a:extLst>
              <a:ext uri="{FF2B5EF4-FFF2-40B4-BE49-F238E27FC236}">
                <a16:creationId xmlns:a16="http://schemas.microsoft.com/office/drawing/2014/main" id="{76D3DB09-B4DD-B64F-AB26-76366CEDF44D}"/>
              </a:ext>
            </a:extLst>
          </p:cNvPr>
          <p:cNvCxnSpPr>
            <a:cxnSpLocks/>
            <a:endCxn id="79" idx="2"/>
          </p:cNvCxnSpPr>
          <p:nvPr/>
        </p:nvCxnSpPr>
        <p:spPr>
          <a:xfrm flipV="1">
            <a:off x="3085678" y="4753185"/>
            <a:ext cx="705923" cy="24111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3" name="直线箭头连接符 152">
            <a:extLst>
              <a:ext uri="{FF2B5EF4-FFF2-40B4-BE49-F238E27FC236}">
                <a16:creationId xmlns:a16="http://schemas.microsoft.com/office/drawing/2014/main" id="{A7041281-7EBC-C642-BE90-BA7AEF932F4C}"/>
              </a:ext>
            </a:extLst>
          </p:cNvPr>
          <p:cNvCxnSpPr>
            <a:cxnSpLocks/>
            <a:stCxn id="76" idx="5"/>
            <a:endCxn id="82" idx="1"/>
          </p:cNvCxnSpPr>
          <p:nvPr/>
        </p:nvCxnSpPr>
        <p:spPr>
          <a:xfrm>
            <a:off x="2996765" y="5200532"/>
            <a:ext cx="519877" cy="530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4" name="直线箭头连接符 153">
            <a:extLst>
              <a:ext uri="{FF2B5EF4-FFF2-40B4-BE49-F238E27FC236}">
                <a16:creationId xmlns:a16="http://schemas.microsoft.com/office/drawing/2014/main" id="{27E0AC86-FCD2-8E4A-A536-07C746F92C8D}"/>
              </a:ext>
            </a:extLst>
          </p:cNvPr>
          <p:cNvCxnSpPr>
            <a:cxnSpLocks/>
            <a:stCxn id="82" idx="0"/>
            <a:endCxn id="114" idx="4"/>
          </p:cNvCxnSpPr>
          <p:nvPr/>
        </p:nvCxnSpPr>
        <p:spPr>
          <a:xfrm flipV="1">
            <a:off x="3730651" y="5035575"/>
            <a:ext cx="367059" cy="60808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6" name="直线箭头连接符 155">
            <a:extLst>
              <a:ext uri="{FF2B5EF4-FFF2-40B4-BE49-F238E27FC236}">
                <a16:creationId xmlns:a16="http://schemas.microsoft.com/office/drawing/2014/main" id="{87ACC241-E858-0F4D-BFF5-77E87F6C3CE9}"/>
              </a:ext>
            </a:extLst>
          </p:cNvPr>
          <p:cNvCxnSpPr>
            <a:cxnSpLocks/>
            <a:stCxn id="113" idx="5"/>
            <a:endCxn id="106" idx="2"/>
          </p:cNvCxnSpPr>
          <p:nvPr/>
        </p:nvCxnSpPr>
        <p:spPr>
          <a:xfrm>
            <a:off x="4824551" y="3067042"/>
            <a:ext cx="782971" cy="14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7" name="直线箭头连接符 156">
            <a:extLst>
              <a:ext uri="{FF2B5EF4-FFF2-40B4-BE49-F238E27FC236}">
                <a16:creationId xmlns:a16="http://schemas.microsoft.com/office/drawing/2014/main" id="{77403410-71AB-5345-B6DA-24F270609366}"/>
              </a:ext>
            </a:extLst>
          </p:cNvPr>
          <p:cNvCxnSpPr>
            <a:cxnSpLocks/>
          </p:cNvCxnSpPr>
          <p:nvPr/>
        </p:nvCxnSpPr>
        <p:spPr>
          <a:xfrm flipV="1">
            <a:off x="6124244" y="2340363"/>
            <a:ext cx="882468" cy="64697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58" name="直线箭头连接符 157">
            <a:extLst>
              <a:ext uri="{FF2B5EF4-FFF2-40B4-BE49-F238E27FC236}">
                <a16:creationId xmlns:a16="http://schemas.microsoft.com/office/drawing/2014/main" id="{26C2DF0D-52F3-2C46-B95B-86D8DC556CA3}"/>
              </a:ext>
            </a:extLst>
          </p:cNvPr>
          <p:cNvCxnSpPr>
            <a:cxnSpLocks/>
          </p:cNvCxnSpPr>
          <p:nvPr/>
        </p:nvCxnSpPr>
        <p:spPr>
          <a:xfrm>
            <a:off x="6221823" y="1499573"/>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0" name="直线箭头连接符 159">
            <a:extLst>
              <a:ext uri="{FF2B5EF4-FFF2-40B4-BE49-F238E27FC236}">
                <a16:creationId xmlns:a16="http://schemas.microsoft.com/office/drawing/2014/main" id="{535DDB4D-9176-164F-88AC-B48B704C9F4F}"/>
              </a:ext>
            </a:extLst>
          </p:cNvPr>
          <p:cNvCxnSpPr>
            <a:cxnSpLocks/>
            <a:endCxn id="103" idx="4"/>
          </p:cNvCxnSpPr>
          <p:nvPr/>
        </p:nvCxnSpPr>
        <p:spPr>
          <a:xfrm flipV="1">
            <a:off x="5909841" y="1725563"/>
            <a:ext cx="335" cy="11748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1" name="直线箭头连接符 160">
            <a:extLst>
              <a:ext uri="{FF2B5EF4-FFF2-40B4-BE49-F238E27FC236}">
                <a16:creationId xmlns:a16="http://schemas.microsoft.com/office/drawing/2014/main" id="{B4E069EA-2396-8C49-81B8-491A6D25426F}"/>
              </a:ext>
            </a:extLst>
          </p:cNvPr>
          <p:cNvCxnSpPr>
            <a:cxnSpLocks/>
            <a:stCxn id="101" idx="6"/>
          </p:cNvCxnSpPr>
          <p:nvPr/>
        </p:nvCxnSpPr>
        <p:spPr>
          <a:xfrm flipV="1">
            <a:off x="4800446" y="1428775"/>
            <a:ext cx="822057" cy="23742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2" name="直线箭头连接符 161">
            <a:extLst>
              <a:ext uri="{FF2B5EF4-FFF2-40B4-BE49-F238E27FC236}">
                <a16:creationId xmlns:a16="http://schemas.microsoft.com/office/drawing/2014/main" id="{B0D39946-06D6-B944-A9A3-78CEF287E7C2}"/>
              </a:ext>
            </a:extLst>
          </p:cNvPr>
          <p:cNvCxnSpPr>
            <a:cxnSpLocks/>
            <a:stCxn id="113" idx="0"/>
            <a:endCxn id="101" idx="4"/>
          </p:cNvCxnSpPr>
          <p:nvPr/>
        </p:nvCxnSpPr>
        <p:spPr>
          <a:xfrm flipH="1" flipV="1">
            <a:off x="4497793" y="1963023"/>
            <a:ext cx="112355" cy="59724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3" name="直线箭头连接符 162">
            <a:extLst>
              <a:ext uri="{FF2B5EF4-FFF2-40B4-BE49-F238E27FC236}">
                <a16:creationId xmlns:a16="http://schemas.microsoft.com/office/drawing/2014/main" id="{C663E114-4134-FC47-B3E0-253D172C866D}"/>
              </a:ext>
            </a:extLst>
          </p:cNvPr>
          <p:cNvCxnSpPr>
            <a:cxnSpLocks/>
          </p:cNvCxnSpPr>
          <p:nvPr/>
        </p:nvCxnSpPr>
        <p:spPr>
          <a:xfrm flipH="1">
            <a:off x="2953816" y="3059550"/>
            <a:ext cx="1401068" cy="172392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4" name="直线箭头连接符 163">
            <a:extLst>
              <a:ext uri="{FF2B5EF4-FFF2-40B4-BE49-F238E27FC236}">
                <a16:creationId xmlns:a16="http://schemas.microsoft.com/office/drawing/2014/main" id="{1E0368AB-86E4-CD40-BB40-ADE9B0372769}"/>
              </a:ext>
            </a:extLst>
          </p:cNvPr>
          <p:cNvCxnSpPr>
            <a:cxnSpLocks/>
          </p:cNvCxnSpPr>
          <p:nvPr/>
        </p:nvCxnSpPr>
        <p:spPr>
          <a:xfrm flipH="1" flipV="1">
            <a:off x="965029" y="3057550"/>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66" name="直线箭头连接符 165">
            <a:extLst>
              <a:ext uri="{FF2B5EF4-FFF2-40B4-BE49-F238E27FC236}">
                <a16:creationId xmlns:a16="http://schemas.microsoft.com/office/drawing/2014/main" id="{BC90D183-BCE4-7E49-A9CD-92CE3F867603}"/>
              </a:ext>
            </a:extLst>
          </p:cNvPr>
          <p:cNvCxnSpPr>
            <a:cxnSpLocks/>
          </p:cNvCxnSpPr>
          <p:nvPr/>
        </p:nvCxnSpPr>
        <p:spPr>
          <a:xfrm rot="10800000">
            <a:off x="6168733" y="1583106"/>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
        <p:nvSpPr>
          <p:cNvPr id="67" name="标题 1">
            <a:extLst>
              <a:ext uri="{FF2B5EF4-FFF2-40B4-BE49-F238E27FC236}">
                <a16:creationId xmlns:a16="http://schemas.microsoft.com/office/drawing/2014/main" id="{C52D20FB-E0DF-A34D-96FB-7945E6A9BF2A}"/>
              </a:ext>
            </a:extLst>
          </p:cNvPr>
          <p:cNvSpPr>
            <a:spLocks noGrp="1"/>
          </p:cNvSpPr>
          <p:nvPr>
            <p:ph type="title"/>
          </p:nvPr>
        </p:nvSpPr>
        <p:spPr>
          <a:xfrm>
            <a:off x="1214414" y="115888"/>
            <a:ext cx="7678066" cy="1128712"/>
          </a:xfrm>
        </p:spPr>
        <p:txBody>
          <a:bodyPr>
            <a:noAutofit/>
          </a:bodyPr>
          <a:lstStyle/>
          <a:p>
            <a:r>
              <a:rPr lang="en-US" altLang="zh-CN" dirty="0"/>
              <a:t>PPR </a:t>
            </a:r>
            <a:r>
              <a:rPr lang="zh-CN" altLang="en-US" dirty="0"/>
              <a:t>随机游走表示</a:t>
            </a:r>
            <a:endParaRPr lang="zh-HK" altLang="en-US" dirty="0"/>
          </a:p>
        </p:txBody>
      </p:sp>
    </p:spTree>
    <p:extLst>
      <p:ext uri="{BB962C8B-B14F-4D97-AF65-F5344CB8AC3E}">
        <p14:creationId xmlns:p14="http://schemas.microsoft.com/office/powerpoint/2010/main" val="2165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1.48148E-6 C 0.05434 -0.02801 0.10851 -0.05579 0.11302 -0.09746 C 0.11736 -0.13912 -0.01371 -0.23773 0.02674 -0.25023 C 0.06702 -0.26273 0.27709 -0.19421 0.35521 -0.17246 " pathEditMode="relative" rAng="0" ptsTypes="AAAA">
                                      <p:cBhvr>
                                        <p:cTn id="6" dur="1500" fill="hold"/>
                                        <p:tgtEl>
                                          <p:spTgt spid="108"/>
                                        </p:tgtEl>
                                        <p:attrNameLst>
                                          <p:attrName>ppt_x</p:attrName>
                                          <p:attrName>ppt_y</p:attrName>
                                        </p:attrNameLst>
                                      </p:cBhvr>
                                      <p:rCtr x="17760" y="-12593"/>
                                    </p:animMotion>
                                  </p:childTnLst>
                                </p:cTn>
                              </p:par>
                              <p:par>
                                <p:cTn id="7" presetID="1" presetClass="entr" presetSubtype="0" fill="hold" grpId="0" nodeType="withEffect">
                                  <p:stCondLst>
                                    <p:cond delay="200"/>
                                  </p:stCondLst>
                                  <p:childTnLst>
                                    <p:set>
                                      <p:cBhvr>
                                        <p:cTn id="8" dur="1" fill="hold">
                                          <p:stCondLst>
                                            <p:cond delay="0"/>
                                          </p:stCondLst>
                                        </p:cTn>
                                        <p:tgtEl>
                                          <p:spTgt spid="118"/>
                                        </p:tgtEl>
                                        <p:attrNameLst>
                                          <p:attrName>style.visibility</p:attrName>
                                        </p:attrNameLst>
                                      </p:cBhvr>
                                      <p:to>
                                        <p:strVal val="visible"/>
                                      </p:to>
                                    </p:set>
                                  </p:childTnLst>
                                </p:cTn>
                              </p:par>
                              <p:par>
                                <p:cTn id="9" presetID="1" presetClass="entr" presetSubtype="0" fill="hold" grpId="0" nodeType="withEffect">
                                  <p:stCondLst>
                                    <p:cond delay="600"/>
                                  </p:stCondLst>
                                  <p:childTnLst>
                                    <p:set>
                                      <p:cBhvr>
                                        <p:cTn id="10" dur="1" fill="hold">
                                          <p:stCondLst>
                                            <p:cond delay="0"/>
                                          </p:stCondLst>
                                        </p:cTn>
                                        <p:tgtEl>
                                          <p:spTgt spid="120"/>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121"/>
                                        </p:tgtEl>
                                        <p:attrNameLst>
                                          <p:attrName>style.visibility</p:attrName>
                                        </p:attrNameLst>
                                      </p:cBhvr>
                                      <p:to>
                                        <p:strVal val="visible"/>
                                      </p:to>
                                    </p:set>
                                  </p:childTnLst>
                                </p:cTn>
                              </p:par>
                              <p:par>
                                <p:cTn id="13" presetID="1" presetClass="entr" presetSubtype="0" fill="hold" grpId="0" nodeType="withEffect">
                                  <p:stCondLst>
                                    <p:cond delay="1200"/>
                                  </p:stCondLst>
                                  <p:childTnLst>
                                    <p:set>
                                      <p:cBhvr>
                                        <p:cTn id="14" dur="1" fill="hold">
                                          <p:stCondLst>
                                            <p:cond delay="0"/>
                                          </p:stCondLst>
                                        </p:cTn>
                                        <p:tgtEl>
                                          <p:spTgt spid="123"/>
                                        </p:tgtEl>
                                        <p:attrNameLst>
                                          <p:attrName>style.visibility</p:attrName>
                                        </p:attrNameLst>
                                      </p:cBhvr>
                                      <p:to>
                                        <p:strVal val="visible"/>
                                      </p:to>
                                    </p:set>
                                  </p:childTnLst>
                                </p:cTn>
                              </p:par>
                            </p:childTnLst>
                          </p:cTn>
                        </p:par>
                        <p:par>
                          <p:cTn id="15" fill="hold">
                            <p:stCondLst>
                              <p:cond delay="1500"/>
                            </p:stCondLst>
                            <p:childTnLst>
                              <p:par>
                                <p:cTn id="16" presetID="10" presetClass="exit" presetSubtype="0" fill="hold" grpId="1" nodeType="afterEffect">
                                  <p:stCondLst>
                                    <p:cond delay="200"/>
                                  </p:stCondLst>
                                  <p:childTnLst>
                                    <p:animEffect transition="out" filter="fade">
                                      <p:cBhvr>
                                        <p:cTn id="17" dur="100"/>
                                        <p:tgtEl>
                                          <p:spTgt spid="108"/>
                                        </p:tgtEl>
                                      </p:cBhvr>
                                    </p:animEffect>
                                    <p:set>
                                      <p:cBhvr>
                                        <p:cTn id="18" dur="1" fill="hold">
                                          <p:stCondLst>
                                            <p:cond delay="99"/>
                                          </p:stCondLst>
                                        </p:cTn>
                                        <p:tgtEl>
                                          <p:spTgt spid="108"/>
                                        </p:tgtEl>
                                        <p:attrNameLst>
                                          <p:attrName>style.visibility</p:attrName>
                                        </p:attrNameLst>
                                      </p:cBhvr>
                                      <p:to>
                                        <p:strVal val="hidden"/>
                                      </p:to>
                                    </p:set>
                                  </p:childTnLst>
                                </p:cTn>
                              </p:par>
                              <p:par>
                                <p:cTn id="19" presetID="5" presetClass="entr" presetSubtype="10" fill="hold" grpId="0" nodeType="withEffect">
                                  <p:stCondLst>
                                    <p:cond delay="500"/>
                                  </p:stCondLst>
                                  <p:childTnLst>
                                    <p:set>
                                      <p:cBhvr>
                                        <p:cTn id="20" dur="1" fill="hold">
                                          <p:stCondLst>
                                            <p:cond delay="0"/>
                                          </p:stCondLst>
                                        </p:cTn>
                                        <p:tgtEl>
                                          <p:spTgt spid="109"/>
                                        </p:tgtEl>
                                        <p:attrNameLst>
                                          <p:attrName>style.visibility</p:attrName>
                                        </p:attrNameLst>
                                      </p:cBhvr>
                                      <p:to>
                                        <p:strVal val="visible"/>
                                      </p:to>
                                    </p:set>
                                    <p:animEffect transition="in" filter="checkerboard(across)">
                                      <p:cBhvr>
                                        <p:cTn id="21" dur="500"/>
                                        <p:tgtEl>
                                          <p:spTgt spid="109"/>
                                        </p:tgtEl>
                                      </p:cBhvr>
                                    </p:animEffect>
                                  </p:childTnLst>
                                </p:cTn>
                              </p:par>
                              <p:par>
                                <p:cTn id="22" presetID="1" presetClass="exit" presetSubtype="0" fill="hold" grpId="1" nodeType="withEffect">
                                  <p:stCondLst>
                                    <p:cond delay="1000"/>
                                  </p:stCondLst>
                                  <p:childTnLst>
                                    <p:set>
                                      <p:cBhvr>
                                        <p:cTn id="23" dur="1" fill="hold">
                                          <p:stCondLst>
                                            <p:cond delay="0"/>
                                          </p:stCondLst>
                                        </p:cTn>
                                        <p:tgtEl>
                                          <p:spTgt spid="118"/>
                                        </p:tgtEl>
                                        <p:attrNameLst>
                                          <p:attrName>style.visibility</p:attrName>
                                        </p:attrNameLst>
                                      </p:cBhvr>
                                      <p:to>
                                        <p:strVal val="hidden"/>
                                      </p:to>
                                    </p:set>
                                  </p:childTnLst>
                                </p:cTn>
                              </p:par>
                              <p:par>
                                <p:cTn id="24" presetID="1" presetClass="exit" presetSubtype="0" fill="hold" grpId="1" nodeType="withEffect">
                                  <p:stCondLst>
                                    <p:cond delay="1000"/>
                                  </p:stCondLst>
                                  <p:childTnLst>
                                    <p:set>
                                      <p:cBhvr>
                                        <p:cTn id="25" dur="1" fill="hold">
                                          <p:stCondLst>
                                            <p:cond delay="0"/>
                                          </p:stCondLst>
                                        </p:cTn>
                                        <p:tgtEl>
                                          <p:spTgt spid="120"/>
                                        </p:tgtEl>
                                        <p:attrNameLst>
                                          <p:attrName>style.visibility</p:attrName>
                                        </p:attrNameLst>
                                      </p:cBhvr>
                                      <p:to>
                                        <p:strVal val="hidden"/>
                                      </p:to>
                                    </p:set>
                                  </p:childTnLst>
                                </p:cTn>
                              </p:par>
                              <p:par>
                                <p:cTn id="26" presetID="1" presetClass="exit" presetSubtype="0" fill="hold" grpId="1" nodeType="withEffect">
                                  <p:stCondLst>
                                    <p:cond delay="1000"/>
                                  </p:stCondLst>
                                  <p:childTnLst>
                                    <p:set>
                                      <p:cBhvr>
                                        <p:cTn id="27" dur="1" fill="hold">
                                          <p:stCondLst>
                                            <p:cond delay="0"/>
                                          </p:stCondLst>
                                        </p:cTn>
                                        <p:tgtEl>
                                          <p:spTgt spid="121"/>
                                        </p:tgtEl>
                                        <p:attrNameLst>
                                          <p:attrName>style.visibility</p:attrName>
                                        </p:attrNameLst>
                                      </p:cBhvr>
                                      <p:to>
                                        <p:strVal val="hidden"/>
                                      </p:to>
                                    </p:set>
                                  </p:childTnLst>
                                </p:cTn>
                              </p:par>
                              <p:par>
                                <p:cTn id="28" presetID="1" presetClass="exit" presetSubtype="0" fill="hold" grpId="1" nodeType="withEffect">
                                  <p:stCondLst>
                                    <p:cond delay="1000"/>
                                  </p:stCondLst>
                                  <p:childTnLst>
                                    <p:set>
                                      <p:cBhvr>
                                        <p:cTn id="29" dur="1" fill="hold">
                                          <p:stCondLst>
                                            <p:cond delay="0"/>
                                          </p:stCondLst>
                                        </p:cTn>
                                        <p:tgtEl>
                                          <p:spTgt spid="123"/>
                                        </p:tgtEl>
                                        <p:attrNameLst>
                                          <p:attrName>style.visibility</p:attrName>
                                        </p:attrNameLst>
                                      </p:cBhvr>
                                      <p:to>
                                        <p:strVal val="hidden"/>
                                      </p:to>
                                    </p:set>
                                  </p:childTnLst>
                                </p:cTn>
                              </p:par>
                            </p:childTnLst>
                          </p:cTn>
                        </p:par>
                        <p:par>
                          <p:cTn id="30" fill="hold">
                            <p:stCondLst>
                              <p:cond delay="2500"/>
                            </p:stCondLst>
                            <p:childTnLst>
                              <p:par>
                                <p:cTn id="31" presetID="5" presetClass="entr" presetSubtype="10" fill="hold" grpId="0" nodeType="afterEffect">
                                  <p:stCondLst>
                                    <p:cond delay="500"/>
                                  </p:stCondLst>
                                  <p:childTnLst>
                                    <p:set>
                                      <p:cBhvr>
                                        <p:cTn id="32" dur="1" fill="hold">
                                          <p:stCondLst>
                                            <p:cond delay="0"/>
                                          </p:stCondLst>
                                        </p:cTn>
                                        <p:tgtEl>
                                          <p:spTgt spid="110"/>
                                        </p:tgtEl>
                                        <p:attrNameLst>
                                          <p:attrName>style.visibility</p:attrName>
                                        </p:attrNameLst>
                                      </p:cBhvr>
                                      <p:to>
                                        <p:strVal val="visible"/>
                                      </p:to>
                                    </p:set>
                                    <p:animEffect transition="in" filter="checkerboard(across)">
                                      <p:cBhvr>
                                        <p:cTn id="33" dur="100"/>
                                        <p:tgtEl>
                                          <p:spTgt spid="110"/>
                                        </p:tgtEl>
                                      </p:cBhvr>
                                    </p:animEffect>
                                  </p:childTnLst>
                                </p:cTn>
                              </p:par>
                            </p:childTnLst>
                          </p:cTn>
                        </p:par>
                        <p:par>
                          <p:cTn id="34" fill="hold">
                            <p:stCondLst>
                              <p:cond delay="3100"/>
                            </p:stCondLst>
                            <p:childTnLst>
                              <p:par>
                                <p:cTn id="35" presetID="0" presetClass="path" presetSubtype="0" accel="50000" decel="50000" fill="hold" grpId="2" nodeType="afterEffect">
                                  <p:stCondLst>
                                    <p:cond delay="0"/>
                                  </p:stCondLst>
                                  <p:childTnLst>
                                    <p:animMotion origin="layout" path="M -3.33333E-6 1.48148E-6 C 0.04914 0.0868 0.09792 0.17361 0.15608 0.14444 C 0.21407 0.11528 0.31789 -0.09283 0.34757 -0.17523 " pathEditMode="relative" rAng="0" ptsTypes="AAA">
                                      <p:cBhvr>
                                        <p:cTn id="36" dur="1500" fill="hold"/>
                                        <p:tgtEl>
                                          <p:spTgt spid="110"/>
                                        </p:tgtEl>
                                        <p:attrNameLst>
                                          <p:attrName>ppt_x</p:attrName>
                                          <p:attrName>ppt_y</p:attrName>
                                        </p:attrNameLst>
                                      </p:cBhvr>
                                      <p:rCtr x="17378" y="-1273"/>
                                    </p:animMotion>
                                  </p:childTnLst>
                                </p:cTn>
                              </p:par>
                              <p:par>
                                <p:cTn id="37" presetID="1" presetClass="entr" presetSubtype="0" fill="hold" grpId="0" nodeType="withEffect">
                                  <p:stCondLst>
                                    <p:cond delay="200"/>
                                  </p:stCondLst>
                                  <p:childTnLst>
                                    <p:set>
                                      <p:cBhvr>
                                        <p:cTn id="38" dur="1" fill="hold">
                                          <p:stCondLst>
                                            <p:cond delay="0"/>
                                          </p:stCondLst>
                                        </p:cTn>
                                        <p:tgtEl>
                                          <p:spTgt spid="124"/>
                                        </p:tgtEl>
                                        <p:attrNameLst>
                                          <p:attrName>style.visibility</p:attrName>
                                        </p:attrNameLst>
                                      </p:cBhvr>
                                      <p:to>
                                        <p:strVal val="visible"/>
                                      </p:to>
                                    </p:set>
                                  </p:childTnLst>
                                </p:cTn>
                              </p:par>
                              <p:par>
                                <p:cTn id="39" presetID="1" presetClass="entr" presetSubtype="0" fill="hold" grpId="0" nodeType="withEffect">
                                  <p:stCondLst>
                                    <p:cond delay="800"/>
                                  </p:stCondLst>
                                  <p:childTnLst>
                                    <p:set>
                                      <p:cBhvr>
                                        <p:cTn id="40" dur="1" fill="hold">
                                          <p:stCondLst>
                                            <p:cond delay="0"/>
                                          </p:stCondLst>
                                        </p:cTn>
                                        <p:tgtEl>
                                          <p:spTgt spid="126"/>
                                        </p:tgtEl>
                                        <p:attrNameLst>
                                          <p:attrName>style.visibility</p:attrName>
                                        </p:attrNameLst>
                                      </p:cBhvr>
                                      <p:to>
                                        <p:strVal val="visible"/>
                                      </p:to>
                                    </p:set>
                                  </p:childTnLst>
                                </p:cTn>
                              </p:par>
                              <p:par>
                                <p:cTn id="41" presetID="1" presetClass="entr" presetSubtype="0" fill="hold" grpId="0" nodeType="withEffect">
                                  <p:stCondLst>
                                    <p:cond delay="1200"/>
                                  </p:stCondLst>
                                  <p:childTnLst>
                                    <p:set>
                                      <p:cBhvr>
                                        <p:cTn id="42" dur="1" fill="hold">
                                          <p:stCondLst>
                                            <p:cond delay="0"/>
                                          </p:stCondLst>
                                        </p:cTn>
                                        <p:tgtEl>
                                          <p:spTgt spid="127"/>
                                        </p:tgtEl>
                                        <p:attrNameLst>
                                          <p:attrName>style.visibility</p:attrName>
                                        </p:attrNameLst>
                                      </p:cBhvr>
                                      <p:to>
                                        <p:strVal val="visible"/>
                                      </p:to>
                                    </p:set>
                                  </p:childTnLst>
                                </p:cTn>
                              </p:par>
                            </p:childTnLst>
                          </p:cTn>
                        </p:par>
                        <p:par>
                          <p:cTn id="43" fill="hold">
                            <p:stCondLst>
                              <p:cond delay="4600"/>
                            </p:stCondLst>
                            <p:childTnLst>
                              <p:par>
                                <p:cTn id="44" presetID="10" presetClass="exit" presetSubtype="0" fill="hold" grpId="1" nodeType="afterEffect">
                                  <p:stCondLst>
                                    <p:cond delay="100"/>
                                  </p:stCondLst>
                                  <p:childTnLst>
                                    <p:animEffect transition="out" filter="fade">
                                      <p:cBhvr>
                                        <p:cTn id="45" dur="100"/>
                                        <p:tgtEl>
                                          <p:spTgt spid="110"/>
                                        </p:tgtEl>
                                      </p:cBhvr>
                                    </p:animEffect>
                                    <p:set>
                                      <p:cBhvr>
                                        <p:cTn id="46" dur="1" fill="hold">
                                          <p:stCondLst>
                                            <p:cond delay="99"/>
                                          </p:stCondLst>
                                        </p:cTn>
                                        <p:tgtEl>
                                          <p:spTgt spid="110"/>
                                        </p:tgtEl>
                                        <p:attrNameLst>
                                          <p:attrName>style.visibility</p:attrName>
                                        </p:attrNameLst>
                                      </p:cBhvr>
                                      <p:to>
                                        <p:strVal val="hidden"/>
                                      </p:to>
                                    </p:set>
                                  </p:childTnLst>
                                </p:cTn>
                              </p:par>
                            </p:childTnLst>
                          </p:cTn>
                        </p:par>
                        <p:par>
                          <p:cTn id="47" fill="hold">
                            <p:stCondLst>
                              <p:cond delay="4800"/>
                            </p:stCondLst>
                            <p:childTnLst>
                              <p:par>
                                <p:cTn id="48" presetID="5" presetClass="entr" presetSubtype="10" fill="hold" grpId="0" nodeType="afterEffect">
                                  <p:stCondLst>
                                    <p:cond delay="500"/>
                                  </p:stCondLst>
                                  <p:childTnLst>
                                    <p:set>
                                      <p:cBhvr>
                                        <p:cTn id="49" dur="1" fill="hold">
                                          <p:stCondLst>
                                            <p:cond delay="0"/>
                                          </p:stCondLst>
                                        </p:cTn>
                                        <p:tgtEl>
                                          <p:spTgt spid="113"/>
                                        </p:tgtEl>
                                        <p:attrNameLst>
                                          <p:attrName>style.visibility</p:attrName>
                                        </p:attrNameLst>
                                      </p:cBhvr>
                                      <p:to>
                                        <p:strVal val="visible"/>
                                      </p:to>
                                    </p:set>
                                    <p:animEffect transition="in" filter="checkerboard(across)">
                                      <p:cBhvr>
                                        <p:cTn id="50" dur="500"/>
                                        <p:tgtEl>
                                          <p:spTgt spid="113"/>
                                        </p:tgtEl>
                                      </p:cBhvr>
                                    </p:animEffect>
                                  </p:childTnLst>
                                </p:cTn>
                              </p:par>
                            </p:childTnLst>
                          </p:cTn>
                        </p:par>
                        <p:par>
                          <p:cTn id="51" fill="hold">
                            <p:stCondLst>
                              <p:cond delay="5800"/>
                            </p:stCondLst>
                            <p:childTnLst>
                              <p:par>
                                <p:cTn id="52" presetID="1" presetClass="exit" presetSubtype="0" fill="hold" grpId="1" nodeType="afterEffect">
                                  <p:stCondLst>
                                    <p:cond delay="500"/>
                                  </p:stCondLst>
                                  <p:childTnLst>
                                    <p:set>
                                      <p:cBhvr>
                                        <p:cTn id="53" dur="1" fill="hold">
                                          <p:stCondLst>
                                            <p:cond delay="0"/>
                                          </p:stCondLst>
                                        </p:cTn>
                                        <p:tgtEl>
                                          <p:spTgt spid="124"/>
                                        </p:tgtEl>
                                        <p:attrNameLst>
                                          <p:attrName>style.visibility</p:attrName>
                                        </p:attrNameLst>
                                      </p:cBhvr>
                                      <p:to>
                                        <p:strVal val="hidden"/>
                                      </p:to>
                                    </p:set>
                                  </p:childTnLst>
                                </p:cTn>
                              </p:par>
                              <p:par>
                                <p:cTn id="54" presetID="1" presetClass="exit" presetSubtype="0" fill="hold" grpId="1" nodeType="withEffect">
                                  <p:stCondLst>
                                    <p:cond delay="500"/>
                                  </p:stCondLst>
                                  <p:childTnLst>
                                    <p:set>
                                      <p:cBhvr>
                                        <p:cTn id="55" dur="1" fill="hold">
                                          <p:stCondLst>
                                            <p:cond delay="0"/>
                                          </p:stCondLst>
                                        </p:cTn>
                                        <p:tgtEl>
                                          <p:spTgt spid="126"/>
                                        </p:tgtEl>
                                        <p:attrNameLst>
                                          <p:attrName>style.visibility</p:attrName>
                                        </p:attrNameLst>
                                      </p:cBhvr>
                                      <p:to>
                                        <p:strVal val="hidden"/>
                                      </p:to>
                                    </p:set>
                                  </p:childTnLst>
                                </p:cTn>
                              </p:par>
                              <p:par>
                                <p:cTn id="56" presetID="1" presetClass="exit" presetSubtype="0" fill="hold" grpId="1" nodeType="withEffect">
                                  <p:stCondLst>
                                    <p:cond delay="500"/>
                                  </p:stCondLst>
                                  <p:childTnLst>
                                    <p:set>
                                      <p:cBhvr>
                                        <p:cTn id="57" dur="1" fill="hold">
                                          <p:stCondLst>
                                            <p:cond delay="0"/>
                                          </p:stCondLst>
                                        </p:cTn>
                                        <p:tgtEl>
                                          <p:spTgt spid="127"/>
                                        </p:tgtEl>
                                        <p:attrNameLst>
                                          <p:attrName>style.visibility</p:attrName>
                                        </p:attrNameLst>
                                      </p:cBhvr>
                                      <p:to>
                                        <p:strVal val="hidden"/>
                                      </p:to>
                                    </p:set>
                                  </p:childTnLst>
                                </p:cTn>
                              </p:par>
                            </p:childTnLst>
                          </p:cTn>
                        </p:par>
                        <p:par>
                          <p:cTn id="58" fill="hold">
                            <p:stCondLst>
                              <p:cond delay="6300"/>
                            </p:stCondLst>
                            <p:childTnLst>
                              <p:par>
                                <p:cTn id="59" presetID="5" presetClass="entr" presetSubtype="10" fill="hold" grpId="0" nodeType="afterEffect">
                                  <p:stCondLst>
                                    <p:cond delay="500"/>
                                  </p:stCondLst>
                                  <p:childTnLst>
                                    <p:set>
                                      <p:cBhvr>
                                        <p:cTn id="60" dur="1" fill="hold">
                                          <p:stCondLst>
                                            <p:cond delay="0"/>
                                          </p:stCondLst>
                                        </p:cTn>
                                        <p:tgtEl>
                                          <p:spTgt spid="111"/>
                                        </p:tgtEl>
                                        <p:attrNameLst>
                                          <p:attrName>style.visibility</p:attrName>
                                        </p:attrNameLst>
                                      </p:cBhvr>
                                      <p:to>
                                        <p:strVal val="visible"/>
                                      </p:to>
                                    </p:set>
                                    <p:animEffect transition="in" filter="checkerboard(across)">
                                      <p:cBhvr>
                                        <p:cTn id="61" dur="100"/>
                                        <p:tgtEl>
                                          <p:spTgt spid="111"/>
                                        </p:tgtEl>
                                      </p:cBhvr>
                                    </p:animEffect>
                                  </p:childTnLst>
                                </p:cTn>
                              </p:par>
                            </p:childTnLst>
                          </p:cTn>
                        </p:par>
                        <p:par>
                          <p:cTn id="62" fill="hold">
                            <p:stCondLst>
                              <p:cond delay="6900"/>
                            </p:stCondLst>
                            <p:childTnLst>
                              <p:par>
                                <p:cTn id="63" presetID="0" presetClass="path" presetSubtype="0" accel="50000" decel="50000" fill="hold" grpId="2" nodeType="afterEffect">
                                  <p:stCondLst>
                                    <p:cond delay="0"/>
                                  </p:stCondLst>
                                  <p:childTnLst>
                                    <p:animMotion origin="layout" path="M -3.33333E-6 1.48148E-6 C -0.04392 -0.05417 -0.08767 -0.1081 -0.08333 -0.14884 C -0.07899 -0.18958 -0.04566 -0.24097 0.02657 -0.24445 C 0.09879 -0.24792 0.32934 -0.23611 0.35 -0.16991 C 0.37066 -0.10371 0.15938 0.10648 0.15 0.15231 C 0.14063 0.19815 0.21736 0.15139 0.2941 0.10463 " pathEditMode="relative" rAng="0" ptsTypes="AAAAAA">
                                      <p:cBhvr>
                                        <p:cTn id="64" dur="2500" fill="hold"/>
                                        <p:tgtEl>
                                          <p:spTgt spid="111"/>
                                        </p:tgtEl>
                                        <p:attrNameLst>
                                          <p:attrName>ppt_x</p:attrName>
                                          <p:attrName>ppt_y</p:attrName>
                                        </p:attrNameLst>
                                      </p:cBhvr>
                                      <p:rCtr x="13385" y="-3704"/>
                                    </p:animMotion>
                                  </p:childTnLst>
                                </p:cTn>
                              </p:par>
                              <p:par>
                                <p:cTn id="65" presetID="1" presetClass="entr" presetSubtype="0" fill="hold" grpId="0" nodeType="withEffect">
                                  <p:stCondLst>
                                    <p:cond delay="200"/>
                                  </p:stCondLst>
                                  <p:childTnLst>
                                    <p:set>
                                      <p:cBhvr>
                                        <p:cTn id="66" dur="1" fill="hold">
                                          <p:stCondLst>
                                            <p:cond delay="0"/>
                                          </p:stCondLst>
                                        </p:cTn>
                                        <p:tgtEl>
                                          <p:spTgt spid="128"/>
                                        </p:tgtEl>
                                        <p:attrNameLst>
                                          <p:attrName>style.visibility</p:attrName>
                                        </p:attrNameLst>
                                      </p:cBhvr>
                                      <p:to>
                                        <p:strVal val="visible"/>
                                      </p:to>
                                    </p:set>
                                  </p:childTnLst>
                                </p:cTn>
                              </p:par>
                              <p:par>
                                <p:cTn id="67" presetID="1" presetClass="entr" presetSubtype="0" fill="hold" grpId="0" nodeType="withEffect">
                                  <p:stCondLst>
                                    <p:cond delay="500"/>
                                  </p:stCondLst>
                                  <p:childTnLst>
                                    <p:set>
                                      <p:cBhvr>
                                        <p:cTn id="68" dur="1" fill="hold">
                                          <p:stCondLst>
                                            <p:cond delay="0"/>
                                          </p:stCondLst>
                                        </p:cTn>
                                        <p:tgtEl>
                                          <p:spTgt spid="130"/>
                                        </p:tgtEl>
                                        <p:attrNameLst>
                                          <p:attrName>style.visibility</p:attrName>
                                        </p:attrNameLst>
                                      </p:cBhvr>
                                      <p:to>
                                        <p:strVal val="visible"/>
                                      </p:to>
                                    </p:set>
                                  </p:childTnLst>
                                </p:cTn>
                              </p:par>
                              <p:par>
                                <p:cTn id="69" presetID="1" presetClass="entr" presetSubtype="0" fill="hold" grpId="0" nodeType="withEffect">
                                  <p:stCondLst>
                                    <p:cond delay="900"/>
                                  </p:stCondLst>
                                  <p:childTnLst>
                                    <p:set>
                                      <p:cBhvr>
                                        <p:cTn id="70" dur="1" fill="hold">
                                          <p:stCondLst>
                                            <p:cond delay="0"/>
                                          </p:stCondLst>
                                        </p:cTn>
                                        <p:tgtEl>
                                          <p:spTgt spid="131"/>
                                        </p:tgtEl>
                                        <p:attrNameLst>
                                          <p:attrName>style.visibility</p:attrName>
                                        </p:attrNameLst>
                                      </p:cBhvr>
                                      <p:to>
                                        <p:strVal val="visible"/>
                                      </p:to>
                                    </p:set>
                                  </p:childTnLst>
                                </p:cTn>
                              </p:par>
                              <p:par>
                                <p:cTn id="71" presetID="1" presetClass="entr" presetSubtype="0" fill="hold" grpId="0" nodeType="withEffect">
                                  <p:stCondLst>
                                    <p:cond delay="1500"/>
                                  </p:stCondLst>
                                  <p:childTnLst>
                                    <p:set>
                                      <p:cBhvr>
                                        <p:cTn id="72" dur="1" fill="hold">
                                          <p:stCondLst>
                                            <p:cond delay="0"/>
                                          </p:stCondLst>
                                        </p:cTn>
                                        <p:tgtEl>
                                          <p:spTgt spid="133"/>
                                        </p:tgtEl>
                                        <p:attrNameLst>
                                          <p:attrName>style.visibility</p:attrName>
                                        </p:attrNameLst>
                                      </p:cBhvr>
                                      <p:to>
                                        <p:strVal val="visible"/>
                                      </p:to>
                                    </p:set>
                                  </p:childTnLst>
                                </p:cTn>
                              </p:par>
                              <p:par>
                                <p:cTn id="73" presetID="1" presetClass="entr" presetSubtype="0" fill="hold" grpId="0" nodeType="withEffect">
                                  <p:stCondLst>
                                    <p:cond delay="2000"/>
                                  </p:stCondLst>
                                  <p:childTnLst>
                                    <p:set>
                                      <p:cBhvr>
                                        <p:cTn id="74" dur="1" fill="hold">
                                          <p:stCondLst>
                                            <p:cond delay="0"/>
                                          </p:stCondLst>
                                        </p:cTn>
                                        <p:tgtEl>
                                          <p:spTgt spid="134"/>
                                        </p:tgtEl>
                                        <p:attrNameLst>
                                          <p:attrName>style.visibility</p:attrName>
                                        </p:attrNameLst>
                                      </p:cBhvr>
                                      <p:to>
                                        <p:strVal val="visible"/>
                                      </p:to>
                                    </p:set>
                                  </p:childTnLst>
                                </p:cTn>
                              </p:par>
                              <p:par>
                                <p:cTn id="75" presetID="1" presetClass="entr" presetSubtype="0" fill="hold" grpId="0" nodeType="withEffect">
                                  <p:stCondLst>
                                    <p:cond delay="2400"/>
                                  </p:stCondLst>
                                  <p:childTnLst>
                                    <p:set>
                                      <p:cBhvr>
                                        <p:cTn id="76" dur="1" fill="hold">
                                          <p:stCondLst>
                                            <p:cond delay="0"/>
                                          </p:stCondLst>
                                        </p:cTn>
                                        <p:tgtEl>
                                          <p:spTgt spid="135"/>
                                        </p:tgtEl>
                                        <p:attrNameLst>
                                          <p:attrName>style.visibility</p:attrName>
                                        </p:attrNameLst>
                                      </p:cBhvr>
                                      <p:to>
                                        <p:strVal val="visible"/>
                                      </p:to>
                                    </p:set>
                                  </p:childTnLst>
                                </p:cTn>
                              </p:par>
                            </p:childTnLst>
                          </p:cTn>
                        </p:par>
                        <p:par>
                          <p:cTn id="77" fill="hold">
                            <p:stCondLst>
                              <p:cond delay="9400"/>
                            </p:stCondLst>
                            <p:childTnLst>
                              <p:par>
                                <p:cTn id="78" presetID="10" presetClass="exit" presetSubtype="0" fill="hold" grpId="1" nodeType="afterEffect">
                                  <p:stCondLst>
                                    <p:cond delay="500"/>
                                  </p:stCondLst>
                                  <p:childTnLst>
                                    <p:animEffect transition="out" filter="fade">
                                      <p:cBhvr>
                                        <p:cTn id="79" dur="100"/>
                                        <p:tgtEl>
                                          <p:spTgt spid="111"/>
                                        </p:tgtEl>
                                      </p:cBhvr>
                                    </p:animEffect>
                                    <p:set>
                                      <p:cBhvr>
                                        <p:cTn id="80" dur="1" fill="hold">
                                          <p:stCondLst>
                                            <p:cond delay="99"/>
                                          </p:stCondLst>
                                        </p:cTn>
                                        <p:tgtEl>
                                          <p:spTgt spid="111"/>
                                        </p:tgtEl>
                                        <p:attrNameLst>
                                          <p:attrName>style.visibility</p:attrName>
                                        </p:attrNameLst>
                                      </p:cBhvr>
                                      <p:to>
                                        <p:strVal val="hidden"/>
                                      </p:to>
                                    </p:set>
                                  </p:childTnLst>
                                </p:cTn>
                              </p:par>
                            </p:childTnLst>
                          </p:cTn>
                        </p:par>
                        <p:par>
                          <p:cTn id="81" fill="hold">
                            <p:stCondLst>
                              <p:cond delay="10000"/>
                            </p:stCondLst>
                            <p:childTnLst>
                              <p:par>
                                <p:cTn id="82" presetID="5" presetClass="entr" presetSubtype="10" fill="hold" grpId="0" nodeType="afterEffect">
                                  <p:stCondLst>
                                    <p:cond delay="500"/>
                                  </p:stCondLst>
                                  <p:childTnLst>
                                    <p:set>
                                      <p:cBhvr>
                                        <p:cTn id="83" dur="1" fill="hold">
                                          <p:stCondLst>
                                            <p:cond delay="0"/>
                                          </p:stCondLst>
                                        </p:cTn>
                                        <p:tgtEl>
                                          <p:spTgt spid="114"/>
                                        </p:tgtEl>
                                        <p:attrNameLst>
                                          <p:attrName>style.visibility</p:attrName>
                                        </p:attrNameLst>
                                      </p:cBhvr>
                                      <p:to>
                                        <p:strVal val="visible"/>
                                      </p:to>
                                    </p:set>
                                    <p:animEffect transition="in" filter="checkerboard(across)">
                                      <p:cBhvr>
                                        <p:cTn id="84" dur="500"/>
                                        <p:tgtEl>
                                          <p:spTgt spid="114"/>
                                        </p:tgtEl>
                                      </p:cBhvr>
                                    </p:animEffect>
                                  </p:childTnLst>
                                </p:cTn>
                              </p:par>
                            </p:childTnLst>
                          </p:cTn>
                        </p:par>
                        <p:par>
                          <p:cTn id="85" fill="hold">
                            <p:stCondLst>
                              <p:cond delay="11000"/>
                            </p:stCondLst>
                            <p:childTnLst>
                              <p:par>
                                <p:cTn id="86" presetID="1" presetClass="exit" presetSubtype="0" fill="hold" grpId="1" nodeType="afterEffect">
                                  <p:stCondLst>
                                    <p:cond delay="500"/>
                                  </p:stCondLst>
                                  <p:childTnLst>
                                    <p:set>
                                      <p:cBhvr>
                                        <p:cTn id="87" dur="1" fill="hold">
                                          <p:stCondLst>
                                            <p:cond delay="0"/>
                                          </p:stCondLst>
                                        </p:cTn>
                                        <p:tgtEl>
                                          <p:spTgt spid="128"/>
                                        </p:tgtEl>
                                        <p:attrNameLst>
                                          <p:attrName>style.visibility</p:attrName>
                                        </p:attrNameLst>
                                      </p:cBhvr>
                                      <p:to>
                                        <p:strVal val="hidden"/>
                                      </p:to>
                                    </p:set>
                                  </p:childTnLst>
                                </p:cTn>
                              </p:par>
                              <p:par>
                                <p:cTn id="88" presetID="1" presetClass="exit" presetSubtype="0" fill="hold" grpId="1" nodeType="withEffect">
                                  <p:stCondLst>
                                    <p:cond delay="500"/>
                                  </p:stCondLst>
                                  <p:childTnLst>
                                    <p:set>
                                      <p:cBhvr>
                                        <p:cTn id="89" dur="1" fill="hold">
                                          <p:stCondLst>
                                            <p:cond delay="0"/>
                                          </p:stCondLst>
                                        </p:cTn>
                                        <p:tgtEl>
                                          <p:spTgt spid="130"/>
                                        </p:tgtEl>
                                        <p:attrNameLst>
                                          <p:attrName>style.visibility</p:attrName>
                                        </p:attrNameLst>
                                      </p:cBhvr>
                                      <p:to>
                                        <p:strVal val="hidden"/>
                                      </p:to>
                                    </p:set>
                                  </p:childTnLst>
                                </p:cTn>
                              </p:par>
                              <p:par>
                                <p:cTn id="90" presetID="1" presetClass="exit" presetSubtype="0" fill="hold" grpId="1" nodeType="withEffect">
                                  <p:stCondLst>
                                    <p:cond delay="500"/>
                                  </p:stCondLst>
                                  <p:childTnLst>
                                    <p:set>
                                      <p:cBhvr>
                                        <p:cTn id="91" dur="1" fill="hold">
                                          <p:stCondLst>
                                            <p:cond delay="0"/>
                                          </p:stCondLst>
                                        </p:cTn>
                                        <p:tgtEl>
                                          <p:spTgt spid="131"/>
                                        </p:tgtEl>
                                        <p:attrNameLst>
                                          <p:attrName>style.visibility</p:attrName>
                                        </p:attrNameLst>
                                      </p:cBhvr>
                                      <p:to>
                                        <p:strVal val="hidden"/>
                                      </p:to>
                                    </p:set>
                                  </p:childTnLst>
                                </p:cTn>
                              </p:par>
                              <p:par>
                                <p:cTn id="92" presetID="1" presetClass="exit" presetSubtype="0" fill="hold" grpId="1" nodeType="withEffect">
                                  <p:stCondLst>
                                    <p:cond delay="500"/>
                                  </p:stCondLst>
                                  <p:childTnLst>
                                    <p:set>
                                      <p:cBhvr>
                                        <p:cTn id="93" dur="1" fill="hold">
                                          <p:stCondLst>
                                            <p:cond delay="0"/>
                                          </p:stCondLst>
                                        </p:cTn>
                                        <p:tgtEl>
                                          <p:spTgt spid="133"/>
                                        </p:tgtEl>
                                        <p:attrNameLst>
                                          <p:attrName>style.visibility</p:attrName>
                                        </p:attrNameLst>
                                      </p:cBhvr>
                                      <p:to>
                                        <p:strVal val="hidden"/>
                                      </p:to>
                                    </p:set>
                                  </p:childTnLst>
                                </p:cTn>
                              </p:par>
                              <p:par>
                                <p:cTn id="94" presetID="1" presetClass="exit" presetSubtype="0" fill="hold" grpId="1" nodeType="withEffect">
                                  <p:stCondLst>
                                    <p:cond delay="500"/>
                                  </p:stCondLst>
                                  <p:childTnLst>
                                    <p:set>
                                      <p:cBhvr>
                                        <p:cTn id="95" dur="1" fill="hold">
                                          <p:stCondLst>
                                            <p:cond delay="0"/>
                                          </p:stCondLst>
                                        </p:cTn>
                                        <p:tgtEl>
                                          <p:spTgt spid="134"/>
                                        </p:tgtEl>
                                        <p:attrNameLst>
                                          <p:attrName>style.visibility</p:attrName>
                                        </p:attrNameLst>
                                      </p:cBhvr>
                                      <p:to>
                                        <p:strVal val="hidden"/>
                                      </p:to>
                                    </p:set>
                                  </p:childTnLst>
                                </p:cTn>
                              </p:par>
                              <p:par>
                                <p:cTn id="96" presetID="1" presetClass="exit" presetSubtype="0" fill="hold" grpId="1" nodeType="withEffect">
                                  <p:stCondLst>
                                    <p:cond delay="500"/>
                                  </p:stCondLst>
                                  <p:childTnLst>
                                    <p:set>
                                      <p:cBhvr>
                                        <p:cTn id="97" dur="1" fill="hold">
                                          <p:stCondLst>
                                            <p:cond delay="0"/>
                                          </p:stCondLst>
                                        </p:cTn>
                                        <p:tgtEl>
                                          <p:spTgt spid="135"/>
                                        </p:tgtEl>
                                        <p:attrNameLst>
                                          <p:attrName>style.visibility</p:attrName>
                                        </p:attrNameLst>
                                      </p:cBhvr>
                                      <p:to>
                                        <p:strVal val="hidden"/>
                                      </p:to>
                                    </p:set>
                                  </p:childTnLst>
                                </p:cTn>
                              </p:par>
                            </p:childTnLst>
                          </p:cTn>
                        </p:par>
                        <p:par>
                          <p:cTn id="98" fill="hold">
                            <p:stCondLst>
                              <p:cond delay="11500"/>
                            </p:stCondLst>
                            <p:childTnLst>
                              <p:par>
                                <p:cTn id="99" presetID="5" presetClass="entr" presetSubtype="10" fill="hold" grpId="0" nodeType="afterEffect">
                                  <p:stCondLst>
                                    <p:cond delay="500"/>
                                  </p:stCondLst>
                                  <p:childTnLst>
                                    <p:set>
                                      <p:cBhvr>
                                        <p:cTn id="100" dur="1" fill="hold">
                                          <p:stCondLst>
                                            <p:cond delay="0"/>
                                          </p:stCondLst>
                                        </p:cTn>
                                        <p:tgtEl>
                                          <p:spTgt spid="115"/>
                                        </p:tgtEl>
                                        <p:attrNameLst>
                                          <p:attrName>style.visibility</p:attrName>
                                        </p:attrNameLst>
                                      </p:cBhvr>
                                      <p:to>
                                        <p:strVal val="visible"/>
                                      </p:to>
                                    </p:set>
                                    <p:animEffect transition="in" filter="checkerboard(across)">
                                      <p:cBhvr>
                                        <p:cTn id="101" dur="100"/>
                                        <p:tgtEl>
                                          <p:spTgt spid="115"/>
                                        </p:tgtEl>
                                      </p:cBhvr>
                                    </p:animEffect>
                                  </p:childTnLst>
                                </p:cTn>
                              </p:par>
                            </p:childTnLst>
                          </p:cTn>
                        </p:par>
                        <p:par>
                          <p:cTn id="102" fill="hold">
                            <p:stCondLst>
                              <p:cond delay="12100"/>
                            </p:stCondLst>
                            <p:childTnLst>
                              <p:par>
                                <p:cTn id="103" presetID="0" presetClass="path" presetSubtype="0" accel="50000" decel="50000" fill="hold" grpId="2" nodeType="afterEffect">
                                  <p:stCondLst>
                                    <p:cond delay="0"/>
                                  </p:stCondLst>
                                  <p:childTnLst>
                                    <p:animMotion origin="layout" path="M -0.00347 0.00301 C 0.06094 -0.02685 0.12552 -0.05625 0.11302 -0.08357 C 0.10052 -0.11111 -0.06527 -0.13519 -0.0783 -0.16366 C -0.09149 -0.18982 -0.02916 -0.21482 0.03334 -0.24097 " pathEditMode="relative" rAng="300000" ptsTypes="AAAA">
                                      <p:cBhvr>
                                        <p:cTn id="104" dur="1300" fill="hold"/>
                                        <p:tgtEl>
                                          <p:spTgt spid="115"/>
                                        </p:tgtEl>
                                        <p:attrNameLst>
                                          <p:attrName>ppt_x</p:attrName>
                                          <p:attrName>ppt_y</p:attrName>
                                        </p:attrNameLst>
                                      </p:cBhvr>
                                      <p:rCtr x="2031" y="-12176"/>
                                    </p:animMotion>
                                  </p:childTnLst>
                                </p:cTn>
                              </p:par>
                              <p:par>
                                <p:cTn id="105" presetID="1" presetClass="entr" presetSubtype="0" fill="hold" grpId="0" nodeType="withEffect">
                                  <p:stCondLst>
                                    <p:cond delay="700"/>
                                  </p:stCondLst>
                                  <p:childTnLst>
                                    <p:set>
                                      <p:cBhvr>
                                        <p:cTn id="106" dur="1" fill="hold">
                                          <p:stCondLst>
                                            <p:cond delay="0"/>
                                          </p:stCondLst>
                                        </p:cTn>
                                        <p:tgtEl>
                                          <p:spTgt spid="137"/>
                                        </p:tgtEl>
                                        <p:attrNameLst>
                                          <p:attrName>style.visibility</p:attrName>
                                        </p:attrNameLst>
                                      </p:cBhvr>
                                      <p:to>
                                        <p:strVal val="visible"/>
                                      </p:to>
                                    </p:set>
                                  </p:childTnLst>
                                </p:cTn>
                              </p:par>
                              <p:par>
                                <p:cTn id="107" presetID="1" presetClass="entr" presetSubtype="0" fill="hold" grpId="0" nodeType="withEffect">
                                  <p:stCondLst>
                                    <p:cond delay="900"/>
                                  </p:stCondLst>
                                  <p:childTnLst>
                                    <p:set>
                                      <p:cBhvr>
                                        <p:cTn id="108" dur="1" fill="hold">
                                          <p:stCondLst>
                                            <p:cond delay="0"/>
                                          </p:stCondLst>
                                        </p:cTn>
                                        <p:tgtEl>
                                          <p:spTgt spid="138"/>
                                        </p:tgtEl>
                                        <p:attrNameLst>
                                          <p:attrName>style.visibility</p:attrName>
                                        </p:attrNameLst>
                                      </p:cBhvr>
                                      <p:to>
                                        <p:strVal val="visible"/>
                                      </p:to>
                                    </p:set>
                                  </p:childTnLst>
                                </p:cTn>
                              </p:par>
                              <p:par>
                                <p:cTn id="109" presetID="1" presetClass="entr" presetSubtype="0" fill="hold" grpId="0" nodeType="withEffect">
                                  <p:stCondLst>
                                    <p:cond delay="1200"/>
                                  </p:stCondLst>
                                  <p:childTnLst>
                                    <p:set>
                                      <p:cBhvr>
                                        <p:cTn id="110" dur="1" fill="hold">
                                          <p:stCondLst>
                                            <p:cond delay="0"/>
                                          </p:stCondLst>
                                        </p:cTn>
                                        <p:tgtEl>
                                          <p:spTgt spid="140"/>
                                        </p:tgtEl>
                                        <p:attrNameLst>
                                          <p:attrName>style.visibility</p:attrName>
                                        </p:attrNameLst>
                                      </p:cBhvr>
                                      <p:to>
                                        <p:strVal val="visible"/>
                                      </p:to>
                                    </p:set>
                                  </p:childTnLst>
                                </p:cTn>
                              </p:par>
                            </p:childTnLst>
                          </p:cTn>
                        </p:par>
                        <p:par>
                          <p:cTn id="111" fill="hold">
                            <p:stCondLst>
                              <p:cond delay="13400"/>
                            </p:stCondLst>
                            <p:childTnLst>
                              <p:par>
                                <p:cTn id="112" presetID="10" presetClass="exit" presetSubtype="0" fill="hold" grpId="1" nodeType="afterEffect">
                                  <p:stCondLst>
                                    <p:cond delay="500"/>
                                  </p:stCondLst>
                                  <p:childTnLst>
                                    <p:animEffect transition="out" filter="fade">
                                      <p:cBhvr>
                                        <p:cTn id="113" dur="100"/>
                                        <p:tgtEl>
                                          <p:spTgt spid="115"/>
                                        </p:tgtEl>
                                      </p:cBhvr>
                                    </p:animEffect>
                                    <p:set>
                                      <p:cBhvr>
                                        <p:cTn id="114" dur="1" fill="hold">
                                          <p:stCondLst>
                                            <p:cond delay="99"/>
                                          </p:stCondLst>
                                        </p:cTn>
                                        <p:tgtEl>
                                          <p:spTgt spid="115"/>
                                        </p:tgtEl>
                                        <p:attrNameLst>
                                          <p:attrName>style.visibility</p:attrName>
                                        </p:attrNameLst>
                                      </p:cBhvr>
                                      <p:to>
                                        <p:strVal val="hidden"/>
                                      </p:to>
                                    </p:set>
                                  </p:childTnLst>
                                </p:cTn>
                              </p:par>
                            </p:childTnLst>
                          </p:cTn>
                        </p:par>
                        <p:par>
                          <p:cTn id="115" fill="hold">
                            <p:stCondLst>
                              <p:cond delay="14000"/>
                            </p:stCondLst>
                            <p:childTnLst>
                              <p:par>
                                <p:cTn id="116" presetID="5" presetClass="entr" presetSubtype="10" fill="hold" grpId="0" nodeType="afterEffect">
                                  <p:stCondLst>
                                    <p:cond delay="500"/>
                                  </p:stCondLst>
                                  <p:childTnLst>
                                    <p:set>
                                      <p:cBhvr>
                                        <p:cTn id="117" dur="1" fill="hold">
                                          <p:stCondLst>
                                            <p:cond delay="0"/>
                                          </p:stCondLst>
                                        </p:cTn>
                                        <p:tgtEl>
                                          <p:spTgt spid="117"/>
                                        </p:tgtEl>
                                        <p:attrNameLst>
                                          <p:attrName>style.visibility</p:attrName>
                                        </p:attrNameLst>
                                      </p:cBhvr>
                                      <p:to>
                                        <p:strVal val="visible"/>
                                      </p:to>
                                    </p:set>
                                    <p:animEffect transition="in" filter="checkerboard(across)">
                                      <p:cBhvr>
                                        <p:cTn id="118" dur="500"/>
                                        <p:tgtEl>
                                          <p:spTgt spid="117"/>
                                        </p:tgtEl>
                                      </p:cBhvr>
                                    </p:animEffect>
                                  </p:childTnLst>
                                </p:cTn>
                              </p:par>
                            </p:childTnLst>
                          </p:cTn>
                        </p:par>
                        <p:par>
                          <p:cTn id="119" fill="hold">
                            <p:stCondLst>
                              <p:cond delay="15000"/>
                            </p:stCondLst>
                            <p:childTnLst>
                              <p:par>
                                <p:cTn id="120" presetID="1" presetClass="exit" presetSubtype="0" fill="hold" grpId="1" nodeType="afterEffect">
                                  <p:stCondLst>
                                    <p:cond delay="500"/>
                                  </p:stCondLst>
                                  <p:childTnLst>
                                    <p:set>
                                      <p:cBhvr>
                                        <p:cTn id="121" dur="1" fill="hold">
                                          <p:stCondLst>
                                            <p:cond delay="0"/>
                                          </p:stCondLst>
                                        </p:cTn>
                                        <p:tgtEl>
                                          <p:spTgt spid="137"/>
                                        </p:tgtEl>
                                        <p:attrNameLst>
                                          <p:attrName>style.visibility</p:attrName>
                                        </p:attrNameLst>
                                      </p:cBhvr>
                                      <p:to>
                                        <p:strVal val="hidden"/>
                                      </p:to>
                                    </p:set>
                                  </p:childTnLst>
                                </p:cTn>
                              </p:par>
                              <p:par>
                                <p:cTn id="122" presetID="1" presetClass="exit" presetSubtype="0" fill="hold" grpId="1" nodeType="withEffect">
                                  <p:stCondLst>
                                    <p:cond delay="500"/>
                                  </p:stCondLst>
                                  <p:childTnLst>
                                    <p:set>
                                      <p:cBhvr>
                                        <p:cTn id="123" dur="1" fill="hold">
                                          <p:stCondLst>
                                            <p:cond delay="0"/>
                                          </p:stCondLst>
                                        </p:cTn>
                                        <p:tgtEl>
                                          <p:spTgt spid="138"/>
                                        </p:tgtEl>
                                        <p:attrNameLst>
                                          <p:attrName>style.visibility</p:attrName>
                                        </p:attrNameLst>
                                      </p:cBhvr>
                                      <p:to>
                                        <p:strVal val="hidden"/>
                                      </p:to>
                                    </p:set>
                                  </p:childTnLst>
                                </p:cTn>
                              </p:par>
                              <p:par>
                                <p:cTn id="124" presetID="1" presetClass="exit" presetSubtype="0" fill="hold" grpId="1" nodeType="withEffect">
                                  <p:stCondLst>
                                    <p:cond delay="500"/>
                                  </p:stCondLst>
                                  <p:childTnLst>
                                    <p:set>
                                      <p:cBhvr>
                                        <p:cTn id="125" dur="1" fill="hold">
                                          <p:stCondLst>
                                            <p:cond delay="0"/>
                                          </p:stCondLst>
                                        </p:cTn>
                                        <p:tgtEl>
                                          <p:spTgt spid="1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8" grpId="1" animBg="1"/>
      <p:bldP spid="109" grpId="0" animBg="1"/>
      <p:bldP spid="110" grpId="0" animBg="1"/>
      <p:bldP spid="110" grpId="1" animBg="1"/>
      <p:bldP spid="110" grpId="2" animBg="1"/>
      <p:bldP spid="111" grpId="0" animBg="1"/>
      <p:bldP spid="111" grpId="1" animBg="1"/>
      <p:bldP spid="111" grpId="2" animBg="1"/>
      <p:bldP spid="113" grpId="0" animBg="1"/>
      <p:bldP spid="114" grpId="0" animBg="1"/>
      <p:bldP spid="115" grpId="0" animBg="1"/>
      <p:bldP spid="115" grpId="1" animBg="1"/>
      <p:bldP spid="115" grpId="2" animBg="1"/>
      <p:bldP spid="117" grpId="0" animBg="1"/>
      <p:bldP spid="118" grpId="0"/>
      <p:bldP spid="118" grpId="1"/>
      <p:bldP spid="120" grpId="0"/>
      <p:bldP spid="120" grpId="1"/>
      <p:bldP spid="121" grpId="0"/>
      <p:bldP spid="121" grpId="1"/>
      <p:bldP spid="123" grpId="0"/>
      <p:bldP spid="123" grpId="1"/>
      <p:bldP spid="124" grpId="0"/>
      <p:bldP spid="124" grpId="1"/>
      <p:bldP spid="126" grpId="0"/>
      <p:bldP spid="126" grpId="1"/>
      <p:bldP spid="127" grpId="0"/>
      <p:bldP spid="127" grpId="1"/>
      <p:bldP spid="128" grpId="0"/>
      <p:bldP spid="128" grpId="1"/>
      <p:bldP spid="130" grpId="0"/>
      <p:bldP spid="130" grpId="1"/>
      <p:bldP spid="131" grpId="0"/>
      <p:bldP spid="131" grpId="1"/>
      <p:bldP spid="133" grpId="0"/>
      <p:bldP spid="133" grpId="1"/>
      <p:bldP spid="134" grpId="0"/>
      <p:bldP spid="134" grpId="1"/>
      <p:bldP spid="135" grpId="0"/>
      <p:bldP spid="135" grpId="1"/>
      <p:bldP spid="137" grpId="0"/>
      <p:bldP spid="137" grpId="1"/>
      <p:bldP spid="138" grpId="0"/>
      <p:bldP spid="138" grpId="1"/>
      <p:bldP spid="140" grpId="0"/>
      <p:bldP spid="14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4" name="表格 43">
                <a:extLst>
                  <a:ext uri="{FF2B5EF4-FFF2-40B4-BE49-F238E27FC236}">
                    <a16:creationId xmlns:a16="http://schemas.microsoft.com/office/drawing/2014/main" id="{52B94287-3D8F-3849-9877-4A50A3156315}"/>
                  </a:ext>
                </a:extLst>
              </p:cNvPr>
              <p:cNvGraphicFramePr>
                <a:graphicFrameLocks noGrp="1"/>
              </p:cNvGraphicFramePr>
              <p:nvPr>
                <p:extLst>
                  <p:ext uri="{D42A27DB-BD31-4B8C-83A1-F6EECF244321}">
                    <p14:modId xmlns:p14="http://schemas.microsoft.com/office/powerpoint/2010/main" val="1481013555"/>
                  </p:ext>
                </p:extLst>
              </p:nvPr>
            </p:nvGraphicFramePr>
            <p:xfrm>
              <a:off x="7314051" y="2501984"/>
              <a:ext cx="1722445" cy="4023360"/>
            </p:xfrm>
            <a:graphic>
              <a:graphicData uri="http://schemas.openxmlformats.org/drawingml/2006/table">
                <a:tbl>
                  <a:tblPr firstRow="1" bandRow="1">
                    <a:tableStyleId>{5940675A-B579-460E-94D1-54222C63F5DA}</a:tableStyleId>
                  </a:tblPr>
                  <a:tblGrid>
                    <a:gridCol w="914746">
                      <a:extLst>
                        <a:ext uri="{9D8B030D-6E8A-4147-A177-3AD203B41FA5}">
                          <a16:colId xmlns:a16="http://schemas.microsoft.com/office/drawing/2014/main" val="455410597"/>
                        </a:ext>
                      </a:extLst>
                    </a:gridCol>
                    <a:gridCol w="807699">
                      <a:extLst>
                        <a:ext uri="{9D8B030D-6E8A-4147-A177-3AD203B41FA5}">
                          <a16:colId xmlns:a16="http://schemas.microsoft.com/office/drawing/2014/main" val="2015854312"/>
                        </a:ext>
                      </a:extLst>
                    </a:gridCol>
                  </a:tblGrid>
                  <a:tr h="330103">
                    <a:tc>
                      <a:txBody>
                        <a:bodyPr/>
                        <a:lstStyle/>
                        <a:p>
                          <a:pPr algn="ct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0.089</a:t>
                          </a:r>
                          <a:endParaRPr lang="zh-CN" altLang="en-US" sz="1600" dirty="0"/>
                        </a:p>
                      </a:txBody>
                      <a:tcPr>
                        <a:noFill/>
                      </a:tcPr>
                    </a:tc>
                    <a:extLst>
                      <a:ext uri="{0D108BD9-81ED-4DB2-BD59-A6C34878D82A}">
                        <a16:rowId xmlns:a16="http://schemas.microsoft.com/office/drawing/2014/main" val="2193459574"/>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0.071</a:t>
                          </a:r>
                          <a:endParaRPr lang="zh-CN" altLang="en-US" sz="1600" dirty="0"/>
                        </a:p>
                      </a:txBody>
                      <a:tcPr>
                        <a:noFill/>
                      </a:tcPr>
                    </a:tc>
                    <a:extLst>
                      <a:ext uri="{0D108BD9-81ED-4DB2-BD59-A6C34878D82A}">
                        <a16:rowId xmlns:a16="http://schemas.microsoft.com/office/drawing/2014/main" val="3199130714"/>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3</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0.089</a:t>
                          </a:r>
                          <a:endParaRPr lang="zh-CN" altLang="en-US" sz="1600" dirty="0"/>
                        </a:p>
                      </a:txBody>
                      <a:tcPr>
                        <a:noFill/>
                      </a:tcPr>
                    </a:tc>
                    <a:extLst>
                      <a:ext uri="{0D108BD9-81ED-4DB2-BD59-A6C34878D82A}">
                        <a16:rowId xmlns:a16="http://schemas.microsoft.com/office/drawing/2014/main" val="2405917587"/>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4</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0.2</a:t>
                          </a:r>
                          <a:endParaRPr lang="zh-CN" altLang="en-US" sz="1600" dirty="0"/>
                        </a:p>
                      </a:txBody>
                      <a:tcPr>
                        <a:noFill/>
                      </a:tcPr>
                    </a:tc>
                    <a:extLst>
                      <a:ext uri="{0D108BD9-81ED-4DB2-BD59-A6C34878D82A}">
                        <a16:rowId xmlns:a16="http://schemas.microsoft.com/office/drawing/2014/main" val="543198350"/>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5</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0.074</a:t>
                          </a:r>
                          <a:endParaRPr lang="zh-CN" altLang="en-US" sz="1600" dirty="0"/>
                        </a:p>
                      </a:txBody>
                      <a:tcPr>
                        <a:noFill/>
                      </a:tcPr>
                    </a:tc>
                    <a:extLst>
                      <a:ext uri="{0D108BD9-81ED-4DB2-BD59-A6C34878D82A}">
                        <a16:rowId xmlns:a16="http://schemas.microsoft.com/office/drawing/2014/main" val="3887279789"/>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smtClean="0">
                                  <a:latin typeface="Cambria Math" panose="02040503050406030204" pitchFamily="18" charset="0"/>
                                </a:rPr>
                                <m:t>,6</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0.035</a:t>
                          </a:r>
                          <a:endParaRPr lang="zh-CN" altLang="en-US" sz="1600" dirty="0"/>
                        </a:p>
                      </a:txBody>
                      <a:tcPr>
                        <a:noFill/>
                      </a:tcPr>
                    </a:tc>
                    <a:extLst>
                      <a:ext uri="{0D108BD9-81ED-4DB2-BD59-A6C34878D82A}">
                        <a16:rowId xmlns:a16="http://schemas.microsoft.com/office/drawing/2014/main" val="1317690349"/>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7</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0.020</a:t>
                          </a:r>
                          <a:endParaRPr lang="zh-CN" altLang="en-US" sz="1600" dirty="0"/>
                        </a:p>
                      </a:txBody>
                      <a:tcPr>
                        <a:noFill/>
                      </a:tcPr>
                    </a:tc>
                    <a:extLst>
                      <a:ext uri="{0D108BD9-81ED-4DB2-BD59-A6C34878D82A}">
                        <a16:rowId xmlns:a16="http://schemas.microsoft.com/office/drawing/2014/main" val="3482805012"/>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8</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0.077</a:t>
                          </a:r>
                          <a:endParaRPr lang="zh-CN" altLang="en-US" sz="1600" dirty="0"/>
                        </a:p>
                      </a:txBody>
                      <a:tcPr>
                        <a:noFill/>
                      </a:tcPr>
                    </a:tc>
                    <a:extLst>
                      <a:ext uri="{0D108BD9-81ED-4DB2-BD59-A6C34878D82A}">
                        <a16:rowId xmlns:a16="http://schemas.microsoft.com/office/drawing/2014/main" val="1460295936"/>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9</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0.020</a:t>
                          </a:r>
                          <a:endParaRPr lang="zh-CN" altLang="en-US" sz="1600" dirty="0"/>
                        </a:p>
                      </a:txBody>
                      <a:tcPr>
                        <a:noFill/>
                      </a:tcPr>
                    </a:tc>
                    <a:extLst>
                      <a:ext uri="{0D108BD9-81ED-4DB2-BD59-A6C34878D82A}">
                        <a16:rowId xmlns:a16="http://schemas.microsoft.com/office/drawing/2014/main" val="2606628723"/>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10</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0.086</a:t>
                          </a:r>
                          <a:endParaRPr lang="zh-CN" altLang="en-US" sz="1600" dirty="0"/>
                        </a:p>
                      </a:txBody>
                      <a:tcPr>
                        <a:noFill/>
                      </a:tcPr>
                    </a:tc>
                    <a:extLst>
                      <a:ext uri="{0D108BD9-81ED-4DB2-BD59-A6C34878D82A}">
                        <a16:rowId xmlns:a16="http://schemas.microsoft.com/office/drawing/2014/main" val="3613261214"/>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smtClean="0">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11</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0.020</a:t>
                          </a:r>
                          <a:endParaRPr lang="zh-CN" altLang="en-US" sz="1600" dirty="0"/>
                        </a:p>
                      </a:txBody>
                      <a:tcPr>
                        <a:noFill/>
                      </a:tcPr>
                    </a:tc>
                    <a:extLst>
                      <a:ext uri="{0D108BD9-81ED-4DB2-BD59-A6C34878D82A}">
                        <a16:rowId xmlns:a16="http://schemas.microsoft.com/office/drawing/2014/main" val="3436287583"/>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smtClean="0">
                                  <a:latin typeface="Cambria Math" panose="02040503050406030204" pitchFamily="18" charset="0"/>
                                </a:rPr>
                                <m:t>(</m:t>
                              </m:r>
                              <m:r>
                                <a:rPr kumimoji="1" lang="en-US" altLang="zh-CN" sz="1600" b="1" i="1" smtClean="0">
                                  <a:latin typeface="Cambria Math" panose="02040503050406030204" pitchFamily="18" charset="0"/>
                                </a:rPr>
                                <m:t>𝟒</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0.077</a:t>
                          </a:r>
                          <a:endParaRPr lang="zh-CN" altLang="en-US" sz="1600" dirty="0"/>
                        </a:p>
                      </a:txBody>
                      <a:tcPr>
                        <a:noFill/>
                      </a:tcPr>
                    </a:tc>
                    <a:extLst>
                      <a:ext uri="{0D108BD9-81ED-4DB2-BD59-A6C34878D82A}">
                        <a16:rowId xmlns:a16="http://schemas.microsoft.com/office/drawing/2014/main" val="3215457175"/>
                      </a:ext>
                    </a:extLst>
                  </a:tr>
                </a:tbl>
              </a:graphicData>
            </a:graphic>
          </p:graphicFrame>
        </mc:Choice>
        <mc:Fallback xmlns="">
          <p:graphicFrame>
            <p:nvGraphicFramePr>
              <p:cNvPr id="44" name="表格 43">
                <a:extLst>
                  <a:ext uri="{FF2B5EF4-FFF2-40B4-BE49-F238E27FC236}">
                    <a16:creationId xmlns:a16="http://schemas.microsoft.com/office/drawing/2014/main" id="{52B94287-3D8F-3849-9877-4A50A3156315}"/>
                  </a:ext>
                </a:extLst>
              </p:cNvPr>
              <p:cNvGraphicFramePr>
                <a:graphicFrameLocks noGrp="1"/>
              </p:cNvGraphicFramePr>
              <p:nvPr>
                <p:extLst>
                  <p:ext uri="{D42A27DB-BD31-4B8C-83A1-F6EECF244321}">
                    <p14:modId xmlns:p14="http://schemas.microsoft.com/office/powerpoint/2010/main" val="1481013555"/>
                  </p:ext>
                </p:extLst>
              </p:nvPr>
            </p:nvGraphicFramePr>
            <p:xfrm>
              <a:off x="7314051" y="2501984"/>
              <a:ext cx="1722445" cy="4023360"/>
            </p:xfrm>
            <a:graphic>
              <a:graphicData uri="http://schemas.openxmlformats.org/drawingml/2006/table">
                <a:tbl>
                  <a:tblPr firstRow="1" bandRow="1">
                    <a:tableStyleId>{5940675A-B579-460E-94D1-54222C63F5DA}</a:tableStyleId>
                  </a:tblPr>
                  <a:tblGrid>
                    <a:gridCol w="914746">
                      <a:extLst>
                        <a:ext uri="{9D8B030D-6E8A-4147-A177-3AD203B41FA5}">
                          <a16:colId xmlns:a16="http://schemas.microsoft.com/office/drawing/2014/main" val="455410597"/>
                        </a:ext>
                      </a:extLst>
                    </a:gridCol>
                    <a:gridCol w="807699">
                      <a:extLst>
                        <a:ext uri="{9D8B030D-6E8A-4147-A177-3AD203B41FA5}">
                          <a16:colId xmlns:a16="http://schemas.microsoft.com/office/drawing/2014/main" val="2015854312"/>
                        </a:ext>
                      </a:extLst>
                    </a:gridCol>
                  </a:tblGrid>
                  <a:tr h="335280">
                    <a:tc>
                      <a:txBody>
                        <a:bodyPr/>
                        <a:lstStyle/>
                        <a:p>
                          <a:endParaRPr lang="zh-CN"/>
                        </a:p>
                      </a:txBody>
                      <a:tcPr>
                        <a:blipFill>
                          <a:blip r:embed="rId4"/>
                          <a:stretch>
                            <a:fillRect t="-7692" r="-87671" b="-1142308"/>
                          </a:stretch>
                        </a:blipFill>
                      </a:tcPr>
                    </a:tc>
                    <a:tc>
                      <a:txBody>
                        <a:bodyPr/>
                        <a:lstStyle/>
                        <a:p>
                          <a:pPr algn="ctr"/>
                          <a:r>
                            <a:rPr lang="en-US" altLang="zh-CN" sz="1600" dirty="0"/>
                            <a:t>0.089</a:t>
                          </a:r>
                          <a:endParaRPr lang="zh-CN" altLang="en-US" sz="1600" dirty="0"/>
                        </a:p>
                      </a:txBody>
                      <a:tcPr>
                        <a:noFill/>
                      </a:tcPr>
                    </a:tc>
                    <a:extLst>
                      <a:ext uri="{0D108BD9-81ED-4DB2-BD59-A6C34878D82A}">
                        <a16:rowId xmlns:a16="http://schemas.microsoft.com/office/drawing/2014/main" val="2193459574"/>
                      </a:ext>
                    </a:extLst>
                  </a:tr>
                  <a:tr h="335280">
                    <a:tc>
                      <a:txBody>
                        <a:bodyPr/>
                        <a:lstStyle/>
                        <a:p>
                          <a:endParaRPr lang="zh-CN"/>
                        </a:p>
                      </a:txBody>
                      <a:tcPr>
                        <a:blipFill>
                          <a:blip r:embed="rId4"/>
                          <a:stretch>
                            <a:fillRect t="-103704" r="-87671" b="-1000000"/>
                          </a:stretch>
                        </a:blipFill>
                      </a:tcPr>
                    </a:tc>
                    <a:tc>
                      <a:txBody>
                        <a:bodyPr/>
                        <a:lstStyle/>
                        <a:p>
                          <a:pPr algn="ctr"/>
                          <a:r>
                            <a:rPr lang="en-US" altLang="zh-CN" sz="1600" dirty="0"/>
                            <a:t>0.071</a:t>
                          </a:r>
                          <a:endParaRPr lang="zh-CN" altLang="en-US" sz="1600" dirty="0"/>
                        </a:p>
                      </a:txBody>
                      <a:tcPr>
                        <a:noFill/>
                      </a:tcPr>
                    </a:tc>
                    <a:extLst>
                      <a:ext uri="{0D108BD9-81ED-4DB2-BD59-A6C34878D82A}">
                        <a16:rowId xmlns:a16="http://schemas.microsoft.com/office/drawing/2014/main" val="3199130714"/>
                      </a:ext>
                    </a:extLst>
                  </a:tr>
                  <a:tr h="335280">
                    <a:tc>
                      <a:txBody>
                        <a:bodyPr/>
                        <a:lstStyle/>
                        <a:p>
                          <a:endParaRPr lang="zh-CN"/>
                        </a:p>
                      </a:txBody>
                      <a:tcPr>
                        <a:blipFill>
                          <a:blip r:embed="rId4"/>
                          <a:stretch>
                            <a:fillRect t="-211538" r="-87671" b="-938462"/>
                          </a:stretch>
                        </a:blipFill>
                      </a:tcPr>
                    </a:tc>
                    <a:tc>
                      <a:txBody>
                        <a:bodyPr/>
                        <a:lstStyle/>
                        <a:p>
                          <a:pPr algn="ctr"/>
                          <a:r>
                            <a:rPr lang="en-US" altLang="zh-CN" sz="1600" dirty="0"/>
                            <a:t>0.089</a:t>
                          </a:r>
                          <a:endParaRPr lang="zh-CN" altLang="en-US" sz="1600" dirty="0"/>
                        </a:p>
                      </a:txBody>
                      <a:tcPr>
                        <a:noFill/>
                      </a:tcPr>
                    </a:tc>
                    <a:extLst>
                      <a:ext uri="{0D108BD9-81ED-4DB2-BD59-A6C34878D82A}">
                        <a16:rowId xmlns:a16="http://schemas.microsoft.com/office/drawing/2014/main" val="2405917587"/>
                      </a:ext>
                    </a:extLst>
                  </a:tr>
                  <a:tr h="335280">
                    <a:tc>
                      <a:txBody>
                        <a:bodyPr/>
                        <a:lstStyle/>
                        <a:p>
                          <a:endParaRPr lang="zh-CN"/>
                        </a:p>
                      </a:txBody>
                      <a:tcPr>
                        <a:blipFill>
                          <a:blip r:embed="rId4"/>
                          <a:stretch>
                            <a:fillRect t="-300000" r="-87671" b="-803704"/>
                          </a:stretch>
                        </a:blipFill>
                      </a:tcPr>
                    </a:tc>
                    <a:tc>
                      <a:txBody>
                        <a:bodyPr/>
                        <a:lstStyle/>
                        <a:p>
                          <a:pPr algn="ctr"/>
                          <a:r>
                            <a:rPr lang="en-US" altLang="zh-CN" sz="1600" dirty="0"/>
                            <a:t>0.2</a:t>
                          </a:r>
                          <a:endParaRPr lang="zh-CN" altLang="en-US" sz="1600" dirty="0"/>
                        </a:p>
                      </a:txBody>
                      <a:tcPr>
                        <a:noFill/>
                      </a:tcPr>
                    </a:tc>
                    <a:extLst>
                      <a:ext uri="{0D108BD9-81ED-4DB2-BD59-A6C34878D82A}">
                        <a16:rowId xmlns:a16="http://schemas.microsoft.com/office/drawing/2014/main" val="543198350"/>
                      </a:ext>
                    </a:extLst>
                  </a:tr>
                  <a:tr h="335280">
                    <a:tc>
                      <a:txBody>
                        <a:bodyPr/>
                        <a:lstStyle/>
                        <a:p>
                          <a:endParaRPr lang="zh-CN"/>
                        </a:p>
                      </a:txBody>
                      <a:tcPr>
                        <a:blipFill>
                          <a:blip r:embed="rId4"/>
                          <a:stretch>
                            <a:fillRect t="-415385" r="-87671" b="-734615"/>
                          </a:stretch>
                        </a:blipFill>
                      </a:tcPr>
                    </a:tc>
                    <a:tc>
                      <a:txBody>
                        <a:bodyPr/>
                        <a:lstStyle/>
                        <a:p>
                          <a:pPr algn="ctr"/>
                          <a:r>
                            <a:rPr lang="en-US" altLang="zh-CN" sz="1600" dirty="0"/>
                            <a:t>0.074</a:t>
                          </a:r>
                          <a:endParaRPr lang="zh-CN" altLang="en-US" sz="1600" dirty="0"/>
                        </a:p>
                      </a:txBody>
                      <a:tcPr>
                        <a:noFill/>
                      </a:tcPr>
                    </a:tc>
                    <a:extLst>
                      <a:ext uri="{0D108BD9-81ED-4DB2-BD59-A6C34878D82A}">
                        <a16:rowId xmlns:a16="http://schemas.microsoft.com/office/drawing/2014/main" val="3887279789"/>
                      </a:ext>
                    </a:extLst>
                  </a:tr>
                  <a:tr h="335280">
                    <a:tc>
                      <a:txBody>
                        <a:bodyPr/>
                        <a:lstStyle/>
                        <a:p>
                          <a:endParaRPr lang="zh-CN"/>
                        </a:p>
                      </a:txBody>
                      <a:tcPr>
                        <a:blipFill>
                          <a:blip r:embed="rId4"/>
                          <a:stretch>
                            <a:fillRect t="-496296" r="-87671" b="-607407"/>
                          </a:stretch>
                        </a:blipFill>
                      </a:tcPr>
                    </a:tc>
                    <a:tc>
                      <a:txBody>
                        <a:bodyPr/>
                        <a:lstStyle/>
                        <a:p>
                          <a:pPr algn="ctr"/>
                          <a:r>
                            <a:rPr lang="en-US" altLang="zh-CN" sz="1600" dirty="0"/>
                            <a:t>0.035</a:t>
                          </a:r>
                          <a:endParaRPr lang="zh-CN" altLang="en-US" sz="1600" dirty="0"/>
                        </a:p>
                      </a:txBody>
                      <a:tcPr>
                        <a:noFill/>
                      </a:tcPr>
                    </a:tc>
                    <a:extLst>
                      <a:ext uri="{0D108BD9-81ED-4DB2-BD59-A6C34878D82A}">
                        <a16:rowId xmlns:a16="http://schemas.microsoft.com/office/drawing/2014/main" val="1317690349"/>
                      </a:ext>
                    </a:extLst>
                  </a:tr>
                  <a:tr h="335280">
                    <a:tc>
                      <a:txBody>
                        <a:bodyPr/>
                        <a:lstStyle/>
                        <a:p>
                          <a:endParaRPr lang="zh-CN"/>
                        </a:p>
                      </a:txBody>
                      <a:tcPr>
                        <a:blipFill>
                          <a:blip r:embed="rId4"/>
                          <a:stretch>
                            <a:fillRect t="-619231" r="-87671" b="-530769"/>
                          </a:stretch>
                        </a:blipFill>
                      </a:tcPr>
                    </a:tc>
                    <a:tc>
                      <a:txBody>
                        <a:bodyPr/>
                        <a:lstStyle/>
                        <a:p>
                          <a:pPr algn="ctr"/>
                          <a:r>
                            <a:rPr lang="en-US" altLang="zh-CN" sz="1600" dirty="0"/>
                            <a:t>0.020</a:t>
                          </a:r>
                          <a:endParaRPr lang="zh-CN" altLang="en-US" sz="1600" dirty="0"/>
                        </a:p>
                      </a:txBody>
                      <a:tcPr>
                        <a:noFill/>
                      </a:tcPr>
                    </a:tc>
                    <a:extLst>
                      <a:ext uri="{0D108BD9-81ED-4DB2-BD59-A6C34878D82A}">
                        <a16:rowId xmlns:a16="http://schemas.microsoft.com/office/drawing/2014/main" val="3482805012"/>
                      </a:ext>
                    </a:extLst>
                  </a:tr>
                  <a:tr h="335280">
                    <a:tc>
                      <a:txBody>
                        <a:bodyPr/>
                        <a:lstStyle/>
                        <a:p>
                          <a:endParaRPr lang="zh-CN"/>
                        </a:p>
                      </a:txBody>
                      <a:tcPr>
                        <a:blipFill>
                          <a:blip r:embed="rId4"/>
                          <a:stretch>
                            <a:fillRect t="-719231" r="-87671" b="-430769"/>
                          </a:stretch>
                        </a:blipFill>
                      </a:tcPr>
                    </a:tc>
                    <a:tc>
                      <a:txBody>
                        <a:bodyPr/>
                        <a:lstStyle/>
                        <a:p>
                          <a:pPr algn="ctr"/>
                          <a:r>
                            <a:rPr lang="en-US" altLang="zh-CN" sz="1600" dirty="0"/>
                            <a:t>0.077</a:t>
                          </a:r>
                          <a:endParaRPr lang="zh-CN" altLang="en-US" sz="1600" dirty="0"/>
                        </a:p>
                      </a:txBody>
                      <a:tcPr>
                        <a:noFill/>
                      </a:tcPr>
                    </a:tc>
                    <a:extLst>
                      <a:ext uri="{0D108BD9-81ED-4DB2-BD59-A6C34878D82A}">
                        <a16:rowId xmlns:a16="http://schemas.microsoft.com/office/drawing/2014/main" val="1460295936"/>
                      </a:ext>
                    </a:extLst>
                  </a:tr>
                  <a:tr h="335280">
                    <a:tc>
                      <a:txBody>
                        <a:bodyPr/>
                        <a:lstStyle/>
                        <a:p>
                          <a:endParaRPr lang="zh-CN"/>
                        </a:p>
                      </a:txBody>
                      <a:tcPr>
                        <a:blipFill>
                          <a:blip r:embed="rId4"/>
                          <a:stretch>
                            <a:fillRect t="-788889" r="-87671" b="-314815"/>
                          </a:stretch>
                        </a:blipFill>
                      </a:tcPr>
                    </a:tc>
                    <a:tc>
                      <a:txBody>
                        <a:bodyPr/>
                        <a:lstStyle/>
                        <a:p>
                          <a:pPr algn="ctr"/>
                          <a:r>
                            <a:rPr lang="en-US" altLang="zh-CN" sz="1600" dirty="0"/>
                            <a:t>0.020</a:t>
                          </a:r>
                          <a:endParaRPr lang="zh-CN" altLang="en-US" sz="1600" dirty="0"/>
                        </a:p>
                      </a:txBody>
                      <a:tcPr>
                        <a:noFill/>
                      </a:tcPr>
                    </a:tc>
                    <a:extLst>
                      <a:ext uri="{0D108BD9-81ED-4DB2-BD59-A6C34878D82A}">
                        <a16:rowId xmlns:a16="http://schemas.microsoft.com/office/drawing/2014/main" val="2606628723"/>
                      </a:ext>
                    </a:extLst>
                  </a:tr>
                  <a:tr h="335280">
                    <a:tc>
                      <a:txBody>
                        <a:bodyPr/>
                        <a:lstStyle/>
                        <a:p>
                          <a:endParaRPr lang="zh-CN"/>
                        </a:p>
                      </a:txBody>
                      <a:tcPr>
                        <a:blipFill>
                          <a:blip r:embed="rId4"/>
                          <a:stretch>
                            <a:fillRect t="-923077" r="-87671" b="-226923"/>
                          </a:stretch>
                        </a:blipFill>
                      </a:tcPr>
                    </a:tc>
                    <a:tc>
                      <a:txBody>
                        <a:bodyPr/>
                        <a:lstStyle/>
                        <a:p>
                          <a:pPr algn="ctr"/>
                          <a:r>
                            <a:rPr lang="en-US" altLang="zh-CN" sz="1600" dirty="0"/>
                            <a:t>0.086</a:t>
                          </a:r>
                          <a:endParaRPr lang="zh-CN" altLang="en-US" sz="1600" dirty="0"/>
                        </a:p>
                      </a:txBody>
                      <a:tcPr>
                        <a:noFill/>
                      </a:tcPr>
                    </a:tc>
                    <a:extLst>
                      <a:ext uri="{0D108BD9-81ED-4DB2-BD59-A6C34878D82A}">
                        <a16:rowId xmlns:a16="http://schemas.microsoft.com/office/drawing/2014/main" val="3613261214"/>
                      </a:ext>
                    </a:extLst>
                  </a:tr>
                  <a:tr h="335280">
                    <a:tc>
                      <a:txBody>
                        <a:bodyPr/>
                        <a:lstStyle/>
                        <a:p>
                          <a:endParaRPr lang="zh-CN"/>
                        </a:p>
                      </a:txBody>
                      <a:tcPr>
                        <a:blipFill>
                          <a:blip r:embed="rId4"/>
                          <a:stretch>
                            <a:fillRect t="-985185" r="-87671" b="-118519"/>
                          </a:stretch>
                        </a:blipFill>
                      </a:tcPr>
                    </a:tc>
                    <a:tc>
                      <a:txBody>
                        <a:bodyPr/>
                        <a:lstStyle/>
                        <a:p>
                          <a:pPr algn="ctr"/>
                          <a:r>
                            <a:rPr lang="en-US" altLang="zh-CN" sz="1600" dirty="0"/>
                            <a:t>0.020</a:t>
                          </a:r>
                          <a:endParaRPr lang="zh-CN" altLang="en-US" sz="1600" dirty="0"/>
                        </a:p>
                      </a:txBody>
                      <a:tcPr>
                        <a:noFill/>
                      </a:tcPr>
                    </a:tc>
                    <a:extLst>
                      <a:ext uri="{0D108BD9-81ED-4DB2-BD59-A6C34878D82A}">
                        <a16:rowId xmlns:a16="http://schemas.microsoft.com/office/drawing/2014/main" val="3436287583"/>
                      </a:ext>
                    </a:extLst>
                  </a:tr>
                  <a:tr h="335280">
                    <a:tc>
                      <a:txBody>
                        <a:bodyPr/>
                        <a:lstStyle/>
                        <a:p>
                          <a:endParaRPr lang="zh-CN"/>
                        </a:p>
                      </a:txBody>
                      <a:tcPr>
                        <a:blipFill>
                          <a:blip r:embed="rId4"/>
                          <a:stretch>
                            <a:fillRect t="-1126923" r="-87671" b="-23077"/>
                          </a:stretch>
                        </a:blipFill>
                      </a:tcPr>
                    </a:tc>
                    <a:tc>
                      <a:txBody>
                        <a:bodyPr/>
                        <a:lstStyle/>
                        <a:p>
                          <a:pPr algn="ctr"/>
                          <a:r>
                            <a:rPr lang="en-US" altLang="zh-CN" sz="1600" dirty="0"/>
                            <a:t>0.077</a:t>
                          </a:r>
                          <a:endParaRPr lang="zh-CN" altLang="en-US" sz="1600" dirty="0"/>
                        </a:p>
                      </a:txBody>
                      <a:tcPr>
                        <a:noFill/>
                      </a:tcPr>
                    </a:tc>
                    <a:extLst>
                      <a:ext uri="{0D108BD9-81ED-4DB2-BD59-A6C34878D82A}">
                        <a16:rowId xmlns:a16="http://schemas.microsoft.com/office/drawing/2014/main" val="3215457175"/>
                      </a:ext>
                    </a:extLst>
                  </a:tr>
                </a:tbl>
              </a:graphicData>
            </a:graphic>
          </p:graphicFrame>
        </mc:Fallback>
      </mc:AlternateContent>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CA45BA2E-B0E1-354C-ACC2-B3C5C0BC0E35}"/>
                  </a:ext>
                </a:extLst>
              </p:cNvPr>
              <p:cNvSpPr/>
              <p:nvPr/>
            </p:nvSpPr>
            <p:spPr>
              <a:xfrm>
                <a:off x="4176915" y="4809456"/>
                <a:ext cx="3059381" cy="1060868"/>
              </a:xfrm>
              <a:prstGeom prst="rect">
                <a:avLst/>
              </a:prstGeom>
              <a:ln w="28575">
                <a:solidFill>
                  <a:srgbClr val="C00000"/>
                </a:solidFill>
              </a:ln>
            </p:spPr>
            <p:txBody>
              <a:bodyPr wrap="square">
                <a:spAutoFit/>
              </a:bodyPr>
              <a:lstStyle/>
              <a:p>
                <a:pPr algn="ctr"/>
                <a14:m>
                  <m:oMath xmlns:m="http://schemas.openxmlformats.org/officeDocument/2006/math">
                    <m:r>
                      <a:rPr kumimoji="1" lang="en-US" altLang="zh-CN" sz="1800" i="1">
                        <a:solidFill>
                          <a:srgbClr val="C00000"/>
                        </a:solidFill>
                        <a:latin typeface="Cambria Math" panose="02040503050406030204" pitchFamily="18" charset="0"/>
                      </a:rPr>
                      <m:t>𝑻</m:t>
                    </m:r>
                    <m:d>
                      <m:dPr>
                        <m:ctrlPr>
                          <a:rPr kumimoji="1" lang="en-US" altLang="zh-CN" sz="1800" i="1">
                            <a:solidFill>
                              <a:srgbClr val="C00000"/>
                            </a:solidFill>
                            <a:latin typeface="Cambria Math" panose="02040503050406030204" pitchFamily="18" charset="0"/>
                          </a:rPr>
                        </m:ctrlPr>
                      </m:dPr>
                      <m:e>
                        <m:r>
                          <a:rPr kumimoji="1" lang="en-US" altLang="zh-CN" sz="1800" i="1">
                            <a:solidFill>
                              <a:srgbClr val="C00000"/>
                            </a:solidFill>
                            <a:latin typeface="Cambria Math" panose="02040503050406030204" pitchFamily="18" charset="0"/>
                          </a:rPr>
                          <m:t>𝒏</m:t>
                        </m:r>
                      </m:e>
                    </m:d>
                    <m:r>
                      <a:rPr kumimoji="1" lang="en-US" altLang="zh-CN" sz="1800" i="1">
                        <a:solidFill>
                          <a:srgbClr val="C00000"/>
                        </a:solidFill>
                        <a:latin typeface="Cambria Math" panose="02040503050406030204" pitchFamily="18" charset="0"/>
                      </a:rPr>
                      <m:t>= </m:t>
                    </m:r>
                    <m:acc>
                      <m:accPr>
                        <m:chr m:val="̃"/>
                        <m:ctrlPr>
                          <a:rPr kumimoji="1" lang="en-US" altLang="zh-CN" sz="1800" i="1">
                            <a:solidFill>
                              <a:srgbClr val="C00000"/>
                            </a:solidFill>
                            <a:latin typeface="Cambria Math" panose="02040503050406030204" pitchFamily="18" charset="0"/>
                          </a:rPr>
                        </m:ctrlPr>
                      </m:accPr>
                      <m:e>
                        <m:r>
                          <a:rPr kumimoji="1" lang="en-US" altLang="zh-CN" sz="1800" i="1">
                            <a:solidFill>
                              <a:srgbClr val="C00000"/>
                            </a:solidFill>
                            <a:latin typeface="Cambria Math" panose="02040503050406030204" pitchFamily="18" charset="0"/>
                            <a:ea typeface="Cambria Math" panose="02040503050406030204" pitchFamily="18" charset="0"/>
                          </a:rPr>
                          <m:t>𝚶</m:t>
                        </m:r>
                      </m:e>
                    </m:acc>
                    <m:d>
                      <m:dPr>
                        <m:ctrlPr>
                          <a:rPr kumimoji="1" lang="en-US" altLang="zh-CN" sz="1800" i="1">
                            <a:solidFill>
                              <a:srgbClr val="C00000"/>
                            </a:solidFill>
                            <a:latin typeface="Cambria Math" panose="02040503050406030204" pitchFamily="18" charset="0"/>
                            <a:ea typeface="Cambria Math" panose="02040503050406030204" pitchFamily="18" charset="0"/>
                          </a:rPr>
                        </m:ctrlPr>
                      </m:dPr>
                      <m:e>
                        <m:f>
                          <m:fPr>
                            <m:ctrlPr>
                              <a:rPr kumimoji="1" lang="en-US" altLang="zh-CN" sz="1800" i="1">
                                <a:solidFill>
                                  <a:srgbClr val="C00000"/>
                                </a:solidFill>
                                <a:latin typeface="Cambria Math" panose="02040503050406030204" pitchFamily="18" charset="0"/>
                                <a:ea typeface="Cambria Math" panose="02040503050406030204" pitchFamily="18" charset="0"/>
                              </a:rPr>
                            </m:ctrlPr>
                          </m:fPr>
                          <m:num>
                            <m:r>
                              <a:rPr kumimoji="1" lang="en-US" altLang="zh-CN" sz="1800" i="1">
                                <a:solidFill>
                                  <a:srgbClr val="C00000"/>
                                </a:solidFill>
                                <a:latin typeface="Cambria Math" panose="02040503050406030204" pitchFamily="18" charset="0"/>
                                <a:ea typeface="Cambria Math" panose="02040503050406030204" pitchFamily="18" charset="0"/>
                              </a:rPr>
                              <m:t>𝟏</m:t>
                            </m:r>
                          </m:num>
                          <m:den>
                            <m:r>
                              <a:rPr kumimoji="1" lang="en-US" altLang="zh-CN" sz="1800" i="1">
                                <a:solidFill>
                                  <a:srgbClr val="C00000"/>
                                </a:solidFill>
                                <a:latin typeface="Cambria Math" panose="02040503050406030204" pitchFamily="18" charset="0"/>
                                <a:ea typeface="Cambria Math" panose="02040503050406030204" pitchFamily="18" charset="0"/>
                              </a:rPr>
                              <m:t>𝜹</m:t>
                            </m:r>
                          </m:den>
                        </m:f>
                      </m:e>
                    </m:d>
                  </m:oMath>
                </a14:m>
                <a:r>
                  <a:rPr lang="en-US" altLang="zh-CN" sz="1800" b="0" dirty="0">
                    <a:solidFill>
                      <a:sysClr val="windowText" lastClr="000000"/>
                    </a:solidFill>
                    <a:latin typeface="Corbel" panose="020B0503020204020204" pitchFamily="34" charset="0"/>
                    <a:ea typeface="楷体" pitchFamily="49" charset="-122"/>
                    <a:cs typeface="Times New Roman" pitchFamily="18" charset="0"/>
                    <a:sym typeface="Calibri" pitchFamily="34" charset="0"/>
                  </a:rPr>
                  <a:t> </a:t>
                </a:r>
              </a:p>
              <a:p>
                <a:r>
                  <a:rPr lang="zh-CN" altLang="en-US" sz="1800" b="0" dirty="0">
                    <a:solidFill>
                      <a:sysClr val="windowText" lastClr="000000"/>
                    </a:solidFill>
                    <a:latin typeface="Corbel" panose="020B0503020204020204" pitchFamily="34" charset="0"/>
                    <a:ea typeface="楷体" pitchFamily="49" charset="-122"/>
                    <a:cs typeface="Times New Roman" pitchFamily="18" charset="0"/>
                    <a:sym typeface="Calibri" pitchFamily="34" charset="0"/>
                  </a:rPr>
                  <a:t>对于</a:t>
                </a:r>
                <a:r>
                  <a:rPr lang="en-US" altLang="zh-CN" sz="1800" dirty="0">
                    <a:solidFill>
                      <a:sysClr val="windowText" lastClr="000000"/>
                    </a:solidFill>
                    <a:latin typeface="Cambria Math" panose="02040503050406030204" pitchFamily="18" charset="0"/>
                    <a:ea typeface="楷体" pitchFamily="49" charset="-122"/>
                    <a:cs typeface="Times New Roman" pitchFamily="18" charset="0"/>
                    <a:sym typeface="Calibri" pitchFamily="34" charset="0"/>
                  </a:rPr>
                  <a:t> </a:t>
                </a:r>
                <a14:m>
                  <m:oMath xmlns:m="http://schemas.openxmlformats.org/officeDocument/2006/math">
                    <m:r>
                      <a:rPr lang="en-US" altLang="zh-CN" sz="1800" i="1" kern="0" smtClean="0">
                        <a:solidFill>
                          <a:sysClr val="windowText" lastClr="000000"/>
                        </a:solidFill>
                        <a:latin typeface="Cambria Math" panose="02040503050406030204" pitchFamily="18" charset="0"/>
                        <a:ea typeface="Cambria Math" panose="02040503050406030204" pitchFamily="18" charset="0"/>
                      </a:rPr>
                      <m:t>∀</m:t>
                    </m:r>
                    <m:r>
                      <a:rPr lang="en-US" altLang="zh-CN" sz="1800" i="1" kern="0">
                        <a:solidFill>
                          <a:sysClr val="windowText" lastClr="000000"/>
                        </a:solidFill>
                        <a:latin typeface="Cambria Math" panose="02040503050406030204" pitchFamily="18" charset="0"/>
                        <a:ea typeface="Cambria Math" panose="02040503050406030204" pitchFamily="18" charset="0"/>
                      </a:rPr>
                      <m:t>𝜋</m:t>
                    </m:r>
                    <m:d>
                      <m:dPr>
                        <m:ctrlPr>
                          <a:rPr lang="en-US" altLang="zh-CN" sz="1800" b="0" i="1" kern="0">
                            <a:solidFill>
                              <a:sysClr val="windowText" lastClr="000000"/>
                            </a:solidFill>
                            <a:latin typeface="Cambria Math" panose="02040503050406030204" pitchFamily="18" charset="0"/>
                            <a:ea typeface="Cambria Math" panose="02040503050406030204" pitchFamily="18" charset="0"/>
                          </a:rPr>
                        </m:ctrlPr>
                      </m:dPr>
                      <m:e>
                        <m:r>
                          <a:rPr lang="en-US" altLang="zh-CN" sz="1800" b="0" i="1" kern="0">
                            <a:solidFill>
                              <a:sysClr val="windowText" lastClr="000000"/>
                            </a:solidFill>
                            <a:latin typeface="Cambria Math" panose="02040503050406030204" pitchFamily="18" charset="0"/>
                            <a:ea typeface="Cambria Math" panose="02040503050406030204" pitchFamily="18" charset="0"/>
                          </a:rPr>
                          <m:t>𝑠</m:t>
                        </m:r>
                        <m:r>
                          <a:rPr lang="en-US" altLang="zh-CN" sz="1800" b="0" i="1" kern="0">
                            <a:solidFill>
                              <a:sysClr val="windowText" lastClr="000000"/>
                            </a:solidFill>
                            <a:latin typeface="Cambria Math" panose="02040503050406030204" pitchFamily="18" charset="0"/>
                            <a:ea typeface="Cambria Math" panose="02040503050406030204" pitchFamily="18" charset="0"/>
                          </a:rPr>
                          <m:t>,</m:t>
                        </m:r>
                        <m:r>
                          <a:rPr lang="en-US" altLang="zh-CN" sz="1800" b="0" i="1" kern="0">
                            <a:solidFill>
                              <a:sysClr val="windowText" lastClr="000000"/>
                            </a:solidFill>
                            <a:latin typeface="Cambria Math" panose="02040503050406030204" pitchFamily="18" charset="0"/>
                            <a:ea typeface="Cambria Math" panose="02040503050406030204" pitchFamily="18" charset="0"/>
                          </a:rPr>
                          <m:t>𝑡</m:t>
                        </m:r>
                      </m:e>
                    </m:d>
                    <m:r>
                      <a:rPr lang="en-US" altLang="zh-CN" sz="1800" b="0" i="1" kern="0" smtClean="0">
                        <a:solidFill>
                          <a:sysClr val="windowText" lastClr="000000"/>
                        </a:solidFill>
                        <a:latin typeface="Cambria Math" panose="02040503050406030204" pitchFamily="18" charset="0"/>
                        <a:ea typeface="Cambria Math" panose="02040503050406030204" pitchFamily="18" charset="0"/>
                      </a:rPr>
                      <m:t>&gt;</m:t>
                    </m:r>
                    <m:r>
                      <a:rPr lang="en-US" altLang="zh-CN" sz="1800" b="0" i="1" kern="0" smtClean="0">
                        <a:solidFill>
                          <a:sysClr val="windowText" lastClr="000000"/>
                        </a:solidFill>
                        <a:latin typeface="Cambria Math" panose="02040503050406030204" pitchFamily="18" charset="0"/>
                        <a:ea typeface="Cambria Math" panose="02040503050406030204" pitchFamily="18" charset="0"/>
                      </a:rPr>
                      <m:t>𝛿</m:t>
                    </m:r>
                  </m:oMath>
                </a14:m>
                <a:r>
                  <a:rPr lang="en-US" altLang="zh-CN" sz="1800" b="0" dirty="0">
                    <a:solidFill>
                      <a:sysClr val="windowText" lastClr="000000"/>
                    </a:solidFill>
                    <a:latin typeface="Corbel" panose="020B0503020204020204" pitchFamily="34" charset="0"/>
                    <a:ea typeface="楷体" pitchFamily="49" charset="-122"/>
                    <a:cs typeface="Times New Roman" pitchFamily="18" charset="0"/>
                    <a:sym typeface="Calibri" pitchFamily="34" charset="0"/>
                  </a:rPr>
                  <a:t> </a:t>
                </a:r>
                <a:r>
                  <a:rPr lang="zh-CN" altLang="en-US" sz="1800" b="0" dirty="0">
                    <a:solidFill>
                      <a:sysClr val="windowText" lastClr="000000"/>
                    </a:solidFill>
                    <a:latin typeface="Corbel" panose="020B0503020204020204" pitchFamily="34" charset="0"/>
                    <a:ea typeface="楷体" pitchFamily="49" charset="-122"/>
                    <a:cs typeface="Times New Roman" pitchFamily="18" charset="0"/>
                    <a:sym typeface="Calibri" pitchFamily="34" charset="0"/>
                  </a:rPr>
                  <a:t> </a:t>
                </a:r>
                <a:r>
                  <a:rPr lang="en-US" altLang="zh-CN" sz="1800" b="0" dirty="0">
                    <a:solidFill>
                      <a:sysClr val="windowText" lastClr="000000"/>
                    </a:solidFill>
                    <a:latin typeface="Corbel" panose="020B0503020204020204" pitchFamily="34" charset="0"/>
                    <a:ea typeface="楷体" pitchFamily="49" charset="-122"/>
                    <a:cs typeface="Times New Roman" pitchFamily="18" charset="0"/>
                    <a:sym typeface="Calibri" pitchFamily="34" charset="0"/>
                  </a:rPr>
                  <a:t>   (</a:t>
                </a:r>
                <a14:m>
                  <m:oMath xmlns:m="http://schemas.openxmlformats.org/officeDocument/2006/math">
                    <m:r>
                      <a:rPr lang="en-US" altLang="zh-CN" sz="1800" b="0" i="1" smtClean="0">
                        <a:solidFill>
                          <a:sysClr val="windowText" lastClr="000000"/>
                        </a:solidFill>
                        <a:latin typeface="Cambria Math" panose="02040503050406030204" pitchFamily="18" charset="0"/>
                        <a:ea typeface="楷体" pitchFamily="49" charset="-122"/>
                        <a:cs typeface="Times New Roman" pitchFamily="18" charset="0"/>
                        <a:sym typeface="Calibri" pitchFamily="34" charset="0"/>
                      </a:rPr>
                      <m:t>𝑐</m:t>
                    </m:r>
                  </m:oMath>
                </a14:m>
                <a:r>
                  <a:rPr lang="zh-CN" altLang="en-US" sz="1800" b="0" dirty="0">
                    <a:solidFill>
                      <a:sysClr val="windowText" lastClr="000000"/>
                    </a:solidFill>
                    <a:latin typeface="Corbel" panose="020B0503020204020204" pitchFamily="34" charset="0"/>
                    <a:ea typeface="楷体" pitchFamily="49" charset="-122"/>
                    <a:cs typeface="Times New Roman" pitchFamily="18" charset="0"/>
                    <a:sym typeface="Calibri" pitchFamily="34" charset="0"/>
                  </a:rPr>
                  <a:t>为常数</a:t>
                </a:r>
                <a:r>
                  <a:rPr lang="en-US" altLang="zh-CN" sz="1800" b="0" dirty="0">
                    <a:solidFill>
                      <a:sysClr val="windowText" lastClr="000000"/>
                    </a:solidFill>
                    <a:latin typeface="Corbel" panose="020B0503020204020204" pitchFamily="34" charset="0"/>
                    <a:ea typeface="楷体" pitchFamily="49" charset="-122"/>
                    <a:cs typeface="Times New Roman" pitchFamily="18" charset="0"/>
                    <a:sym typeface="Calibri" pitchFamily="34" charset="0"/>
                  </a:rPr>
                  <a:t>)</a:t>
                </a:r>
              </a:p>
              <a:p>
                <a:pPr/>
                <a14:m>
                  <m:oMathPara xmlns:m="http://schemas.openxmlformats.org/officeDocument/2006/math">
                    <m:oMathParaPr>
                      <m:jc m:val="centerGroup"/>
                    </m:oMathParaPr>
                    <m:oMath xmlns:m="http://schemas.openxmlformats.org/officeDocument/2006/math">
                      <m:d>
                        <m:dPr>
                          <m:begChr m:val="|"/>
                          <m:endChr m:val="|"/>
                          <m:ctrlPr>
                            <a:rPr lang="en-US" altLang="zh-CN" sz="1800" i="1">
                              <a:solidFill>
                                <a:sysClr val="windowText" lastClr="000000"/>
                              </a:solidFill>
                              <a:latin typeface="Cambria Math" panose="02040503050406030204" pitchFamily="18" charset="0"/>
                              <a:ea typeface="楷体" pitchFamily="49" charset="-122"/>
                              <a:cs typeface="Times New Roman" pitchFamily="18" charset="0"/>
                              <a:sym typeface="Calibri" pitchFamily="34" charset="0"/>
                            </a:rPr>
                          </m:ctrlPr>
                        </m:dPr>
                        <m:e>
                          <m:acc>
                            <m:accPr>
                              <m:chr m:val="̂"/>
                              <m:ctrlPr>
                                <a:rPr lang="en-US" altLang="zh-CN" sz="1800" b="0" i="1" kern="0">
                                  <a:solidFill>
                                    <a:sysClr val="windowText" lastClr="000000"/>
                                  </a:solidFill>
                                  <a:latin typeface="Cambria Math" panose="02040503050406030204" pitchFamily="18" charset="0"/>
                                  <a:ea typeface="Cambria Math" panose="02040503050406030204" pitchFamily="18" charset="0"/>
                                </a:rPr>
                              </m:ctrlPr>
                            </m:accPr>
                            <m:e>
                              <m:r>
                                <a:rPr lang="en-US" altLang="zh-CN" sz="1800" b="0" i="1" kern="0">
                                  <a:solidFill>
                                    <a:sysClr val="windowText" lastClr="000000"/>
                                  </a:solidFill>
                                  <a:latin typeface="Cambria Math" panose="02040503050406030204" pitchFamily="18" charset="0"/>
                                  <a:ea typeface="Cambria Math" panose="02040503050406030204" pitchFamily="18" charset="0"/>
                                </a:rPr>
                                <m:t>𝜋</m:t>
                              </m:r>
                            </m:e>
                          </m:acc>
                          <m:d>
                            <m:dPr>
                              <m:ctrlPr>
                                <a:rPr lang="en-US" altLang="zh-CN" sz="1800" b="0" i="1" kern="0">
                                  <a:solidFill>
                                    <a:sysClr val="windowText" lastClr="000000"/>
                                  </a:solidFill>
                                  <a:latin typeface="Cambria Math" panose="02040503050406030204" pitchFamily="18" charset="0"/>
                                  <a:ea typeface="Cambria Math" panose="02040503050406030204" pitchFamily="18" charset="0"/>
                                </a:rPr>
                              </m:ctrlPr>
                            </m:dPr>
                            <m:e>
                              <m:r>
                                <a:rPr lang="en-US" altLang="zh-CN" sz="1800" b="0" i="1" kern="0">
                                  <a:solidFill>
                                    <a:sysClr val="windowText" lastClr="000000"/>
                                  </a:solidFill>
                                  <a:latin typeface="Cambria Math" panose="02040503050406030204" pitchFamily="18" charset="0"/>
                                  <a:ea typeface="Cambria Math" panose="02040503050406030204" pitchFamily="18" charset="0"/>
                                </a:rPr>
                                <m:t>𝑠</m:t>
                              </m:r>
                              <m:r>
                                <a:rPr lang="en-US" altLang="zh-CN" sz="1800" b="0" i="1" kern="0">
                                  <a:solidFill>
                                    <a:sysClr val="windowText" lastClr="000000"/>
                                  </a:solidFill>
                                  <a:latin typeface="Cambria Math" panose="02040503050406030204" pitchFamily="18" charset="0"/>
                                  <a:ea typeface="Cambria Math" panose="02040503050406030204" pitchFamily="18" charset="0"/>
                                </a:rPr>
                                <m:t>,</m:t>
                              </m:r>
                              <m:r>
                                <a:rPr lang="en-US" altLang="zh-CN" sz="1800" b="0" i="1" kern="0">
                                  <a:solidFill>
                                    <a:sysClr val="windowText" lastClr="000000"/>
                                  </a:solidFill>
                                  <a:latin typeface="Cambria Math" panose="02040503050406030204" pitchFamily="18" charset="0"/>
                                  <a:ea typeface="Cambria Math" panose="02040503050406030204" pitchFamily="18" charset="0"/>
                                </a:rPr>
                                <m:t>𝑡</m:t>
                              </m:r>
                            </m:e>
                          </m:d>
                          <m:r>
                            <a:rPr lang="en-US" altLang="zh-CN" sz="1800" i="1" kern="0">
                              <a:solidFill>
                                <a:sysClr val="windowText" lastClr="000000"/>
                              </a:solidFill>
                              <a:latin typeface="Cambria Math" panose="02040503050406030204" pitchFamily="18" charset="0"/>
                              <a:ea typeface="Cambria Math" panose="02040503050406030204" pitchFamily="18" charset="0"/>
                            </a:rPr>
                            <m:t>−</m:t>
                          </m:r>
                          <m:r>
                            <a:rPr lang="en-US" altLang="zh-CN" sz="1800" i="1" kern="0">
                              <a:solidFill>
                                <a:sysClr val="windowText" lastClr="000000"/>
                              </a:solidFill>
                              <a:latin typeface="Cambria Math" panose="02040503050406030204" pitchFamily="18" charset="0"/>
                              <a:ea typeface="Cambria Math" panose="02040503050406030204" pitchFamily="18" charset="0"/>
                            </a:rPr>
                            <m:t>𝜋</m:t>
                          </m:r>
                          <m:d>
                            <m:dPr>
                              <m:ctrlPr>
                                <a:rPr lang="en-US" altLang="zh-CN" sz="1800" b="0" i="1" kern="0">
                                  <a:solidFill>
                                    <a:sysClr val="windowText" lastClr="000000"/>
                                  </a:solidFill>
                                  <a:latin typeface="Cambria Math" panose="02040503050406030204" pitchFamily="18" charset="0"/>
                                  <a:ea typeface="Cambria Math" panose="02040503050406030204" pitchFamily="18" charset="0"/>
                                </a:rPr>
                              </m:ctrlPr>
                            </m:dPr>
                            <m:e>
                              <m:r>
                                <a:rPr lang="en-US" altLang="zh-CN" sz="1800" b="0" i="1" kern="0">
                                  <a:solidFill>
                                    <a:sysClr val="windowText" lastClr="000000"/>
                                  </a:solidFill>
                                  <a:latin typeface="Cambria Math" panose="02040503050406030204" pitchFamily="18" charset="0"/>
                                  <a:ea typeface="Cambria Math" panose="02040503050406030204" pitchFamily="18" charset="0"/>
                                </a:rPr>
                                <m:t>𝑠</m:t>
                              </m:r>
                              <m:r>
                                <a:rPr lang="en-US" altLang="zh-CN" sz="1800" b="0" i="1" kern="0">
                                  <a:solidFill>
                                    <a:sysClr val="windowText" lastClr="000000"/>
                                  </a:solidFill>
                                  <a:latin typeface="Cambria Math" panose="02040503050406030204" pitchFamily="18" charset="0"/>
                                  <a:ea typeface="Cambria Math" panose="02040503050406030204" pitchFamily="18" charset="0"/>
                                </a:rPr>
                                <m:t>,</m:t>
                              </m:r>
                              <m:r>
                                <a:rPr lang="en-US" altLang="zh-CN" sz="1800" b="0" i="1" kern="0">
                                  <a:solidFill>
                                    <a:sysClr val="windowText" lastClr="000000"/>
                                  </a:solidFill>
                                  <a:latin typeface="Cambria Math" panose="02040503050406030204" pitchFamily="18" charset="0"/>
                                  <a:ea typeface="Cambria Math" panose="02040503050406030204" pitchFamily="18" charset="0"/>
                                </a:rPr>
                                <m:t>𝑡</m:t>
                              </m:r>
                            </m:e>
                          </m:d>
                        </m:e>
                      </m:d>
                      <m:r>
                        <a:rPr lang="en-US" altLang="zh-CN" sz="1800" b="0" i="1">
                          <a:solidFill>
                            <a:sysClr val="windowText" lastClr="000000"/>
                          </a:solidFill>
                          <a:latin typeface="Cambria Math" panose="02040503050406030204" pitchFamily="18" charset="0"/>
                          <a:ea typeface="Cambria Math" panose="02040503050406030204" pitchFamily="18" charset="0"/>
                          <a:cs typeface="Times New Roman" pitchFamily="18" charset="0"/>
                          <a:sym typeface="Calibri" pitchFamily="34" charset="0"/>
                        </a:rPr>
                        <m:t>≤</m:t>
                      </m:r>
                      <m:r>
                        <a:rPr lang="en-US" altLang="zh-CN" sz="1800" b="0" i="1">
                          <a:solidFill>
                            <a:sysClr val="windowText" lastClr="000000"/>
                          </a:solidFill>
                          <a:latin typeface="Cambria Math" panose="02040503050406030204" pitchFamily="18" charset="0"/>
                          <a:ea typeface="Cambria Math" panose="02040503050406030204" pitchFamily="18" charset="0"/>
                          <a:cs typeface="Times New Roman" pitchFamily="18" charset="0"/>
                          <a:sym typeface="Calibri" pitchFamily="34" charset="0"/>
                        </a:rPr>
                        <m:t>𝑐</m:t>
                      </m:r>
                      <m:r>
                        <a:rPr lang="en-US" altLang="zh-CN" sz="1800" b="0" i="1">
                          <a:solidFill>
                            <a:sysClr val="windowText" lastClr="000000"/>
                          </a:solidFill>
                          <a:latin typeface="Cambria Math" panose="02040503050406030204" pitchFamily="18" charset="0"/>
                          <a:ea typeface="Cambria Math" panose="02040503050406030204" pitchFamily="18" charset="0"/>
                          <a:cs typeface="Times New Roman" pitchFamily="18" charset="0"/>
                          <a:sym typeface="Calibri" pitchFamily="34" charset="0"/>
                        </a:rPr>
                        <m:t>∙</m:t>
                      </m:r>
                      <m:r>
                        <a:rPr lang="en-US" altLang="zh-CN" sz="1800" b="0" i="1" kern="0">
                          <a:solidFill>
                            <a:sysClr val="windowText" lastClr="000000"/>
                          </a:solidFill>
                          <a:latin typeface="Cambria Math" panose="02040503050406030204" pitchFamily="18" charset="0"/>
                          <a:ea typeface="Cambria Math" panose="02040503050406030204" pitchFamily="18" charset="0"/>
                        </a:rPr>
                        <m:t>𝜋</m:t>
                      </m:r>
                      <m:d>
                        <m:dPr>
                          <m:ctrlPr>
                            <a:rPr lang="en-US" altLang="zh-CN" sz="1800" b="0" i="1" kern="0">
                              <a:solidFill>
                                <a:sysClr val="windowText" lastClr="000000"/>
                              </a:solidFill>
                              <a:latin typeface="Cambria Math" panose="02040503050406030204" pitchFamily="18" charset="0"/>
                              <a:ea typeface="Cambria Math" panose="02040503050406030204" pitchFamily="18" charset="0"/>
                            </a:rPr>
                          </m:ctrlPr>
                        </m:dPr>
                        <m:e>
                          <m:r>
                            <a:rPr lang="en-US" altLang="zh-CN" sz="1800" b="0" i="1" kern="0">
                              <a:solidFill>
                                <a:sysClr val="windowText" lastClr="000000"/>
                              </a:solidFill>
                              <a:latin typeface="Cambria Math" panose="02040503050406030204" pitchFamily="18" charset="0"/>
                              <a:ea typeface="Cambria Math" panose="02040503050406030204" pitchFamily="18" charset="0"/>
                            </a:rPr>
                            <m:t>𝑠</m:t>
                          </m:r>
                          <m:r>
                            <a:rPr lang="en-US" altLang="zh-CN" sz="1800" b="0" i="1" kern="0">
                              <a:solidFill>
                                <a:sysClr val="windowText" lastClr="000000"/>
                              </a:solidFill>
                              <a:latin typeface="Cambria Math" panose="02040503050406030204" pitchFamily="18" charset="0"/>
                              <a:ea typeface="Cambria Math" panose="02040503050406030204" pitchFamily="18" charset="0"/>
                            </a:rPr>
                            <m:t>,</m:t>
                          </m:r>
                          <m:r>
                            <a:rPr lang="en-US" altLang="zh-CN" sz="1800" b="0" i="1" kern="0">
                              <a:solidFill>
                                <a:sysClr val="windowText" lastClr="000000"/>
                              </a:solidFill>
                              <a:latin typeface="Cambria Math" panose="02040503050406030204" pitchFamily="18" charset="0"/>
                              <a:ea typeface="Cambria Math" panose="02040503050406030204" pitchFamily="18" charset="0"/>
                            </a:rPr>
                            <m:t>𝑡</m:t>
                          </m:r>
                        </m:e>
                      </m:d>
                    </m:oMath>
                  </m:oMathPara>
                </a14:m>
                <a:endParaRPr lang="en-US" altLang="zh-CN" sz="1800" dirty="0"/>
              </a:p>
            </p:txBody>
          </p:sp>
        </mc:Choice>
        <mc:Fallback xmlns="">
          <p:sp>
            <p:nvSpPr>
              <p:cNvPr id="19" name="矩形 18">
                <a:extLst>
                  <a:ext uri="{FF2B5EF4-FFF2-40B4-BE49-F238E27FC236}">
                    <a16:creationId xmlns:a16="http://schemas.microsoft.com/office/drawing/2014/main" id="{CA45BA2E-B0E1-354C-ACC2-B3C5C0BC0E35}"/>
                  </a:ext>
                </a:extLst>
              </p:cNvPr>
              <p:cNvSpPr>
                <a:spLocks noRot="1" noChangeAspect="1" noMove="1" noResize="1" noEditPoints="1" noAdjustHandles="1" noChangeArrowheads="1" noChangeShapeType="1" noTextEdit="1"/>
              </p:cNvSpPr>
              <p:nvPr/>
            </p:nvSpPr>
            <p:spPr>
              <a:xfrm>
                <a:off x="4176915" y="4809456"/>
                <a:ext cx="3059381" cy="1060868"/>
              </a:xfrm>
              <a:prstGeom prst="rect">
                <a:avLst/>
              </a:prstGeom>
              <a:blipFill>
                <a:blip r:embed="rId5"/>
                <a:stretch>
                  <a:fillRect l="-1230" r="-820"/>
                </a:stretch>
              </a:blipFill>
              <a:ln w="28575">
                <a:solidFill>
                  <a:srgbClr val="C00000"/>
                </a:solidFill>
              </a:ln>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958A9B7A-1027-2545-B842-CB75A6C5EA82}"/>
              </a:ext>
            </a:extLst>
          </p:cNvPr>
          <p:cNvSpPr txBox="1"/>
          <p:nvPr/>
        </p:nvSpPr>
        <p:spPr>
          <a:xfrm>
            <a:off x="7584479" y="2051727"/>
            <a:ext cx="1308001" cy="400110"/>
          </a:xfrm>
          <a:prstGeom prst="rect">
            <a:avLst/>
          </a:prstGeom>
          <a:noFill/>
        </p:spPr>
        <p:txBody>
          <a:bodyPr wrap="square" rtlCol="0">
            <a:spAutoFit/>
          </a:bodyPr>
          <a:lstStyle/>
          <a:p>
            <a:r>
              <a:rPr kumimoji="1" lang="zh-CN" altLang="en-US" sz="2000" b="0" dirty="0">
                <a:latin typeface="Corbel" panose="020B0503020204020204" pitchFamily="34" charset="0"/>
              </a:rPr>
              <a:t>单源</a:t>
            </a:r>
            <a:r>
              <a:rPr kumimoji="1" lang="en-US" altLang="zh-CN" sz="2000" b="0" dirty="0">
                <a:latin typeface="Corbel" panose="020B0503020204020204" pitchFamily="34" charset="0"/>
              </a:rPr>
              <a:t> PPR</a:t>
            </a:r>
            <a:endParaRPr kumimoji="1" lang="zh-CN" altLang="en-US" sz="2000" b="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63" name="矩形 162">
                <a:extLst>
                  <a:ext uri="{FF2B5EF4-FFF2-40B4-BE49-F238E27FC236}">
                    <a16:creationId xmlns:a16="http://schemas.microsoft.com/office/drawing/2014/main" id="{C01BAD7A-607B-3E46-9DE0-8FB06310E1DD}"/>
                  </a:ext>
                </a:extLst>
              </p:cNvPr>
              <p:cNvSpPr/>
              <p:nvPr/>
            </p:nvSpPr>
            <p:spPr>
              <a:xfrm>
                <a:off x="7668344" y="1669121"/>
                <a:ext cx="1089337" cy="369332"/>
              </a:xfrm>
              <a:prstGeom prst="rect">
                <a:avLst/>
              </a:prstGeom>
            </p:spPr>
            <p:txBody>
              <a:bodyPr wrap="none">
                <a:spAutoFit/>
              </a:bodyPr>
              <a:lstStyle/>
              <a:p>
                <a:r>
                  <a:rPr lang="en-US" altLang="zh-CN" sz="1800" b="0" dirty="0"/>
                  <a:t>(</a:t>
                </a:r>
                <a14:m>
                  <m:oMath xmlns:m="http://schemas.openxmlformats.org/officeDocument/2006/math">
                    <m:r>
                      <a:rPr lang="en-US" altLang="zh-CN" sz="1800" b="0" i="1">
                        <a:latin typeface="Cambria Math" panose="02040503050406030204" pitchFamily="18" charset="0"/>
                        <a:ea typeface="Cambria Math" panose="02040503050406030204" pitchFamily="18" charset="0"/>
                      </a:rPr>
                      <m:t>𝛼</m:t>
                    </m:r>
                    <m:r>
                      <a:rPr lang="en-US" altLang="zh-CN" sz="1800" b="0" i="1">
                        <a:latin typeface="Cambria Math" panose="02040503050406030204" pitchFamily="18" charset="0"/>
                        <a:ea typeface="Cambria Math" panose="02040503050406030204" pitchFamily="18" charset="0"/>
                      </a:rPr>
                      <m:t>=0.2</m:t>
                    </m:r>
                  </m:oMath>
                </a14:m>
                <a:r>
                  <a:rPr lang="en-US" altLang="zh-CN" sz="1800" b="0" dirty="0"/>
                  <a:t>)</a:t>
                </a:r>
                <a:endParaRPr lang="zh-CN" altLang="en-US" sz="1800" dirty="0"/>
              </a:p>
            </p:txBody>
          </p:sp>
        </mc:Choice>
        <mc:Fallback xmlns="">
          <p:sp>
            <p:nvSpPr>
              <p:cNvPr id="163" name="矩形 162">
                <a:extLst>
                  <a:ext uri="{FF2B5EF4-FFF2-40B4-BE49-F238E27FC236}">
                    <a16:creationId xmlns:a16="http://schemas.microsoft.com/office/drawing/2014/main" id="{C01BAD7A-607B-3E46-9DE0-8FB06310E1DD}"/>
                  </a:ext>
                </a:extLst>
              </p:cNvPr>
              <p:cNvSpPr>
                <a:spLocks noRot="1" noChangeAspect="1" noMove="1" noResize="1" noEditPoints="1" noAdjustHandles="1" noChangeArrowheads="1" noChangeShapeType="1" noTextEdit="1"/>
              </p:cNvSpPr>
              <p:nvPr/>
            </p:nvSpPr>
            <p:spPr>
              <a:xfrm>
                <a:off x="7668344" y="1669121"/>
                <a:ext cx="1089337" cy="369332"/>
              </a:xfrm>
              <a:prstGeom prst="rect">
                <a:avLst/>
              </a:prstGeom>
              <a:blipFill>
                <a:blip r:embed="rId6"/>
                <a:stretch>
                  <a:fillRect l="-3488" t="-6897" r="-3488" b="-24138"/>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41F2374A-50DF-3B48-8FC6-21C72C476B19}"/>
              </a:ext>
            </a:extLst>
          </p:cNvPr>
          <p:cNvSpPr txBox="1"/>
          <p:nvPr/>
        </p:nvSpPr>
        <p:spPr>
          <a:xfrm rot="998619">
            <a:off x="6483496" y="4823079"/>
            <a:ext cx="838662" cy="461665"/>
          </a:xfrm>
          <a:prstGeom prst="rect">
            <a:avLst/>
          </a:prstGeom>
          <a:noFill/>
        </p:spPr>
        <p:txBody>
          <a:bodyPr wrap="square" rtlCol="0">
            <a:spAutoFit/>
          </a:bodyPr>
          <a:lstStyle/>
          <a:p>
            <a:r>
              <a:rPr kumimoji="1" lang="zh-CN" altLang="en-US" sz="2400" dirty="0">
                <a:solidFill>
                  <a:srgbClr val="FF0000"/>
                </a:solidFill>
                <a:latin typeface="Cavolini" panose="03000502040302020204" pitchFamily="66" charset="0"/>
                <a:cs typeface="Cavolini" panose="03000502040302020204" pitchFamily="66" charset="0"/>
              </a:rPr>
              <a:t>最优</a:t>
            </a: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4B55E6F2-F39B-0246-980A-1968756ACAEF}"/>
                  </a:ext>
                </a:extLst>
              </p:cNvPr>
              <p:cNvSpPr/>
              <p:nvPr/>
            </p:nvSpPr>
            <p:spPr>
              <a:xfrm>
                <a:off x="4649536" y="4293096"/>
                <a:ext cx="2083840" cy="401072"/>
              </a:xfrm>
              <a:prstGeom prst="rect">
                <a:avLst/>
              </a:prstGeom>
            </p:spPr>
            <p:txBody>
              <a:bodyPr wrap="square">
                <a:spAutoFit/>
              </a:bodyPr>
              <a:lstStyle/>
              <a:p>
                <a:pPr algn="ctr"/>
                <a14:m>
                  <m:oMath xmlns:m="http://schemas.openxmlformats.org/officeDocument/2006/math">
                    <m:nary>
                      <m:naryPr>
                        <m:chr m:val="∑"/>
                        <m:limLoc m:val="subSup"/>
                        <m:ctrlPr>
                          <a:rPr lang="en-US" altLang="zh-CN" sz="2000" b="0" i="1">
                            <a:latin typeface="Cambria Math" panose="02040503050406030204" pitchFamily="18" charset="0"/>
                          </a:rPr>
                        </m:ctrlPr>
                      </m:naryPr>
                      <m:sub>
                        <m:r>
                          <m:rPr>
                            <m:brk m:alnAt="25"/>
                          </m:rPr>
                          <a:rPr lang="en-US" altLang="zh-CN" sz="2000" b="0" i="1">
                            <a:latin typeface="Cambria Math" panose="02040503050406030204" pitchFamily="18" charset="0"/>
                          </a:rPr>
                          <m:t>𝑖</m:t>
                        </m:r>
                        <m:r>
                          <a:rPr lang="en-US" altLang="zh-CN" sz="2000" b="0" i="1">
                            <a:latin typeface="Cambria Math" panose="02040503050406030204" pitchFamily="18" charset="0"/>
                          </a:rPr>
                          <m:t>=1</m:t>
                        </m:r>
                      </m:sub>
                      <m:sup>
                        <m:r>
                          <a:rPr lang="en-US" altLang="zh-CN" sz="2000" b="0" i="1">
                            <a:latin typeface="Cambria Math" panose="02040503050406030204" pitchFamily="18" charset="0"/>
                          </a:rPr>
                          <m:t>𝑛</m:t>
                        </m:r>
                      </m:sup>
                      <m:e>
                        <m:r>
                          <a:rPr lang="en-US" altLang="zh-CN" sz="2000" b="0" i="1">
                            <a:latin typeface="Cambria Math" panose="02040503050406030204" pitchFamily="18" charset="0"/>
                            <a:ea typeface="Cambria Math" panose="02040503050406030204" pitchFamily="18" charset="0"/>
                          </a:rPr>
                          <m:t>𝜋</m:t>
                        </m:r>
                        <m:d>
                          <m:dPr>
                            <m:ctrlPr>
                              <a:rPr lang="en-US" altLang="zh-CN" sz="2000" b="0" i="1">
                                <a:latin typeface="Cambria Math" panose="02040503050406030204" pitchFamily="18" charset="0"/>
                                <a:ea typeface="Cambria Math" panose="02040503050406030204" pitchFamily="18" charset="0"/>
                              </a:rPr>
                            </m:ctrlPr>
                          </m:dPr>
                          <m:e>
                            <m:r>
                              <a:rPr lang="en-US" altLang="zh-CN" sz="2000" b="0" i="1">
                                <a:latin typeface="Cambria Math" panose="02040503050406030204" pitchFamily="18" charset="0"/>
                                <a:ea typeface="Cambria Math" panose="02040503050406030204" pitchFamily="18" charset="0"/>
                              </a:rPr>
                              <m:t>𝑠</m:t>
                            </m:r>
                            <m:r>
                              <a:rPr lang="en-US" altLang="zh-CN" sz="2000" b="0" i="1">
                                <a:latin typeface="Cambria Math" panose="02040503050406030204" pitchFamily="18" charset="0"/>
                                <a:ea typeface="Cambria Math" panose="02040503050406030204" pitchFamily="18" charset="0"/>
                              </a:rPr>
                              <m:t>,</m:t>
                            </m:r>
                            <m:sSub>
                              <m:sSubPr>
                                <m:ctrlPr>
                                  <a:rPr lang="en-US" altLang="zh-CN" sz="2000" b="0" i="1">
                                    <a:latin typeface="Cambria Math" panose="02040503050406030204" pitchFamily="18" charset="0"/>
                                    <a:ea typeface="Cambria Math" panose="02040503050406030204" pitchFamily="18" charset="0"/>
                                  </a:rPr>
                                </m:ctrlPr>
                              </m:sSubPr>
                              <m:e>
                                <m:r>
                                  <a:rPr lang="en-US" altLang="zh-CN" sz="2000" b="0" i="1">
                                    <a:latin typeface="Cambria Math" panose="02040503050406030204" pitchFamily="18" charset="0"/>
                                    <a:ea typeface="Cambria Math" panose="02040503050406030204" pitchFamily="18" charset="0"/>
                                  </a:rPr>
                                  <m:t>𝑣</m:t>
                                </m:r>
                              </m:e>
                              <m:sub>
                                <m:r>
                                  <a:rPr lang="en-US" altLang="zh-CN" sz="2000" b="0" i="1">
                                    <a:latin typeface="Cambria Math" panose="02040503050406030204" pitchFamily="18" charset="0"/>
                                    <a:ea typeface="Cambria Math" panose="02040503050406030204" pitchFamily="18" charset="0"/>
                                  </a:rPr>
                                  <m:t>𝑖</m:t>
                                </m:r>
                              </m:sub>
                            </m:sSub>
                          </m:e>
                        </m:d>
                        <m:r>
                          <a:rPr lang="en-US" altLang="zh-CN" sz="2000" b="0" i="1">
                            <a:latin typeface="Cambria Math" panose="02040503050406030204" pitchFamily="18" charset="0"/>
                            <a:ea typeface="Cambria Math" panose="02040503050406030204" pitchFamily="18" charset="0"/>
                          </a:rPr>
                          <m:t>=1</m:t>
                        </m:r>
                      </m:e>
                    </m:nary>
                  </m:oMath>
                </a14:m>
                <a:r>
                  <a:rPr lang="en-US" altLang="zh-CN" sz="2000" b="0" dirty="0"/>
                  <a:t> </a:t>
                </a:r>
                <a:r>
                  <a:rPr lang="en-US" altLang="zh-CN" sz="2000" dirty="0"/>
                  <a:t> </a:t>
                </a:r>
                <a:endParaRPr lang="zh-CN" altLang="en-US" sz="2000" dirty="0"/>
              </a:p>
            </p:txBody>
          </p:sp>
        </mc:Choice>
        <mc:Fallback xmlns="">
          <p:sp>
            <p:nvSpPr>
              <p:cNvPr id="3" name="矩形 2">
                <a:extLst>
                  <a:ext uri="{FF2B5EF4-FFF2-40B4-BE49-F238E27FC236}">
                    <a16:creationId xmlns:a16="http://schemas.microsoft.com/office/drawing/2014/main" id="{4B55E6F2-F39B-0246-980A-1968756ACAEF}"/>
                  </a:ext>
                </a:extLst>
              </p:cNvPr>
              <p:cNvSpPr>
                <a:spLocks noRot="1" noChangeAspect="1" noMove="1" noResize="1" noEditPoints="1" noAdjustHandles="1" noChangeArrowheads="1" noChangeShapeType="1" noTextEdit="1"/>
              </p:cNvSpPr>
              <p:nvPr/>
            </p:nvSpPr>
            <p:spPr>
              <a:xfrm>
                <a:off x="4649536" y="4293096"/>
                <a:ext cx="2083840" cy="401072"/>
              </a:xfrm>
              <a:prstGeom prst="rect">
                <a:avLst/>
              </a:prstGeom>
              <a:blipFill>
                <a:blip r:embed="rId7"/>
                <a:stretch>
                  <a:fillRect l="-15854" t="-115625" b="-181250"/>
                </a:stretch>
              </a:blipFill>
            </p:spPr>
            <p:txBody>
              <a:bodyPr/>
              <a:lstStyle/>
              <a:p>
                <a:r>
                  <a:rPr lang="zh-CN" altLang="en-US">
                    <a:noFill/>
                  </a:rPr>
                  <a:t> </a:t>
                </a:r>
              </a:p>
            </p:txBody>
          </p:sp>
        </mc:Fallback>
      </mc:AlternateContent>
      <p:grpSp>
        <p:nvGrpSpPr>
          <p:cNvPr id="108" name="Group 2">
            <a:extLst>
              <a:ext uri="{FF2B5EF4-FFF2-40B4-BE49-F238E27FC236}">
                <a16:creationId xmlns:a16="http://schemas.microsoft.com/office/drawing/2014/main" id="{56DB7F95-0596-4641-8279-E01F1BAE8889}"/>
              </a:ext>
            </a:extLst>
          </p:cNvPr>
          <p:cNvGrpSpPr>
            <a:grpSpLocks/>
          </p:cNvGrpSpPr>
          <p:nvPr/>
        </p:nvGrpSpPr>
        <p:grpSpPr bwMode="auto">
          <a:xfrm>
            <a:off x="73496" y="980728"/>
            <a:ext cx="7162800" cy="5105400"/>
            <a:chOff x="1152" y="1344"/>
            <a:chExt cx="3408" cy="2064"/>
          </a:xfrm>
        </p:grpSpPr>
        <p:sp>
          <p:nvSpPr>
            <p:cNvPr id="112" name="Oval 3">
              <a:extLst>
                <a:ext uri="{FF2B5EF4-FFF2-40B4-BE49-F238E27FC236}">
                  <a16:creationId xmlns:a16="http://schemas.microsoft.com/office/drawing/2014/main" id="{243C9B85-8242-A245-AD2A-8EAB564EE269}"/>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a:t>
              </a:r>
            </a:p>
          </p:txBody>
        </p:sp>
        <p:sp>
          <p:nvSpPr>
            <p:cNvPr id="115" name="Oval 4">
              <a:extLst>
                <a:ext uri="{FF2B5EF4-FFF2-40B4-BE49-F238E27FC236}">
                  <a16:creationId xmlns:a16="http://schemas.microsoft.com/office/drawing/2014/main" id="{FCD34450-0DCC-864B-9A86-DD7EA13B27EC}"/>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solidFill>
                    <a:schemeClr val="bg1"/>
                  </a:solidFill>
                  <a:ea typeface="宋体" panose="02010600030101010101" pitchFamily="2" charset="-122"/>
                </a:rPr>
                <a:t>4</a:t>
              </a:r>
            </a:p>
          </p:txBody>
        </p:sp>
        <p:sp>
          <p:nvSpPr>
            <p:cNvPr id="120" name="Oval 5">
              <a:extLst>
                <a:ext uri="{FF2B5EF4-FFF2-40B4-BE49-F238E27FC236}">
                  <a16:creationId xmlns:a16="http://schemas.microsoft.com/office/drawing/2014/main" id="{CD223521-510D-3542-91F8-1B2D729CBC69}"/>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3</a:t>
              </a:r>
            </a:p>
          </p:txBody>
        </p:sp>
        <p:sp>
          <p:nvSpPr>
            <p:cNvPr id="123" name="Oval 6">
              <a:extLst>
                <a:ext uri="{FF2B5EF4-FFF2-40B4-BE49-F238E27FC236}">
                  <a16:creationId xmlns:a16="http://schemas.microsoft.com/office/drawing/2014/main" id="{E7D0B75B-5F46-FF46-8DED-74898D524762}"/>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2</a:t>
              </a:r>
            </a:p>
          </p:txBody>
        </p:sp>
        <p:sp>
          <p:nvSpPr>
            <p:cNvPr id="126" name="Oval 7">
              <a:extLst>
                <a:ext uri="{FF2B5EF4-FFF2-40B4-BE49-F238E27FC236}">
                  <a16:creationId xmlns:a16="http://schemas.microsoft.com/office/drawing/2014/main" id="{E805D66A-AC2B-EF4D-86EF-F56931BA62C8}"/>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5</a:t>
              </a:r>
            </a:p>
          </p:txBody>
        </p:sp>
        <p:sp>
          <p:nvSpPr>
            <p:cNvPr id="131" name="Oval 8">
              <a:extLst>
                <a:ext uri="{FF2B5EF4-FFF2-40B4-BE49-F238E27FC236}">
                  <a16:creationId xmlns:a16="http://schemas.microsoft.com/office/drawing/2014/main" id="{394D8869-1503-614C-88FF-5F684A4336E8}"/>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6</a:t>
              </a:r>
            </a:p>
          </p:txBody>
        </p:sp>
        <p:sp>
          <p:nvSpPr>
            <p:cNvPr id="135" name="Oval 9">
              <a:extLst>
                <a:ext uri="{FF2B5EF4-FFF2-40B4-BE49-F238E27FC236}">
                  <a16:creationId xmlns:a16="http://schemas.microsoft.com/office/drawing/2014/main" id="{F16DC6A1-1D87-CA47-B215-2C468B52757C}"/>
                </a:ext>
              </a:extLst>
            </p:cNvPr>
            <p:cNvSpPr>
              <a:spLocks noChangeArrowheads="1"/>
            </p:cNvSpPr>
            <p:nvPr/>
          </p:nvSpPr>
          <p:spPr bwMode="auto">
            <a:xfrm>
              <a:off x="2611" y="31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dirty="0">
                  <a:ea typeface="宋体" panose="02010600030101010101" pitchFamily="2" charset="-122"/>
                </a:rPr>
                <a:t>7</a:t>
              </a:r>
            </a:p>
          </p:txBody>
        </p:sp>
        <p:sp>
          <p:nvSpPr>
            <p:cNvPr id="138" name="Oval 10">
              <a:extLst>
                <a:ext uri="{FF2B5EF4-FFF2-40B4-BE49-F238E27FC236}">
                  <a16:creationId xmlns:a16="http://schemas.microsoft.com/office/drawing/2014/main" id="{CC69AE37-7F41-D74A-9F30-04C4FF371C79}"/>
                </a:ext>
              </a:extLst>
            </p:cNvPr>
            <p:cNvSpPr>
              <a:spLocks noChangeArrowheads="1"/>
            </p:cNvSpPr>
            <p:nvPr/>
          </p:nvSpPr>
          <p:spPr bwMode="auto">
            <a:xfrm>
              <a:off x="2976" y="144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9</a:t>
              </a:r>
            </a:p>
          </p:txBody>
        </p:sp>
        <p:sp>
          <p:nvSpPr>
            <p:cNvPr id="141" name="Oval 11">
              <a:extLst>
                <a:ext uri="{FF2B5EF4-FFF2-40B4-BE49-F238E27FC236}">
                  <a16:creationId xmlns:a16="http://schemas.microsoft.com/office/drawing/2014/main" id="{B16F378D-A4CA-844D-94B1-C193912BAE43}"/>
                </a:ext>
              </a:extLst>
            </p:cNvPr>
            <p:cNvSpPr>
              <a:spLocks noChangeArrowheads="1"/>
            </p:cNvSpPr>
            <p:nvPr/>
          </p:nvSpPr>
          <p:spPr bwMode="auto">
            <a:xfrm>
              <a:off x="3648" y="134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10</a:t>
              </a:r>
            </a:p>
          </p:txBody>
        </p:sp>
        <p:sp>
          <p:nvSpPr>
            <p:cNvPr id="144" name="Oval 12">
              <a:extLst>
                <a:ext uri="{FF2B5EF4-FFF2-40B4-BE49-F238E27FC236}">
                  <a16:creationId xmlns:a16="http://schemas.microsoft.com/office/drawing/2014/main" id="{AF0C74C0-86D9-AB4F-A4B2-D5AB3DF6FACC}"/>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8</a:t>
              </a:r>
            </a:p>
          </p:txBody>
        </p:sp>
        <p:sp>
          <p:nvSpPr>
            <p:cNvPr id="164" name="Oval 13">
              <a:extLst>
                <a:ext uri="{FF2B5EF4-FFF2-40B4-BE49-F238E27FC236}">
                  <a16:creationId xmlns:a16="http://schemas.microsoft.com/office/drawing/2014/main" id="{8A0B4587-9C31-254D-BD9D-10F05CA7B987}"/>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11</a:t>
              </a:r>
            </a:p>
          </p:txBody>
        </p:sp>
        <p:sp>
          <p:nvSpPr>
            <p:cNvPr id="165" name="Oval 14">
              <a:extLst>
                <a:ext uri="{FF2B5EF4-FFF2-40B4-BE49-F238E27FC236}">
                  <a16:creationId xmlns:a16="http://schemas.microsoft.com/office/drawing/2014/main" id="{D9B8E62C-5E48-AC48-89D1-5823577F8F6F}"/>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2400">
                  <a:ea typeface="宋体" panose="02010600030101010101" pitchFamily="2" charset="-122"/>
                </a:rPr>
                <a:t>12</a:t>
              </a:r>
            </a:p>
          </p:txBody>
        </p:sp>
      </p:grpSp>
      <p:sp>
        <p:nvSpPr>
          <p:cNvPr id="166" name="AutoShape 39">
            <a:extLst>
              <a:ext uri="{FF2B5EF4-FFF2-40B4-BE49-F238E27FC236}">
                <a16:creationId xmlns:a16="http://schemas.microsoft.com/office/drawing/2014/main" id="{AAFA62B3-4C4A-AA42-A729-09E6E2B6FB5A}"/>
              </a:ext>
            </a:extLst>
          </p:cNvPr>
          <p:cNvSpPr>
            <a:spLocks noChangeArrowheads="1"/>
          </p:cNvSpPr>
          <p:nvPr/>
        </p:nvSpPr>
        <p:spPr bwMode="auto">
          <a:xfrm>
            <a:off x="835496" y="364772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67" name="Oval 5">
            <a:extLst>
              <a:ext uri="{FF2B5EF4-FFF2-40B4-BE49-F238E27FC236}">
                <a16:creationId xmlns:a16="http://schemas.microsoft.com/office/drawing/2014/main" id="{73796AFA-3751-DF4F-B60D-90B294E8EA46}"/>
              </a:ext>
            </a:extLst>
          </p:cNvPr>
          <p:cNvSpPr>
            <a:spLocks noChangeArrowheads="1"/>
          </p:cNvSpPr>
          <p:nvPr/>
        </p:nvSpPr>
        <p:spPr bwMode="auto">
          <a:xfrm>
            <a:off x="4020021" y="2425353"/>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68" name="AutoShape 39">
            <a:extLst>
              <a:ext uri="{FF2B5EF4-FFF2-40B4-BE49-F238E27FC236}">
                <a16:creationId xmlns:a16="http://schemas.microsoft.com/office/drawing/2014/main" id="{F58F1A69-AD2C-274E-BC83-58773C0C3852}"/>
              </a:ext>
            </a:extLst>
          </p:cNvPr>
          <p:cNvSpPr>
            <a:spLocks noChangeArrowheads="1"/>
          </p:cNvSpPr>
          <p:nvPr/>
        </p:nvSpPr>
        <p:spPr bwMode="auto">
          <a:xfrm>
            <a:off x="835496" y="364772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69" name="AutoShape 39">
            <a:extLst>
              <a:ext uri="{FF2B5EF4-FFF2-40B4-BE49-F238E27FC236}">
                <a16:creationId xmlns:a16="http://schemas.microsoft.com/office/drawing/2014/main" id="{50D01A3F-CD65-DE4F-9E86-6A127E9871E1}"/>
              </a:ext>
            </a:extLst>
          </p:cNvPr>
          <p:cNvSpPr>
            <a:spLocks noChangeArrowheads="1"/>
          </p:cNvSpPr>
          <p:nvPr/>
        </p:nvSpPr>
        <p:spPr bwMode="auto">
          <a:xfrm>
            <a:off x="835496" y="364772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70" name="Oval 5">
            <a:extLst>
              <a:ext uri="{FF2B5EF4-FFF2-40B4-BE49-F238E27FC236}">
                <a16:creationId xmlns:a16="http://schemas.microsoft.com/office/drawing/2014/main" id="{8035CE35-54BC-054B-BE1B-063C73399E24}"/>
              </a:ext>
            </a:extLst>
          </p:cNvPr>
          <p:cNvSpPr>
            <a:spLocks noChangeArrowheads="1"/>
          </p:cNvSpPr>
          <p:nvPr/>
        </p:nvSpPr>
        <p:spPr bwMode="auto">
          <a:xfrm>
            <a:off x="4018903" y="2409082"/>
            <a:ext cx="606425" cy="593725"/>
          </a:xfrm>
          <a:prstGeom prst="ellipse">
            <a:avLst/>
          </a:prstGeom>
          <a:solidFill>
            <a:srgbClr val="FF0000">
              <a:alpha val="5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71" name="Oval 5">
            <a:extLst>
              <a:ext uri="{FF2B5EF4-FFF2-40B4-BE49-F238E27FC236}">
                <a16:creationId xmlns:a16="http://schemas.microsoft.com/office/drawing/2014/main" id="{EF086DE8-ECC1-EA44-9D41-FAD778021764}"/>
              </a:ext>
            </a:extLst>
          </p:cNvPr>
          <p:cNvSpPr>
            <a:spLocks noChangeArrowheads="1"/>
          </p:cNvSpPr>
          <p:nvPr/>
        </p:nvSpPr>
        <p:spPr bwMode="auto">
          <a:xfrm>
            <a:off x="3507259" y="4290666"/>
            <a:ext cx="604837"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p:sp>
        <p:nvSpPr>
          <p:cNvPr id="172" name="AutoShape 39">
            <a:extLst>
              <a:ext uri="{FF2B5EF4-FFF2-40B4-BE49-F238E27FC236}">
                <a16:creationId xmlns:a16="http://schemas.microsoft.com/office/drawing/2014/main" id="{4AE51C1A-CBD5-394E-9D6C-910079DAA502}"/>
              </a:ext>
            </a:extLst>
          </p:cNvPr>
          <p:cNvSpPr>
            <a:spLocks noChangeArrowheads="1"/>
          </p:cNvSpPr>
          <p:nvPr/>
        </p:nvSpPr>
        <p:spPr bwMode="auto">
          <a:xfrm>
            <a:off x="835496" y="3647728"/>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2400"/>
          </a:p>
        </p:txBody>
      </p:sp>
      <p:sp>
        <p:nvSpPr>
          <p:cNvPr id="173" name="Oval 5">
            <a:extLst>
              <a:ext uri="{FF2B5EF4-FFF2-40B4-BE49-F238E27FC236}">
                <a16:creationId xmlns:a16="http://schemas.microsoft.com/office/drawing/2014/main" id="{CFB4101D-E97C-8948-B6F9-B58835A7CC41}"/>
              </a:ext>
            </a:extLst>
          </p:cNvPr>
          <p:cNvSpPr>
            <a:spLocks noChangeArrowheads="1"/>
          </p:cNvSpPr>
          <p:nvPr/>
        </p:nvSpPr>
        <p:spPr bwMode="auto">
          <a:xfrm>
            <a:off x="1074079" y="1938099"/>
            <a:ext cx="606425" cy="593725"/>
          </a:xfrm>
          <a:prstGeom prst="ellipse">
            <a:avLst/>
          </a:prstGeom>
          <a:solidFill>
            <a:srgbClr val="FF0000">
              <a:alpha val="10000"/>
            </a:srgbClr>
          </a:solidFill>
          <a:ln>
            <a:noFill/>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2400"/>
          </a:p>
        </p:txBody>
      </p:sp>
      <mc:AlternateContent xmlns:mc="http://schemas.openxmlformats.org/markup-compatibility/2006" xmlns:a14="http://schemas.microsoft.com/office/drawing/2010/main">
        <mc:Choice Requires="a14">
          <p:sp>
            <p:nvSpPr>
              <p:cNvPr id="174" name="文本框 173">
                <a:extLst>
                  <a:ext uri="{FF2B5EF4-FFF2-40B4-BE49-F238E27FC236}">
                    <a16:creationId xmlns:a16="http://schemas.microsoft.com/office/drawing/2014/main" id="{89FB4006-B9D8-9A43-A484-766789CB3C73}"/>
                  </a:ext>
                </a:extLst>
              </p:cNvPr>
              <p:cNvSpPr txBox="1"/>
              <p:nvPr/>
            </p:nvSpPr>
            <p:spPr>
              <a:xfrm>
                <a:off x="1539720" y="3577522"/>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74" name="文本框 173">
                <a:extLst>
                  <a:ext uri="{FF2B5EF4-FFF2-40B4-BE49-F238E27FC236}">
                    <a16:creationId xmlns:a16="http://schemas.microsoft.com/office/drawing/2014/main" id="{89FB4006-B9D8-9A43-A484-766789CB3C73}"/>
                  </a:ext>
                </a:extLst>
              </p:cNvPr>
              <p:cNvSpPr txBox="1">
                <a:spLocks noRot="1" noChangeAspect="1" noMove="1" noResize="1" noEditPoints="1" noAdjustHandles="1" noChangeArrowheads="1" noChangeShapeType="1" noTextEdit="1"/>
              </p:cNvSpPr>
              <p:nvPr/>
            </p:nvSpPr>
            <p:spPr>
              <a:xfrm>
                <a:off x="1539720" y="3577522"/>
                <a:ext cx="933757" cy="369332"/>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5" name="文本框 174">
                <a:extLst>
                  <a:ext uri="{FF2B5EF4-FFF2-40B4-BE49-F238E27FC236}">
                    <a16:creationId xmlns:a16="http://schemas.microsoft.com/office/drawing/2014/main" id="{0637800F-5F88-2E44-82DE-28B357D50BE8}"/>
                  </a:ext>
                </a:extLst>
              </p:cNvPr>
              <p:cNvSpPr txBox="1"/>
              <p:nvPr/>
            </p:nvSpPr>
            <p:spPr>
              <a:xfrm>
                <a:off x="1665758" y="2382824"/>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75" name="文本框 174">
                <a:extLst>
                  <a:ext uri="{FF2B5EF4-FFF2-40B4-BE49-F238E27FC236}">
                    <a16:creationId xmlns:a16="http://schemas.microsoft.com/office/drawing/2014/main" id="{0637800F-5F88-2E44-82DE-28B357D50BE8}"/>
                  </a:ext>
                </a:extLst>
              </p:cNvPr>
              <p:cNvSpPr txBox="1">
                <a:spLocks noRot="1" noChangeAspect="1" noMove="1" noResize="1" noEditPoints="1" noAdjustHandles="1" noChangeArrowheads="1" noChangeShapeType="1" noTextEdit="1"/>
              </p:cNvSpPr>
              <p:nvPr/>
            </p:nvSpPr>
            <p:spPr>
              <a:xfrm>
                <a:off x="1665758" y="2382824"/>
                <a:ext cx="933757" cy="369332"/>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6" name="文本框 175">
                <a:extLst>
                  <a:ext uri="{FF2B5EF4-FFF2-40B4-BE49-F238E27FC236}">
                    <a16:creationId xmlns:a16="http://schemas.microsoft.com/office/drawing/2014/main" id="{B1FC6EF9-4E53-094B-9077-3B728148542C}"/>
                  </a:ext>
                </a:extLst>
              </p:cNvPr>
              <p:cNvSpPr txBox="1"/>
              <p:nvPr/>
            </p:nvSpPr>
            <p:spPr>
              <a:xfrm>
                <a:off x="2488906" y="2064058"/>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76" name="文本框 175">
                <a:extLst>
                  <a:ext uri="{FF2B5EF4-FFF2-40B4-BE49-F238E27FC236}">
                    <a16:creationId xmlns:a16="http://schemas.microsoft.com/office/drawing/2014/main" id="{B1FC6EF9-4E53-094B-9077-3B728148542C}"/>
                  </a:ext>
                </a:extLst>
              </p:cNvPr>
              <p:cNvSpPr txBox="1">
                <a:spLocks noRot="1" noChangeAspect="1" noMove="1" noResize="1" noEditPoints="1" noAdjustHandles="1" noChangeArrowheads="1" noChangeShapeType="1" noTextEdit="1"/>
              </p:cNvSpPr>
              <p:nvPr/>
            </p:nvSpPr>
            <p:spPr>
              <a:xfrm>
                <a:off x="2488906" y="2064058"/>
                <a:ext cx="933757" cy="369332"/>
              </a:xfrm>
              <a:prstGeom prst="rect">
                <a:avLst/>
              </a:prstGeom>
              <a:blipFill>
                <a:blip r:embed="rId2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7" name="文本框 176">
                <a:extLst>
                  <a:ext uri="{FF2B5EF4-FFF2-40B4-BE49-F238E27FC236}">
                    <a16:creationId xmlns:a16="http://schemas.microsoft.com/office/drawing/2014/main" id="{844B6D11-FB5A-514A-88E6-6E1E2589561D}"/>
                  </a:ext>
                </a:extLst>
              </p:cNvPr>
              <p:cNvSpPr txBox="1"/>
              <p:nvPr/>
            </p:nvSpPr>
            <p:spPr>
              <a:xfrm>
                <a:off x="4099890" y="2972698"/>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77" name="文本框 176">
                <a:extLst>
                  <a:ext uri="{FF2B5EF4-FFF2-40B4-BE49-F238E27FC236}">
                    <a16:creationId xmlns:a16="http://schemas.microsoft.com/office/drawing/2014/main" id="{844B6D11-FB5A-514A-88E6-6E1E2589561D}"/>
                  </a:ext>
                </a:extLst>
              </p:cNvPr>
              <p:cNvSpPr txBox="1">
                <a:spLocks noRot="1" noChangeAspect="1" noMove="1" noResize="1" noEditPoints="1" noAdjustHandles="1" noChangeArrowheads="1" noChangeShapeType="1" noTextEdit="1"/>
              </p:cNvSpPr>
              <p:nvPr/>
            </p:nvSpPr>
            <p:spPr>
              <a:xfrm>
                <a:off x="4099890" y="2972698"/>
                <a:ext cx="933757" cy="369332"/>
              </a:xfrm>
              <a:prstGeom prst="rect">
                <a:avLst/>
              </a:prstGeom>
              <a:blipFill>
                <a:blip r:embed="rId3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8" name="文本框 177">
                <a:extLst>
                  <a:ext uri="{FF2B5EF4-FFF2-40B4-BE49-F238E27FC236}">
                    <a16:creationId xmlns:a16="http://schemas.microsoft.com/office/drawing/2014/main" id="{7090A316-E4BD-F040-9AF2-5D4A00EE1565}"/>
                  </a:ext>
                </a:extLst>
              </p:cNvPr>
              <p:cNvSpPr txBox="1"/>
              <p:nvPr/>
            </p:nvSpPr>
            <p:spPr>
              <a:xfrm>
                <a:off x="1216256" y="4290666"/>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78" name="文本框 177">
                <a:extLst>
                  <a:ext uri="{FF2B5EF4-FFF2-40B4-BE49-F238E27FC236}">
                    <a16:creationId xmlns:a16="http://schemas.microsoft.com/office/drawing/2014/main" id="{7090A316-E4BD-F040-9AF2-5D4A00EE1565}"/>
                  </a:ext>
                </a:extLst>
              </p:cNvPr>
              <p:cNvSpPr txBox="1">
                <a:spLocks noRot="1" noChangeAspect="1" noMove="1" noResize="1" noEditPoints="1" noAdjustHandles="1" noChangeArrowheads="1" noChangeShapeType="1" noTextEdit="1"/>
              </p:cNvSpPr>
              <p:nvPr/>
            </p:nvSpPr>
            <p:spPr>
              <a:xfrm>
                <a:off x="1216256" y="4290666"/>
                <a:ext cx="933757" cy="369332"/>
              </a:xfrm>
              <a:prstGeom prst="rect">
                <a:avLst/>
              </a:prstGeom>
              <a:blipFill>
                <a:blip r:embed="rId3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9" name="文本框 178">
                <a:extLst>
                  <a:ext uri="{FF2B5EF4-FFF2-40B4-BE49-F238E27FC236}">
                    <a16:creationId xmlns:a16="http://schemas.microsoft.com/office/drawing/2014/main" id="{8E51E090-BF52-7846-8E9C-C2DE44B82E43}"/>
                  </a:ext>
                </a:extLst>
              </p:cNvPr>
              <p:cNvSpPr txBox="1"/>
              <p:nvPr/>
            </p:nvSpPr>
            <p:spPr>
              <a:xfrm>
                <a:off x="3172187" y="3754330"/>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79" name="文本框 178">
                <a:extLst>
                  <a:ext uri="{FF2B5EF4-FFF2-40B4-BE49-F238E27FC236}">
                    <a16:creationId xmlns:a16="http://schemas.microsoft.com/office/drawing/2014/main" id="{8E51E090-BF52-7846-8E9C-C2DE44B82E43}"/>
                  </a:ext>
                </a:extLst>
              </p:cNvPr>
              <p:cNvSpPr txBox="1">
                <a:spLocks noRot="1" noChangeAspect="1" noMove="1" noResize="1" noEditPoints="1" noAdjustHandles="1" noChangeArrowheads="1" noChangeShapeType="1" noTextEdit="1"/>
              </p:cNvSpPr>
              <p:nvPr/>
            </p:nvSpPr>
            <p:spPr>
              <a:xfrm>
                <a:off x="3172187" y="3754330"/>
                <a:ext cx="933757" cy="369332"/>
              </a:xfrm>
              <a:prstGeom prst="rect">
                <a:avLst/>
              </a:prstGeom>
              <a:blipFill>
                <a:blip r:embed="rId3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0" name="文本框 179">
                <a:extLst>
                  <a:ext uri="{FF2B5EF4-FFF2-40B4-BE49-F238E27FC236}">
                    <a16:creationId xmlns:a16="http://schemas.microsoft.com/office/drawing/2014/main" id="{42923251-393E-5D44-B251-3F0D1BC8156B}"/>
                  </a:ext>
                </a:extLst>
              </p:cNvPr>
              <p:cNvSpPr txBox="1"/>
              <p:nvPr/>
            </p:nvSpPr>
            <p:spPr>
              <a:xfrm>
                <a:off x="4112497" y="2156605"/>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80" name="文本框 179">
                <a:extLst>
                  <a:ext uri="{FF2B5EF4-FFF2-40B4-BE49-F238E27FC236}">
                    <a16:creationId xmlns:a16="http://schemas.microsoft.com/office/drawing/2014/main" id="{42923251-393E-5D44-B251-3F0D1BC8156B}"/>
                  </a:ext>
                </a:extLst>
              </p:cNvPr>
              <p:cNvSpPr txBox="1">
                <a:spLocks noRot="1" noChangeAspect="1" noMove="1" noResize="1" noEditPoints="1" noAdjustHandles="1" noChangeArrowheads="1" noChangeShapeType="1" noTextEdit="1"/>
              </p:cNvSpPr>
              <p:nvPr/>
            </p:nvSpPr>
            <p:spPr>
              <a:xfrm>
                <a:off x="4112497" y="2156605"/>
                <a:ext cx="933757" cy="369332"/>
              </a:xfrm>
              <a:prstGeom prst="rect">
                <a:avLst/>
              </a:prstGeom>
              <a:blipFill>
                <a:blip r:embed="rId3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1" name="文本框 180">
                <a:extLst>
                  <a:ext uri="{FF2B5EF4-FFF2-40B4-BE49-F238E27FC236}">
                    <a16:creationId xmlns:a16="http://schemas.microsoft.com/office/drawing/2014/main" id="{9FAEDD8F-14D9-3D41-A052-3754332EDDBB}"/>
                  </a:ext>
                </a:extLst>
              </p:cNvPr>
              <p:cNvSpPr txBox="1"/>
              <p:nvPr/>
            </p:nvSpPr>
            <p:spPr>
              <a:xfrm>
                <a:off x="-5705" y="3295410"/>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81" name="文本框 180">
                <a:extLst>
                  <a:ext uri="{FF2B5EF4-FFF2-40B4-BE49-F238E27FC236}">
                    <a16:creationId xmlns:a16="http://schemas.microsoft.com/office/drawing/2014/main" id="{9FAEDD8F-14D9-3D41-A052-3754332EDDBB}"/>
                  </a:ext>
                </a:extLst>
              </p:cNvPr>
              <p:cNvSpPr txBox="1">
                <a:spLocks noRot="1" noChangeAspect="1" noMove="1" noResize="1" noEditPoints="1" noAdjustHandles="1" noChangeArrowheads="1" noChangeShapeType="1" noTextEdit="1"/>
              </p:cNvSpPr>
              <p:nvPr/>
            </p:nvSpPr>
            <p:spPr>
              <a:xfrm>
                <a:off x="-5705" y="3295410"/>
                <a:ext cx="933757" cy="369332"/>
              </a:xfrm>
              <a:prstGeom prst="rect">
                <a:avLst/>
              </a:prstGeom>
              <a:blipFill>
                <a:blip r:embed="rId3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2" name="文本框 181">
                <a:extLst>
                  <a:ext uri="{FF2B5EF4-FFF2-40B4-BE49-F238E27FC236}">
                    <a16:creationId xmlns:a16="http://schemas.microsoft.com/office/drawing/2014/main" id="{F1572602-709E-FF40-9772-B481212AB916}"/>
                  </a:ext>
                </a:extLst>
              </p:cNvPr>
              <p:cNvSpPr txBox="1"/>
              <p:nvPr/>
            </p:nvSpPr>
            <p:spPr>
              <a:xfrm>
                <a:off x="70183" y="2095644"/>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82" name="文本框 181">
                <a:extLst>
                  <a:ext uri="{FF2B5EF4-FFF2-40B4-BE49-F238E27FC236}">
                    <a16:creationId xmlns:a16="http://schemas.microsoft.com/office/drawing/2014/main" id="{F1572602-709E-FF40-9772-B481212AB916}"/>
                  </a:ext>
                </a:extLst>
              </p:cNvPr>
              <p:cNvSpPr txBox="1">
                <a:spLocks noRot="1" noChangeAspect="1" noMove="1" noResize="1" noEditPoints="1" noAdjustHandles="1" noChangeArrowheads="1" noChangeShapeType="1" noTextEdit="1"/>
              </p:cNvSpPr>
              <p:nvPr/>
            </p:nvSpPr>
            <p:spPr>
              <a:xfrm>
                <a:off x="70183" y="2095644"/>
                <a:ext cx="933757" cy="369332"/>
              </a:xfrm>
              <a:prstGeom prst="rect">
                <a:avLst/>
              </a:prstGeom>
              <a:blipFill>
                <a:blip r:embed="rId3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3" name="文本框 182">
                <a:extLst>
                  <a:ext uri="{FF2B5EF4-FFF2-40B4-BE49-F238E27FC236}">
                    <a16:creationId xmlns:a16="http://schemas.microsoft.com/office/drawing/2014/main" id="{C5205C6D-D399-BF4B-9CAD-C0A5538A26D5}"/>
                  </a:ext>
                </a:extLst>
              </p:cNvPr>
              <p:cNvSpPr txBox="1"/>
              <p:nvPr/>
            </p:nvSpPr>
            <p:spPr>
              <a:xfrm>
                <a:off x="2244968" y="2041475"/>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83" name="文本框 182">
                <a:extLst>
                  <a:ext uri="{FF2B5EF4-FFF2-40B4-BE49-F238E27FC236}">
                    <a16:creationId xmlns:a16="http://schemas.microsoft.com/office/drawing/2014/main" id="{C5205C6D-D399-BF4B-9CAD-C0A5538A26D5}"/>
                  </a:ext>
                </a:extLst>
              </p:cNvPr>
              <p:cNvSpPr txBox="1">
                <a:spLocks noRot="1" noChangeAspect="1" noMove="1" noResize="1" noEditPoints="1" noAdjustHandles="1" noChangeArrowheads="1" noChangeShapeType="1" noTextEdit="1"/>
              </p:cNvSpPr>
              <p:nvPr/>
            </p:nvSpPr>
            <p:spPr>
              <a:xfrm>
                <a:off x="2244968" y="2041475"/>
                <a:ext cx="933757" cy="369332"/>
              </a:xfrm>
              <a:prstGeom prst="rect">
                <a:avLst/>
              </a:prstGeom>
              <a:blipFill>
                <a:blip r:embed="rId3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4" name="文本框 183">
                <a:extLst>
                  <a:ext uri="{FF2B5EF4-FFF2-40B4-BE49-F238E27FC236}">
                    <a16:creationId xmlns:a16="http://schemas.microsoft.com/office/drawing/2014/main" id="{962948D6-5014-5D45-BCBC-D5D1920BA90C}"/>
                  </a:ext>
                </a:extLst>
              </p:cNvPr>
              <p:cNvSpPr txBox="1"/>
              <p:nvPr/>
            </p:nvSpPr>
            <p:spPr>
              <a:xfrm>
                <a:off x="2714657" y="3366573"/>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84" name="文本框 183">
                <a:extLst>
                  <a:ext uri="{FF2B5EF4-FFF2-40B4-BE49-F238E27FC236}">
                    <a16:creationId xmlns:a16="http://schemas.microsoft.com/office/drawing/2014/main" id="{962948D6-5014-5D45-BCBC-D5D1920BA90C}"/>
                  </a:ext>
                </a:extLst>
              </p:cNvPr>
              <p:cNvSpPr txBox="1">
                <a:spLocks noRot="1" noChangeAspect="1" noMove="1" noResize="1" noEditPoints="1" noAdjustHandles="1" noChangeArrowheads="1" noChangeShapeType="1" noTextEdit="1"/>
              </p:cNvSpPr>
              <p:nvPr/>
            </p:nvSpPr>
            <p:spPr>
              <a:xfrm>
                <a:off x="2714657" y="3366573"/>
                <a:ext cx="933757" cy="369332"/>
              </a:xfrm>
              <a:prstGeom prst="rect">
                <a:avLst/>
              </a:prstGeom>
              <a:blipFill>
                <a:blip r:embed="rId3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5" name="文本框 184">
                <a:extLst>
                  <a:ext uri="{FF2B5EF4-FFF2-40B4-BE49-F238E27FC236}">
                    <a16:creationId xmlns:a16="http://schemas.microsoft.com/office/drawing/2014/main" id="{ADE80421-A127-904C-9746-DE3B99C13316}"/>
                  </a:ext>
                </a:extLst>
              </p:cNvPr>
              <p:cNvSpPr txBox="1"/>
              <p:nvPr/>
            </p:nvSpPr>
            <p:spPr>
              <a:xfrm>
                <a:off x="2734059" y="4319125"/>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85" name="文本框 184">
                <a:extLst>
                  <a:ext uri="{FF2B5EF4-FFF2-40B4-BE49-F238E27FC236}">
                    <a16:creationId xmlns:a16="http://schemas.microsoft.com/office/drawing/2014/main" id="{ADE80421-A127-904C-9746-DE3B99C13316}"/>
                  </a:ext>
                </a:extLst>
              </p:cNvPr>
              <p:cNvSpPr txBox="1">
                <a:spLocks noRot="1" noChangeAspect="1" noMove="1" noResize="1" noEditPoints="1" noAdjustHandles="1" noChangeArrowheads="1" noChangeShapeType="1" noTextEdit="1"/>
              </p:cNvSpPr>
              <p:nvPr/>
            </p:nvSpPr>
            <p:spPr>
              <a:xfrm>
                <a:off x="2734059" y="4319125"/>
                <a:ext cx="933757" cy="369332"/>
              </a:xfrm>
              <a:prstGeom prst="rect">
                <a:avLst/>
              </a:prstGeom>
              <a:blipFill>
                <a:blip r:embed="rId3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6" name="文本框 185">
                <a:extLst>
                  <a:ext uri="{FF2B5EF4-FFF2-40B4-BE49-F238E27FC236}">
                    <a16:creationId xmlns:a16="http://schemas.microsoft.com/office/drawing/2014/main" id="{21E0FF9B-BC6F-4A4C-A52A-0B3A18152C9C}"/>
                  </a:ext>
                </a:extLst>
              </p:cNvPr>
              <p:cNvSpPr txBox="1"/>
              <p:nvPr/>
            </p:nvSpPr>
            <p:spPr>
              <a:xfrm>
                <a:off x="3486745" y="3992239"/>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86" name="文本框 185">
                <a:extLst>
                  <a:ext uri="{FF2B5EF4-FFF2-40B4-BE49-F238E27FC236}">
                    <a16:creationId xmlns:a16="http://schemas.microsoft.com/office/drawing/2014/main" id="{21E0FF9B-BC6F-4A4C-A52A-0B3A18152C9C}"/>
                  </a:ext>
                </a:extLst>
              </p:cNvPr>
              <p:cNvSpPr txBox="1">
                <a:spLocks noRot="1" noChangeAspect="1" noMove="1" noResize="1" noEditPoints="1" noAdjustHandles="1" noChangeArrowheads="1" noChangeShapeType="1" noTextEdit="1"/>
              </p:cNvSpPr>
              <p:nvPr/>
            </p:nvSpPr>
            <p:spPr>
              <a:xfrm>
                <a:off x="3486745" y="3992239"/>
                <a:ext cx="933757" cy="369332"/>
              </a:xfrm>
              <a:prstGeom prst="rect">
                <a:avLst/>
              </a:prstGeom>
              <a:blipFill>
                <a:blip r:embed="rId3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7" name="文本框 186">
                <a:extLst>
                  <a:ext uri="{FF2B5EF4-FFF2-40B4-BE49-F238E27FC236}">
                    <a16:creationId xmlns:a16="http://schemas.microsoft.com/office/drawing/2014/main" id="{32413F77-1896-C840-8E18-2ABC6BD46349}"/>
                  </a:ext>
                </a:extLst>
              </p:cNvPr>
              <p:cNvSpPr txBox="1"/>
              <p:nvPr/>
            </p:nvSpPr>
            <p:spPr>
              <a:xfrm>
                <a:off x="778657" y="3056814"/>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87" name="文本框 186">
                <a:extLst>
                  <a:ext uri="{FF2B5EF4-FFF2-40B4-BE49-F238E27FC236}">
                    <a16:creationId xmlns:a16="http://schemas.microsoft.com/office/drawing/2014/main" id="{32413F77-1896-C840-8E18-2ABC6BD46349}"/>
                  </a:ext>
                </a:extLst>
              </p:cNvPr>
              <p:cNvSpPr txBox="1">
                <a:spLocks noRot="1" noChangeAspect="1" noMove="1" noResize="1" noEditPoints="1" noAdjustHandles="1" noChangeArrowheads="1" noChangeShapeType="1" noTextEdit="1"/>
              </p:cNvSpPr>
              <p:nvPr/>
            </p:nvSpPr>
            <p:spPr>
              <a:xfrm>
                <a:off x="778657" y="3056814"/>
                <a:ext cx="933757" cy="369332"/>
              </a:xfrm>
              <a:prstGeom prst="rect">
                <a:avLst/>
              </a:prstGeom>
              <a:blipFill>
                <a:blip r:embed="rId2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8" name="文本框 187">
                <a:extLst>
                  <a:ext uri="{FF2B5EF4-FFF2-40B4-BE49-F238E27FC236}">
                    <a16:creationId xmlns:a16="http://schemas.microsoft.com/office/drawing/2014/main" id="{5D48113B-A063-5649-A101-238FC16B8706}"/>
                  </a:ext>
                </a:extLst>
              </p:cNvPr>
              <p:cNvSpPr txBox="1"/>
              <p:nvPr/>
            </p:nvSpPr>
            <p:spPr>
              <a:xfrm>
                <a:off x="155338" y="2088021"/>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Hans" sz="1800" b="1" i="0" smtClean="0">
                          <a:latin typeface="Cambria Math" panose="02040503050406030204" pitchFamily="18" charset="0"/>
                        </a:rPr>
                        <m:t>𝟏</m:t>
                      </m:r>
                      <m:r>
                        <a:rPr kumimoji="1" lang="en-US" altLang="zh-Hans" sz="1800" b="1" i="0" smtClean="0">
                          <a:latin typeface="Cambria Math" panose="02040503050406030204" pitchFamily="18" charset="0"/>
                        </a:rPr>
                        <m:t>−</m:t>
                      </m:r>
                      <m:r>
                        <a:rPr kumimoji="1" lang="zh-CN" altLang="en-US" sz="1800" b="1" i="0" smtClean="0">
                          <a:latin typeface="Cambria Math" panose="02040503050406030204" pitchFamily="18" charset="0"/>
                        </a:rPr>
                        <m:t>𝛂</m:t>
                      </m:r>
                    </m:oMath>
                  </m:oMathPara>
                </a14:m>
                <a:endParaRPr kumimoji="1" lang="zh-CN" altLang="en-US" dirty="0"/>
              </a:p>
            </p:txBody>
          </p:sp>
        </mc:Choice>
        <mc:Fallback xmlns="">
          <p:sp>
            <p:nvSpPr>
              <p:cNvPr id="188" name="文本框 187">
                <a:extLst>
                  <a:ext uri="{FF2B5EF4-FFF2-40B4-BE49-F238E27FC236}">
                    <a16:creationId xmlns:a16="http://schemas.microsoft.com/office/drawing/2014/main" id="{5D48113B-A063-5649-A101-238FC16B8706}"/>
                  </a:ext>
                </a:extLst>
              </p:cNvPr>
              <p:cNvSpPr txBox="1">
                <a:spLocks noRot="1" noChangeAspect="1" noMove="1" noResize="1" noEditPoints="1" noAdjustHandles="1" noChangeArrowheads="1" noChangeShapeType="1" noTextEdit="1"/>
              </p:cNvSpPr>
              <p:nvPr/>
            </p:nvSpPr>
            <p:spPr>
              <a:xfrm>
                <a:off x="155338" y="2088021"/>
                <a:ext cx="933757" cy="369332"/>
              </a:xfrm>
              <a:prstGeom prst="rect">
                <a:avLst/>
              </a:prstGeom>
              <a:blipFill>
                <a:blip r:embed="rId3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9" name="文本框 188">
                <a:extLst>
                  <a:ext uri="{FF2B5EF4-FFF2-40B4-BE49-F238E27FC236}">
                    <a16:creationId xmlns:a16="http://schemas.microsoft.com/office/drawing/2014/main" id="{BF296A82-12F5-044A-AE33-7050C1C643B3}"/>
                  </a:ext>
                </a:extLst>
              </p:cNvPr>
              <p:cNvSpPr txBox="1"/>
              <p:nvPr/>
            </p:nvSpPr>
            <p:spPr>
              <a:xfrm>
                <a:off x="1176282" y="1669121"/>
                <a:ext cx="9337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zh-CN" altLang="en-US" sz="1800" b="1" i="0" smtClean="0">
                          <a:solidFill>
                            <a:srgbClr val="C00000"/>
                          </a:solidFill>
                          <a:latin typeface="Cambria Math" panose="02040503050406030204" pitchFamily="18" charset="0"/>
                        </a:rPr>
                        <m:t>𝛂</m:t>
                      </m:r>
                    </m:oMath>
                  </m:oMathPara>
                </a14:m>
                <a:endParaRPr kumimoji="1" lang="zh-CN" altLang="en-US" dirty="0">
                  <a:solidFill>
                    <a:srgbClr val="C00000"/>
                  </a:solidFill>
                </a:endParaRPr>
              </a:p>
            </p:txBody>
          </p:sp>
        </mc:Choice>
        <mc:Fallback xmlns="">
          <p:sp>
            <p:nvSpPr>
              <p:cNvPr id="189" name="文本框 188">
                <a:extLst>
                  <a:ext uri="{FF2B5EF4-FFF2-40B4-BE49-F238E27FC236}">
                    <a16:creationId xmlns:a16="http://schemas.microsoft.com/office/drawing/2014/main" id="{BF296A82-12F5-044A-AE33-7050C1C643B3}"/>
                  </a:ext>
                </a:extLst>
              </p:cNvPr>
              <p:cNvSpPr txBox="1">
                <a:spLocks noRot="1" noChangeAspect="1" noMove="1" noResize="1" noEditPoints="1" noAdjustHandles="1" noChangeArrowheads="1" noChangeShapeType="1" noTextEdit="1"/>
              </p:cNvSpPr>
              <p:nvPr/>
            </p:nvSpPr>
            <p:spPr>
              <a:xfrm>
                <a:off x="1176282" y="1669121"/>
                <a:ext cx="933757" cy="369332"/>
              </a:xfrm>
              <a:prstGeom prst="rect">
                <a:avLst/>
              </a:prstGeom>
              <a:blipFill>
                <a:blip r:embed="rId40"/>
                <a:stretch>
                  <a:fillRect/>
                </a:stretch>
              </a:blipFill>
            </p:spPr>
            <p:txBody>
              <a:bodyPr/>
              <a:lstStyle/>
              <a:p>
                <a:r>
                  <a:rPr lang="zh-CN" altLang="en-US">
                    <a:noFill/>
                  </a:rPr>
                  <a:t> </a:t>
                </a:r>
              </a:p>
            </p:txBody>
          </p:sp>
        </mc:Fallback>
      </mc:AlternateContent>
      <p:cxnSp>
        <p:nvCxnSpPr>
          <p:cNvPr id="190" name="直线箭头连接符 189">
            <a:extLst>
              <a:ext uri="{FF2B5EF4-FFF2-40B4-BE49-F238E27FC236}">
                <a16:creationId xmlns:a16="http://schemas.microsoft.com/office/drawing/2014/main" id="{829CDC73-B3A7-9F47-9C40-EF8F71564061}"/>
              </a:ext>
            </a:extLst>
          </p:cNvPr>
          <p:cNvCxnSpPr>
            <a:cxnSpLocks/>
            <a:stCxn id="115" idx="5"/>
          </p:cNvCxnSpPr>
          <p:nvPr/>
        </p:nvCxnSpPr>
        <p:spPr>
          <a:xfrm>
            <a:off x="1296350" y="4099506"/>
            <a:ext cx="983680" cy="53369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1" name="直线箭头连接符 190">
            <a:extLst>
              <a:ext uri="{FF2B5EF4-FFF2-40B4-BE49-F238E27FC236}">
                <a16:creationId xmlns:a16="http://schemas.microsoft.com/office/drawing/2014/main" id="{D3BFF21D-9AAB-EB4B-9968-F2C8297EFA44}"/>
              </a:ext>
            </a:extLst>
          </p:cNvPr>
          <p:cNvCxnSpPr>
            <a:cxnSpLocks/>
            <a:stCxn id="115" idx="1"/>
            <a:endCxn id="112" idx="5"/>
          </p:cNvCxnSpPr>
          <p:nvPr/>
        </p:nvCxnSpPr>
        <p:spPr>
          <a:xfrm flipH="1" flipV="1">
            <a:off x="590158" y="3030934"/>
            <a:ext cx="278175" cy="64879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2" name="直线箭头连接符 191">
            <a:extLst>
              <a:ext uri="{FF2B5EF4-FFF2-40B4-BE49-F238E27FC236}">
                <a16:creationId xmlns:a16="http://schemas.microsoft.com/office/drawing/2014/main" id="{3801485F-0E92-B14E-AF75-9E4A5D28A1F1}"/>
              </a:ext>
            </a:extLst>
          </p:cNvPr>
          <p:cNvCxnSpPr>
            <a:cxnSpLocks/>
            <a:endCxn id="173" idx="2"/>
          </p:cNvCxnSpPr>
          <p:nvPr/>
        </p:nvCxnSpPr>
        <p:spPr>
          <a:xfrm flipV="1">
            <a:off x="588395" y="2234962"/>
            <a:ext cx="485684" cy="383811"/>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3" name="直线箭头连接符 192">
            <a:extLst>
              <a:ext uri="{FF2B5EF4-FFF2-40B4-BE49-F238E27FC236}">
                <a16:creationId xmlns:a16="http://schemas.microsoft.com/office/drawing/2014/main" id="{A846F8A6-2318-5C49-9D9F-FBD3D358B6ED}"/>
              </a:ext>
            </a:extLst>
          </p:cNvPr>
          <p:cNvCxnSpPr>
            <a:cxnSpLocks/>
            <a:stCxn id="173" idx="6"/>
            <a:endCxn id="170" idx="2"/>
          </p:cNvCxnSpPr>
          <p:nvPr/>
        </p:nvCxnSpPr>
        <p:spPr>
          <a:xfrm>
            <a:off x="1680504" y="2234962"/>
            <a:ext cx="2338399" cy="47098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4" name="直线箭头连接符 193">
            <a:extLst>
              <a:ext uri="{FF2B5EF4-FFF2-40B4-BE49-F238E27FC236}">
                <a16:creationId xmlns:a16="http://schemas.microsoft.com/office/drawing/2014/main" id="{42FCD320-4D06-2B45-A99A-4FC47CB9D583}"/>
              </a:ext>
            </a:extLst>
          </p:cNvPr>
          <p:cNvCxnSpPr>
            <a:cxnSpLocks/>
            <a:endCxn id="173" idx="5"/>
          </p:cNvCxnSpPr>
          <p:nvPr/>
        </p:nvCxnSpPr>
        <p:spPr>
          <a:xfrm flipH="1" flipV="1">
            <a:off x="1591695" y="2444875"/>
            <a:ext cx="283981" cy="53426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5" name="直线箭头连接符 194">
            <a:extLst>
              <a:ext uri="{FF2B5EF4-FFF2-40B4-BE49-F238E27FC236}">
                <a16:creationId xmlns:a16="http://schemas.microsoft.com/office/drawing/2014/main" id="{160B797A-756C-694B-B968-495D0BC751BA}"/>
              </a:ext>
            </a:extLst>
          </p:cNvPr>
          <p:cNvCxnSpPr>
            <a:cxnSpLocks/>
          </p:cNvCxnSpPr>
          <p:nvPr/>
        </p:nvCxnSpPr>
        <p:spPr>
          <a:xfrm>
            <a:off x="679921" y="2822229"/>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6" name="直线箭头连接符 195">
            <a:extLst>
              <a:ext uri="{FF2B5EF4-FFF2-40B4-BE49-F238E27FC236}">
                <a16:creationId xmlns:a16="http://schemas.microsoft.com/office/drawing/2014/main" id="{1F4BBAB9-53E5-8F49-B2AC-76C54E6B3EB0}"/>
              </a:ext>
            </a:extLst>
          </p:cNvPr>
          <p:cNvCxnSpPr>
            <a:cxnSpLocks/>
          </p:cNvCxnSpPr>
          <p:nvPr/>
        </p:nvCxnSpPr>
        <p:spPr>
          <a:xfrm flipV="1">
            <a:off x="2763739" y="2949229"/>
            <a:ext cx="1399993" cy="171853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7" name="直线箭头连接符 196">
            <a:extLst>
              <a:ext uri="{FF2B5EF4-FFF2-40B4-BE49-F238E27FC236}">
                <a16:creationId xmlns:a16="http://schemas.microsoft.com/office/drawing/2014/main" id="{DAA7A863-50F5-EA48-A2B5-5BA07170481C}"/>
              </a:ext>
            </a:extLst>
          </p:cNvPr>
          <p:cNvCxnSpPr>
            <a:cxnSpLocks/>
            <a:stCxn id="115" idx="7"/>
          </p:cNvCxnSpPr>
          <p:nvPr/>
        </p:nvCxnSpPr>
        <p:spPr>
          <a:xfrm flipV="1">
            <a:off x="1296350" y="3355333"/>
            <a:ext cx="582043" cy="32439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8" name="直线箭头连接符 197">
            <a:extLst>
              <a:ext uri="{FF2B5EF4-FFF2-40B4-BE49-F238E27FC236}">
                <a16:creationId xmlns:a16="http://schemas.microsoft.com/office/drawing/2014/main" id="{34A88DB6-07BD-EC4A-BFAC-F24AD979B265}"/>
              </a:ext>
            </a:extLst>
          </p:cNvPr>
          <p:cNvCxnSpPr>
            <a:cxnSpLocks/>
            <a:endCxn id="131" idx="2"/>
          </p:cNvCxnSpPr>
          <p:nvPr/>
        </p:nvCxnSpPr>
        <p:spPr>
          <a:xfrm flipV="1">
            <a:off x="2797646" y="4602001"/>
            <a:ext cx="705923" cy="24111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199" name="直线箭头连接符 198">
            <a:extLst>
              <a:ext uri="{FF2B5EF4-FFF2-40B4-BE49-F238E27FC236}">
                <a16:creationId xmlns:a16="http://schemas.microsoft.com/office/drawing/2014/main" id="{3DF8C963-4E40-3D4F-A256-0A7802439942}"/>
              </a:ext>
            </a:extLst>
          </p:cNvPr>
          <p:cNvCxnSpPr>
            <a:cxnSpLocks/>
            <a:stCxn id="126" idx="5"/>
            <a:endCxn id="135" idx="1"/>
          </p:cNvCxnSpPr>
          <p:nvPr/>
        </p:nvCxnSpPr>
        <p:spPr>
          <a:xfrm>
            <a:off x="2708733" y="5049348"/>
            <a:ext cx="519877" cy="53006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0" name="直线箭头连接符 199">
            <a:extLst>
              <a:ext uri="{FF2B5EF4-FFF2-40B4-BE49-F238E27FC236}">
                <a16:creationId xmlns:a16="http://schemas.microsoft.com/office/drawing/2014/main" id="{FEC0A049-2330-8640-8A11-7DEED96E6DB7}"/>
              </a:ext>
            </a:extLst>
          </p:cNvPr>
          <p:cNvCxnSpPr>
            <a:cxnSpLocks/>
            <a:stCxn id="135" idx="0"/>
            <a:endCxn id="171" idx="4"/>
          </p:cNvCxnSpPr>
          <p:nvPr/>
        </p:nvCxnSpPr>
        <p:spPr>
          <a:xfrm flipV="1">
            <a:off x="3442619" y="4884391"/>
            <a:ext cx="367059" cy="60808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1" name="直线箭头连接符 200">
            <a:extLst>
              <a:ext uri="{FF2B5EF4-FFF2-40B4-BE49-F238E27FC236}">
                <a16:creationId xmlns:a16="http://schemas.microsoft.com/office/drawing/2014/main" id="{A115F34D-9D15-AC4B-9DC3-2AAC1F3619EF}"/>
              </a:ext>
            </a:extLst>
          </p:cNvPr>
          <p:cNvCxnSpPr>
            <a:cxnSpLocks/>
            <a:stCxn id="170" idx="5"/>
            <a:endCxn id="164" idx="2"/>
          </p:cNvCxnSpPr>
          <p:nvPr/>
        </p:nvCxnSpPr>
        <p:spPr>
          <a:xfrm>
            <a:off x="4536519" y="2915858"/>
            <a:ext cx="782971" cy="142649"/>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2" name="直线箭头连接符 201">
            <a:extLst>
              <a:ext uri="{FF2B5EF4-FFF2-40B4-BE49-F238E27FC236}">
                <a16:creationId xmlns:a16="http://schemas.microsoft.com/office/drawing/2014/main" id="{37F06DF4-73C6-E742-B7A9-10DB70630040}"/>
              </a:ext>
            </a:extLst>
          </p:cNvPr>
          <p:cNvCxnSpPr>
            <a:cxnSpLocks/>
          </p:cNvCxnSpPr>
          <p:nvPr/>
        </p:nvCxnSpPr>
        <p:spPr>
          <a:xfrm flipV="1">
            <a:off x="5836212" y="2189179"/>
            <a:ext cx="882468" cy="64697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3" name="直线箭头连接符 202">
            <a:extLst>
              <a:ext uri="{FF2B5EF4-FFF2-40B4-BE49-F238E27FC236}">
                <a16:creationId xmlns:a16="http://schemas.microsoft.com/office/drawing/2014/main" id="{52A07F12-0B2E-2947-A188-1EF1C582C0A0}"/>
              </a:ext>
            </a:extLst>
          </p:cNvPr>
          <p:cNvCxnSpPr>
            <a:cxnSpLocks/>
          </p:cNvCxnSpPr>
          <p:nvPr/>
        </p:nvCxnSpPr>
        <p:spPr>
          <a:xfrm>
            <a:off x="5933791" y="1348389"/>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4" name="直线箭头连接符 203">
            <a:extLst>
              <a:ext uri="{FF2B5EF4-FFF2-40B4-BE49-F238E27FC236}">
                <a16:creationId xmlns:a16="http://schemas.microsoft.com/office/drawing/2014/main" id="{91F9E1E8-850C-F74D-AC2D-2EB3DB6059A4}"/>
              </a:ext>
            </a:extLst>
          </p:cNvPr>
          <p:cNvCxnSpPr>
            <a:cxnSpLocks/>
            <a:endCxn id="141" idx="4"/>
          </p:cNvCxnSpPr>
          <p:nvPr/>
        </p:nvCxnSpPr>
        <p:spPr>
          <a:xfrm flipV="1">
            <a:off x="5621809" y="1574379"/>
            <a:ext cx="335" cy="117482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5" name="直线箭头连接符 204">
            <a:extLst>
              <a:ext uri="{FF2B5EF4-FFF2-40B4-BE49-F238E27FC236}">
                <a16:creationId xmlns:a16="http://schemas.microsoft.com/office/drawing/2014/main" id="{02B65BC1-77D3-8748-82A3-E91B94D59C76}"/>
              </a:ext>
            </a:extLst>
          </p:cNvPr>
          <p:cNvCxnSpPr>
            <a:cxnSpLocks/>
            <a:stCxn id="138" idx="6"/>
          </p:cNvCxnSpPr>
          <p:nvPr/>
        </p:nvCxnSpPr>
        <p:spPr>
          <a:xfrm flipV="1">
            <a:off x="4512414" y="1277591"/>
            <a:ext cx="822057" cy="23742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6" name="直线箭头连接符 205">
            <a:extLst>
              <a:ext uri="{FF2B5EF4-FFF2-40B4-BE49-F238E27FC236}">
                <a16:creationId xmlns:a16="http://schemas.microsoft.com/office/drawing/2014/main" id="{262CE6B2-07F5-5F4B-981E-CCF868777E7F}"/>
              </a:ext>
            </a:extLst>
          </p:cNvPr>
          <p:cNvCxnSpPr>
            <a:cxnSpLocks/>
            <a:stCxn id="170" idx="0"/>
            <a:endCxn id="138" idx="4"/>
          </p:cNvCxnSpPr>
          <p:nvPr/>
        </p:nvCxnSpPr>
        <p:spPr>
          <a:xfrm flipH="1" flipV="1">
            <a:off x="4209761" y="1811839"/>
            <a:ext cx="112355" cy="59724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7" name="直线箭头连接符 206">
            <a:extLst>
              <a:ext uri="{FF2B5EF4-FFF2-40B4-BE49-F238E27FC236}">
                <a16:creationId xmlns:a16="http://schemas.microsoft.com/office/drawing/2014/main" id="{ECF2E123-68C0-1942-9BB0-FDA8D6C08A38}"/>
              </a:ext>
            </a:extLst>
          </p:cNvPr>
          <p:cNvCxnSpPr>
            <a:cxnSpLocks/>
          </p:cNvCxnSpPr>
          <p:nvPr/>
        </p:nvCxnSpPr>
        <p:spPr>
          <a:xfrm flipH="1">
            <a:off x="2665784" y="2908366"/>
            <a:ext cx="1401068" cy="172392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8" name="直线箭头连接符 207">
            <a:extLst>
              <a:ext uri="{FF2B5EF4-FFF2-40B4-BE49-F238E27FC236}">
                <a16:creationId xmlns:a16="http://schemas.microsoft.com/office/drawing/2014/main" id="{2BFFB243-BBC2-174E-8348-B517AEEA544A}"/>
              </a:ext>
            </a:extLst>
          </p:cNvPr>
          <p:cNvCxnSpPr>
            <a:cxnSpLocks/>
          </p:cNvCxnSpPr>
          <p:nvPr/>
        </p:nvCxnSpPr>
        <p:spPr>
          <a:xfrm flipH="1" flipV="1">
            <a:off x="676997" y="2906366"/>
            <a:ext cx="1109663" cy="36036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209" name="直线箭头连接符 208">
            <a:extLst>
              <a:ext uri="{FF2B5EF4-FFF2-40B4-BE49-F238E27FC236}">
                <a16:creationId xmlns:a16="http://schemas.microsoft.com/office/drawing/2014/main" id="{915CBC03-A81C-8F40-88CE-6891B527FFB5}"/>
              </a:ext>
            </a:extLst>
          </p:cNvPr>
          <p:cNvCxnSpPr>
            <a:cxnSpLocks/>
          </p:cNvCxnSpPr>
          <p:nvPr/>
        </p:nvCxnSpPr>
        <p:spPr>
          <a:xfrm rot="10800000">
            <a:off x="5880701" y="1431922"/>
            <a:ext cx="784889" cy="42096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9" name="矩形 68">
                <a:extLst>
                  <a:ext uri="{FF2B5EF4-FFF2-40B4-BE49-F238E27FC236}">
                    <a16:creationId xmlns:a16="http://schemas.microsoft.com/office/drawing/2014/main" id="{E00619E0-BFAE-B247-8229-D383A0E05366}"/>
                  </a:ext>
                </a:extLst>
              </p:cNvPr>
              <p:cNvSpPr/>
              <p:nvPr/>
            </p:nvSpPr>
            <p:spPr>
              <a:xfrm>
                <a:off x="323528" y="5792519"/>
                <a:ext cx="8112447" cy="988540"/>
              </a:xfrm>
              <a:prstGeom prst="rect">
                <a:avLst/>
              </a:prstGeom>
            </p:spPr>
            <p:txBody>
              <a:bodyPr wrap="square">
                <a:spAutoFit/>
              </a:bodyPr>
              <a:lstStyle/>
              <a:p>
                <a:pPr marL="0" indent="0">
                  <a:buNone/>
                </a:pPr>
                <a:r>
                  <a:rPr lang="zh-CN" altLang="en-US" sz="2000" b="0" kern="0" dirty="0">
                    <a:ea typeface="Cambria Math" panose="02040503050406030204" pitchFamily="18" charset="0"/>
                  </a:rPr>
                  <a:t>蒙特卡罗采样：</a:t>
                </a:r>
                <a:endParaRPr lang="en-US" altLang="zh-CN" sz="2000" b="0" kern="0" dirty="0">
                  <a:ea typeface="Cambria Math" panose="02040503050406030204" pitchFamily="18" charset="0"/>
                </a:endParaRPr>
              </a:p>
              <a:p>
                <a:pPr marL="0" indent="0">
                  <a:buNone/>
                </a:pPr>
                <a14:m>
                  <m:oMath xmlns:m="http://schemas.openxmlformats.org/officeDocument/2006/math">
                    <m:acc>
                      <m:accPr>
                        <m:chr m:val="̂"/>
                        <m:ctrlPr>
                          <a:rPr lang="en-US" altLang="zh-CN" sz="2000" b="0" i="1" kern="0">
                            <a:latin typeface="Cambria Math" panose="02040503050406030204" pitchFamily="18" charset="0"/>
                            <a:ea typeface="Cambria Math" panose="02040503050406030204" pitchFamily="18" charset="0"/>
                          </a:rPr>
                        </m:ctrlPr>
                      </m:accPr>
                      <m:e>
                        <m:r>
                          <a:rPr lang="en-US" altLang="zh-CN" sz="2000" b="0" i="1" kern="0">
                            <a:latin typeface="Cambria Math" panose="02040503050406030204" pitchFamily="18" charset="0"/>
                            <a:ea typeface="Cambria Math" panose="02040503050406030204" pitchFamily="18" charset="0"/>
                          </a:rPr>
                          <m:t>𝜋</m:t>
                        </m:r>
                      </m:e>
                    </m:acc>
                    <m:d>
                      <m:dPr>
                        <m:ctrlPr>
                          <a:rPr lang="en-US" altLang="zh-CN" sz="2000" b="0" i="1" kern="0">
                            <a:latin typeface="Cambria Math" panose="02040503050406030204" pitchFamily="18" charset="0"/>
                            <a:ea typeface="Cambria Math" panose="02040503050406030204" pitchFamily="18" charset="0"/>
                          </a:rPr>
                        </m:ctrlPr>
                      </m:dPr>
                      <m:e>
                        <m:r>
                          <a:rPr lang="en-US" altLang="zh-CN" sz="2000" b="0" i="1" kern="0">
                            <a:latin typeface="Cambria Math" panose="02040503050406030204" pitchFamily="18" charset="0"/>
                            <a:ea typeface="Cambria Math" panose="02040503050406030204" pitchFamily="18" charset="0"/>
                          </a:rPr>
                          <m:t>𝑠</m:t>
                        </m:r>
                        <m:r>
                          <a:rPr lang="en-US" altLang="zh-CN" sz="2000" b="0" i="1" kern="0">
                            <a:latin typeface="Cambria Math" panose="02040503050406030204" pitchFamily="18" charset="0"/>
                            <a:ea typeface="Cambria Math" panose="02040503050406030204" pitchFamily="18" charset="0"/>
                          </a:rPr>
                          <m:t>,</m:t>
                        </m:r>
                        <m:r>
                          <a:rPr lang="en-US" altLang="zh-CN" sz="2000" b="0" i="1" kern="0">
                            <a:latin typeface="Cambria Math" panose="02040503050406030204" pitchFamily="18" charset="0"/>
                            <a:ea typeface="Cambria Math" panose="02040503050406030204" pitchFamily="18" charset="0"/>
                          </a:rPr>
                          <m:t>𝑡</m:t>
                        </m:r>
                      </m:e>
                    </m:d>
                    <m:r>
                      <a:rPr lang="en-US" altLang="zh-CN" sz="2000" b="0" i="1" kern="0">
                        <a:latin typeface="Cambria Math" panose="02040503050406030204" pitchFamily="18" charset="0"/>
                        <a:ea typeface="Cambria Math" panose="02040503050406030204" pitchFamily="18" charset="0"/>
                      </a:rPr>
                      <m:t>=</m:t>
                    </m:r>
                    <m:f>
                      <m:fPr>
                        <m:ctrlPr>
                          <a:rPr lang="en-US" altLang="zh-CN" sz="2000" b="0" i="1" kern="0" dirty="0" smtClean="0">
                            <a:solidFill>
                              <a:schemeClr val="tx1"/>
                            </a:solidFill>
                            <a:latin typeface="Cambria Math" panose="02040503050406030204" pitchFamily="18" charset="0"/>
                            <a:ea typeface="+mn-ea"/>
                          </a:rPr>
                        </m:ctrlPr>
                      </m:fPr>
                      <m:num>
                        <m:r>
                          <a:rPr lang="zh-CN" altLang="en-US" sz="2000" b="0" i="1" kern="0" dirty="0" smtClean="0">
                            <a:solidFill>
                              <a:schemeClr val="tx1"/>
                            </a:solidFill>
                            <a:latin typeface="Cambria Math" panose="02040503050406030204" pitchFamily="18" charset="0"/>
                            <a:ea typeface="+mn-ea"/>
                          </a:rPr>
                          <m:t>从</m:t>
                        </m:r>
                        <m:r>
                          <a:rPr lang="en-US" altLang="zh-CN" sz="2000" b="0" i="1" kern="0" dirty="0" smtClean="0">
                            <a:solidFill>
                              <a:schemeClr val="tx1"/>
                            </a:solidFill>
                            <a:latin typeface="Cambria Math" panose="02040503050406030204" pitchFamily="18" charset="0"/>
                            <a:ea typeface="+mn-ea"/>
                          </a:rPr>
                          <m:t>𝑠</m:t>
                        </m:r>
                        <m:r>
                          <a:rPr lang="zh-CN" altLang="en-US" sz="2000" b="0" i="1" kern="0" dirty="0">
                            <a:solidFill>
                              <a:schemeClr val="tx1"/>
                            </a:solidFill>
                            <a:latin typeface="Cambria Math" panose="02040503050406030204" pitchFamily="18" charset="0"/>
                            <a:ea typeface="+mn-ea"/>
                          </a:rPr>
                          <m:t>出发</m:t>
                        </m:r>
                        <m:r>
                          <a:rPr lang="zh-CN" altLang="en-US" sz="2000" b="0" i="1" kern="0" dirty="0" smtClean="0">
                            <a:solidFill>
                              <a:schemeClr val="tx1"/>
                            </a:solidFill>
                            <a:latin typeface="Cambria Math" panose="02040503050406030204" pitchFamily="18" charset="0"/>
                            <a:ea typeface="+mn-ea"/>
                          </a:rPr>
                          <m:t>的</m:t>
                        </m:r>
                        <m:r>
                          <a:rPr lang="en-US" altLang="zh-CN" sz="2000" b="0" i="1" kern="0" dirty="0">
                            <a:solidFill>
                              <a:schemeClr val="tx1"/>
                            </a:solidFill>
                            <a:latin typeface="Cambria Math" panose="02040503050406030204" pitchFamily="18" charset="0"/>
                            <a:ea typeface="+mn-ea"/>
                            <a:cs typeface="STKaiti" charset="-122"/>
                          </a:rPr>
                          <m:t>𝛼</m:t>
                        </m:r>
                        <m:r>
                          <m:rPr>
                            <m:nor/>
                          </m:rPr>
                          <a:rPr lang="en-US" altLang="zh-CN" sz="2000" b="0" kern="0" dirty="0">
                            <a:solidFill>
                              <a:schemeClr val="tx1"/>
                            </a:solidFill>
                            <a:latin typeface="+mn-ea"/>
                            <a:ea typeface="+mn-ea"/>
                            <a:cs typeface="STKaiti" charset="-122"/>
                          </a:rPr>
                          <m:t>−</m:t>
                        </m:r>
                        <m:r>
                          <m:rPr>
                            <m:nor/>
                          </m:rPr>
                          <a:rPr lang="zh-CN" altLang="en-US" sz="2000" b="0" kern="0" dirty="0">
                            <a:solidFill>
                              <a:schemeClr val="tx1"/>
                            </a:solidFill>
                            <a:latin typeface="+mn-ea"/>
                            <a:ea typeface="+mn-ea"/>
                            <a:cs typeface="STKaiti" charset="-122"/>
                          </a:rPr>
                          <m:t>游走</m:t>
                        </m:r>
                        <m:r>
                          <a:rPr lang="zh-CN" altLang="en-US" sz="2000" b="0" i="1" kern="0" dirty="0">
                            <a:solidFill>
                              <a:schemeClr val="tx1"/>
                            </a:solidFill>
                            <a:latin typeface="Cambria Math" panose="02040503050406030204" pitchFamily="18" charset="0"/>
                            <a:ea typeface="+mn-ea"/>
                            <a:cs typeface="STKaiti" charset="-122"/>
                          </a:rPr>
                          <m:t>停止在节点</m:t>
                        </m:r>
                        <m:r>
                          <a:rPr lang="en-US" altLang="zh-CN" sz="2000" b="0" i="1" kern="0" dirty="0" smtClean="0">
                            <a:solidFill>
                              <a:schemeClr val="tx1"/>
                            </a:solidFill>
                            <a:latin typeface="Cambria Math" panose="02040503050406030204" pitchFamily="18" charset="0"/>
                            <a:ea typeface="+mn-ea"/>
                            <a:cs typeface="STKaiti" charset="-122"/>
                          </a:rPr>
                          <m:t>𝑡</m:t>
                        </m:r>
                        <m:r>
                          <a:rPr lang="zh-CN" altLang="en-US" sz="2000" b="0" i="1" kern="0" dirty="0">
                            <a:solidFill>
                              <a:schemeClr val="tx1"/>
                            </a:solidFill>
                            <a:latin typeface="Cambria Math" panose="02040503050406030204" pitchFamily="18" charset="0"/>
                            <a:ea typeface="+mn-ea"/>
                            <a:cs typeface="STKaiti" charset="-122"/>
                          </a:rPr>
                          <m:t>的</m:t>
                        </m:r>
                        <m:r>
                          <a:rPr lang="zh-CN" altLang="en-US" sz="2000" b="0" i="1" kern="0" dirty="0" smtClean="0">
                            <a:solidFill>
                              <a:schemeClr val="tx1"/>
                            </a:solidFill>
                            <a:latin typeface="Cambria Math" panose="02040503050406030204" pitchFamily="18" charset="0"/>
                            <a:ea typeface="+mn-ea"/>
                            <a:cs typeface="STKaiti" charset="-122"/>
                          </a:rPr>
                          <m:t>数量</m:t>
                        </m:r>
                      </m:num>
                      <m:den>
                        <m:r>
                          <a:rPr lang="zh-CN" altLang="en-US" sz="2000" b="0" i="1" kern="0" dirty="0">
                            <a:solidFill>
                              <a:schemeClr val="tx1"/>
                            </a:solidFill>
                            <a:latin typeface="Cambria Math" panose="02040503050406030204" pitchFamily="18" charset="0"/>
                            <a:ea typeface="+mn-ea"/>
                          </a:rPr>
                          <m:t>总</m:t>
                        </m:r>
                        <m:r>
                          <a:rPr lang="zh-CN" altLang="en-US" sz="2000" b="0" i="1" kern="0" dirty="0" smtClean="0">
                            <a:solidFill>
                              <a:schemeClr val="tx1"/>
                            </a:solidFill>
                            <a:latin typeface="Cambria Math" panose="02040503050406030204" pitchFamily="18" charset="0"/>
                            <a:ea typeface="+mn-ea"/>
                          </a:rPr>
                          <m:t>随机</m:t>
                        </m:r>
                        <m:r>
                          <a:rPr lang="zh-CN" altLang="en-US" sz="2000" b="0" i="1" kern="0" dirty="0">
                            <a:solidFill>
                              <a:schemeClr val="tx1"/>
                            </a:solidFill>
                            <a:latin typeface="Cambria Math" panose="02040503050406030204" pitchFamily="18" charset="0"/>
                            <a:ea typeface="+mn-ea"/>
                          </a:rPr>
                          <m:t>游走数</m:t>
                        </m:r>
                      </m:den>
                    </m:f>
                  </m:oMath>
                </a14:m>
                <a:r>
                  <a:rPr lang="en-US" altLang="zh-CN" sz="2400" b="0" kern="0" dirty="0">
                    <a:solidFill>
                      <a:schemeClr val="tx1"/>
                    </a:solidFill>
                    <a:latin typeface="+mn-ea"/>
                    <a:ea typeface="+mn-ea"/>
                  </a:rPr>
                  <a:t>. </a:t>
                </a:r>
                <a:r>
                  <a:rPr lang="zh-CN" altLang="en-US" sz="2400" b="0" kern="0" dirty="0">
                    <a:solidFill>
                      <a:schemeClr val="tx1"/>
                    </a:solidFill>
                    <a:latin typeface="+mn-ea"/>
                    <a:ea typeface="+mn-ea"/>
                  </a:rPr>
                  <a:t> </a:t>
                </a:r>
                <a:r>
                  <a:rPr lang="en-US" altLang="zh-CN" sz="2400" b="0" kern="0" dirty="0">
                    <a:solidFill>
                      <a:schemeClr val="tx1"/>
                    </a:solidFill>
                    <a:latin typeface="+mn-ea"/>
                    <a:ea typeface="+mn-ea"/>
                  </a:rPr>
                  <a:t> </a:t>
                </a:r>
              </a:p>
            </p:txBody>
          </p:sp>
        </mc:Choice>
        <mc:Fallback xmlns="">
          <p:sp>
            <p:nvSpPr>
              <p:cNvPr id="69" name="矩形 68">
                <a:extLst>
                  <a:ext uri="{FF2B5EF4-FFF2-40B4-BE49-F238E27FC236}">
                    <a16:creationId xmlns:a16="http://schemas.microsoft.com/office/drawing/2014/main" id="{E00619E0-BFAE-B247-8229-D383A0E05366}"/>
                  </a:ext>
                </a:extLst>
              </p:cNvPr>
              <p:cNvSpPr>
                <a:spLocks noRot="1" noChangeAspect="1" noMove="1" noResize="1" noEditPoints="1" noAdjustHandles="1" noChangeArrowheads="1" noChangeShapeType="1" noTextEdit="1"/>
              </p:cNvSpPr>
              <p:nvPr/>
            </p:nvSpPr>
            <p:spPr>
              <a:xfrm>
                <a:off x="323528" y="5792519"/>
                <a:ext cx="8112447" cy="988540"/>
              </a:xfrm>
              <a:prstGeom prst="rect">
                <a:avLst/>
              </a:prstGeom>
              <a:blipFill>
                <a:blip r:embed="rId41"/>
                <a:stretch>
                  <a:fillRect l="-782" t="-5195" b="-6494"/>
                </a:stretch>
              </a:blipFill>
            </p:spPr>
            <p:txBody>
              <a:bodyPr/>
              <a:lstStyle/>
              <a:p>
                <a:r>
                  <a:rPr lang="zh-CN" altLang="en-US">
                    <a:noFill/>
                  </a:rPr>
                  <a:t> </a:t>
                </a:r>
              </a:p>
            </p:txBody>
          </p:sp>
        </mc:Fallback>
      </mc:AlternateContent>
      <p:sp>
        <p:nvSpPr>
          <p:cNvPr id="72" name="Rectangle 2">
            <a:extLst>
              <a:ext uri="{FF2B5EF4-FFF2-40B4-BE49-F238E27FC236}">
                <a16:creationId xmlns:a16="http://schemas.microsoft.com/office/drawing/2014/main" id="{D9834843-C9AB-A741-B149-C93470B4754B}"/>
              </a:ext>
            </a:extLst>
          </p:cNvPr>
          <p:cNvSpPr>
            <a:spLocks noGrp="1" noChangeArrowheads="1"/>
          </p:cNvSpPr>
          <p:nvPr>
            <p:ph type="title"/>
          </p:nvPr>
        </p:nvSpPr>
        <p:spPr>
          <a:xfrm>
            <a:off x="1043608" y="94950"/>
            <a:ext cx="8326138" cy="1128712"/>
          </a:xfrm>
        </p:spPr>
        <p:txBody>
          <a:bodyPr/>
          <a:lstStyle/>
          <a:p>
            <a:pPr eaLnBrk="1" hangingPunct="1"/>
            <a:r>
              <a:rPr lang="zh-CN" altLang="en-US" dirty="0">
                <a:ea typeface="宋体" pitchFamily="2" charset="-122"/>
              </a:rPr>
              <a:t>单源 </a:t>
            </a:r>
            <a:r>
              <a:rPr lang="en-US" altLang="zh-CN" dirty="0">
                <a:ea typeface="宋体" pitchFamily="2" charset="-122"/>
              </a:rPr>
              <a:t>PPR</a:t>
            </a:r>
            <a:r>
              <a:rPr lang="zh-CN" altLang="en-US" dirty="0">
                <a:ea typeface="宋体" pitchFamily="2" charset="-122"/>
              </a:rPr>
              <a:t> 计算</a:t>
            </a:r>
            <a:endParaRPr lang="en-US" altLang="zh-CN" dirty="0">
              <a:ea typeface="宋体" pitchFamily="2" charset="-122"/>
            </a:endParaRPr>
          </a:p>
        </p:txBody>
      </p:sp>
    </p:spTree>
    <p:custDataLst>
      <p:tags r:id="rId1"/>
    </p:custDataLst>
    <p:extLst>
      <p:ext uri="{BB962C8B-B14F-4D97-AF65-F5344CB8AC3E}">
        <p14:creationId xmlns:p14="http://schemas.microsoft.com/office/powerpoint/2010/main" val="255157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8889E-6 2.22222E-6 C 0.05434 -0.02801 0.1085 -0.05579 0.11302 -0.09746 C 0.11736 -0.13912 -0.01372 -0.23773 0.02673 -0.25023 C 0.06701 -0.26273 0.27708 -0.19422 0.3552 -0.17246 " pathEditMode="relative" rAng="0" ptsTypes="AAAA">
                                      <p:cBhvr>
                                        <p:cTn id="6" dur="1500" fill="hold"/>
                                        <p:tgtEl>
                                          <p:spTgt spid="166"/>
                                        </p:tgtEl>
                                        <p:attrNameLst>
                                          <p:attrName>ppt_x</p:attrName>
                                          <p:attrName>ppt_y</p:attrName>
                                        </p:attrNameLst>
                                      </p:cBhvr>
                                      <p:rCtr x="17760" y="-12593"/>
                                    </p:animMotion>
                                  </p:childTnLst>
                                </p:cTn>
                              </p:par>
                              <p:par>
                                <p:cTn id="7" presetID="1" presetClass="entr" presetSubtype="0" fill="hold" grpId="0" nodeType="withEffect">
                                  <p:stCondLst>
                                    <p:cond delay="200"/>
                                  </p:stCondLst>
                                  <p:childTnLst>
                                    <p:set>
                                      <p:cBhvr>
                                        <p:cTn id="8" dur="1" fill="hold">
                                          <p:stCondLst>
                                            <p:cond delay="0"/>
                                          </p:stCondLst>
                                        </p:cTn>
                                        <p:tgtEl>
                                          <p:spTgt spid="174"/>
                                        </p:tgtEl>
                                        <p:attrNameLst>
                                          <p:attrName>style.visibility</p:attrName>
                                        </p:attrNameLst>
                                      </p:cBhvr>
                                      <p:to>
                                        <p:strVal val="visible"/>
                                      </p:to>
                                    </p:set>
                                  </p:childTnLst>
                                </p:cTn>
                              </p:par>
                              <p:par>
                                <p:cTn id="9" presetID="1" presetClass="entr" presetSubtype="0" fill="hold" grpId="0" nodeType="withEffect">
                                  <p:stCondLst>
                                    <p:cond delay="600"/>
                                  </p:stCondLst>
                                  <p:childTnLst>
                                    <p:set>
                                      <p:cBhvr>
                                        <p:cTn id="10" dur="1" fill="hold">
                                          <p:stCondLst>
                                            <p:cond delay="0"/>
                                          </p:stCondLst>
                                        </p:cTn>
                                        <p:tgtEl>
                                          <p:spTgt spid="175"/>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176"/>
                                        </p:tgtEl>
                                        <p:attrNameLst>
                                          <p:attrName>style.visibility</p:attrName>
                                        </p:attrNameLst>
                                      </p:cBhvr>
                                      <p:to>
                                        <p:strVal val="visible"/>
                                      </p:to>
                                    </p:set>
                                  </p:childTnLst>
                                </p:cTn>
                              </p:par>
                              <p:par>
                                <p:cTn id="13" presetID="1" presetClass="entr" presetSubtype="0" fill="hold" grpId="0" nodeType="withEffect">
                                  <p:stCondLst>
                                    <p:cond delay="1200"/>
                                  </p:stCondLst>
                                  <p:childTnLst>
                                    <p:set>
                                      <p:cBhvr>
                                        <p:cTn id="14" dur="1" fill="hold">
                                          <p:stCondLst>
                                            <p:cond delay="0"/>
                                          </p:stCondLst>
                                        </p:cTn>
                                        <p:tgtEl>
                                          <p:spTgt spid="177"/>
                                        </p:tgtEl>
                                        <p:attrNameLst>
                                          <p:attrName>style.visibility</p:attrName>
                                        </p:attrNameLst>
                                      </p:cBhvr>
                                      <p:to>
                                        <p:strVal val="visible"/>
                                      </p:to>
                                    </p:set>
                                  </p:childTnLst>
                                </p:cTn>
                              </p:par>
                            </p:childTnLst>
                          </p:cTn>
                        </p:par>
                        <p:par>
                          <p:cTn id="15" fill="hold">
                            <p:stCondLst>
                              <p:cond delay="1500"/>
                            </p:stCondLst>
                            <p:childTnLst>
                              <p:par>
                                <p:cTn id="16" presetID="10" presetClass="exit" presetSubtype="0" fill="hold" grpId="1" nodeType="afterEffect">
                                  <p:stCondLst>
                                    <p:cond delay="200"/>
                                  </p:stCondLst>
                                  <p:childTnLst>
                                    <p:animEffect transition="out" filter="fade">
                                      <p:cBhvr>
                                        <p:cTn id="17" dur="100"/>
                                        <p:tgtEl>
                                          <p:spTgt spid="166"/>
                                        </p:tgtEl>
                                      </p:cBhvr>
                                    </p:animEffect>
                                    <p:set>
                                      <p:cBhvr>
                                        <p:cTn id="18" dur="1" fill="hold">
                                          <p:stCondLst>
                                            <p:cond delay="99"/>
                                          </p:stCondLst>
                                        </p:cTn>
                                        <p:tgtEl>
                                          <p:spTgt spid="166"/>
                                        </p:tgtEl>
                                        <p:attrNameLst>
                                          <p:attrName>style.visibility</p:attrName>
                                        </p:attrNameLst>
                                      </p:cBhvr>
                                      <p:to>
                                        <p:strVal val="hidden"/>
                                      </p:to>
                                    </p:set>
                                  </p:childTnLst>
                                </p:cTn>
                              </p:par>
                              <p:par>
                                <p:cTn id="19" presetID="5" presetClass="entr" presetSubtype="10" fill="hold" grpId="0" nodeType="withEffect">
                                  <p:stCondLst>
                                    <p:cond delay="500"/>
                                  </p:stCondLst>
                                  <p:childTnLst>
                                    <p:set>
                                      <p:cBhvr>
                                        <p:cTn id="20" dur="1" fill="hold">
                                          <p:stCondLst>
                                            <p:cond delay="0"/>
                                          </p:stCondLst>
                                        </p:cTn>
                                        <p:tgtEl>
                                          <p:spTgt spid="167"/>
                                        </p:tgtEl>
                                        <p:attrNameLst>
                                          <p:attrName>style.visibility</p:attrName>
                                        </p:attrNameLst>
                                      </p:cBhvr>
                                      <p:to>
                                        <p:strVal val="visible"/>
                                      </p:to>
                                    </p:set>
                                    <p:animEffect transition="in" filter="checkerboard(across)">
                                      <p:cBhvr>
                                        <p:cTn id="21" dur="500"/>
                                        <p:tgtEl>
                                          <p:spTgt spid="167"/>
                                        </p:tgtEl>
                                      </p:cBhvr>
                                    </p:animEffect>
                                  </p:childTnLst>
                                </p:cTn>
                              </p:par>
                              <p:par>
                                <p:cTn id="22" presetID="1" presetClass="exit" presetSubtype="0" fill="hold" grpId="1" nodeType="withEffect">
                                  <p:stCondLst>
                                    <p:cond delay="1000"/>
                                  </p:stCondLst>
                                  <p:childTnLst>
                                    <p:set>
                                      <p:cBhvr>
                                        <p:cTn id="23" dur="1" fill="hold">
                                          <p:stCondLst>
                                            <p:cond delay="0"/>
                                          </p:stCondLst>
                                        </p:cTn>
                                        <p:tgtEl>
                                          <p:spTgt spid="174"/>
                                        </p:tgtEl>
                                        <p:attrNameLst>
                                          <p:attrName>style.visibility</p:attrName>
                                        </p:attrNameLst>
                                      </p:cBhvr>
                                      <p:to>
                                        <p:strVal val="hidden"/>
                                      </p:to>
                                    </p:set>
                                  </p:childTnLst>
                                </p:cTn>
                              </p:par>
                              <p:par>
                                <p:cTn id="24" presetID="1" presetClass="exit" presetSubtype="0" fill="hold" grpId="1" nodeType="withEffect">
                                  <p:stCondLst>
                                    <p:cond delay="1000"/>
                                  </p:stCondLst>
                                  <p:childTnLst>
                                    <p:set>
                                      <p:cBhvr>
                                        <p:cTn id="25" dur="1" fill="hold">
                                          <p:stCondLst>
                                            <p:cond delay="0"/>
                                          </p:stCondLst>
                                        </p:cTn>
                                        <p:tgtEl>
                                          <p:spTgt spid="175"/>
                                        </p:tgtEl>
                                        <p:attrNameLst>
                                          <p:attrName>style.visibility</p:attrName>
                                        </p:attrNameLst>
                                      </p:cBhvr>
                                      <p:to>
                                        <p:strVal val="hidden"/>
                                      </p:to>
                                    </p:set>
                                  </p:childTnLst>
                                </p:cTn>
                              </p:par>
                              <p:par>
                                <p:cTn id="26" presetID="1" presetClass="exit" presetSubtype="0" fill="hold" grpId="1" nodeType="withEffect">
                                  <p:stCondLst>
                                    <p:cond delay="1000"/>
                                  </p:stCondLst>
                                  <p:childTnLst>
                                    <p:set>
                                      <p:cBhvr>
                                        <p:cTn id="27" dur="1" fill="hold">
                                          <p:stCondLst>
                                            <p:cond delay="0"/>
                                          </p:stCondLst>
                                        </p:cTn>
                                        <p:tgtEl>
                                          <p:spTgt spid="176"/>
                                        </p:tgtEl>
                                        <p:attrNameLst>
                                          <p:attrName>style.visibility</p:attrName>
                                        </p:attrNameLst>
                                      </p:cBhvr>
                                      <p:to>
                                        <p:strVal val="hidden"/>
                                      </p:to>
                                    </p:set>
                                  </p:childTnLst>
                                </p:cTn>
                              </p:par>
                              <p:par>
                                <p:cTn id="28" presetID="1" presetClass="exit" presetSubtype="0" fill="hold" grpId="1" nodeType="withEffect">
                                  <p:stCondLst>
                                    <p:cond delay="1000"/>
                                  </p:stCondLst>
                                  <p:childTnLst>
                                    <p:set>
                                      <p:cBhvr>
                                        <p:cTn id="29" dur="1" fill="hold">
                                          <p:stCondLst>
                                            <p:cond delay="0"/>
                                          </p:stCondLst>
                                        </p:cTn>
                                        <p:tgtEl>
                                          <p:spTgt spid="177"/>
                                        </p:tgtEl>
                                        <p:attrNameLst>
                                          <p:attrName>style.visibility</p:attrName>
                                        </p:attrNameLst>
                                      </p:cBhvr>
                                      <p:to>
                                        <p:strVal val="hidden"/>
                                      </p:to>
                                    </p:set>
                                  </p:childTnLst>
                                </p:cTn>
                              </p:par>
                            </p:childTnLst>
                          </p:cTn>
                        </p:par>
                        <p:par>
                          <p:cTn id="30" fill="hold">
                            <p:stCondLst>
                              <p:cond delay="2500"/>
                            </p:stCondLst>
                            <p:childTnLst>
                              <p:par>
                                <p:cTn id="31" presetID="5" presetClass="entr" presetSubtype="10" fill="hold" grpId="0" nodeType="afterEffect">
                                  <p:stCondLst>
                                    <p:cond delay="500"/>
                                  </p:stCondLst>
                                  <p:childTnLst>
                                    <p:set>
                                      <p:cBhvr>
                                        <p:cTn id="32" dur="1" fill="hold">
                                          <p:stCondLst>
                                            <p:cond delay="0"/>
                                          </p:stCondLst>
                                        </p:cTn>
                                        <p:tgtEl>
                                          <p:spTgt spid="168"/>
                                        </p:tgtEl>
                                        <p:attrNameLst>
                                          <p:attrName>style.visibility</p:attrName>
                                        </p:attrNameLst>
                                      </p:cBhvr>
                                      <p:to>
                                        <p:strVal val="visible"/>
                                      </p:to>
                                    </p:set>
                                    <p:animEffect transition="in" filter="checkerboard(across)">
                                      <p:cBhvr>
                                        <p:cTn id="33" dur="100"/>
                                        <p:tgtEl>
                                          <p:spTgt spid="168"/>
                                        </p:tgtEl>
                                      </p:cBhvr>
                                    </p:animEffect>
                                  </p:childTnLst>
                                </p:cTn>
                              </p:par>
                            </p:childTnLst>
                          </p:cTn>
                        </p:par>
                        <p:par>
                          <p:cTn id="34" fill="hold">
                            <p:stCondLst>
                              <p:cond delay="3100"/>
                            </p:stCondLst>
                            <p:childTnLst>
                              <p:par>
                                <p:cTn id="35" presetID="0" presetClass="path" presetSubtype="0" accel="50000" decel="50000" fill="hold" grpId="2" nodeType="afterEffect">
                                  <p:stCondLst>
                                    <p:cond delay="0"/>
                                  </p:stCondLst>
                                  <p:childTnLst>
                                    <p:animMotion origin="layout" path="M 3.88889E-6 2.22222E-6 C 0.04913 0.0868 0.09791 0.17361 0.15607 0.14444 C 0.21406 0.11528 0.31788 -0.09283 0.34757 -0.17523 " pathEditMode="relative" rAng="0" ptsTypes="AAA">
                                      <p:cBhvr>
                                        <p:cTn id="36" dur="1500" fill="hold"/>
                                        <p:tgtEl>
                                          <p:spTgt spid="168"/>
                                        </p:tgtEl>
                                        <p:attrNameLst>
                                          <p:attrName>ppt_x</p:attrName>
                                          <p:attrName>ppt_y</p:attrName>
                                        </p:attrNameLst>
                                      </p:cBhvr>
                                      <p:rCtr x="17378" y="-1273"/>
                                    </p:animMotion>
                                  </p:childTnLst>
                                </p:cTn>
                              </p:par>
                              <p:par>
                                <p:cTn id="37" presetID="1" presetClass="entr" presetSubtype="0" fill="hold" grpId="0" nodeType="withEffect">
                                  <p:stCondLst>
                                    <p:cond delay="200"/>
                                  </p:stCondLst>
                                  <p:childTnLst>
                                    <p:set>
                                      <p:cBhvr>
                                        <p:cTn id="38" dur="1" fill="hold">
                                          <p:stCondLst>
                                            <p:cond delay="0"/>
                                          </p:stCondLst>
                                        </p:cTn>
                                        <p:tgtEl>
                                          <p:spTgt spid="178"/>
                                        </p:tgtEl>
                                        <p:attrNameLst>
                                          <p:attrName>style.visibility</p:attrName>
                                        </p:attrNameLst>
                                      </p:cBhvr>
                                      <p:to>
                                        <p:strVal val="visible"/>
                                      </p:to>
                                    </p:set>
                                  </p:childTnLst>
                                </p:cTn>
                              </p:par>
                              <p:par>
                                <p:cTn id="39" presetID="1" presetClass="entr" presetSubtype="0" fill="hold" grpId="0" nodeType="withEffect">
                                  <p:stCondLst>
                                    <p:cond delay="800"/>
                                  </p:stCondLst>
                                  <p:childTnLst>
                                    <p:set>
                                      <p:cBhvr>
                                        <p:cTn id="40" dur="1" fill="hold">
                                          <p:stCondLst>
                                            <p:cond delay="0"/>
                                          </p:stCondLst>
                                        </p:cTn>
                                        <p:tgtEl>
                                          <p:spTgt spid="179"/>
                                        </p:tgtEl>
                                        <p:attrNameLst>
                                          <p:attrName>style.visibility</p:attrName>
                                        </p:attrNameLst>
                                      </p:cBhvr>
                                      <p:to>
                                        <p:strVal val="visible"/>
                                      </p:to>
                                    </p:set>
                                  </p:childTnLst>
                                </p:cTn>
                              </p:par>
                              <p:par>
                                <p:cTn id="41" presetID="1" presetClass="entr" presetSubtype="0" fill="hold" grpId="0" nodeType="withEffect">
                                  <p:stCondLst>
                                    <p:cond delay="1200"/>
                                  </p:stCondLst>
                                  <p:childTnLst>
                                    <p:set>
                                      <p:cBhvr>
                                        <p:cTn id="42" dur="1" fill="hold">
                                          <p:stCondLst>
                                            <p:cond delay="0"/>
                                          </p:stCondLst>
                                        </p:cTn>
                                        <p:tgtEl>
                                          <p:spTgt spid="180"/>
                                        </p:tgtEl>
                                        <p:attrNameLst>
                                          <p:attrName>style.visibility</p:attrName>
                                        </p:attrNameLst>
                                      </p:cBhvr>
                                      <p:to>
                                        <p:strVal val="visible"/>
                                      </p:to>
                                    </p:set>
                                  </p:childTnLst>
                                </p:cTn>
                              </p:par>
                            </p:childTnLst>
                          </p:cTn>
                        </p:par>
                        <p:par>
                          <p:cTn id="43" fill="hold">
                            <p:stCondLst>
                              <p:cond delay="4600"/>
                            </p:stCondLst>
                            <p:childTnLst>
                              <p:par>
                                <p:cTn id="44" presetID="10" presetClass="exit" presetSubtype="0" fill="hold" grpId="1" nodeType="afterEffect">
                                  <p:stCondLst>
                                    <p:cond delay="100"/>
                                  </p:stCondLst>
                                  <p:childTnLst>
                                    <p:animEffect transition="out" filter="fade">
                                      <p:cBhvr>
                                        <p:cTn id="45" dur="100"/>
                                        <p:tgtEl>
                                          <p:spTgt spid="168"/>
                                        </p:tgtEl>
                                      </p:cBhvr>
                                    </p:animEffect>
                                    <p:set>
                                      <p:cBhvr>
                                        <p:cTn id="46" dur="1" fill="hold">
                                          <p:stCondLst>
                                            <p:cond delay="99"/>
                                          </p:stCondLst>
                                        </p:cTn>
                                        <p:tgtEl>
                                          <p:spTgt spid="168"/>
                                        </p:tgtEl>
                                        <p:attrNameLst>
                                          <p:attrName>style.visibility</p:attrName>
                                        </p:attrNameLst>
                                      </p:cBhvr>
                                      <p:to>
                                        <p:strVal val="hidden"/>
                                      </p:to>
                                    </p:set>
                                  </p:childTnLst>
                                </p:cTn>
                              </p:par>
                            </p:childTnLst>
                          </p:cTn>
                        </p:par>
                        <p:par>
                          <p:cTn id="47" fill="hold">
                            <p:stCondLst>
                              <p:cond delay="4800"/>
                            </p:stCondLst>
                            <p:childTnLst>
                              <p:par>
                                <p:cTn id="48" presetID="5" presetClass="entr" presetSubtype="10" fill="hold" grpId="0" nodeType="afterEffect">
                                  <p:stCondLst>
                                    <p:cond delay="500"/>
                                  </p:stCondLst>
                                  <p:childTnLst>
                                    <p:set>
                                      <p:cBhvr>
                                        <p:cTn id="49" dur="1" fill="hold">
                                          <p:stCondLst>
                                            <p:cond delay="0"/>
                                          </p:stCondLst>
                                        </p:cTn>
                                        <p:tgtEl>
                                          <p:spTgt spid="170"/>
                                        </p:tgtEl>
                                        <p:attrNameLst>
                                          <p:attrName>style.visibility</p:attrName>
                                        </p:attrNameLst>
                                      </p:cBhvr>
                                      <p:to>
                                        <p:strVal val="visible"/>
                                      </p:to>
                                    </p:set>
                                    <p:animEffect transition="in" filter="checkerboard(across)">
                                      <p:cBhvr>
                                        <p:cTn id="50" dur="500"/>
                                        <p:tgtEl>
                                          <p:spTgt spid="170"/>
                                        </p:tgtEl>
                                      </p:cBhvr>
                                    </p:animEffect>
                                  </p:childTnLst>
                                </p:cTn>
                              </p:par>
                            </p:childTnLst>
                          </p:cTn>
                        </p:par>
                        <p:par>
                          <p:cTn id="51" fill="hold">
                            <p:stCondLst>
                              <p:cond delay="5800"/>
                            </p:stCondLst>
                            <p:childTnLst>
                              <p:par>
                                <p:cTn id="52" presetID="1" presetClass="exit" presetSubtype="0" fill="hold" grpId="1" nodeType="afterEffect">
                                  <p:stCondLst>
                                    <p:cond delay="500"/>
                                  </p:stCondLst>
                                  <p:childTnLst>
                                    <p:set>
                                      <p:cBhvr>
                                        <p:cTn id="53" dur="1" fill="hold">
                                          <p:stCondLst>
                                            <p:cond delay="0"/>
                                          </p:stCondLst>
                                        </p:cTn>
                                        <p:tgtEl>
                                          <p:spTgt spid="178"/>
                                        </p:tgtEl>
                                        <p:attrNameLst>
                                          <p:attrName>style.visibility</p:attrName>
                                        </p:attrNameLst>
                                      </p:cBhvr>
                                      <p:to>
                                        <p:strVal val="hidden"/>
                                      </p:to>
                                    </p:set>
                                  </p:childTnLst>
                                </p:cTn>
                              </p:par>
                              <p:par>
                                <p:cTn id="54" presetID="1" presetClass="exit" presetSubtype="0" fill="hold" grpId="1" nodeType="withEffect">
                                  <p:stCondLst>
                                    <p:cond delay="500"/>
                                  </p:stCondLst>
                                  <p:childTnLst>
                                    <p:set>
                                      <p:cBhvr>
                                        <p:cTn id="55" dur="1" fill="hold">
                                          <p:stCondLst>
                                            <p:cond delay="0"/>
                                          </p:stCondLst>
                                        </p:cTn>
                                        <p:tgtEl>
                                          <p:spTgt spid="179"/>
                                        </p:tgtEl>
                                        <p:attrNameLst>
                                          <p:attrName>style.visibility</p:attrName>
                                        </p:attrNameLst>
                                      </p:cBhvr>
                                      <p:to>
                                        <p:strVal val="hidden"/>
                                      </p:to>
                                    </p:set>
                                  </p:childTnLst>
                                </p:cTn>
                              </p:par>
                              <p:par>
                                <p:cTn id="56" presetID="1" presetClass="exit" presetSubtype="0" fill="hold" grpId="1" nodeType="withEffect">
                                  <p:stCondLst>
                                    <p:cond delay="500"/>
                                  </p:stCondLst>
                                  <p:childTnLst>
                                    <p:set>
                                      <p:cBhvr>
                                        <p:cTn id="57" dur="1" fill="hold">
                                          <p:stCondLst>
                                            <p:cond delay="0"/>
                                          </p:stCondLst>
                                        </p:cTn>
                                        <p:tgtEl>
                                          <p:spTgt spid="180"/>
                                        </p:tgtEl>
                                        <p:attrNameLst>
                                          <p:attrName>style.visibility</p:attrName>
                                        </p:attrNameLst>
                                      </p:cBhvr>
                                      <p:to>
                                        <p:strVal val="hidden"/>
                                      </p:to>
                                    </p:set>
                                  </p:childTnLst>
                                </p:cTn>
                              </p:par>
                            </p:childTnLst>
                          </p:cTn>
                        </p:par>
                        <p:par>
                          <p:cTn id="58" fill="hold">
                            <p:stCondLst>
                              <p:cond delay="6300"/>
                            </p:stCondLst>
                            <p:childTnLst>
                              <p:par>
                                <p:cTn id="59" presetID="5" presetClass="entr" presetSubtype="10" fill="hold" grpId="0" nodeType="afterEffect">
                                  <p:stCondLst>
                                    <p:cond delay="500"/>
                                  </p:stCondLst>
                                  <p:childTnLst>
                                    <p:set>
                                      <p:cBhvr>
                                        <p:cTn id="60" dur="1" fill="hold">
                                          <p:stCondLst>
                                            <p:cond delay="0"/>
                                          </p:stCondLst>
                                        </p:cTn>
                                        <p:tgtEl>
                                          <p:spTgt spid="169"/>
                                        </p:tgtEl>
                                        <p:attrNameLst>
                                          <p:attrName>style.visibility</p:attrName>
                                        </p:attrNameLst>
                                      </p:cBhvr>
                                      <p:to>
                                        <p:strVal val="visible"/>
                                      </p:to>
                                    </p:set>
                                    <p:animEffect transition="in" filter="checkerboard(across)">
                                      <p:cBhvr>
                                        <p:cTn id="61" dur="100"/>
                                        <p:tgtEl>
                                          <p:spTgt spid="169"/>
                                        </p:tgtEl>
                                      </p:cBhvr>
                                    </p:animEffect>
                                  </p:childTnLst>
                                </p:cTn>
                              </p:par>
                            </p:childTnLst>
                          </p:cTn>
                        </p:par>
                        <p:par>
                          <p:cTn id="62" fill="hold">
                            <p:stCondLst>
                              <p:cond delay="6900"/>
                            </p:stCondLst>
                            <p:childTnLst>
                              <p:par>
                                <p:cTn id="63" presetID="0" presetClass="path" presetSubtype="0" accel="50000" decel="50000" fill="hold" grpId="2" nodeType="afterEffect">
                                  <p:stCondLst>
                                    <p:cond delay="0"/>
                                  </p:stCondLst>
                                  <p:childTnLst>
                                    <p:animMotion origin="layout" path="M 3.88889E-6 2.22222E-6 C -0.04393 -0.05417 -0.08768 -0.1081 -0.08334 -0.14884 C -0.079 -0.18959 -0.04566 -0.24097 0.02656 -0.24445 C 0.09878 -0.24792 0.32934 -0.23611 0.35 -0.16991 C 0.37066 -0.10371 0.15937 0.10648 0.15 0.15231 C 0.14062 0.19815 0.21736 0.15139 0.29409 0.10463 " pathEditMode="relative" rAng="0" ptsTypes="AAAAAA">
                                      <p:cBhvr>
                                        <p:cTn id="64" dur="2500" fill="hold"/>
                                        <p:tgtEl>
                                          <p:spTgt spid="169"/>
                                        </p:tgtEl>
                                        <p:attrNameLst>
                                          <p:attrName>ppt_x</p:attrName>
                                          <p:attrName>ppt_y</p:attrName>
                                        </p:attrNameLst>
                                      </p:cBhvr>
                                      <p:rCtr x="13385" y="-3704"/>
                                    </p:animMotion>
                                  </p:childTnLst>
                                </p:cTn>
                              </p:par>
                              <p:par>
                                <p:cTn id="65" presetID="1" presetClass="entr" presetSubtype="0" fill="hold" grpId="0" nodeType="withEffect">
                                  <p:stCondLst>
                                    <p:cond delay="200"/>
                                  </p:stCondLst>
                                  <p:childTnLst>
                                    <p:set>
                                      <p:cBhvr>
                                        <p:cTn id="66" dur="1" fill="hold">
                                          <p:stCondLst>
                                            <p:cond delay="0"/>
                                          </p:stCondLst>
                                        </p:cTn>
                                        <p:tgtEl>
                                          <p:spTgt spid="181"/>
                                        </p:tgtEl>
                                        <p:attrNameLst>
                                          <p:attrName>style.visibility</p:attrName>
                                        </p:attrNameLst>
                                      </p:cBhvr>
                                      <p:to>
                                        <p:strVal val="visible"/>
                                      </p:to>
                                    </p:set>
                                  </p:childTnLst>
                                </p:cTn>
                              </p:par>
                              <p:par>
                                <p:cTn id="67" presetID="1" presetClass="entr" presetSubtype="0" fill="hold" grpId="0" nodeType="withEffect">
                                  <p:stCondLst>
                                    <p:cond delay="500"/>
                                  </p:stCondLst>
                                  <p:childTnLst>
                                    <p:set>
                                      <p:cBhvr>
                                        <p:cTn id="68" dur="1" fill="hold">
                                          <p:stCondLst>
                                            <p:cond delay="0"/>
                                          </p:stCondLst>
                                        </p:cTn>
                                        <p:tgtEl>
                                          <p:spTgt spid="182"/>
                                        </p:tgtEl>
                                        <p:attrNameLst>
                                          <p:attrName>style.visibility</p:attrName>
                                        </p:attrNameLst>
                                      </p:cBhvr>
                                      <p:to>
                                        <p:strVal val="visible"/>
                                      </p:to>
                                    </p:set>
                                  </p:childTnLst>
                                </p:cTn>
                              </p:par>
                              <p:par>
                                <p:cTn id="69" presetID="1" presetClass="entr" presetSubtype="0" fill="hold" grpId="0" nodeType="withEffect">
                                  <p:stCondLst>
                                    <p:cond delay="900"/>
                                  </p:stCondLst>
                                  <p:childTnLst>
                                    <p:set>
                                      <p:cBhvr>
                                        <p:cTn id="70" dur="1" fill="hold">
                                          <p:stCondLst>
                                            <p:cond delay="0"/>
                                          </p:stCondLst>
                                        </p:cTn>
                                        <p:tgtEl>
                                          <p:spTgt spid="183"/>
                                        </p:tgtEl>
                                        <p:attrNameLst>
                                          <p:attrName>style.visibility</p:attrName>
                                        </p:attrNameLst>
                                      </p:cBhvr>
                                      <p:to>
                                        <p:strVal val="visible"/>
                                      </p:to>
                                    </p:set>
                                  </p:childTnLst>
                                </p:cTn>
                              </p:par>
                              <p:par>
                                <p:cTn id="71" presetID="1" presetClass="entr" presetSubtype="0" fill="hold" grpId="0" nodeType="withEffect">
                                  <p:stCondLst>
                                    <p:cond delay="1500"/>
                                  </p:stCondLst>
                                  <p:childTnLst>
                                    <p:set>
                                      <p:cBhvr>
                                        <p:cTn id="72" dur="1" fill="hold">
                                          <p:stCondLst>
                                            <p:cond delay="0"/>
                                          </p:stCondLst>
                                        </p:cTn>
                                        <p:tgtEl>
                                          <p:spTgt spid="184"/>
                                        </p:tgtEl>
                                        <p:attrNameLst>
                                          <p:attrName>style.visibility</p:attrName>
                                        </p:attrNameLst>
                                      </p:cBhvr>
                                      <p:to>
                                        <p:strVal val="visible"/>
                                      </p:to>
                                    </p:set>
                                  </p:childTnLst>
                                </p:cTn>
                              </p:par>
                              <p:par>
                                <p:cTn id="73" presetID="1" presetClass="entr" presetSubtype="0" fill="hold" grpId="0" nodeType="withEffect">
                                  <p:stCondLst>
                                    <p:cond delay="2000"/>
                                  </p:stCondLst>
                                  <p:childTnLst>
                                    <p:set>
                                      <p:cBhvr>
                                        <p:cTn id="74" dur="1" fill="hold">
                                          <p:stCondLst>
                                            <p:cond delay="0"/>
                                          </p:stCondLst>
                                        </p:cTn>
                                        <p:tgtEl>
                                          <p:spTgt spid="185"/>
                                        </p:tgtEl>
                                        <p:attrNameLst>
                                          <p:attrName>style.visibility</p:attrName>
                                        </p:attrNameLst>
                                      </p:cBhvr>
                                      <p:to>
                                        <p:strVal val="visible"/>
                                      </p:to>
                                    </p:set>
                                  </p:childTnLst>
                                </p:cTn>
                              </p:par>
                              <p:par>
                                <p:cTn id="75" presetID="1" presetClass="entr" presetSubtype="0" fill="hold" grpId="0" nodeType="withEffect">
                                  <p:stCondLst>
                                    <p:cond delay="2400"/>
                                  </p:stCondLst>
                                  <p:childTnLst>
                                    <p:set>
                                      <p:cBhvr>
                                        <p:cTn id="76" dur="1" fill="hold">
                                          <p:stCondLst>
                                            <p:cond delay="0"/>
                                          </p:stCondLst>
                                        </p:cTn>
                                        <p:tgtEl>
                                          <p:spTgt spid="186"/>
                                        </p:tgtEl>
                                        <p:attrNameLst>
                                          <p:attrName>style.visibility</p:attrName>
                                        </p:attrNameLst>
                                      </p:cBhvr>
                                      <p:to>
                                        <p:strVal val="visible"/>
                                      </p:to>
                                    </p:set>
                                  </p:childTnLst>
                                </p:cTn>
                              </p:par>
                            </p:childTnLst>
                          </p:cTn>
                        </p:par>
                        <p:par>
                          <p:cTn id="77" fill="hold">
                            <p:stCondLst>
                              <p:cond delay="9400"/>
                            </p:stCondLst>
                            <p:childTnLst>
                              <p:par>
                                <p:cTn id="78" presetID="10" presetClass="exit" presetSubtype="0" fill="hold" grpId="1" nodeType="afterEffect">
                                  <p:stCondLst>
                                    <p:cond delay="500"/>
                                  </p:stCondLst>
                                  <p:childTnLst>
                                    <p:animEffect transition="out" filter="fade">
                                      <p:cBhvr>
                                        <p:cTn id="79" dur="100"/>
                                        <p:tgtEl>
                                          <p:spTgt spid="169"/>
                                        </p:tgtEl>
                                      </p:cBhvr>
                                    </p:animEffect>
                                    <p:set>
                                      <p:cBhvr>
                                        <p:cTn id="80" dur="1" fill="hold">
                                          <p:stCondLst>
                                            <p:cond delay="99"/>
                                          </p:stCondLst>
                                        </p:cTn>
                                        <p:tgtEl>
                                          <p:spTgt spid="169"/>
                                        </p:tgtEl>
                                        <p:attrNameLst>
                                          <p:attrName>style.visibility</p:attrName>
                                        </p:attrNameLst>
                                      </p:cBhvr>
                                      <p:to>
                                        <p:strVal val="hidden"/>
                                      </p:to>
                                    </p:set>
                                  </p:childTnLst>
                                </p:cTn>
                              </p:par>
                            </p:childTnLst>
                          </p:cTn>
                        </p:par>
                        <p:par>
                          <p:cTn id="81" fill="hold">
                            <p:stCondLst>
                              <p:cond delay="10000"/>
                            </p:stCondLst>
                            <p:childTnLst>
                              <p:par>
                                <p:cTn id="82" presetID="5" presetClass="entr" presetSubtype="10" fill="hold" grpId="0" nodeType="afterEffect">
                                  <p:stCondLst>
                                    <p:cond delay="500"/>
                                  </p:stCondLst>
                                  <p:childTnLst>
                                    <p:set>
                                      <p:cBhvr>
                                        <p:cTn id="83" dur="1" fill="hold">
                                          <p:stCondLst>
                                            <p:cond delay="0"/>
                                          </p:stCondLst>
                                        </p:cTn>
                                        <p:tgtEl>
                                          <p:spTgt spid="171"/>
                                        </p:tgtEl>
                                        <p:attrNameLst>
                                          <p:attrName>style.visibility</p:attrName>
                                        </p:attrNameLst>
                                      </p:cBhvr>
                                      <p:to>
                                        <p:strVal val="visible"/>
                                      </p:to>
                                    </p:set>
                                    <p:animEffect transition="in" filter="checkerboard(across)">
                                      <p:cBhvr>
                                        <p:cTn id="84" dur="500"/>
                                        <p:tgtEl>
                                          <p:spTgt spid="171"/>
                                        </p:tgtEl>
                                      </p:cBhvr>
                                    </p:animEffect>
                                  </p:childTnLst>
                                </p:cTn>
                              </p:par>
                            </p:childTnLst>
                          </p:cTn>
                        </p:par>
                        <p:par>
                          <p:cTn id="85" fill="hold">
                            <p:stCondLst>
                              <p:cond delay="11000"/>
                            </p:stCondLst>
                            <p:childTnLst>
                              <p:par>
                                <p:cTn id="86" presetID="1" presetClass="exit" presetSubtype="0" fill="hold" grpId="1" nodeType="afterEffect">
                                  <p:stCondLst>
                                    <p:cond delay="500"/>
                                  </p:stCondLst>
                                  <p:childTnLst>
                                    <p:set>
                                      <p:cBhvr>
                                        <p:cTn id="87" dur="1" fill="hold">
                                          <p:stCondLst>
                                            <p:cond delay="0"/>
                                          </p:stCondLst>
                                        </p:cTn>
                                        <p:tgtEl>
                                          <p:spTgt spid="181"/>
                                        </p:tgtEl>
                                        <p:attrNameLst>
                                          <p:attrName>style.visibility</p:attrName>
                                        </p:attrNameLst>
                                      </p:cBhvr>
                                      <p:to>
                                        <p:strVal val="hidden"/>
                                      </p:to>
                                    </p:set>
                                  </p:childTnLst>
                                </p:cTn>
                              </p:par>
                              <p:par>
                                <p:cTn id="88" presetID="1" presetClass="exit" presetSubtype="0" fill="hold" grpId="1" nodeType="withEffect">
                                  <p:stCondLst>
                                    <p:cond delay="500"/>
                                  </p:stCondLst>
                                  <p:childTnLst>
                                    <p:set>
                                      <p:cBhvr>
                                        <p:cTn id="89" dur="1" fill="hold">
                                          <p:stCondLst>
                                            <p:cond delay="0"/>
                                          </p:stCondLst>
                                        </p:cTn>
                                        <p:tgtEl>
                                          <p:spTgt spid="182"/>
                                        </p:tgtEl>
                                        <p:attrNameLst>
                                          <p:attrName>style.visibility</p:attrName>
                                        </p:attrNameLst>
                                      </p:cBhvr>
                                      <p:to>
                                        <p:strVal val="hidden"/>
                                      </p:to>
                                    </p:set>
                                  </p:childTnLst>
                                </p:cTn>
                              </p:par>
                              <p:par>
                                <p:cTn id="90" presetID="1" presetClass="exit" presetSubtype="0" fill="hold" grpId="1" nodeType="withEffect">
                                  <p:stCondLst>
                                    <p:cond delay="500"/>
                                  </p:stCondLst>
                                  <p:childTnLst>
                                    <p:set>
                                      <p:cBhvr>
                                        <p:cTn id="91" dur="1" fill="hold">
                                          <p:stCondLst>
                                            <p:cond delay="0"/>
                                          </p:stCondLst>
                                        </p:cTn>
                                        <p:tgtEl>
                                          <p:spTgt spid="183"/>
                                        </p:tgtEl>
                                        <p:attrNameLst>
                                          <p:attrName>style.visibility</p:attrName>
                                        </p:attrNameLst>
                                      </p:cBhvr>
                                      <p:to>
                                        <p:strVal val="hidden"/>
                                      </p:to>
                                    </p:set>
                                  </p:childTnLst>
                                </p:cTn>
                              </p:par>
                              <p:par>
                                <p:cTn id="92" presetID="1" presetClass="exit" presetSubtype="0" fill="hold" grpId="1" nodeType="withEffect">
                                  <p:stCondLst>
                                    <p:cond delay="500"/>
                                  </p:stCondLst>
                                  <p:childTnLst>
                                    <p:set>
                                      <p:cBhvr>
                                        <p:cTn id="93" dur="1" fill="hold">
                                          <p:stCondLst>
                                            <p:cond delay="0"/>
                                          </p:stCondLst>
                                        </p:cTn>
                                        <p:tgtEl>
                                          <p:spTgt spid="184"/>
                                        </p:tgtEl>
                                        <p:attrNameLst>
                                          <p:attrName>style.visibility</p:attrName>
                                        </p:attrNameLst>
                                      </p:cBhvr>
                                      <p:to>
                                        <p:strVal val="hidden"/>
                                      </p:to>
                                    </p:set>
                                  </p:childTnLst>
                                </p:cTn>
                              </p:par>
                              <p:par>
                                <p:cTn id="94" presetID="1" presetClass="exit" presetSubtype="0" fill="hold" grpId="1" nodeType="withEffect">
                                  <p:stCondLst>
                                    <p:cond delay="500"/>
                                  </p:stCondLst>
                                  <p:childTnLst>
                                    <p:set>
                                      <p:cBhvr>
                                        <p:cTn id="95" dur="1" fill="hold">
                                          <p:stCondLst>
                                            <p:cond delay="0"/>
                                          </p:stCondLst>
                                        </p:cTn>
                                        <p:tgtEl>
                                          <p:spTgt spid="185"/>
                                        </p:tgtEl>
                                        <p:attrNameLst>
                                          <p:attrName>style.visibility</p:attrName>
                                        </p:attrNameLst>
                                      </p:cBhvr>
                                      <p:to>
                                        <p:strVal val="hidden"/>
                                      </p:to>
                                    </p:set>
                                  </p:childTnLst>
                                </p:cTn>
                              </p:par>
                              <p:par>
                                <p:cTn id="96" presetID="1" presetClass="exit" presetSubtype="0" fill="hold" grpId="1" nodeType="withEffect">
                                  <p:stCondLst>
                                    <p:cond delay="500"/>
                                  </p:stCondLst>
                                  <p:childTnLst>
                                    <p:set>
                                      <p:cBhvr>
                                        <p:cTn id="97" dur="1" fill="hold">
                                          <p:stCondLst>
                                            <p:cond delay="0"/>
                                          </p:stCondLst>
                                        </p:cTn>
                                        <p:tgtEl>
                                          <p:spTgt spid="186"/>
                                        </p:tgtEl>
                                        <p:attrNameLst>
                                          <p:attrName>style.visibility</p:attrName>
                                        </p:attrNameLst>
                                      </p:cBhvr>
                                      <p:to>
                                        <p:strVal val="hidden"/>
                                      </p:to>
                                    </p:set>
                                  </p:childTnLst>
                                </p:cTn>
                              </p:par>
                            </p:childTnLst>
                          </p:cTn>
                        </p:par>
                        <p:par>
                          <p:cTn id="98" fill="hold">
                            <p:stCondLst>
                              <p:cond delay="11500"/>
                            </p:stCondLst>
                            <p:childTnLst>
                              <p:par>
                                <p:cTn id="99" presetID="5" presetClass="entr" presetSubtype="10" fill="hold" grpId="0" nodeType="afterEffect">
                                  <p:stCondLst>
                                    <p:cond delay="500"/>
                                  </p:stCondLst>
                                  <p:childTnLst>
                                    <p:set>
                                      <p:cBhvr>
                                        <p:cTn id="100" dur="1" fill="hold">
                                          <p:stCondLst>
                                            <p:cond delay="0"/>
                                          </p:stCondLst>
                                        </p:cTn>
                                        <p:tgtEl>
                                          <p:spTgt spid="172"/>
                                        </p:tgtEl>
                                        <p:attrNameLst>
                                          <p:attrName>style.visibility</p:attrName>
                                        </p:attrNameLst>
                                      </p:cBhvr>
                                      <p:to>
                                        <p:strVal val="visible"/>
                                      </p:to>
                                    </p:set>
                                    <p:animEffect transition="in" filter="checkerboard(across)">
                                      <p:cBhvr>
                                        <p:cTn id="101" dur="100"/>
                                        <p:tgtEl>
                                          <p:spTgt spid="172"/>
                                        </p:tgtEl>
                                      </p:cBhvr>
                                    </p:animEffect>
                                  </p:childTnLst>
                                </p:cTn>
                              </p:par>
                            </p:childTnLst>
                          </p:cTn>
                        </p:par>
                        <p:par>
                          <p:cTn id="102" fill="hold">
                            <p:stCondLst>
                              <p:cond delay="12100"/>
                            </p:stCondLst>
                            <p:childTnLst>
                              <p:par>
                                <p:cTn id="103" presetID="0" presetClass="path" presetSubtype="0" accel="50000" decel="50000" fill="hold" grpId="2" nodeType="afterEffect">
                                  <p:stCondLst>
                                    <p:cond delay="0"/>
                                  </p:stCondLst>
                                  <p:childTnLst>
                                    <p:animMotion origin="layout" path="M -0.00348 0.00301 C 0.06093 -0.02685 0.12552 -0.05625 0.11302 -0.08357 C 0.10052 -0.11111 -0.06528 -0.13519 -0.0783 -0.16366 C -0.0915 -0.18982 -0.02917 -0.21482 0.03333 -0.24097 " pathEditMode="relative" rAng="300000" ptsTypes="AAAA">
                                      <p:cBhvr>
                                        <p:cTn id="104" dur="1300" fill="hold"/>
                                        <p:tgtEl>
                                          <p:spTgt spid="172"/>
                                        </p:tgtEl>
                                        <p:attrNameLst>
                                          <p:attrName>ppt_x</p:attrName>
                                          <p:attrName>ppt_y</p:attrName>
                                        </p:attrNameLst>
                                      </p:cBhvr>
                                      <p:rCtr x="2031" y="-12176"/>
                                    </p:animMotion>
                                  </p:childTnLst>
                                </p:cTn>
                              </p:par>
                              <p:par>
                                <p:cTn id="105" presetID="1" presetClass="entr" presetSubtype="0" fill="hold" grpId="0" nodeType="withEffect">
                                  <p:stCondLst>
                                    <p:cond delay="700"/>
                                  </p:stCondLst>
                                  <p:childTnLst>
                                    <p:set>
                                      <p:cBhvr>
                                        <p:cTn id="106" dur="1" fill="hold">
                                          <p:stCondLst>
                                            <p:cond delay="0"/>
                                          </p:stCondLst>
                                        </p:cTn>
                                        <p:tgtEl>
                                          <p:spTgt spid="187"/>
                                        </p:tgtEl>
                                        <p:attrNameLst>
                                          <p:attrName>style.visibility</p:attrName>
                                        </p:attrNameLst>
                                      </p:cBhvr>
                                      <p:to>
                                        <p:strVal val="visible"/>
                                      </p:to>
                                    </p:set>
                                  </p:childTnLst>
                                </p:cTn>
                              </p:par>
                              <p:par>
                                <p:cTn id="107" presetID="1" presetClass="entr" presetSubtype="0" fill="hold" grpId="0" nodeType="withEffect">
                                  <p:stCondLst>
                                    <p:cond delay="900"/>
                                  </p:stCondLst>
                                  <p:childTnLst>
                                    <p:set>
                                      <p:cBhvr>
                                        <p:cTn id="108" dur="1" fill="hold">
                                          <p:stCondLst>
                                            <p:cond delay="0"/>
                                          </p:stCondLst>
                                        </p:cTn>
                                        <p:tgtEl>
                                          <p:spTgt spid="188"/>
                                        </p:tgtEl>
                                        <p:attrNameLst>
                                          <p:attrName>style.visibility</p:attrName>
                                        </p:attrNameLst>
                                      </p:cBhvr>
                                      <p:to>
                                        <p:strVal val="visible"/>
                                      </p:to>
                                    </p:set>
                                  </p:childTnLst>
                                </p:cTn>
                              </p:par>
                              <p:par>
                                <p:cTn id="109" presetID="1" presetClass="entr" presetSubtype="0" fill="hold" grpId="0" nodeType="withEffect">
                                  <p:stCondLst>
                                    <p:cond delay="1200"/>
                                  </p:stCondLst>
                                  <p:childTnLst>
                                    <p:set>
                                      <p:cBhvr>
                                        <p:cTn id="110" dur="1" fill="hold">
                                          <p:stCondLst>
                                            <p:cond delay="0"/>
                                          </p:stCondLst>
                                        </p:cTn>
                                        <p:tgtEl>
                                          <p:spTgt spid="189"/>
                                        </p:tgtEl>
                                        <p:attrNameLst>
                                          <p:attrName>style.visibility</p:attrName>
                                        </p:attrNameLst>
                                      </p:cBhvr>
                                      <p:to>
                                        <p:strVal val="visible"/>
                                      </p:to>
                                    </p:set>
                                  </p:childTnLst>
                                </p:cTn>
                              </p:par>
                            </p:childTnLst>
                          </p:cTn>
                        </p:par>
                        <p:par>
                          <p:cTn id="111" fill="hold">
                            <p:stCondLst>
                              <p:cond delay="13400"/>
                            </p:stCondLst>
                            <p:childTnLst>
                              <p:par>
                                <p:cTn id="112" presetID="10" presetClass="exit" presetSubtype="0" fill="hold" grpId="1" nodeType="afterEffect">
                                  <p:stCondLst>
                                    <p:cond delay="500"/>
                                  </p:stCondLst>
                                  <p:childTnLst>
                                    <p:animEffect transition="out" filter="fade">
                                      <p:cBhvr>
                                        <p:cTn id="113" dur="100"/>
                                        <p:tgtEl>
                                          <p:spTgt spid="172"/>
                                        </p:tgtEl>
                                      </p:cBhvr>
                                    </p:animEffect>
                                    <p:set>
                                      <p:cBhvr>
                                        <p:cTn id="114" dur="1" fill="hold">
                                          <p:stCondLst>
                                            <p:cond delay="99"/>
                                          </p:stCondLst>
                                        </p:cTn>
                                        <p:tgtEl>
                                          <p:spTgt spid="172"/>
                                        </p:tgtEl>
                                        <p:attrNameLst>
                                          <p:attrName>style.visibility</p:attrName>
                                        </p:attrNameLst>
                                      </p:cBhvr>
                                      <p:to>
                                        <p:strVal val="hidden"/>
                                      </p:to>
                                    </p:set>
                                  </p:childTnLst>
                                </p:cTn>
                              </p:par>
                            </p:childTnLst>
                          </p:cTn>
                        </p:par>
                        <p:par>
                          <p:cTn id="115" fill="hold">
                            <p:stCondLst>
                              <p:cond delay="14000"/>
                            </p:stCondLst>
                            <p:childTnLst>
                              <p:par>
                                <p:cTn id="116" presetID="5" presetClass="entr" presetSubtype="10" fill="hold" grpId="0" nodeType="afterEffect">
                                  <p:stCondLst>
                                    <p:cond delay="500"/>
                                  </p:stCondLst>
                                  <p:childTnLst>
                                    <p:set>
                                      <p:cBhvr>
                                        <p:cTn id="117" dur="1" fill="hold">
                                          <p:stCondLst>
                                            <p:cond delay="0"/>
                                          </p:stCondLst>
                                        </p:cTn>
                                        <p:tgtEl>
                                          <p:spTgt spid="173"/>
                                        </p:tgtEl>
                                        <p:attrNameLst>
                                          <p:attrName>style.visibility</p:attrName>
                                        </p:attrNameLst>
                                      </p:cBhvr>
                                      <p:to>
                                        <p:strVal val="visible"/>
                                      </p:to>
                                    </p:set>
                                    <p:animEffect transition="in" filter="checkerboard(across)">
                                      <p:cBhvr>
                                        <p:cTn id="118" dur="500"/>
                                        <p:tgtEl>
                                          <p:spTgt spid="173"/>
                                        </p:tgtEl>
                                      </p:cBhvr>
                                    </p:animEffect>
                                  </p:childTnLst>
                                </p:cTn>
                              </p:par>
                            </p:childTnLst>
                          </p:cTn>
                        </p:par>
                        <p:par>
                          <p:cTn id="119" fill="hold">
                            <p:stCondLst>
                              <p:cond delay="15000"/>
                            </p:stCondLst>
                            <p:childTnLst>
                              <p:par>
                                <p:cTn id="120" presetID="1" presetClass="exit" presetSubtype="0" fill="hold" grpId="1" nodeType="afterEffect">
                                  <p:stCondLst>
                                    <p:cond delay="500"/>
                                  </p:stCondLst>
                                  <p:childTnLst>
                                    <p:set>
                                      <p:cBhvr>
                                        <p:cTn id="121" dur="1" fill="hold">
                                          <p:stCondLst>
                                            <p:cond delay="0"/>
                                          </p:stCondLst>
                                        </p:cTn>
                                        <p:tgtEl>
                                          <p:spTgt spid="187"/>
                                        </p:tgtEl>
                                        <p:attrNameLst>
                                          <p:attrName>style.visibility</p:attrName>
                                        </p:attrNameLst>
                                      </p:cBhvr>
                                      <p:to>
                                        <p:strVal val="hidden"/>
                                      </p:to>
                                    </p:set>
                                  </p:childTnLst>
                                </p:cTn>
                              </p:par>
                              <p:par>
                                <p:cTn id="122" presetID="1" presetClass="exit" presetSubtype="0" fill="hold" grpId="1" nodeType="withEffect">
                                  <p:stCondLst>
                                    <p:cond delay="500"/>
                                  </p:stCondLst>
                                  <p:childTnLst>
                                    <p:set>
                                      <p:cBhvr>
                                        <p:cTn id="123" dur="1" fill="hold">
                                          <p:stCondLst>
                                            <p:cond delay="0"/>
                                          </p:stCondLst>
                                        </p:cTn>
                                        <p:tgtEl>
                                          <p:spTgt spid="188"/>
                                        </p:tgtEl>
                                        <p:attrNameLst>
                                          <p:attrName>style.visibility</p:attrName>
                                        </p:attrNameLst>
                                      </p:cBhvr>
                                      <p:to>
                                        <p:strVal val="hidden"/>
                                      </p:to>
                                    </p:set>
                                  </p:childTnLst>
                                </p:cTn>
                              </p:par>
                              <p:par>
                                <p:cTn id="124" presetID="1" presetClass="exit" presetSubtype="0" fill="hold" grpId="1" nodeType="withEffect">
                                  <p:stCondLst>
                                    <p:cond delay="500"/>
                                  </p:stCondLst>
                                  <p:childTnLst>
                                    <p:set>
                                      <p:cBhvr>
                                        <p:cTn id="125" dur="1" fill="hold">
                                          <p:stCondLst>
                                            <p:cond delay="0"/>
                                          </p:stCondLst>
                                        </p:cTn>
                                        <p:tgtEl>
                                          <p:spTgt spid="189"/>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19"/>
                                        </p:tgtEl>
                                        <p:attrNameLst>
                                          <p:attrName>style.visibility</p:attrName>
                                        </p:attrNameLst>
                                      </p:cBhvr>
                                      <p:to>
                                        <p:strVal val="visible"/>
                                      </p:to>
                                    </p:set>
                                    <p:animEffect transition="in" filter="fade">
                                      <p:cBhvr>
                                        <p:cTn id="130" dur="1000"/>
                                        <p:tgtEl>
                                          <p:spTgt spid="19"/>
                                        </p:tgtEl>
                                      </p:cBhvr>
                                    </p:animEffect>
                                    <p:anim calcmode="lin" valueType="num">
                                      <p:cBhvr>
                                        <p:cTn id="131" dur="1000" fill="hold"/>
                                        <p:tgtEl>
                                          <p:spTgt spid="19"/>
                                        </p:tgtEl>
                                        <p:attrNameLst>
                                          <p:attrName>ppt_x</p:attrName>
                                        </p:attrNameLst>
                                      </p:cBhvr>
                                      <p:tavLst>
                                        <p:tav tm="0">
                                          <p:val>
                                            <p:strVal val="#ppt_x"/>
                                          </p:val>
                                        </p:tav>
                                        <p:tav tm="100000">
                                          <p:val>
                                            <p:strVal val="#ppt_x"/>
                                          </p:val>
                                        </p:tav>
                                      </p:tavLst>
                                    </p:anim>
                                    <p:anim calcmode="lin" valueType="num">
                                      <p:cBhvr>
                                        <p:cTn id="1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nodeType="clickEffect">
                                  <p:stCondLst>
                                    <p:cond delay="0"/>
                                  </p:stCondLst>
                                  <p:childTnLst>
                                    <p:set>
                                      <p:cBhvr>
                                        <p:cTn id="136" dur="1" fill="hold">
                                          <p:stCondLst>
                                            <p:cond delay="0"/>
                                          </p:stCondLst>
                                        </p:cTn>
                                        <p:tgtEl>
                                          <p:spTgt spid="3">
                                            <p:txEl>
                                              <p:pRg st="0" end="0"/>
                                            </p:txEl>
                                          </p:spTgt>
                                        </p:tgtEl>
                                        <p:attrNameLst>
                                          <p:attrName>style.visibility</p:attrName>
                                        </p:attrNameLst>
                                      </p:cBhvr>
                                      <p:to>
                                        <p:strVal val="visible"/>
                                      </p:to>
                                    </p:set>
                                    <p:animEffect transition="in" filter="fade">
                                      <p:cBhvr>
                                        <p:cTn id="137" dur="1000"/>
                                        <p:tgtEl>
                                          <p:spTgt spid="3">
                                            <p:txEl>
                                              <p:pRg st="0" end="0"/>
                                            </p:txEl>
                                          </p:spTgt>
                                        </p:tgtEl>
                                      </p:cBhvr>
                                    </p:animEffect>
                                    <p:anim calcmode="lin" valueType="num">
                                      <p:cBhvr>
                                        <p:cTn id="13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5"/>
                                        </p:tgtEl>
                                        <p:attrNameLst>
                                          <p:attrName>style.visibility</p:attrName>
                                        </p:attrNameLst>
                                      </p:cBhvr>
                                      <p:to>
                                        <p:strVal val="visible"/>
                                      </p:to>
                                    </p:set>
                                    <p:animEffect transition="in" filter="fade">
                                      <p:cBhvr>
                                        <p:cTn id="144" dur="1000"/>
                                        <p:tgtEl>
                                          <p:spTgt spid="5"/>
                                        </p:tgtEl>
                                      </p:cBhvr>
                                    </p:animEffect>
                                    <p:anim calcmode="lin" valueType="num">
                                      <p:cBhvr>
                                        <p:cTn id="145" dur="1000" fill="hold"/>
                                        <p:tgtEl>
                                          <p:spTgt spid="5"/>
                                        </p:tgtEl>
                                        <p:attrNameLst>
                                          <p:attrName>ppt_x</p:attrName>
                                        </p:attrNameLst>
                                      </p:cBhvr>
                                      <p:tavLst>
                                        <p:tav tm="0">
                                          <p:val>
                                            <p:strVal val="#ppt_x"/>
                                          </p:val>
                                        </p:tav>
                                        <p:tav tm="100000">
                                          <p:val>
                                            <p:strVal val="#ppt_x"/>
                                          </p:val>
                                        </p:tav>
                                      </p:tavLst>
                                    </p:anim>
                                    <p:anim calcmode="lin" valueType="num">
                                      <p:cBhvr>
                                        <p:cTn id="14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166" grpId="0" animBg="1"/>
      <p:bldP spid="166" grpId="1" animBg="1"/>
      <p:bldP spid="167" grpId="0" animBg="1"/>
      <p:bldP spid="168" grpId="0" animBg="1"/>
      <p:bldP spid="168" grpId="1" animBg="1"/>
      <p:bldP spid="168" grpId="2" animBg="1"/>
      <p:bldP spid="169" grpId="0" animBg="1"/>
      <p:bldP spid="169" grpId="1" animBg="1"/>
      <p:bldP spid="169" grpId="2" animBg="1"/>
      <p:bldP spid="170" grpId="0" animBg="1"/>
      <p:bldP spid="171" grpId="0" animBg="1"/>
      <p:bldP spid="172" grpId="0" animBg="1"/>
      <p:bldP spid="172" grpId="1" animBg="1"/>
      <p:bldP spid="172" grpId="2" animBg="1"/>
      <p:bldP spid="173" grpId="0" animBg="1"/>
      <p:bldP spid="174" grpId="0"/>
      <p:bldP spid="174" grpId="1"/>
      <p:bldP spid="175" grpId="0"/>
      <p:bldP spid="175" grpId="1"/>
      <p:bldP spid="176" grpId="0"/>
      <p:bldP spid="176" grpId="1"/>
      <p:bldP spid="177" grpId="0"/>
      <p:bldP spid="177" grpId="1"/>
      <p:bldP spid="178" grpId="0"/>
      <p:bldP spid="178" grpId="1"/>
      <p:bldP spid="179" grpId="0"/>
      <p:bldP spid="179" grpId="1"/>
      <p:bldP spid="180" grpId="0"/>
      <p:bldP spid="180" grpId="1"/>
      <p:bldP spid="181" grpId="0"/>
      <p:bldP spid="181" grpId="1"/>
      <p:bldP spid="182" grpId="0"/>
      <p:bldP spid="182" grpId="1"/>
      <p:bldP spid="183" grpId="0"/>
      <p:bldP spid="183" grpId="1"/>
      <p:bldP spid="184" grpId="0"/>
      <p:bldP spid="184" grpId="1"/>
      <p:bldP spid="185" grpId="0"/>
      <p:bldP spid="185" grpId="1"/>
      <p:bldP spid="186" grpId="0"/>
      <p:bldP spid="186" grpId="1"/>
      <p:bldP spid="187" grpId="0"/>
      <p:bldP spid="187" grpId="1"/>
      <p:bldP spid="188" grpId="0"/>
      <p:bldP spid="188" grpId="1"/>
      <p:bldP spid="189" grpId="0"/>
      <p:bldP spid="18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1CBF2ADB-0C6A-C143-92C1-70C572F59808}"/>
              </a:ext>
            </a:extLst>
          </p:cNvPr>
          <p:cNvSpPr>
            <a:spLocks noGrp="1" noChangeArrowheads="1"/>
          </p:cNvSpPr>
          <p:nvPr>
            <p:ph type="title"/>
          </p:nvPr>
        </p:nvSpPr>
        <p:spPr>
          <a:xfrm>
            <a:off x="1043608" y="94950"/>
            <a:ext cx="8326138" cy="1128712"/>
          </a:xfrm>
        </p:spPr>
        <p:txBody>
          <a:bodyPr/>
          <a:lstStyle/>
          <a:p>
            <a:pPr eaLnBrk="1" hangingPunct="1"/>
            <a:r>
              <a:rPr lang="zh-CN" altLang="en-US" dirty="0">
                <a:ea typeface="宋体" pitchFamily="2" charset="-122"/>
              </a:rPr>
              <a:t>单宿 </a:t>
            </a:r>
            <a:r>
              <a:rPr lang="en-US" altLang="zh-CN" dirty="0">
                <a:ea typeface="宋体" pitchFamily="2" charset="-122"/>
              </a:rPr>
              <a:t>PPR</a:t>
            </a:r>
            <a:r>
              <a:rPr lang="zh-CN" altLang="en-US" dirty="0">
                <a:ea typeface="宋体" pitchFamily="2" charset="-122"/>
              </a:rPr>
              <a:t> 计算</a:t>
            </a:r>
            <a:endParaRPr lang="en-US" altLang="zh-CN" dirty="0">
              <a:ea typeface="宋体" pitchFamily="2" charset="-122"/>
            </a:endParaRPr>
          </a:p>
        </p:txBody>
      </p:sp>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B9BCE5F6-82DE-4846-9BCD-A7228A93984C}"/>
                  </a:ext>
                </a:extLst>
              </p:cNvPr>
              <p:cNvGraphicFramePr>
                <a:graphicFrameLocks noGrp="1"/>
              </p:cNvGraphicFramePr>
              <p:nvPr/>
            </p:nvGraphicFramePr>
            <p:xfrm>
              <a:off x="6999659" y="2502188"/>
              <a:ext cx="1822552" cy="4023360"/>
            </p:xfrm>
            <a:graphic>
              <a:graphicData uri="http://schemas.openxmlformats.org/drawingml/2006/table">
                <a:tbl>
                  <a:tblPr firstRow="1" bandRow="1">
                    <a:tableStyleId>{5940675A-B579-460E-94D1-54222C63F5DA}</a:tableStyleId>
                  </a:tblPr>
                  <a:tblGrid>
                    <a:gridCol w="967912">
                      <a:extLst>
                        <a:ext uri="{9D8B030D-6E8A-4147-A177-3AD203B41FA5}">
                          <a16:colId xmlns:a16="http://schemas.microsoft.com/office/drawing/2014/main" val="455410597"/>
                        </a:ext>
                      </a:extLst>
                    </a:gridCol>
                    <a:gridCol w="854640">
                      <a:extLst>
                        <a:ext uri="{9D8B030D-6E8A-4147-A177-3AD203B41FA5}">
                          <a16:colId xmlns:a16="http://schemas.microsoft.com/office/drawing/2014/main" val="2015854312"/>
                        </a:ext>
                      </a:extLst>
                    </a:gridCol>
                  </a:tblGrid>
                  <a:tr h="330103">
                    <a:tc>
                      <a:txBody>
                        <a:bodyPr/>
                        <a:lstStyle/>
                        <a:p>
                          <a:pPr algn="ct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0.116</a:t>
                          </a:r>
                          <a:endParaRPr lang="zh-CN" altLang="en-US" sz="1600" dirty="0"/>
                        </a:p>
                      </a:txBody>
                      <a:tcPr>
                        <a:noFill/>
                      </a:tcPr>
                    </a:tc>
                    <a:extLst>
                      <a:ext uri="{0D108BD9-81ED-4DB2-BD59-A6C34878D82A}">
                        <a16:rowId xmlns:a16="http://schemas.microsoft.com/office/drawing/2014/main" val="2193459574"/>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2</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0.174</a:t>
                          </a:r>
                          <a:endParaRPr lang="zh-CN" altLang="en-US" sz="1600" dirty="0"/>
                        </a:p>
                      </a:txBody>
                      <a:tcPr>
                        <a:noFill/>
                      </a:tcPr>
                    </a:tc>
                    <a:extLst>
                      <a:ext uri="{0D108BD9-81ED-4DB2-BD59-A6C34878D82A}">
                        <a16:rowId xmlns:a16="http://schemas.microsoft.com/office/drawing/2014/main" val="3199130714"/>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3</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0.116</a:t>
                          </a:r>
                          <a:endParaRPr lang="zh-CN" altLang="en-US" sz="1600" dirty="0"/>
                        </a:p>
                      </a:txBody>
                      <a:tcPr>
                        <a:noFill/>
                      </a:tcPr>
                    </a:tc>
                    <a:extLst>
                      <a:ext uri="{0D108BD9-81ED-4DB2-BD59-A6C34878D82A}">
                        <a16:rowId xmlns:a16="http://schemas.microsoft.com/office/drawing/2014/main" val="2405917587"/>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4</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0.078</a:t>
                          </a:r>
                          <a:endParaRPr lang="zh-CN" altLang="en-US" sz="1600" dirty="0"/>
                        </a:p>
                      </a:txBody>
                      <a:tcPr>
                        <a:noFill/>
                      </a:tcPr>
                    </a:tc>
                    <a:extLst>
                      <a:ext uri="{0D108BD9-81ED-4DB2-BD59-A6C34878D82A}">
                        <a16:rowId xmlns:a16="http://schemas.microsoft.com/office/drawing/2014/main" val="543198350"/>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5</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0.058</a:t>
                          </a:r>
                          <a:endParaRPr lang="zh-CN" altLang="en-US" sz="1600" dirty="0"/>
                        </a:p>
                      </a:txBody>
                      <a:tcPr>
                        <a:noFill/>
                      </a:tcPr>
                    </a:tc>
                    <a:extLst>
                      <a:ext uri="{0D108BD9-81ED-4DB2-BD59-A6C34878D82A}">
                        <a16:rowId xmlns:a16="http://schemas.microsoft.com/office/drawing/2014/main" val="3887279789"/>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6</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a:t>
                          </a:r>
                          <a:endParaRPr lang="zh-CN" altLang="en-US" sz="1600" dirty="0"/>
                        </a:p>
                      </a:txBody>
                      <a:tcPr>
                        <a:noFill/>
                      </a:tcPr>
                    </a:tc>
                    <a:extLst>
                      <a:ext uri="{0D108BD9-81ED-4DB2-BD59-A6C34878D82A}">
                        <a16:rowId xmlns:a16="http://schemas.microsoft.com/office/drawing/2014/main" val="1317690349"/>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7</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a:t>
                          </a:r>
                          <a:endParaRPr lang="zh-CN" altLang="en-US" sz="1600" dirty="0"/>
                        </a:p>
                      </a:txBody>
                      <a:tcPr>
                        <a:noFill/>
                      </a:tcPr>
                    </a:tc>
                    <a:extLst>
                      <a:ext uri="{0D108BD9-81ED-4DB2-BD59-A6C34878D82A}">
                        <a16:rowId xmlns:a16="http://schemas.microsoft.com/office/drawing/2014/main" val="3482805012"/>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8</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0.217</a:t>
                          </a:r>
                          <a:endParaRPr lang="zh-CN" altLang="en-US" sz="1600" dirty="0"/>
                        </a:p>
                      </a:txBody>
                      <a:tcPr>
                        <a:noFill/>
                      </a:tcPr>
                    </a:tc>
                    <a:extLst>
                      <a:ext uri="{0D108BD9-81ED-4DB2-BD59-A6C34878D82A}">
                        <a16:rowId xmlns:a16="http://schemas.microsoft.com/office/drawing/2014/main" val="1460295936"/>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9</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0.356</a:t>
                          </a:r>
                          <a:endParaRPr lang="zh-CN" altLang="en-US" sz="1600" dirty="0"/>
                        </a:p>
                      </a:txBody>
                      <a:tcPr>
                        <a:noFill/>
                      </a:tcPr>
                    </a:tc>
                    <a:extLst>
                      <a:ext uri="{0D108BD9-81ED-4DB2-BD59-A6C34878D82A}">
                        <a16:rowId xmlns:a16="http://schemas.microsoft.com/office/drawing/2014/main" val="2606628723"/>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10</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0.444</a:t>
                          </a:r>
                          <a:endParaRPr lang="zh-CN" altLang="en-US" sz="1600" dirty="0"/>
                        </a:p>
                      </a:txBody>
                      <a:tcPr>
                        <a:noFill/>
                      </a:tcPr>
                    </a:tc>
                    <a:extLst>
                      <a:ext uri="{0D108BD9-81ED-4DB2-BD59-A6C34878D82A}">
                        <a16:rowId xmlns:a16="http://schemas.microsoft.com/office/drawing/2014/main" val="3613261214"/>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smtClean="0">
                                  <a:latin typeface="Cambria Math" panose="02040503050406030204" pitchFamily="18" charset="0"/>
                                </a:rPr>
                                <m:t>(11</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0.4</a:t>
                          </a:r>
                          <a:endParaRPr lang="zh-CN" altLang="en-US" sz="1600" dirty="0"/>
                        </a:p>
                      </a:txBody>
                      <a:tcPr>
                        <a:noFill/>
                      </a:tcPr>
                    </a:tc>
                    <a:extLst>
                      <a:ext uri="{0D108BD9-81ED-4DB2-BD59-A6C34878D82A}">
                        <a16:rowId xmlns:a16="http://schemas.microsoft.com/office/drawing/2014/main" val="3436287583"/>
                      </a:ext>
                    </a:extLst>
                  </a:tr>
                  <a:tr h="330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1" lang="zh-CN" altLang="en-US" sz="1600" b="0" i="1" smtClean="0">
                                  <a:latin typeface="Cambria Math" panose="02040503050406030204" pitchFamily="18" charset="0"/>
                                </a:rPr>
                                <m:t>𝜋</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r>
                                <a:rPr kumimoji="1" lang="en-US" altLang="zh-CN" sz="1600" b="0" i="1" smtClean="0">
                                  <a:latin typeface="Cambria Math" panose="02040503050406030204" pitchFamily="18" charset="0"/>
                                </a:rPr>
                                <m:t>12</m:t>
                              </m:r>
                              <m:r>
                                <a:rPr kumimoji="1" lang="en-US" altLang="zh-CN" sz="1600" b="0" i="1">
                                  <a:latin typeface="Cambria Math" panose="02040503050406030204" pitchFamily="18" charset="0"/>
                                </a:rPr>
                                <m:t>)</m:t>
                              </m:r>
                            </m:oMath>
                          </a14:m>
                          <a:r>
                            <a:rPr kumimoji="1" lang="en-US" altLang="zh-CN" sz="1600" b="0" dirty="0">
                              <a:latin typeface="Candara" panose="020E0502030303020204" pitchFamily="34" charset="0"/>
                            </a:rPr>
                            <a:t> </a:t>
                          </a:r>
                          <a:endParaRPr lang="zh-CN" altLang="en-US" sz="1600" dirty="0"/>
                        </a:p>
                      </a:txBody>
                      <a:tcPr>
                        <a:noFill/>
                      </a:tcPr>
                    </a:tc>
                    <a:tc>
                      <a:txBody>
                        <a:bodyPr/>
                        <a:lstStyle/>
                        <a:p>
                          <a:pPr algn="ctr"/>
                          <a:r>
                            <a:rPr lang="en-US" altLang="zh-CN" sz="1600" dirty="0"/>
                            <a:t>0.556</a:t>
                          </a:r>
                          <a:endParaRPr lang="zh-CN" altLang="en-US" sz="1600" dirty="0"/>
                        </a:p>
                      </a:txBody>
                      <a:tcPr>
                        <a:noFill/>
                      </a:tcPr>
                    </a:tc>
                    <a:extLst>
                      <a:ext uri="{0D108BD9-81ED-4DB2-BD59-A6C34878D82A}">
                        <a16:rowId xmlns:a16="http://schemas.microsoft.com/office/drawing/2014/main" val="3215457175"/>
                      </a:ext>
                    </a:extLst>
                  </a:tr>
                </a:tbl>
              </a:graphicData>
            </a:graphic>
          </p:graphicFrame>
        </mc:Choice>
        <mc:Fallback xmlns="">
          <p:graphicFrame>
            <p:nvGraphicFramePr>
              <p:cNvPr id="8" name="表格 7">
                <a:extLst>
                  <a:ext uri="{FF2B5EF4-FFF2-40B4-BE49-F238E27FC236}">
                    <a16:creationId xmlns:a16="http://schemas.microsoft.com/office/drawing/2014/main" id="{B9BCE5F6-82DE-4846-9BCD-A7228A93984C}"/>
                  </a:ext>
                </a:extLst>
              </p:cNvPr>
              <p:cNvGraphicFramePr>
                <a:graphicFrameLocks noGrp="1"/>
              </p:cNvGraphicFramePr>
              <p:nvPr>
                <p:extLst>
                  <p:ext uri="{D42A27DB-BD31-4B8C-83A1-F6EECF244321}">
                    <p14:modId xmlns:p14="http://schemas.microsoft.com/office/powerpoint/2010/main" val="3533801860"/>
                  </p:ext>
                </p:extLst>
              </p:nvPr>
            </p:nvGraphicFramePr>
            <p:xfrm>
              <a:off x="6999659" y="2502188"/>
              <a:ext cx="1822552" cy="4023360"/>
            </p:xfrm>
            <a:graphic>
              <a:graphicData uri="http://schemas.openxmlformats.org/drawingml/2006/table">
                <a:tbl>
                  <a:tblPr firstRow="1" bandRow="1">
                    <a:tableStyleId>{5940675A-B579-460E-94D1-54222C63F5DA}</a:tableStyleId>
                  </a:tblPr>
                  <a:tblGrid>
                    <a:gridCol w="967912">
                      <a:extLst>
                        <a:ext uri="{9D8B030D-6E8A-4147-A177-3AD203B41FA5}">
                          <a16:colId xmlns:a16="http://schemas.microsoft.com/office/drawing/2014/main" val="455410597"/>
                        </a:ext>
                      </a:extLst>
                    </a:gridCol>
                    <a:gridCol w="854640">
                      <a:extLst>
                        <a:ext uri="{9D8B030D-6E8A-4147-A177-3AD203B41FA5}">
                          <a16:colId xmlns:a16="http://schemas.microsoft.com/office/drawing/2014/main" val="2015854312"/>
                        </a:ext>
                      </a:extLst>
                    </a:gridCol>
                  </a:tblGrid>
                  <a:tr h="335280">
                    <a:tc>
                      <a:txBody>
                        <a:bodyPr/>
                        <a:lstStyle/>
                        <a:p>
                          <a:endParaRPr lang="zh-CN"/>
                        </a:p>
                      </a:txBody>
                      <a:tcPr>
                        <a:blipFill>
                          <a:blip r:embed="rId3"/>
                          <a:stretch>
                            <a:fillRect l="-1316" t="-7692" r="-90789" b="-1142308"/>
                          </a:stretch>
                        </a:blipFill>
                      </a:tcPr>
                    </a:tc>
                    <a:tc>
                      <a:txBody>
                        <a:bodyPr/>
                        <a:lstStyle/>
                        <a:p>
                          <a:pPr algn="ctr"/>
                          <a:r>
                            <a:rPr lang="en-US" altLang="zh-CN" sz="1600" dirty="0"/>
                            <a:t>0.116</a:t>
                          </a:r>
                          <a:endParaRPr lang="zh-CN" altLang="en-US" sz="1600" dirty="0"/>
                        </a:p>
                      </a:txBody>
                      <a:tcPr>
                        <a:noFill/>
                      </a:tcPr>
                    </a:tc>
                    <a:extLst>
                      <a:ext uri="{0D108BD9-81ED-4DB2-BD59-A6C34878D82A}">
                        <a16:rowId xmlns:a16="http://schemas.microsoft.com/office/drawing/2014/main" val="2193459574"/>
                      </a:ext>
                    </a:extLst>
                  </a:tr>
                  <a:tr h="335280">
                    <a:tc>
                      <a:txBody>
                        <a:bodyPr/>
                        <a:lstStyle/>
                        <a:p>
                          <a:endParaRPr lang="zh-CN"/>
                        </a:p>
                      </a:txBody>
                      <a:tcPr>
                        <a:blipFill>
                          <a:blip r:embed="rId3"/>
                          <a:stretch>
                            <a:fillRect l="-1316" t="-103704" r="-90789" b="-1000000"/>
                          </a:stretch>
                        </a:blipFill>
                      </a:tcPr>
                    </a:tc>
                    <a:tc>
                      <a:txBody>
                        <a:bodyPr/>
                        <a:lstStyle/>
                        <a:p>
                          <a:pPr algn="ctr"/>
                          <a:r>
                            <a:rPr lang="en-US" altLang="zh-CN" sz="1600" dirty="0"/>
                            <a:t>0.174</a:t>
                          </a:r>
                          <a:endParaRPr lang="zh-CN" altLang="en-US" sz="1600" dirty="0"/>
                        </a:p>
                      </a:txBody>
                      <a:tcPr>
                        <a:noFill/>
                      </a:tcPr>
                    </a:tc>
                    <a:extLst>
                      <a:ext uri="{0D108BD9-81ED-4DB2-BD59-A6C34878D82A}">
                        <a16:rowId xmlns:a16="http://schemas.microsoft.com/office/drawing/2014/main" val="3199130714"/>
                      </a:ext>
                    </a:extLst>
                  </a:tr>
                  <a:tr h="335280">
                    <a:tc>
                      <a:txBody>
                        <a:bodyPr/>
                        <a:lstStyle/>
                        <a:p>
                          <a:endParaRPr lang="zh-CN"/>
                        </a:p>
                      </a:txBody>
                      <a:tcPr>
                        <a:blipFill>
                          <a:blip r:embed="rId3"/>
                          <a:stretch>
                            <a:fillRect l="-1316" t="-211538" r="-90789" b="-938462"/>
                          </a:stretch>
                        </a:blipFill>
                      </a:tcPr>
                    </a:tc>
                    <a:tc>
                      <a:txBody>
                        <a:bodyPr/>
                        <a:lstStyle/>
                        <a:p>
                          <a:pPr algn="ctr"/>
                          <a:r>
                            <a:rPr lang="en-US" altLang="zh-CN" sz="1600" dirty="0"/>
                            <a:t>0.116</a:t>
                          </a:r>
                          <a:endParaRPr lang="zh-CN" altLang="en-US" sz="1600" dirty="0"/>
                        </a:p>
                      </a:txBody>
                      <a:tcPr>
                        <a:noFill/>
                      </a:tcPr>
                    </a:tc>
                    <a:extLst>
                      <a:ext uri="{0D108BD9-81ED-4DB2-BD59-A6C34878D82A}">
                        <a16:rowId xmlns:a16="http://schemas.microsoft.com/office/drawing/2014/main" val="2405917587"/>
                      </a:ext>
                    </a:extLst>
                  </a:tr>
                  <a:tr h="335280">
                    <a:tc>
                      <a:txBody>
                        <a:bodyPr/>
                        <a:lstStyle/>
                        <a:p>
                          <a:endParaRPr lang="zh-CN"/>
                        </a:p>
                      </a:txBody>
                      <a:tcPr>
                        <a:blipFill>
                          <a:blip r:embed="rId3"/>
                          <a:stretch>
                            <a:fillRect l="-1316" t="-300000" r="-90789" b="-803704"/>
                          </a:stretch>
                        </a:blipFill>
                      </a:tcPr>
                    </a:tc>
                    <a:tc>
                      <a:txBody>
                        <a:bodyPr/>
                        <a:lstStyle/>
                        <a:p>
                          <a:pPr algn="ctr"/>
                          <a:r>
                            <a:rPr lang="en-US" altLang="zh-CN" sz="1600" dirty="0"/>
                            <a:t>0.078</a:t>
                          </a:r>
                          <a:endParaRPr lang="zh-CN" altLang="en-US" sz="1600" dirty="0"/>
                        </a:p>
                      </a:txBody>
                      <a:tcPr>
                        <a:noFill/>
                      </a:tcPr>
                    </a:tc>
                    <a:extLst>
                      <a:ext uri="{0D108BD9-81ED-4DB2-BD59-A6C34878D82A}">
                        <a16:rowId xmlns:a16="http://schemas.microsoft.com/office/drawing/2014/main" val="543198350"/>
                      </a:ext>
                    </a:extLst>
                  </a:tr>
                  <a:tr h="335280">
                    <a:tc>
                      <a:txBody>
                        <a:bodyPr/>
                        <a:lstStyle/>
                        <a:p>
                          <a:endParaRPr lang="zh-CN"/>
                        </a:p>
                      </a:txBody>
                      <a:tcPr>
                        <a:blipFill>
                          <a:blip r:embed="rId3"/>
                          <a:stretch>
                            <a:fillRect l="-1316" t="-415385" r="-90789" b="-734615"/>
                          </a:stretch>
                        </a:blipFill>
                      </a:tcPr>
                    </a:tc>
                    <a:tc>
                      <a:txBody>
                        <a:bodyPr/>
                        <a:lstStyle/>
                        <a:p>
                          <a:pPr algn="ctr"/>
                          <a:r>
                            <a:rPr lang="en-US" altLang="zh-CN" sz="1600" dirty="0"/>
                            <a:t>0.058</a:t>
                          </a:r>
                          <a:endParaRPr lang="zh-CN" altLang="en-US" sz="1600" dirty="0"/>
                        </a:p>
                      </a:txBody>
                      <a:tcPr>
                        <a:noFill/>
                      </a:tcPr>
                    </a:tc>
                    <a:extLst>
                      <a:ext uri="{0D108BD9-81ED-4DB2-BD59-A6C34878D82A}">
                        <a16:rowId xmlns:a16="http://schemas.microsoft.com/office/drawing/2014/main" val="3887279789"/>
                      </a:ext>
                    </a:extLst>
                  </a:tr>
                  <a:tr h="335280">
                    <a:tc>
                      <a:txBody>
                        <a:bodyPr/>
                        <a:lstStyle/>
                        <a:p>
                          <a:endParaRPr lang="zh-CN"/>
                        </a:p>
                      </a:txBody>
                      <a:tcPr>
                        <a:blipFill>
                          <a:blip r:embed="rId3"/>
                          <a:stretch>
                            <a:fillRect l="-1316" t="-496296" r="-90789" b="-607407"/>
                          </a:stretch>
                        </a:blipFill>
                      </a:tcPr>
                    </a:tc>
                    <a:tc>
                      <a:txBody>
                        <a:bodyPr/>
                        <a:lstStyle/>
                        <a:p>
                          <a:pPr algn="ctr"/>
                          <a:r>
                            <a:rPr lang="en-US" altLang="zh-CN" sz="1600" dirty="0"/>
                            <a:t>0</a:t>
                          </a:r>
                          <a:endParaRPr lang="zh-CN" altLang="en-US" sz="1600" dirty="0"/>
                        </a:p>
                      </a:txBody>
                      <a:tcPr>
                        <a:noFill/>
                      </a:tcPr>
                    </a:tc>
                    <a:extLst>
                      <a:ext uri="{0D108BD9-81ED-4DB2-BD59-A6C34878D82A}">
                        <a16:rowId xmlns:a16="http://schemas.microsoft.com/office/drawing/2014/main" val="1317690349"/>
                      </a:ext>
                    </a:extLst>
                  </a:tr>
                  <a:tr h="335280">
                    <a:tc>
                      <a:txBody>
                        <a:bodyPr/>
                        <a:lstStyle/>
                        <a:p>
                          <a:endParaRPr lang="zh-CN"/>
                        </a:p>
                      </a:txBody>
                      <a:tcPr>
                        <a:blipFill>
                          <a:blip r:embed="rId3"/>
                          <a:stretch>
                            <a:fillRect l="-1316" t="-619231" r="-90789" b="-530769"/>
                          </a:stretch>
                        </a:blipFill>
                      </a:tcPr>
                    </a:tc>
                    <a:tc>
                      <a:txBody>
                        <a:bodyPr/>
                        <a:lstStyle/>
                        <a:p>
                          <a:pPr algn="ctr"/>
                          <a:r>
                            <a:rPr lang="en-US" altLang="zh-CN" sz="1600" dirty="0"/>
                            <a:t>0</a:t>
                          </a:r>
                          <a:endParaRPr lang="zh-CN" altLang="en-US" sz="1600" dirty="0"/>
                        </a:p>
                      </a:txBody>
                      <a:tcPr>
                        <a:noFill/>
                      </a:tcPr>
                    </a:tc>
                    <a:extLst>
                      <a:ext uri="{0D108BD9-81ED-4DB2-BD59-A6C34878D82A}">
                        <a16:rowId xmlns:a16="http://schemas.microsoft.com/office/drawing/2014/main" val="3482805012"/>
                      </a:ext>
                    </a:extLst>
                  </a:tr>
                  <a:tr h="335280">
                    <a:tc>
                      <a:txBody>
                        <a:bodyPr/>
                        <a:lstStyle/>
                        <a:p>
                          <a:endParaRPr lang="zh-CN"/>
                        </a:p>
                      </a:txBody>
                      <a:tcPr>
                        <a:blipFill>
                          <a:blip r:embed="rId3"/>
                          <a:stretch>
                            <a:fillRect l="-1316" t="-719231" r="-90789" b="-430769"/>
                          </a:stretch>
                        </a:blipFill>
                      </a:tcPr>
                    </a:tc>
                    <a:tc>
                      <a:txBody>
                        <a:bodyPr/>
                        <a:lstStyle/>
                        <a:p>
                          <a:pPr algn="ctr"/>
                          <a:r>
                            <a:rPr lang="en-US" altLang="zh-CN" sz="1600" dirty="0"/>
                            <a:t>0.217</a:t>
                          </a:r>
                          <a:endParaRPr lang="zh-CN" altLang="en-US" sz="1600" dirty="0"/>
                        </a:p>
                      </a:txBody>
                      <a:tcPr>
                        <a:noFill/>
                      </a:tcPr>
                    </a:tc>
                    <a:extLst>
                      <a:ext uri="{0D108BD9-81ED-4DB2-BD59-A6C34878D82A}">
                        <a16:rowId xmlns:a16="http://schemas.microsoft.com/office/drawing/2014/main" val="1460295936"/>
                      </a:ext>
                    </a:extLst>
                  </a:tr>
                  <a:tr h="335280">
                    <a:tc>
                      <a:txBody>
                        <a:bodyPr/>
                        <a:lstStyle/>
                        <a:p>
                          <a:endParaRPr lang="zh-CN"/>
                        </a:p>
                      </a:txBody>
                      <a:tcPr>
                        <a:blipFill>
                          <a:blip r:embed="rId3"/>
                          <a:stretch>
                            <a:fillRect l="-1316" t="-788889" r="-90789" b="-314815"/>
                          </a:stretch>
                        </a:blipFill>
                      </a:tcPr>
                    </a:tc>
                    <a:tc>
                      <a:txBody>
                        <a:bodyPr/>
                        <a:lstStyle/>
                        <a:p>
                          <a:pPr algn="ctr"/>
                          <a:r>
                            <a:rPr lang="en-US" altLang="zh-CN" sz="1600" dirty="0"/>
                            <a:t>0.356</a:t>
                          </a:r>
                          <a:endParaRPr lang="zh-CN" altLang="en-US" sz="1600" dirty="0"/>
                        </a:p>
                      </a:txBody>
                      <a:tcPr>
                        <a:noFill/>
                      </a:tcPr>
                    </a:tc>
                    <a:extLst>
                      <a:ext uri="{0D108BD9-81ED-4DB2-BD59-A6C34878D82A}">
                        <a16:rowId xmlns:a16="http://schemas.microsoft.com/office/drawing/2014/main" val="2606628723"/>
                      </a:ext>
                    </a:extLst>
                  </a:tr>
                  <a:tr h="335280">
                    <a:tc>
                      <a:txBody>
                        <a:bodyPr/>
                        <a:lstStyle/>
                        <a:p>
                          <a:endParaRPr lang="zh-CN"/>
                        </a:p>
                      </a:txBody>
                      <a:tcPr>
                        <a:blipFill>
                          <a:blip r:embed="rId3"/>
                          <a:stretch>
                            <a:fillRect l="-1316" t="-923077" r="-90789" b="-226923"/>
                          </a:stretch>
                        </a:blipFill>
                      </a:tcPr>
                    </a:tc>
                    <a:tc>
                      <a:txBody>
                        <a:bodyPr/>
                        <a:lstStyle/>
                        <a:p>
                          <a:pPr algn="ctr"/>
                          <a:r>
                            <a:rPr lang="en-US" altLang="zh-CN" sz="1600" dirty="0"/>
                            <a:t>0.444</a:t>
                          </a:r>
                          <a:endParaRPr lang="zh-CN" altLang="en-US" sz="1600" dirty="0"/>
                        </a:p>
                      </a:txBody>
                      <a:tcPr>
                        <a:noFill/>
                      </a:tcPr>
                    </a:tc>
                    <a:extLst>
                      <a:ext uri="{0D108BD9-81ED-4DB2-BD59-A6C34878D82A}">
                        <a16:rowId xmlns:a16="http://schemas.microsoft.com/office/drawing/2014/main" val="3613261214"/>
                      </a:ext>
                    </a:extLst>
                  </a:tr>
                  <a:tr h="335280">
                    <a:tc>
                      <a:txBody>
                        <a:bodyPr/>
                        <a:lstStyle/>
                        <a:p>
                          <a:endParaRPr lang="zh-CN"/>
                        </a:p>
                      </a:txBody>
                      <a:tcPr>
                        <a:blipFill>
                          <a:blip r:embed="rId3"/>
                          <a:stretch>
                            <a:fillRect l="-1316" t="-985185" r="-90789" b="-118519"/>
                          </a:stretch>
                        </a:blipFill>
                      </a:tcPr>
                    </a:tc>
                    <a:tc>
                      <a:txBody>
                        <a:bodyPr/>
                        <a:lstStyle/>
                        <a:p>
                          <a:pPr algn="ctr"/>
                          <a:r>
                            <a:rPr lang="en-US" altLang="zh-CN" sz="1600" dirty="0"/>
                            <a:t>0.4</a:t>
                          </a:r>
                          <a:endParaRPr lang="zh-CN" altLang="en-US" sz="1600" dirty="0"/>
                        </a:p>
                      </a:txBody>
                      <a:tcPr>
                        <a:noFill/>
                      </a:tcPr>
                    </a:tc>
                    <a:extLst>
                      <a:ext uri="{0D108BD9-81ED-4DB2-BD59-A6C34878D82A}">
                        <a16:rowId xmlns:a16="http://schemas.microsoft.com/office/drawing/2014/main" val="3436287583"/>
                      </a:ext>
                    </a:extLst>
                  </a:tr>
                  <a:tr h="335280">
                    <a:tc>
                      <a:txBody>
                        <a:bodyPr/>
                        <a:lstStyle/>
                        <a:p>
                          <a:endParaRPr lang="zh-CN"/>
                        </a:p>
                      </a:txBody>
                      <a:tcPr>
                        <a:blipFill>
                          <a:blip r:embed="rId3"/>
                          <a:stretch>
                            <a:fillRect l="-1316" t="-1126923" r="-90789" b="-23077"/>
                          </a:stretch>
                        </a:blipFill>
                      </a:tcPr>
                    </a:tc>
                    <a:tc>
                      <a:txBody>
                        <a:bodyPr/>
                        <a:lstStyle/>
                        <a:p>
                          <a:pPr algn="ctr"/>
                          <a:r>
                            <a:rPr lang="en-US" altLang="zh-CN" sz="1600" dirty="0"/>
                            <a:t>0.556</a:t>
                          </a:r>
                          <a:endParaRPr lang="zh-CN" altLang="en-US" sz="1600" dirty="0"/>
                        </a:p>
                      </a:txBody>
                      <a:tcPr>
                        <a:noFill/>
                      </a:tcPr>
                    </a:tc>
                    <a:extLst>
                      <a:ext uri="{0D108BD9-81ED-4DB2-BD59-A6C34878D82A}">
                        <a16:rowId xmlns:a16="http://schemas.microsoft.com/office/drawing/2014/main" val="3215457175"/>
                      </a:ext>
                    </a:extLst>
                  </a:tr>
                </a:tbl>
              </a:graphicData>
            </a:graphic>
          </p:graphicFrame>
        </mc:Fallback>
      </mc:AlternateContent>
      <p:sp>
        <p:nvSpPr>
          <p:cNvPr id="10" name="文本框 9">
            <a:extLst>
              <a:ext uri="{FF2B5EF4-FFF2-40B4-BE49-F238E27FC236}">
                <a16:creationId xmlns:a16="http://schemas.microsoft.com/office/drawing/2014/main" id="{318318BF-DCC7-D640-B196-F2029ECEA6BF}"/>
              </a:ext>
            </a:extLst>
          </p:cNvPr>
          <p:cNvSpPr txBox="1"/>
          <p:nvPr/>
        </p:nvSpPr>
        <p:spPr>
          <a:xfrm>
            <a:off x="6902276" y="2142148"/>
            <a:ext cx="2350244" cy="400110"/>
          </a:xfrm>
          <a:prstGeom prst="rect">
            <a:avLst/>
          </a:prstGeom>
          <a:noFill/>
        </p:spPr>
        <p:txBody>
          <a:bodyPr wrap="square" rtlCol="0">
            <a:spAutoFit/>
          </a:bodyPr>
          <a:lstStyle/>
          <a:p>
            <a:r>
              <a:rPr kumimoji="1" lang="zh-CN" altLang="en-US" sz="2000" b="0" dirty="0">
                <a:latin typeface="Corbel" panose="020B0503020204020204" pitchFamily="34" charset="0"/>
              </a:rPr>
              <a:t>单宿</a:t>
            </a:r>
            <a:r>
              <a:rPr kumimoji="1" lang="en-US" altLang="zh-CN" sz="2000" b="0" dirty="0">
                <a:latin typeface="Corbel" panose="020B0503020204020204" pitchFamily="34" charset="0"/>
              </a:rPr>
              <a:t> PPR</a:t>
            </a:r>
            <a:endParaRPr kumimoji="1" lang="zh-CN" altLang="en-US" sz="2000" b="0" dirty="0">
              <a:latin typeface="Corbel" panose="020B0503020204020204" pitchFamily="34" charset="0"/>
            </a:endParaRPr>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AB155DAA-C876-A64C-B9D5-307CA0DAECA9}"/>
                  </a:ext>
                </a:extLst>
              </p:cNvPr>
              <p:cNvSpPr/>
              <p:nvPr/>
            </p:nvSpPr>
            <p:spPr>
              <a:xfrm>
                <a:off x="7953598" y="2132856"/>
                <a:ext cx="1089337" cy="369332"/>
              </a:xfrm>
              <a:prstGeom prst="rect">
                <a:avLst/>
              </a:prstGeom>
            </p:spPr>
            <p:txBody>
              <a:bodyPr wrap="none">
                <a:spAutoFit/>
              </a:bodyPr>
              <a:lstStyle/>
              <a:p>
                <a:r>
                  <a:rPr lang="en-US" altLang="zh-CN" sz="1800" b="0" dirty="0"/>
                  <a:t>(</a:t>
                </a:r>
                <a14:m>
                  <m:oMath xmlns:m="http://schemas.openxmlformats.org/officeDocument/2006/math">
                    <m:r>
                      <a:rPr lang="en-US" altLang="zh-CN" sz="1800" b="0" i="1">
                        <a:latin typeface="Cambria Math" panose="02040503050406030204" pitchFamily="18" charset="0"/>
                        <a:ea typeface="Cambria Math" panose="02040503050406030204" pitchFamily="18" charset="0"/>
                      </a:rPr>
                      <m:t>𝛼</m:t>
                    </m:r>
                    <m:r>
                      <a:rPr lang="en-US" altLang="zh-CN" sz="1800" b="0" i="1">
                        <a:latin typeface="Cambria Math" panose="02040503050406030204" pitchFamily="18" charset="0"/>
                        <a:ea typeface="Cambria Math" panose="02040503050406030204" pitchFamily="18" charset="0"/>
                      </a:rPr>
                      <m:t>=0.2</m:t>
                    </m:r>
                  </m:oMath>
                </a14:m>
                <a:r>
                  <a:rPr lang="en-US" altLang="zh-CN" sz="1800" b="0" dirty="0"/>
                  <a:t>)</a:t>
                </a:r>
                <a:endParaRPr lang="zh-CN" altLang="en-US" sz="1800" dirty="0"/>
              </a:p>
            </p:txBody>
          </p:sp>
        </mc:Choice>
        <mc:Fallback xmlns="">
          <p:sp>
            <p:nvSpPr>
              <p:cNvPr id="12" name="矩形 11">
                <a:extLst>
                  <a:ext uri="{FF2B5EF4-FFF2-40B4-BE49-F238E27FC236}">
                    <a16:creationId xmlns:a16="http://schemas.microsoft.com/office/drawing/2014/main" id="{AB155DAA-C876-A64C-B9D5-307CA0DAECA9}"/>
                  </a:ext>
                </a:extLst>
              </p:cNvPr>
              <p:cNvSpPr>
                <a:spLocks noRot="1" noChangeAspect="1" noMove="1" noResize="1" noEditPoints="1" noAdjustHandles="1" noChangeArrowheads="1" noChangeShapeType="1" noTextEdit="1"/>
              </p:cNvSpPr>
              <p:nvPr/>
            </p:nvSpPr>
            <p:spPr>
              <a:xfrm>
                <a:off x="7953598" y="2132856"/>
                <a:ext cx="1089337" cy="369332"/>
              </a:xfrm>
              <a:prstGeom prst="rect">
                <a:avLst/>
              </a:prstGeom>
              <a:blipFill>
                <a:blip r:embed="rId4"/>
                <a:stretch>
                  <a:fillRect l="-3448" t="-10345" r="-3448" b="-24138"/>
                </a:stretch>
              </a:blipFill>
            </p:spPr>
            <p:txBody>
              <a:bodyPr/>
              <a:lstStyle/>
              <a:p>
                <a:r>
                  <a:rPr lang="zh-CN" altLang="en-US">
                    <a:noFill/>
                  </a:rPr>
                  <a:t> </a:t>
                </a:r>
              </a:p>
            </p:txBody>
          </p:sp>
        </mc:Fallback>
      </mc:AlternateContent>
      <p:sp>
        <p:nvSpPr>
          <p:cNvPr id="13" name="Oval 5">
            <a:extLst>
              <a:ext uri="{FF2B5EF4-FFF2-40B4-BE49-F238E27FC236}">
                <a16:creationId xmlns:a16="http://schemas.microsoft.com/office/drawing/2014/main" id="{B689EE88-9D35-BA46-8473-A7684C044BE4}"/>
              </a:ext>
            </a:extLst>
          </p:cNvPr>
          <p:cNvSpPr>
            <a:spLocks noChangeArrowheads="1"/>
          </p:cNvSpPr>
          <p:nvPr/>
        </p:nvSpPr>
        <p:spPr bwMode="auto">
          <a:xfrm>
            <a:off x="4428937" y="1233613"/>
            <a:ext cx="609845" cy="576337"/>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14" name="Oval 5">
            <a:extLst>
              <a:ext uri="{FF2B5EF4-FFF2-40B4-BE49-F238E27FC236}">
                <a16:creationId xmlns:a16="http://schemas.microsoft.com/office/drawing/2014/main" id="{816CB0AB-53BD-3B45-9549-7F963DF69A20}"/>
              </a:ext>
            </a:extLst>
          </p:cNvPr>
          <p:cNvSpPr>
            <a:spLocks noChangeArrowheads="1"/>
          </p:cNvSpPr>
          <p:nvPr/>
        </p:nvSpPr>
        <p:spPr bwMode="auto">
          <a:xfrm>
            <a:off x="4111301" y="2104232"/>
            <a:ext cx="609845" cy="576337"/>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15" name="Oval 5">
            <a:extLst>
              <a:ext uri="{FF2B5EF4-FFF2-40B4-BE49-F238E27FC236}">
                <a16:creationId xmlns:a16="http://schemas.microsoft.com/office/drawing/2014/main" id="{90BC510A-958A-9C4E-B33D-8C97E68A260D}"/>
              </a:ext>
            </a:extLst>
          </p:cNvPr>
          <p:cNvSpPr>
            <a:spLocks noChangeArrowheads="1"/>
          </p:cNvSpPr>
          <p:nvPr/>
        </p:nvSpPr>
        <p:spPr bwMode="auto">
          <a:xfrm>
            <a:off x="5442320" y="1134600"/>
            <a:ext cx="596565" cy="573939"/>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16" name="Oval 5">
            <a:extLst>
              <a:ext uri="{FF2B5EF4-FFF2-40B4-BE49-F238E27FC236}">
                <a16:creationId xmlns:a16="http://schemas.microsoft.com/office/drawing/2014/main" id="{33EDF2DD-A52B-2049-B786-F5B2BFC5A4E6}"/>
              </a:ext>
            </a:extLst>
          </p:cNvPr>
          <p:cNvSpPr>
            <a:spLocks noChangeArrowheads="1"/>
          </p:cNvSpPr>
          <p:nvPr/>
        </p:nvSpPr>
        <p:spPr bwMode="auto">
          <a:xfrm>
            <a:off x="5438283" y="2460420"/>
            <a:ext cx="596565" cy="573939"/>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grpSp>
        <p:nvGrpSpPr>
          <p:cNvPr id="17" name="Group 2">
            <a:extLst>
              <a:ext uri="{FF2B5EF4-FFF2-40B4-BE49-F238E27FC236}">
                <a16:creationId xmlns:a16="http://schemas.microsoft.com/office/drawing/2014/main" id="{6BDE9B1F-6631-4C4F-B133-2CA5FAE98BEA}"/>
              </a:ext>
            </a:extLst>
          </p:cNvPr>
          <p:cNvGrpSpPr>
            <a:grpSpLocks/>
          </p:cNvGrpSpPr>
          <p:nvPr/>
        </p:nvGrpSpPr>
        <p:grpSpPr bwMode="auto">
          <a:xfrm>
            <a:off x="179512" y="1124744"/>
            <a:ext cx="7162800" cy="4289130"/>
            <a:chOff x="1152" y="1528"/>
            <a:chExt cx="3408" cy="1734"/>
          </a:xfrm>
        </p:grpSpPr>
        <p:sp>
          <p:nvSpPr>
            <p:cNvPr id="18" name="Oval 3">
              <a:extLst>
                <a:ext uri="{FF2B5EF4-FFF2-40B4-BE49-F238E27FC236}">
                  <a16:creationId xmlns:a16="http://schemas.microsoft.com/office/drawing/2014/main" id="{04895EE7-92E5-B046-AAB0-B4191672EC91}"/>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a:ea typeface="宋体" panose="02010600030101010101" pitchFamily="2" charset="-122"/>
                </a:rPr>
                <a:t>1</a:t>
              </a:r>
            </a:p>
          </p:txBody>
        </p:sp>
        <p:sp>
          <p:nvSpPr>
            <p:cNvPr id="19" name="Oval 4">
              <a:extLst>
                <a:ext uri="{FF2B5EF4-FFF2-40B4-BE49-F238E27FC236}">
                  <a16:creationId xmlns:a16="http://schemas.microsoft.com/office/drawing/2014/main" id="{BAA203C8-1BD7-7C45-B5D0-F0F6906EDDA5}"/>
                </a:ext>
              </a:extLst>
            </p:cNvPr>
            <p:cNvSpPr>
              <a:spLocks noChangeArrowheads="1"/>
            </p:cNvSpPr>
            <p:nvPr/>
          </p:nvSpPr>
          <p:spPr bwMode="auto">
            <a:xfrm>
              <a:off x="1488" y="2400"/>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solidFill>
                    <a:sysClr val="windowText" lastClr="000000"/>
                  </a:solidFill>
                  <a:ea typeface="宋体" panose="02010600030101010101" pitchFamily="2" charset="-122"/>
                </a:rPr>
                <a:t>4</a:t>
              </a:r>
            </a:p>
          </p:txBody>
        </p:sp>
        <p:sp>
          <p:nvSpPr>
            <p:cNvPr id="20" name="Oval 5">
              <a:extLst>
                <a:ext uri="{FF2B5EF4-FFF2-40B4-BE49-F238E27FC236}">
                  <a16:creationId xmlns:a16="http://schemas.microsoft.com/office/drawing/2014/main" id="{2D9CF3AA-5C4E-6B4A-B270-2E01C9647FC1}"/>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ea typeface="宋体" panose="02010600030101010101" pitchFamily="2" charset="-122"/>
                </a:rPr>
                <a:t>3</a:t>
              </a:r>
            </a:p>
          </p:txBody>
        </p:sp>
        <p:sp>
          <p:nvSpPr>
            <p:cNvPr id="21" name="Oval 7">
              <a:extLst>
                <a:ext uri="{FF2B5EF4-FFF2-40B4-BE49-F238E27FC236}">
                  <a16:creationId xmlns:a16="http://schemas.microsoft.com/office/drawing/2014/main" id="{9F6F2028-9302-244F-9B08-7D356D88DD08}"/>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ea typeface="宋体" panose="02010600030101010101" pitchFamily="2" charset="-122"/>
                </a:rPr>
                <a:t>5</a:t>
              </a:r>
            </a:p>
          </p:txBody>
        </p:sp>
        <p:sp>
          <p:nvSpPr>
            <p:cNvPr id="22" name="Oval 8">
              <a:extLst>
                <a:ext uri="{FF2B5EF4-FFF2-40B4-BE49-F238E27FC236}">
                  <a16:creationId xmlns:a16="http://schemas.microsoft.com/office/drawing/2014/main" id="{8491F552-506A-AC40-B008-E500F8A3C8BA}"/>
                </a:ext>
              </a:extLst>
            </p:cNvPr>
            <p:cNvSpPr>
              <a:spLocks noChangeArrowheads="1"/>
            </p:cNvSpPr>
            <p:nvPr/>
          </p:nvSpPr>
          <p:spPr bwMode="auto">
            <a:xfrm>
              <a:off x="306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a:ea typeface="宋体" panose="02010600030101010101" pitchFamily="2" charset="-122"/>
                </a:rPr>
                <a:t>6</a:t>
              </a:r>
            </a:p>
          </p:txBody>
        </p:sp>
        <p:sp>
          <p:nvSpPr>
            <p:cNvPr id="25" name="Oval 9">
              <a:extLst>
                <a:ext uri="{FF2B5EF4-FFF2-40B4-BE49-F238E27FC236}">
                  <a16:creationId xmlns:a16="http://schemas.microsoft.com/office/drawing/2014/main" id="{9903325C-E8B2-6C4B-ACE4-6EC79D962580}"/>
                </a:ext>
              </a:extLst>
            </p:cNvPr>
            <p:cNvSpPr>
              <a:spLocks noChangeArrowheads="1"/>
            </p:cNvSpPr>
            <p:nvPr/>
          </p:nvSpPr>
          <p:spPr bwMode="auto">
            <a:xfrm>
              <a:off x="2611" y="302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ea typeface="宋体" panose="02010600030101010101" pitchFamily="2" charset="-122"/>
                </a:rPr>
                <a:t>7</a:t>
              </a:r>
            </a:p>
          </p:txBody>
        </p:sp>
        <p:sp>
          <p:nvSpPr>
            <p:cNvPr id="26" name="Oval 10">
              <a:extLst>
                <a:ext uri="{FF2B5EF4-FFF2-40B4-BE49-F238E27FC236}">
                  <a16:creationId xmlns:a16="http://schemas.microsoft.com/office/drawing/2014/main" id="{6B651BE1-C518-9247-AE76-A3A37DEBA0B7}"/>
                </a:ext>
              </a:extLst>
            </p:cNvPr>
            <p:cNvSpPr>
              <a:spLocks noChangeArrowheads="1"/>
            </p:cNvSpPr>
            <p:nvPr/>
          </p:nvSpPr>
          <p:spPr bwMode="auto">
            <a:xfrm>
              <a:off x="3172" y="1567"/>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ea typeface="宋体" panose="02010600030101010101" pitchFamily="2" charset="-122"/>
                </a:rPr>
                <a:t>9</a:t>
              </a:r>
            </a:p>
          </p:txBody>
        </p:sp>
        <p:sp>
          <p:nvSpPr>
            <p:cNvPr id="27" name="Oval 11">
              <a:extLst>
                <a:ext uri="{FF2B5EF4-FFF2-40B4-BE49-F238E27FC236}">
                  <a16:creationId xmlns:a16="http://schemas.microsoft.com/office/drawing/2014/main" id="{EEED74B3-EFE3-1544-B2D2-A1107580D74D}"/>
                </a:ext>
              </a:extLst>
            </p:cNvPr>
            <p:cNvSpPr>
              <a:spLocks noChangeArrowheads="1"/>
            </p:cNvSpPr>
            <p:nvPr/>
          </p:nvSpPr>
          <p:spPr bwMode="auto">
            <a:xfrm>
              <a:off x="3652" y="1528"/>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ea typeface="宋体" panose="02010600030101010101" pitchFamily="2" charset="-122"/>
                </a:rPr>
                <a:t>10</a:t>
              </a:r>
            </a:p>
          </p:txBody>
        </p:sp>
        <p:sp>
          <p:nvSpPr>
            <p:cNvPr id="28" name="Oval 12">
              <a:extLst>
                <a:ext uri="{FF2B5EF4-FFF2-40B4-BE49-F238E27FC236}">
                  <a16:creationId xmlns:a16="http://schemas.microsoft.com/office/drawing/2014/main" id="{B6D4BD96-0D65-9D4A-A8A5-3248E66A8C5A}"/>
                </a:ext>
              </a:extLst>
            </p:cNvPr>
            <p:cNvSpPr>
              <a:spLocks noChangeArrowheads="1"/>
            </p:cNvSpPr>
            <p:nvPr/>
          </p:nvSpPr>
          <p:spPr bwMode="auto">
            <a:xfrm>
              <a:off x="3024" y="1920"/>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ea typeface="宋体" panose="02010600030101010101" pitchFamily="2" charset="-122"/>
                </a:rPr>
                <a:t>8</a:t>
              </a:r>
            </a:p>
          </p:txBody>
        </p:sp>
        <p:sp>
          <p:nvSpPr>
            <p:cNvPr id="29" name="Oval 13">
              <a:extLst>
                <a:ext uri="{FF2B5EF4-FFF2-40B4-BE49-F238E27FC236}">
                  <a16:creationId xmlns:a16="http://schemas.microsoft.com/office/drawing/2014/main" id="{E0A7F9A1-E5B6-1B4F-B276-382A3FE76956}"/>
                </a:ext>
              </a:extLst>
            </p:cNvPr>
            <p:cNvSpPr>
              <a:spLocks noChangeArrowheads="1"/>
            </p:cNvSpPr>
            <p:nvPr/>
          </p:nvSpPr>
          <p:spPr bwMode="auto">
            <a:xfrm>
              <a:off x="3648" y="2064"/>
              <a:ext cx="288" cy="240"/>
            </a:xfrm>
            <a:prstGeom prst="ellipse">
              <a:avLst/>
            </a:prstGeom>
            <a:no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ea typeface="宋体" panose="02010600030101010101" pitchFamily="2" charset="-122"/>
                </a:rPr>
                <a:t>11</a:t>
              </a:r>
            </a:p>
          </p:txBody>
        </p:sp>
        <p:sp>
          <p:nvSpPr>
            <p:cNvPr id="30" name="Oval 14">
              <a:extLst>
                <a:ext uri="{FF2B5EF4-FFF2-40B4-BE49-F238E27FC236}">
                  <a16:creationId xmlns:a16="http://schemas.microsoft.com/office/drawing/2014/main" id="{3ACBCFE7-6AD9-1347-9BC9-264511148952}"/>
                </a:ext>
              </a:extLst>
            </p:cNvPr>
            <p:cNvSpPr>
              <a:spLocks noChangeArrowheads="1"/>
            </p:cNvSpPr>
            <p:nvPr/>
          </p:nvSpPr>
          <p:spPr bwMode="auto">
            <a:xfrm>
              <a:off x="4272" y="1632"/>
              <a:ext cx="288" cy="240"/>
            </a:xfrm>
            <a:prstGeom prst="ellipse">
              <a:avLst/>
            </a:prstGeom>
            <a:solidFill>
              <a:schemeClr val="tx1"/>
            </a:solidFill>
            <a:ln w="19050">
              <a:no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dirty="0">
                  <a:solidFill>
                    <a:schemeClr val="bg1"/>
                  </a:solidFill>
                </a:rPr>
                <a:t>12</a:t>
              </a:r>
            </a:p>
          </p:txBody>
        </p:sp>
      </p:grpSp>
      <p:cxnSp>
        <p:nvCxnSpPr>
          <p:cNvPr id="31" name="直线箭头连接符 30">
            <a:extLst>
              <a:ext uri="{FF2B5EF4-FFF2-40B4-BE49-F238E27FC236}">
                <a16:creationId xmlns:a16="http://schemas.microsoft.com/office/drawing/2014/main" id="{108940D7-52A7-F84E-9047-B399D3A073D2}"/>
              </a:ext>
            </a:extLst>
          </p:cNvPr>
          <p:cNvCxnSpPr>
            <a:cxnSpLocks/>
            <a:stCxn id="18" idx="6"/>
            <a:endCxn id="20" idx="2"/>
          </p:cNvCxnSpPr>
          <p:nvPr/>
        </p:nvCxnSpPr>
        <p:spPr>
          <a:xfrm>
            <a:off x="784819" y="2509931"/>
            <a:ext cx="1109730" cy="356191"/>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2" name="直线箭头连接符 31">
            <a:extLst>
              <a:ext uri="{FF2B5EF4-FFF2-40B4-BE49-F238E27FC236}">
                <a16:creationId xmlns:a16="http://schemas.microsoft.com/office/drawing/2014/main" id="{098B2180-DE69-614D-B258-7C183922B089}"/>
              </a:ext>
            </a:extLst>
          </p:cNvPr>
          <p:cNvCxnSpPr>
            <a:cxnSpLocks/>
            <a:stCxn id="19" idx="1"/>
            <a:endCxn id="18" idx="5"/>
          </p:cNvCxnSpPr>
          <p:nvPr/>
        </p:nvCxnSpPr>
        <p:spPr>
          <a:xfrm flipH="1" flipV="1">
            <a:off x="696174" y="2719818"/>
            <a:ext cx="278175" cy="648797"/>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3" name="直线箭头连接符 32">
            <a:extLst>
              <a:ext uri="{FF2B5EF4-FFF2-40B4-BE49-F238E27FC236}">
                <a16:creationId xmlns:a16="http://schemas.microsoft.com/office/drawing/2014/main" id="{8FC6033B-821E-DD4F-9640-A2AA14304CEA}"/>
              </a:ext>
            </a:extLst>
          </p:cNvPr>
          <p:cNvCxnSpPr>
            <a:cxnSpLocks/>
            <a:stCxn id="19" idx="7"/>
          </p:cNvCxnSpPr>
          <p:nvPr/>
        </p:nvCxnSpPr>
        <p:spPr>
          <a:xfrm flipV="1">
            <a:off x="1402366" y="3081389"/>
            <a:ext cx="582043" cy="28722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4" name="直线箭头连接符 33">
            <a:extLst>
              <a:ext uri="{FF2B5EF4-FFF2-40B4-BE49-F238E27FC236}">
                <a16:creationId xmlns:a16="http://schemas.microsoft.com/office/drawing/2014/main" id="{1D477C27-91E2-E346-8716-BEE2D4DB6929}"/>
              </a:ext>
            </a:extLst>
          </p:cNvPr>
          <p:cNvCxnSpPr>
            <a:cxnSpLocks/>
            <a:stCxn id="20" idx="1"/>
          </p:cNvCxnSpPr>
          <p:nvPr/>
        </p:nvCxnSpPr>
        <p:spPr>
          <a:xfrm flipH="1" flipV="1">
            <a:off x="1700428" y="2127301"/>
            <a:ext cx="282766" cy="528933"/>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538D9FF8-A07B-6B41-9254-5E80B8454197}"/>
              </a:ext>
            </a:extLst>
          </p:cNvPr>
          <p:cNvCxnSpPr>
            <a:cxnSpLocks/>
          </p:cNvCxnSpPr>
          <p:nvPr/>
        </p:nvCxnSpPr>
        <p:spPr>
          <a:xfrm>
            <a:off x="1789237" y="1917388"/>
            <a:ext cx="2336800" cy="47625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6" name="直线箭头连接符 35">
            <a:extLst>
              <a:ext uri="{FF2B5EF4-FFF2-40B4-BE49-F238E27FC236}">
                <a16:creationId xmlns:a16="http://schemas.microsoft.com/office/drawing/2014/main" id="{3B254A79-7596-7447-A177-17619BF5A7BE}"/>
              </a:ext>
            </a:extLst>
          </p:cNvPr>
          <p:cNvCxnSpPr>
            <a:cxnSpLocks/>
            <a:endCxn id="26" idx="3"/>
          </p:cNvCxnSpPr>
          <p:nvPr/>
        </p:nvCxnSpPr>
        <p:spPr>
          <a:xfrm flipV="1">
            <a:off x="4429250" y="1727925"/>
            <a:ext cx="84463" cy="36885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7" name="直线箭头连接符 36">
            <a:extLst>
              <a:ext uri="{FF2B5EF4-FFF2-40B4-BE49-F238E27FC236}">
                <a16:creationId xmlns:a16="http://schemas.microsoft.com/office/drawing/2014/main" id="{353BA85D-3526-AC49-ACC4-2F68DE1A727B}"/>
              </a:ext>
            </a:extLst>
          </p:cNvPr>
          <p:cNvCxnSpPr>
            <a:cxnSpLocks/>
            <a:stCxn id="26" idx="6"/>
            <a:endCxn id="27" idx="2"/>
          </p:cNvCxnSpPr>
          <p:nvPr/>
        </p:nvCxnSpPr>
        <p:spPr>
          <a:xfrm flipV="1">
            <a:off x="5030375" y="1421570"/>
            <a:ext cx="403538" cy="9646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8" name="直线箭头连接符 37">
            <a:extLst>
              <a:ext uri="{FF2B5EF4-FFF2-40B4-BE49-F238E27FC236}">
                <a16:creationId xmlns:a16="http://schemas.microsoft.com/office/drawing/2014/main" id="{2373F0A6-73D4-5C4A-AB35-083349376B0C}"/>
              </a:ext>
            </a:extLst>
          </p:cNvPr>
          <p:cNvCxnSpPr>
            <a:cxnSpLocks/>
            <a:stCxn id="28" idx="5"/>
            <a:endCxn id="29" idx="2"/>
          </p:cNvCxnSpPr>
          <p:nvPr/>
        </p:nvCxnSpPr>
        <p:spPr>
          <a:xfrm>
            <a:off x="4630670" y="2601087"/>
            <a:ext cx="794836" cy="146304"/>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6267DBF6-133D-B449-9780-609C6BA3F9DE}"/>
              </a:ext>
            </a:extLst>
          </p:cNvPr>
          <p:cNvCxnSpPr>
            <a:cxnSpLocks/>
            <a:endCxn id="27" idx="4"/>
          </p:cNvCxnSpPr>
          <p:nvPr/>
        </p:nvCxnSpPr>
        <p:spPr>
          <a:xfrm flipV="1">
            <a:off x="5727825" y="1718395"/>
            <a:ext cx="8742" cy="71969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0" name="直线箭头连接符 39">
            <a:extLst>
              <a:ext uri="{FF2B5EF4-FFF2-40B4-BE49-F238E27FC236}">
                <a16:creationId xmlns:a16="http://schemas.microsoft.com/office/drawing/2014/main" id="{994C7449-68E2-EC48-946D-7EAE98C03976}"/>
              </a:ext>
            </a:extLst>
          </p:cNvPr>
          <p:cNvCxnSpPr>
            <a:cxnSpLocks/>
            <a:stCxn id="29" idx="6"/>
            <a:endCxn id="30" idx="3"/>
          </p:cNvCxnSpPr>
          <p:nvPr/>
        </p:nvCxnSpPr>
        <p:spPr>
          <a:xfrm flipV="1">
            <a:off x="6030813" y="1888706"/>
            <a:ext cx="794837" cy="85868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1" name="直线箭头连接符 40">
            <a:extLst>
              <a:ext uri="{FF2B5EF4-FFF2-40B4-BE49-F238E27FC236}">
                <a16:creationId xmlns:a16="http://schemas.microsoft.com/office/drawing/2014/main" id="{B92C6CFC-49B4-E541-A094-F902807AB28C}"/>
              </a:ext>
            </a:extLst>
          </p:cNvPr>
          <p:cNvCxnSpPr>
            <a:cxnSpLocks/>
          </p:cNvCxnSpPr>
          <p:nvPr/>
        </p:nvCxnSpPr>
        <p:spPr>
          <a:xfrm flipV="1">
            <a:off x="2814853" y="2603551"/>
            <a:ext cx="1399993" cy="171853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2" name="直线箭头连接符 41">
            <a:extLst>
              <a:ext uri="{FF2B5EF4-FFF2-40B4-BE49-F238E27FC236}">
                <a16:creationId xmlns:a16="http://schemas.microsoft.com/office/drawing/2014/main" id="{DD1128DA-2425-A64C-95ED-E8D7459D6EE1}"/>
              </a:ext>
            </a:extLst>
          </p:cNvPr>
          <p:cNvCxnSpPr>
            <a:cxnSpLocks/>
            <a:stCxn id="19" idx="5"/>
          </p:cNvCxnSpPr>
          <p:nvPr/>
        </p:nvCxnSpPr>
        <p:spPr>
          <a:xfrm>
            <a:off x="1402366" y="3788390"/>
            <a:ext cx="894871" cy="74361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82AA85CE-97F6-9E4E-A179-B78CB3CF30D2}"/>
              </a:ext>
            </a:extLst>
          </p:cNvPr>
          <p:cNvCxnSpPr>
            <a:cxnSpLocks/>
            <a:endCxn id="22" idx="2"/>
          </p:cNvCxnSpPr>
          <p:nvPr/>
        </p:nvCxnSpPr>
        <p:spPr>
          <a:xfrm flipV="1">
            <a:off x="2903662" y="4290885"/>
            <a:ext cx="1294416" cy="241116"/>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4" name="直线箭头连接符 43">
            <a:extLst>
              <a:ext uri="{FF2B5EF4-FFF2-40B4-BE49-F238E27FC236}">
                <a16:creationId xmlns:a16="http://schemas.microsoft.com/office/drawing/2014/main" id="{2F5EF219-F829-B548-882E-121BE8CECA0E}"/>
              </a:ext>
            </a:extLst>
          </p:cNvPr>
          <p:cNvCxnSpPr>
            <a:cxnSpLocks/>
            <a:stCxn id="25" idx="7"/>
            <a:endCxn id="22" idx="3"/>
          </p:cNvCxnSpPr>
          <p:nvPr/>
        </p:nvCxnSpPr>
        <p:spPr>
          <a:xfrm flipV="1">
            <a:off x="3762643" y="4500772"/>
            <a:ext cx="524080" cy="406390"/>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5" name="直线箭头连接符 44">
            <a:extLst>
              <a:ext uri="{FF2B5EF4-FFF2-40B4-BE49-F238E27FC236}">
                <a16:creationId xmlns:a16="http://schemas.microsoft.com/office/drawing/2014/main" id="{C2EBBF62-DE0E-C346-BD32-91DE9D7E1077}"/>
              </a:ext>
            </a:extLst>
          </p:cNvPr>
          <p:cNvCxnSpPr>
            <a:cxnSpLocks/>
            <a:endCxn id="25" idx="2"/>
          </p:cNvCxnSpPr>
          <p:nvPr/>
        </p:nvCxnSpPr>
        <p:spPr>
          <a:xfrm>
            <a:off x="2814853" y="4751438"/>
            <a:ext cx="431128" cy="365612"/>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6" name="直线箭头连接符 45">
            <a:extLst>
              <a:ext uri="{FF2B5EF4-FFF2-40B4-BE49-F238E27FC236}">
                <a16:creationId xmlns:a16="http://schemas.microsoft.com/office/drawing/2014/main" id="{CAC174F7-D7AB-0D4F-950D-03600B278EF3}"/>
              </a:ext>
            </a:extLst>
          </p:cNvPr>
          <p:cNvCxnSpPr>
            <a:cxnSpLocks/>
          </p:cNvCxnSpPr>
          <p:nvPr/>
        </p:nvCxnSpPr>
        <p:spPr>
          <a:xfrm flipV="1">
            <a:off x="697128" y="1917388"/>
            <a:ext cx="485684" cy="383811"/>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7" name="直线箭头连接符 46">
            <a:extLst>
              <a:ext uri="{FF2B5EF4-FFF2-40B4-BE49-F238E27FC236}">
                <a16:creationId xmlns:a16="http://schemas.microsoft.com/office/drawing/2014/main" id="{B60A4CA4-CF71-7A45-9485-AEAF2227AD55}"/>
              </a:ext>
            </a:extLst>
          </p:cNvPr>
          <p:cNvCxnSpPr>
            <a:cxnSpLocks/>
            <a:endCxn id="27" idx="6"/>
          </p:cNvCxnSpPr>
          <p:nvPr/>
        </p:nvCxnSpPr>
        <p:spPr>
          <a:xfrm flipH="1" flipV="1">
            <a:off x="6039220" y="1421570"/>
            <a:ext cx="720482" cy="25451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48" name="直线箭头连接符 47">
            <a:extLst>
              <a:ext uri="{FF2B5EF4-FFF2-40B4-BE49-F238E27FC236}">
                <a16:creationId xmlns:a16="http://schemas.microsoft.com/office/drawing/2014/main" id="{3F94DBE6-CE64-5C41-AC90-A3EFDD2177D0}"/>
              </a:ext>
            </a:extLst>
          </p:cNvPr>
          <p:cNvCxnSpPr>
            <a:cxnSpLocks/>
          </p:cNvCxnSpPr>
          <p:nvPr/>
        </p:nvCxnSpPr>
        <p:spPr>
          <a:xfrm>
            <a:off x="6061582" y="1515636"/>
            <a:ext cx="698120" cy="26837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EFF2B30D-FE29-D949-9DF4-3BB989A16B3E}"/>
                  </a:ext>
                </a:extLst>
              </p:cNvPr>
              <p:cNvSpPr txBox="1"/>
              <p:nvPr/>
            </p:nvSpPr>
            <p:spPr>
              <a:xfrm>
                <a:off x="179512" y="5807981"/>
                <a:ext cx="6979279" cy="400110"/>
              </a:xfrm>
              <a:prstGeom prst="rect">
                <a:avLst/>
              </a:prstGeom>
              <a:noFill/>
            </p:spPr>
            <p:txBody>
              <a:bodyPr wrap="square" rtlCol="0">
                <a:spAutoFit/>
              </a:bodyPr>
              <a:lstStyle/>
              <a:p>
                <a:r>
                  <a:rPr kumimoji="1" lang="zh-CN" altLang="en-US" sz="2000" dirty="0">
                    <a:solidFill>
                      <a:sysClr val="windowText" lastClr="000000"/>
                    </a:solidFill>
                    <a:latin typeface="Candara" panose="020E0502030303020204" pitchFamily="34" charset="0"/>
                    <a:cs typeface="Cavolini" panose="03000502040302020204" pitchFamily="66" charset="0"/>
                  </a:rPr>
                  <a:t>单宿</a:t>
                </a:r>
                <a:r>
                  <a:rPr kumimoji="1" lang="en-US" altLang="zh-CN" sz="2000" dirty="0">
                    <a:solidFill>
                      <a:sysClr val="windowText" lastClr="000000"/>
                    </a:solidFill>
                    <a:latin typeface="Candara" panose="020E0502030303020204" pitchFamily="34" charset="0"/>
                    <a:cs typeface="Cavolini" panose="03000502040302020204" pitchFamily="66" charset="0"/>
                  </a:rPr>
                  <a:t>PPR:</a:t>
                </a:r>
                <a:r>
                  <a:rPr kumimoji="1" lang="zh-CN" altLang="en-US" sz="2000" dirty="0">
                    <a:solidFill>
                      <a:sysClr val="windowText" lastClr="000000"/>
                    </a:solidFill>
                    <a:latin typeface="Candara" panose="020E0502030303020204" pitchFamily="34" charset="0"/>
                    <a:cs typeface="Cavolini" panose="03000502040302020204" pitchFamily="66" charset="0"/>
                  </a:rPr>
                  <a:t> 给定宿节点</a:t>
                </a:r>
                <a14:m>
                  <m:oMath xmlns:m="http://schemas.openxmlformats.org/officeDocument/2006/math">
                    <m:r>
                      <a:rPr lang="en-US" altLang="zh-CN" sz="2000" b="0" i="1" kern="0">
                        <a:solidFill>
                          <a:srgbClr val="C00000"/>
                        </a:solidFill>
                        <a:latin typeface="Cambria Math" panose="02040503050406030204" pitchFamily="18" charset="0"/>
                        <a:ea typeface="Cambria Math" panose="02040503050406030204" pitchFamily="18" charset="0"/>
                      </a:rPr>
                      <m:t>𝑡</m:t>
                    </m:r>
                  </m:oMath>
                </a14:m>
                <a:r>
                  <a:rPr kumimoji="1" lang="zh-CN" altLang="en-US" sz="2000" b="0" dirty="0">
                    <a:latin typeface="Candara" panose="020E0502030303020204" pitchFamily="34" charset="0"/>
                    <a:cs typeface="Cavolini" panose="03000502040302020204" pitchFamily="66" charset="0"/>
                  </a:rPr>
                  <a:t>，返回图上所有节点与宿节点的</a:t>
                </a:r>
                <a:r>
                  <a:rPr kumimoji="1" lang="en-US" altLang="zh-CN" sz="2000" b="0" dirty="0">
                    <a:latin typeface="Candara" panose="020E0502030303020204" pitchFamily="34" charset="0"/>
                    <a:cs typeface="Cavolini" panose="03000502040302020204" pitchFamily="66" charset="0"/>
                  </a:rPr>
                  <a:t>PPR</a:t>
                </a:r>
                <a:endParaRPr kumimoji="1" lang="zh-CN" altLang="en-US" sz="2000" b="0" dirty="0">
                  <a:latin typeface="Candara" panose="020E0502030303020204" pitchFamily="34" charset="0"/>
                  <a:cs typeface="Cavolini" panose="03000502040302020204" pitchFamily="66" charset="0"/>
                </a:endParaRPr>
              </a:p>
            </p:txBody>
          </p:sp>
        </mc:Choice>
        <mc:Fallback xmlns="">
          <p:sp>
            <p:nvSpPr>
              <p:cNvPr id="49" name="文本框 48">
                <a:extLst>
                  <a:ext uri="{FF2B5EF4-FFF2-40B4-BE49-F238E27FC236}">
                    <a16:creationId xmlns:a16="http://schemas.microsoft.com/office/drawing/2014/main" id="{EFF2B30D-FE29-D949-9DF4-3BB989A16B3E}"/>
                  </a:ext>
                </a:extLst>
              </p:cNvPr>
              <p:cNvSpPr txBox="1">
                <a:spLocks noRot="1" noChangeAspect="1" noMove="1" noResize="1" noEditPoints="1" noAdjustHandles="1" noChangeArrowheads="1" noChangeShapeType="1" noTextEdit="1"/>
              </p:cNvSpPr>
              <p:nvPr/>
            </p:nvSpPr>
            <p:spPr>
              <a:xfrm>
                <a:off x="179512" y="5807981"/>
                <a:ext cx="6979279" cy="400110"/>
              </a:xfrm>
              <a:prstGeom prst="rect">
                <a:avLst/>
              </a:prstGeom>
              <a:blipFill>
                <a:blip r:embed="rId5"/>
                <a:stretch>
                  <a:fillRect l="-726" t="-12121" b="-24242"/>
                </a:stretch>
              </a:blipFill>
            </p:spPr>
            <p:txBody>
              <a:bodyPr/>
              <a:lstStyle/>
              <a:p>
                <a:r>
                  <a:rPr lang="zh-CN" altLang="en-US">
                    <a:noFill/>
                  </a:rPr>
                  <a:t> </a:t>
                </a:r>
              </a:p>
            </p:txBody>
          </p:sp>
        </mc:Fallback>
      </mc:AlternateContent>
      <p:sp>
        <p:nvSpPr>
          <p:cNvPr id="50" name="Oval 5">
            <a:extLst>
              <a:ext uri="{FF2B5EF4-FFF2-40B4-BE49-F238E27FC236}">
                <a16:creationId xmlns:a16="http://schemas.microsoft.com/office/drawing/2014/main" id="{714C34AD-9A0C-4141-ACEF-07DF1FB6F034}"/>
              </a:ext>
            </a:extLst>
          </p:cNvPr>
          <p:cNvSpPr>
            <a:spLocks noChangeArrowheads="1"/>
          </p:cNvSpPr>
          <p:nvPr/>
        </p:nvSpPr>
        <p:spPr bwMode="auto">
          <a:xfrm>
            <a:off x="201935" y="2212114"/>
            <a:ext cx="595662" cy="593651"/>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51" name="Oval 5">
            <a:extLst>
              <a:ext uri="{FF2B5EF4-FFF2-40B4-BE49-F238E27FC236}">
                <a16:creationId xmlns:a16="http://schemas.microsoft.com/office/drawing/2014/main" id="{F8CEE129-E0C5-8140-AD4F-077145656F39}"/>
              </a:ext>
            </a:extLst>
          </p:cNvPr>
          <p:cNvSpPr>
            <a:spLocks noChangeArrowheads="1"/>
          </p:cNvSpPr>
          <p:nvPr/>
        </p:nvSpPr>
        <p:spPr bwMode="auto">
          <a:xfrm>
            <a:off x="1907326" y="2561587"/>
            <a:ext cx="595662" cy="593651"/>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52" name="Oval 6">
            <a:extLst>
              <a:ext uri="{FF2B5EF4-FFF2-40B4-BE49-F238E27FC236}">
                <a16:creationId xmlns:a16="http://schemas.microsoft.com/office/drawing/2014/main" id="{D258EFCF-963C-A84A-9F2F-A0BCBF9EF53A}"/>
              </a:ext>
            </a:extLst>
          </p:cNvPr>
          <p:cNvSpPr>
            <a:spLocks noChangeArrowheads="1"/>
          </p:cNvSpPr>
          <p:nvPr/>
        </p:nvSpPr>
        <p:spPr bwMode="auto">
          <a:xfrm>
            <a:off x="1188357" y="1619453"/>
            <a:ext cx="605307" cy="593651"/>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ctr" eaLnBrk="1" hangingPunct="1"/>
            <a:r>
              <a:rPr kumimoji="0" lang="en-US" altLang="zh-CN" sz="2200">
                <a:ea typeface="宋体" panose="02010600030101010101" pitchFamily="2" charset="-122"/>
              </a:rPr>
              <a:t>2</a:t>
            </a:r>
          </a:p>
        </p:txBody>
      </p:sp>
      <p:sp>
        <p:nvSpPr>
          <p:cNvPr id="53" name="Oval 5">
            <a:extLst>
              <a:ext uri="{FF2B5EF4-FFF2-40B4-BE49-F238E27FC236}">
                <a16:creationId xmlns:a16="http://schemas.microsoft.com/office/drawing/2014/main" id="{1E394416-1C36-6A4F-86C0-3D13479BBEF9}"/>
              </a:ext>
            </a:extLst>
          </p:cNvPr>
          <p:cNvSpPr>
            <a:spLocks noChangeArrowheads="1"/>
          </p:cNvSpPr>
          <p:nvPr/>
        </p:nvSpPr>
        <p:spPr bwMode="auto">
          <a:xfrm>
            <a:off x="1190966" y="1614294"/>
            <a:ext cx="595662" cy="593651"/>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cxnSp>
        <p:nvCxnSpPr>
          <p:cNvPr id="54" name="直线箭头连接符 53">
            <a:extLst>
              <a:ext uri="{FF2B5EF4-FFF2-40B4-BE49-F238E27FC236}">
                <a16:creationId xmlns:a16="http://schemas.microsoft.com/office/drawing/2014/main" id="{031110E5-B2D9-7642-A3BE-6F846E092764}"/>
              </a:ext>
            </a:extLst>
          </p:cNvPr>
          <p:cNvCxnSpPr>
            <a:cxnSpLocks/>
          </p:cNvCxnSpPr>
          <p:nvPr/>
        </p:nvCxnSpPr>
        <p:spPr>
          <a:xfrm flipH="1" flipV="1">
            <a:off x="785411" y="2578815"/>
            <a:ext cx="1109730" cy="356191"/>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cxnSp>
        <p:nvCxnSpPr>
          <p:cNvPr id="55" name="直线箭头连接符 54">
            <a:extLst>
              <a:ext uri="{FF2B5EF4-FFF2-40B4-BE49-F238E27FC236}">
                <a16:creationId xmlns:a16="http://schemas.microsoft.com/office/drawing/2014/main" id="{B9ACF3FC-AE7C-714C-8CDE-37C208342C46}"/>
              </a:ext>
            </a:extLst>
          </p:cNvPr>
          <p:cNvCxnSpPr>
            <a:cxnSpLocks/>
          </p:cNvCxnSpPr>
          <p:nvPr/>
        </p:nvCxnSpPr>
        <p:spPr>
          <a:xfrm flipH="1">
            <a:off x="2850740" y="2657028"/>
            <a:ext cx="1399993" cy="1718535"/>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
        <p:nvSpPr>
          <p:cNvPr id="56" name="文本框 55">
            <a:extLst>
              <a:ext uri="{FF2B5EF4-FFF2-40B4-BE49-F238E27FC236}">
                <a16:creationId xmlns:a16="http://schemas.microsoft.com/office/drawing/2014/main" id="{B0B3BE41-6CE9-2447-8B9D-85B2AE52892D}"/>
              </a:ext>
            </a:extLst>
          </p:cNvPr>
          <p:cNvSpPr txBox="1"/>
          <p:nvPr/>
        </p:nvSpPr>
        <p:spPr>
          <a:xfrm>
            <a:off x="186592" y="6302841"/>
            <a:ext cx="8770816" cy="461665"/>
          </a:xfrm>
          <a:prstGeom prst="rect">
            <a:avLst/>
          </a:prstGeom>
          <a:noFill/>
          <a:ln w="38100">
            <a:noFill/>
          </a:ln>
        </p:spPr>
        <p:txBody>
          <a:bodyPr wrap="square" rtlCol="0">
            <a:spAutoFit/>
          </a:bodyPr>
          <a:lstStyle/>
          <a:p>
            <a:r>
              <a:rPr kumimoji="1" lang="zh-CN" altLang="en-US" sz="2400" dirty="0">
                <a:latin typeface="Cavolini" panose="03000502040302020204" pitchFamily="66" charset="0"/>
                <a:cs typeface="Cavolini" panose="03000502040302020204" pitchFamily="66" charset="0"/>
              </a:rPr>
              <a:t>蒙特卡罗采样不适用于单宿</a:t>
            </a:r>
            <a:r>
              <a:rPr kumimoji="1" lang="en-US" altLang="zh-CN" sz="2400" dirty="0">
                <a:latin typeface="Cavolini" panose="03000502040302020204" pitchFamily="66" charset="0"/>
                <a:cs typeface="Cavolini" panose="03000502040302020204" pitchFamily="66" charset="0"/>
              </a:rPr>
              <a:t>PPR</a:t>
            </a:r>
            <a:r>
              <a:rPr kumimoji="1" lang="zh-CN" altLang="en-US" sz="2400" dirty="0">
                <a:latin typeface="Cavolini" panose="03000502040302020204" pitchFamily="66" charset="0"/>
                <a:cs typeface="Cavolini" panose="03000502040302020204" pitchFamily="66" charset="0"/>
              </a:rPr>
              <a:t>查询问题</a:t>
            </a:r>
          </a:p>
        </p:txBody>
      </p:sp>
      <p:sp>
        <p:nvSpPr>
          <p:cNvPr id="57" name="文本框 56">
            <a:extLst>
              <a:ext uri="{FF2B5EF4-FFF2-40B4-BE49-F238E27FC236}">
                <a16:creationId xmlns:a16="http://schemas.microsoft.com/office/drawing/2014/main" id="{184FF174-7D9C-44E4-910C-DE66481FEE78}"/>
              </a:ext>
            </a:extLst>
          </p:cNvPr>
          <p:cNvSpPr txBox="1"/>
          <p:nvPr/>
        </p:nvSpPr>
        <p:spPr>
          <a:xfrm>
            <a:off x="7398718" y="1484784"/>
            <a:ext cx="269626" cy="400110"/>
          </a:xfrm>
          <a:prstGeom prst="rect">
            <a:avLst/>
          </a:prstGeom>
          <a:noFill/>
        </p:spPr>
        <p:txBody>
          <a:bodyPr wrap="none" rtlCol="0">
            <a:spAutoFit/>
          </a:bodyPr>
          <a:lstStyle/>
          <a:p>
            <a:r>
              <a:rPr lang="en-US" altLang="zh-CN" sz="2000" dirty="0">
                <a:latin typeface="Arial" pitchFamily="34" charset="0"/>
                <a:cs typeface="Arial" pitchFamily="34" charset="0"/>
              </a:rPr>
              <a:t>t</a:t>
            </a:r>
            <a:endParaRPr lang="zh-CN" altLang="en-US" sz="2000" dirty="0">
              <a:latin typeface="Arial" pitchFamily="34" charset="0"/>
              <a:cs typeface="Arial" pitchFamily="34" charset="0"/>
            </a:endParaRPr>
          </a:p>
        </p:txBody>
      </p:sp>
    </p:spTree>
    <p:extLst>
      <p:ext uri="{BB962C8B-B14F-4D97-AF65-F5344CB8AC3E}">
        <p14:creationId xmlns:p14="http://schemas.microsoft.com/office/powerpoint/2010/main" val="61969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21B68E3A-50D6-5340-AFD1-1B3ED24FD40F}"/>
                  </a:ext>
                </a:extLst>
              </p:cNvPr>
              <p:cNvSpPr txBox="1"/>
              <p:nvPr/>
            </p:nvSpPr>
            <p:spPr>
              <a:xfrm>
                <a:off x="369139" y="5949280"/>
                <a:ext cx="8487500" cy="878510"/>
              </a:xfrm>
              <a:prstGeom prst="rect">
                <a:avLst/>
              </a:prstGeom>
              <a:noFill/>
            </p:spPr>
            <p:txBody>
              <a:bodyPr wrap="square" rtlCol="0">
                <a:spAutoFit/>
              </a:bodyPr>
              <a:lstStyle/>
              <a:p>
                <a:r>
                  <a:rPr kumimoji="1" lang="zh-CN" altLang="en-US" sz="2200" dirty="0">
                    <a:latin typeface="Cavolini" panose="03000502040302020204" pitchFamily="66" charset="0"/>
                    <a:cs typeface="Cavolini" panose="03000502040302020204" pitchFamily="66" charset="0"/>
                  </a:rPr>
                  <a:t>是否可以消除单宿</a:t>
                </a:r>
                <a:r>
                  <a:rPr kumimoji="1" lang="en-US" altLang="zh-CN" sz="2200" dirty="0">
                    <a:latin typeface="Cavolini" panose="03000502040302020204" pitchFamily="66" charset="0"/>
                    <a:cs typeface="Cavolini" panose="03000502040302020204" pitchFamily="66" charset="0"/>
                  </a:rPr>
                  <a:t>PPR</a:t>
                </a:r>
                <a:r>
                  <a:rPr kumimoji="1" lang="zh-CN" altLang="en-US" sz="2200" dirty="0">
                    <a:latin typeface="Cavolini" panose="03000502040302020204" pitchFamily="66" charset="0"/>
                    <a:cs typeface="Cavolini" panose="03000502040302020204" pitchFamily="66" charset="0"/>
                  </a:rPr>
                  <a:t>计算中</a:t>
                </a:r>
                <a:r>
                  <a:rPr kumimoji="1" lang="en-US" altLang="zh-CN" sz="2200" dirty="0">
                    <a:latin typeface="Cavolini" panose="03000502040302020204" pitchFamily="66" charset="0"/>
                    <a:cs typeface="Cavolini" panose="03000502040302020204" pitchFamily="66" charset="0"/>
                  </a:rPr>
                  <a:t>Backward Search</a:t>
                </a:r>
                <a:r>
                  <a:rPr kumimoji="1" lang="zh-CN" altLang="en-US" sz="2200" dirty="0">
                    <a:latin typeface="Cavolini" panose="03000502040302020204" pitchFamily="66" charset="0"/>
                    <a:cs typeface="Cavolini" panose="03000502040302020204" pitchFamily="66" charset="0"/>
                  </a:rPr>
                  <a:t>计算时间复杂度与理论下界间</a:t>
                </a:r>
                <a14:m>
                  <m:oMath xmlns:m="http://schemas.openxmlformats.org/officeDocument/2006/math">
                    <m:r>
                      <a:rPr kumimoji="1" lang="en-US" altLang="zh-CN" sz="2400" i="1" smtClean="0">
                        <a:solidFill>
                          <a:schemeClr val="tx1"/>
                        </a:solidFill>
                        <a:latin typeface="Cambria Math" panose="02040503050406030204" pitchFamily="18" charset="0"/>
                        <a:ea typeface="Cambria Math" panose="02040503050406030204" pitchFamily="18" charset="0"/>
                        <a:cs typeface="Cavolini" panose="03000502040302020204" pitchFamily="66" charset="0"/>
                      </a:rPr>
                      <m:t>𝜪</m:t>
                    </m:r>
                    <m:d>
                      <m:dPr>
                        <m:ctrlPr>
                          <a:rPr kumimoji="1" lang="en-US" altLang="zh-CN" sz="2400" i="1">
                            <a:solidFill>
                              <a:schemeClr val="tx1"/>
                            </a:solidFill>
                            <a:latin typeface="Cambria Math" panose="02040503050406030204" pitchFamily="18" charset="0"/>
                            <a:ea typeface="Cambria Math" panose="02040503050406030204" pitchFamily="18" charset="0"/>
                            <a:cs typeface="Cavolini" panose="03000502040302020204" pitchFamily="66" charset="0"/>
                          </a:rPr>
                        </m:ctrlPr>
                      </m:dPr>
                      <m:e>
                        <m:acc>
                          <m:accPr>
                            <m:chr m:val="̅"/>
                            <m:ctrlPr>
                              <a:rPr kumimoji="1" lang="en-US" altLang="zh-CN" sz="2400" i="1">
                                <a:solidFill>
                                  <a:schemeClr val="tx1"/>
                                </a:solidFill>
                                <a:latin typeface="Cambria Math" panose="02040503050406030204" pitchFamily="18" charset="0"/>
                                <a:ea typeface="Cambria Math" panose="02040503050406030204" pitchFamily="18" charset="0"/>
                                <a:cs typeface="Cavolini" panose="03000502040302020204" pitchFamily="66" charset="0"/>
                              </a:rPr>
                            </m:ctrlPr>
                          </m:accPr>
                          <m:e>
                            <m:r>
                              <a:rPr kumimoji="1" lang="en-US" altLang="zh-CN" sz="2400" i="1">
                                <a:solidFill>
                                  <a:schemeClr val="tx1"/>
                                </a:solidFill>
                                <a:latin typeface="Cambria Math" panose="02040503050406030204" pitchFamily="18" charset="0"/>
                                <a:ea typeface="Cambria Math" panose="02040503050406030204" pitchFamily="18" charset="0"/>
                                <a:cs typeface="Cavolini" panose="03000502040302020204" pitchFamily="66" charset="0"/>
                              </a:rPr>
                              <m:t>𝒅</m:t>
                            </m:r>
                          </m:e>
                        </m:acc>
                      </m:e>
                    </m:d>
                  </m:oMath>
                </a14:m>
                <a:r>
                  <a:rPr kumimoji="1" lang="en-US" altLang="zh-CN" sz="2400" dirty="0">
                    <a:solidFill>
                      <a:schemeClr val="tx1"/>
                    </a:solidFill>
                    <a:latin typeface="Candara" panose="020E0502030303020204" pitchFamily="34" charset="0"/>
                    <a:cs typeface="Cavolini" panose="03000502040302020204" pitchFamily="66" charset="0"/>
                  </a:rPr>
                  <a:t> </a:t>
                </a:r>
                <a:r>
                  <a:rPr kumimoji="1" lang="zh-CN" altLang="en-US" sz="2400" dirty="0">
                    <a:solidFill>
                      <a:schemeClr val="tx1"/>
                    </a:solidFill>
                    <a:latin typeface="Candara" panose="020E0502030303020204" pitchFamily="34" charset="0"/>
                    <a:cs typeface="Cavolini" panose="03000502040302020204" pitchFamily="66" charset="0"/>
                  </a:rPr>
                  <a:t>的理论差距？</a:t>
                </a:r>
                <a:endParaRPr lang="zh-CN" altLang="en-US" sz="2400" dirty="0"/>
              </a:p>
            </p:txBody>
          </p:sp>
        </mc:Choice>
        <mc:Fallback xmlns="">
          <p:sp>
            <p:nvSpPr>
              <p:cNvPr id="23" name="文本框 22">
                <a:extLst>
                  <a:ext uri="{FF2B5EF4-FFF2-40B4-BE49-F238E27FC236}">
                    <a16:creationId xmlns:a16="http://schemas.microsoft.com/office/drawing/2014/main" id="{21B68E3A-50D6-5340-AFD1-1B3ED24FD40F}"/>
                  </a:ext>
                </a:extLst>
              </p:cNvPr>
              <p:cNvSpPr txBox="1">
                <a:spLocks noRot="1" noChangeAspect="1" noMove="1" noResize="1" noEditPoints="1" noAdjustHandles="1" noChangeArrowheads="1" noChangeShapeType="1" noTextEdit="1"/>
              </p:cNvSpPr>
              <p:nvPr/>
            </p:nvSpPr>
            <p:spPr>
              <a:xfrm>
                <a:off x="369139" y="5949280"/>
                <a:ext cx="8487500" cy="878510"/>
              </a:xfrm>
              <a:prstGeom prst="rect">
                <a:avLst/>
              </a:prstGeom>
              <a:blipFill>
                <a:blip r:embed="rId3"/>
                <a:stretch>
                  <a:fillRect l="-898" t="-7246" b="-579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矩形 5">
                <a:extLst>
                  <a:ext uri="{FF2B5EF4-FFF2-40B4-BE49-F238E27FC236}">
                    <a16:creationId xmlns:a16="http://schemas.microsoft.com/office/drawing/2014/main" id="{7104C4BC-5351-2F45-99BB-D22907191E23}"/>
                  </a:ext>
                </a:extLst>
              </p:cNvPr>
              <p:cNvSpPr/>
              <p:nvPr/>
            </p:nvSpPr>
            <p:spPr>
              <a:xfrm>
                <a:off x="7655036" y="4559862"/>
                <a:ext cx="1309452" cy="747512"/>
              </a:xfrm>
              <a:prstGeom prst="rect">
                <a:avLst/>
              </a:prstGeom>
            </p:spPr>
            <p:txBody>
              <a:bodyPr wrap="square">
                <a:spAutoFit/>
              </a:bodyPr>
              <a:lstStyle/>
              <a:p>
                <a14:m>
                  <m:oMath xmlns:m="http://schemas.openxmlformats.org/officeDocument/2006/math">
                    <m:r>
                      <a:rPr kumimoji="1" lang="en-US" altLang="zh-CN" sz="2000" i="1">
                        <a:solidFill>
                          <a:srgbClr val="C00000"/>
                        </a:solidFill>
                        <a:latin typeface="Cambria Math" panose="02040503050406030204" pitchFamily="18" charset="0"/>
                        <a:ea typeface="Cambria Math" panose="02040503050406030204" pitchFamily="18" charset="0"/>
                        <a:cs typeface="Cavolini" panose="03000502040302020204" pitchFamily="66" charset="0"/>
                      </a:rPr>
                      <m:t>𝜪</m:t>
                    </m:r>
                    <m:d>
                      <m:dPr>
                        <m:ctrlPr>
                          <a:rPr kumimoji="1" lang="en-US" altLang="zh-CN" sz="2000" i="1">
                            <a:solidFill>
                              <a:srgbClr val="C00000"/>
                            </a:solidFill>
                            <a:latin typeface="Cambria Math" panose="02040503050406030204" pitchFamily="18" charset="0"/>
                            <a:ea typeface="Cambria Math" panose="02040503050406030204" pitchFamily="18" charset="0"/>
                            <a:cs typeface="Cavolini" panose="03000502040302020204" pitchFamily="66" charset="0"/>
                          </a:rPr>
                        </m:ctrlPr>
                      </m:dPr>
                      <m:e>
                        <m:acc>
                          <m:accPr>
                            <m:chr m:val="̅"/>
                            <m:ctrlPr>
                              <a:rPr kumimoji="1" lang="en-US" altLang="zh-CN" sz="2000" i="1">
                                <a:solidFill>
                                  <a:srgbClr val="C00000"/>
                                </a:solidFill>
                                <a:latin typeface="Cambria Math" panose="02040503050406030204" pitchFamily="18" charset="0"/>
                                <a:ea typeface="Cambria Math" panose="02040503050406030204" pitchFamily="18" charset="0"/>
                                <a:cs typeface="Cavolini" panose="03000502040302020204" pitchFamily="66" charset="0"/>
                              </a:rPr>
                            </m:ctrlPr>
                          </m:accPr>
                          <m:e>
                            <m:r>
                              <a:rPr kumimoji="1" lang="en-US" altLang="zh-CN" sz="2000" i="1">
                                <a:solidFill>
                                  <a:srgbClr val="C00000"/>
                                </a:solidFill>
                                <a:latin typeface="Cambria Math" panose="02040503050406030204" pitchFamily="18" charset="0"/>
                                <a:ea typeface="Cambria Math" panose="02040503050406030204" pitchFamily="18" charset="0"/>
                                <a:cs typeface="Cavolini" panose="03000502040302020204" pitchFamily="66" charset="0"/>
                              </a:rPr>
                              <m:t>𝒅</m:t>
                            </m:r>
                          </m:e>
                        </m:acc>
                      </m:e>
                    </m:d>
                  </m:oMath>
                </a14:m>
                <a:r>
                  <a:rPr kumimoji="1" lang="en-US" altLang="zh-CN" sz="2000" dirty="0">
                    <a:solidFill>
                      <a:srgbClr val="C00000"/>
                    </a:solidFill>
                    <a:latin typeface="Candara" panose="020E0502030303020204" pitchFamily="34" charset="0"/>
                    <a:cs typeface="Cavolini" panose="03000502040302020204" pitchFamily="66" charset="0"/>
                  </a:rPr>
                  <a:t> </a:t>
                </a:r>
                <a:r>
                  <a:rPr kumimoji="1" lang="zh-CN" altLang="en-US" sz="2000" dirty="0">
                    <a:solidFill>
                      <a:srgbClr val="C00000"/>
                    </a:solidFill>
                    <a:latin typeface="Candara" panose="020E0502030303020204" pitchFamily="34" charset="0"/>
                    <a:cs typeface="Cavolini" panose="03000502040302020204" pitchFamily="66" charset="0"/>
                  </a:rPr>
                  <a:t>的理论差距</a:t>
                </a:r>
                <a:endParaRPr lang="zh-CN" altLang="en-US" sz="2000" dirty="0"/>
              </a:p>
            </p:txBody>
          </p:sp>
        </mc:Choice>
        <mc:Fallback>
          <p:sp>
            <p:nvSpPr>
              <p:cNvPr id="6" name="矩形 5">
                <a:extLst>
                  <a:ext uri="{FF2B5EF4-FFF2-40B4-BE49-F238E27FC236}">
                    <a16:creationId xmlns:a16="http://schemas.microsoft.com/office/drawing/2014/main" id="{7104C4BC-5351-2F45-99BB-D22907191E23}"/>
                  </a:ext>
                </a:extLst>
              </p:cNvPr>
              <p:cNvSpPr>
                <a:spLocks noRot="1" noChangeAspect="1" noMove="1" noResize="1" noEditPoints="1" noAdjustHandles="1" noChangeArrowheads="1" noChangeShapeType="1" noTextEdit="1"/>
              </p:cNvSpPr>
              <p:nvPr/>
            </p:nvSpPr>
            <p:spPr>
              <a:xfrm>
                <a:off x="7655036" y="4559862"/>
                <a:ext cx="1309452" cy="747512"/>
              </a:xfrm>
              <a:prstGeom prst="rect">
                <a:avLst/>
              </a:prstGeom>
              <a:blipFill>
                <a:blip r:embed="rId4"/>
                <a:stretch>
                  <a:fillRect l="-4808" t="-5085" b="-10169"/>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id="{2B93A63F-DDF4-FA4D-8487-64684E838043}"/>
              </a:ext>
            </a:extLst>
          </p:cNvPr>
          <p:cNvSpPr/>
          <p:nvPr/>
        </p:nvSpPr>
        <p:spPr>
          <a:xfrm>
            <a:off x="5897971" y="4365104"/>
            <a:ext cx="1465227" cy="1224136"/>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Rectangle 2">
            <a:extLst>
              <a:ext uri="{FF2B5EF4-FFF2-40B4-BE49-F238E27FC236}">
                <a16:creationId xmlns:a16="http://schemas.microsoft.com/office/drawing/2014/main" id="{AF414B9B-0F5E-B94F-B579-267896747C80}"/>
              </a:ext>
            </a:extLst>
          </p:cNvPr>
          <p:cNvSpPr>
            <a:spLocks noGrp="1" noChangeArrowheads="1"/>
          </p:cNvSpPr>
          <p:nvPr>
            <p:ph type="title"/>
          </p:nvPr>
        </p:nvSpPr>
        <p:spPr>
          <a:xfrm>
            <a:off x="1043608" y="94950"/>
            <a:ext cx="8326138" cy="1128712"/>
          </a:xfrm>
        </p:spPr>
        <p:txBody>
          <a:bodyPr/>
          <a:lstStyle/>
          <a:p>
            <a:pPr eaLnBrk="1" hangingPunct="1"/>
            <a:r>
              <a:rPr lang="zh-CN" altLang="en-US" dirty="0">
                <a:ea typeface="宋体" pitchFamily="2" charset="-122"/>
              </a:rPr>
              <a:t>单宿 </a:t>
            </a:r>
            <a:r>
              <a:rPr lang="en-US" altLang="zh-CN" dirty="0">
                <a:ea typeface="宋体" pitchFamily="2" charset="-122"/>
              </a:rPr>
              <a:t>PPR</a:t>
            </a:r>
            <a:r>
              <a:rPr lang="zh-CN" altLang="en-US" dirty="0">
                <a:ea typeface="宋体" pitchFamily="2" charset="-122"/>
              </a:rPr>
              <a:t> 计算</a:t>
            </a:r>
            <a:endParaRPr lang="en-US" altLang="zh-CN" dirty="0">
              <a:ea typeface="宋体" pitchFamily="2" charset="-122"/>
            </a:endParaRPr>
          </a:p>
        </p:txBody>
      </p:sp>
      <mc:AlternateContent xmlns:mc="http://schemas.openxmlformats.org/markup-compatibility/2006">
        <mc:Choice xmlns:a14="http://schemas.microsoft.com/office/drawing/2010/main" Requires="a14">
          <p:graphicFrame>
            <p:nvGraphicFramePr>
              <p:cNvPr id="8" name="表格 7">
                <a:extLst>
                  <a:ext uri="{FF2B5EF4-FFF2-40B4-BE49-F238E27FC236}">
                    <a16:creationId xmlns:a16="http://schemas.microsoft.com/office/drawing/2014/main" id="{8C90E301-EC20-5C4A-BCE2-3AD479B690D1}"/>
                  </a:ext>
                </a:extLst>
              </p:cNvPr>
              <p:cNvGraphicFramePr>
                <a:graphicFrameLocks noGrp="1"/>
              </p:cNvGraphicFramePr>
              <p:nvPr>
                <p:extLst>
                  <p:ext uri="{D42A27DB-BD31-4B8C-83A1-F6EECF244321}">
                    <p14:modId xmlns:p14="http://schemas.microsoft.com/office/powerpoint/2010/main" val="3633841142"/>
                  </p:ext>
                </p:extLst>
              </p:nvPr>
            </p:nvGraphicFramePr>
            <p:xfrm>
              <a:off x="1001514" y="3196078"/>
              <a:ext cx="6653522" cy="2304001"/>
            </p:xfrm>
            <a:graphic>
              <a:graphicData uri="http://schemas.openxmlformats.org/drawingml/2006/table">
                <a:tbl>
                  <a:tblPr firstRow="1" bandRow="1">
                    <a:tableStyleId>{5940675A-B579-460E-94D1-54222C63F5DA}</a:tableStyleId>
                  </a:tblPr>
                  <a:tblGrid>
                    <a:gridCol w="2376258">
                      <a:extLst>
                        <a:ext uri="{9D8B030D-6E8A-4147-A177-3AD203B41FA5}">
                          <a16:colId xmlns:a16="http://schemas.microsoft.com/office/drawing/2014/main" val="739699811"/>
                        </a:ext>
                      </a:extLst>
                    </a:gridCol>
                    <a:gridCol w="2160159">
                      <a:extLst>
                        <a:ext uri="{9D8B030D-6E8A-4147-A177-3AD203B41FA5}">
                          <a16:colId xmlns:a16="http://schemas.microsoft.com/office/drawing/2014/main" val="794494009"/>
                        </a:ext>
                      </a:extLst>
                    </a:gridCol>
                    <a:gridCol w="2117105">
                      <a:extLst>
                        <a:ext uri="{9D8B030D-6E8A-4147-A177-3AD203B41FA5}">
                          <a16:colId xmlns:a16="http://schemas.microsoft.com/office/drawing/2014/main" val="2440649489"/>
                        </a:ext>
                      </a:extLst>
                    </a:gridCol>
                  </a:tblGrid>
                  <a:tr h="448819">
                    <a:tc>
                      <a:txBody>
                        <a:bodyPr/>
                        <a:lstStyle/>
                        <a:p>
                          <a:pPr algn="ctr"/>
                          <a:endParaRPr lang="zh-CN" altLang="en-US" sz="1800" dirty="0">
                            <a:latin typeface="Corbel" panose="020B0503020204020204" pitchFamily="34" charset="0"/>
                          </a:endParaRPr>
                        </a:p>
                      </a:txBody>
                      <a:tcPr anchor="ctr"/>
                    </a:tc>
                    <a:tc>
                      <a:txBody>
                        <a:bodyPr/>
                        <a:lstStyle/>
                        <a:p>
                          <a:pPr algn="ctr"/>
                          <a:r>
                            <a:rPr lang="zh-CN" altLang="en-US" sz="1800" dirty="0">
                              <a:latin typeface="Corbel" panose="020B0503020204020204" pitchFamily="34" charset="0"/>
                            </a:rPr>
                            <a:t>单源</a:t>
                          </a:r>
                          <a:r>
                            <a:rPr lang="en-US" altLang="zh-CN" sz="1800" dirty="0">
                              <a:latin typeface="Corbel" panose="020B0503020204020204" pitchFamily="34" charset="0"/>
                            </a:rPr>
                            <a:t> PPR</a:t>
                          </a:r>
                          <a:endParaRPr lang="zh-CN" altLang="en-US" sz="1800" dirty="0">
                            <a:latin typeface="Corbel" panose="020B0503020204020204" pitchFamily="34" charset="0"/>
                          </a:endParaRPr>
                        </a:p>
                      </a:txBody>
                      <a:tcPr anchor="ctr"/>
                    </a:tc>
                    <a:tc>
                      <a:txBody>
                        <a:bodyPr/>
                        <a:lstStyle/>
                        <a:p>
                          <a:pPr algn="ctr"/>
                          <a:r>
                            <a:rPr lang="zh-CN" altLang="en-US" sz="1800" dirty="0">
                              <a:latin typeface="Corbel" panose="020B0503020204020204" pitchFamily="34" charset="0"/>
                            </a:rPr>
                            <a:t>单宿</a:t>
                          </a:r>
                          <a:r>
                            <a:rPr lang="en-US" altLang="zh-CN" sz="1800" dirty="0">
                              <a:latin typeface="Corbel" panose="020B0503020204020204" pitchFamily="34" charset="0"/>
                            </a:rPr>
                            <a:t> PPR</a:t>
                          </a:r>
                          <a:endParaRPr lang="zh-CN" altLang="en-US" sz="1800" dirty="0">
                            <a:latin typeface="Corbel" panose="020B0503020204020204" pitchFamily="34" charset="0"/>
                          </a:endParaRPr>
                        </a:p>
                      </a:txBody>
                      <a:tcPr anchor="ctr"/>
                    </a:tc>
                    <a:extLst>
                      <a:ext uri="{0D108BD9-81ED-4DB2-BD59-A6C34878D82A}">
                        <a16:rowId xmlns:a16="http://schemas.microsoft.com/office/drawing/2014/main" val="2443880536"/>
                      </a:ext>
                    </a:extLst>
                  </a:tr>
                  <a:tr h="390044">
                    <a:tc rowSpan="2">
                      <a:txBody>
                        <a:bodyPr/>
                        <a:lstStyle/>
                        <a:p>
                          <a:pPr algn="ctr"/>
                          <a:r>
                            <a:rPr lang="zh-CN" altLang="en-US" sz="1800" dirty="0">
                              <a:latin typeface="Corbel" panose="020B0503020204020204" pitchFamily="34" charset="0"/>
                            </a:rPr>
                            <a:t>方法</a:t>
                          </a:r>
                        </a:p>
                      </a:txBody>
                      <a:tcPr anchor="ctr"/>
                    </a:tc>
                    <a:tc>
                      <a:txBody>
                        <a:bodyPr/>
                        <a:lstStyle/>
                        <a:p>
                          <a:pPr algn="ctr"/>
                          <a:r>
                            <a:rPr lang="zh-CN" altLang="en-US" sz="1800" b="0" dirty="0">
                              <a:solidFill>
                                <a:schemeClr val="tx1"/>
                              </a:solidFill>
                              <a:latin typeface="Corbel" panose="020B0503020204020204" pitchFamily="34" charset="0"/>
                            </a:rPr>
                            <a:t>蒙特卡罗采样</a:t>
                          </a:r>
                        </a:p>
                      </a:txBody>
                      <a:tcPr anchor="ctr"/>
                    </a:tc>
                    <a:tc rowSpan="2">
                      <a:txBody>
                        <a:bodyPr/>
                        <a:lstStyle/>
                        <a:p>
                          <a:pPr algn="ctr"/>
                          <a:r>
                            <a:rPr lang="en-US" altLang="zh-CN" sz="1800" b="0" dirty="0">
                              <a:solidFill>
                                <a:schemeClr val="tx1"/>
                              </a:solidFill>
                              <a:latin typeface="Corbel" panose="020B0503020204020204" pitchFamily="34" charset="0"/>
                            </a:rPr>
                            <a:t>Backward Search</a:t>
                          </a:r>
                          <a:endParaRPr lang="zh-CN" altLang="en-US" sz="1800" b="0" dirty="0">
                            <a:solidFill>
                              <a:schemeClr val="tx1"/>
                            </a:solidFill>
                            <a:latin typeface="Corbel" panose="020B0503020204020204" pitchFamily="34" charset="0"/>
                          </a:endParaRPr>
                        </a:p>
                      </a:txBody>
                      <a:tcPr anchor="ctr"/>
                    </a:tc>
                    <a:extLst>
                      <a:ext uri="{0D108BD9-81ED-4DB2-BD59-A6C34878D82A}">
                        <a16:rowId xmlns:a16="http://schemas.microsoft.com/office/drawing/2014/main" val="133646289"/>
                      </a:ext>
                    </a:extLst>
                  </a:tr>
                  <a:tr h="390044">
                    <a:tc vMerge="1">
                      <a:txBody>
                        <a:bodyPr/>
                        <a:lstStyle/>
                        <a:p>
                          <a:pPr algn="ctr"/>
                          <a:endParaRPr lang="zh-CN" altLang="en-US" sz="2000" dirty="0">
                            <a:latin typeface="Corbel" panose="020B0503020204020204" pitchFamily="34" charset="0"/>
                          </a:endParaRPr>
                        </a:p>
                      </a:txBody>
                      <a:tcPr/>
                    </a:tc>
                    <a:tc>
                      <a:txBody>
                        <a:bodyPr/>
                        <a:lstStyle/>
                        <a:p>
                          <a:pPr algn="ctr"/>
                          <a:r>
                            <a:rPr lang="en-US" altLang="zh-CN" sz="1800" b="0" dirty="0">
                              <a:solidFill>
                                <a:schemeClr val="tx1"/>
                              </a:solidFill>
                              <a:latin typeface="Corbel" panose="020B0503020204020204" pitchFamily="34" charset="0"/>
                            </a:rPr>
                            <a:t>Forward Search</a:t>
                          </a:r>
                          <a:endParaRPr lang="zh-CN" altLang="en-US" sz="1800" b="0" dirty="0">
                            <a:solidFill>
                              <a:schemeClr val="tx1"/>
                            </a:solidFill>
                            <a:latin typeface="Corbel" panose="020B0503020204020204" pitchFamily="34" charset="0"/>
                          </a:endParaRPr>
                        </a:p>
                      </a:txBody>
                      <a:tcPr anchor="ctr"/>
                    </a:tc>
                    <a:tc vMerge="1">
                      <a:txBody>
                        <a:bodyPr/>
                        <a:lstStyle/>
                        <a:p>
                          <a:pPr algn="ctr"/>
                          <a:endParaRPr lang="zh-CN" altLang="en-US" dirty="0">
                            <a:latin typeface="Corbel" panose="020B0503020204020204" pitchFamily="34" charset="0"/>
                          </a:endParaRPr>
                        </a:p>
                      </a:txBody>
                      <a:tcPr anchor="ctr"/>
                    </a:tc>
                    <a:extLst>
                      <a:ext uri="{0D108BD9-81ED-4DB2-BD59-A6C34878D82A}">
                        <a16:rowId xmlns:a16="http://schemas.microsoft.com/office/drawing/2014/main" val="942990484"/>
                      </a:ext>
                    </a:extLst>
                  </a:tr>
                  <a:tr h="547131">
                    <a:tc>
                      <a:txBody>
                        <a:bodyPr/>
                        <a:lstStyle/>
                        <a:p>
                          <a:pPr algn="ctr"/>
                          <a:r>
                            <a:rPr lang="zh-CN" altLang="en-US" sz="1800" dirty="0">
                              <a:latin typeface="Corbel" panose="020B0503020204020204" pitchFamily="34" charset="0"/>
                            </a:rPr>
                            <a:t>时间复杂度</a:t>
                          </a:r>
                        </a:p>
                      </a:txBody>
                      <a:tcPr anchor="ctr"/>
                    </a:tc>
                    <a:tc>
                      <a:txBody>
                        <a:bodyPr/>
                        <a:lstStyle/>
                        <a:p>
                          <a:pPr algn="ctr"/>
                          <a14:m>
                            <m:oMath xmlns:m="http://schemas.openxmlformats.org/officeDocument/2006/math">
                              <m:acc>
                                <m:accPr>
                                  <m:chr m:val="̃"/>
                                  <m:ctrlPr>
                                    <a:rPr kumimoji="1" lang="el-GR" altLang="zh-CN" sz="1800" b="0" i="1" smtClean="0">
                                      <a:solidFill>
                                        <a:schemeClr val="tx1"/>
                                      </a:solidFill>
                                      <a:latin typeface="Cambria Math" panose="02040503050406030204" pitchFamily="18" charset="0"/>
                                      <a:ea typeface="Cambria Math" panose="02040503050406030204" pitchFamily="18" charset="0"/>
                                    </a:rPr>
                                  </m:ctrlPr>
                                </m:accPr>
                                <m:e>
                                  <m:r>
                                    <a:rPr kumimoji="1" lang="el-GR" altLang="zh-CN" sz="1800" b="0" i="1">
                                      <a:solidFill>
                                        <a:schemeClr val="tx1"/>
                                      </a:solidFill>
                                      <a:latin typeface="Cambria Math" panose="02040503050406030204" pitchFamily="18" charset="0"/>
                                      <a:ea typeface="Cambria Math" panose="02040503050406030204" pitchFamily="18" charset="0"/>
                                    </a:rPr>
                                    <m:t>𝛰</m:t>
                                  </m:r>
                                </m:e>
                              </m:acc>
                              <m:d>
                                <m:dPr>
                                  <m:ctrlPr>
                                    <a:rPr kumimoji="1" lang="el-GR" altLang="zh-CN" sz="1800" b="0" i="1" smtClean="0">
                                      <a:solidFill>
                                        <a:schemeClr val="tx1"/>
                                      </a:solidFill>
                                      <a:latin typeface="Cambria Math" panose="02040503050406030204" pitchFamily="18" charset="0"/>
                                      <a:ea typeface="Cambria Math" panose="02040503050406030204" pitchFamily="18" charset="0"/>
                                    </a:rPr>
                                  </m:ctrlPr>
                                </m:dPr>
                                <m:e>
                                  <m:f>
                                    <m:fPr>
                                      <m:ctrlPr>
                                        <a:rPr kumimoji="1" lang="el-GR" altLang="zh-CN" sz="1800" b="0" i="1" smtClean="0">
                                          <a:solidFill>
                                            <a:schemeClr val="tx1"/>
                                          </a:solidFill>
                                          <a:latin typeface="Cambria Math" panose="02040503050406030204" pitchFamily="18" charset="0"/>
                                          <a:ea typeface="Cambria Math" panose="02040503050406030204" pitchFamily="18" charset="0"/>
                                        </a:rPr>
                                      </m:ctrlPr>
                                    </m:fPr>
                                    <m:num>
                                      <m:r>
                                        <a:rPr kumimoji="1" lang="en-US" altLang="zh-CN" sz="1800" b="0" i="1" smtClean="0">
                                          <a:solidFill>
                                            <a:schemeClr val="tx1"/>
                                          </a:solidFill>
                                          <a:latin typeface="Cambria Math" panose="02040503050406030204" pitchFamily="18" charset="0"/>
                                          <a:ea typeface="Cambria Math" panose="02040503050406030204" pitchFamily="18" charset="0"/>
                                        </a:rPr>
                                        <m:t>1</m:t>
                                      </m:r>
                                    </m:num>
                                    <m:den>
                                      <m:r>
                                        <a:rPr kumimoji="1" lang="el-GR" altLang="zh-CN" sz="1800" b="0" i="1" smtClean="0">
                                          <a:solidFill>
                                            <a:schemeClr val="tx1"/>
                                          </a:solidFill>
                                          <a:latin typeface="Cambria Math" panose="02040503050406030204" pitchFamily="18" charset="0"/>
                                          <a:ea typeface="Cambria Math" panose="02040503050406030204" pitchFamily="18" charset="0"/>
                                        </a:rPr>
                                        <m:t>𝛿</m:t>
                                      </m:r>
                                    </m:den>
                                  </m:f>
                                </m:e>
                              </m:d>
                            </m:oMath>
                          </a14:m>
                          <a:r>
                            <a:rPr kumimoji="1" lang="en-US" altLang="zh-CN" sz="1800" b="0" dirty="0">
                              <a:solidFill>
                                <a:schemeClr val="tx1"/>
                              </a:solidFill>
                              <a:latin typeface="Corbel" panose="020B0503020204020204" pitchFamily="34" charset="0"/>
                            </a:rPr>
                            <a:t> </a:t>
                          </a:r>
                          <a:endParaRPr lang="zh-CN" altLang="en-US" sz="1800" b="0" dirty="0">
                            <a:solidFill>
                              <a:schemeClr val="tx1"/>
                            </a:solidFill>
                            <a:latin typeface="Corbel" panose="020B0503020204020204" pitchFamily="34" charset="0"/>
                          </a:endParaRPr>
                        </a:p>
                      </a:txBody>
                      <a:tcPr anchor="ctr"/>
                    </a:tc>
                    <a:tc>
                      <a:txBody>
                        <a:bodyPr/>
                        <a:lstStyle/>
                        <a:p>
                          <a:pPr algn="ctr"/>
                          <a14:m>
                            <m:oMath xmlns:m="http://schemas.openxmlformats.org/officeDocument/2006/math">
                              <m:acc>
                                <m:accPr>
                                  <m:chr m:val="̃"/>
                                  <m:ctrlPr>
                                    <a:rPr kumimoji="1" lang="el-GR" altLang="zh-CN" sz="1800" b="0" i="1" smtClean="0">
                                      <a:solidFill>
                                        <a:schemeClr val="tx1"/>
                                      </a:solidFill>
                                      <a:latin typeface="Cambria Math" panose="02040503050406030204" pitchFamily="18" charset="0"/>
                                      <a:ea typeface="Cambria Math" panose="02040503050406030204" pitchFamily="18" charset="0"/>
                                    </a:rPr>
                                  </m:ctrlPr>
                                </m:accPr>
                                <m:e>
                                  <m:r>
                                    <a:rPr kumimoji="1" lang="el-GR" altLang="zh-CN" sz="1800" b="0" i="1" smtClean="0">
                                      <a:solidFill>
                                        <a:schemeClr val="tx1"/>
                                      </a:solidFill>
                                      <a:latin typeface="Cambria Math" panose="02040503050406030204" pitchFamily="18" charset="0"/>
                                      <a:ea typeface="Cambria Math" panose="02040503050406030204" pitchFamily="18" charset="0"/>
                                    </a:rPr>
                                    <m:t>𝛰</m:t>
                                  </m:r>
                                </m:e>
                              </m:acc>
                              <m:d>
                                <m:dPr>
                                  <m:ctrlPr>
                                    <a:rPr kumimoji="1" lang="el-GR" altLang="zh-CN" sz="1800" b="0" i="1" smtClean="0">
                                      <a:solidFill>
                                        <a:schemeClr val="tx1"/>
                                      </a:solidFill>
                                      <a:latin typeface="Cambria Math" panose="02040503050406030204" pitchFamily="18" charset="0"/>
                                      <a:ea typeface="Cambria Math" panose="02040503050406030204" pitchFamily="18" charset="0"/>
                                    </a:rPr>
                                  </m:ctrlPr>
                                </m:dPr>
                                <m:e>
                                  <m:f>
                                    <m:fPr>
                                      <m:ctrlPr>
                                        <a:rPr kumimoji="1" lang="el-GR" altLang="zh-CN" sz="1800" b="0" i="1" smtClean="0">
                                          <a:solidFill>
                                            <a:schemeClr val="tx1"/>
                                          </a:solidFill>
                                          <a:latin typeface="Cambria Math" panose="02040503050406030204" pitchFamily="18" charset="0"/>
                                          <a:ea typeface="Cambria Math" panose="02040503050406030204" pitchFamily="18" charset="0"/>
                                        </a:rPr>
                                      </m:ctrlPr>
                                    </m:fPr>
                                    <m:num>
                                      <m:acc>
                                        <m:accPr>
                                          <m:chr m:val="̅"/>
                                          <m:ctrlPr>
                                            <a:rPr kumimoji="1" lang="el-GR" altLang="zh-CN" sz="1800" b="0" i="1" smtClean="0">
                                              <a:solidFill>
                                                <a:schemeClr val="tx1"/>
                                              </a:solidFill>
                                              <a:latin typeface="Cambria Math" panose="02040503050406030204" pitchFamily="18" charset="0"/>
                                              <a:ea typeface="Cambria Math" panose="02040503050406030204" pitchFamily="18" charset="0"/>
                                            </a:rPr>
                                          </m:ctrlPr>
                                        </m:accPr>
                                        <m:e>
                                          <m:r>
                                            <a:rPr kumimoji="1" lang="en-US" altLang="zh-CN" sz="1800" b="0" i="1" smtClean="0">
                                              <a:solidFill>
                                                <a:schemeClr val="tx1"/>
                                              </a:solidFill>
                                              <a:latin typeface="Cambria Math" panose="02040503050406030204" pitchFamily="18" charset="0"/>
                                              <a:ea typeface="Cambria Math" panose="02040503050406030204" pitchFamily="18" charset="0"/>
                                            </a:rPr>
                                            <m:t>𝑑</m:t>
                                          </m:r>
                                        </m:e>
                                      </m:acc>
                                    </m:num>
                                    <m:den>
                                      <m:r>
                                        <a:rPr kumimoji="1" lang="el-GR" altLang="zh-CN" sz="1800" b="0" i="1" smtClean="0">
                                          <a:solidFill>
                                            <a:schemeClr val="tx1"/>
                                          </a:solidFill>
                                          <a:latin typeface="Cambria Math" panose="02040503050406030204" pitchFamily="18" charset="0"/>
                                          <a:ea typeface="Cambria Math" panose="02040503050406030204" pitchFamily="18" charset="0"/>
                                        </a:rPr>
                                        <m:t>𝛿</m:t>
                                      </m:r>
                                    </m:den>
                                  </m:f>
                                </m:e>
                              </m:d>
                            </m:oMath>
                          </a14:m>
                          <a:r>
                            <a:rPr kumimoji="1" lang="en-US" altLang="zh-CN" sz="1800" b="0" dirty="0">
                              <a:solidFill>
                                <a:schemeClr val="tx1"/>
                              </a:solidFill>
                              <a:latin typeface="Corbel" panose="020B0503020204020204" pitchFamily="34" charset="0"/>
                            </a:rPr>
                            <a:t> </a:t>
                          </a:r>
                          <a:endParaRPr lang="zh-CN" altLang="en-US" sz="1800" b="0" dirty="0">
                            <a:solidFill>
                              <a:schemeClr val="tx1"/>
                            </a:solidFill>
                            <a:latin typeface="Corbel" panose="020B0503020204020204" pitchFamily="34" charset="0"/>
                          </a:endParaRPr>
                        </a:p>
                      </a:txBody>
                      <a:tcPr anchor="ctr"/>
                    </a:tc>
                    <a:extLst>
                      <a:ext uri="{0D108BD9-81ED-4DB2-BD59-A6C34878D82A}">
                        <a16:rowId xmlns:a16="http://schemas.microsoft.com/office/drawing/2014/main" val="2930677448"/>
                      </a:ext>
                    </a:extLst>
                  </a:tr>
                  <a:tr h="527963">
                    <a:tc>
                      <a:txBody>
                        <a:bodyPr/>
                        <a:lstStyle/>
                        <a:p>
                          <a:pPr algn="ctr"/>
                          <a:r>
                            <a:rPr lang="zh-CN" altLang="en-US" sz="1800" dirty="0">
                              <a:latin typeface="Corbel" panose="020B0503020204020204" pitchFamily="34" charset="0"/>
                            </a:rPr>
                            <a:t>理论时间复杂度下界</a:t>
                          </a:r>
                        </a:p>
                      </a:txBody>
                      <a:tcPr anchor="ctr"/>
                    </a:tc>
                    <a:tc>
                      <a:txBody>
                        <a:bodyPr/>
                        <a:lstStyle/>
                        <a:p>
                          <a:pPr algn="ctr"/>
                          <a14:m>
                            <m:oMath xmlns:m="http://schemas.openxmlformats.org/officeDocument/2006/math">
                              <m:r>
                                <a:rPr kumimoji="1" lang="en-US" altLang="zh-CN" sz="1800" b="0" i="1" smtClean="0">
                                  <a:solidFill>
                                    <a:schemeClr val="tx1"/>
                                  </a:solidFill>
                                  <a:latin typeface="Cambria Math" panose="02040503050406030204" pitchFamily="18" charset="0"/>
                                  <a:ea typeface="Cambria Math" panose="02040503050406030204" pitchFamily="18" charset="0"/>
                                </a:rPr>
                                <m:t>𝛰</m:t>
                              </m:r>
                              <m:d>
                                <m:dPr>
                                  <m:ctrlPr>
                                    <a:rPr kumimoji="1" lang="en-US" altLang="zh-CN" sz="1800" b="0" i="1">
                                      <a:solidFill>
                                        <a:schemeClr val="tx1"/>
                                      </a:solidFill>
                                      <a:latin typeface="Cambria Math" panose="02040503050406030204" pitchFamily="18" charset="0"/>
                                      <a:ea typeface="Cambria Math" panose="02040503050406030204" pitchFamily="18" charset="0"/>
                                    </a:rPr>
                                  </m:ctrlPr>
                                </m:dPr>
                                <m:e>
                                  <m:f>
                                    <m:fPr>
                                      <m:ctrlPr>
                                        <a:rPr kumimoji="1" lang="en-US" altLang="zh-CN" sz="1800" b="0" i="1">
                                          <a:solidFill>
                                            <a:schemeClr val="tx1"/>
                                          </a:solidFill>
                                          <a:latin typeface="Cambria Math" panose="02040503050406030204" pitchFamily="18" charset="0"/>
                                          <a:ea typeface="Cambria Math" panose="02040503050406030204" pitchFamily="18" charset="0"/>
                                        </a:rPr>
                                      </m:ctrlPr>
                                    </m:fPr>
                                    <m:num>
                                      <m:r>
                                        <a:rPr kumimoji="1" lang="en-US" altLang="zh-CN" sz="1800" b="0" i="1" smtClean="0">
                                          <a:solidFill>
                                            <a:schemeClr val="tx1"/>
                                          </a:solidFill>
                                          <a:latin typeface="Cambria Math" panose="02040503050406030204" pitchFamily="18" charset="0"/>
                                          <a:ea typeface="Cambria Math" panose="02040503050406030204" pitchFamily="18" charset="0"/>
                                        </a:rPr>
                                        <m:t>1</m:t>
                                      </m:r>
                                    </m:num>
                                    <m:den>
                                      <m:r>
                                        <a:rPr kumimoji="1" lang="en-US" altLang="zh-CN" sz="1800" b="0" i="1">
                                          <a:solidFill>
                                            <a:schemeClr val="tx1"/>
                                          </a:solidFill>
                                          <a:latin typeface="Cambria Math" panose="02040503050406030204" pitchFamily="18" charset="0"/>
                                          <a:ea typeface="Cambria Math" panose="02040503050406030204" pitchFamily="18" charset="0"/>
                                        </a:rPr>
                                        <m:t>𝛿</m:t>
                                      </m:r>
                                    </m:den>
                                  </m:f>
                                </m:e>
                              </m:d>
                            </m:oMath>
                          </a14:m>
                          <a:r>
                            <a:rPr lang="en-US" altLang="zh-CN" sz="1800" b="0" dirty="0">
                              <a:solidFill>
                                <a:schemeClr val="tx1"/>
                              </a:solidFill>
                              <a:latin typeface="Corbel" panose="020B0503020204020204" pitchFamily="34" charset="0"/>
                            </a:rPr>
                            <a:t> </a:t>
                          </a:r>
                          <a:endParaRPr lang="zh-CN" altLang="en-US" sz="1800" b="0" dirty="0">
                            <a:solidFill>
                              <a:schemeClr val="tx1"/>
                            </a:solidFill>
                            <a:latin typeface="Corbel" panose="020B0503020204020204" pitchFamily="34" charset="0"/>
                          </a:endParaRPr>
                        </a:p>
                      </a:txBody>
                      <a:tcPr anchor="ctr"/>
                    </a:tc>
                    <a:tc>
                      <a:txBody>
                        <a:bodyPr/>
                        <a:lstStyle/>
                        <a:p>
                          <a:pPr algn="ctr"/>
                          <a14:m>
                            <m:oMath xmlns:m="http://schemas.openxmlformats.org/officeDocument/2006/math">
                              <m:r>
                                <a:rPr kumimoji="1" lang="en-US" altLang="zh-CN" sz="1800" b="0" i="1" smtClean="0">
                                  <a:solidFill>
                                    <a:schemeClr val="tx1"/>
                                  </a:solidFill>
                                  <a:latin typeface="Cambria Math" panose="02040503050406030204" pitchFamily="18" charset="0"/>
                                  <a:ea typeface="Cambria Math" panose="02040503050406030204" pitchFamily="18" charset="0"/>
                                </a:rPr>
                                <m:t>𝛰</m:t>
                              </m:r>
                              <m:d>
                                <m:dPr>
                                  <m:ctrlPr>
                                    <a:rPr kumimoji="1" lang="en-US" altLang="zh-CN" sz="1800" b="0" i="1">
                                      <a:solidFill>
                                        <a:schemeClr val="tx1"/>
                                      </a:solidFill>
                                      <a:latin typeface="Cambria Math" panose="02040503050406030204" pitchFamily="18" charset="0"/>
                                      <a:ea typeface="Cambria Math" panose="02040503050406030204" pitchFamily="18" charset="0"/>
                                    </a:rPr>
                                  </m:ctrlPr>
                                </m:dPr>
                                <m:e>
                                  <m:f>
                                    <m:fPr>
                                      <m:ctrlPr>
                                        <a:rPr kumimoji="1" lang="en-US" altLang="zh-CN" sz="1800" b="0" i="1">
                                          <a:solidFill>
                                            <a:schemeClr val="tx1"/>
                                          </a:solidFill>
                                          <a:latin typeface="Cambria Math" panose="02040503050406030204" pitchFamily="18" charset="0"/>
                                          <a:ea typeface="Cambria Math" panose="02040503050406030204" pitchFamily="18" charset="0"/>
                                        </a:rPr>
                                      </m:ctrlPr>
                                    </m:fPr>
                                    <m:num>
                                      <m:r>
                                        <a:rPr kumimoji="1" lang="en-US" altLang="zh-CN" sz="1800" b="0" i="1" smtClean="0">
                                          <a:solidFill>
                                            <a:schemeClr val="tx1"/>
                                          </a:solidFill>
                                          <a:latin typeface="Cambria Math" panose="02040503050406030204" pitchFamily="18" charset="0"/>
                                          <a:ea typeface="Cambria Math" panose="02040503050406030204" pitchFamily="18" charset="0"/>
                                        </a:rPr>
                                        <m:t>1</m:t>
                                      </m:r>
                                    </m:num>
                                    <m:den>
                                      <m:r>
                                        <a:rPr kumimoji="1" lang="en-US" altLang="zh-CN" sz="1800" b="0" i="1">
                                          <a:solidFill>
                                            <a:schemeClr val="tx1"/>
                                          </a:solidFill>
                                          <a:latin typeface="Cambria Math" panose="02040503050406030204" pitchFamily="18" charset="0"/>
                                          <a:ea typeface="Cambria Math" panose="02040503050406030204" pitchFamily="18" charset="0"/>
                                        </a:rPr>
                                        <m:t>𝛿</m:t>
                                      </m:r>
                                    </m:den>
                                  </m:f>
                                </m:e>
                              </m:d>
                            </m:oMath>
                          </a14:m>
                          <a:r>
                            <a:rPr lang="en-US" altLang="zh-CN" sz="1800" b="0" dirty="0">
                              <a:solidFill>
                                <a:schemeClr val="tx1"/>
                              </a:solidFill>
                              <a:latin typeface="Corbel" panose="020B0503020204020204" pitchFamily="34" charset="0"/>
                            </a:rPr>
                            <a:t> </a:t>
                          </a:r>
                          <a:endParaRPr lang="zh-CN" altLang="en-US" sz="1800" b="0" dirty="0">
                            <a:solidFill>
                              <a:schemeClr val="tx1"/>
                            </a:solidFill>
                            <a:latin typeface="Corbel" panose="020B0503020204020204" pitchFamily="34" charset="0"/>
                          </a:endParaRPr>
                        </a:p>
                      </a:txBody>
                      <a:tcPr anchor="ctr"/>
                    </a:tc>
                    <a:extLst>
                      <a:ext uri="{0D108BD9-81ED-4DB2-BD59-A6C34878D82A}">
                        <a16:rowId xmlns:a16="http://schemas.microsoft.com/office/drawing/2014/main" val="281940115"/>
                      </a:ext>
                    </a:extLst>
                  </a:tr>
                </a:tbl>
              </a:graphicData>
            </a:graphic>
          </p:graphicFrame>
        </mc:Choice>
        <mc:Fallback>
          <p:graphicFrame>
            <p:nvGraphicFramePr>
              <p:cNvPr id="8" name="表格 7">
                <a:extLst>
                  <a:ext uri="{FF2B5EF4-FFF2-40B4-BE49-F238E27FC236}">
                    <a16:creationId xmlns:a16="http://schemas.microsoft.com/office/drawing/2014/main" id="{8C90E301-EC20-5C4A-BCE2-3AD479B690D1}"/>
                  </a:ext>
                </a:extLst>
              </p:cNvPr>
              <p:cNvGraphicFramePr>
                <a:graphicFrameLocks noGrp="1"/>
              </p:cNvGraphicFramePr>
              <p:nvPr>
                <p:extLst>
                  <p:ext uri="{D42A27DB-BD31-4B8C-83A1-F6EECF244321}">
                    <p14:modId xmlns:p14="http://schemas.microsoft.com/office/powerpoint/2010/main" val="3633841142"/>
                  </p:ext>
                </p:extLst>
              </p:nvPr>
            </p:nvGraphicFramePr>
            <p:xfrm>
              <a:off x="1001514" y="3196078"/>
              <a:ext cx="6653522" cy="2304001"/>
            </p:xfrm>
            <a:graphic>
              <a:graphicData uri="http://schemas.openxmlformats.org/drawingml/2006/table">
                <a:tbl>
                  <a:tblPr firstRow="1" bandRow="1">
                    <a:tableStyleId>{5940675A-B579-460E-94D1-54222C63F5DA}</a:tableStyleId>
                  </a:tblPr>
                  <a:tblGrid>
                    <a:gridCol w="2376258">
                      <a:extLst>
                        <a:ext uri="{9D8B030D-6E8A-4147-A177-3AD203B41FA5}">
                          <a16:colId xmlns:a16="http://schemas.microsoft.com/office/drawing/2014/main" val="739699811"/>
                        </a:ext>
                      </a:extLst>
                    </a:gridCol>
                    <a:gridCol w="2160159">
                      <a:extLst>
                        <a:ext uri="{9D8B030D-6E8A-4147-A177-3AD203B41FA5}">
                          <a16:colId xmlns:a16="http://schemas.microsoft.com/office/drawing/2014/main" val="794494009"/>
                        </a:ext>
                      </a:extLst>
                    </a:gridCol>
                    <a:gridCol w="2117105">
                      <a:extLst>
                        <a:ext uri="{9D8B030D-6E8A-4147-A177-3AD203B41FA5}">
                          <a16:colId xmlns:a16="http://schemas.microsoft.com/office/drawing/2014/main" val="2440649489"/>
                        </a:ext>
                      </a:extLst>
                    </a:gridCol>
                  </a:tblGrid>
                  <a:tr h="448819">
                    <a:tc>
                      <a:txBody>
                        <a:bodyPr/>
                        <a:lstStyle/>
                        <a:p>
                          <a:pPr algn="ctr"/>
                          <a:endParaRPr lang="zh-CN" altLang="en-US" sz="1800" dirty="0">
                            <a:latin typeface="Corbel" panose="020B0503020204020204" pitchFamily="34" charset="0"/>
                          </a:endParaRPr>
                        </a:p>
                      </a:txBody>
                      <a:tcPr anchor="ctr"/>
                    </a:tc>
                    <a:tc>
                      <a:txBody>
                        <a:bodyPr/>
                        <a:lstStyle/>
                        <a:p>
                          <a:pPr algn="ctr"/>
                          <a:r>
                            <a:rPr lang="zh-CN" altLang="en-US" sz="1800" dirty="0">
                              <a:latin typeface="Corbel" panose="020B0503020204020204" pitchFamily="34" charset="0"/>
                            </a:rPr>
                            <a:t>单源</a:t>
                          </a:r>
                          <a:r>
                            <a:rPr lang="en-US" altLang="zh-CN" sz="1800" dirty="0">
                              <a:latin typeface="Corbel" panose="020B0503020204020204" pitchFamily="34" charset="0"/>
                            </a:rPr>
                            <a:t> PPR</a:t>
                          </a:r>
                          <a:endParaRPr lang="zh-CN" altLang="en-US" sz="1800" dirty="0">
                            <a:latin typeface="Corbel" panose="020B0503020204020204" pitchFamily="34" charset="0"/>
                          </a:endParaRPr>
                        </a:p>
                      </a:txBody>
                      <a:tcPr anchor="ctr"/>
                    </a:tc>
                    <a:tc>
                      <a:txBody>
                        <a:bodyPr/>
                        <a:lstStyle/>
                        <a:p>
                          <a:pPr algn="ctr"/>
                          <a:r>
                            <a:rPr lang="zh-CN" altLang="en-US" sz="1800" dirty="0">
                              <a:latin typeface="Corbel" panose="020B0503020204020204" pitchFamily="34" charset="0"/>
                            </a:rPr>
                            <a:t>单宿</a:t>
                          </a:r>
                          <a:r>
                            <a:rPr lang="en-US" altLang="zh-CN" sz="1800" dirty="0">
                              <a:latin typeface="Corbel" panose="020B0503020204020204" pitchFamily="34" charset="0"/>
                            </a:rPr>
                            <a:t> PPR</a:t>
                          </a:r>
                          <a:endParaRPr lang="zh-CN" altLang="en-US" sz="1800" dirty="0">
                            <a:latin typeface="Corbel" panose="020B0503020204020204" pitchFamily="34" charset="0"/>
                          </a:endParaRPr>
                        </a:p>
                      </a:txBody>
                      <a:tcPr anchor="ctr"/>
                    </a:tc>
                    <a:extLst>
                      <a:ext uri="{0D108BD9-81ED-4DB2-BD59-A6C34878D82A}">
                        <a16:rowId xmlns:a16="http://schemas.microsoft.com/office/drawing/2014/main" val="2443880536"/>
                      </a:ext>
                    </a:extLst>
                  </a:tr>
                  <a:tr h="390044">
                    <a:tc rowSpan="2">
                      <a:txBody>
                        <a:bodyPr/>
                        <a:lstStyle/>
                        <a:p>
                          <a:pPr algn="ctr"/>
                          <a:r>
                            <a:rPr lang="zh-CN" altLang="en-US" sz="1800" dirty="0">
                              <a:latin typeface="Corbel" panose="020B0503020204020204" pitchFamily="34" charset="0"/>
                            </a:rPr>
                            <a:t>方法</a:t>
                          </a:r>
                        </a:p>
                      </a:txBody>
                      <a:tcPr anchor="ctr"/>
                    </a:tc>
                    <a:tc>
                      <a:txBody>
                        <a:bodyPr/>
                        <a:lstStyle/>
                        <a:p>
                          <a:pPr algn="ctr"/>
                          <a:r>
                            <a:rPr lang="zh-CN" altLang="en-US" sz="1800" b="0" dirty="0">
                              <a:solidFill>
                                <a:schemeClr val="tx1"/>
                              </a:solidFill>
                              <a:latin typeface="Corbel" panose="020B0503020204020204" pitchFamily="34" charset="0"/>
                            </a:rPr>
                            <a:t>蒙特卡罗采样</a:t>
                          </a:r>
                        </a:p>
                      </a:txBody>
                      <a:tcPr anchor="ctr"/>
                    </a:tc>
                    <a:tc rowSpan="2">
                      <a:txBody>
                        <a:bodyPr/>
                        <a:lstStyle/>
                        <a:p>
                          <a:pPr algn="ctr"/>
                          <a:r>
                            <a:rPr lang="en-US" altLang="zh-CN" sz="1800" b="0" dirty="0">
                              <a:solidFill>
                                <a:schemeClr val="tx1"/>
                              </a:solidFill>
                              <a:latin typeface="Corbel" panose="020B0503020204020204" pitchFamily="34" charset="0"/>
                            </a:rPr>
                            <a:t>Backward Search</a:t>
                          </a:r>
                          <a:endParaRPr lang="zh-CN" altLang="en-US" sz="1800" b="0" dirty="0">
                            <a:solidFill>
                              <a:schemeClr val="tx1"/>
                            </a:solidFill>
                            <a:latin typeface="Corbel" panose="020B0503020204020204" pitchFamily="34" charset="0"/>
                          </a:endParaRPr>
                        </a:p>
                      </a:txBody>
                      <a:tcPr anchor="ctr"/>
                    </a:tc>
                    <a:extLst>
                      <a:ext uri="{0D108BD9-81ED-4DB2-BD59-A6C34878D82A}">
                        <a16:rowId xmlns:a16="http://schemas.microsoft.com/office/drawing/2014/main" val="133646289"/>
                      </a:ext>
                    </a:extLst>
                  </a:tr>
                  <a:tr h="390044">
                    <a:tc vMerge="1">
                      <a:txBody>
                        <a:bodyPr/>
                        <a:lstStyle/>
                        <a:p>
                          <a:pPr algn="ctr"/>
                          <a:endParaRPr lang="zh-CN" altLang="en-US" sz="2000" dirty="0">
                            <a:latin typeface="Corbel" panose="020B0503020204020204" pitchFamily="34" charset="0"/>
                          </a:endParaRPr>
                        </a:p>
                      </a:txBody>
                      <a:tcPr/>
                    </a:tc>
                    <a:tc>
                      <a:txBody>
                        <a:bodyPr/>
                        <a:lstStyle/>
                        <a:p>
                          <a:pPr algn="ctr"/>
                          <a:r>
                            <a:rPr lang="en-US" altLang="zh-CN" sz="1800" b="0" dirty="0">
                              <a:solidFill>
                                <a:schemeClr val="tx1"/>
                              </a:solidFill>
                              <a:latin typeface="Corbel" panose="020B0503020204020204" pitchFamily="34" charset="0"/>
                            </a:rPr>
                            <a:t>Forward Search</a:t>
                          </a:r>
                          <a:endParaRPr lang="zh-CN" altLang="en-US" sz="1800" b="0" dirty="0">
                            <a:solidFill>
                              <a:schemeClr val="tx1"/>
                            </a:solidFill>
                            <a:latin typeface="Corbel" panose="020B0503020204020204" pitchFamily="34" charset="0"/>
                          </a:endParaRPr>
                        </a:p>
                      </a:txBody>
                      <a:tcPr anchor="ctr"/>
                    </a:tc>
                    <a:tc vMerge="1">
                      <a:txBody>
                        <a:bodyPr/>
                        <a:lstStyle/>
                        <a:p>
                          <a:pPr algn="ctr"/>
                          <a:endParaRPr lang="zh-CN" altLang="en-US" dirty="0">
                            <a:latin typeface="Corbel" panose="020B0503020204020204" pitchFamily="34" charset="0"/>
                          </a:endParaRPr>
                        </a:p>
                      </a:txBody>
                      <a:tcPr anchor="ctr"/>
                    </a:tc>
                    <a:extLst>
                      <a:ext uri="{0D108BD9-81ED-4DB2-BD59-A6C34878D82A}">
                        <a16:rowId xmlns:a16="http://schemas.microsoft.com/office/drawing/2014/main" val="942990484"/>
                      </a:ext>
                    </a:extLst>
                  </a:tr>
                  <a:tr h="547131">
                    <a:tc>
                      <a:txBody>
                        <a:bodyPr/>
                        <a:lstStyle/>
                        <a:p>
                          <a:pPr algn="ctr"/>
                          <a:r>
                            <a:rPr lang="zh-CN" altLang="en-US" sz="1800" dirty="0">
                              <a:latin typeface="Corbel" panose="020B0503020204020204" pitchFamily="34" charset="0"/>
                            </a:rPr>
                            <a:t>时间复杂度</a:t>
                          </a:r>
                        </a:p>
                      </a:txBody>
                      <a:tcPr anchor="ctr"/>
                    </a:tc>
                    <a:tc>
                      <a:txBody>
                        <a:bodyPr/>
                        <a:lstStyle/>
                        <a:p>
                          <a:endParaRPr lang="zh-CN"/>
                        </a:p>
                      </a:txBody>
                      <a:tcPr anchor="ctr">
                        <a:blipFill>
                          <a:blip r:embed="rId5"/>
                          <a:stretch>
                            <a:fillRect l="-110588" t="-230233" r="-98235" b="-97674"/>
                          </a:stretch>
                        </a:blipFill>
                      </a:tcPr>
                    </a:tc>
                    <a:tc>
                      <a:txBody>
                        <a:bodyPr/>
                        <a:lstStyle/>
                        <a:p>
                          <a:endParaRPr lang="zh-CN"/>
                        </a:p>
                      </a:txBody>
                      <a:tcPr anchor="ctr">
                        <a:blipFill>
                          <a:blip r:embed="rId5"/>
                          <a:stretch>
                            <a:fillRect l="-214371" t="-230233" b="-97674"/>
                          </a:stretch>
                        </a:blipFill>
                      </a:tcPr>
                    </a:tc>
                    <a:extLst>
                      <a:ext uri="{0D108BD9-81ED-4DB2-BD59-A6C34878D82A}">
                        <a16:rowId xmlns:a16="http://schemas.microsoft.com/office/drawing/2014/main" val="2930677448"/>
                      </a:ext>
                    </a:extLst>
                  </a:tr>
                  <a:tr h="527963">
                    <a:tc>
                      <a:txBody>
                        <a:bodyPr/>
                        <a:lstStyle/>
                        <a:p>
                          <a:pPr algn="ctr"/>
                          <a:r>
                            <a:rPr lang="zh-CN" altLang="en-US" sz="1800" dirty="0">
                              <a:latin typeface="Corbel" panose="020B0503020204020204" pitchFamily="34" charset="0"/>
                            </a:rPr>
                            <a:t>理论时间复杂度下界</a:t>
                          </a:r>
                        </a:p>
                      </a:txBody>
                      <a:tcPr anchor="ctr"/>
                    </a:tc>
                    <a:tc>
                      <a:txBody>
                        <a:bodyPr/>
                        <a:lstStyle/>
                        <a:p>
                          <a:endParaRPr lang="zh-CN"/>
                        </a:p>
                      </a:txBody>
                      <a:tcPr anchor="ctr">
                        <a:blipFill>
                          <a:blip r:embed="rId5"/>
                          <a:stretch>
                            <a:fillRect l="-110588" t="-338095" r="-98235"/>
                          </a:stretch>
                        </a:blipFill>
                      </a:tcPr>
                    </a:tc>
                    <a:tc>
                      <a:txBody>
                        <a:bodyPr/>
                        <a:lstStyle/>
                        <a:p>
                          <a:endParaRPr lang="zh-CN"/>
                        </a:p>
                      </a:txBody>
                      <a:tcPr anchor="ctr">
                        <a:blipFill>
                          <a:blip r:embed="rId5"/>
                          <a:stretch>
                            <a:fillRect l="-214371" t="-338095"/>
                          </a:stretch>
                        </a:blipFill>
                      </a:tcPr>
                    </a:tc>
                    <a:extLst>
                      <a:ext uri="{0D108BD9-81ED-4DB2-BD59-A6C34878D82A}">
                        <a16:rowId xmlns:a16="http://schemas.microsoft.com/office/drawing/2014/main" val="281940115"/>
                      </a:ext>
                    </a:extLst>
                  </a:tr>
                </a:tbl>
              </a:graphicData>
            </a:graphic>
          </p:graphicFrame>
        </mc:Fallback>
      </mc:AlternateContent>
      <mc:AlternateContent xmlns:mc="http://schemas.openxmlformats.org/markup-compatibility/2006">
        <mc:Choice xmlns:a14="http://schemas.microsoft.com/office/drawing/2010/main" Requires="a14">
          <p:sp>
            <p:nvSpPr>
              <p:cNvPr id="13" name="文本框 12">
                <a:extLst>
                  <a:ext uri="{FF2B5EF4-FFF2-40B4-BE49-F238E27FC236}">
                    <a16:creationId xmlns:a16="http://schemas.microsoft.com/office/drawing/2014/main" id="{16399C33-81BE-4241-A2A4-EBCC6CCDB21A}"/>
                  </a:ext>
                </a:extLst>
              </p:cNvPr>
              <p:cNvSpPr txBox="1"/>
              <p:nvPr/>
            </p:nvSpPr>
            <p:spPr>
              <a:xfrm>
                <a:off x="323528" y="1340768"/>
                <a:ext cx="8640960" cy="2308324"/>
              </a:xfrm>
              <a:prstGeom prst="rect">
                <a:avLst/>
              </a:prstGeom>
              <a:noFill/>
            </p:spPr>
            <p:txBody>
              <a:bodyPr wrap="square" rtlCol="0">
                <a:spAutoFit/>
              </a:bodyPr>
              <a:lstStyle/>
              <a:p>
                <a:pPr marL="342900" indent="-342900">
                  <a:buSzPct val="80000"/>
                  <a:buFont typeface="Wingdings" pitchFamily="2" charset="2"/>
                  <a:buChar char="l"/>
                </a:pPr>
                <a:r>
                  <a:rPr kumimoji="1" lang="zh-CN" altLang="en-US" sz="2400" b="0" dirty="0">
                    <a:latin typeface="Candara" panose="020E0502030303020204" pitchFamily="34" charset="0"/>
                  </a:rPr>
                  <a:t>目前只有后向搜索</a:t>
                </a:r>
                <a:r>
                  <a:rPr kumimoji="1" lang="en-US" altLang="zh-CN" sz="2400" b="0" dirty="0">
                    <a:latin typeface="Candara" panose="020E0502030303020204" pitchFamily="34" charset="0"/>
                  </a:rPr>
                  <a:t>(Backward Search)[Lofgren et al. 2013]</a:t>
                </a:r>
                <a:r>
                  <a:rPr kumimoji="1" lang="zh-CN" altLang="en-US" sz="2400" b="0" dirty="0">
                    <a:latin typeface="Candara" panose="020E0502030303020204" pitchFamily="34" charset="0"/>
                  </a:rPr>
                  <a:t>可以解决单宿</a:t>
                </a:r>
                <a:r>
                  <a:rPr kumimoji="1" lang="en-US" altLang="zh-CN" sz="2400" b="0" dirty="0">
                    <a:latin typeface="Candara" panose="020E0502030303020204" pitchFamily="34" charset="0"/>
                  </a:rPr>
                  <a:t>PPR</a:t>
                </a:r>
                <a:r>
                  <a:rPr kumimoji="1" lang="zh-CN" altLang="en-US" sz="2400" b="0" dirty="0">
                    <a:latin typeface="Candara" panose="020E0502030303020204" pitchFamily="34" charset="0"/>
                  </a:rPr>
                  <a:t>的查询问题。</a:t>
                </a:r>
                <a:endParaRPr kumimoji="1" lang="en-US" altLang="zh-CN" sz="2400" b="0" dirty="0">
                  <a:latin typeface="Candara" panose="020E0502030303020204" pitchFamily="34" charset="0"/>
                </a:endParaRPr>
              </a:p>
              <a:p>
                <a:pPr marL="342900" indent="-342900">
                  <a:buSzPct val="80000"/>
                  <a:buFont typeface="Wingdings" pitchFamily="2" charset="2"/>
                  <a:buChar char="l"/>
                </a:pPr>
                <a:r>
                  <a:rPr lang="zh-CN" altLang="en-US" sz="2400" b="0" dirty="0">
                    <a:solidFill>
                      <a:sysClr val="windowText" lastClr="000000"/>
                    </a:solidFill>
                    <a:latin typeface="+mn-ea"/>
                    <a:ea typeface="+mn-ea"/>
                    <a:cs typeface="Times New Roman" pitchFamily="18" charset="0"/>
                    <a:sym typeface="Calibri" pitchFamily="34" charset="0"/>
                  </a:rPr>
                  <a:t>对于相对误差：</a:t>
                </a:r>
                <a14:m>
                  <m:oMath xmlns:m="http://schemas.openxmlformats.org/officeDocument/2006/math">
                    <m:r>
                      <a:rPr lang="en-US" altLang="zh-CN" sz="2400" b="0" i="1" kern="0">
                        <a:solidFill>
                          <a:sysClr val="windowText" lastClr="000000"/>
                        </a:solidFill>
                        <a:latin typeface="Cambria Math" panose="02040503050406030204" pitchFamily="18" charset="0"/>
                        <a:ea typeface="Cambria Math" panose="02040503050406030204" pitchFamily="18" charset="0"/>
                      </a:rPr>
                      <m:t>∀</m:t>
                    </m:r>
                    <m:r>
                      <a:rPr lang="en-US" altLang="zh-CN" sz="2400" b="0" i="1" kern="0">
                        <a:solidFill>
                          <a:sysClr val="windowText" lastClr="000000"/>
                        </a:solidFill>
                        <a:latin typeface="Cambria Math" panose="02040503050406030204" pitchFamily="18" charset="0"/>
                        <a:ea typeface="Cambria Math" panose="02040503050406030204" pitchFamily="18" charset="0"/>
                      </a:rPr>
                      <m:t>𝜋</m:t>
                    </m:r>
                    <m:d>
                      <m:dPr>
                        <m:ctrlPr>
                          <a:rPr lang="en-US" altLang="zh-CN" sz="2400" b="0" i="1" kern="0">
                            <a:solidFill>
                              <a:sysClr val="windowText" lastClr="000000"/>
                            </a:solidFill>
                            <a:latin typeface="Cambria Math" panose="02040503050406030204" pitchFamily="18" charset="0"/>
                            <a:ea typeface="Cambria Math" panose="02040503050406030204" pitchFamily="18" charset="0"/>
                          </a:rPr>
                        </m:ctrlPr>
                      </m:dPr>
                      <m:e>
                        <m:r>
                          <a:rPr lang="en-US" altLang="zh-CN" sz="2400" b="0" i="1" kern="0">
                            <a:solidFill>
                              <a:sysClr val="windowText" lastClr="000000"/>
                            </a:solidFill>
                            <a:latin typeface="Cambria Math" panose="02040503050406030204" pitchFamily="18" charset="0"/>
                            <a:ea typeface="Cambria Math" panose="02040503050406030204" pitchFamily="18" charset="0"/>
                          </a:rPr>
                          <m:t>𝑠</m:t>
                        </m:r>
                        <m:r>
                          <a:rPr lang="en-US" altLang="zh-CN" sz="2400" b="0" i="1" kern="0">
                            <a:solidFill>
                              <a:sysClr val="windowText" lastClr="000000"/>
                            </a:solidFill>
                            <a:latin typeface="Cambria Math" panose="02040503050406030204" pitchFamily="18" charset="0"/>
                            <a:ea typeface="Cambria Math" panose="02040503050406030204" pitchFamily="18" charset="0"/>
                          </a:rPr>
                          <m:t>,</m:t>
                        </m:r>
                        <m:r>
                          <a:rPr lang="en-US" altLang="zh-CN" sz="2400" b="0" i="1" kern="0">
                            <a:solidFill>
                              <a:sysClr val="windowText" lastClr="000000"/>
                            </a:solidFill>
                            <a:latin typeface="Cambria Math" panose="02040503050406030204" pitchFamily="18" charset="0"/>
                            <a:ea typeface="Cambria Math" panose="02040503050406030204" pitchFamily="18" charset="0"/>
                          </a:rPr>
                          <m:t>𝑡</m:t>
                        </m:r>
                      </m:e>
                    </m:d>
                    <m:r>
                      <a:rPr lang="en-US" altLang="zh-CN" sz="2400" b="0" i="1" kern="0">
                        <a:solidFill>
                          <a:sysClr val="windowText" lastClr="000000"/>
                        </a:solidFill>
                        <a:latin typeface="Cambria Math" panose="02040503050406030204" pitchFamily="18" charset="0"/>
                        <a:ea typeface="Cambria Math" panose="02040503050406030204" pitchFamily="18" charset="0"/>
                      </a:rPr>
                      <m:t>&gt;</m:t>
                    </m:r>
                    <m:r>
                      <a:rPr lang="en-US" altLang="zh-CN" sz="2400" b="0" i="1" kern="0">
                        <a:solidFill>
                          <a:sysClr val="windowText" lastClr="000000"/>
                        </a:solidFill>
                        <a:latin typeface="Cambria Math" panose="02040503050406030204" pitchFamily="18" charset="0"/>
                        <a:ea typeface="Cambria Math" panose="02040503050406030204" pitchFamily="18" charset="0"/>
                      </a:rPr>
                      <m:t>𝛿</m:t>
                    </m:r>
                  </m:oMath>
                </a14:m>
                <a:r>
                  <a:rPr lang="en-US" altLang="zh-CN" sz="2400" b="0" dirty="0">
                    <a:solidFill>
                      <a:sysClr val="windowText" lastClr="000000"/>
                    </a:solidFill>
                    <a:latin typeface="Cambria Math" panose="02040503050406030204" pitchFamily="18" charset="0"/>
                    <a:ea typeface="楷体" pitchFamily="49" charset="-122"/>
                    <a:cs typeface="Times New Roman" pitchFamily="18" charset="0"/>
                    <a:sym typeface="Calibri" pitchFamily="34" charset="0"/>
                  </a:rPr>
                  <a:t>, </a:t>
                </a:r>
                <a14:m>
                  <m:oMath xmlns:m="http://schemas.openxmlformats.org/officeDocument/2006/math">
                    <m:d>
                      <m:dPr>
                        <m:begChr m:val="|"/>
                        <m:endChr m:val="|"/>
                        <m:ctrlPr>
                          <a:rPr lang="en-US" altLang="zh-CN" sz="2400" b="0" i="1">
                            <a:solidFill>
                              <a:sysClr val="windowText" lastClr="000000"/>
                            </a:solidFill>
                            <a:latin typeface="Cambria Math" panose="02040503050406030204" pitchFamily="18" charset="0"/>
                            <a:ea typeface="楷体" pitchFamily="49" charset="-122"/>
                            <a:cs typeface="Times New Roman" pitchFamily="18" charset="0"/>
                            <a:sym typeface="Calibri" pitchFamily="34" charset="0"/>
                          </a:rPr>
                        </m:ctrlPr>
                      </m:dPr>
                      <m:e>
                        <m:acc>
                          <m:accPr>
                            <m:chr m:val="̂"/>
                            <m:ctrlPr>
                              <a:rPr lang="en-US" altLang="zh-CN" sz="2400" b="0" i="1" kern="0">
                                <a:solidFill>
                                  <a:sysClr val="windowText" lastClr="000000"/>
                                </a:solidFill>
                                <a:latin typeface="Cambria Math" panose="02040503050406030204" pitchFamily="18" charset="0"/>
                                <a:ea typeface="Cambria Math" panose="02040503050406030204" pitchFamily="18" charset="0"/>
                              </a:rPr>
                            </m:ctrlPr>
                          </m:accPr>
                          <m:e>
                            <m:r>
                              <a:rPr lang="en-US" altLang="zh-CN" sz="2400" b="0" i="1" kern="0">
                                <a:solidFill>
                                  <a:sysClr val="windowText" lastClr="000000"/>
                                </a:solidFill>
                                <a:latin typeface="Cambria Math" panose="02040503050406030204" pitchFamily="18" charset="0"/>
                                <a:ea typeface="Cambria Math" panose="02040503050406030204" pitchFamily="18" charset="0"/>
                              </a:rPr>
                              <m:t>𝜋</m:t>
                            </m:r>
                          </m:e>
                        </m:acc>
                        <m:d>
                          <m:dPr>
                            <m:ctrlPr>
                              <a:rPr lang="en-US" altLang="zh-CN" sz="2400" b="0" i="1" kern="0">
                                <a:solidFill>
                                  <a:sysClr val="windowText" lastClr="000000"/>
                                </a:solidFill>
                                <a:latin typeface="Cambria Math" panose="02040503050406030204" pitchFamily="18" charset="0"/>
                                <a:ea typeface="Cambria Math" panose="02040503050406030204" pitchFamily="18" charset="0"/>
                              </a:rPr>
                            </m:ctrlPr>
                          </m:dPr>
                          <m:e>
                            <m:r>
                              <a:rPr lang="en-US" altLang="zh-CN" sz="2400" b="0" i="1" kern="0">
                                <a:solidFill>
                                  <a:sysClr val="windowText" lastClr="000000"/>
                                </a:solidFill>
                                <a:latin typeface="Cambria Math" panose="02040503050406030204" pitchFamily="18" charset="0"/>
                                <a:ea typeface="Cambria Math" panose="02040503050406030204" pitchFamily="18" charset="0"/>
                              </a:rPr>
                              <m:t>𝑠</m:t>
                            </m:r>
                            <m:r>
                              <a:rPr lang="en-US" altLang="zh-CN" sz="2400" b="0" i="1" kern="0">
                                <a:solidFill>
                                  <a:sysClr val="windowText" lastClr="000000"/>
                                </a:solidFill>
                                <a:latin typeface="Cambria Math" panose="02040503050406030204" pitchFamily="18" charset="0"/>
                                <a:ea typeface="Cambria Math" panose="02040503050406030204" pitchFamily="18" charset="0"/>
                              </a:rPr>
                              <m:t>,</m:t>
                            </m:r>
                            <m:r>
                              <a:rPr lang="en-US" altLang="zh-CN" sz="2400" b="0" i="1" kern="0">
                                <a:solidFill>
                                  <a:sysClr val="windowText" lastClr="000000"/>
                                </a:solidFill>
                                <a:latin typeface="Cambria Math" panose="02040503050406030204" pitchFamily="18" charset="0"/>
                                <a:ea typeface="Cambria Math" panose="02040503050406030204" pitchFamily="18" charset="0"/>
                              </a:rPr>
                              <m:t>𝑡</m:t>
                            </m:r>
                          </m:e>
                        </m:d>
                        <m:r>
                          <a:rPr lang="en-US" altLang="zh-CN" sz="2400" b="0" i="1" kern="0">
                            <a:solidFill>
                              <a:sysClr val="windowText" lastClr="000000"/>
                            </a:solidFill>
                            <a:latin typeface="Cambria Math" panose="02040503050406030204" pitchFamily="18" charset="0"/>
                            <a:ea typeface="Cambria Math" panose="02040503050406030204" pitchFamily="18" charset="0"/>
                          </a:rPr>
                          <m:t>−</m:t>
                        </m:r>
                        <m:r>
                          <a:rPr lang="en-US" altLang="zh-CN" sz="2400" b="0" i="1" kern="0">
                            <a:solidFill>
                              <a:sysClr val="windowText" lastClr="000000"/>
                            </a:solidFill>
                            <a:latin typeface="Cambria Math" panose="02040503050406030204" pitchFamily="18" charset="0"/>
                            <a:ea typeface="Cambria Math" panose="02040503050406030204" pitchFamily="18" charset="0"/>
                          </a:rPr>
                          <m:t>𝜋</m:t>
                        </m:r>
                        <m:d>
                          <m:dPr>
                            <m:ctrlPr>
                              <a:rPr lang="en-US" altLang="zh-CN" sz="2400" b="0" i="1" kern="0">
                                <a:solidFill>
                                  <a:sysClr val="windowText" lastClr="000000"/>
                                </a:solidFill>
                                <a:latin typeface="Cambria Math" panose="02040503050406030204" pitchFamily="18" charset="0"/>
                                <a:ea typeface="Cambria Math" panose="02040503050406030204" pitchFamily="18" charset="0"/>
                              </a:rPr>
                            </m:ctrlPr>
                          </m:dPr>
                          <m:e>
                            <m:r>
                              <a:rPr lang="en-US" altLang="zh-CN" sz="2400" b="0" i="1" kern="0">
                                <a:solidFill>
                                  <a:sysClr val="windowText" lastClr="000000"/>
                                </a:solidFill>
                                <a:latin typeface="Cambria Math" panose="02040503050406030204" pitchFamily="18" charset="0"/>
                                <a:ea typeface="Cambria Math" panose="02040503050406030204" pitchFamily="18" charset="0"/>
                              </a:rPr>
                              <m:t>𝑠</m:t>
                            </m:r>
                            <m:r>
                              <a:rPr lang="en-US" altLang="zh-CN" sz="2400" b="0" i="1" kern="0">
                                <a:solidFill>
                                  <a:sysClr val="windowText" lastClr="000000"/>
                                </a:solidFill>
                                <a:latin typeface="Cambria Math" panose="02040503050406030204" pitchFamily="18" charset="0"/>
                                <a:ea typeface="Cambria Math" panose="02040503050406030204" pitchFamily="18" charset="0"/>
                              </a:rPr>
                              <m:t>,</m:t>
                            </m:r>
                            <m:r>
                              <a:rPr lang="en-US" altLang="zh-CN" sz="2400" b="0" i="1" kern="0">
                                <a:solidFill>
                                  <a:sysClr val="windowText" lastClr="000000"/>
                                </a:solidFill>
                                <a:latin typeface="Cambria Math" panose="02040503050406030204" pitchFamily="18" charset="0"/>
                                <a:ea typeface="Cambria Math" panose="02040503050406030204" pitchFamily="18" charset="0"/>
                              </a:rPr>
                              <m:t>𝑡</m:t>
                            </m:r>
                          </m:e>
                        </m:d>
                      </m:e>
                    </m:d>
                    <m:r>
                      <a:rPr lang="en-US" altLang="zh-CN" sz="2400" b="0" i="1">
                        <a:solidFill>
                          <a:sysClr val="windowText" lastClr="000000"/>
                        </a:solidFill>
                        <a:latin typeface="Cambria Math" panose="02040503050406030204" pitchFamily="18" charset="0"/>
                        <a:ea typeface="Cambria Math" panose="02040503050406030204" pitchFamily="18" charset="0"/>
                        <a:cs typeface="Times New Roman" pitchFamily="18" charset="0"/>
                        <a:sym typeface="Calibri" pitchFamily="34" charset="0"/>
                      </a:rPr>
                      <m:t>≤</m:t>
                    </m:r>
                    <m:r>
                      <a:rPr lang="en-US" altLang="zh-CN" sz="2400" b="0" i="1">
                        <a:solidFill>
                          <a:sysClr val="windowText" lastClr="000000"/>
                        </a:solidFill>
                        <a:latin typeface="Cambria Math" panose="02040503050406030204" pitchFamily="18" charset="0"/>
                        <a:ea typeface="Cambria Math" panose="02040503050406030204" pitchFamily="18" charset="0"/>
                        <a:cs typeface="Times New Roman" pitchFamily="18" charset="0"/>
                        <a:sym typeface="Calibri" pitchFamily="34" charset="0"/>
                      </a:rPr>
                      <m:t>𝑐</m:t>
                    </m:r>
                    <m:r>
                      <a:rPr lang="en-US" altLang="zh-CN" sz="2400" b="0" i="1">
                        <a:solidFill>
                          <a:sysClr val="windowText" lastClr="000000"/>
                        </a:solidFill>
                        <a:latin typeface="Cambria Math" panose="02040503050406030204" pitchFamily="18" charset="0"/>
                        <a:ea typeface="Cambria Math" panose="02040503050406030204" pitchFamily="18" charset="0"/>
                        <a:cs typeface="Times New Roman" pitchFamily="18" charset="0"/>
                        <a:sym typeface="Calibri" pitchFamily="34" charset="0"/>
                      </a:rPr>
                      <m:t>∙</m:t>
                    </m:r>
                    <m:r>
                      <a:rPr lang="en-US" altLang="zh-CN" sz="2400" b="0" i="1" kern="0">
                        <a:solidFill>
                          <a:sysClr val="windowText" lastClr="000000"/>
                        </a:solidFill>
                        <a:latin typeface="Cambria Math" panose="02040503050406030204" pitchFamily="18" charset="0"/>
                        <a:ea typeface="Cambria Math" panose="02040503050406030204" pitchFamily="18" charset="0"/>
                      </a:rPr>
                      <m:t>𝜋</m:t>
                    </m:r>
                    <m:d>
                      <m:dPr>
                        <m:ctrlPr>
                          <a:rPr lang="en-US" altLang="zh-CN" sz="2400" b="0" i="1" kern="0">
                            <a:solidFill>
                              <a:sysClr val="windowText" lastClr="000000"/>
                            </a:solidFill>
                            <a:latin typeface="Cambria Math" panose="02040503050406030204" pitchFamily="18" charset="0"/>
                            <a:ea typeface="Cambria Math" panose="02040503050406030204" pitchFamily="18" charset="0"/>
                          </a:rPr>
                        </m:ctrlPr>
                      </m:dPr>
                      <m:e>
                        <m:r>
                          <a:rPr lang="en-US" altLang="zh-CN" sz="2400" b="0" i="1" kern="0">
                            <a:solidFill>
                              <a:sysClr val="windowText" lastClr="000000"/>
                            </a:solidFill>
                            <a:latin typeface="Cambria Math" panose="02040503050406030204" pitchFamily="18" charset="0"/>
                            <a:ea typeface="Cambria Math" panose="02040503050406030204" pitchFamily="18" charset="0"/>
                          </a:rPr>
                          <m:t>𝑠</m:t>
                        </m:r>
                        <m:r>
                          <a:rPr lang="en-US" altLang="zh-CN" sz="2400" b="0" i="1" kern="0">
                            <a:solidFill>
                              <a:sysClr val="windowText" lastClr="000000"/>
                            </a:solidFill>
                            <a:latin typeface="Cambria Math" panose="02040503050406030204" pitchFamily="18" charset="0"/>
                            <a:ea typeface="Cambria Math" panose="02040503050406030204" pitchFamily="18" charset="0"/>
                          </a:rPr>
                          <m:t>,</m:t>
                        </m:r>
                        <m:r>
                          <a:rPr lang="en-US" altLang="zh-CN" sz="2400" b="0" i="1" kern="0">
                            <a:solidFill>
                              <a:sysClr val="windowText" lastClr="000000"/>
                            </a:solidFill>
                            <a:latin typeface="Cambria Math" panose="02040503050406030204" pitchFamily="18" charset="0"/>
                            <a:ea typeface="Cambria Math" panose="02040503050406030204" pitchFamily="18" charset="0"/>
                          </a:rPr>
                          <m:t>𝑡</m:t>
                        </m:r>
                      </m:e>
                    </m:d>
                  </m:oMath>
                </a14:m>
                <a:r>
                  <a:rPr lang="en-US" altLang="zh-CN" sz="2400" b="0" dirty="0"/>
                  <a:t>.  </a:t>
                </a:r>
                <a:r>
                  <a:rPr lang="en-US" altLang="zh-CN" sz="2400" b="0" dirty="0">
                    <a:latin typeface="Corbel" panose="020B0503020204020204" pitchFamily="34" charset="0"/>
                  </a:rPr>
                  <a:t>(c</a:t>
                </a:r>
                <a:r>
                  <a:rPr lang="zh-CN" altLang="en-US" sz="2400" b="0" dirty="0">
                    <a:latin typeface="Corbel" panose="020B0503020204020204" pitchFamily="34" charset="0"/>
                  </a:rPr>
                  <a:t>是常数</a:t>
                </a:r>
                <a:r>
                  <a:rPr lang="en-US" altLang="zh-CN" sz="2400" b="0" dirty="0">
                    <a:latin typeface="Corbel" panose="020B0503020204020204" pitchFamily="34" charset="0"/>
                  </a:rPr>
                  <a:t>)</a:t>
                </a:r>
                <a:r>
                  <a:rPr lang="zh-CN" altLang="en-US" sz="2400" b="0" dirty="0">
                    <a:latin typeface="Corbel" panose="020B0503020204020204" pitchFamily="34" charset="0"/>
                  </a:rPr>
                  <a:t>，</a:t>
                </a:r>
                <a:r>
                  <a:rPr kumimoji="1" lang="zh-CN" altLang="en-US" sz="2400" b="0" dirty="0">
                    <a:latin typeface="Candara" panose="020E0502030303020204" pitchFamily="34" charset="0"/>
                  </a:rPr>
                  <a:t>后向搜索算法的时间复杂度达不到理论下界。</a:t>
                </a:r>
                <a:endParaRPr kumimoji="1" lang="en-US" altLang="zh-CN" sz="2400" b="0" i="1" dirty="0">
                  <a:solidFill>
                    <a:srgbClr val="C00000"/>
                  </a:solidFill>
                  <a:latin typeface="Corbel" panose="020B0503020204020204" pitchFamily="34" charset="0"/>
                </a:endParaRPr>
              </a:p>
              <a:p>
                <a:pPr marL="342900" indent="-342900">
                  <a:buSzPct val="80000"/>
                  <a:buFont typeface="Wingdings" pitchFamily="2" charset="2"/>
                  <a:buChar char="l"/>
                </a:pPr>
                <a:endParaRPr kumimoji="1" lang="en-US" altLang="zh-CN" sz="2400" b="0" dirty="0">
                  <a:latin typeface="Candara" panose="020E0502030303020204" pitchFamily="34" charset="0"/>
                </a:endParaRPr>
              </a:p>
              <a:p>
                <a:pPr marL="342900" indent="-342900">
                  <a:buSzPct val="80000"/>
                  <a:buFont typeface="Wingdings" pitchFamily="2" charset="2"/>
                  <a:buChar char="l"/>
                </a:pPr>
                <a:endParaRPr kumimoji="1" lang="en-US" altLang="zh-CN" sz="2400" b="0" dirty="0">
                  <a:latin typeface="Candara" panose="020E0502030303020204" pitchFamily="34" charset="0"/>
                </a:endParaRPr>
              </a:p>
            </p:txBody>
          </p:sp>
        </mc:Choice>
        <mc:Fallback>
          <p:sp>
            <p:nvSpPr>
              <p:cNvPr id="13" name="文本框 12">
                <a:extLst>
                  <a:ext uri="{FF2B5EF4-FFF2-40B4-BE49-F238E27FC236}">
                    <a16:creationId xmlns:a16="http://schemas.microsoft.com/office/drawing/2014/main" id="{16399C33-81BE-4241-A2A4-EBCC6CCDB21A}"/>
                  </a:ext>
                </a:extLst>
              </p:cNvPr>
              <p:cNvSpPr txBox="1">
                <a:spLocks noRot="1" noChangeAspect="1" noMove="1" noResize="1" noEditPoints="1" noAdjustHandles="1" noChangeArrowheads="1" noChangeShapeType="1" noTextEdit="1"/>
              </p:cNvSpPr>
              <p:nvPr/>
            </p:nvSpPr>
            <p:spPr>
              <a:xfrm>
                <a:off x="323528" y="1340768"/>
                <a:ext cx="8640960" cy="2308324"/>
              </a:xfrm>
              <a:prstGeom prst="rect">
                <a:avLst/>
              </a:prstGeom>
              <a:blipFill>
                <a:blip r:embed="rId6"/>
                <a:stretch>
                  <a:fillRect l="-441" t="-3297" r="-1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3010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fade">
                                      <p:cBhvr>
                                        <p:cTn id="33" dur="1000"/>
                                        <p:tgtEl>
                                          <p:spTgt spid="13">
                                            <p:txEl>
                                              <p:pRg st="1" end="1"/>
                                            </p:txEl>
                                          </p:spTgt>
                                        </p:tgtEl>
                                      </p:cBhvr>
                                    </p:animEffect>
                                    <p:anim calcmode="lin" valueType="num">
                                      <p:cBhvr>
                                        <p:cTn id="3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F3AF6B1D-9664-134C-BCC1-1CC63EAFD01A}"/>
              </a:ext>
            </a:extLst>
          </p:cNvPr>
          <p:cNvSpPr txBox="1">
            <a:spLocks/>
          </p:cNvSpPr>
          <p:nvPr/>
        </p:nvSpPr>
        <p:spPr bwMode="auto">
          <a:xfrm>
            <a:off x="179512" y="1135285"/>
            <a:ext cx="886732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2407B"/>
              </a:buClr>
              <a:buSzPct val="75000"/>
              <a:buFont typeface="Wingdings" panose="05000000000000000000" pitchFamily="2" charset="2"/>
              <a:buChar char="n"/>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rgbClr val="004D94"/>
              </a:buClr>
              <a:buSzPct val="80000"/>
              <a:buFont typeface="Wingdings" panose="05000000000000000000" pitchFamily="2" charset="2"/>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marL="0" lvl="0" indent="0">
              <a:lnSpc>
                <a:spcPct val="120000"/>
              </a:lnSpc>
              <a:spcBef>
                <a:spcPct val="0"/>
              </a:spcBef>
              <a:buClrTx/>
              <a:buSzPct val="80000"/>
              <a:buFont typeface="Wingdings" pitchFamily="2" charset="2"/>
              <a:buChar char="l"/>
            </a:pPr>
            <a:r>
              <a:rPr lang="en-US" altLang="zh-CN" sz="2600" b="0" kern="0" dirty="0"/>
              <a:t> </a:t>
            </a:r>
            <a:r>
              <a:rPr lang="zh-CN" altLang="en-US" sz="2600" b="0" kern="0" dirty="0"/>
              <a:t>频繁命中节点查询</a:t>
            </a:r>
            <a:r>
              <a:rPr lang="en-US" altLang="zh-CN" sz="2600" b="0" kern="0" dirty="0"/>
              <a:t>(PPR heavy hitters)</a:t>
            </a:r>
            <a:r>
              <a:rPr lang="en-US" altLang="zh-CN" sz="2600" b="0" kern="0" dirty="0">
                <a:solidFill>
                  <a:srgbClr val="000000"/>
                </a:solidFill>
                <a:latin typeface="Times New Roman" panose="02020603050405020304" pitchFamily="18" charset="0"/>
                <a:ea typeface="宋体" panose="02010600030101010101" pitchFamily="2" charset="-122"/>
              </a:rPr>
              <a:t> </a:t>
            </a:r>
            <a:r>
              <a:rPr lang="en-US" altLang="zh-CN" sz="2000" b="0" kern="0" dirty="0">
                <a:solidFill>
                  <a:srgbClr val="000000"/>
                </a:solidFill>
                <a:latin typeface="Times New Roman" panose="02020603050405020304" pitchFamily="18" charset="0"/>
                <a:ea typeface="宋体" panose="02010600030101010101" pitchFamily="2" charset="-122"/>
              </a:rPr>
              <a:t>[Wang et al., SIGMOD’18]</a:t>
            </a:r>
            <a:r>
              <a:rPr lang="zh-CN" altLang="en-US" sz="2800" b="0" kern="0" dirty="0"/>
              <a:t> </a:t>
            </a:r>
            <a:endParaRPr lang="en-US" altLang="zh-CN" sz="2800" b="0" kern="0" dirty="0"/>
          </a:p>
          <a:p>
            <a:pPr lvl="0">
              <a:lnSpc>
                <a:spcPct val="120000"/>
              </a:lnSpc>
              <a:spcBef>
                <a:spcPct val="0"/>
              </a:spcBef>
              <a:buClrTx/>
              <a:buSzPct val="80000"/>
              <a:buFont typeface="Wingdings" pitchFamily="2" charset="2"/>
              <a:buChar char="l"/>
            </a:pPr>
            <a:r>
              <a:rPr lang="en-US" altLang="zh-CN" sz="2600" b="0" kern="0" dirty="0" err="1"/>
              <a:t>SimRank</a:t>
            </a:r>
            <a:r>
              <a:rPr lang="zh-CN" altLang="en-US" sz="2600" b="0" kern="0" dirty="0"/>
              <a:t>相似度计算 </a:t>
            </a:r>
            <a:r>
              <a:rPr lang="en-US" altLang="zh-CN" sz="2000" b="0" kern="0" dirty="0">
                <a:latin typeface="Times New Roman" panose="02020603050405020304" pitchFamily="18" charset="0"/>
                <a:ea typeface="Microsoft YaHei" panose="020B0503020204020204" pitchFamily="34" charset="-122"/>
                <a:cs typeface="Times New Roman" panose="02020603050405020304" pitchFamily="18" charset="0"/>
              </a:rPr>
              <a:t>[Wei et al., SIGMOD’19]</a:t>
            </a:r>
          </a:p>
          <a:p>
            <a:pPr lvl="0">
              <a:lnSpc>
                <a:spcPct val="120000"/>
              </a:lnSpc>
              <a:spcBef>
                <a:spcPct val="0"/>
              </a:spcBef>
              <a:buClrTx/>
              <a:buSzPct val="80000"/>
              <a:buFont typeface="Wingdings" pitchFamily="2" charset="2"/>
              <a:buChar char="l"/>
            </a:pPr>
            <a:r>
              <a:rPr lang="zh-CN" altLang="en-US" sz="2600" b="0" kern="0" dirty="0">
                <a:solidFill>
                  <a:srgbClr val="000000"/>
                </a:solidFill>
                <a:latin typeface="SimHei" panose="02010609060101010101" pitchFamily="49" charset="-122"/>
                <a:ea typeface="SimHei" panose="02010609060101010101" pitchFamily="49" charset="-122"/>
                <a:cs typeface="Times New Roman" panose="02020603050405020304" pitchFamily="18" charset="0"/>
              </a:rPr>
              <a:t>图嵌入</a:t>
            </a:r>
            <a:r>
              <a:rPr lang="en-US" altLang="zh-CN" sz="2600" b="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(graph embedding)</a:t>
            </a:r>
            <a:r>
              <a:rPr lang="zh-CN" altLang="en-US" sz="2600" b="0" kern="0" dirty="0">
                <a:solidFill>
                  <a:srgbClr val="000000"/>
                </a:solidFill>
                <a:latin typeface="SimHei" panose="02010609060101010101" pitchFamily="49" charset="-122"/>
                <a:ea typeface="SimHei" panose="02010609060101010101" pitchFamily="49" charset="-122"/>
                <a:cs typeface="Times New Roman" panose="02020603050405020304" pitchFamily="18" charset="0"/>
              </a:rPr>
              <a:t>和图神经网络</a:t>
            </a:r>
            <a:r>
              <a:rPr lang="en-US" altLang="zh-CN" sz="2600" b="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0" kern="0" dirty="0"/>
              <a:t>GNN)</a:t>
            </a:r>
            <a:r>
              <a:rPr lang="zh-CN" altLang="en-US" sz="2600" b="0" kern="0" dirty="0"/>
              <a:t> </a:t>
            </a:r>
            <a:r>
              <a:rPr lang="en-US" altLang="zh-CN" sz="2600" b="0" kern="0" dirty="0"/>
              <a:t>…</a:t>
            </a:r>
          </a:p>
          <a:p>
            <a:pPr>
              <a:buFont typeface="Wingdings" pitchFamily="2" charset="2"/>
              <a:buChar char="l"/>
            </a:pPr>
            <a:endParaRPr lang="zh-CN" altLang="en-US" sz="2800" b="0" kern="0" dirty="0"/>
          </a:p>
        </p:txBody>
      </p:sp>
      <p:pic>
        <p:nvPicPr>
          <p:cNvPr id="9" name="图片 8" descr="图片包含 游戏机, 钟表&#10;&#10;描述已自动生成">
            <a:extLst>
              <a:ext uri="{FF2B5EF4-FFF2-40B4-BE49-F238E27FC236}">
                <a16:creationId xmlns:a16="http://schemas.microsoft.com/office/drawing/2014/main" id="{EB49850D-763E-9143-9885-A18A6AFFC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3" y="3920181"/>
            <a:ext cx="4531378" cy="2808312"/>
          </a:xfrm>
          <a:prstGeom prst="rect">
            <a:avLst/>
          </a:prstGeom>
          <a:ln>
            <a:solidFill>
              <a:schemeClr val="tx1"/>
            </a:solidFill>
          </a:ln>
        </p:spPr>
      </p:pic>
      <p:sp>
        <p:nvSpPr>
          <p:cNvPr id="11" name="Rectangle 2">
            <a:extLst>
              <a:ext uri="{FF2B5EF4-FFF2-40B4-BE49-F238E27FC236}">
                <a16:creationId xmlns:a16="http://schemas.microsoft.com/office/drawing/2014/main" id="{1CBF2ADB-0C6A-C143-92C1-70C572F59808}"/>
              </a:ext>
            </a:extLst>
          </p:cNvPr>
          <p:cNvSpPr>
            <a:spLocks noGrp="1" noChangeArrowheads="1"/>
          </p:cNvSpPr>
          <p:nvPr>
            <p:ph type="title"/>
          </p:nvPr>
        </p:nvSpPr>
        <p:spPr>
          <a:xfrm>
            <a:off x="971600" y="68040"/>
            <a:ext cx="7358114" cy="1128712"/>
          </a:xfrm>
        </p:spPr>
        <p:txBody>
          <a:bodyPr/>
          <a:lstStyle/>
          <a:p>
            <a:pPr eaLnBrk="1" hangingPunct="1"/>
            <a:r>
              <a:rPr lang="zh-CN" altLang="en-US" dirty="0">
                <a:ea typeface="宋体" pitchFamily="2" charset="-122"/>
              </a:rPr>
              <a:t>单宿 </a:t>
            </a:r>
            <a:r>
              <a:rPr lang="en-US" altLang="zh-CN" dirty="0">
                <a:ea typeface="宋体" pitchFamily="2" charset="-122"/>
              </a:rPr>
              <a:t>PPR</a:t>
            </a:r>
            <a:r>
              <a:rPr lang="zh-CN" altLang="en-US" dirty="0">
                <a:ea typeface="宋体" pitchFamily="2" charset="-122"/>
              </a:rPr>
              <a:t> 相关应用</a:t>
            </a:r>
            <a:endParaRPr lang="en-US" altLang="zh-CN" dirty="0">
              <a:ea typeface="宋体" pitchFamily="2" charset="-122"/>
            </a:endParaRPr>
          </a:p>
        </p:txBody>
      </p:sp>
      <p:pic>
        <p:nvPicPr>
          <p:cNvPr id="2" name="图片 1">
            <a:extLst>
              <a:ext uri="{FF2B5EF4-FFF2-40B4-BE49-F238E27FC236}">
                <a16:creationId xmlns:a16="http://schemas.microsoft.com/office/drawing/2014/main" id="{BD34E986-8D0A-064C-83F9-2B8E4B755B5E}"/>
              </a:ext>
            </a:extLst>
          </p:cNvPr>
          <p:cNvPicPr>
            <a:picLocks noChangeAspect="1"/>
          </p:cNvPicPr>
          <p:nvPr/>
        </p:nvPicPr>
        <p:blipFill>
          <a:blip r:embed="rId4"/>
          <a:stretch>
            <a:fillRect/>
          </a:stretch>
        </p:blipFill>
        <p:spPr>
          <a:xfrm>
            <a:off x="1403648" y="3485518"/>
            <a:ext cx="5499857" cy="2890488"/>
          </a:xfrm>
          <a:prstGeom prst="rect">
            <a:avLst/>
          </a:prstGeom>
          <a:ln>
            <a:solidFill>
              <a:schemeClr val="tx1"/>
            </a:solidFill>
          </a:ln>
        </p:spPr>
      </p:pic>
      <p:pic>
        <p:nvPicPr>
          <p:cNvPr id="3" name="图片 2">
            <a:extLst>
              <a:ext uri="{FF2B5EF4-FFF2-40B4-BE49-F238E27FC236}">
                <a16:creationId xmlns:a16="http://schemas.microsoft.com/office/drawing/2014/main" id="{038D9EA0-C844-8B49-BDD3-A76CD7C83BAF}"/>
              </a:ext>
            </a:extLst>
          </p:cNvPr>
          <p:cNvPicPr>
            <a:picLocks noChangeAspect="1"/>
          </p:cNvPicPr>
          <p:nvPr/>
        </p:nvPicPr>
        <p:blipFill>
          <a:blip r:embed="rId5"/>
          <a:stretch>
            <a:fillRect/>
          </a:stretch>
        </p:blipFill>
        <p:spPr>
          <a:xfrm>
            <a:off x="2843808" y="3169676"/>
            <a:ext cx="6192062" cy="1870347"/>
          </a:xfrm>
          <a:prstGeom prst="rect">
            <a:avLst/>
          </a:prstGeom>
          <a:ln>
            <a:solidFill>
              <a:schemeClr val="tx1"/>
            </a:solidFill>
          </a:ln>
        </p:spPr>
      </p:pic>
    </p:spTree>
    <p:extLst>
      <p:ext uri="{BB962C8B-B14F-4D97-AF65-F5344CB8AC3E}">
        <p14:creationId xmlns:p14="http://schemas.microsoft.com/office/powerpoint/2010/main" val="385154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9B2E0D-51ED-3845-8ACA-38E9B61E06C6}"/>
              </a:ext>
            </a:extLst>
          </p:cNvPr>
          <p:cNvSpPr>
            <a:spLocks noGrp="1" noChangeArrowheads="1"/>
          </p:cNvSpPr>
          <p:nvPr>
            <p:ph type="title"/>
          </p:nvPr>
        </p:nvSpPr>
        <p:spPr>
          <a:xfrm>
            <a:off x="1060054" y="68040"/>
            <a:ext cx="7472386" cy="1128712"/>
          </a:xfrm>
        </p:spPr>
        <p:txBody>
          <a:bodyPr/>
          <a:lstStyle/>
          <a:p>
            <a:pPr eaLnBrk="1" hangingPunct="1"/>
            <a:r>
              <a:rPr lang="zh-CN" altLang="en-US" sz="3000" dirty="0">
                <a:ea typeface="宋体" pitchFamily="2" charset="-122"/>
              </a:rPr>
              <a:t>单宿</a:t>
            </a:r>
            <a:r>
              <a:rPr lang="en-US" altLang="zh-CN" sz="3000" dirty="0">
                <a:ea typeface="宋体" pitchFamily="2" charset="-122"/>
              </a:rPr>
              <a:t>PPR</a:t>
            </a:r>
            <a:r>
              <a:rPr lang="zh-CN" altLang="en-US" sz="3000" dirty="0">
                <a:ea typeface="宋体" pitchFamily="2" charset="-122"/>
              </a:rPr>
              <a:t>应用：图嵌入</a:t>
            </a:r>
            <a:r>
              <a:rPr lang="en-US" altLang="zh-CN" sz="3000" dirty="0">
                <a:ea typeface="宋体" pitchFamily="2" charset="-122"/>
              </a:rPr>
              <a:t>(graph embedding)</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DCF0ADD2-85B2-4349-8790-5A34E7244C26}"/>
                  </a:ext>
                </a:extLst>
              </p:cNvPr>
              <p:cNvSpPr txBox="1"/>
              <p:nvPr/>
            </p:nvSpPr>
            <p:spPr>
              <a:xfrm>
                <a:off x="747710" y="1075611"/>
                <a:ext cx="7928743" cy="1446550"/>
              </a:xfrm>
              <a:prstGeom prst="rect">
                <a:avLst/>
              </a:prstGeom>
              <a:noFill/>
            </p:spPr>
            <p:txBody>
              <a:bodyPr wrap="square" rtlCol="0">
                <a:spAutoFit/>
              </a:bodyPr>
              <a:lstStyle/>
              <a:p>
                <a:r>
                  <a:rPr kumimoji="1" lang="zh-CN" altLang="en-US" sz="2200" b="0" dirty="0">
                    <a:latin typeface="Candara" panose="020E0502030303020204" pitchFamily="34" charset="0"/>
                  </a:rPr>
                  <a:t>很多图嵌入算法基于矩阵分解得到图上各节点的向量表示：</a:t>
                </a:r>
                <a:endParaRPr kumimoji="1" lang="en-US" altLang="zh-CN" sz="2200" b="0" dirty="0">
                  <a:latin typeface="Candara" panose="020E0502030303020204" pitchFamily="34" charset="0"/>
                </a:endParaRPr>
              </a:p>
              <a:p>
                <a:pPr marL="342900" indent="-342900">
                  <a:buSzPct val="80000"/>
                  <a:buFont typeface="Wingdings" pitchFamily="2" charset="2"/>
                  <a:buChar char="p"/>
                </a:pPr>
                <a:r>
                  <a:rPr kumimoji="1" lang="zh-CN" altLang="en-US" sz="2200" b="0" dirty="0">
                    <a:latin typeface="Candara" panose="020E0502030303020204" pitchFamily="34" charset="0"/>
                  </a:rPr>
                  <a:t>给定图</a:t>
                </a:r>
                <a14:m>
                  <m:oMath xmlns:m="http://schemas.openxmlformats.org/officeDocument/2006/math">
                    <m:r>
                      <a:rPr kumimoji="1" lang="en-US" altLang="zh-CN" sz="2200" b="0" i="1">
                        <a:latin typeface="Cambria Math" panose="02040503050406030204" pitchFamily="18" charset="0"/>
                      </a:rPr>
                      <m:t>𝐺</m:t>
                    </m:r>
                  </m:oMath>
                </a14:m>
                <a:r>
                  <a:rPr kumimoji="1" lang="en-US" altLang="zh-CN" sz="2200" b="0" dirty="0">
                    <a:latin typeface="Candara" panose="020E0502030303020204" pitchFamily="34" charset="0"/>
                  </a:rPr>
                  <a:t>, </a:t>
                </a:r>
                <a:r>
                  <a:rPr kumimoji="1" lang="zh-CN" altLang="en-US" sz="2200" b="0" dirty="0">
                    <a:latin typeface="Candara" panose="020E0502030303020204" pitchFamily="34" charset="0"/>
                  </a:rPr>
                  <a:t>计算图</a:t>
                </a:r>
                <a14:m>
                  <m:oMath xmlns:m="http://schemas.openxmlformats.org/officeDocument/2006/math">
                    <m:r>
                      <a:rPr kumimoji="1" lang="en-US" altLang="zh-CN" sz="2200" b="0" i="1">
                        <a:latin typeface="Cambria Math" panose="02040503050406030204" pitchFamily="18" charset="0"/>
                      </a:rPr>
                      <m:t>𝐺</m:t>
                    </m:r>
                  </m:oMath>
                </a14:m>
                <a:r>
                  <a:rPr kumimoji="1" lang="zh-CN" altLang="en-US" sz="2200" b="0" dirty="0">
                    <a:latin typeface="Candara" panose="020E0502030303020204" pitchFamily="34" charset="0"/>
                  </a:rPr>
                  <a:t>的</a:t>
                </a:r>
                <a:r>
                  <a:rPr kumimoji="1" lang="en-US" altLang="zh-CN" sz="2200" b="0" dirty="0">
                    <a:solidFill>
                      <a:srgbClr val="C00000"/>
                    </a:solidFill>
                    <a:latin typeface="Candara" panose="020E0502030303020204" pitchFamily="34" charset="0"/>
                  </a:rPr>
                  <a:t>PPR</a:t>
                </a:r>
                <a:r>
                  <a:rPr kumimoji="1" lang="zh-CN" altLang="en-US" sz="2200" b="0" dirty="0">
                    <a:solidFill>
                      <a:srgbClr val="C00000"/>
                    </a:solidFill>
                    <a:latin typeface="Candara" panose="020E0502030303020204" pitchFamily="34" charset="0"/>
                  </a:rPr>
                  <a:t>矩阵</a:t>
                </a:r>
                <a:r>
                  <a:rPr kumimoji="1" lang="en-US" altLang="zh-CN" sz="2200" b="0" dirty="0">
                    <a:solidFill>
                      <a:srgbClr val="C00000"/>
                    </a:solidFill>
                    <a:latin typeface="Candara" panose="020E0502030303020204" pitchFamily="34" charset="0"/>
                  </a:rPr>
                  <a:t> </a:t>
                </a:r>
                <a:r>
                  <a:rPr kumimoji="1" lang="en-US" altLang="zh-CN" sz="1800" b="0" dirty="0">
                    <a:latin typeface="Candara" panose="020E0502030303020204" pitchFamily="34" charset="0"/>
                  </a:rPr>
                  <a:t>[e.g. HOPE, KDD’16] </a:t>
                </a:r>
                <a:r>
                  <a:rPr kumimoji="1" lang="zh-CN" altLang="en-US" sz="2200" b="0" dirty="0">
                    <a:latin typeface="Candara" panose="020E0502030303020204" pitchFamily="34" charset="0"/>
                  </a:rPr>
                  <a:t>或</a:t>
                </a:r>
                <a:r>
                  <a:rPr kumimoji="1" lang="en-US" altLang="zh-CN" sz="2200" b="0" dirty="0">
                    <a:latin typeface="Candara" panose="020E0502030303020204" pitchFamily="34" charset="0"/>
                  </a:rPr>
                  <a:t>PPR</a:t>
                </a:r>
                <a:r>
                  <a:rPr kumimoji="1" lang="zh-CN" altLang="en-US" sz="2200" b="0" dirty="0">
                    <a:latin typeface="Candara" panose="020E0502030303020204" pitchFamily="34" charset="0"/>
                  </a:rPr>
                  <a:t>矩阵的相关变形</a:t>
                </a:r>
                <a:r>
                  <a:rPr kumimoji="1" lang="en-US" altLang="zh-CN" sz="2200" b="0" dirty="0">
                    <a:latin typeface="Candara" panose="020E0502030303020204" pitchFamily="34" charset="0"/>
                  </a:rPr>
                  <a:t> </a:t>
                </a:r>
                <a:r>
                  <a:rPr kumimoji="1" lang="en-US" altLang="zh-CN" sz="1800" b="0" dirty="0">
                    <a:latin typeface="Candara" panose="020E0502030303020204" pitchFamily="34" charset="0"/>
                  </a:rPr>
                  <a:t>[e.g. STRAP, KDD’19]. </a:t>
                </a:r>
                <a:endParaRPr kumimoji="1" lang="en-US" altLang="zh-CN" sz="2200" b="0" dirty="0">
                  <a:latin typeface="Candara" panose="020E0502030303020204" pitchFamily="34" charset="0"/>
                </a:endParaRPr>
              </a:p>
              <a:p>
                <a:pPr marL="342900" indent="-342900">
                  <a:buSzPct val="80000"/>
                  <a:buFont typeface="Wingdings" pitchFamily="2" charset="2"/>
                  <a:buChar char="p"/>
                </a:pPr>
                <a:r>
                  <a:rPr kumimoji="1" lang="zh-CN" altLang="en-US" sz="2200" b="0" dirty="0">
                    <a:latin typeface="Candara" panose="020E0502030303020204" pitchFamily="34" charset="0"/>
                  </a:rPr>
                  <a:t>借助矩阵分解得到图上各节点的向量表示</a:t>
                </a:r>
                <a:endParaRPr kumimoji="1" lang="en-US" altLang="zh-CN" sz="2200" b="0" dirty="0">
                  <a:latin typeface="Candara" panose="020E0502030303020204" pitchFamily="34" charset="0"/>
                </a:endParaRPr>
              </a:p>
            </p:txBody>
          </p:sp>
        </mc:Choice>
        <mc:Fallback xmlns="">
          <p:sp>
            <p:nvSpPr>
              <p:cNvPr id="5" name="文本框 4">
                <a:extLst>
                  <a:ext uri="{FF2B5EF4-FFF2-40B4-BE49-F238E27FC236}">
                    <a16:creationId xmlns:a16="http://schemas.microsoft.com/office/drawing/2014/main" id="{DCF0ADD2-85B2-4349-8790-5A34E7244C26}"/>
                  </a:ext>
                </a:extLst>
              </p:cNvPr>
              <p:cNvSpPr txBox="1">
                <a:spLocks noRot="1" noChangeAspect="1" noMove="1" noResize="1" noEditPoints="1" noAdjustHandles="1" noChangeArrowheads="1" noChangeShapeType="1" noTextEdit="1"/>
              </p:cNvSpPr>
              <p:nvPr/>
            </p:nvSpPr>
            <p:spPr>
              <a:xfrm>
                <a:off x="747710" y="1075611"/>
                <a:ext cx="7928743" cy="1446550"/>
              </a:xfrm>
              <a:prstGeom prst="rect">
                <a:avLst/>
              </a:prstGeom>
              <a:blipFill>
                <a:blip r:embed="rId3"/>
                <a:stretch>
                  <a:fillRect l="-1122" t="-4386" b="-6140"/>
                </a:stretch>
              </a:blipFill>
            </p:spPr>
            <p:txBody>
              <a:bodyPr/>
              <a:lstStyle/>
              <a:p>
                <a:r>
                  <a:rPr lang="zh-CN" altLang="en-US">
                    <a:noFill/>
                  </a:rPr>
                  <a:t> </a:t>
                </a:r>
              </a:p>
            </p:txBody>
          </p:sp>
        </mc:Fallback>
      </mc:AlternateContent>
      <p:pic>
        <p:nvPicPr>
          <p:cNvPr id="3" name="图片 2" descr="图片包含 游戏机, 挂, 钟表, 画&#10;&#10;描述已自动生成">
            <a:extLst>
              <a:ext uri="{FF2B5EF4-FFF2-40B4-BE49-F238E27FC236}">
                <a16:creationId xmlns:a16="http://schemas.microsoft.com/office/drawing/2014/main" id="{57BEEEF4-6D83-F940-9748-FF3CF5ECB4C2}"/>
              </a:ext>
            </a:extLst>
          </p:cNvPr>
          <p:cNvPicPr>
            <a:picLocks noChangeAspect="1"/>
          </p:cNvPicPr>
          <p:nvPr/>
        </p:nvPicPr>
        <p:blipFill rotWithShape="1">
          <a:blip r:embed="rId4">
            <a:extLst>
              <a:ext uri="{28A0092B-C50C-407E-A947-70E740481C1C}">
                <a14:useLocalDpi xmlns:a14="http://schemas.microsoft.com/office/drawing/2010/main" val="0"/>
              </a:ext>
            </a:extLst>
          </a:blip>
          <a:srcRect b="12021"/>
          <a:stretch/>
        </p:blipFill>
        <p:spPr>
          <a:xfrm>
            <a:off x="190542" y="4037765"/>
            <a:ext cx="1429130" cy="2129280"/>
          </a:xfrm>
          <a:prstGeom prst="rect">
            <a:avLst/>
          </a:prstGeom>
        </p:spPr>
      </p:pic>
      <p:pic>
        <p:nvPicPr>
          <p:cNvPr id="43" name="图片 42" descr="图片包含 游戏机&#10;&#10;描述已自动生成">
            <a:extLst>
              <a:ext uri="{FF2B5EF4-FFF2-40B4-BE49-F238E27FC236}">
                <a16:creationId xmlns:a16="http://schemas.microsoft.com/office/drawing/2014/main" id="{A72EC930-9762-BE4E-9E11-37F51BAB7A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4453369"/>
            <a:ext cx="3335630" cy="1569660"/>
          </a:xfrm>
          <a:prstGeom prst="rect">
            <a:avLst/>
          </a:prstGeom>
        </p:spPr>
      </p:pic>
      <p:pic>
        <p:nvPicPr>
          <p:cNvPr id="45" name="图片 44" descr="图片包含 游戏机, 桌子&#10;&#10;描述已自动生成">
            <a:extLst>
              <a:ext uri="{FF2B5EF4-FFF2-40B4-BE49-F238E27FC236}">
                <a16:creationId xmlns:a16="http://schemas.microsoft.com/office/drawing/2014/main" id="{E115ACC4-B04D-1B4C-A736-9CF248CF60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8832" y="4364326"/>
            <a:ext cx="1547664" cy="305068"/>
          </a:xfrm>
          <a:prstGeom prst="rect">
            <a:avLst/>
          </a:prstGeom>
        </p:spPr>
      </p:pic>
      <p:pic>
        <p:nvPicPr>
          <p:cNvPr id="47" name="图片 46" descr="图片包含 游戏机, 截图, 画&#10;&#10;描述已自动生成">
            <a:extLst>
              <a:ext uri="{FF2B5EF4-FFF2-40B4-BE49-F238E27FC236}">
                <a16:creationId xmlns:a16="http://schemas.microsoft.com/office/drawing/2014/main" id="{39135CF4-795F-8948-BDC5-4CDAED5F0D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88931" y="3862789"/>
            <a:ext cx="1459333" cy="1569660"/>
          </a:xfrm>
          <a:prstGeom prst="rect">
            <a:avLst/>
          </a:prstGeom>
        </p:spPr>
      </p:pic>
      <p:sp>
        <p:nvSpPr>
          <p:cNvPr id="48" name="右箭头 47">
            <a:extLst>
              <a:ext uri="{FF2B5EF4-FFF2-40B4-BE49-F238E27FC236}">
                <a16:creationId xmlns:a16="http://schemas.microsoft.com/office/drawing/2014/main" id="{84C43BA0-F68E-2444-B694-6CE0307D151B}"/>
              </a:ext>
            </a:extLst>
          </p:cNvPr>
          <p:cNvSpPr/>
          <p:nvPr/>
        </p:nvSpPr>
        <p:spPr>
          <a:xfrm>
            <a:off x="1716053" y="5435038"/>
            <a:ext cx="360040" cy="227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右箭头 48">
            <a:extLst>
              <a:ext uri="{FF2B5EF4-FFF2-40B4-BE49-F238E27FC236}">
                <a16:creationId xmlns:a16="http://schemas.microsoft.com/office/drawing/2014/main" id="{CAE0AFA7-AEB8-BD44-864C-7CEBAD073FF7}"/>
              </a:ext>
            </a:extLst>
          </p:cNvPr>
          <p:cNvSpPr/>
          <p:nvPr/>
        </p:nvSpPr>
        <p:spPr>
          <a:xfrm>
            <a:off x="5508104" y="5421928"/>
            <a:ext cx="1607438" cy="241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50" name="图片 49" descr="图片包含 游戏机, 桌子&#10;&#10;描述已自动生成">
            <a:extLst>
              <a:ext uri="{FF2B5EF4-FFF2-40B4-BE49-F238E27FC236}">
                <a16:creationId xmlns:a16="http://schemas.microsoft.com/office/drawing/2014/main" id="{8059E8E7-0D83-8A44-B53C-2BEA90C671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6963" y="4685695"/>
            <a:ext cx="1547664" cy="305068"/>
          </a:xfrm>
          <a:prstGeom prst="rect">
            <a:avLst/>
          </a:prstGeom>
        </p:spPr>
      </p:pic>
      <p:pic>
        <p:nvPicPr>
          <p:cNvPr id="51" name="图片 50" descr="图片包含 游戏机, 桌子&#10;&#10;描述已自动生成">
            <a:extLst>
              <a:ext uri="{FF2B5EF4-FFF2-40B4-BE49-F238E27FC236}">
                <a16:creationId xmlns:a16="http://schemas.microsoft.com/office/drawing/2014/main" id="{919AD2DE-655C-914B-83A9-E9335B5441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6963" y="5011949"/>
            <a:ext cx="1547664" cy="305068"/>
          </a:xfrm>
          <a:prstGeom prst="rect">
            <a:avLst/>
          </a:prstGeom>
        </p:spPr>
      </p:pic>
      <p:pic>
        <p:nvPicPr>
          <p:cNvPr id="52" name="图片 51" descr="图片包含 游戏机, 桌子&#10;&#10;描述已自动生成">
            <a:extLst>
              <a:ext uri="{FF2B5EF4-FFF2-40B4-BE49-F238E27FC236}">
                <a16:creationId xmlns:a16="http://schemas.microsoft.com/office/drawing/2014/main" id="{A8937801-8058-E04F-A0F7-F13A6D1F72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6963" y="5819451"/>
            <a:ext cx="1547664" cy="305068"/>
          </a:xfrm>
          <a:prstGeom prst="rect">
            <a:avLst/>
          </a:prstGeom>
        </p:spPr>
      </p:pic>
      <p:sp>
        <p:nvSpPr>
          <p:cNvPr id="53" name="文本框 52">
            <a:extLst>
              <a:ext uri="{FF2B5EF4-FFF2-40B4-BE49-F238E27FC236}">
                <a16:creationId xmlns:a16="http://schemas.microsoft.com/office/drawing/2014/main" id="{B84C3F57-61BF-594C-9D80-AD298A892BB2}"/>
              </a:ext>
            </a:extLst>
          </p:cNvPr>
          <p:cNvSpPr txBox="1"/>
          <p:nvPr/>
        </p:nvSpPr>
        <p:spPr>
          <a:xfrm>
            <a:off x="2696399" y="6167045"/>
            <a:ext cx="2451665" cy="369332"/>
          </a:xfrm>
          <a:prstGeom prst="rect">
            <a:avLst/>
          </a:prstGeom>
          <a:noFill/>
        </p:spPr>
        <p:txBody>
          <a:bodyPr wrap="square" rtlCol="0">
            <a:spAutoFit/>
          </a:bodyPr>
          <a:lstStyle/>
          <a:p>
            <a:r>
              <a:rPr kumimoji="1" lang="en-US" altLang="zh-CN" sz="1800" dirty="0">
                <a:solidFill>
                  <a:srgbClr val="C00000"/>
                </a:solidFill>
                <a:latin typeface="Corbel" panose="020B0503020204020204" pitchFamily="34" charset="0"/>
              </a:rPr>
              <a:t>2.</a:t>
            </a:r>
            <a:r>
              <a:rPr kumimoji="1" lang="en-US" altLang="zh-CN" sz="1800" b="0" dirty="0">
                <a:latin typeface="Corbel" panose="020B0503020204020204" pitchFamily="34" charset="0"/>
              </a:rPr>
              <a:t> PPR </a:t>
            </a:r>
            <a:r>
              <a:rPr kumimoji="1" lang="zh-CN" altLang="en-US" sz="1800" b="0" dirty="0">
                <a:latin typeface="Corbel" panose="020B0503020204020204" pitchFamily="34" charset="0"/>
              </a:rPr>
              <a:t>矩阵或其变形</a:t>
            </a:r>
          </a:p>
        </p:txBody>
      </p: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471CF2FB-6692-F648-B857-746013A78C0C}"/>
                  </a:ext>
                </a:extLst>
              </p:cNvPr>
              <p:cNvSpPr txBox="1"/>
              <p:nvPr/>
            </p:nvSpPr>
            <p:spPr>
              <a:xfrm>
                <a:off x="35496" y="6167045"/>
                <a:ext cx="2073154" cy="646331"/>
              </a:xfrm>
              <a:prstGeom prst="rect">
                <a:avLst/>
              </a:prstGeom>
              <a:noFill/>
            </p:spPr>
            <p:txBody>
              <a:bodyPr wrap="square" rtlCol="0">
                <a:spAutoFit/>
              </a:bodyPr>
              <a:lstStyle/>
              <a:p>
                <a:r>
                  <a:rPr kumimoji="1" lang="en-US" altLang="zh-CN" sz="1800" dirty="0">
                    <a:solidFill>
                      <a:srgbClr val="C00000"/>
                    </a:solidFill>
                    <a:latin typeface="Corbel" panose="020B0503020204020204" pitchFamily="34" charset="0"/>
                  </a:rPr>
                  <a:t>1. </a:t>
                </a:r>
                <a:r>
                  <a:rPr kumimoji="1" lang="zh-CN" altLang="en-US" sz="1800" b="0" dirty="0">
                    <a:latin typeface="Corbel" panose="020B0503020204020204" pitchFamily="34" charset="0"/>
                  </a:rPr>
                  <a:t>图</a:t>
                </a:r>
                <a:r>
                  <a:rPr kumimoji="1" lang="en-US" altLang="zh-CN" sz="1800" b="0" dirty="0">
                    <a:latin typeface="Corbel" panose="020B0503020204020204" pitchFamily="34" charset="0"/>
                  </a:rPr>
                  <a:t> </a:t>
                </a:r>
                <a14:m>
                  <m:oMath xmlns:m="http://schemas.openxmlformats.org/officeDocument/2006/math">
                    <m:r>
                      <a:rPr kumimoji="1" lang="en-US" altLang="zh-CN" sz="1800" b="0" i="1" smtClean="0">
                        <a:latin typeface="Cambria Math" panose="02040503050406030204" pitchFamily="18" charset="0"/>
                      </a:rPr>
                      <m:t>𝐺</m:t>
                    </m:r>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𝑉</m:t>
                    </m:r>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𝐸</m:t>
                    </m:r>
                    <m:r>
                      <a:rPr kumimoji="1" lang="en-US" altLang="zh-CN" sz="1800" b="0" i="1" smtClean="0">
                        <a:latin typeface="Cambria Math" panose="02040503050406030204" pitchFamily="18" charset="0"/>
                      </a:rPr>
                      <m:t>)</m:t>
                    </m:r>
                  </m:oMath>
                </a14:m>
                <a:endParaRPr kumimoji="1" lang="en-US" altLang="zh-CN" sz="1800" b="0" dirty="0">
                  <a:latin typeface="Corbel" panose="020B0503020204020204" pitchFamily="34"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zh-CN" sz="1800" b="0" i="1" smtClean="0">
                              <a:latin typeface="Cambria Math" panose="02040503050406030204" pitchFamily="18" charset="0"/>
                            </a:rPr>
                          </m:ctrlPr>
                        </m:dPr>
                        <m:e>
                          <m:r>
                            <a:rPr kumimoji="1" lang="en-US" altLang="zh-CN" sz="1800" b="0" i="1" smtClean="0">
                              <a:latin typeface="Cambria Math" panose="02040503050406030204" pitchFamily="18" charset="0"/>
                            </a:rPr>
                            <m:t>𝑉</m:t>
                          </m:r>
                        </m:e>
                      </m:d>
                      <m:r>
                        <a:rPr kumimoji="1" lang="en-US" altLang="zh-CN" sz="1800" b="0" i="1" smtClean="0">
                          <a:latin typeface="Cambria Math" panose="02040503050406030204" pitchFamily="18" charset="0"/>
                        </a:rPr>
                        <m:t>=</m:t>
                      </m:r>
                      <m:r>
                        <a:rPr kumimoji="1" lang="en-US" altLang="zh-CN" sz="1800" b="0" i="1" smtClean="0">
                          <a:latin typeface="Cambria Math" panose="02040503050406030204" pitchFamily="18" charset="0"/>
                        </a:rPr>
                        <m:t>𝑛</m:t>
                      </m:r>
                    </m:oMath>
                  </m:oMathPara>
                </a14:m>
                <a:endParaRPr kumimoji="1" lang="zh-CN" altLang="en-US" sz="1800" b="0" dirty="0">
                  <a:latin typeface="Corbel" panose="020B0503020204020204" pitchFamily="34" charset="0"/>
                </a:endParaRPr>
              </a:p>
            </p:txBody>
          </p:sp>
        </mc:Choice>
        <mc:Fallback xmlns="">
          <p:sp>
            <p:nvSpPr>
              <p:cNvPr id="54" name="文本框 53">
                <a:extLst>
                  <a:ext uri="{FF2B5EF4-FFF2-40B4-BE49-F238E27FC236}">
                    <a16:creationId xmlns:a16="http://schemas.microsoft.com/office/drawing/2014/main" id="{471CF2FB-6692-F648-B857-746013A78C0C}"/>
                  </a:ext>
                </a:extLst>
              </p:cNvPr>
              <p:cNvSpPr txBox="1">
                <a:spLocks noRot="1" noChangeAspect="1" noMove="1" noResize="1" noEditPoints="1" noAdjustHandles="1" noChangeArrowheads="1" noChangeShapeType="1" noTextEdit="1"/>
              </p:cNvSpPr>
              <p:nvPr/>
            </p:nvSpPr>
            <p:spPr>
              <a:xfrm>
                <a:off x="35496" y="6167045"/>
                <a:ext cx="2073154" cy="646331"/>
              </a:xfrm>
              <a:prstGeom prst="rect">
                <a:avLst/>
              </a:prstGeom>
              <a:blipFill>
                <a:blip r:embed="rId8"/>
                <a:stretch>
                  <a:fillRect l="-1829" t="-7843"/>
                </a:stretch>
              </a:blipFill>
            </p:spPr>
            <p:txBody>
              <a:bodyPr/>
              <a:lstStyle/>
              <a:p>
                <a:r>
                  <a:rPr lang="zh-CN" altLang="en-US">
                    <a:noFill/>
                  </a:rPr>
                  <a:t> </a:t>
                </a:r>
              </a:p>
            </p:txBody>
          </p:sp>
        </mc:Fallback>
      </mc:AlternateContent>
      <p:sp>
        <p:nvSpPr>
          <p:cNvPr id="55" name="文本框 54">
            <a:extLst>
              <a:ext uri="{FF2B5EF4-FFF2-40B4-BE49-F238E27FC236}">
                <a16:creationId xmlns:a16="http://schemas.microsoft.com/office/drawing/2014/main" id="{9CF12D13-328A-C24F-AECD-ACFBAEF53F73}"/>
              </a:ext>
            </a:extLst>
          </p:cNvPr>
          <p:cNvSpPr txBox="1"/>
          <p:nvPr/>
        </p:nvSpPr>
        <p:spPr>
          <a:xfrm>
            <a:off x="7020272" y="6164734"/>
            <a:ext cx="2145162" cy="369332"/>
          </a:xfrm>
          <a:prstGeom prst="rect">
            <a:avLst/>
          </a:prstGeom>
          <a:noFill/>
        </p:spPr>
        <p:txBody>
          <a:bodyPr wrap="square" rtlCol="0">
            <a:spAutoFit/>
          </a:bodyPr>
          <a:lstStyle/>
          <a:p>
            <a:pPr algn="ctr"/>
            <a:r>
              <a:rPr kumimoji="1" lang="en-US" altLang="zh-CN" sz="1800" dirty="0">
                <a:solidFill>
                  <a:srgbClr val="C00000"/>
                </a:solidFill>
                <a:latin typeface="Corbel" panose="020B0503020204020204" pitchFamily="34" charset="0"/>
              </a:rPr>
              <a:t>3. </a:t>
            </a:r>
            <a:r>
              <a:rPr kumimoji="1" lang="zh-CN" altLang="en-US" sz="1800" b="0" dirty="0">
                <a:latin typeface="Corbel" panose="020B0503020204020204" pitchFamily="34" charset="0"/>
              </a:rPr>
              <a:t>各节点向量表示</a:t>
            </a:r>
          </a:p>
        </p:txBody>
      </p:sp>
      <p:sp>
        <p:nvSpPr>
          <p:cNvPr id="56" name="文本框 55">
            <a:extLst>
              <a:ext uri="{FF2B5EF4-FFF2-40B4-BE49-F238E27FC236}">
                <a16:creationId xmlns:a16="http://schemas.microsoft.com/office/drawing/2014/main" id="{B963BA0C-79C6-E047-8344-90C8C9C556D8}"/>
              </a:ext>
            </a:extLst>
          </p:cNvPr>
          <p:cNvSpPr txBox="1"/>
          <p:nvPr/>
        </p:nvSpPr>
        <p:spPr>
          <a:xfrm>
            <a:off x="5628000" y="4628738"/>
            <a:ext cx="1459332" cy="369332"/>
          </a:xfrm>
          <a:prstGeom prst="rect">
            <a:avLst/>
          </a:prstGeom>
          <a:noFill/>
        </p:spPr>
        <p:txBody>
          <a:bodyPr wrap="square" rtlCol="0">
            <a:spAutoFit/>
          </a:bodyPr>
          <a:lstStyle/>
          <a:p>
            <a:pPr algn="ctr"/>
            <a:r>
              <a:rPr kumimoji="1" lang="zh-CN" altLang="en-US" sz="1800" b="0" dirty="0">
                <a:latin typeface="Corbel" panose="020B0503020204020204" pitchFamily="34" charset="0"/>
              </a:rPr>
              <a:t>矩阵分解</a:t>
            </a:r>
          </a:p>
        </p:txBody>
      </p:sp>
      <p:sp>
        <p:nvSpPr>
          <p:cNvPr id="57" name="文本框 56">
            <a:extLst>
              <a:ext uri="{FF2B5EF4-FFF2-40B4-BE49-F238E27FC236}">
                <a16:creationId xmlns:a16="http://schemas.microsoft.com/office/drawing/2014/main" id="{139168E0-FBD4-E642-A81A-0BFF0EEFA6FD}"/>
              </a:ext>
            </a:extLst>
          </p:cNvPr>
          <p:cNvSpPr txBox="1"/>
          <p:nvPr/>
        </p:nvSpPr>
        <p:spPr>
          <a:xfrm>
            <a:off x="8039414" y="5306181"/>
            <a:ext cx="553998" cy="501595"/>
          </a:xfrm>
          <a:prstGeom prst="rect">
            <a:avLst/>
          </a:prstGeom>
          <a:noFill/>
        </p:spPr>
        <p:txBody>
          <a:bodyPr vert="eaVert" wrap="square" rtlCol="0">
            <a:spAutoFit/>
          </a:bodyPr>
          <a:lstStyle/>
          <a:p>
            <a:pPr algn="ctr"/>
            <a:r>
              <a:rPr kumimoji="1" lang="en-US" altLang="zh-CN" sz="2400" dirty="0">
                <a:solidFill>
                  <a:srgbClr val="C00000"/>
                </a:solidFill>
              </a:rPr>
              <a:t>…</a:t>
            </a:r>
            <a:endParaRPr kumimoji="1" lang="zh-CN" altLang="en-US" sz="2400" dirty="0">
              <a:solidFill>
                <a:srgbClr val="C00000"/>
              </a:solidFill>
            </a:endParaRPr>
          </a:p>
        </p:txBody>
      </p:sp>
      <p:sp>
        <p:nvSpPr>
          <p:cNvPr id="58" name="右大括号 57">
            <a:extLst>
              <a:ext uri="{FF2B5EF4-FFF2-40B4-BE49-F238E27FC236}">
                <a16:creationId xmlns:a16="http://schemas.microsoft.com/office/drawing/2014/main" id="{CEC49448-773C-1040-ABD0-DB12A40A7A75}"/>
              </a:ext>
            </a:extLst>
          </p:cNvPr>
          <p:cNvSpPr/>
          <p:nvPr/>
        </p:nvSpPr>
        <p:spPr>
          <a:xfrm rot="16200000">
            <a:off x="8155714" y="3602473"/>
            <a:ext cx="199447" cy="1296144"/>
          </a:xfrm>
          <a:prstGeom prst="rightBrace">
            <a:avLst/>
          </a:prstGeom>
          <a:ln w="28575">
            <a:solidFill>
              <a:srgbClr val="C00000">
                <a:alpha val="9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BB4981F2-57D6-C34D-B894-3E532D286437}"/>
                  </a:ext>
                </a:extLst>
              </p:cNvPr>
              <p:cNvSpPr txBox="1"/>
              <p:nvPr/>
            </p:nvSpPr>
            <p:spPr>
              <a:xfrm>
                <a:off x="7956373" y="3773499"/>
                <a:ext cx="720080" cy="4437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Hans" sz="2200" i="1">
                              <a:latin typeface="Cambria Math" panose="02040503050406030204" pitchFamily="18" charset="0"/>
                            </a:rPr>
                          </m:ctrlPr>
                        </m:sSupPr>
                        <m:e>
                          <m:r>
                            <a:rPr kumimoji="1" lang="en-US" altLang="zh-Hans" sz="2200" i="1">
                              <a:latin typeface="Cambria Math" panose="02040503050406030204" pitchFamily="18" charset="0"/>
                              <a:ea typeface="Cambria Math" panose="02040503050406030204" pitchFamily="18" charset="0"/>
                            </a:rPr>
                            <m:t>ℝ</m:t>
                          </m:r>
                        </m:e>
                        <m:sup>
                          <m:r>
                            <a:rPr kumimoji="1" lang="en-US" altLang="zh-Hans" sz="2200" i="1">
                              <a:latin typeface="Cambria Math" panose="02040503050406030204" pitchFamily="18" charset="0"/>
                            </a:rPr>
                            <m:t>𝒅</m:t>
                          </m:r>
                        </m:sup>
                      </m:sSup>
                    </m:oMath>
                  </m:oMathPara>
                </a14:m>
                <a:endParaRPr kumimoji="1" lang="zh-CN" altLang="en-US" sz="2200" dirty="0"/>
              </a:p>
            </p:txBody>
          </p:sp>
        </mc:Choice>
        <mc:Fallback xmlns="">
          <p:sp>
            <p:nvSpPr>
              <p:cNvPr id="59" name="文本框 58">
                <a:extLst>
                  <a:ext uri="{FF2B5EF4-FFF2-40B4-BE49-F238E27FC236}">
                    <a16:creationId xmlns:a16="http://schemas.microsoft.com/office/drawing/2014/main" id="{BB4981F2-57D6-C34D-B894-3E532D286437}"/>
                  </a:ext>
                </a:extLst>
              </p:cNvPr>
              <p:cNvSpPr txBox="1">
                <a:spLocks noRot="1" noChangeAspect="1" noMove="1" noResize="1" noEditPoints="1" noAdjustHandles="1" noChangeArrowheads="1" noChangeShapeType="1" noTextEdit="1"/>
              </p:cNvSpPr>
              <p:nvPr/>
            </p:nvSpPr>
            <p:spPr>
              <a:xfrm>
                <a:off x="7956373" y="3773499"/>
                <a:ext cx="720080" cy="443711"/>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矩形 59">
                <a:extLst>
                  <a:ext uri="{FF2B5EF4-FFF2-40B4-BE49-F238E27FC236}">
                    <a16:creationId xmlns:a16="http://schemas.microsoft.com/office/drawing/2014/main" id="{51B68472-D771-D643-AF67-3D1D337585B4}"/>
                  </a:ext>
                </a:extLst>
              </p:cNvPr>
              <p:cNvSpPr/>
              <p:nvPr/>
            </p:nvSpPr>
            <p:spPr>
              <a:xfrm>
                <a:off x="7103310" y="4294837"/>
                <a:ext cx="486415" cy="369332"/>
              </a:xfrm>
              <a:prstGeom prst="rect">
                <a:avLst/>
              </a:prstGeom>
            </p:spPr>
            <p:txBody>
              <a:bodyPr wrap="none">
                <a:spAutoFit/>
              </a:bodyPr>
              <a:lstStyle/>
              <a:p>
                <a14:m>
                  <m:oMath xmlns:m="http://schemas.openxmlformats.org/officeDocument/2006/math">
                    <m:sSub>
                      <m:sSubPr>
                        <m:ctrlPr>
                          <a:rPr lang="en-US" altLang="zh-CN" sz="1800" b="0" i="1" smtClean="0">
                            <a:latin typeface="Cambria Math" panose="02040503050406030204" pitchFamily="18" charset="0"/>
                            <a:cs typeface="Times New Roman" pitchFamily="18" charset="0"/>
                          </a:rPr>
                        </m:ctrlPr>
                      </m:sSubPr>
                      <m:e>
                        <m:r>
                          <a:rPr lang="en-US" altLang="zh-CN" sz="1800" b="0" i="1">
                            <a:latin typeface="Cambria Math" panose="02040503050406030204" pitchFamily="18" charset="0"/>
                            <a:cs typeface="Times New Roman" pitchFamily="18" charset="0"/>
                          </a:rPr>
                          <m:t>𝑣</m:t>
                        </m:r>
                      </m:e>
                      <m:sub>
                        <m:r>
                          <a:rPr lang="en-US" altLang="zh-CN" sz="1800" b="0" i="1">
                            <a:latin typeface="Cambria Math" panose="02040503050406030204" pitchFamily="18" charset="0"/>
                            <a:cs typeface="Times New Roman" pitchFamily="18" charset="0"/>
                          </a:rPr>
                          <m:t>1</m:t>
                        </m:r>
                      </m:sub>
                    </m:sSub>
                  </m:oMath>
                </a14:m>
                <a:r>
                  <a:rPr lang="en-US" altLang="zh-CN" sz="1800" dirty="0"/>
                  <a:t>:</a:t>
                </a:r>
                <a:endParaRPr lang="zh-CN" altLang="en-US" sz="1800" dirty="0"/>
              </a:p>
            </p:txBody>
          </p:sp>
        </mc:Choice>
        <mc:Fallback xmlns="">
          <p:sp>
            <p:nvSpPr>
              <p:cNvPr id="60" name="矩形 59">
                <a:extLst>
                  <a:ext uri="{FF2B5EF4-FFF2-40B4-BE49-F238E27FC236}">
                    <a16:creationId xmlns:a16="http://schemas.microsoft.com/office/drawing/2014/main" id="{51B68472-D771-D643-AF67-3D1D337585B4}"/>
                  </a:ext>
                </a:extLst>
              </p:cNvPr>
              <p:cNvSpPr>
                <a:spLocks noRot="1" noChangeAspect="1" noMove="1" noResize="1" noEditPoints="1" noAdjustHandles="1" noChangeArrowheads="1" noChangeShapeType="1" noTextEdit="1"/>
              </p:cNvSpPr>
              <p:nvPr/>
            </p:nvSpPr>
            <p:spPr>
              <a:xfrm>
                <a:off x="7103310" y="4294837"/>
                <a:ext cx="486415" cy="369332"/>
              </a:xfrm>
              <a:prstGeom prst="rect">
                <a:avLst/>
              </a:prstGeom>
              <a:blipFill>
                <a:blip r:embed="rId10"/>
                <a:stretch>
                  <a:fillRect t="-3333" r="-750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B30F9A59-763D-8A44-9083-8800393A5A08}"/>
                  </a:ext>
                </a:extLst>
              </p:cNvPr>
              <p:cNvSpPr/>
              <p:nvPr/>
            </p:nvSpPr>
            <p:spPr>
              <a:xfrm>
                <a:off x="7103309" y="4632024"/>
                <a:ext cx="491738" cy="369332"/>
              </a:xfrm>
              <a:prstGeom prst="rect">
                <a:avLst/>
              </a:prstGeom>
            </p:spPr>
            <p:txBody>
              <a:bodyPr wrap="none">
                <a:spAutoFit/>
              </a:bodyPr>
              <a:lstStyle/>
              <a:p>
                <a14:m>
                  <m:oMath xmlns:m="http://schemas.openxmlformats.org/officeDocument/2006/math">
                    <m:sSub>
                      <m:sSubPr>
                        <m:ctrlPr>
                          <a:rPr lang="en-US" altLang="zh-CN" sz="1800" b="0" i="1" smtClean="0">
                            <a:latin typeface="Cambria Math" panose="02040503050406030204" pitchFamily="18" charset="0"/>
                            <a:cs typeface="Times New Roman" pitchFamily="18" charset="0"/>
                          </a:rPr>
                        </m:ctrlPr>
                      </m:sSubPr>
                      <m:e>
                        <m:r>
                          <a:rPr lang="en-US" altLang="zh-CN" sz="1800" b="0" i="1">
                            <a:latin typeface="Cambria Math" panose="02040503050406030204" pitchFamily="18" charset="0"/>
                            <a:cs typeface="Times New Roman" pitchFamily="18" charset="0"/>
                          </a:rPr>
                          <m:t>𝑣</m:t>
                        </m:r>
                      </m:e>
                      <m:sub>
                        <m:r>
                          <a:rPr lang="en-US" altLang="zh-CN" sz="1800" b="0" i="1" smtClean="0">
                            <a:latin typeface="Cambria Math" panose="02040503050406030204" pitchFamily="18" charset="0"/>
                            <a:cs typeface="Times New Roman" pitchFamily="18" charset="0"/>
                          </a:rPr>
                          <m:t>2</m:t>
                        </m:r>
                      </m:sub>
                    </m:sSub>
                  </m:oMath>
                </a14:m>
                <a:r>
                  <a:rPr lang="en-US" altLang="zh-CN" sz="1800" dirty="0"/>
                  <a:t>:</a:t>
                </a:r>
                <a:endParaRPr lang="zh-CN" altLang="en-US" sz="1800" dirty="0"/>
              </a:p>
            </p:txBody>
          </p:sp>
        </mc:Choice>
        <mc:Fallback xmlns="">
          <p:sp>
            <p:nvSpPr>
              <p:cNvPr id="61" name="矩形 60">
                <a:extLst>
                  <a:ext uri="{FF2B5EF4-FFF2-40B4-BE49-F238E27FC236}">
                    <a16:creationId xmlns:a16="http://schemas.microsoft.com/office/drawing/2014/main" id="{B30F9A59-763D-8A44-9083-8800393A5A08}"/>
                  </a:ext>
                </a:extLst>
              </p:cNvPr>
              <p:cNvSpPr>
                <a:spLocks noRot="1" noChangeAspect="1" noMove="1" noResize="1" noEditPoints="1" noAdjustHandles="1" noChangeArrowheads="1" noChangeShapeType="1" noTextEdit="1"/>
              </p:cNvSpPr>
              <p:nvPr/>
            </p:nvSpPr>
            <p:spPr>
              <a:xfrm>
                <a:off x="7103309" y="4632024"/>
                <a:ext cx="491738" cy="369332"/>
              </a:xfrm>
              <a:prstGeom prst="rect">
                <a:avLst/>
              </a:prstGeom>
              <a:blipFill>
                <a:blip r:embed="rId11"/>
                <a:stretch>
                  <a:fillRect t="-6667" r="-7500"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矩形 61">
                <a:extLst>
                  <a:ext uri="{FF2B5EF4-FFF2-40B4-BE49-F238E27FC236}">
                    <a16:creationId xmlns:a16="http://schemas.microsoft.com/office/drawing/2014/main" id="{022C0C29-980B-5445-A10D-AC5C006B700A}"/>
                  </a:ext>
                </a:extLst>
              </p:cNvPr>
              <p:cNvSpPr/>
              <p:nvPr/>
            </p:nvSpPr>
            <p:spPr>
              <a:xfrm>
                <a:off x="7111784" y="4969211"/>
                <a:ext cx="491738" cy="369332"/>
              </a:xfrm>
              <a:prstGeom prst="rect">
                <a:avLst/>
              </a:prstGeom>
            </p:spPr>
            <p:txBody>
              <a:bodyPr wrap="none">
                <a:spAutoFit/>
              </a:bodyPr>
              <a:lstStyle/>
              <a:p>
                <a14:m>
                  <m:oMath xmlns:m="http://schemas.openxmlformats.org/officeDocument/2006/math">
                    <m:sSub>
                      <m:sSubPr>
                        <m:ctrlPr>
                          <a:rPr lang="en-US" altLang="zh-CN" sz="1800" b="0" i="1" smtClean="0">
                            <a:latin typeface="Cambria Math" panose="02040503050406030204" pitchFamily="18" charset="0"/>
                            <a:cs typeface="Times New Roman" pitchFamily="18" charset="0"/>
                          </a:rPr>
                        </m:ctrlPr>
                      </m:sSubPr>
                      <m:e>
                        <m:r>
                          <a:rPr lang="en-US" altLang="zh-CN" sz="1800" b="0" i="1">
                            <a:latin typeface="Cambria Math" panose="02040503050406030204" pitchFamily="18" charset="0"/>
                            <a:cs typeface="Times New Roman" pitchFamily="18" charset="0"/>
                          </a:rPr>
                          <m:t>𝑣</m:t>
                        </m:r>
                      </m:e>
                      <m:sub>
                        <m:r>
                          <a:rPr lang="en-US" altLang="zh-CN" sz="1800" b="0" i="1" smtClean="0">
                            <a:latin typeface="Cambria Math" panose="02040503050406030204" pitchFamily="18" charset="0"/>
                            <a:cs typeface="Times New Roman" pitchFamily="18" charset="0"/>
                          </a:rPr>
                          <m:t>3</m:t>
                        </m:r>
                      </m:sub>
                    </m:sSub>
                  </m:oMath>
                </a14:m>
                <a:r>
                  <a:rPr lang="en-US" altLang="zh-CN" sz="1800" dirty="0"/>
                  <a:t>:</a:t>
                </a:r>
                <a:endParaRPr lang="zh-CN" altLang="en-US" sz="1800" dirty="0"/>
              </a:p>
            </p:txBody>
          </p:sp>
        </mc:Choice>
        <mc:Fallback xmlns="">
          <p:sp>
            <p:nvSpPr>
              <p:cNvPr id="62" name="矩形 61">
                <a:extLst>
                  <a:ext uri="{FF2B5EF4-FFF2-40B4-BE49-F238E27FC236}">
                    <a16:creationId xmlns:a16="http://schemas.microsoft.com/office/drawing/2014/main" id="{022C0C29-980B-5445-A10D-AC5C006B700A}"/>
                  </a:ext>
                </a:extLst>
              </p:cNvPr>
              <p:cNvSpPr>
                <a:spLocks noRot="1" noChangeAspect="1" noMove="1" noResize="1" noEditPoints="1" noAdjustHandles="1" noChangeArrowheads="1" noChangeShapeType="1" noTextEdit="1"/>
              </p:cNvSpPr>
              <p:nvPr/>
            </p:nvSpPr>
            <p:spPr>
              <a:xfrm>
                <a:off x="7111784" y="4969211"/>
                <a:ext cx="491738" cy="369332"/>
              </a:xfrm>
              <a:prstGeom prst="rect">
                <a:avLst/>
              </a:prstGeom>
              <a:blipFill>
                <a:blip r:embed="rId12"/>
                <a:stretch>
                  <a:fillRect t="-3333" r="-7500" b="-2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矩形 62">
                <a:extLst>
                  <a:ext uri="{FF2B5EF4-FFF2-40B4-BE49-F238E27FC236}">
                    <a16:creationId xmlns:a16="http://schemas.microsoft.com/office/drawing/2014/main" id="{EAFC16FC-B33C-F74C-AFEA-ABBC43EA39C1}"/>
                  </a:ext>
                </a:extLst>
              </p:cNvPr>
              <p:cNvSpPr/>
              <p:nvPr/>
            </p:nvSpPr>
            <p:spPr>
              <a:xfrm>
                <a:off x="7120950" y="5754560"/>
                <a:ext cx="494559" cy="369332"/>
              </a:xfrm>
              <a:prstGeom prst="rect">
                <a:avLst/>
              </a:prstGeom>
            </p:spPr>
            <p:txBody>
              <a:bodyPr wrap="none">
                <a:spAutoFit/>
              </a:bodyPr>
              <a:lstStyle/>
              <a:p>
                <a14:m>
                  <m:oMath xmlns:m="http://schemas.openxmlformats.org/officeDocument/2006/math">
                    <m:sSub>
                      <m:sSubPr>
                        <m:ctrlPr>
                          <a:rPr lang="en-US" altLang="zh-CN" sz="1800" b="0" i="1" smtClean="0">
                            <a:latin typeface="Cambria Math" panose="02040503050406030204" pitchFamily="18" charset="0"/>
                            <a:cs typeface="Times New Roman" pitchFamily="18" charset="0"/>
                          </a:rPr>
                        </m:ctrlPr>
                      </m:sSubPr>
                      <m:e>
                        <m:r>
                          <a:rPr lang="en-US" altLang="zh-CN" sz="1800" b="0" i="1">
                            <a:latin typeface="Cambria Math" panose="02040503050406030204" pitchFamily="18" charset="0"/>
                            <a:cs typeface="Times New Roman" pitchFamily="18" charset="0"/>
                          </a:rPr>
                          <m:t>𝑣</m:t>
                        </m:r>
                      </m:e>
                      <m:sub>
                        <m:r>
                          <a:rPr lang="en-US" altLang="zh-CN" sz="1800" b="0" i="1" smtClean="0">
                            <a:latin typeface="Cambria Math" panose="02040503050406030204" pitchFamily="18" charset="0"/>
                            <a:cs typeface="Times New Roman" pitchFamily="18" charset="0"/>
                          </a:rPr>
                          <m:t>𝑛</m:t>
                        </m:r>
                      </m:sub>
                    </m:sSub>
                  </m:oMath>
                </a14:m>
                <a:r>
                  <a:rPr lang="en-US" altLang="zh-CN" sz="1800" dirty="0"/>
                  <a:t>:</a:t>
                </a:r>
                <a:endParaRPr lang="zh-CN" altLang="en-US" sz="1800" dirty="0"/>
              </a:p>
            </p:txBody>
          </p:sp>
        </mc:Choice>
        <mc:Fallback xmlns="">
          <p:sp>
            <p:nvSpPr>
              <p:cNvPr id="63" name="矩形 62">
                <a:extLst>
                  <a:ext uri="{FF2B5EF4-FFF2-40B4-BE49-F238E27FC236}">
                    <a16:creationId xmlns:a16="http://schemas.microsoft.com/office/drawing/2014/main" id="{EAFC16FC-B33C-F74C-AFEA-ABBC43EA39C1}"/>
                  </a:ext>
                </a:extLst>
              </p:cNvPr>
              <p:cNvSpPr>
                <a:spLocks noRot="1" noChangeAspect="1" noMove="1" noResize="1" noEditPoints="1" noAdjustHandles="1" noChangeArrowheads="1" noChangeShapeType="1" noTextEdit="1"/>
              </p:cNvSpPr>
              <p:nvPr/>
            </p:nvSpPr>
            <p:spPr>
              <a:xfrm>
                <a:off x="7120950" y="5754560"/>
                <a:ext cx="494559" cy="369332"/>
              </a:xfrm>
              <a:prstGeom prst="rect">
                <a:avLst/>
              </a:prstGeom>
              <a:blipFill>
                <a:blip r:embed="rId13"/>
                <a:stretch>
                  <a:fillRect t="-3333" r="-7500" b="-23333"/>
                </a:stretch>
              </a:blipFill>
            </p:spPr>
            <p:txBody>
              <a:bodyPr/>
              <a:lstStyle/>
              <a:p>
                <a:r>
                  <a:rPr lang="zh-CN" altLang="en-US">
                    <a:noFill/>
                  </a:rPr>
                  <a:t> </a:t>
                </a:r>
              </a:p>
            </p:txBody>
          </p:sp>
        </mc:Fallback>
      </mc:AlternateContent>
      <p:sp>
        <p:nvSpPr>
          <p:cNvPr id="64" name="矩形 63">
            <a:extLst>
              <a:ext uri="{FF2B5EF4-FFF2-40B4-BE49-F238E27FC236}">
                <a16:creationId xmlns:a16="http://schemas.microsoft.com/office/drawing/2014/main" id="{C6E87E04-DC0E-3B4E-A5D8-9D66295C9148}"/>
              </a:ext>
            </a:extLst>
          </p:cNvPr>
          <p:cNvSpPr/>
          <p:nvPr/>
        </p:nvSpPr>
        <p:spPr>
          <a:xfrm>
            <a:off x="1647582" y="2996952"/>
            <a:ext cx="7172890" cy="400110"/>
          </a:xfrm>
          <a:prstGeom prst="rect">
            <a:avLst/>
          </a:prstGeom>
          <a:ln w="28575">
            <a:noFill/>
          </a:ln>
        </p:spPr>
        <p:txBody>
          <a:bodyPr wrap="square">
            <a:spAutoFit/>
          </a:bodyPr>
          <a:lstStyle/>
          <a:p>
            <a:pPr algn="ctr"/>
            <a:r>
              <a:rPr kumimoji="1" lang="zh-CN" altLang="en-US" sz="2000" b="0" dirty="0">
                <a:latin typeface="Candara" panose="020E0502030303020204" pitchFamily="34" charset="0"/>
              </a:rPr>
              <a:t>将图上各节点看作宿节点，运行</a:t>
            </a:r>
            <a:r>
              <a:rPr kumimoji="1" lang="en-US" altLang="zh-CN" sz="2000" b="0" dirty="0">
                <a:latin typeface="Candara" panose="020E0502030303020204" pitchFamily="34" charset="0"/>
              </a:rPr>
              <a:t>n</a:t>
            </a:r>
            <a:r>
              <a:rPr kumimoji="1" lang="zh-CN" altLang="en-US" sz="2000" b="0" dirty="0">
                <a:latin typeface="Candara" panose="020E0502030303020204" pitchFamily="34" charset="0"/>
              </a:rPr>
              <a:t>次单宿</a:t>
            </a:r>
            <a:r>
              <a:rPr kumimoji="1" lang="en-US" altLang="zh-CN" sz="2000" b="0" dirty="0">
                <a:latin typeface="Candara" panose="020E0502030303020204" pitchFamily="34" charset="0"/>
              </a:rPr>
              <a:t>PPR</a:t>
            </a:r>
            <a:r>
              <a:rPr kumimoji="1" lang="zh-CN" altLang="en-US" sz="2000" b="0" dirty="0">
                <a:latin typeface="Candara" panose="020E0502030303020204" pitchFamily="34" charset="0"/>
              </a:rPr>
              <a:t>的计算</a:t>
            </a:r>
            <a:endParaRPr kumimoji="1" lang="en-US" altLang="zh-CN" sz="2000" b="0" dirty="0">
              <a:latin typeface="Candara" panose="020E0502030303020204" pitchFamily="34" charset="0"/>
            </a:endParaRPr>
          </a:p>
        </p:txBody>
      </p:sp>
      <p:sp>
        <p:nvSpPr>
          <p:cNvPr id="2" name="文本框 1">
            <a:extLst>
              <a:ext uri="{FF2B5EF4-FFF2-40B4-BE49-F238E27FC236}">
                <a16:creationId xmlns:a16="http://schemas.microsoft.com/office/drawing/2014/main" id="{48CB6BBF-1B42-1C48-951A-E32196FD8AB4}"/>
              </a:ext>
            </a:extLst>
          </p:cNvPr>
          <p:cNvSpPr txBox="1"/>
          <p:nvPr/>
        </p:nvSpPr>
        <p:spPr>
          <a:xfrm>
            <a:off x="747711" y="2564904"/>
            <a:ext cx="1026978" cy="830997"/>
          </a:xfrm>
          <a:prstGeom prst="rect">
            <a:avLst/>
          </a:prstGeom>
          <a:noFill/>
          <a:ln w="28575">
            <a:solidFill>
              <a:srgbClr val="C00000"/>
            </a:solidFill>
          </a:ln>
        </p:spPr>
        <p:txBody>
          <a:bodyPr wrap="square" rtlCol="0">
            <a:spAutoFit/>
          </a:bodyPr>
          <a:lstStyle/>
          <a:p>
            <a:pPr algn="ctr"/>
            <a:r>
              <a:rPr kumimoji="1" lang="en-US" altLang="zh-CN" sz="2400" b="0" dirty="0">
                <a:latin typeface="Corbel" panose="020B0503020204020204" pitchFamily="34" charset="0"/>
              </a:rPr>
              <a:t>PPR </a:t>
            </a:r>
            <a:r>
              <a:rPr kumimoji="1" lang="zh-CN" altLang="en-US" sz="2400" b="0" dirty="0">
                <a:latin typeface="Corbel" panose="020B0503020204020204" pitchFamily="34" charset="0"/>
              </a:rPr>
              <a:t>矩阵</a:t>
            </a:r>
          </a:p>
        </p:txBody>
      </p:sp>
      <p:sp>
        <p:nvSpPr>
          <p:cNvPr id="26" name="矩形 25">
            <a:extLst>
              <a:ext uri="{FF2B5EF4-FFF2-40B4-BE49-F238E27FC236}">
                <a16:creationId xmlns:a16="http://schemas.microsoft.com/office/drawing/2014/main" id="{34CED46F-754B-DA4D-9BDE-62C8466554EB}"/>
              </a:ext>
            </a:extLst>
          </p:cNvPr>
          <p:cNvSpPr/>
          <p:nvPr/>
        </p:nvSpPr>
        <p:spPr>
          <a:xfrm>
            <a:off x="1688934" y="2564904"/>
            <a:ext cx="7172890" cy="400110"/>
          </a:xfrm>
          <a:prstGeom prst="rect">
            <a:avLst/>
          </a:prstGeom>
          <a:ln w="28575">
            <a:noFill/>
          </a:ln>
        </p:spPr>
        <p:txBody>
          <a:bodyPr wrap="square">
            <a:spAutoFit/>
          </a:bodyPr>
          <a:lstStyle/>
          <a:p>
            <a:pPr algn="ctr"/>
            <a:r>
              <a:rPr kumimoji="1" lang="zh-CN" altLang="en-US" sz="2000" b="0" dirty="0">
                <a:latin typeface="Candara" panose="020E0502030303020204" pitchFamily="34" charset="0"/>
              </a:rPr>
              <a:t>将图上各节点看作源节点，运行</a:t>
            </a:r>
            <a:r>
              <a:rPr kumimoji="1" lang="en-US" altLang="zh-CN" sz="2000" b="0" dirty="0">
                <a:latin typeface="Candara" panose="020E0502030303020204" pitchFamily="34" charset="0"/>
              </a:rPr>
              <a:t>n</a:t>
            </a:r>
            <a:r>
              <a:rPr kumimoji="1" lang="zh-CN" altLang="en-US" sz="2000" b="0" dirty="0">
                <a:latin typeface="Candara" panose="020E0502030303020204" pitchFamily="34" charset="0"/>
              </a:rPr>
              <a:t>次单源</a:t>
            </a:r>
            <a:r>
              <a:rPr kumimoji="1" lang="en-US" altLang="zh-CN" sz="2000" b="0" dirty="0">
                <a:latin typeface="Candara" panose="020E0502030303020204" pitchFamily="34" charset="0"/>
              </a:rPr>
              <a:t>PPR</a:t>
            </a:r>
            <a:r>
              <a:rPr kumimoji="1" lang="zh-CN" altLang="en-US" sz="2000" b="0" dirty="0">
                <a:latin typeface="Candara" panose="020E0502030303020204" pitchFamily="34" charset="0"/>
              </a:rPr>
              <a:t>的计算</a:t>
            </a:r>
            <a:endParaRPr kumimoji="1" lang="en-US" altLang="zh-CN" sz="2000" b="0" dirty="0">
              <a:latin typeface="Candara" panose="020E0502030303020204" pitchFamily="34" charset="0"/>
            </a:endParaRPr>
          </a:p>
        </p:txBody>
      </p:sp>
      <p:sp>
        <p:nvSpPr>
          <p:cNvPr id="6" name="右箭头 5">
            <a:extLst>
              <a:ext uri="{FF2B5EF4-FFF2-40B4-BE49-F238E27FC236}">
                <a16:creationId xmlns:a16="http://schemas.microsoft.com/office/drawing/2014/main" id="{610FC31A-835C-4248-B1BD-B77398CE4CEB}"/>
              </a:ext>
            </a:extLst>
          </p:cNvPr>
          <p:cNvSpPr/>
          <p:nvPr/>
        </p:nvSpPr>
        <p:spPr>
          <a:xfrm rot="20237811">
            <a:off x="1900188" y="2760755"/>
            <a:ext cx="288032" cy="96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右箭头 27">
            <a:extLst>
              <a:ext uri="{FF2B5EF4-FFF2-40B4-BE49-F238E27FC236}">
                <a16:creationId xmlns:a16="http://schemas.microsoft.com/office/drawing/2014/main" id="{205808A1-93B7-9B41-B092-E6E1F4A77EAA}"/>
              </a:ext>
            </a:extLst>
          </p:cNvPr>
          <p:cNvSpPr/>
          <p:nvPr/>
        </p:nvSpPr>
        <p:spPr>
          <a:xfrm rot="1362189" flipV="1">
            <a:off x="1900188" y="3138246"/>
            <a:ext cx="288032" cy="96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58F522E0-1DE5-BD40-9D4F-785685F6FE93}"/>
              </a:ext>
            </a:extLst>
          </p:cNvPr>
          <p:cNvSpPr txBox="1"/>
          <p:nvPr/>
        </p:nvSpPr>
        <p:spPr>
          <a:xfrm>
            <a:off x="2822139" y="3395746"/>
            <a:ext cx="5134234" cy="430887"/>
          </a:xfrm>
          <a:prstGeom prst="rect">
            <a:avLst/>
          </a:prstGeom>
          <a:noFill/>
        </p:spPr>
        <p:txBody>
          <a:bodyPr wrap="square" rtlCol="0">
            <a:spAutoFit/>
          </a:bodyPr>
          <a:lstStyle/>
          <a:p>
            <a:r>
              <a:rPr kumimoji="1" lang="zh-CN" altLang="en-US" sz="2200" b="0" dirty="0">
                <a:solidFill>
                  <a:srgbClr val="FF0000"/>
                </a:solidFill>
                <a:latin typeface="Corbel" panose="020B0503020204020204" pitchFamily="34" charset="0"/>
              </a:rPr>
              <a:t>考虑绝对误差</a:t>
            </a:r>
            <a:r>
              <a:rPr kumimoji="1" lang="en-US" altLang="zh-CN" sz="2200" b="0" dirty="0">
                <a:solidFill>
                  <a:srgbClr val="FF0000"/>
                </a:solidFill>
                <a:latin typeface="Corbel" panose="020B0503020204020204" pitchFamily="34" charset="0"/>
              </a:rPr>
              <a:t>(additive error) </a:t>
            </a:r>
            <a:r>
              <a:rPr kumimoji="1" lang="zh-CN" altLang="en-US" sz="2200" b="0" dirty="0">
                <a:solidFill>
                  <a:srgbClr val="FF0000"/>
                </a:solidFill>
                <a:latin typeface="Corbel" panose="020B0503020204020204" pitchFamily="34" charset="0"/>
              </a:rPr>
              <a:t>时更优</a:t>
            </a:r>
          </a:p>
        </p:txBody>
      </p:sp>
      <p:sp>
        <p:nvSpPr>
          <p:cNvPr id="8" name="矩形 7">
            <a:extLst>
              <a:ext uri="{FF2B5EF4-FFF2-40B4-BE49-F238E27FC236}">
                <a16:creationId xmlns:a16="http://schemas.microsoft.com/office/drawing/2014/main" id="{010DE138-3576-954F-8DA3-2094C25DA606}"/>
              </a:ext>
            </a:extLst>
          </p:cNvPr>
          <p:cNvSpPr/>
          <p:nvPr/>
        </p:nvSpPr>
        <p:spPr>
          <a:xfrm>
            <a:off x="2339752" y="2937789"/>
            <a:ext cx="5832648" cy="4766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19595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1000"/>
                                        <p:tgtEl>
                                          <p:spTgt spid="49"/>
                                        </p:tgtEl>
                                      </p:cBhvr>
                                    </p:animEffect>
                                  </p:childTnLst>
                                </p:cTn>
                              </p:par>
                            </p:childTnLst>
                          </p:cTn>
                        </p:par>
                        <p:par>
                          <p:cTn id="18" fill="hold">
                            <p:stCondLst>
                              <p:cond delay="1000"/>
                            </p:stCondLst>
                            <p:childTnLst>
                              <p:par>
                                <p:cTn id="19" presetID="1" presetClass="entr" presetSubtype="0" fill="hold" nodeType="afterEffect">
                                  <p:stCondLst>
                                    <p:cond delay="50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56"/>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nodeType="afterEffect">
                                  <p:stCondLst>
                                    <p:cond delay="1000"/>
                                  </p:stCondLst>
                                  <p:childTnLst>
                                    <p:set>
                                      <p:cBhvr>
                                        <p:cTn id="25" dur="1" fill="hold">
                                          <p:stCondLst>
                                            <p:cond delay="0"/>
                                          </p:stCondLst>
                                        </p:cTn>
                                        <p:tgtEl>
                                          <p:spTgt spid="45"/>
                                        </p:tgtEl>
                                        <p:attrNameLst>
                                          <p:attrName>style.visibility</p:attrName>
                                        </p:attrNameLst>
                                      </p:cBhvr>
                                      <p:to>
                                        <p:strVal val="visible"/>
                                      </p:to>
                                    </p:set>
                                  </p:childTnLst>
                                </p:cTn>
                              </p:par>
                              <p:par>
                                <p:cTn id="26" presetID="1" presetClass="entr" presetSubtype="0" fill="hold" nodeType="withEffect">
                                  <p:stCondLst>
                                    <p:cond delay="1000"/>
                                  </p:stCondLst>
                                  <p:childTnLst>
                                    <p:set>
                                      <p:cBhvr>
                                        <p:cTn id="27" dur="1" fill="hold">
                                          <p:stCondLst>
                                            <p:cond delay="0"/>
                                          </p:stCondLst>
                                        </p:cTn>
                                        <p:tgtEl>
                                          <p:spTgt spid="50"/>
                                        </p:tgtEl>
                                        <p:attrNameLst>
                                          <p:attrName>style.visibility</p:attrName>
                                        </p:attrNameLst>
                                      </p:cBhvr>
                                      <p:to>
                                        <p:strVal val="visible"/>
                                      </p:to>
                                    </p:set>
                                  </p:childTnLst>
                                </p:cTn>
                              </p:par>
                              <p:par>
                                <p:cTn id="28" presetID="1" presetClass="entr" presetSubtype="0" fill="hold" nodeType="withEffect">
                                  <p:stCondLst>
                                    <p:cond delay="1000"/>
                                  </p:stCondLst>
                                  <p:childTnLst>
                                    <p:set>
                                      <p:cBhvr>
                                        <p:cTn id="29" dur="1" fill="hold">
                                          <p:stCondLst>
                                            <p:cond delay="0"/>
                                          </p:stCondLst>
                                        </p:cTn>
                                        <p:tgtEl>
                                          <p:spTgt spid="51"/>
                                        </p:tgtEl>
                                        <p:attrNameLst>
                                          <p:attrName>style.visibility</p:attrName>
                                        </p:attrNameLst>
                                      </p:cBhvr>
                                      <p:to>
                                        <p:strVal val="visible"/>
                                      </p:to>
                                    </p:set>
                                  </p:childTnLst>
                                </p:cTn>
                              </p:par>
                              <p:par>
                                <p:cTn id="30" presetID="1" presetClass="entr" presetSubtype="0" fill="hold" nodeType="withEffect">
                                  <p:stCondLst>
                                    <p:cond delay="1000"/>
                                  </p:stCondLst>
                                  <p:childTnLst>
                                    <p:set>
                                      <p:cBhvr>
                                        <p:cTn id="31" dur="1" fill="hold">
                                          <p:stCondLst>
                                            <p:cond delay="0"/>
                                          </p:stCondLst>
                                        </p:cTn>
                                        <p:tgtEl>
                                          <p:spTgt spid="52"/>
                                        </p:tgtEl>
                                        <p:attrNameLst>
                                          <p:attrName>style.visibility</p:attrName>
                                        </p:attrNameLst>
                                      </p:cBhvr>
                                      <p:to>
                                        <p:strVal val="visible"/>
                                      </p:to>
                                    </p:set>
                                  </p:childTnLst>
                                </p:cTn>
                              </p:par>
                              <p:par>
                                <p:cTn id="32" presetID="1" presetClass="entr" presetSubtype="0" fill="hold" grpId="0" nodeType="withEffect">
                                  <p:stCondLst>
                                    <p:cond delay="1000"/>
                                  </p:stCondLst>
                                  <p:childTnLst>
                                    <p:set>
                                      <p:cBhvr>
                                        <p:cTn id="33" dur="1" fill="hold">
                                          <p:stCondLst>
                                            <p:cond delay="0"/>
                                          </p:stCondLst>
                                        </p:cTn>
                                        <p:tgtEl>
                                          <p:spTgt spid="55"/>
                                        </p:tgtEl>
                                        <p:attrNameLst>
                                          <p:attrName>style.visibility</p:attrName>
                                        </p:attrNameLst>
                                      </p:cBhvr>
                                      <p:to>
                                        <p:strVal val="visible"/>
                                      </p:to>
                                    </p:set>
                                  </p:childTnLst>
                                </p:cTn>
                              </p:par>
                              <p:par>
                                <p:cTn id="34" presetID="1" presetClass="entr" presetSubtype="0" fill="hold" grpId="0" nodeType="withEffect">
                                  <p:stCondLst>
                                    <p:cond delay="1000"/>
                                  </p:stCondLst>
                                  <p:childTnLst>
                                    <p:set>
                                      <p:cBhvr>
                                        <p:cTn id="35" dur="1" fill="hold">
                                          <p:stCondLst>
                                            <p:cond delay="0"/>
                                          </p:stCondLst>
                                        </p:cTn>
                                        <p:tgtEl>
                                          <p:spTgt spid="57"/>
                                        </p:tgtEl>
                                        <p:attrNameLst>
                                          <p:attrName>style.visibility</p:attrName>
                                        </p:attrNameLst>
                                      </p:cBhvr>
                                      <p:to>
                                        <p:strVal val="visible"/>
                                      </p:to>
                                    </p:set>
                                  </p:childTnLst>
                                </p:cTn>
                              </p:par>
                              <p:par>
                                <p:cTn id="36" presetID="1" presetClass="entr" presetSubtype="0" fill="hold" grpId="0" nodeType="withEffect">
                                  <p:stCondLst>
                                    <p:cond delay="1000"/>
                                  </p:stCondLst>
                                  <p:childTnLst>
                                    <p:set>
                                      <p:cBhvr>
                                        <p:cTn id="37" dur="1" fill="hold">
                                          <p:stCondLst>
                                            <p:cond delay="0"/>
                                          </p:stCondLst>
                                        </p:cTn>
                                        <p:tgtEl>
                                          <p:spTgt spid="58"/>
                                        </p:tgtEl>
                                        <p:attrNameLst>
                                          <p:attrName>style.visibility</p:attrName>
                                        </p:attrNameLst>
                                      </p:cBhvr>
                                      <p:to>
                                        <p:strVal val="visible"/>
                                      </p:to>
                                    </p:set>
                                  </p:childTnLst>
                                </p:cTn>
                              </p:par>
                              <p:par>
                                <p:cTn id="38" presetID="1" presetClass="entr" presetSubtype="0" fill="hold" grpId="0" nodeType="withEffect">
                                  <p:stCondLst>
                                    <p:cond delay="1000"/>
                                  </p:stCondLst>
                                  <p:childTnLst>
                                    <p:set>
                                      <p:cBhvr>
                                        <p:cTn id="39" dur="1" fill="hold">
                                          <p:stCondLst>
                                            <p:cond delay="0"/>
                                          </p:stCondLst>
                                        </p:cTn>
                                        <p:tgtEl>
                                          <p:spTgt spid="59"/>
                                        </p:tgtEl>
                                        <p:attrNameLst>
                                          <p:attrName>style.visibility</p:attrName>
                                        </p:attrNameLst>
                                      </p:cBhvr>
                                      <p:to>
                                        <p:strVal val="visible"/>
                                      </p:to>
                                    </p:set>
                                  </p:childTnLst>
                                </p:cTn>
                              </p:par>
                              <p:par>
                                <p:cTn id="40" presetID="1" presetClass="entr" presetSubtype="0" fill="hold" grpId="0" nodeType="withEffect">
                                  <p:stCondLst>
                                    <p:cond delay="1000"/>
                                  </p:stCondLst>
                                  <p:childTnLst>
                                    <p:set>
                                      <p:cBhvr>
                                        <p:cTn id="41" dur="1" fill="hold">
                                          <p:stCondLst>
                                            <p:cond delay="0"/>
                                          </p:stCondLst>
                                        </p:cTn>
                                        <p:tgtEl>
                                          <p:spTgt spid="60"/>
                                        </p:tgtEl>
                                        <p:attrNameLst>
                                          <p:attrName>style.visibility</p:attrName>
                                        </p:attrNameLst>
                                      </p:cBhvr>
                                      <p:to>
                                        <p:strVal val="visible"/>
                                      </p:to>
                                    </p:set>
                                  </p:childTnLst>
                                </p:cTn>
                              </p:par>
                              <p:par>
                                <p:cTn id="42" presetID="1" presetClass="entr" presetSubtype="0" fill="hold" grpId="0" nodeType="withEffect">
                                  <p:stCondLst>
                                    <p:cond delay="1000"/>
                                  </p:stCondLst>
                                  <p:childTnLst>
                                    <p:set>
                                      <p:cBhvr>
                                        <p:cTn id="43" dur="1" fill="hold">
                                          <p:stCondLst>
                                            <p:cond delay="0"/>
                                          </p:stCondLst>
                                        </p:cTn>
                                        <p:tgtEl>
                                          <p:spTgt spid="61"/>
                                        </p:tgtEl>
                                        <p:attrNameLst>
                                          <p:attrName>style.visibility</p:attrName>
                                        </p:attrNameLst>
                                      </p:cBhvr>
                                      <p:to>
                                        <p:strVal val="visible"/>
                                      </p:to>
                                    </p:set>
                                  </p:childTnLst>
                                </p:cTn>
                              </p:par>
                              <p:par>
                                <p:cTn id="44" presetID="1" presetClass="entr" presetSubtype="0" fill="hold" grpId="0" nodeType="withEffect">
                                  <p:stCondLst>
                                    <p:cond delay="1000"/>
                                  </p:stCondLst>
                                  <p:childTnLst>
                                    <p:set>
                                      <p:cBhvr>
                                        <p:cTn id="45" dur="1" fill="hold">
                                          <p:stCondLst>
                                            <p:cond delay="0"/>
                                          </p:stCondLst>
                                        </p:cTn>
                                        <p:tgtEl>
                                          <p:spTgt spid="62"/>
                                        </p:tgtEl>
                                        <p:attrNameLst>
                                          <p:attrName>style.visibility</p:attrName>
                                        </p:attrNameLst>
                                      </p:cBhvr>
                                      <p:to>
                                        <p:strVal val="visible"/>
                                      </p:to>
                                    </p:set>
                                  </p:childTnLst>
                                </p:cTn>
                              </p:par>
                              <p:par>
                                <p:cTn id="46" presetID="1" presetClass="entr" presetSubtype="0" fill="hold" grpId="0" nodeType="withEffect">
                                  <p:stCondLst>
                                    <p:cond delay="1000"/>
                                  </p:stCondLst>
                                  <p:childTnLst>
                                    <p:set>
                                      <p:cBhvr>
                                        <p:cTn id="47" dur="1" fill="hold">
                                          <p:stCondLst>
                                            <p:cond delay="0"/>
                                          </p:stCondLst>
                                        </p:cTn>
                                        <p:tgtEl>
                                          <p:spTgt spid="6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000"/>
                                        <p:tgtEl>
                                          <p:spTgt spid="2"/>
                                        </p:tgtEl>
                                      </p:cBhvr>
                                    </p:animEffect>
                                    <p:anim calcmode="lin" valueType="num">
                                      <p:cBhvr>
                                        <p:cTn id="53" dur="1000" fill="hold"/>
                                        <p:tgtEl>
                                          <p:spTgt spid="2"/>
                                        </p:tgtEl>
                                        <p:attrNameLst>
                                          <p:attrName>ppt_x</p:attrName>
                                        </p:attrNameLst>
                                      </p:cBhvr>
                                      <p:tavLst>
                                        <p:tav tm="0">
                                          <p:val>
                                            <p:strVal val="#ppt_x"/>
                                          </p:val>
                                        </p:tav>
                                        <p:tav tm="100000">
                                          <p:val>
                                            <p:strVal val="#ppt_x"/>
                                          </p:val>
                                        </p:tav>
                                      </p:tavLst>
                                    </p:anim>
                                    <p:anim calcmode="lin" valueType="num">
                                      <p:cBhvr>
                                        <p:cTn id="5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par>
                          <p:cTn id="59" fill="hold">
                            <p:stCondLst>
                              <p:cond delay="0"/>
                            </p:stCondLst>
                            <p:childTnLst>
                              <p:par>
                                <p:cTn id="60" presetID="42" presetClass="entr" presetSubtype="0" fill="hold" grpId="0" nodeType="afterEffect">
                                  <p:stCondLst>
                                    <p:cond delay="50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par>
                          <p:cTn id="69" fill="hold">
                            <p:stCondLst>
                              <p:cond delay="1000"/>
                            </p:stCondLst>
                            <p:childTnLst>
                              <p:par>
                                <p:cTn id="70" presetID="42" presetClass="entr" presetSubtype="0" fill="hold" grpId="0" nodeType="afterEffect">
                                  <p:stCondLst>
                                    <p:cond delay="50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1000"/>
                                        <p:tgtEl>
                                          <p:spTgt spid="64"/>
                                        </p:tgtEl>
                                      </p:cBhvr>
                                    </p:animEffect>
                                    <p:anim calcmode="lin" valueType="num">
                                      <p:cBhvr>
                                        <p:cTn id="73" dur="1000" fill="hold"/>
                                        <p:tgtEl>
                                          <p:spTgt spid="64"/>
                                        </p:tgtEl>
                                        <p:attrNameLst>
                                          <p:attrName>ppt_x</p:attrName>
                                        </p:attrNameLst>
                                      </p:cBhvr>
                                      <p:tavLst>
                                        <p:tav tm="0">
                                          <p:val>
                                            <p:strVal val="#ppt_x"/>
                                          </p:val>
                                        </p:tav>
                                        <p:tav tm="100000">
                                          <p:val>
                                            <p:strVal val="#ppt_x"/>
                                          </p:val>
                                        </p:tav>
                                      </p:tavLst>
                                    </p:anim>
                                    <p:anim calcmode="lin" valueType="num">
                                      <p:cBhvr>
                                        <p:cTn id="7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1000"/>
                                        <p:tgtEl>
                                          <p:spTgt spid="8"/>
                                        </p:tgtEl>
                                      </p:cBhvr>
                                    </p:animEffect>
                                    <p:anim calcmode="lin" valueType="num">
                                      <p:cBhvr>
                                        <p:cTn id="80" dur="1000" fill="hold"/>
                                        <p:tgtEl>
                                          <p:spTgt spid="8"/>
                                        </p:tgtEl>
                                        <p:attrNameLst>
                                          <p:attrName>ppt_x</p:attrName>
                                        </p:attrNameLst>
                                      </p:cBhvr>
                                      <p:tavLst>
                                        <p:tav tm="0">
                                          <p:val>
                                            <p:strVal val="#ppt_x"/>
                                          </p:val>
                                        </p:tav>
                                        <p:tav tm="100000">
                                          <p:val>
                                            <p:strVal val="#ppt_x"/>
                                          </p:val>
                                        </p:tav>
                                      </p:tavLst>
                                    </p:anim>
                                    <p:anim calcmode="lin" valueType="num">
                                      <p:cBhvr>
                                        <p:cTn id="81" dur="1000" fill="hold"/>
                                        <p:tgtEl>
                                          <p:spTgt spid="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1000"/>
                                        <p:tgtEl>
                                          <p:spTgt spid="7"/>
                                        </p:tgtEl>
                                      </p:cBhvr>
                                    </p:animEffect>
                                    <p:anim calcmode="lin" valueType="num">
                                      <p:cBhvr>
                                        <p:cTn id="85" dur="1000" fill="hold"/>
                                        <p:tgtEl>
                                          <p:spTgt spid="7"/>
                                        </p:tgtEl>
                                        <p:attrNameLst>
                                          <p:attrName>ppt_x</p:attrName>
                                        </p:attrNameLst>
                                      </p:cBhvr>
                                      <p:tavLst>
                                        <p:tav tm="0">
                                          <p:val>
                                            <p:strVal val="#ppt_x"/>
                                          </p:val>
                                        </p:tav>
                                        <p:tav tm="100000">
                                          <p:val>
                                            <p:strVal val="#ppt_x"/>
                                          </p:val>
                                        </p:tav>
                                      </p:tavLst>
                                    </p:anim>
                                    <p:anim calcmode="lin" valueType="num">
                                      <p:cBhvr>
                                        <p:cTn id="8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3" grpId="0"/>
      <p:bldP spid="55" grpId="0"/>
      <p:bldP spid="56" grpId="0"/>
      <p:bldP spid="57" grpId="0"/>
      <p:bldP spid="58" grpId="0" animBg="1"/>
      <p:bldP spid="59" grpId="0"/>
      <p:bldP spid="60" grpId="0"/>
      <p:bldP spid="61" grpId="0"/>
      <p:bldP spid="62" grpId="0"/>
      <p:bldP spid="63" grpId="0"/>
      <p:bldP spid="64" grpId="0"/>
      <p:bldP spid="2" grpId="0" animBg="1"/>
      <p:bldP spid="26" grpId="0"/>
      <p:bldP spid="6" grpId="0" animBg="1"/>
      <p:bldP spid="28" grpId="0" animBg="1"/>
      <p:bldP spid="7" grpId="0"/>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1|4.2"/>
</p:tagLst>
</file>

<file path=ppt/theme/theme1.xml><?xml version="1.0" encoding="utf-8"?>
<a:theme xmlns:a="http://schemas.openxmlformats.org/drawingml/2006/main" name="CAS">
  <a:themeElements>
    <a:clrScheme name="CA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CAS">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S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CAS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CAS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CAS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CAS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CAS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CAS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AS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CAS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CAS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CAS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CAS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95513</TotalTime>
  <Words>6931</Words>
  <Application>Microsoft Macintosh PowerPoint</Application>
  <PresentationFormat>全屏显示(4:3)</PresentationFormat>
  <Paragraphs>795</Paragraphs>
  <Slides>30</Slides>
  <Notes>30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SimHei</vt:lpstr>
      <vt:lpstr>宋体</vt:lpstr>
      <vt:lpstr>Arial</vt:lpstr>
      <vt:lpstr>Arial Black</vt:lpstr>
      <vt:lpstr>Calibri</vt:lpstr>
      <vt:lpstr>Cambria Math</vt:lpstr>
      <vt:lpstr>Candara</vt:lpstr>
      <vt:lpstr>Cavolini</vt:lpstr>
      <vt:lpstr>Corbel</vt:lpstr>
      <vt:lpstr>Times New Roman</vt:lpstr>
      <vt:lpstr>Wingdings</vt:lpstr>
      <vt:lpstr>CAS</vt:lpstr>
      <vt:lpstr>时间复杂度接近最优的单宿PPR算法</vt:lpstr>
      <vt:lpstr>Graph 图结构</vt:lpstr>
      <vt:lpstr>Personalized PageRank(PPR)</vt:lpstr>
      <vt:lpstr>PPR 随机游走表示</vt:lpstr>
      <vt:lpstr>单源 PPR 计算</vt:lpstr>
      <vt:lpstr>单宿 PPR 计算</vt:lpstr>
      <vt:lpstr>单宿 PPR 计算</vt:lpstr>
      <vt:lpstr>单宿 PPR 相关应用</vt:lpstr>
      <vt:lpstr>单宿PPR应用：图嵌入(graph embedding)</vt:lpstr>
      <vt:lpstr>单宿PPR应用：图神经网络(GNN)</vt:lpstr>
      <vt:lpstr>How?</vt:lpstr>
      <vt:lpstr>Backward Search [Lofgren et al. 2013]</vt:lpstr>
      <vt:lpstr>Backward Search [Lofgren et al. 2013]</vt:lpstr>
      <vt:lpstr>Backward Search [Lofgren et al. 2013]</vt:lpstr>
      <vt:lpstr>Ours: Randomized Backward Search </vt:lpstr>
      <vt:lpstr>Ours: Randomized Backward Search </vt:lpstr>
      <vt:lpstr>Ours: Randomized Backward Search </vt:lpstr>
      <vt:lpstr>Ours: Randomized Backward Search </vt:lpstr>
      <vt:lpstr>Ours: Randomized Backward Search </vt:lpstr>
      <vt:lpstr>Ours: Randomized Backward Search </vt:lpstr>
      <vt:lpstr>Ours: Randomized Backward Search </vt:lpstr>
      <vt:lpstr>Ours: Randomized Backward Search </vt:lpstr>
      <vt:lpstr>Contribution: Randomized Backward Search </vt:lpstr>
      <vt:lpstr>实验结果</vt:lpstr>
      <vt:lpstr>实验结果</vt:lpstr>
      <vt:lpstr>实验结果</vt:lpstr>
      <vt:lpstr>实验结果：图嵌入和GNN中PPR 矩阵的计算效率</vt:lpstr>
      <vt:lpstr>总结</vt:lpstr>
      <vt:lpstr>研究经验分享</vt:lpstr>
      <vt:lpstr>谢谢大家!</vt:lpstr>
    </vt:vector>
  </TitlesOfParts>
  <Company>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L.Su</dc:creator>
  <cp:lastModifiedBy>ep437</cp:lastModifiedBy>
  <cp:revision>6166</cp:revision>
  <cp:lastPrinted>2014-06-10T00:11:33Z</cp:lastPrinted>
  <dcterms:created xsi:type="dcterms:W3CDTF">2009-06-29T05:49:26Z</dcterms:created>
  <dcterms:modified xsi:type="dcterms:W3CDTF">2020-09-06T01:38:35Z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