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874" r:id="rId2"/>
    <p:sldId id="966" r:id="rId3"/>
    <p:sldId id="972" r:id="rId4"/>
    <p:sldId id="847" r:id="rId5"/>
    <p:sldId id="967" r:id="rId6"/>
    <p:sldId id="822" r:id="rId7"/>
    <p:sldId id="975" r:id="rId8"/>
    <p:sldId id="919" r:id="rId9"/>
    <p:sldId id="931" r:id="rId10"/>
    <p:sldId id="933" r:id="rId11"/>
    <p:sldId id="941" r:id="rId12"/>
    <p:sldId id="946" r:id="rId13"/>
    <p:sldId id="910" r:id="rId14"/>
    <p:sldId id="952" r:id="rId15"/>
    <p:sldId id="951" r:id="rId16"/>
    <p:sldId id="947" r:id="rId17"/>
    <p:sldId id="938" r:id="rId18"/>
    <p:sldId id="958" r:id="rId19"/>
    <p:sldId id="957" r:id="rId20"/>
    <p:sldId id="977" r:id="rId21"/>
    <p:sldId id="959" r:id="rId22"/>
    <p:sldId id="968" r:id="rId23"/>
    <p:sldId id="970" r:id="rId24"/>
    <p:sldId id="971" r:id="rId25"/>
    <p:sldId id="963" r:id="rId26"/>
    <p:sldId id="943" r:id="rId27"/>
    <p:sldId id="965" r:id="rId28"/>
    <p:sldId id="964" r:id="rId29"/>
    <p:sldId id="960" r:id="rId30"/>
    <p:sldId id="961" r:id="rId31"/>
    <p:sldId id="962" r:id="rId32"/>
    <p:sldId id="944" r:id="rId33"/>
    <p:sldId id="888" r:id="rId34"/>
  </p:sldIdLst>
  <p:sldSz cx="9144000" cy="6858000" type="screen4x3"/>
  <p:notesSz cx="6797675" cy="9928225"/>
  <p:defaultTextStyle>
    <a:defPPr>
      <a:defRPr lang="zh-CN"/>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8" initials="A8" lastIdx="1" clrIdx="6"/>
  <p:cmAuthor id="1" name="Zhewei Wei" initials="ZW" lastIdx="25" clrIdx="0"/>
  <p:cmAuthor id="8" name="Author 9" initials="A9" lastIdx="1" clrIdx="7"/>
  <p:cmAuthor id="2" name="LENOVO" initials="L" lastIdx="1" clrIdx="1"/>
  <p:cmAuthor id="9" name="ep437" initials="e" lastIdx="1" clrIdx="8">
    <p:extLst>
      <p:ext uri="{19B8F6BF-5375-455C-9EA6-DF929625EA0E}">
        <p15:presenceInfo xmlns:p15="http://schemas.microsoft.com/office/powerpoint/2012/main" userId="S::ep437@024f.a1p.me::0a9f15c9-cd3b-4811-a15b-509b20f33337" providerId="AD"/>
      </p:ext>
    </p:extLst>
  </p:cmAuthor>
  <p:cmAuthor id="3" name="Author 4" initials="A4" lastIdx="1" clrIdx="2"/>
  <p:cmAuthor id="4" name="Author 5" initials="A5" lastIdx="1" clrIdx="3"/>
  <p:cmAuthor id="5" name="Author 6" initials="A6" lastIdx="1" clrIdx="4"/>
  <p:cmAuthor id="6" name="Author 7" initials="A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6A1"/>
    <a:srgbClr val="FFDC7C"/>
    <a:srgbClr val="8FE1FF"/>
    <a:srgbClr val="9393FC"/>
    <a:srgbClr val="0063AA"/>
    <a:srgbClr val="FFE6E4"/>
    <a:srgbClr val="2D96CF"/>
    <a:srgbClr val="4DA8D9"/>
    <a:srgbClr val="7CD1F0"/>
    <a:srgbClr val="7BB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3" autoAdjust="0"/>
    <p:restoredTop sz="72085" autoAdjust="0"/>
  </p:normalViewPr>
  <p:slideViewPr>
    <p:cSldViewPr>
      <p:cViewPr varScale="1">
        <p:scale>
          <a:sx n="89" d="100"/>
          <a:sy n="89" d="100"/>
        </p:scale>
        <p:origin x="2464" y="176"/>
      </p:cViewPr>
      <p:guideLst>
        <p:guide orient="horz" pos="2160"/>
        <p:guide pos="2880"/>
      </p:guideLst>
    </p:cSldViewPr>
  </p:slideViewPr>
  <p:outlineViewPr>
    <p:cViewPr>
      <p:scale>
        <a:sx n="33" d="100"/>
        <a:sy n="33" d="100"/>
      </p:scale>
      <p:origin x="0" y="24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0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FBCCD8B8-93F4-4C70-A383-43DCA0CB6DC4}" type="datetimeFigureOut">
              <a:rPr lang="zh-CN" altLang="en-US"/>
              <a:pPr>
                <a:defRPr/>
              </a:pPr>
              <a:t>2020/8/26</a:t>
            </a:fld>
            <a:endParaRPr lang="zh-CN"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EFD9F2D-5939-4EC6-AE7A-6788CECCF7DF}" type="slidenum">
              <a:rPr lang="zh-CN" altLang="en-US"/>
              <a:pPr>
                <a:defRPr/>
              </a:pPr>
              <a:t>‹#›</a:t>
            </a:fld>
            <a:endParaRPr lang="zh-CN" altLang="en-US"/>
          </a:p>
        </p:txBody>
      </p:sp>
    </p:spTree>
    <p:extLst>
      <p:ext uri="{BB962C8B-B14F-4D97-AF65-F5344CB8AC3E}">
        <p14:creationId xmlns:p14="http://schemas.microsoft.com/office/powerpoint/2010/main" val="1674903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D94B953B-845D-4DE8-A66D-661AF37D9AFC}" type="datetimeFigureOut">
              <a:rPr lang="zh-CN" altLang="en-US"/>
              <a:pPr>
                <a:defRPr/>
              </a:pPr>
              <a:t>2020/8/26</a:t>
            </a:fld>
            <a:endParaRPr lang="zh-CN"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5DE6574-9F1F-4C27-A420-92E929B1085F}" type="slidenum">
              <a:rPr lang="zh-CN" altLang="en-US"/>
              <a:pPr>
                <a:defRPr/>
              </a:pPr>
              <a:t>‹#›</a:t>
            </a:fld>
            <a:endParaRPr lang="zh-CN" altLang="en-US"/>
          </a:p>
        </p:txBody>
      </p:sp>
    </p:spTree>
    <p:extLst>
      <p:ext uri="{BB962C8B-B14F-4D97-AF65-F5344CB8AC3E}">
        <p14:creationId xmlns:p14="http://schemas.microsoft.com/office/powerpoint/2010/main" val="399596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Hello everyone, I’m Hanzhi Wang and I’m going to talk about our work: “</a:t>
            </a:r>
            <a:r>
              <a:rPr kumimoji="1" lang="en-US" altLang="zh-CN" dirty="0"/>
              <a:t>Personalized PageRank to a Target Node, revisited</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This work is cooperated with my supervisor professor </a:t>
            </a:r>
            <a:r>
              <a:rPr lang="en-US" altLang="zh-CN" sz="1200" kern="1200" dirty="0" err="1">
                <a:solidFill>
                  <a:schemeClr val="tx1"/>
                </a:solidFill>
                <a:effectLst/>
                <a:latin typeface="+mn-lt"/>
                <a:ea typeface="+mn-ea"/>
                <a:cs typeface="+mn-cs"/>
              </a:rPr>
              <a:t>Zhewei</a:t>
            </a:r>
            <a:r>
              <a:rPr lang="en-US" altLang="zh-CN" sz="1200" kern="1200" dirty="0">
                <a:solidFill>
                  <a:schemeClr val="tx1"/>
                </a:solidFill>
                <a:effectLst/>
                <a:latin typeface="+mn-lt"/>
                <a:ea typeface="+mn-ea"/>
                <a:cs typeface="+mn-cs"/>
              </a:rPr>
              <a:t> Wei at Renmin University of China, professor </a:t>
            </a:r>
            <a:r>
              <a:rPr lang="en-US" altLang="zh-CN" sz="1200" kern="1200" dirty="0" err="1">
                <a:solidFill>
                  <a:schemeClr val="tx1"/>
                </a:solidFill>
                <a:effectLst/>
                <a:latin typeface="+mn-lt"/>
                <a:ea typeface="+mn-ea"/>
                <a:cs typeface="+mn-cs"/>
              </a:rPr>
              <a:t>Junhao</a:t>
            </a:r>
            <a:r>
              <a:rPr lang="en-US" altLang="zh-CN" sz="1200" kern="1200" dirty="0">
                <a:solidFill>
                  <a:schemeClr val="tx1"/>
                </a:solidFill>
                <a:effectLst/>
                <a:latin typeface="+mn-lt"/>
                <a:ea typeface="+mn-ea"/>
                <a:cs typeface="+mn-cs"/>
              </a:rPr>
              <a:t> Gan from the University of Melbourne, professor </a:t>
            </a:r>
            <a:r>
              <a:rPr lang="en-US" altLang="zh-CN" sz="1200" kern="1200" dirty="0" err="1">
                <a:solidFill>
                  <a:schemeClr val="tx1"/>
                </a:solidFill>
                <a:effectLst/>
                <a:latin typeface="+mn-lt"/>
                <a:ea typeface="+mn-ea"/>
                <a:cs typeface="+mn-cs"/>
              </a:rPr>
              <a:t>Sibo</a:t>
            </a:r>
            <a:r>
              <a:rPr lang="en-US" altLang="zh-CN" sz="1200" kern="1200" dirty="0">
                <a:solidFill>
                  <a:schemeClr val="tx1"/>
                </a:solidFill>
                <a:effectLst/>
                <a:latin typeface="+mn-lt"/>
                <a:ea typeface="+mn-ea"/>
                <a:cs typeface="+mn-cs"/>
              </a:rPr>
              <a:t> Wang from the Chinese University of </a:t>
            </a:r>
            <a:r>
              <a:rPr lang="en-US" altLang="zh-CN" sz="1200" kern="1200" dirty="0" err="1">
                <a:solidFill>
                  <a:schemeClr val="tx1"/>
                </a:solidFill>
                <a:effectLst/>
                <a:latin typeface="+mn-lt"/>
                <a:ea typeface="+mn-ea"/>
                <a:cs typeface="+mn-cs"/>
              </a:rPr>
              <a:t>HongKong</a:t>
            </a:r>
            <a:r>
              <a:rPr lang="en-US" altLang="zh-CN" sz="1200" kern="1200" dirty="0">
                <a:solidFill>
                  <a:schemeClr val="tx1"/>
                </a:solidFill>
                <a:effectLst/>
                <a:latin typeface="+mn-lt"/>
                <a:ea typeface="+mn-ea"/>
                <a:cs typeface="+mn-cs"/>
              </a:rPr>
              <a:t>, and professor </a:t>
            </a:r>
            <a:r>
              <a:rPr lang="en-US" altLang="zh-CN" sz="1200" kern="1200" dirty="0" err="1">
                <a:solidFill>
                  <a:schemeClr val="tx1"/>
                </a:solidFill>
                <a:effectLst/>
                <a:latin typeface="+mn-lt"/>
                <a:ea typeface="+mn-ea"/>
                <a:cs typeface="+mn-cs"/>
              </a:rPr>
              <a:t>Zengfeng</a:t>
            </a:r>
            <a:r>
              <a:rPr lang="en-US" altLang="zh-CN" sz="1200" kern="1200" dirty="0">
                <a:solidFill>
                  <a:schemeClr val="tx1"/>
                </a:solidFill>
                <a:effectLst/>
                <a:latin typeface="+mn-lt"/>
                <a:ea typeface="+mn-ea"/>
                <a:cs typeface="+mn-cs"/>
              </a:rPr>
              <a:t> Huang from Fudan </a:t>
            </a:r>
            <a:r>
              <a:rPr lang="en-US" altLang="zh-CN" sz="1200" kern="1200" dirty="0" err="1">
                <a:solidFill>
                  <a:schemeClr val="tx1"/>
                </a:solidFill>
                <a:effectLst/>
                <a:latin typeface="+mn-lt"/>
                <a:ea typeface="+mn-ea"/>
                <a:cs typeface="+mn-cs"/>
              </a:rPr>
              <a:t>Univeristy</a:t>
            </a:r>
            <a:r>
              <a:rPr lang="en-US" altLang="zh-CN" sz="1200" kern="1200" dirty="0">
                <a:solidFill>
                  <a:schemeClr val="tx1"/>
                </a:solidFill>
                <a:effectLst/>
                <a:latin typeface="+mn-lt"/>
                <a:ea typeface="+mn-ea"/>
                <a:cs typeface="+mn-cs"/>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328892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in </a:t>
            </a:r>
            <a:r>
              <a:rPr kumimoji="1" lang="en-US" altLang="zh-CN" dirty="0" err="1"/>
              <a:t>SimRank</a:t>
            </a:r>
            <a:r>
              <a:rPr kumimoji="1" lang="en-US" altLang="zh-CN" dirty="0"/>
              <a:t> computation, we also need to compute single-target PPR. We know that </a:t>
            </a:r>
            <a:r>
              <a:rPr kumimoji="1" lang="en-US" altLang="zh-CN" dirty="0" err="1"/>
              <a:t>SimRank</a:t>
            </a:r>
            <a:r>
              <a:rPr kumimoji="1" lang="en-US" altLang="zh-CN" dirty="0"/>
              <a:t> is a measurement for node similarity and the high-level idea of </a:t>
            </a:r>
            <a:r>
              <a:rPr kumimoji="1" lang="en-US" altLang="zh-CN" dirty="0" err="1"/>
              <a:t>SimRank</a:t>
            </a:r>
            <a:r>
              <a:rPr kumimoji="1" lang="en-US" altLang="zh-CN" dirty="0"/>
              <a:t> is that two nodes are similar if they are pointed by similar nodes. </a:t>
            </a:r>
          </a:p>
          <a:p>
            <a:r>
              <a:rPr kumimoji="1" lang="en-US" altLang="zh-CN" dirty="0"/>
              <a:t>(Click!)Given a source node u, if we want to return the </a:t>
            </a:r>
            <a:r>
              <a:rPr kumimoji="1" lang="en-US" altLang="zh-CN" dirty="0" err="1"/>
              <a:t>SimRanks</a:t>
            </a:r>
            <a:r>
              <a:rPr kumimoji="1" lang="en-US" altLang="zh-CN" dirty="0"/>
              <a:t> between u and other nodes on graph. </a:t>
            </a:r>
          </a:p>
          <a:p>
            <a:r>
              <a:rPr kumimoji="1" lang="en-US" altLang="zh-CN" dirty="0"/>
              <a:t>(Click!)We can first generate a random walk and record the nodes the walk passes by as w to retrieve the nodes reachable from u.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(Click!)Then we reversely retrieve the nodes from w to find those nodes v which can reach w in the same length of walk as u. In this process, we can regard node w as the target node, and conduct single-target PPR to calculate the term pi(</a:t>
            </a:r>
            <a:r>
              <a:rPr kumimoji="1" lang="en-US" altLang="zh-CN" dirty="0" err="1"/>
              <a:t>v,w</a:t>
            </a:r>
            <a:r>
              <a:rPr kumimoji="1" lang="en-US" altLang="zh-CN" dirty="0"/>
              <a:t>) shown in the </a:t>
            </a:r>
            <a:r>
              <a:rPr kumimoji="1" lang="en-US" altLang="zh-CN" dirty="0" err="1"/>
              <a:t>SimRank</a:t>
            </a:r>
            <a:r>
              <a:rPr kumimoji="1" lang="en-US" altLang="zh-CN" dirty="0"/>
              <a:t> formula.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357034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What’s more, in graph embedding, many algorithms follow the same structure that: </a:t>
            </a:r>
          </a:p>
          <a:p>
            <a:r>
              <a:rPr kumimoji="1" lang="en-US" altLang="zh-CN" dirty="0"/>
              <a:t>(Click!)calculate the PPR matrix or its transformation for the given graph first. </a:t>
            </a:r>
          </a:p>
          <a:p>
            <a:r>
              <a:rPr kumimoji="1" lang="en-US" altLang="zh-CN" dirty="0"/>
              <a:t>(Click)Then, use matrix factorization techniques to decompose PPR matrix and derive embedding vectors for each node. </a:t>
            </a:r>
          </a:p>
          <a:p>
            <a:r>
              <a:rPr kumimoji="1" lang="en-US" altLang="zh-CN" dirty="0"/>
              <a:t>(Click!)In the process, we need to compute the PPR matrix. </a:t>
            </a:r>
          </a:p>
          <a:p>
            <a:r>
              <a:rPr kumimoji="1" lang="en-US" altLang="zh-CN" dirty="0"/>
              <a:t>(Click!)We can conduct single-source PPR query for each node as source node, </a:t>
            </a:r>
          </a:p>
          <a:p>
            <a:r>
              <a:rPr kumimoji="1" lang="en-US" altLang="zh-CN" dirty="0"/>
              <a:t>(Click!)or apply single-target PPR query for each node as the target node. </a:t>
            </a:r>
          </a:p>
          <a:p>
            <a:r>
              <a:rPr kumimoji="1" lang="en-US" altLang="zh-CN" dirty="0"/>
              <a:t>(Click!)If we use additive error to bound the approximation quality, repeating single-target PPR query n times to derive the PPR matrix is better than single-source PPR and can achieve higher accuracy. Hence, single-target PPR plays a important role to derive PPR matrix.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329739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Similarly, in graph neural networks, or GNN for short, we still need to derive PPR matrix to propagate and aggregate messages. </a:t>
            </a:r>
          </a:p>
          <a:p>
            <a:r>
              <a:rPr kumimoji="1" lang="en-US" altLang="zh-CN" dirty="0"/>
              <a:t>(Click!)Take the work </a:t>
            </a:r>
            <a:r>
              <a:rPr kumimoji="1" lang="en-US" altLang="zh-CN" dirty="0" err="1"/>
              <a:t>PPRGo</a:t>
            </a:r>
            <a:r>
              <a:rPr kumimoji="1" lang="en-US" altLang="zh-CN" dirty="0"/>
              <a:t> as an example, </a:t>
            </a:r>
          </a:p>
          <a:p>
            <a:r>
              <a:rPr kumimoji="1" lang="en-US" altLang="zh-CN" dirty="0"/>
              <a:t>(Click!)it also compute the PPR matrix for the graph firstly. </a:t>
            </a:r>
          </a:p>
          <a:p>
            <a:r>
              <a:rPr kumimoji="1" lang="en-US" altLang="zh-CN" dirty="0"/>
              <a:t>(Click!)Then it regards PPR values as a kind of weight to propagate and aggerate the trained features for each node. In a word, single-target PPR has wide applications. The improvement of query speed for single-target PPR can directly affect these practical problems.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2130260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And here comes the question that how can we improve the computational complexity and eliminate the O(d) gap with the lower bound to accelerate the query speed of single-target PPR?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137795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 we mentioned before, Backward Search is the only existed method to calculate the single-target PPR. So we first clarify the running procedure of the vanilla Backward Search proposed by Lofgren in 2013. Then we explain the improvements of our method. </a:t>
            </a:r>
          </a:p>
          <a:p>
            <a:r>
              <a:rPr kumimoji="1" lang="en-US" altLang="zh-CN" dirty="0"/>
              <a:t>In Backward Search, with a given target node t, it will set two variables residue r(</a:t>
            </a:r>
            <a:r>
              <a:rPr kumimoji="1" lang="en-US" altLang="zh-CN" dirty="0" err="1"/>
              <a:t>u,t</a:t>
            </a:r>
            <a:r>
              <a:rPr kumimoji="1" lang="en-US" altLang="zh-CN" dirty="0"/>
              <a:t>) and reserve pi(</a:t>
            </a:r>
            <a:r>
              <a:rPr kumimoji="1" lang="en-US" altLang="zh-CN" dirty="0" err="1"/>
              <a:t>u,t</a:t>
            </a:r>
            <a:r>
              <a:rPr kumimoji="1" lang="en-US" altLang="zh-CN" dirty="0"/>
              <a:t>) for each node. </a:t>
            </a:r>
          </a:p>
          <a:p>
            <a:r>
              <a:rPr kumimoji="1" lang="en-US" altLang="zh-CN" dirty="0"/>
              <a:t>(Click!)The residue r(</a:t>
            </a:r>
            <a:r>
              <a:rPr kumimoji="1" lang="en-US" altLang="zh-CN" dirty="0" err="1"/>
              <a:t>u,t</a:t>
            </a:r>
            <a:r>
              <a:rPr kumimoji="1" lang="en-US" altLang="zh-CN" dirty="0"/>
              <a:t>) represents the probability mass to be distributed at u. (Click!)And reserve pi(</a:t>
            </a:r>
            <a:r>
              <a:rPr kumimoji="1" lang="en-US" altLang="zh-CN" dirty="0" err="1"/>
              <a:t>u,t</a:t>
            </a:r>
            <a:r>
              <a:rPr kumimoji="1" lang="en-US" altLang="zh-CN" dirty="0"/>
              <a:t>) denotes the probability mass that will stay at node u permanently.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234413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the initialization, the residue and reserve of each node will be set as 0 except for the residue of the target node t r(</a:t>
            </a:r>
            <a:r>
              <a:rPr kumimoji="1" lang="en-US" altLang="zh-CN" dirty="0" err="1"/>
              <a:t>t,t</a:t>
            </a:r>
            <a:r>
              <a:rPr kumimoji="1" lang="en-US" altLang="zh-CN" dirty="0"/>
              <a:t>). </a:t>
            </a:r>
          </a:p>
          <a:p>
            <a:r>
              <a:rPr kumimoji="1" lang="en-US" altLang="zh-CN" dirty="0"/>
              <a:t>(Click!)We set r(</a:t>
            </a:r>
            <a:r>
              <a:rPr kumimoji="1" lang="en-US" altLang="zh-CN" dirty="0" err="1"/>
              <a:t>t,t</a:t>
            </a:r>
            <a:r>
              <a:rPr kumimoji="1" lang="en-US" altLang="zh-CN" dirty="0"/>
              <a:t>) as 1.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861553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kumimoji="1" lang="en-US" altLang="zh-CN" dirty="0"/>
              <a:t>Then we start to do the backward push from node t. </a:t>
            </a:r>
          </a:p>
          <a:p>
            <a:r>
              <a:rPr kumimoji="1" lang="en-US" altLang="zh-CN" dirty="0"/>
              <a:t>(Click!)First, we need to find the node with the largest residue, (Click!)currently it is node t.</a:t>
            </a:r>
          </a:p>
          <a:p>
            <a:r>
              <a:rPr kumimoji="1" lang="en-US" altLang="zh-CN" dirty="0"/>
              <a:t>(Click!)update the reserve of the current node by alpha times its residue. Currently, pi(</a:t>
            </a:r>
            <a:r>
              <a:rPr kumimoji="1" lang="en-US" altLang="zh-CN" dirty="0" err="1"/>
              <a:t>t,t</a:t>
            </a:r>
            <a:r>
              <a:rPr kumimoji="1" lang="en-US" altLang="zh-CN" dirty="0"/>
              <a:t>) equals 1. So we add alpha to pi(</a:t>
            </a:r>
            <a:r>
              <a:rPr kumimoji="1" lang="en-US" altLang="zh-CN" dirty="0" err="1"/>
              <a:t>t,t</a:t>
            </a:r>
            <a:r>
              <a:rPr kumimoji="1" lang="en-US" altLang="zh-CN" dirty="0"/>
              <a:t>). </a:t>
            </a:r>
          </a:p>
          <a:p>
            <a:r>
              <a:rPr kumimoji="1" lang="en-US" altLang="zh-CN" dirty="0"/>
              <a:t>(Click!)Next, we need to update the residue for each in-neighbor of current node t. We add 1 minus alpha times r(</a:t>
            </a:r>
            <a:r>
              <a:rPr kumimoji="1" lang="en-US" altLang="zh-CN" dirty="0" err="1"/>
              <a:t>t,t</a:t>
            </a:r>
            <a:r>
              <a:rPr kumimoji="1" lang="en-US" altLang="zh-CN" dirty="0"/>
              <a:t>) over the out-degree to the in-neighbors' residues.</a:t>
            </a:r>
            <a:r>
              <a:rPr kumimoji="1" lang="zh-CN" altLang="en-US" dirty="0"/>
              <a:t> </a:t>
            </a:r>
            <a:r>
              <a:rPr kumimoji="1" lang="en-US" altLang="zh-CN" dirty="0"/>
              <a:t>This equals the probability that one node v moves to node t in one step of alpha-discounted random walk. So the increment of in-neighbors residue by one push simulates the probability transformation in one-step of alpha-discounted random walk.</a:t>
            </a:r>
          </a:p>
          <a:p>
            <a:r>
              <a:rPr kumimoji="1" lang="en-US" altLang="zh-CN" dirty="0"/>
              <a:t>For example, because r(</a:t>
            </a:r>
            <a:r>
              <a:rPr kumimoji="1" lang="en-US" altLang="zh-CN" dirty="0" err="1"/>
              <a:t>t,t</a:t>
            </a:r>
            <a:r>
              <a:rPr kumimoji="1" lang="en-US" altLang="zh-CN" dirty="0"/>
              <a:t>) equals 1 and the out-degree of node </a:t>
            </a:r>
          </a:p>
          <a:p>
            <a:r>
              <a:rPr kumimoji="1" lang="en-US" altLang="zh-CN" dirty="0"/>
              <a:t>v one is 1. (Click!)So we add 1 minus alpha to r(</a:t>
            </a:r>
            <a:r>
              <a:rPr kumimoji="1" lang="en-US" altLang="zh-CN" dirty="0" err="1"/>
              <a:t>v_one,t</a:t>
            </a:r>
            <a:r>
              <a:rPr kumimoji="1" lang="en-US" altLang="zh-CN" dirty="0"/>
              <a:t>). Similarly, we add 1 minus alpha over two to r(v_2,t), 1 minus alpha over three to r(v_3,t), and so on. </a:t>
            </a:r>
          </a:p>
          <a:p>
            <a:r>
              <a:rPr kumimoji="1" lang="en-US" altLang="zh-CN" dirty="0"/>
              <a:t>(Click!)After this push, we set the residue of current node t r(</a:t>
            </a:r>
            <a:r>
              <a:rPr kumimoji="1" lang="en-US" altLang="zh-CN" dirty="0" err="1"/>
              <a:t>t,t</a:t>
            </a:r>
            <a:r>
              <a:rPr kumimoji="1" lang="en-US" altLang="zh-CN" dirty="0"/>
              <a:t>) as 0.(Click!)</a:t>
            </a:r>
          </a:p>
          <a:p>
            <a:r>
              <a:rPr kumimoji="1" lang="en-US" altLang="zh-CN" dirty="0"/>
              <a:t>(Click!)Repeat this process until we can not find a node whose residue is more than delta. </a:t>
            </a:r>
          </a:p>
          <a:p>
            <a:r>
              <a:rPr kumimoji="1" lang="en-US" altLang="zh-CN" dirty="0"/>
              <a:t>(Click!)Then we regard the reserve of each node as the estimation of its PPR value, and finish the vanilla Backward Search.  </a:t>
            </a:r>
          </a:p>
          <a:p>
            <a:r>
              <a:rPr kumimoji="1" lang="en-US" altLang="zh-CN" dirty="0"/>
              <a:t>(Click!)Note that in each push operation, it will touch every in-neighbor of current node to update the residues. </a:t>
            </a:r>
          </a:p>
          <a:p>
            <a:r>
              <a:rPr kumimoji="1" lang="en-US" altLang="zh-CN" dirty="0"/>
              <a:t>(Click!)So the query time of vanilla Backward Search has the d parameter, where d is the average degree of the graph.</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202527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Compared with vanilla Backward Search to touch every in-neighbor in each push operation, we propose a novel Randomized Backward Search, or RBS for short, and only do the push deterministically to the nodes with small out-degrees.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(Click!)Besides, we want to push by level. That is, we can compute l-hop PPR firstly and sum up all l-hop PPR for each level. In practice, we don’t need to add the l-hop PPR from level 0 to level infinity.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(Click!)The maximum level we care about is log delta. (Click!)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(Click!)In initialization, (Click!)we set every l-hop PPR as zero except for pi(</a:t>
            </a:r>
            <a:r>
              <a:rPr kumimoji="1" lang="en-US" altLang="zh-CN" dirty="0" err="1"/>
              <a:t>t,t</a:t>
            </a:r>
            <a:r>
              <a:rPr kumimoji="1" lang="en-US" altLang="zh-CN" dirty="0"/>
              <a:t>) at level zero as alpha. (Click!)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37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Then we conduct RBS from level 0 to level capital 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(Click!)For current level, level 0 in the example.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344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first pick a node with nonzero reserve. In this example, we pick node 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(Click!)Then we update the reserve for the in-neighbors of node 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(Click!)As we mentioned before, we only do the push operation deterministically to the in-neighbors with small out-degrees. .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(Click!)Note that for any in-neighbors v of node t, the increment of reserve pi(</a:t>
            </a:r>
            <a:r>
              <a:rPr kumimoji="1" lang="en-US" altLang="zh-CN" dirty="0" err="1"/>
              <a:t>v,t</a:t>
            </a:r>
            <a:r>
              <a:rPr kumimoji="1" lang="en-US" altLang="zh-CN" dirty="0"/>
              <a:t>) at level 1 is 1 minus alpha times pi(</a:t>
            </a:r>
            <a:r>
              <a:rPr kumimoji="1" lang="en-US" altLang="zh-CN" dirty="0" err="1"/>
              <a:t>t,t</a:t>
            </a:r>
            <a:r>
              <a:rPr kumimoji="1" lang="en-US" altLang="zh-CN" dirty="0"/>
              <a:t>) at level 0 divided by v’s out-degree and is decreased by the out-degree of v.</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Small out-degrees mean large reserve increments.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(Click!)So we only push to the in-neighbors whose reserve will be increased by more than alpha times delta.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this example, we check if the reserve’s increment of the picked in-neighbors whether exceeds alpha times delta, and update the reserve if satisfied.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(Click)Here, suppose node </a:t>
            </a:r>
            <a:r>
              <a:rPr kumimoji="1" lang="en-US" altLang="zh-CN" dirty="0" err="1"/>
              <a:t>v_one</a:t>
            </a:r>
            <a:r>
              <a:rPr kumimoji="1" lang="en-US" altLang="zh-CN" dirty="0"/>
              <a:t> satisfies the requirement. (Click!)So we add 1 minus alpha times alpha to pi(</a:t>
            </a:r>
            <a:r>
              <a:rPr kumimoji="1" lang="en-US" altLang="zh-CN" dirty="0" err="1"/>
              <a:t>v_one,t</a:t>
            </a:r>
            <a:r>
              <a:rPr kumimoji="1" lang="en-US" altLang="zh-CN" dirty="0"/>
              <a:t>) at level 1 because the out-degree of v_1 is one and the reserve of pi(</a:t>
            </a:r>
            <a:r>
              <a:rPr kumimoji="1" lang="en-US" altLang="zh-CN" dirty="0" err="1"/>
              <a:t>t,t</a:t>
            </a:r>
            <a:r>
              <a:rPr kumimoji="1" lang="en-US" altLang="zh-CN" dirty="0"/>
              <a:t>) at level zero is alpha.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(Click!)Similarly, we check node v_2. Suppose v_2 also satisfy the requirement. So we add 1 minus alpha times alpha over 2 to pi(</a:t>
            </a:r>
            <a:r>
              <a:rPr kumimoji="1" lang="en-US" altLang="zh-CN" dirty="0" err="1"/>
              <a:t>v_two,t</a:t>
            </a:r>
            <a:r>
              <a:rPr kumimoji="1" lang="en-US" altLang="zh-CN" dirty="0"/>
              <a:t>) at level 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(Click!)Then we check node </a:t>
            </a:r>
            <a:r>
              <a:rPr kumimoji="1" lang="en-US" altLang="zh-CN" dirty="0" err="1"/>
              <a:t>v_three</a:t>
            </a:r>
            <a:r>
              <a:rPr kumimoji="1" lang="en-US" altLang="zh-CN" dirty="0"/>
              <a:t>. But if the out-degree of </a:t>
            </a:r>
            <a:r>
              <a:rPr kumimoji="1" lang="en-US" altLang="zh-CN" dirty="0" err="1"/>
              <a:t>v_three</a:t>
            </a:r>
            <a:r>
              <a:rPr kumimoji="1" lang="en-US" altLang="zh-CN" dirty="0"/>
              <a:t> is so large that the increment of its reserve is less than alpha times delta.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(Click!)What should we do?  Can we straightly ignore other in-neighbors? The answer is no.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036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our life, there are many network structures, such as social network, paper citation network, geographic network and so on. We can abstract these network structures into a graph G. A graph is composed by nodes and the edges connecting the nodes. We always use V to denote the vertex set, and E to denote the edge set. The number of nodes and edges is denoted by n and m.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422093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For example, in this case,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a:t>
            </a:r>
            <a:r>
              <a:rPr kumimoji="1" lang="en-US" altLang="zh-CN" dirty="0" err="1"/>
              <a:t>pi_zero</a:t>
            </a:r>
            <a:r>
              <a:rPr kumimoji="1" lang="en-US" altLang="zh-CN" dirty="0"/>
              <a:t>(</a:t>
            </a:r>
            <a:r>
              <a:rPr kumimoji="1" lang="en-US" altLang="zh-CN" dirty="0" err="1"/>
              <a:t>t,t</a:t>
            </a:r>
            <a:r>
              <a:rPr kumimoji="1" lang="en-US" altLang="zh-CN" dirty="0"/>
              <a:t>) equals alpha,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Because the out-degrees of node v_11 to v_1n are all 1, (Click!)the one-hop PPR of node v_11 to v_1n are all alpha times (1 minus alpha). Now we have to check the out-degree of node s and decide whether to do the backward push from each v to node 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(Click!)Note that the out-degree of s is 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(Click!)Suppose we set delta equals 1 over 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(Click!)then the reserve’s increment by one push from any v to s is alpha times (the square of 1 minus alpha) over n, which is smaller than alpha times delta.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(Click!)So according to the condition of push mentioned before, we will not do the push from every node v to s.(Click!)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(Click!)And this causes the estimated PPR pi(</a:t>
            </a:r>
            <a:r>
              <a:rPr kumimoji="1" lang="en-US" altLang="zh-CN" dirty="0" err="1"/>
              <a:t>s,t</a:t>
            </a:r>
            <a:r>
              <a:rPr kumimoji="1" lang="en-US" altLang="zh-CN" dirty="0"/>
              <a:t>) equals 0.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(Click!)But the true value of pi(</a:t>
            </a:r>
            <a:r>
              <a:rPr kumimoji="1" lang="en-US" altLang="zh-CN" dirty="0" err="1"/>
              <a:t>s,t</a:t>
            </a:r>
            <a:r>
              <a:rPr kumimoji="1" lang="en-US" altLang="zh-CN" dirty="0"/>
              <a:t>) is alpha times (the square of 1 minus alpha) over n, and is much larger than the estimated pi(</a:t>
            </a:r>
            <a:r>
              <a:rPr kumimoji="1" lang="en-US" altLang="zh-CN" dirty="0" err="1"/>
              <a:t>s,t</a:t>
            </a:r>
            <a:r>
              <a:rPr kumimoji="1" lang="en-US" altLang="zh-CN"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(Click!)So if we just ignore the other in-neighbors which are not be pushed deterministically, we can not bound the estimated PPR within the required error range.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244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(Click!)Well then, how about sampling some in-neighbors and only increase the reserve of these in-neighbors</a:t>
            </a:r>
            <a:r>
              <a:rPr kumimoji="1" lang="zh-CN" altLang="en-US" dirty="0"/>
              <a:t>？</a:t>
            </a:r>
            <a:r>
              <a:rPr kumimoji="1" lang="en-US" altLang="zh-CN" dirty="0"/>
              <a:t>This sounds good. We can sample the in-neighbors with the probability 1 over alpha delta times the expected increment value. And update the reserve of sampled nodes alpha times delta to guarantee unbiasedness. (Click!)</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1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But the question is: how to sample these in-neighbors.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(Click!)We can not generate the random number for every other in-neighbors, because this still touches every in-neighbors and does not save time.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(Click!)Can we only generate one random number r for all in-neighbors. Even though the generation process is not independent for each in-neighbors, we only need the reserve pi(</a:t>
            </a:r>
            <a:r>
              <a:rPr kumimoji="1" lang="en-US" altLang="zh-CN" dirty="0" err="1"/>
              <a:t>v,t</a:t>
            </a:r>
            <a:r>
              <a:rPr kumimoji="1" lang="en-US" altLang="zh-CN" dirty="0"/>
              <a:t>) is increased by independent push from its out-neighbors, which is satisfied in RBS.(Click!)</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753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Note that the sampling probability for each in-neighbors is decreased by its out-degree. So we can sort the in-neighbors in ascending order of their out-degrees during graph input.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(Click!)Scan the in-neighbors and stop immediately once we meet the node whose out-degree is quite large and is less likely to be sampled.(Click!)</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522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example, we have sorted the five nodes v_1 to v_5 in the ascending order of their out-degrees. (Click!)Scan the nodes that have not been pushed. Check the sampling probability whether larger than the random number r.(Click!)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err="1"/>
              <a:t>V_three</a:t>
            </a:r>
            <a:r>
              <a:rPr kumimoji="1" lang="en-US" altLang="zh-CN" dirty="0"/>
              <a:t> is satisfied and we add alpha times delta to pi(</a:t>
            </a:r>
            <a:r>
              <a:rPr kumimoji="1" lang="en-US" altLang="zh-CN" dirty="0" err="1"/>
              <a:t>v_three,t</a:t>
            </a:r>
            <a:r>
              <a:rPr kumimoji="1" lang="en-US" altLang="zh-CN"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But </a:t>
            </a:r>
            <a:r>
              <a:rPr kumimoji="1" lang="en-US" altLang="zh-CN" dirty="0" err="1"/>
              <a:t>v_four</a:t>
            </a:r>
            <a:r>
              <a:rPr kumimoji="1" lang="en-US" altLang="zh-CN" dirty="0"/>
              <a:t> doesn’t.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So we just stop checking and finish this push.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(Click!)Repeat finding the nodes with nonzero reserve. Then move to next level.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(Click!)After the process, we use the sum of the l-hop PPR from level 0 to level capital</a:t>
            </a:r>
            <a:r>
              <a:rPr kumimoji="1" lang="zh-CN" altLang="en-US" dirty="0"/>
              <a:t> </a:t>
            </a:r>
            <a:r>
              <a:rPr kumimoji="1" lang="en-US" altLang="zh-CN" dirty="0"/>
              <a:t>L</a:t>
            </a:r>
            <a:r>
              <a:rPr kumimoji="1" lang="zh-CN" altLang="en-US" dirty="0"/>
              <a:t> </a:t>
            </a:r>
            <a:r>
              <a:rPr kumimoji="1" lang="en-US" altLang="zh-CN" dirty="0"/>
              <a:t>as the estimation of single-target PPR for each node.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34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Recall that in the running process of RBS, we adopt randomness to avoid touch every</a:t>
            </a:r>
            <a:r>
              <a:rPr kumimoji="1" lang="zh-CN" altLang="en-US" dirty="0"/>
              <a:t> </a:t>
            </a:r>
            <a:r>
              <a:rPr kumimoji="1" lang="en-US" altLang="zh-CN" dirty="0"/>
              <a:t>in-neighbor and achieve unbiasedness. So we will not cost O(d) in each push and eliminate the d gap with the lower bound.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(Click!)Specifically, we can achieve 1 over delta with the relative threshold delta. And the square root of d over epsilon with additive error parameter epsilon.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(Click!)Besides, we can sort each node’s in-neighbors in the ascending order of out-degrees when we read graph. If we use counting sort, the time cost to sort out-neighbors will remain the same with reading graph.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06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experiment part, we conduct comprehensive experiments to evaluate the performance of RBS compared with vanilla Backward Search.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use </a:t>
            </a:r>
            <a:r>
              <a:rPr kumimoji="1" lang="en-US" altLang="zh-CN" dirty="0" err="1"/>
              <a:t>maxAdditiveError</a:t>
            </a:r>
            <a:r>
              <a:rPr kumimoji="1" lang="en-US" altLang="zh-CN" dirty="0"/>
              <a:t>, precision and F1 score as our metrics.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6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first plot the trade-offs between </a:t>
            </a:r>
            <a:r>
              <a:rPr kumimoji="1" lang="en-US" altLang="zh-CN" dirty="0" err="1"/>
              <a:t>maxAdditiveErro</a:t>
            </a:r>
            <a:r>
              <a:rPr kumimoji="1" lang="en-US" altLang="zh-CN" dirty="0"/>
              <a:t> and query time to show the performance of RBS with additive error epsilon.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can observe that RBS</a:t>
            </a:r>
            <a:r>
              <a:rPr kumimoji="1" lang="zh-CN" altLang="en-US" dirty="0"/>
              <a:t> </a:t>
            </a:r>
            <a:r>
              <a:rPr kumimoji="1" lang="en-US" altLang="zh-CN" dirty="0"/>
              <a:t>shown in the green line outperforms vanilla Backward Search  under the same approximation quality.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597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As for the relative error, because there lacks a practical metric. So we use precision for top fifty nodes to evaluate BRS’s performance. We can observe that within the same query time, RBS can achieve higher precision than Backward Search.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515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Beyond that, we also apply RBS to the three concrete applications, PPR heavy hitter query, </a:t>
            </a:r>
            <a:r>
              <a:rPr kumimoji="1" lang="en-US" altLang="zh-CN" dirty="0" err="1"/>
              <a:t>SimRank</a:t>
            </a:r>
            <a:r>
              <a:rPr kumimoji="1" lang="en-US" altLang="zh-CN" dirty="0"/>
              <a:t> computation, PPR matrix in graph embedding and graph neural network.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PPR heavy query, we substitute the Backward Search with RBS to find heavy hitters, and we use f1 score to evaluate the performances since the number of true heavy hitters is oblivious. The experimental results show that RBS returns a higher F1 score than Backward Search does.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437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r>
              <a:rPr kumimoji="1" lang="en-US" altLang="zh-CN" dirty="0"/>
              <a:t>Given a graph, we always want to rank the importance of a node. PageRank is a popular measurement for node rank. It is proposed by the co-founders of Google to rank the web pages in web networks. The idea of PageRank is that if a page is cited by more pages, or more important pages, then the page is more important.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(Click!)If we abstract the web network into a graph, that is we use nodes to represent the web pages, and edges to represent the links among pages, (Click!)</a:t>
            </a:r>
          </a:p>
          <a:p>
            <a:r>
              <a:rPr kumimoji="1" lang="en-US" altLang="zh-CN" dirty="0"/>
              <a:t>then we can use an iterative formula to derive the PageRank score for each node on the graph. Observing the iterative formula, it has an initialization vector e and a transformation matrix P. </a:t>
            </a:r>
          </a:p>
          <a:p>
            <a:r>
              <a:rPr kumimoji="1" lang="en-US" altLang="zh-CN" dirty="0"/>
              <a:t>(Click!)The transformation matrix P store the probability that a node transfer to one of its out-neighbors through the out-edges. For example, if a node has five out-neighbors, then the corresponding probability stored in matrix P is 1 over 5. In each iteration, the formula use the current PageRank vector pi times the matrix P to transfer the PageRank scores to the out-neighbors. The updated PageRank scores are composed by 1 minus alpha times</a:t>
            </a:r>
            <a:r>
              <a:rPr kumimoji="1" lang="zh-CN" altLang="en-US" dirty="0"/>
              <a:t> </a:t>
            </a:r>
            <a:r>
              <a:rPr kumimoji="1" lang="en-US" altLang="zh-CN" dirty="0"/>
              <a:t>the current PageRank scores and alpha times the initialization scores. If we modify the value of initialization vector e, we can change the meaning of the rank.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detail, (Click!)if we set each entry of e is 1 over n, then the iterative formula will converge to the PageRank scores to rank the overall importance of nodes. (Click!)Personalized PageRank is a </a:t>
            </a:r>
            <a:r>
              <a:rPr lang="en-US" altLang="zh-CN" sz="1200" b="0" i="0" u="none" strike="noStrike" kern="1200" dirty="0">
                <a:solidFill>
                  <a:schemeClr val="tx1"/>
                </a:solidFill>
                <a:effectLst/>
                <a:latin typeface="+mn-lt"/>
                <a:ea typeface="+mn-ea"/>
                <a:cs typeface="+mn-cs"/>
              </a:rPr>
              <a:t>special case </a:t>
            </a:r>
            <a:r>
              <a:rPr kumimoji="1" lang="en-US" altLang="zh-CN" dirty="0"/>
              <a:t>of PageRank, that we set the initialization vector as a one hot vector, each entry is 0 except the </a:t>
            </a:r>
            <a:r>
              <a:rPr kumimoji="1" lang="en-US" altLang="zh-CN" dirty="0" err="1"/>
              <a:t>s_th</a:t>
            </a:r>
            <a:r>
              <a:rPr kumimoji="1" lang="en-US" altLang="zh-CN" dirty="0"/>
              <a:t> entry is 1. (Click!)  Then the rank reveals the personalized importance with regards to the node s. </a:t>
            </a:r>
          </a:p>
          <a:p>
            <a:endParaRPr kumimoji="1" lang="en-US" altLang="zh-CN" dirty="0"/>
          </a:p>
          <a:p>
            <a:endParaRPr kumimoji="1" lang="en-US" altLang="zh-CN" dirty="0"/>
          </a:p>
          <a:p>
            <a:r>
              <a:rPr kumimoji="1" lang="en-US" altLang="zh-CN" dirty="0"/>
              <a:t>Well, Personalized PageRank, or PPR for short, is a measurement for proximity. </a:t>
            </a:r>
          </a:p>
          <a:p>
            <a:r>
              <a:rPr kumimoji="1" lang="en-US" altLang="zh-CN" dirty="0"/>
              <a:t>(Click!)Specifically, the PPR value pi(</a:t>
            </a:r>
            <a:r>
              <a:rPr kumimoji="1" lang="en-US" altLang="zh-CN" dirty="0" err="1"/>
              <a:t>s,t</a:t>
            </a:r>
            <a:r>
              <a:rPr kumimoji="1" lang="en-US" altLang="zh-CN" dirty="0"/>
              <a:t>) equals the probability that the alpha-discounted random walk starting from node s terminates at node t. </a:t>
            </a:r>
          </a:p>
          <a:p>
            <a:r>
              <a:rPr kumimoji="1" lang="en-US" altLang="zh-CN" dirty="0"/>
              <a:t>(Click!)Here the alpha-discounted random walk means the walk may terminate at each step with the probability alpha, or move to a random out-neighbor with the probability 1 minus alpha. </a:t>
            </a:r>
          </a:p>
          <a:p>
            <a:r>
              <a:rPr kumimoji="1" lang="en-US" altLang="zh-CN" dirty="0"/>
              <a:t>(Click!)So actually, the PPR value pi(</a:t>
            </a:r>
            <a:r>
              <a:rPr kumimoji="1" lang="en-US" altLang="zh-CN" dirty="0" err="1"/>
              <a:t>s,t</a:t>
            </a:r>
            <a:r>
              <a:rPr kumimoji="1" lang="en-US" altLang="zh-CN" dirty="0"/>
              <a:t>) indicates the importance of node t with regards to node 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1591207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a:t>
            </a:r>
            <a:r>
              <a:rPr kumimoji="1" lang="en-US" altLang="zh-CN" dirty="0" err="1"/>
              <a:t>SimRank</a:t>
            </a:r>
            <a:r>
              <a:rPr kumimoji="1" lang="en-US" altLang="zh-CN" dirty="0"/>
              <a:t> computation, the state-of-the-art method </a:t>
            </a:r>
            <a:r>
              <a:rPr kumimoji="1" lang="en-US" altLang="zh-CN" dirty="0" err="1"/>
              <a:t>PRSim</a:t>
            </a:r>
            <a:r>
              <a:rPr kumimoji="1" lang="en-US" altLang="zh-CN" dirty="0"/>
              <a:t> precompute the single-target PPR pi(</a:t>
            </a:r>
            <a:r>
              <a:rPr kumimoji="1" lang="en-US" altLang="zh-CN" dirty="0" err="1"/>
              <a:t>v,w</a:t>
            </a:r>
            <a:r>
              <a:rPr kumimoji="1" lang="en-US" altLang="zh-CN" dirty="0"/>
              <a:t>) with vanilla Backward Search in the preprocessing phase and store them in index. We institute the </a:t>
            </a:r>
            <a:r>
              <a:rPr kumimoji="1" lang="en-US" altLang="zh-CN" dirty="0" err="1"/>
              <a:t>Bakcward</a:t>
            </a:r>
            <a:r>
              <a:rPr kumimoji="1" lang="en-US" altLang="zh-CN" dirty="0"/>
              <a:t> Search with RBS and plot the trade-off between </a:t>
            </a:r>
            <a:r>
              <a:rPr kumimoji="1" lang="en-US" altLang="zh-CN" dirty="0" err="1"/>
              <a:t>maxadditiveError</a:t>
            </a:r>
            <a:r>
              <a:rPr kumimoji="1" lang="en-US" altLang="zh-CN" dirty="0"/>
              <a:t> and preprocessing time. We observe that RBS achieve a lower preprocessing time without increasing the approximation quality.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3532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Finally, we apply single-target PPR for each node as target node to derive the PPR matrix. As we mention before, in order to derive PPR matrix, we can apply single-target PPR for each node as target node or single-source PPR for each node as source node. But single-target PPR can achieve higher accuracy than single-source PPR when we comes to additive error. In our experiment, we not only compare RBS with vanilla Backward Search, but also with Forward Search, the method to compute single-source PPR. We can observe that Backward Search and RBS both outperform Forward Search, which concurs with our analysis. Meanwhile, RBS can further improve the trade-offs between the running time and the approximation quality compared with Backward Search.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412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conclusion, RBS can achieve 1 over delta for constant relative error and threshold delta, or the sqrt of d over epsilon for additive error epsilon.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(Click!)Because of this, RBS successfully eliminates the O(d) gap with the lower bound for single-target PPR with the relative threshold delta.</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(Click!)Besides, RBS can be applied to many applications and further increase their performance, such as PPR heavy hitters query, </a:t>
            </a:r>
            <a:r>
              <a:rPr kumimoji="1" lang="en-US" altLang="zh-CN" dirty="0" err="1"/>
              <a:t>SimRank</a:t>
            </a:r>
            <a:r>
              <a:rPr kumimoji="1" lang="en-US" altLang="zh-CN" dirty="0"/>
              <a:t> computation, graph embedding, GNN and so on.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7228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That’s all of our presentation. Thank you.</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33</a:t>
            </a:fld>
            <a:endParaRPr lang="zh-CN" altLang="en-US"/>
          </a:p>
        </p:txBody>
      </p:sp>
    </p:spTree>
    <p:extLst>
      <p:ext uri="{BB962C8B-B14F-4D97-AF65-F5344CB8AC3E}">
        <p14:creationId xmlns:p14="http://schemas.microsoft.com/office/powerpoint/2010/main" val="222504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By the iterative formula, we can also view the meaning of Personalized PageRank value, or PPR value for short, from the probability aspect. </a:t>
            </a:r>
          </a:p>
          <a:p>
            <a:r>
              <a:rPr lang="en-US" altLang="zh-CN" dirty="0"/>
              <a:t>(Click)The PPR value pi(</a:t>
            </a:r>
            <a:r>
              <a:rPr lang="en-US" altLang="zh-CN" dirty="0" err="1"/>
              <a:t>s,t</a:t>
            </a:r>
            <a:r>
              <a:rPr lang="en-US" altLang="zh-CN" dirty="0"/>
              <a:t>) equals to the probability that the alpha discounted random walk starting from node s terminates at node t. </a:t>
            </a:r>
          </a:p>
          <a:p>
            <a:r>
              <a:rPr lang="en-US" altLang="zh-CN" dirty="0"/>
              <a:t>Here, the alpha discounted random walk means at each step, the walk either terminates at the current node with alpha probability, or moves to a randomly selected out-neighbor with the probability 1 minus alpha. </a:t>
            </a:r>
          </a:p>
          <a:p>
            <a:r>
              <a:rPr lang="en-US" altLang="zh-CN" dirty="0"/>
              <a:t>So in this aspect, we can regard PRR as a metric for node proximity. </a:t>
            </a:r>
            <a:endParaRPr lang="zh-CN" altLang="en-US" dirty="0"/>
          </a:p>
          <a:p>
            <a:pPr marL="0" marR="0" lvl="0" indent="0" algn="l" defTabSz="914400" rtl="0" eaLnBrk="0" fontAlgn="base" latinLnBrk="0" hangingPunct="0">
              <a:lnSpc>
                <a:spcPct val="100000"/>
              </a:lnSpc>
              <a:spcBef>
                <a:spcPct val="30000"/>
              </a:spcBef>
              <a:spcAft>
                <a:spcPct val="0"/>
              </a:spcAft>
              <a:buClrTx/>
              <a:buSzTx/>
              <a:buFontTx/>
              <a:buNone/>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pPr>
            <a:r>
              <a:rPr kumimoji="1" lang="zh-CN" altLang="en-US" dirty="0"/>
              <a:t>We define an alpha discounted random walk from u to be a traversal of G. At each step, either terminates at the current node with alpha probability, or proceeds to a randomly selected out-neighbor of current node. PPR(u,v) is the probability that random walk from u terminates at v.</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8553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Single-source PPR query is a kind of PPR query that we need to return all PPR scores between a given source node s and every node on the graph. </a:t>
            </a:r>
          </a:p>
          <a:p>
            <a:r>
              <a:rPr kumimoji="1" lang="en-US" altLang="zh-CN" dirty="0"/>
              <a:t>So for single-source PPR query,</a:t>
            </a:r>
          </a:p>
          <a:p>
            <a:r>
              <a:rPr kumimoji="1" lang="en-US" altLang="zh-CN" dirty="0"/>
              <a:t>(Click!)we can easily apply Monte-Carlo based sampling to do the estimation. That is we can generate many alpha-discounted random walks from the given source node, such as node 4 in the example(Click!), (Click!)and use the percentage that the walks terminate at node t as the estimation of pi(</a:t>
            </a:r>
            <a:r>
              <a:rPr kumimoji="1" lang="en-US" altLang="zh-CN" dirty="0" err="1"/>
              <a:t>s,t</a:t>
            </a:r>
            <a:r>
              <a:rPr kumimoji="1" lang="en-US" altLang="zh-CN" dirty="0"/>
              <a:t>). </a:t>
            </a:r>
          </a:p>
          <a:p>
            <a:r>
              <a:rPr kumimoji="1" lang="en-US" altLang="zh-CN" dirty="0"/>
              <a:t>(Click!)This process can be finished in 1 over delta query time if we want to estimate the PPR value more than delta with the relative error c and c is a constant. </a:t>
            </a:r>
          </a:p>
          <a:p>
            <a:r>
              <a:rPr kumimoji="1" lang="en-US" altLang="zh-CN" dirty="0"/>
              <a:t>(Click!)The sum of all PPR for a given source node is 1.By the pigeonhole principle, the number of nodes whose PPR value is more than delta can be 1 over delta.</a:t>
            </a:r>
            <a:r>
              <a:rPr kumimoji="1" lang="zh-CN" altLang="en-US" dirty="0"/>
              <a:t> </a:t>
            </a:r>
            <a:r>
              <a:rPr kumimoji="1" lang="en-US" altLang="zh-CN" dirty="0"/>
              <a:t>(Click!)So the query time 1 over delta is optimal,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312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But things becomes difficult when we care about single-target PPR, that we need to derive the PPR value between every node and the given source node 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(Click!)We find that Monte-Carlo sampling cannot be applied to single-target query because we cannot do the alpha walk starting from the target node t reversely. </a:t>
                </a:r>
                <a:endParaRPr kumimoji="1" lang="zh-CN" altLang="en-US" sz="1200" dirty="0">
                  <a:latin typeface="Candara" panose="020E0502030303020204" pitchFamily="34" charset="0"/>
                  <a:cs typeface="Cavolini" panose="03000502040302020204" pitchFamily="66"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dirty="0">
                    <a:latin typeface="Candara" panose="020E0502030303020204" pitchFamily="34" charset="0"/>
                  </a:rPr>
                  <a:t>Recall that single-source PPR query can be finished in </a:t>
                </a:r>
                <a:r>
                  <a:rPr kumimoji="1" lang="en-US" altLang="zh-CN" sz="1200" i="0">
                    <a:solidFill>
                      <a:srgbClr val="C00000"/>
                    </a:solidFill>
                    <a:latin typeface="Cambria Math" panose="02040503050406030204" pitchFamily="18" charset="0"/>
                    <a:ea typeface="Cambria Math" panose="02040503050406030204" pitchFamily="18" charset="0"/>
                  </a:rPr>
                  <a:t>𝜪(</a:t>
                </a:r>
                <a:r>
                  <a:rPr kumimoji="1" lang="en-US" altLang="zh-CN" sz="1200" b="1" i="0">
                    <a:solidFill>
                      <a:srgbClr val="C00000"/>
                    </a:solidFill>
                    <a:latin typeface="Cambria Math" panose="02040503050406030204" pitchFamily="18" charset="0"/>
                    <a:ea typeface="Cambria Math" panose="02040503050406030204" pitchFamily="18" charset="0"/>
                  </a:rPr>
                  <a:t>𝟏/</a:t>
                </a:r>
                <a:r>
                  <a:rPr kumimoji="1" lang="en-US" altLang="zh-CN" sz="1200" i="0">
                    <a:solidFill>
                      <a:srgbClr val="C00000"/>
                    </a:solidFill>
                    <a:latin typeface="Cambria Math" panose="02040503050406030204" pitchFamily="18" charset="0"/>
                    <a:ea typeface="Cambria Math" panose="02040503050406030204" pitchFamily="18" charset="0"/>
                  </a:rPr>
                  <a:t>𝜹)</a:t>
                </a:r>
                <a:r>
                  <a:rPr kumimoji="1" lang="en-US" altLang="zh-CN" sz="1200" b="0" dirty="0">
                    <a:latin typeface="Candara" panose="020E0502030303020204" pitchFamily="34" charset="0"/>
                  </a:rPr>
                  <a:t> by MC-sampling. And Lofgren has proved that the lower bound for single-target PPR query is </a:t>
                </a:r>
                <a:r>
                  <a:rPr kumimoji="1" lang="en-US" altLang="zh-CN" sz="1200" i="0">
                    <a:solidFill>
                      <a:srgbClr val="C00000"/>
                    </a:solidFill>
                    <a:latin typeface="Cambria Math" panose="02040503050406030204" pitchFamily="18" charset="0"/>
                    <a:ea typeface="Cambria Math" panose="02040503050406030204" pitchFamily="18" charset="0"/>
                  </a:rPr>
                  <a:t>𝜪(𝟏/𝜹)</a:t>
                </a:r>
                <a:r>
                  <a:rPr kumimoji="1" lang="en-US" altLang="zh-CN" sz="1200" b="0" dirty="0">
                    <a:latin typeface="Candara" panose="020E0502030303020204" pitchFamily="34" charset="0"/>
                  </a:rPr>
                  <a:t>. So </a:t>
                </a:r>
                <a:r>
                  <a:rPr kumimoji="1" lang="en-US" altLang="zh-CN" sz="1200" dirty="0">
                    <a:latin typeface="Candara" panose="020E0502030303020204" pitchFamily="34" charset="0"/>
                    <a:cs typeface="Cavolini" panose="03000502040302020204" pitchFamily="66" charset="0"/>
                  </a:rPr>
                  <a:t>there is an </a:t>
                </a:r>
                <a:r>
                  <a:rPr kumimoji="1" lang="en-US" altLang="zh-CN" sz="1200" i="0">
                    <a:solidFill>
                      <a:srgbClr val="C00000"/>
                    </a:solidFill>
                    <a:latin typeface="Cambria Math" panose="02040503050406030204" pitchFamily="18" charset="0"/>
                    <a:ea typeface="Cambria Math" panose="02040503050406030204" pitchFamily="18" charset="0"/>
                    <a:cs typeface="Cavolini" panose="03000502040302020204" pitchFamily="66" charset="0"/>
                  </a:rPr>
                  <a:t>𝜪(𝒅 ̅ )</a:t>
                </a:r>
                <a:r>
                  <a:rPr kumimoji="1" lang="en-US" altLang="zh-CN" sz="1200" dirty="0">
                    <a:solidFill>
                      <a:srgbClr val="C00000"/>
                    </a:solidFill>
                    <a:latin typeface="Candara" panose="020E0502030303020204" pitchFamily="34" charset="0"/>
                    <a:cs typeface="Cavolini" panose="03000502040302020204" pitchFamily="66" charset="0"/>
                  </a:rPr>
                  <a:t> theoretical gap. </a:t>
                </a:r>
                <a:endParaRPr kumimoji="1" lang="zh-CN" altLang="en-US" sz="1200" dirty="0">
                  <a:latin typeface="Candara" panose="020E0502030303020204" pitchFamily="34" charset="0"/>
                  <a:cs typeface="Cavolini" panose="03000502040302020204" pitchFamily="66" charset="0"/>
                </a:endParaRPr>
              </a:p>
            </p:txBody>
          </p:sp>
        </mc:Fallback>
      </mc:AlternateContent>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273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dirty="0">
                    <a:latin typeface="Candara" panose="020E0502030303020204" pitchFamily="34" charset="0"/>
                  </a:rPr>
                  <a:t>In fact, there is only one method, Backward Search can be applied to single-target PPR query.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dirty="0">
                    <a:latin typeface="Candara" panose="020E0502030303020204" pitchFamily="34" charset="0"/>
                  </a:rPr>
                  <a:t>Same as before, (Click!)if we want to estimate the PPR value which is more than the threshold delta with relative error c and c is a constant, the Backward Search can return single-target PPR within the time d over delta. Here d is the average degree of the given graph.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dirty="0">
                    <a:latin typeface="Candara" panose="020E0502030303020204" pitchFamily="34" charset="0"/>
                  </a:rPr>
                  <a:t>(Click!)Recall that single-source PPR query can be finished in 1</a:t>
                </a:r>
                <a:r>
                  <a:rPr kumimoji="1" lang="en-US" altLang="zh-CN" sz="1200" b="0" baseline="0" dirty="0">
                    <a:latin typeface="Candara" panose="020E0502030303020204" pitchFamily="34" charset="0"/>
                  </a:rPr>
                  <a:t> over delta which is optimal and achieves the lower bound</a:t>
                </a:r>
                <a:r>
                  <a:rPr kumimoji="1" lang="en-US" altLang="zh-CN" sz="1200" b="0" dirty="0">
                    <a:latin typeface="Candara" panose="020E0502030303020204" pitchFamily="34" charset="0"/>
                  </a:rPr>
                  <a:t>. However, the proved lower bound for single-target PPR query is 1</a:t>
                </a:r>
                <a:r>
                  <a:rPr kumimoji="1" lang="en-US" altLang="zh-CN" sz="1200" b="0" baseline="0" dirty="0">
                    <a:latin typeface="Candara" panose="020E0502030303020204" pitchFamily="34" charset="0"/>
                  </a:rPr>
                  <a:t> over delta. (Click!)</a:t>
                </a:r>
                <a:r>
                  <a:rPr kumimoji="1" lang="en-US" altLang="zh-CN" sz="1200" b="0" dirty="0">
                    <a:latin typeface="Candara" panose="020E0502030303020204" pitchFamily="34" charset="0"/>
                  </a:rPr>
                  <a:t>So </a:t>
                </a:r>
                <a:r>
                  <a:rPr kumimoji="1" lang="en-US" altLang="zh-CN" sz="1200" dirty="0">
                    <a:latin typeface="Candara" panose="020E0502030303020204" pitchFamily="34" charset="0"/>
                    <a:cs typeface="Cavolini" panose="03000502040302020204" pitchFamily="66" charset="0"/>
                  </a:rPr>
                  <a:t>there is a d </a:t>
                </a:r>
                <a:r>
                  <a:rPr kumimoji="1" lang="en-US" altLang="zh-CN" sz="1200" dirty="0">
                    <a:solidFill>
                      <a:srgbClr val="C00000"/>
                    </a:solidFill>
                    <a:latin typeface="Candara" panose="020E0502030303020204" pitchFamily="34" charset="0"/>
                    <a:cs typeface="Cavolini" panose="03000502040302020204" pitchFamily="66" charset="0"/>
                  </a:rPr>
                  <a:t>gap between Backward Search and the lower bound by theoretical analysis.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dirty="0">
                    <a:solidFill>
                      <a:srgbClr val="C00000"/>
                    </a:solidFill>
                    <a:latin typeface="Candara" panose="020E0502030303020204" pitchFamily="34" charset="0"/>
                    <a:cs typeface="Cavolini" panose="03000502040302020204" pitchFamily="66" charset="0"/>
                  </a:rPr>
                  <a:t>(Click!)Hence, there emerges an interesting question that can single-target query also achieve its lower bound 1 over delta like single-source PPR</a:t>
                </a:r>
                <a:r>
                  <a:rPr kumimoji="1" lang="zh-CN" altLang="en-US" sz="1200" dirty="0">
                    <a:solidFill>
                      <a:srgbClr val="C00000"/>
                    </a:solidFill>
                    <a:latin typeface="Candara" panose="020E0502030303020204" pitchFamily="34" charset="0"/>
                    <a:cs typeface="Cavolini" panose="03000502040302020204" pitchFamily="66" charset="0"/>
                  </a:rPr>
                  <a:t> </a:t>
                </a:r>
                <a:r>
                  <a:rPr kumimoji="1" lang="en-US" altLang="zh-CN" sz="1200" dirty="0">
                    <a:solidFill>
                      <a:srgbClr val="C00000"/>
                    </a:solidFill>
                    <a:latin typeface="Candara" panose="020E0502030303020204" pitchFamily="34" charset="0"/>
                    <a:cs typeface="Cavolini" panose="03000502040302020204" pitchFamily="66" charset="0"/>
                  </a:rPr>
                  <a:t>query does?</a:t>
                </a:r>
                <a:endParaRPr kumimoji="1" lang="zh-CN" altLang="en-US" sz="1200" dirty="0">
                  <a:latin typeface="Candara" panose="020E0502030303020204" pitchFamily="34" charset="0"/>
                  <a:cs typeface="Cavolini" panose="03000502040302020204" pitchFamily="66"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dirty="0">
                    <a:latin typeface="Candara" panose="020E0502030303020204" pitchFamily="34" charset="0"/>
                  </a:rPr>
                  <a:t>Recall that single-source PPR query can be finished in </a:t>
                </a:r>
                <a:r>
                  <a:rPr kumimoji="1" lang="en-US" altLang="zh-CN" sz="1200" i="0">
                    <a:solidFill>
                      <a:srgbClr val="C00000"/>
                    </a:solidFill>
                    <a:latin typeface="Cambria Math" panose="02040503050406030204" pitchFamily="18" charset="0"/>
                    <a:ea typeface="Cambria Math" panose="02040503050406030204" pitchFamily="18" charset="0"/>
                  </a:rPr>
                  <a:t>𝜪(</a:t>
                </a:r>
                <a:r>
                  <a:rPr kumimoji="1" lang="en-US" altLang="zh-CN" sz="1200" b="1" i="0">
                    <a:solidFill>
                      <a:srgbClr val="C00000"/>
                    </a:solidFill>
                    <a:latin typeface="Cambria Math" panose="02040503050406030204" pitchFamily="18" charset="0"/>
                    <a:ea typeface="Cambria Math" panose="02040503050406030204" pitchFamily="18" charset="0"/>
                  </a:rPr>
                  <a:t>𝟏/</a:t>
                </a:r>
                <a:r>
                  <a:rPr kumimoji="1" lang="en-US" altLang="zh-CN" sz="1200" i="0">
                    <a:solidFill>
                      <a:srgbClr val="C00000"/>
                    </a:solidFill>
                    <a:latin typeface="Cambria Math" panose="02040503050406030204" pitchFamily="18" charset="0"/>
                    <a:ea typeface="Cambria Math" panose="02040503050406030204" pitchFamily="18" charset="0"/>
                  </a:rPr>
                  <a:t>𝜹)</a:t>
                </a:r>
                <a:r>
                  <a:rPr kumimoji="1" lang="en-US" altLang="zh-CN" sz="1200" b="0" dirty="0">
                    <a:latin typeface="Candara" panose="020E0502030303020204" pitchFamily="34" charset="0"/>
                  </a:rPr>
                  <a:t> by MC-sampling. And Lofgren has proved that the lower bound for single-target PPR query is </a:t>
                </a:r>
                <a:r>
                  <a:rPr kumimoji="1" lang="en-US" altLang="zh-CN" sz="1200" i="0">
                    <a:solidFill>
                      <a:srgbClr val="C00000"/>
                    </a:solidFill>
                    <a:latin typeface="Cambria Math" panose="02040503050406030204" pitchFamily="18" charset="0"/>
                    <a:ea typeface="Cambria Math" panose="02040503050406030204" pitchFamily="18" charset="0"/>
                  </a:rPr>
                  <a:t>𝜪(𝟏/𝜹)</a:t>
                </a:r>
                <a:r>
                  <a:rPr kumimoji="1" lang="en-US" altLang="zh-CN" sz="1200" b="0" dirty="0">
                    <a:latin typeface="Candara" panose="020E0502030303020204" pitchFamily="34" charset="0"/>
                  </a:rPr>
                  <a:t>. So </a:t>
                </a:r>
                <a:r>
                  <a:rPr kumimoji="1" lang="en-US" altLang="zh-CN" sz="1200" dirty="0">
                    <a:latin typeface="Candara" panose="020E0502030303020204" pitchFamily="34" charset="0"/>
                    <a:cs typeface="Cavolini" panose="03000502040302020204" pitchFamily="66" charset="0"/>
                  </a:rPr>
                  <a:t>there is an </a:t>
                </a:r>
                <a:r>
                  <a:rPr kumimoji="1" lang="en-US" altLang="zh-CN" sz="1200" i="0">
                    <a:solidFill>
                      <a:srgbClr val="C00000"/>
                    </a:solidFill>
                    <a:latin typeface="Cambria Math" panose="02040503050406030204" pitchFamily="18" charset="0"/>
                    <a:ea typeface="Cambria Math" panose="02040503050406030204" pitchFamily="18" charset="0"/>
                    <a:cs typeface="Cavolini" panose="03000502040302020204" pitchFamily="66" charset="0"/>
                  </a:rPr>
                  <a:t>𝜪(𝒅 ̅ )</a:t>
                </a:r>
                <a:r>
                  <a:rPr kumimoji="1" lang="en-US" altLang="zh-CN" sz="1200" dirty="0">
                    <a:solidFill>
                      <a:srgbClr val="C00000"/>
                    </a:solidFill>
                    <a:latin typeface="Candara" panose="020E0502030303020204" pitchFamily="34" charset="0"/>
                    <a:cs typeface="Cavolini" panose="03000502040302020204" pitchFamily="66" charset="0"/>
                  </a:rPr>
                  <a:t> theoretical gap. </a:t>
                </a:r>
                <a:endParaRPr kumimoji="1" lang="zh-CN" altLang="en-US" sz="1200" dirty="0">
                  <a:latin typeface="Candara" panose="020E0502030303020204" pitchFamily="34" charset="0"/>
                  <a:cs typeface="Cavolini" panose="03000502040302020204" pitchFamily="66" charset="0"/>
                </a:endParaRPr>
              </a:p>
            </p:txBody>
          </p:sp>
        </mc:Fallback>
      </mc:AlternateContent>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187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Apart from the theoretical motivation to study single-target PPR, there are also lots of practical applications, such as </a:t>
            </a:r>
          </a:p>
          <a:p>
            <a:r>
              <a:rPr lang="en-US" altLang="zh-CN" dirty="0"/>
              <a:t>(Click!)PPR heavy hitters query, </a:t>
            </a:r>
          </a:p>
          <a:p>
            <a:r>
              <a:rPr lang="en-US" altLang="zh-CN" dirty="0"/>
              <a:t>(Click!)</a:t>
            </a:r>
            <a:r>
              <a:rPr lang="en-US" altLang="zh-CN" dirty="0" err="1"/>
              <a:t>SimRank</a:t>
            </a:r>
            <a:r>
              <a:rPr lang="en-US" altLang="zh-CN" dirty="0"/>
              <a:t> computation, </a:t>
            </a:r>
          </a:p>
          <a:p>
            <a:r>
              <a:rPr lang="en-US" altLang="zh-CN" dirty="0"/>
              <a:t>(Click!)Graph embedding and graph neural network and so on. </a:t>
            </a:r>
          </a:p>
          <a:p>
            <a:r>
              <a:rPr lang="en-US" altLang="zh-CN" dirty="0"/>
              <a:t>If we can improve the computational complexity of single-target PPR, we can simultaneously accelerate the query efficiency in these applications.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200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For example, as for PPR heavy hitters query, given a node t, we need to find all nodes s that the PPR value pi(</a:t>
            </a:r>
            <a:r>
              <a:rPr kumimoji="1" lang="en-US" altLang="zh-CN" dirty="0" err="1"/>
              <a:t>s,t</a:t>
            </a:r>
            <a:r>
              <a:rPr kumimoji="1" lang="en-US" altLang="zh-CN" dirty="0"/>
              <a:t>) exceeds phi times pi(t), where pi(t) is the PageRank of t.</a:t>
            </a:r>
            <a:r>
              <a:rPr kumimoji="1" lang="zh-CN" altLang="en-US" dirty="0"/>
              <a:t> </a:t>
            </a:r>
            <a:endParaRPr kumimoji="1" lang="en-US" altLang="zh-CN" dirty="0"/>
          </a:p>
          <a:p>
            <a:r>
              <a:rPr kumimoji="1" lang="en-US" altLang="zh-CN" dirty="0"/>
              <a:t>(Click!)Because the sum of all single-target PPR values of t equals n times pi(t), (Click!)heavy hitters query wants to find those nodes who make a major contribution to pi(t). To find all heavy hitters, we should first derive the single-target PPR of node t, then pick out the nodes whose PPR values exceed phi times pi(t). In the example, we first calculate all single-target PPR values of node 12. Then we can easily pick out the corresponding nodes as heavy hitters. Therefore, single-target PPR query is a necessary step to find heavy hitters.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376829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87" name="Rectangle 19"/>
          <p:cNvSpPr>
            <a:spLocks noGrp="1" noChangeArrowheads="1"/>
          </p:cNvSpPr>
          <p:nvPr>
            <p:ph type="ctrTitle"/>
          </p:nvPr>
        </p:nvSpPr>
        <p:spPr>
          <a:xfrm>
            <a:off x="1858473" y="2996952"/>
            <a:ext cx="6019800" cy="1656184"/>
          </a:xfrm>
        </p:spPr>
        <p:txBody>
          <a:bodyPr/>
          <a:lstStyle>
            <a:lvl1pPr algn="ctr">
              <a:defRPr sz="3800">
                <a:solidFill>
                  <a:schemeClr val="tx1"/>
                </a:solidFill>
                <a:latin typeface="+mj-ea"/>
                <a:ea typeface="+mj-ea"/>
              </a:defRPr>
            </a:lvl1pPr>
          </a:lstStyle>
          <a:p>
            <a:r>
              <a:rPr lang="zh-CN" altLang="en-US" dirty="0"/>
              <a:t>单击此处编辑母版标题样式</a:t>
            </a:r>
          </a:p>
        </p:txBody>
      </p:sp>
    </p:spTree>
    <p:extLst>
      <p:ext uri="{BB962C8B-B14F-4D97-AF65-F5344CB8AC3E}">
        <p14:creationId xmlns:p14="http://schemas.microsoft.com/office/powerpoint/2010/main" val="2045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14313" y="115888"/>
            <a:ext cx="8572500" cy="6456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37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14414" y="115888"/>
            <a:ext cx="7358114" cy="1128712"/>
          </a:xfrm>
        </p:spPr>
        <p:txBody>
          <a:bodyPr/>
          <a:lstStyle/>
          <a:p>
            <a:r>
              <a:rPr lang="zh-CN" altLang="en-US" dirty="0"/>
              <a:t>单击此处编辑母版标题样式</a:t>
            </a:r>
          </a:p>
        </p:txBody>
      </p:sp>
      <p:sp>
        <p:nvSpPr>
          <p:cNvPr id="3" name="内容占位符 2"/>
          <p:cNvSpPr>
            <a:spLocks noGrp="1"/>
          </p:cNvSpPr>
          <p:nvPr>
            <p:ph idx="1"/>
          </p:nvPr>
        </p:nvSpPr>
        <p:spPr>
          <a:xfrm>
            <a:off x="457200" y="1340768"/>
            <a:ext cx="8229600" cy="532859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6601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912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表格占位符 2"/>
          <p:cNvSpPr>
            <a:spLocks noGrp="1"/>
          </p:cNvSpPr>
          <p:nvPr>
            <p:ph type="tbl" idx="1"/>
          </p:nvPr>
        </p:nvSpPr>
        <p:spPr>
          <a:xfrm>
            <a:off x="457200" y="1412875"/>
            <a:ext cx="8229600" cy="4752975"/>
          </a:xfrm>
        </p:spPr>
        <p:txBody>
          <a:bodyPr/>
          <a:lstStyle/>
          <a:p>
            <a:pPr lvl="0"/>
            <a:endParaRPr lang="zh-CN" altLang="en-US" noProof="0"/>
          </a:p>
        </p:txBody>
      </p:sp>
    </p:spTree>
    <p:extLst>
      <p:ext uri="{BB962C8B-B14F-4D97-AF65-F5344CB8AC3E}">
        <p14:creationId xmlns:p14="http://schemas.microsoft.com/office/powerpoint/2010/main" val="9521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95288" y="115888"/>
            <a:ext cx="8229600" cy="1128712"/>
          </a:xfrm>
        </p:spPr>
        <p:txBody>
          <a:bodyPr/>
          <a:lstStyle/>
          <a:p>
            <a:r>
              <a:rPr lang="zh-CN" altLang="en-US"/>
              <a:t>单击此处编辑母版标题样式</a:t>
            </a:r>
          </a:p>
        </p:txBody>
      </p:sp>
      <p:sp>
        <p:nvSpPr>
          <p:cNvPr id="3" name="内容占位符 2"/>
          <p:cNvSpPr>
            <a:spLocks noGrp="1"/>
          </p:cNvSpPr>
          <p:nvPr>
            <p:ph sz="quarter" idx="1"/>
          </p:nvPr>
        </p:nvSpPr>
        <p:spPr>
          <a:xfrm>
            <a:off x="457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4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40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11796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5875" y="115888"/>
            <a:ext cx="7215188" cy="1128712"/>
          </a:xfrm>
        </p:spPr>
        <p:txBody>
          <a:bodyPr/>
          <a:lstStyle/>
          <a:p>
            <a:r>
              <a:rPr lang="zh-CN" altLang="en-US"/>
              <a:t>单击此处编辑母版标题样式</a:t>
            </a:r>
          </a:p>
        </p:txBody>
      </p:sp>
      <p:sp>
        <p:nvSpPr>
          <p:cNvPr id="3" name="内容占位符 2"/>
          <p:cNvSpPr>
            <a:spLocks noGrp="1"/>
          </p:cNvSpPr>
          <p:nvPr>
            <p:ph sz="half" idx="1"/>
          </p:nvPr>
        </p:nvSpPr>
        <p:spPr>
          <a:xfrm>
            <a:off x="21431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676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14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bwMode="auto">
          <a:xfrm>
            <a:off x="1023938" y="284163"/>
            <a:ext cx="7215187"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15"/>
          <p:cNvSpPr>
            <a:spLocks noGrp="1" noChangeArrowheads="1"/>
          </p:cNvSpPr>
          <p:nvPr>
            <p:ph type="body" idx="1"/>
          </p:nvPr>
        </p:nvSpPr>
        <p:spPr bwMode="auto">
          <a:xfrm>
            <a:off x="220663" y="1539875"/>
            <a:ext cx="8572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Text Box 5"/>
          <p:cNvSpPr txBox="1">
            <a:spLocks noChangeArrowheads="1"/>
          </p:cNvSpPr>
          <p:nvPr/>
        </p:nvSpPr>
        <p:spPr bwMode="auto">
          <a:xfrm>
            <a:off x="8532813" y="6546850"/>
            <a:ext cx="762000" cy="338138"/>
          </a:xfrm>
          <a:prstGeom prst="rect">
            <a:avLst/>
          </a:prstGeom>
          <a:noFill/>
          <a:ln>
            <a:noFill/>
          </a:ln>
        </p:spPr>
        <p:txBody>
          <a:bodyPr>
            <a:spAutoFit/>
          </a:bodyPr>
          <a:lstStyle>
            <a:lvl1pPr>
              <a:defRPr sz="3200" b="1">
                <a:solidFill>
                  <a:schemeClr val="tx1"/>
                </a:solidFill>
                <a:latin typeface="Times New Roman" panose="02020603050405020304" pitchFamily="18" charset="0"/>
                <a:ea typeface="宋体" panose="02010600030101010101" pitchFamily="2" charset="-122"/>
              </a:defRPr>
            </a:lvl1pPr>
            <a:lvl2pPr marL="742950" indent="-285750">
              <a:defRPr sz="3200" b="1">
                <a:solidFill>
                  <a:schemeClr val="tx1"/>
                </a:solidFill>
                <a:latin typeface="Times New Roman" panose="02020603050405020304" pitchFamily="18" charset="0"/>
                <a:ea typeface="宋体" panose="02010600030101010101" pitchFamily="2" charset="-122"/>
              </a:defRPr>
            </a:lvl2pPr>
            <a:lvl3pPr marL="1143000" indent="-228600">
              <a:defRPr sz="3200" b="1">
                <a:solidFill>
                  <a:schemeClr val="tx1"/>
                </a:solidFill>
                <a:latin typeface="Times New Roman" panose="02020603050405020304" pitchFamily="18" charset="0"/>
                <a:ea typeface="宋体" panose="02010600030101010101" pitchFamily="2" charset="-122"/>
              </a:defRPr>
            </a:lvl3pPr>
            <a:lvl4pPr marL="1600200" indent="-228600">
              <a:defRPr sz="3200" b="1">
                <a:solidFill>
                  <a:schemeClr val="tx1"/>
                </a:solidFill>
                <a:latin typeface="Times New Roman" panose="02020603050405020304" pitchFamily="18" charset="0"/>
                <a:ea typeface="宋体" panose="02010600030101010101" pitchFamily="2" charset="-122"/>
              </a:defRPr>
            </a:lvl4pPr>
            <a:lvl5pPr marL="2057400" indent="-228600">
              <a:defRPr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9pPr>
          </a:lstStyle>
          <a:p>
            <a:pPr algn="ctr" eaLnBrk="1" hangingPunct="1">
              <a:defRPr/>
            </a:pPr>
            <a:fld id="{519FEAF4-E7F3-47F3-9FA8-92F000B03308}" type="slidenum">
              <a:rPr lang="en-US" altLang="zh-CN" sz="1600" b="0" smtClean="0">
                <a:solidFill>
                  <a:schemeClr val="bg2"/>
                </a:solidFill>
                <a:latin typeface="Arial Black" panose="020B0A04020102020204" pitchFamily="34" charset="0"/>
              </a:rPr>
              <a:pPr algn="ctr" eaLnBrk="1" hangingPunct="1">
                <a:defRPr/>
              </a:pPr>
              <a:t>‹#›</a:t>
            </a:fld>
            <a:endParaRPr lang="en-US" altLang="zh-CN" sz="1600" b="0">
              <a:solidFill>
                <a:schemeClr val="bg2"/>
              </a:solidFill>
              <a:latin typeface="Arial Black" panose="020B0A04020102020204" pitchFamily="34" charset="0"/>
            </a:endParaRPr>
          </a:p>
        </p:txBody>
      </p:sp>
      <p:sp>
        <p:nvSpPr>
          <p:cNvPr id="8" name="矩形 7"/>
          <p:cNvSpPr/>
          <p:nvPr/>
        </p:nvSpPr>
        <p:spPr>
          <a:xfrm>
            <a:off x="1100193" y="980728"/>
            <a:ext cx="7720279" cy="45719"/>
          </a:xfrm>
          <a:prstGeom prst="rect">
            <a:avLst/>
          </a:prstGeom>
          <a:solidFill>
            <a:srgbClr val="02367B"/>
          </a:solidFill>
          <a:ln>
            <a:solidFill>
              <a:sysClr val="windowText" lastClr="000000">
                <a:lumMod val="95000"/>
                <a:lumOff val="5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zh-CN" altLang="en-US" sz="1800" b="0" kern="0">
              <a:solidFill>
                <a:sysClr val="window" lastClr="FFFFFF"/>
              </a:solidFill>
              <a:latin typeface="Calibri"/>
              <a:ea typeface="宋体"/>
            </a:endParaRPr>
          </a:p>
        </p:txBody>
      </p:sp>
      <p:pic>
        <p:nvPicPr>
          <p:cNvPr id="1036" name="Picture 12" descr="http://upload.univs.cn/2012/1012/135002736346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18754" y="312900"/>
            <a:ext cx="688480" cy="6906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17" r:id="rId1"/>
    <p:sldLayoutId id="2147488308" r:id="rId2"/>
    <p:sldLayoutId id="2147488309" r:id="rId3"/>
    <p:sldLayoutId id="2147488310" r:id="rId4"/>
    <p:sldLayoutId id="2147488311" r:id="rId5"/>
    <p:sldLayoutId id="2147488312" r:id="rId6"/>
    <p:sldLayoutId id="2147488313" r:id="rId7"/>
    <p:sldLayoutId id="2147488314" r:id="rId8"/>
    <p:sldLayoutId id="2147488315" r:id="rId9"/>
    <p:sldLayoutId id="2147488316" r:id="rId10"/>
  </p:sldLayoutIdLst>
  <p:hf sldNum="0" hdr="0" ftr="0" dt="0"/>
  <p:txStyles>
    <p:title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2.jpe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hyperlink" Target="mailto:zhewei@ruc.edu.cn"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image" Target="../media/image390.png"/><Relationship Id="rId3" Type="http://schemas.openxmlformats.org/officeDocument/2006/relationships/image" Target="../media/image191.png"/><Relationship Id="rId7" Type="http://schemas.openxmlformats.org/officeDocument/2006/relationships/image" Target="../media/image330.png"/><Relationship Id="rId12" Type="http://schemas.openxmlformats.org/officeDocument/2006/relationships/image" Target="../media/image380.png"/><Relationship Id="rId2" Type="http://schemas.openxmlformats.org/officeDocument/2006/relationships/notesSlide" Target="../notesSlides/notesSlide10.xml"/><Relationship Id="rId16"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320.png"/><Relationship Id="rId11" Type="http://schemas.openxmlformats.org/officeDocument/2006/relationships/image" Target="../media/image370.png"/><Relationship Id="rId5" Type="http://schemas.openxmlformats.org/officeDocument/2006/relationships/image" Target="../media/image310.png"/><Relationship Id="rId15" Type="http://schemas.openxmlformats.org/officeDocument/2006/relationships/image" Target="../media/image410.png"/><Relationship Id="rId10" Type="http://schemas.openxmlformats.org/officeDocument/2006/relationships/image" Target="../media/image360.png"/><Relationship Id="rId4" Type="http://schemas.openxmlformats.org/officeDocument/2006/relationships/image" Target="../media/image300.png"/><Relationship Id="rId9" Type="http://schemas.openxmlformats.org/officeDocument/2006/relationships/image" Target="../media/image350.png"/><Relationship Id="rId14" Type="http://schemas.openxmlformats.org/officeDocument/2006/relationships/image" Target="../media/image400.png"/></Relationships>
</file>

<file path=ppt/slides/_rels/slide11.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460.png"/><Relationship Id="rId3" Type="http://schemas.openxmlformats.org/officeDocument/2006/relationships/image" Target="../media/image190.png"/><Relationship Id="rId7" Type="http://schemas.openxmlformats.org/officeDocument/2006/relationships/image" Target="../media/image61.png"/><Relationship Id="rId12" Type="http://schemas.openxmlformats.org/officeDocument/2006/relationships/image" Target="../media/image4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440.png"/><Relationship Id="rId5" Type="http://schemas.openxmlformats.org/officeDocument/2006/relationships/image" Target="../media/image49.png"/><Relationship Id="rId10" Type="http://schemas.openxmlformats.org/officeDocument/2006/relationships/image" Target="../media/image430.png"/><Relationship Id="rId4" Type="http://schemas.openxmlformats.org/officeDocument/2006/relationships/image" Target="../media/image48.png"/><Relationship Id="rId9" Type="http://schemas.openxmlformats.org/officeDocument/2006/relationships/image" Target="../media/image250.png"/><Relationship Id="rId14" Type="http://schemas.openxmlformats.org/officeDocument/2006/relationships/image" Target="../media/image470.png"/></Relationships>
</file>

<file path=ppt/slides/_rels/slide12.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630.png"/><Relationship Id="rId3" Type="http://schemas.openxmlformats.org/officeDocument/2006/relationships/image" Target="../media/image48.png"/><Relationship Id="rId7" Type="http://schemas.openxmlformats.org/officeDocument/2006/relationships/image" Target="../media/image570.png"/><Relationship Id="rId12" Type="http://schemas.openxmlformats.org/officeDocument/2006/relationships/image" Target="../media/image6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10.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540.png"/><Relationship Id="rId9" Type="http://schemas.openxmlformats.org/officeDocument/2006/relationships/image" Target="../media/image590.png"/><Relationship Id="rId14" Type="http://schemas.openxmlformats.org/officeDocument/2006/relationships/image" Target="../media/image6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0.png"/><Relationship Id="rId7" Type="http://schemas.openxmlformats.org/officeDocument/2006/relationships/image" Target="../media/image711.png"/><Relationship Id="rId12" Type="http://schemas.openxmlformats.org/officeDocument/2006/relationships/image" Target="../media/image76.png"/><Relationship Id="rId2" Type="http://schemas.openxmlformats.org/officeDocument/2006/relationships/notesSlide" Target="../notesSlides/notesSlide14.xml"/><Relationship Id="rId16"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75.png"/><Relationship Id="rId5" Type="http://schemas.openxmlformats.org/officeDocument/2006/relationships/image" Target="../media/image690.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0.png"/><Relationship Id="rId9" Type="http://schemas.openxmlformats.org/officeDocument/2006/relationships/image" Target="../media/image73.png"/><Relationship Id="rId14" Type="http://schemas.openxmlformats.org/officeDocument/2006/relationships/image" Target="../media/image7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511.png"/><Relationship Id="rId18" Type="http://schemas.openxmlformats.org/officeDocument/2006/relationships/image" Target="../media/image85.png"/><Relationship Id="rId3" Type="http://schemas.openxmlformats.org/officeDocument/2006/relationships/image" Target="../media/image670.png"/><Relationship Id="rId21" Type="http://schemas.openxmlformats.org/officeDocument/2006/relationships/image" Target="../media/image79.png"/><Relationship Id="rId7" Type="http://schemas.openxmlformats.org/officeDocument/2006/relationships/image" Target="../media/image711.png"/><Relationship Id="rId12" Type="http://schemas.openxmlformats.org/officeDocument/2006/relationships/image" Target="../media/image83.png"/><Relationship Id="rId17" Type="http://schemas.openxmlformats.org/officeDocument/2006/relationships/image" Target="../media/image77.png"/><Relationship Id="rId2" Type="http://schemas.openxmlformats.org/officeDocument/2006/relationships/notesSlide" Target="../notesSlides/notesSlide15.xml"/><Relationship Id="rId16" Type="http://schemas.openxmlformats.org/officeDocument/2006/relationships/image" Target="../media/image84.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82.png"/><Relationship Id="rId5" Type="http://schemas.openxmlformats.org/officeDocument/2006/relationships/image" Target="../media/image690.png"/><Relationship Id="rId15" Type="http://schemas.openxmlformats.org/officeDocument/2006/relationships/image" Target="../media/image76.png"/><Relationship Id="rId23" Type="http://schemas.openxmlformats.org/officeDocument/2006/relationships/image" Target="../media/image80.png"/><Relationship Id="rId10" Type="http://schemas.openxmlformats.org/officeDocument/2006/relationships/image" Target="../media/image500.png"/><Relationship Id="rId19" Type="http://schemas.openxmlformats.org/officeDocument/2006/relationships/image" Target="../media/image78.png"/><Relationship Id="rId4" Type="http://schemas.openxmlformats.org/officeDocument/2006/relationships/image" Target="../media/image680.png"/><Relationship Id="rId9" Type="http://schemas.openxmlformats.org/officeDocument/2006/relationships/image" Target="../media/image73.png"/><Relationship Id="rId14" Type="http://schemas.openxmlformats.org/officeDocument/2006/relationships/image" Target="../media/image75.png"/><Relationship Id="rId22" Type="http://schemas.openxmlformats.org/officeDocument/2006/relationships/image" Target="../media/image87.png"/></Relationships>
</file>

<file path=ppt/slides/_rels/slide16.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image" Target="../media/image76.png"/><Relationship Id="rId26" Type="http://schemas.openxmlformats.org/officeDocument/2006/relationships/image" Target="../media/image80.png"/><Relationship Id="rId3" Type="http://schemas.openxmlformats.org/officeDocument/2006/relationships/image" Target="../media/image670.png"/><Relationship Id="rId21" Type="http://schemas.openxmlformats.org/officeDocument/2006/relationships/image" Target="../media/image85.png"/><Relationship Id="rId34" Type="http://schemas.openxmlformats.org/officeDocument/2006/relationships/image" Target="../media/image81.png"/><Relationship Id="rId7" Type="http://schemas.openxmlformats.org/officeDocument/2006/relationships/image" Target="../media/image700.png"/><Relationship Id="rId12" Type="http://schemas.openxmlformats.org/officeDocument/2006/relationships/image" Target="../media/image83.png"/><Relationship Id="rId17" Type="http://schemas.openxmlformats.org/officeDocument/2006/relationships/image" Target="../media/image82.png"/><Relationship Id="rId25" Type="http://schemas.openxmlformats.org/officeDocument/2006/relationships/image" Target="../media/image87.png"/><Relationship Id="rId33" Type="http://schemas.openxmlformats.org/officeDocument/2006/relationships/image" Target="../media/image98.png"/><Relationship Id="rId2" Type="http://schemas.openxmlformats.org/officeDocument/2006/relationships/notesSlide" Target="../notesSlides/notesSlide16.xml"/><Relationship Id="rId16" Type="http://schemas.openxmlformats.org/officeDocument/2006/relationships/image" Target="../media/image91.png"/><Relationship Id="rId20" Type="http://schemas.openxmlformats.org/officeDocument/2006/relationships/image" Target="../media/image77.png"/><Relationship Id="rId29"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690.png"/><Relationship Id="rId11" Type="http://schemas.openxmlformats.org/officeDocument/2006/relationships/image" Target="../media/image89.png"/><Relationship Id="rId24" Type="http://schemas.openxmlformats.org/officeDocument/2006/relationships/image" Target="../media/image79.png"/><Relationship Id="rId32" Type="http://schemas.openxmlformats.org/officeDocument/2006/relationships/image" Target="../media/image97.png"/><Relationship Id="rId5" Type="http://schemas.openxmlformats.org/officeDocument/2006/relationships/image" Target="../media/image680.png"/><Relationship Id="rId15" Type="http://schemas.openxmlformats.org/officeDocument/2006/relationships/image" Target="../media/image90.png"/><Relationship Id="rId23" Type="http://schemas.openxmlformats.org/officeDocument/2006/relationships/image" Target="../media/image86.png"/><Relationship Id="rId28" Type="http://schemas.openxmlformats.org/officeDocument/2006/relationships/image" Target="../media/image93.png"/><Relationship Id="rId10" Type="http://schemas.openxmlformats.org/officeDocument/2006/relationships/image" Target="../media/image73.png"/><Relationship Id="rId19" Type="http://schemas.openxmlformats.org/officeDocument/2006/relationships/image" Target="../media/image84.png"/><Relationship Id="rId31" Type="http://schemas.openxmlformats.org/officeDocument/2006/relationships/image" Target="../media/image96.png"/><Relationship Id="rId4" Type="http://schemas.openxmlformats.org/officeDocument/2006/relationships/image" Target="../media/image521.png"/><Relationship Id="rId9" Type="http://schemas.openxmlformats.org/officeDocument/2006/relationships/image" Target="../media/image72.png"/><Relationship Id="rId14" Type="http://schemas.openxmlformats.org/officeDocument/2006/relationships/image" Target="../media/image75.png"/><Relationship Id="rId22" Type="http://schemas.openxmlformats.org/officeDocument/2006/relationships/image" Target="../media/image78.png"/><Relationship Id="rId27" Type="http://schemas.openxmlformats.org/officeDocument/2006/relationships/image" Target="../media/image92.png"/><Relationship Id="rId30" Type="http://schemas.openxmlformats.org/officeDocument/2006/relationships/image" Target="../media/image95.png"/><Relationship Id="rId8" Type="http://schemas.openxmlformats.org/officeDocument/2006/relationships/image" Target="../media/image711.png"/></Relationships>
</file>

<file path=ppt/slides/_rels/slide17.xml.rels><?xml version="1.0" encoding="UTF-8" standalone="yes"?>
<Relationships xmlns="http://schemas.openxmlformats.org/package/2006/relationships"><Relationship Id="rId13" Type="http://schemas.openxmlformats.org/officeDocument/2006/relationships/image" Target="../media/image106.png"/><Relationship Id="rId18" Type="http://schemas.openxmlformats.org/officeDocument/2006/relationships/image" Target="../media/image111.png"/><Relationship Id="rId26" Type="http://schemas.openxmlformats.org/officeDocument/2006/relationships/image" Target="../media/image119.png"/><Relationship Id="rId3" Type="http://schemas.openxmlformats.org/officeDocument/2006/relationships/image" Target="../media/image67.png"/><Relationship Id="rId21" Type="http://schemas.openxmlformats.org/officeDocument/2006/relationships/image" Target="../media/image114.png"/><Relationship Id="rId34" Type="http://schemas.openxmlformats.org/officeDocument/2006/relationships/image" Target="../media/image127.png"/><Relationship Id="rId7" Type="http://schemas.openxmlformats.org/officeDocument/2006/relationships/image" Target="../media/image102.png"/><Relationship Id="rId12" Type="http://schemas.openxmlformats.org/officeDocument/2006/relationships/image" Target="../media/image105.png"/><Relationship Id="rId17" Type="http://schemas.openxmlformats.org/officeDocument/2006/relationships/image" Target="../media/image110.png"/><Relationship Id="rId25" Type="http://schemas.openxmlformats.org/officeDocument/2006/relationships/image" Target="../media/image118.png"/><Relationship Id="rId33" Type="http://schemas.openxmlformats.org/officeDocument/2006/relationships/image" Target="../media/image560.png"/><Relationship Id="rId2" Type="http://schemas.openxmlformats.org/officeDocument/2006/relationships/notesSlide" Target="../notesSlides/notesSlide17.xml"/><Relationship Id="rId16" Type="http://schemas.openxmlformats.org/officeDocument/2006/relationships/image" Target="../media/image109.png"/><Relationship Id="rId20" Type="http://schemas.openxmlformats.org/officeDocument/2006/relationships/image" Target="../media/image113.png"/><Relationship Id="rId29"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104.png"/><Relationship Id="rId24" Type="http://schemas.openxmlformats.org/officeDocument/2006/relationships/image" Target="../media/image117.png"/><Relationship Id="rId32" Type="http://schemas.openxmlformats.org/officeDocument/2006/relationships/image" Target="../media/image125.png"/><Relationship Id="rId5" Type="http://schemas.openxmlformats.org/officeDocument/2006/relationships/image" Target="../media/image690.png"/><Relationship Id="rId15" Type="http://schemas.openxmlformats.org/officeDocument/2006/relationships/image" Target="../media/image108.png"/><Relationship Id="rId23" Type="http://schemas.openxmlformats.org/officeDocument/2006/relationships/image" Target="../media/image116.png"/><Relationship Id="rId28" Type="http://schemas.openxmlformats.org/officeDocument/2006/relationships/image" Target="../media/image121.png"/><Relationship Id="rId10" Type="http://schemas.openxmlformats.org/officeDocument/2006/relationships/image" Target="../media/image103.png"/><Relationship Id="rId19" Type="http://schemas.openxmlformats.org/officeDocument/2006/relationships/image" Target="../media/image112.png"/><Relationship Id="rId31" Type="http://schemas.openxmlformats.org/officeDocument/2006/relationships/image" Target="../media/image124.png"/><Relationship Id="rId4" Type="http://schemas.openxmlformats.org/officeDocument/2006/relationships/image" Target="../media/image101.png"/><Relationship Id="rId9" Type="http://schemas.openxmlformats.org/officeDocument/2006/relationships/image" Target="../media/image73.png"/><Relationship Id="rId14" Type="http://schemas.openxmlformats.org/officeDocument/2006/relationships/image" Target="../media/image107.png"/><Relationship Id="rId22" Type="http://schemas.openxmlformats.org/officeDocument/2006/relationships/image" Target="../media/image115.png"/><Relationship Id="rId27" Type="http://schemas.openxmlformats.org/officeDocument/2006/relationships/image" Target="../media/image120.png"/><Relationship Id="rId30" Type="http://schemas.openxmlformats.org/officeDocument/2006/relationships/image" Target="../media/image123.png"/><Relationship Id="rId8" Type="http://schemas.openxmlformats.org/officeDocument/2006/relationships/image" Target="../media/image72.png"/></Relationships>
</file>

<file path=ppt/slides/_rels/slide18.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image" Target="../media/image113.png"/><Relationship Id="rId26" Type="http://schemas.openxmlformats.org/officeDocument/2006/relationships/image" Target="../media/image123.png"/><Relationship Id="rId39" Type="http://schemas.openxmlformats.org/officeDocument/2006/relationships/image" Target="../media/image132.png"/><Relationship Id="rId21" Type="http://schemas.openxmlformats.org/officeDocument/2006/relationships/image" Target="../media/image116.png"/><Relationship Id="rId34" Type="http://schemas.openxmlformats.org/officeDocument/2006/relationships/image" Target="../media/image120.png"/><Relationship Id="rId7" Type="http://schemas.openxmlformats.org/officeDocument/2006/relationships/image" Target="../media/image102.png"/><Relationship Id="rId2" Type="http://schemas.openxmlformats.org/officeDocument/2006/relationships/notesSlide" Target="../notesSlides/notesSlide18.xml"/><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6.png"/><Relationship Id="rId41"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122.png"/><Relationship Id="rId24" Type="http://schemas.openxmlformats.org/officeDocument/2006/relationships/image" Target="../media/image107.png"/><Relationship Id="rId32" Type="http://schemas.openxmlformats.org/officeDocument/2006/relationships/image" Target="../media/image118.png"/><Relationship Id="rId37" Type="http://schemas.openxmlformats.org/officeDocument/2006/relationships/image" Target="../media/image130.png"/><Relationship Id="rId40" Type="http://schemas.openxmlformats.org/officeDocument/2006/relationships/image" Target="../media/image133.png"/><Relationship Id="rId5" Type="http://schemas.openxmlformats.org/officeDocument/2006/relationships/image" Target="../media/image690.png"/><Relationship Id="rId15" Type="http://schemas.openxmlformats.org/officeDocument/2006/relationships/image" Target="../media/image110.png"/><Relationship Id="rId23" Type="http://schemas.openxmlformats.org/officeDocument/2006/relationships/image" Target="../media/image106.png"/><Relationship Id="rId28" Type="http://schemas.openxmlformats.org/officeDocument/2006/relationships/image" Target="../media/image125.png"/><Relationship Id="rId36" Type="http://schemas.openxmlformats.org/officeDocument/2006/relationships/image" Target="../media/image129.png"/><Relationship Id="rId10" Type="http://schemas.openxmlformats.org/officeDocument/2006/relationships/image" Target="../media/image128.png"/><Relationship Id="rId19" Type="http://schemas.openxmlformats.org/officeDocument/2006/relationships/image" Target="../media/image114.png"/><Relationship Id="rId31" Type="http://schemas.openxmlformats.org/officeDocument/2006/relationships/image" Target="../media/image117.png"/><Relationship Id="rId4" Type="http://schemas.openxmlformats.org/officeDocument/2006/relationships/image" Target="../media/image101.png"/><Relationship Id="rId9" Type="http://schemas.openxmlformats.org/officeDocument/2006/relationships/image" Target="../media/image73.png"/><Relationship Id="rId14" Type="http://schemas.openxmlformats.org/officeDocument/2006/relationships/image" Target="../media/image109.png"/><Relationship Id="rId22" Type="http://schemas.openxmlformats.org/officeDocument/2006/relationships/image" Target="../media/image105.png"/><Relationship Id="rId27" Type="http://schemas.openxmlformats.org/officeDocument/2006/relationships/image" Target="../media/image124.png"/><Relationship Id="rId30" Type="http://schemas.openxmlformats.org/officeDocument/2006/relationships/image" Target="../media/image127.png"/><Relationship Id="rId35" Type="http://schemas.openxmlformats.org/officeDocument/2006/relationships/image" Target="../media/image121.png"/><Relationship Id="rId8" Type="http://schemas.openxmlformats.org/officeDocument/2006/relationships/image" Target="../media/image72.png"/><Relationship Id="rId3" Type="http://schemas.openxmlformats.org/officeDocument/2006/relationships/image" Target="../media/image67.png"/><Relationship Id="rId12" Type="http://schemas.openxmlformats.org/officeDocument/2006/relationships/image" Target="../media/image103.png"/><Relationship Id="rId17" Type="http://schemas.openxmlformats.org/officeDocument/2006/relationships/image" Target="../media/image112.png"/><Relationship Id="rId25" Type="http://schemas.openxmlformats.org/officeDocument/2006/relationships/image" Target="../media/image108.png"/><Relationship Id="rId33" Type="http://schemas.openxmlformats.org/officeDocument/2006/relationships/image" Target="../media/image119.png"/><Relationship Id="rId38" Type="http://schemas.openxmlformats.org/officeDocument/2006/relationships/image" Target="../media/image131.png"/></Relationships>
</file>

<file path=ppt/slides/_rels/slide19.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69.svg"/><Relationship Id="rId3" Type="http://schemas.openxmlformats.org/officeDocument/2006/relationships/image" Target="../media/image67.png"/><Relationship Id="rId21" Type="http://schemas.openxmlformats.org/officeDocument/2006/relationships/image" Target="../media/image149.png"/><Relationship Id="rId34" Type="http://schemas.openxmlformats.org/officeDocument/2006/relationships/image" Target="../media/image88.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png"/><Relationship Id="rId25" Type="http://schemas.openxmlformats.org/officeDocument/2006/relationships/image" Target="../media/image68.png"/><Relationship Id="rId33" Type="http://schemas.openxmlformats.org/officeDocument/2006/relationships/image" Target="../media/image71.png"/><Relationship Id="rId2" Type="http://schemas.openxmlformats.org/officeDocument/2006/relationships/notesSlide" Target="../notesSlides/notesSlide19.xml"/><Relationship Id="rId16" Type="http://schemas.openxmlformats.org/officeDocument/2006/relationships/image" Target="../media/image145.png"/><Relationship Id="rId20" Type="http://schemas.openxmlformats.org/officeDocument/2006/relationships/image" Target="../media/image148.png"/><Relationship Id="rId29"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2.png"/><Relationship Id="rId32" Type="http://schemas.openxmlformats.org/officeDocument/2006/relationships/image" Target="../media/image159.png"/><Relationship Id="rId5" Type="http://schemas.openxmlformats.org/officeDocument/2006/relationships/image" Target="../media/image136.png"/><Relationship Id="rId15" Type="http://schemas.openxmlformats.org/officeDocument/2006/relationships/image" Target="../media/image110.png"/><Relationship Id="rId23" Type="http://schemas.openxmlformats.org/officeDocument/2006/relationships/image" Target="../media/image141.png"/><Relationship Id="rId28" Type="http://schemas.openxmlformats.org/officeDocument/2006/relationships/image" Target="../media/image156.png"/><Relationship Id="rId10" Type="http://schemas.openxmlformats.org/officeDocument/2006/relationships/image" Target="../media/image100.png"/><Relationship Id="rId19" Type="http://schemas.openxmlformats.org/officeDocument/2006/relationships/image" Target="../media/image147.png"/><Relationship Id="rId31" Type="http://schemas.openxmlformats.org/officeDocument/2006/relationships/image" Target="../media/image158.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5.png"/><Relationship Id="rId30" Type="http://schemas.openxmlformats.org/officeDocument/2006/relationships/image" Target="../media/image70.png"/><Relationship Id="rId35" Type="http://schemas.openxmlformats.org/officeDocument/2006/relationships/image" Target="../media/image89.svg"/><Relationship Id="rId8" Type="http://schemas.openxmlformats.org/officeDocument/2006/relationships/image" Target="../media/image13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601.png"/><Relationship Id="rId13" Type="http://schemas.openxmlformats.org/officeDocument/2006/relationships/image" Target="../media/image165.png"/><Relationship Id="rId3" Type="http://schemas.openxmlformats.org/officeDocument/2006/relationships/image" Target="../media/image99.png"/><Relationship Id="rId7" Type="http://schemas.openxmlformats.org/officeDocument/2006/relationships/image" Target="../media/image1571.png"/><Relationship Id="rId12" Type="http://schemas.openxmlformats.org/officeDocument/2006/relationships/image" Target="../media/image151.png"/><Relationship Id="rId2" Type="http://schemas.openxmlformats.org/officeDocument/2006/relationships/notesSlide" Target="../notesSlides/notesSlide20.xml"/><Relationship Id="rId16" Type="http://schemas.openxmlformats.org/officeDocument/2006/relationships/image" Target="../media/image1660.png"/><Relationship Id="rId1" Type="http://schemas.openxmlformats.org/officeDocument/2006/relationships/slideLayout" Target="../slideLayouts/slideLayout2.xml"/><Relationship Id="rId6" Type="http://schemas.openxmlformats.org/officeDocument/2006/relationships/image" Target="../media/image1540.png"/><Relationship Id="rId11" Type="http://schemas.openxmlformats.org/officeDocument/2006/relationships/image" Target="../media/image163.png"/><Relationship Id="rId5" Type="http://schemas.openxmlformats.org/officeDocument/2006/relationships/image" Target="../media/image1531.png"/><Relationship Id="rId15" Type="http://schemas.openxmlformats.org/officeDocument/2006/relationships/image" Target="../media/image89.svg"/><Relationship Id="rId10" Type="http://schemas.openxmlformats.org/officeDocument/2006/relationships/image" Target="../media/image162.png"/><Relationship Id="rId4" Type="http://schemas.openxmlformats.org/officeDocument/2006/relationships/image" Target="../media/image154.png"/><Relationship Id="rId9" Type="http://schemas.openxmlformats.org/officeDocument/2006/relationships/image" Target="../media/image161.png"/><Relationship Id="rId14" Type="http://schemas.openxmlformats.org/officeDocument/2006/relationships/image" Target="../media/image154.png"/></Relationships>
</file>

<file path=ppt/slides/_rels/slide2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3" Type="http://schemas.openxmlformats.org/officeDocument/2006/relationships/image" Target="../media/image157.png"/><Relationship Id="rId21" Type="http://schemas.openxmlformats.org/officeDocument/2006/relationships/image" Target="../media/image149.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png"/><Relationship Id="rId25" Type="http://schemas.openxmlformats.org/officeDocument/2006/relationships/image" Target="../media/image156.png"/><Relationship Id="rId2" Type="http://schemas.openxmlformats.org/officeDocument/2006/relationships/notesSlide" Target="../notesSlides/notesSlide21.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5" Type="http://schemas.openxmlformats.org/officeDocument/2006/relationships/image" Target="../media/image136.png"/><Relationship Id="rId15" Type="http://schemas.openxmlformats.org/officeDocument/2006/relationships/image" Target="../media/image110.png"/><Relationship Id="rId23" Type="http://schemas.openxmlformats.org/officeDocument/2006/relationships/image" Target="../media/image169.png"/><Relationship Id="rId10" Type="http://schemas.openxmlformats.org/officeDocument/2006/relationships/image" Target="../media/image168.png"/><Relationship Id="rId19" Type="http://schemas.openxmlformats.org/officeDocument/2006/relationships/image" Target="../media/image147.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s>
</file>

<file path=ppt/slides/_rels/slide22.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3" Type="http://schemas.openxmlformats.org/officeDocument/2006/relationships/image" Target="../media/image67.png"/><Relationship Id="rId21" Type="http://schemas.openxmlformats.org/officeDocument/2006/relationships/image" Target="../media/image149.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png"/><Relationship Id="rId25" Type="http://schemas.openxmlformats.org/officeDocument/2006/relationships/image" Target="../media/image156.png"/><Relationship Id="rId2" Type="http://schemas.openxmlformats.org/officeDocument/2006/relationships/notesSlide" Target="../notesSlides/notesSlide22.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5" Type="http://schemas.openxmlformats.org/officeDocument/2006/relationships/image" Target="../media/image136.png"/><Relationship Id="rId15" Type="http://schemas.openxmlformats.org/officeDocument/2006/relationships/image" Target="../media/image110.png"/><Relationship Id="rId23" Type="http://schemas.openxmlformats.org/officeDocument/2006/relationships/image" Target="../media/image1511.png"/><Relationship Id="rId10" Type="http://schemas.openxmlformats.org/officeDocument/2006/relationships/image" Target="../media/image168.png"/><Relationship Id="rId19" Type="http://schemas.openxmlformats.org/officeDocument/2006/relationships/image" Target="../media/image147.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s>
</file>

<file path=ppt/slides/_rels/slide23.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3" Type="http://schemas.openxmlformats.org/officeDocument/2006/relationships/image" Target="../media/image67.png"/><Relationship Id="rId21" Type="http://schemas.openxmlformats.org/officeDocument/2006/relationships/image" Target="../media/image149.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png"/><Relationship Id="rId25" Type="http://schemas.openxmlformats.org/officeDocument/2006/relationships/image" Target="../media/image156.png"/><Relationship Id="rId2" Type="http://schemas.openxmlformats.org/officeDocument/2006/relationships/notesSlide" Target="../notesSlides/notesSlide23.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5" Type="http://schemas.openxmlformats.org/officeDocument/2006/relationships/image" Target="../media/image136.png"/><Relationship Id="rId15" Type="http://schemas.openxmlformats.org/officeDocument/2006/relationships/image" Target="../media/image110.png"/><Relationship Id="rId23" Type="http://schemas.openxmlformats.org/officeDocument/2006/relationships/image" Target="../media/image880.png"/><Relationship Id="rId10" Type="http://schemas.openxmlformats.org/officeDocument/2006/relationships/image" Target="../media/image168.png"/><Relationship Id="rId19" Type="http://schemas.openxmlformats.org/officeDocument/2006/relationships/image" Target="../media/image147.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s>
</file>

<file path=ppt/slides/_rels/slide24.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3" Type="http://schemas.openxmlformats.org/officeDocument/2006/relationships/image" Target="../media/image67.png"/><Relationship Id="rId21" Type="http://schemas.openxmlformats.org/officeDocument/2006/relationships/image" Target="../media/image149.png"/><Relationship Id="rId34" Type="http://schemas.openxmlformats.org/officeDocument/2006/relationships/image" Target="../media/image68.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png"/><Relationship Id="rId25" Type="http://schemas.openxmlformats.org/officeDocument/2006/relationships/image" Target="../media/image156.png"/><Relationship Id="rId33" Type="http://schemas.openxmlformats.org/officeDocument/2006/relationships/image" Target="../media/image1600.png"/><Relationship Id="rId38" Type="http://schemas.openxmlformats.org/officeDocument/2006/relationships/image" Target="../media/image89.svg"/><Relationship Id="rId2" Type="http://schemas.openxmlformats.org/officeDocument/2006/relationships/notesSlide" Target="../notesSlides/notesSlide24.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32" Type="http://schemas.openxmlformats.org/officeDocument/2006/relationships/image" Target="../media/image1650.png"/><Relationship Id="rId37" Type="http://schemas.openxmlformats.org/officeDocument/2006/relationships/image" Target="../media/image88.png"/><Relationship Id="rId5" Type="http://schemas.openxmlformats.org/officeDocument/2006/relationships/image" Target="../media/image136.png"/><Relationship Id="rId15" Type="http://schemas.openxmlformats.org/officeDocument/2006/relationships/image" Target="../media/image110.png"/><Relationship Id="rId23" Type="http://schemas.openxmlformats.org/officeDocument/2006/relationships/image" Target="../media/image1570.png"/><Relationship Id="rId36" Type="http://schemas.openxmlformats.org/officeDocument/2006/relationships/image" Target="../media/image1610.png"/><Relationship Id="rId10" Type="http://schemas.openxmlformats.org/officeDocument/2006/relationships/image" Target="../media/image170.png"/><Relationship Id="rId19" Type="http://schemas.openxmlformats.org/officeDocument/2006/relationships/image" Target="../media/image147.png"/><Relationship Id="rId31" Type="http://schemas.openxmlformats.org/officeDocument/2006/relationships/image" Target="../media/image164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 Id="rId35" Type="http://schemas.openxmlformats.org/officeDocument/2006/relationships/image" Target="../media/image69.svg"/><Relationship Id="rId8" Type="http://schemas.openxmlformats.org/officeDocument/2006/relationships/image" Target="../media/image139.png"/></Relationships>
</file>

<file path=ppt/slides/_rels/slide2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1.png"/><Relationship Id="rId4" Type="http://schemas.openxmlformats.org/officeDocument/2006/relationships/image" Target="../media/image1530.png"/></Relationships>
</file>

<file path=ppt/slides/_rels/slide26.xml.rels><?xml version="1.0" encoding="UTF-8" standalone="yes"?>
<Relationships xmlns="http://schemas.openxmlformats.org/package/2006/relationships"><Relationship Id="rId3" Type="http://schemas.openxmlformats.org/officeDocument/2006/relationships/image" Target="../media/image17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2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66.png"/></Relationships>
</file>

<file path=ppt/slides/_rels/slide2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4.png"/><Relationship Id="rId4" Type="http://schemas.openxmlformats.org/officeDocument/2006/relationships/image" Target="../media/image173.png"/></Relationships>
</file>

<file path=ppt/slides/_rels/slide29.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4.png"/></Relationships>
</file>

<file path=ppt/slides/_rels/slide3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7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7.png"/><Relationship Id="rId21" Type="http://schemas.openxmlformats.org/officeDocument/2006/relationships/image" Target="../media/image32.png"/><Relationship Id="rId7" Type="http://schemas.openxmlformats.org/officeDocument/2006/relationships/image" Target="../media/image21.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92.png"/><Relationship Id="rId5" Type="http://schemas.openxmlformats.org/officeDocument/2006/relationships/image" Target="../media/image181.png"/><Relationship Id="rId15" Type="http://schemas.openxmlformats.org/officeDocument/2006/relationships/image" Target="../media/image26.png"/><Relationship Id="rId10" Type="http://schemas.openxmlformats.org/officeDocument/2006/relationships/image" Target="../media/image220.png"/><Relationship Id="rId19"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6" Type="http://schemas.openxmlformats.org/officeDocument/2006/relationships/image" Target="../media/image52.png"/><Relationship Id="rId39" Type="http://schemas.openxmlformats.org/officeDocument/2006/relationships/image" Target="../media/image43.png"/><Relationship Id="rId3" Type="http://schemas.openxmlformats.org/officeDocument/2006/relationships/notesSlide" Target="../notesSlides/notesSlide5.xml"/><Relationship Id="rId34" Type="http://schemas.openxmlformats.org/officeDocument/2006/relationships/image" Target="../media/image37.png"/><Relationship Id="rId25" Type="http://schemas.openxmlformats.org/officeDocument/2006/relationships/image" Target="../media/image51.png"/><Relationship Id="rId33" Type="http://schemas.openxmlformats.org/officeDocument/2006/relationships/image" Target="../media/image36.png"/><Relationship Id="rId38" Type="http://schemas.openxmlformats.org/officeDocument/2006/relationships/image" Target="../media/image42.png"/><Relationship Id="rId2" Type="http://schemas.openxmlformats.org/officeDocument/2006/relationships/slideLayout" Target="../slideLayouts/slideLayout2.xml"/><Relationship Id="rId29" Type="http://schemas.openxmlformats.org/officeDocument/2006/relationships/image" Target="../media/image25.png"/><Relationship Id="rId1" Type="http://schemas.openxmlformats.org/officeDocument/2006/relationships/tags" Target="../tags/tag1.xml"/><Relationship Id="rId24" Type="http://schemas.openxmlformats.org/officeDocument/2006/relationships/image" Target="../media/image50.png"/><Relationship Id="rId32" Type="http://schemas.openxmlformats.org/officeDocument/2006/relationships/image" Target="../media/image18.png"/><Relationship Id="rId37" Type="http://schemas.openxmlformats.org/officeDocument/2006/relationships/image" Target="../media/image40.png"/><Relationship Id="rId40" Type="http://schemas.openxmlformats.org/officeDocument/2006/relationships/image" Target="../media/image44.png"/><Relationship Id="rId15" Type="http://schemas.openxmlformats.org/officeDocument/2006/relationships/image" Target="../media/image41.png"/><Relationship Id="rId28" Type="http://schemas.openxmlformats.org/officeDocument/2006/relationships/image" Target="../media/image27.png"/><Relationship Id="rId36" Type="http://schemas.openxmlformats.org/officeDocument/2006/relationships/image" Target="../media/image39.png"/><Relationship Id="rId31" Type="http://schemas.openxmlformats.org/officeDocument/2006/relationships/image" Target="../media/image35.png"/><Relationship Id="rId4" Type="http://schemas.openxmlformats.org/officeDocument/2006/relationships/image" Target="../media/image33.png"/><Relationship Id="rId27" Type="http://schemas.openxmlformats.org/officeDocument/2006/relationships/image" Target="../media/image53.png"/><Relationship Id="rId30" Type="http://schemas.openxmlformats.org/officeDocument/2006/relationships/image" Target="../media/image34.png"/><Relationship Id="rId35"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51.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1.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0A611-76AF-47D8-BFA7-D36A2ED81A65}"/>
              </a:ext>
            </a:extLst>
          </p:cNvPr>
          <p:cNvSpPr>
            <a:spLocks noGrp="1"/>
          </p:cNvSpPr>
          <p:nvPr>
            <p:ph type="ctrTitle"/>
          </p:nvPr>
        </p:nvSpPr>
        <p:spPr>
          <a:xfrm>
            <a:off x="-108520" y="1340768"/>
            <a:ext cx="9324528" cy="2448272"/>
          </a:xfrm>
        </p:spPr>
        <p:txBody>
          <a:bodyPr/>
          <a:lstStyle/>
          <a:p>
            <a:r>
              <a:rPr lang="en-US" altLang="zh-CN" sz="3400" dirty="0">
                <a:latin typeface="+mj-lt"/>
                <a:ea typeface="Cambria Math" panose="02040503050406030204" pitchFamily="18" charset="0"/>
              </a:rPr>
              <a:t>Personalized PageRank to a Target Node, Revisited</a:t>
            </a:r>
          </a:p>
        </p:txBody>
      </p:sp>
      <p:sp>
        <p:nvSpPr>
          <p:cNvPr id="4" name="矩形 3">
            <a:extLst>
              <a:ext uri="{FF2B5EF4-FFF2-40B4-BE49-F238E27FC236}">
                <a16:creationId xmlns:a16="http://schemas.microsoft.com/office/drawing/2014/main" id="{F8A3A57C-ADF2-4990-AF2E-9ED9EE0EEC12}"/>
              </a:ext>
            </a:extLst>
          </p:cNvPr>
          <p:cNvSpPr/>
          <p:nvPr/>
        </p:nvSpPr>
        <p:spPr>
          <a:xfrm>
            <a:off x="395536" y="3451647"/>
            <a:ext cx="8388424" cy="769441"/>
          </a:xfrm>
          <a:prstGeom prst="rect">
            <a:avLst/>
          </a:prstGeom>
        </p:spPr>
        <p:txBody>
          <a:bodyPr wrap="square">
            <a:spAutoFit/>
          </a:bodyPr>
          <a:lstStyle/>
          <a:p>
            <a:r>
              <a:rPr lang="en-US" altLang="zh-CN" sz="2000" dirty="0">
                <a:solidFill>
                  <a:schemeClr val="accent1">
                    <a:lumMod val="50000"/>
                  </a:schemeClr>
                </a:solidFill>
              </a:rPr>
              <a:t>Hanzhi Wang</a:t>
            </a:r>
            <a:r>
              <a:rPr lang="en-US" altLang="zh-CN" sz="2000" dirty="0"/>
              <a:t>, </a:t>
            </a:r>
            <a:r>
              <a:rPr lang="en-US" altLang="zh-CN" sz="2000" dirty="0" err="1"/>
              <a:t>Zhewei</a:t>
            </a:r>
            <a:r>
              <a:rPr lang="en-US" altLang="zh-CN" sz="2000" dirty="0"/>
              <a:t> Wei</a:t>
            </a:r>
            <a:r>
              <a:rPr lang="zh-CN" altLang="en-US" sz="2000" dirty="0"/>
              <a:t>*</a:t>
            </a:r>
            <a:r>
              <a:rPr lang="en-US" altLang="zh-CN" sz="2000" dirty="0"/>
              <a:t>, </a:t>
            </a:r>
            <a:r>
              <a:rPr lang="en-US" altLang="zh-CN" sz="2000" dirty="0" err="1"/>
              <a:t>Junhao</a:t>
            </a:r>
            <a:r>
              <a:rPr lang="en-US" altLang="zh-CN" sz="2000" dirty="0"/>
              <a:t> Gan, </a:t>
            </a:r>
            <a:r>
              <a:rPr lang="en-US" altLang="zh-CN" sz="2000" dirty="0" err="1"/>
              <a:t>Sibo</a:t>
            </a:r>
            <a:r>
              <a:rPr lang="en-US" altLang="zh-CN" sz="2000" dirty="0"/>
              <a:t> Wang, and </a:t>
            </a:r>
            <a:r>
              <a:rPr lang="en-US" altLang="zh-CN" sz="2000" dirty="0" err="1"/>
              <a:t>Zengfeng</a:t>
            </a:r>
            <a:r>
              <a:rPr lang="en-US" altLang="zh-CN" sz="2000" dirty="0"/>
              <a:t> Huang</a:t>
            </a:r>
          </a:p>
          <a:p>
            <a:endParaRPr lang="en-US" altLang="zh-CN" sz="2400" dirty="0"/>
          </a:p>
        </p:txBody>
      </p:sp>
      <p:pic>
        <p:nvPicPr>
          <p:cNvPr id="5" name="Picture 12" descr="Image result for renmin university of china logo">
            <a:extLst>
              <a:ext uri="{FF2B5EF4-FFF2-40B4-BE49-F238E27FC236}">
                <a16:creationId xmlns:a16="http://schemas.microsoft.com/office/drawing/2014/main" id="{9FFF6C27-D765-DB4B-B03B-EC4F2C8D6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0" y="6118671"/>
            <a:ext cx="2253674" cy="64717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EA01C35B-E43B-DD40-958A-7F8909D22662}"/>
              </a:ext>
            </a:extLst>
          </p:cNvPr>
          <p:cNvSpPr/>
          <p:nvPr/>
        </p:nvSpPr>
        <p:spPr>
          <a:xfrm>
            <a:off x="2915816" y="4109010"/>
            <a:ext cx="5328592" cy="400110"/>
          </a:xfrm>
          <a:prstGeom prst="rect">
            <a:avLst/>
          </a:prstGeom>
        </p:spPr>
        <p:txBody>
          <a:bodyPr wrap="square">
            <a:spAutoFit/>
          </a:bodyPr>
          <a:lstStyle/>
          <a:p>
            <a:r>
              <a:rPr lang="en-US" altLang="zh-CN" sz="2000" dirty="0"/>
              <a:t>Contact: </a:t>
            </a:r>
            <a:r>
              <a:rPr lang="en-US" altLang="zh-CN" sz="2000" dirty="0">
                <a:hlinkClick r:id="rId4">
                  <a:extLst>
                    <a:ext uri="{A12FA001-AC4F-418D-AE19-62706E023703}">
                      <ahyp:hlinkClr xmlns:ahyp="http://schemas.microsoft.com/office/drawing/2018/hyperlinkcolor" val="tx"/>
                    </a:ext>
                  </a:extLst>
                </a:hlinkClick>
              </a:rPr>
              <a:t>zhewei@ruc.edu.cn</a:t>
            </a:r>
            <a:endParaRPr lang="en-US" altLang="zh-CN" sz="2000" dirty="0"/>
          </a:p>
        </p:txBody>
      </p:sp>
      <p:pic>
        <p:nvPicPr>
          <p:cNvPr id="3" name="图片 2">
            <a:extLst>
              <a:ext uri="{FF2B5EF4-FFF2-40B4-BE49-F238E27FC236}">
                <a16:creationId xmlns:a16="http://schemas.microsoft.com/office/drawing/2014/main" id="{751DBD67-1126-5344-91D9-85C2846260E5}"/>
              </a:ext>
            </a:extLst>
          </p:cNvPr>
          <p:cNvPicPr>
            <a:picLocks noChangeAspect="1"/>
          </p:cNvPicPr>
          <p:nvPr/>
        </p:nvPicPr>
        <p:blipFill rotWithShape="1">
          <a:blip r:embed="rId5"/>
          <a:srcRect t="18661" b="16334"/>
          <a:stretch/>
        </p:blipFill>
        <p:spPr>
          <a:xfrm>
            <a:off x="6897684" y="6006441"/>
            <a:ext cx="2232246" cy="759400"/>
          </a:xfrm>
          <a:prstGeom prst="rect">
            <a:avLst/>
          </a:prstGeom>
        </p:spPr>
      </p:pic>
      <p:pic>
        <p:nvPicPr>
          <p:cNvPr id="7" name="图片 6">
            <a:extLst>
              <a:ext uri="{FF2B5EF4-FFF2-40B4-BE49-F238E27FC236}">
                <a16:creationId xmlns:a16="http://schemas.microsoft.com/office/drawing/2014/main" id="{1F6F8457-3FDD-E940-8E6E-BB7DA7209F7B}"/>
              </a:ext>
            </a:extLst>
          </p:cNvPr>
          <p:cNvPicPr>
            <a:picLocks noChangeAspect="1"/>
          </p:cNvPicPr>
          <p:nvPr/>
        </p:nvPicPr>
        <p:blipFill>
          <a:blip r:embed="rId6"/>
          <a:stretch>
            <a:fillRect/>
          </a:stretch>
        </p:blipFill>
        <p:spPr>
          <a:xfrm>
            <a:off x="2316358" y="5877272"/>
            <a:ext cx="2327650" cy="1049725"/>
          </a:xfrm>
          <a:prstGeom prst="rect">
            <a:avLst/>
          </a:prstGeom>
        </p:spPr>
      </p:pic>
      <p:pic>
        <p:nvPicPr>
          <p:cNvPr id="8" name="图片 7">
            <a:extLst>
              <a:ext uri="{FF2B5EF4-FFF2-40B4-BE49-F238E27FC236}">
                <a16:creationId xmlns:a16="http://schemas.microsoft.com/office/drawing/2014/main" id="{4963DBC2-988A-5F46-ADF8-72D907D54F00}"/>
              </a:ext>
            </a:extLst>
          </p:cNvPr>
          <p:cNvPicPr>
            <a:picLocks noChangeAspect="1"/>
          </p:cNvPicPr>
          <p:nvPr/>
        </p:nvPicPr>
        <p:blipFill>
          <a:blip r:embed="rId7"/>
          <a:stretch>
            <a:fillRect/>
          </a:stretch>
        </p:blipFill>
        <p:spPr>
          <a:xfrm>
            <a:off x="4572000" y="6096697"/>
            <a:ext cx="2319536" cy="644973"/>
          </a:xfrm>
          <a:prstGeom prst="rect">
            <a:avLst/>
          </a:prstGeom>
        </p:spPr>
      </p:pic>
      <p:pic>
        <p:nvPicPr>
          <p:cNvPr id="14" name="图片 13">
            <a:extLst>
              <a:ext uri="{FF2B5EF4-FFF2-40B4-BE49-F238E27FC236}">
                <a16:creationId xmlns:a16="http://schemas.microsoft.com/office/drawing/2014/main" id="{B608D168-AD0E-944F-B438-5D462B2C4E9E}"/>
              </a:ext>
            </a:extLst>
          </p:cNvPr>
          <p:cNvPicPr>
            <a:picLocks noChangeAspect="1"/>
          </p:cNvPicPr>
          <p:nvPr/>
        </p:nvPicPr>
        <p:blipFill rotWithShape="1">
          <a:blip r:embed="rId8"/>
          <a:srcRect t="15867" b="49403"/>
          <a:stretch/>
        </p:blipFill>
        <p:spPr>
          <a:xfrm>
            <a:off x="45029" y="44624"/>
            <a:ext cx="2222715" cy="771942"/>
          </a:xfrm>
          <a:prstGeom prst="rect">
            <a:avLst/>
          </a:prstGeom>
        </p:spPr>
      </p:pic>
    </p:spTree>
    <p:extLst>
      <p:ext uri="{BB962C8B-B14F-4D97-AF65-F5344CB8AC3E}">
        <p14:creationId xmlns:p14="http://schemas.microsoft.com/office/powerpoint/2010/main" val="178017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214414" y="68040"/>
            <a:ext cx="7472386" cy="1128712"/>
          </a:xfrm>
        </p:spPr>
        <p:txBody>
          <a:bodyPr/>
          <a:lstStyle/>
          <a:p>
            <a:pPr eaLnBrk="1" hangingPunct="1"/>
            <a:r>
              <a:rPr lang="en-US" altLang="zh-CN" sz="3000" dirty="0">
                <a:ea typeface="宋体" pitchFamily="2" charset="-122"/>
              </a:rPr>
              <a:t>Application: </a:t>
            </a:r>
            <a:r>
              <a:rPr lang="en-US" altLang="zh-CN" sz="3000" dirty="0" err="1">
                <a:ea typeface="宋体" pitchFamily="2" charset="-122"/>
              </a:rPr>
              <a:t>SimRank</a:t>
            </a:r>
            <a:r>
              <a:rPr lang="en-US" altLang="zh-CN" sz="3000" dirty="0">
                <a:ea typeface="宋体" pitchFamily="2" charset="-122"/>
              </a:rPr>
              <a:t> computation</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F0ADD2-85B2-4349-8790-5A34E7244C26}"/>
                  </a:ext>
                </a:extLst>
              </p:cNvPr>
              <p:cNvSpPr txBox="1"/>
              <p:nvPr/>
            </p:nvSpPr>
            <p:spPr>
              <a:xfrm>
                <a:off x="611560" y="1052736"/>
                <a:ext cx="8208912" cy="2065309"/>
              </a:xfrm>
              <a:prstGeom prst="rect">
                <a:avLst/>
              </a:prstGeom>
              <a:noFill/>
            </p:spPr>
            <p:txBody>
              <a:bodyPr wrap="square" rtlCol="0">
                <a:spAutoFit/>
              </a:bodyPr>
              <a:lstStyle/>
              <a:p>
                <a:r>
                  <a:rPr kumimoji="1" lang="en-US" altLang="zh-CN" sz="2400" b="0" dirty="0">
                    <a:latin typeface="Candara" panose="020E0502030303020204" pitchFamily="34" charset="0"/>
                  </a:rPr>
                  <a:t>SimRank </a:t>
                </a:r>
                <a14:m>
                  <m:oMath xmlns:m="http://schemas.openxmlformats.org/officeDocument/2006/math">
                    <m:r>
                      <a:rPr kumimoji="1" lang="en-US" altLang="zh-CN" sz="2400" b="0" i="1" smtClean="0">
                        <a:latin typeface="Cambria Math" panose="02040503050406030204" pitchFamily="18" charset="0"/>
                      </a:rPr>
                      <m:t>𝑠</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𝑢</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𝑣</m:t>
                    </m:r>
                    <m:r>
                      <a:rPr kumimoji="1" lang="en-US" altLang="zh-CN" sz="2400" b="0" i="1" smtClean="0">
                        <a:latin typeface="Cambria Math" panose="02040503050406030204" pitchFamily="18" charset="0"/>
                      </a:rPr>
                      <m:t>)</m:t>
                    </m:r>
                  </m:oMath>
                </a14:m>
                <a:r>
                  <a:rPr kumimoji="1" lang="en-US" altLang="zh-CN" sz="2400" b="0" dirty="0">
                    <a:latin typeface="Candara" panose="020E0502030303020204" pitchFamily="34" charset="0"/>
                  </a:rPr>
                  <a:t>: </a:t>
                </a:r>
              </a:p>
              <a:p>
                <a:pPr marL="342900" indent="-342900">
                  <a:buSzPct val="80000"/>
                  <a:buFont typeface="Wingdings" pitchFamily="2" charset="2"/>
                  <a:buChar char="p"/>
                </a:pPr>
                <a:r>
                  <a:rPr kumimoji="1" lang="en-US" altLang="zh-CN" sz="2200" b="0" dirty="0">
                    <a:latin typeface="Candara" panose="020E0502030303020204" pitchFamily="34" charset="0"/>
                  </a:rPr>
                  <a:t>Two nodes are similar if they are pointed by similar nodes.</a:t>
                </a:r>
              </a:p>
              <a:p>
                <a:pPr marL="342900" indent="-342900">
                  <a:buSzPct val="80000"/>
                  <a:buFont typeface="Wingdings" pitchFamily="2" charset="2"/>
                  <a:buChar char="p"/>
                </a:pPr>
                <a:r>
                  <a:rPr kumimoji="1" lang="en-US" altLang="zh-CN" sz="2200" b="0" dirty="0">
                    <a:latin typeface="Candara" panose="020E0502030303020204" pitchFamily="34" charset="0"/>
                  </a:rPr>
                  <a:t>Given node </a:t>
                </a:r>
                <a14:m>
                  <m:oMath xmlns:m="http://schemas.openxmlformats.org/officeDocument/2006/math">
                    <m:r>
                      <a:rPr kumimoji="1" lang="en-US" altLang="zh-CN" sz="2200" b="0" i="1">
                        <a:latin typeface="Cambria Math" panose="02040503050406030204" pitchFamily="18" charset="0"/>
                      </a:rPr>
                      <m:t>𝑢</m:t>
                    </m:r>
                  </m:oMath>
                </a14:m>
                <a:r>
                  <a:rPr kumimoji="1" lang="en-US" altLang="zh-CN" sz="2200" b="0" dirty="0">
                    <a:latin typeface="Candara" panose="020E0502030303020204" pitchFamily="34" charset="0"/>
                  </a:rPr>
                  <a:t>, we can first retrieve to a reachable </a:t>
                </a:r>
                <a14:m>
                  <m:oMath xmlns:m="http://schemas.openxmlformats.org/officeDocument/2006/math">
                    <m:r>
                      <a:rPr kumimoji="1" lang="en-US" altLang="zh-CN" sz="2200" b="0" i="1">
                        <a:latin typeface="Cambria Math" panose="02040503050406030204" pitchFamily="18" charset="0"/>
                        <a:ea typeface="Cambria Math" panose="02040503050406030204" pitchFamily="18" charset="0"/>
                      </a:rPr>
                      <m:t>𝑤</m:t>
                    </m:r>
                  </m:oMath>
                </a14:m>
                <a:r>
                  <a:rPr kumimoji="1" lang="en-US" altLang="zh-CN" sz="2200" b="0" dirty="0">
                    <a:latin typeface="Candara" panose="020E0502030303020204" pitchFamily="34" charset="0"/>
                  </a:rPr>
                  <a:t> and compute </a:t>
                </a:r>
                <a:r>
                  <a:rPr kumimoji="1" lang="en-US" altLang="zh-CN" sz="2200" b="0" dirty="0">
                    <a:solidFill>
                      <a:srgbClr val="C00000"/>
                    </a:solidFill>
                    <a:latin typeface="Candara" panose="020E0502030303020204" pitchFamily="34" charset="0"/>
                  </a:rPr>
                  <a:t>single-target PPR for node w: </a:t>
                </a:r>
                <a14:m>
                  <m:oMath xmlns:m="http://schemas.openxmlformats.org/officeDocument/2006/math">
                    <m:sSub>
                      <m:sSubPr>
                        <m:ctrlPr>
                          <a:rPr kumimoji="1" lang="en-US" altLang="zh-CN" sz="2200" b="0" i="1">
                            <a:solidFill>
                              <a:srgbClr val="C00000"/>
                            </a:solidFill>
                            <a:latin typeface="Cambria Math" panose="02040503050406030204" pitchFamily="18" charset="0"/>
                          </a:rPr>
                        </m:ctrlPr>
                      </m:sSubPr>
                      <m:e>
                        <m:r>
                          <a:rPr kumimoji="1" lang="en-US" altLang="zh-CN" sz="2200" b="0" i="1">
                            <a:solidFill>
                              <a:srgbClr val="C00000"/>
                            </a:solidFill>
                            <a:latin typeface="Cambria Math" panose="02040503050406030204" pitchFamily="18" charset="0"/>
                            <a:ea typeface="Cambria Math" panose="02040503050406030204" pitchFamily="18" charset="0"/>
                          </a:rPr>
                          <m:t>𝜋</m:t>
                        </m:r>
                      </m:e>
                      <m:sub>
                        <m:r>
                          <a:rPr kumimoji="1" lang="en-US" altLang="zh-CN" sz="2200" b="0" i="1">
                            <a:solidFill>
                              <a:srgbClr val="C00000"/>
                            </a:solidFill>
                            <a:latin typeface="Cambria Math" panose="02040503050406030204" pitchFamily="18" charset="0"/>
                          </a:rPr>
                          <m:t>𝑙</m:t>
                        </m:r>
                      </m:sub>
                    </m:sSub>
                    <m:d>
                      <m:dPr>
                        <m:ctrlPr>
                          <a:rPr kumimoji="1" lang="en-US" altLang="zh-CN" sz="2200" b="0" i="1">
                            <a:solidFill>
                              <a:srgbClr val="C00000"/>
                            </a:solidFill>
                            <a:latin typeface="Cambria Math" panose="02040503050406030204" pitchFamily="18" charset="0"/>
                          </a:rPr>
                        </m:ctrlPr>
                      </m:dPr>
                      <m:e>
                        <m:r>
                          <a:rPr kumimoji="1" lang="en-US" altLang="zh-CN" sz="2200" b="0" i="1">
                            <a:solidFill>
                              <a:srgbClr val="C00000"/>
                            </a:solidFill>
                            <a:latin typeface="Cambria Math" panose="02040503050406030204" pitchFamily="18" charset="0"/>
                          </a:rPr>
                          <m:t>𝑣</m:t>
                        </m:r>
                        <m:r>
                          <a:rPr kumimoji="1" lang="en-US" altLang="zh-CN" sz="2200" b="0" i="1">
                            <a:solidFill>
                              <a:srgbClr val="C00000"/>
                            </a:solidFill>
                            <a:latin typeface="Cambria Math" panose="02040503050406030204" pitchFamily="18" charset="0"/>
                          </a:rPr>
                          <m:t>,</m:t>
                        </m:r>
                        <m:r>
                          <a:rPr kumimoji="1" lang="en-US" altLang="zh-CN" sz="2200" b="0" i="1">
                            <a:solidFill>
                              <a:srgbClr val="C00000"/>
                            </a:solidFill>
                            <a:latin typeface="Cambria Math" panose="02040503050406030204" pitchFamily="18" charset="0"/>
                          </a:rPr>
                          <m:t>𝑤</m:t>
                        </m:r>
                      </m:e>
                    </m:d>
                  </m:oMath>
                </a14:m>
                <a:r>
                  <a:rPr kumimoji="1" lang="en-US" altLang="zh-CN" sz="2200" b="0" dirty="0">
                    <a:solidFill>
                      <a:srgbClr val="C00000"/>
                    </a:solidFill>
                    <a:latin typeface="Candara" panose="020E0502030303020204" pitchFamily="34" charset="0"/>
                  </a:rPr>
                  <a:t>, </a:t>
                </a:r>
                <a14:m>
                  <m:oMath xmlns:m="http://schemas.openxmlformats.org/officeDocument/2006/math">
                    <m:r>
                      <a:rPr kumimoji="1" lang="en-US" altLang="zh-CN" sz="2200" b="0" i="1">
                        <a:solidFill>
                          <a:srgbClr val="C00000"/>
                        </a:solidFill>
                        <a:latin typeface="Cambria Math" panose="02040503050406030204" pitchFamily="18" charset="0"/>
                        <a:ea typeface="Cambria Math" panose="02040503050406030204" pitchFamily="18" charset="0"/>
                      </a:rPr>
                      <m:t>∀</m:t>
                    </m:r>
                    <m:r>
                      <a:rPr kumimoji="1" lang="en-US" altLang="zh-CN" sz="2200" b="0" i="1">
                        <a:solidFill>
                          <a:srgbClr val="C00000"/>
                        </a:solidFill>
                        <a:latin typeface="Cambria Math" panose="02040503050406030204" pitchFamily="18" charset="0"/>
                      </a:rPr>
                      <m:t>𝑣</m:t>
                    </m:r>
                    <m:r>
                      <a:rPr kumimoji="1" lang="en-US" altLang="zh-CN" sz="2200" b="0" i="1">
                        <a:solidFill>
                          <a:srgbClr val="C00000"/>
                        </a:solidFill>
                        <a:latin typeface="Cambria Math" panose="02040503050406030204" pitchFamily="18" charset="0"/>
                        <a:ea typeface="Cambria Math" panose="02040503050406030204" pitchFamily="18" charset="0"/>
                      </a:rPr>
                      <m:t>∈</m:t>
                    </m:r>
                    <m:r>
                      <a:rPr kumimoji="1" lang="en-US" altLang="zh-CN" sz="2200" b="0" i="1">
                        <a:solidFill>
                          <a:srgbClr val="C00000"/>
                        </a:solidFill>
                        <a:latin typeface="Cambria Math" panose="02040503050406030204" pitchFamily="18" charset="0"/>
                        <a:ea typeface="Cambria Math" panose="02040503050406030204" pitchFamily="18" charset="0"/>
                      </a:rPr>
                      <m:t>𝑉</m:t>
                    </m:r>
                  </m:oMath>
                </a14:m>
                <a:r>
                  <a:rPr kumimoji="1" lang="en-US" altLang="zh-CN" sz="22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200" b="0" i="1">
                        <a:latin typeface="Cambria Math" panose="02040503050406030204" pitchFamily="18" charset="0"/>
                      </a:rPr>
                      <m:t>𝑠</m:t>
                    </m:r>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𝑢</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𝑣</m:t>
                        </m:r>
                      </m:e>
                    </m:d>
                    <m:r>
                      <a:rPr kumimoji="1" lang="en-US" altLang="zh-CN" sz="2200" b="0" i="1" smtClean="0">
                        <a:latin typeface="Cambria Math" panose="02040503050406030204" pitchFamily="18" charset="0"/>
                      </a:rPr>
                      <m:t>=</m:t>
                    </m:r>
                    <m:f>
                      <m:fPr>
                        <m:ctrlPr>
                          <a:rPr kumimoji="1" lang="en-US" altLang="zh-CN" sz="2200" b="0" i="1" smtClean="0">
                            <a:latin typeface="Cambria Math" panose="02040503050406030204" pitchFamily="18" charset="0"/>
                          </a:rPr>
                        </m:ctrlPr>
                      </m:fPr>
                      <m:num>
                        <m:r>
                          <a:rPr kumimoji="1" lang="en-US" altLang="zh-CN" sz="2200" b="0" i="1" smtClean="0">
                            <a:latin typeface="Cambria Math" panose="02040503050406030204" pitchFamily="18" charset="0"/>
                          </a:rPr>
                          <m:t>1</m:t>
                        </m:r>
                      </m:num>
                      <m:den>
                        <m:sSup>
                          <m:sSupPr>
                            <m:ctrlPr>
                              <a:rPr kumimoji="1" lang="en-US" altLang="zh-CN" sz="2200" b="0" i="1" smtClean="0">
                                <a:latin typeface="Cambria Math" panose="02040503050406030204" pitchFamily="18" charset="0"/>
                              </a:rPr>
                            </m:ctrlPr>
                          </m:sSupPr>
                          <m:e>
                            <m:d>
                              <m:dPr>
                                <m:ctrlPr>
                                  <a:rPr kumimoji="1" lang="en-US" altLang="zh-CN" sz="2200" b="0" i="1" smtClean="0">
                                    <a:latin typeface="Cambria Math" panose="02040503050406030204" pitchFamily="18" charset="0"/>
                                  </a:rPr>
                                </m:ctrlPr>
                              </m:dPr>
                              <m:e>
                                <m:r>
                                  <a:rPr kumimoji="1" lang="en-US" altLang="zh-CN" sz="2200" b="0" i="1" smtClean="0">
                                    <a:latin typeface="Cambria Math" panose="02040503050406030204" pitchFamily="18" charset="0"/>
                                  </a:rPr>
                                  <m:t>1−</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e>
                            </m:d>
                          </m:e>
                          <m:sup>
                            <m:r>
                              <a:rPr kumimoji="1" lang="en-US" altLang="zh-CN" sz="2200" b="0" i="1" smtClean="0">
                                <a:latin typeface="Cambria Math" panose="02040503050406030204" pitchFamily="18" charset="0"/>
                              </a:rPr>
                              <m:t>2</m:t>
                            </m:r>
                          </m:sup>
                        </m:sSup>
                      </m:den>
                    </m:f>
                    <m:nary>
                      <m:naryPr>
                        <m:chr m:val="∑"/>
                        <m:limLoc m:val="subSup"/>
                        <m:ctrlPr>
                          <a:rPr kumimoji="1" lang="en-US" altLang="zh-CN" sz="2200" b="0" i="1" smtClean="0">
                            <a:latin typeface="Cambria Math" panose="02040503050406030204" pitchFamily="18" charset="0"/>
                          </a:rPr>
                        </m:ctrlPr>
                      </m:naryPr>
                      <m:sub>
                        <m:r>
                          <m:rPr>
                            <m:brk m:alnAt="25"/>
                          </m:rPr>
                          <a:rPr kumimoji="1" lang="en-US" altLang="zh-CN" sz="2200" b="0" i="1" smtClean="0">
                            <a:latin typeface="Cambria Math" panose="02040503050406030204" pitchFamily="18" charset="0"/>
                          </a:rPr>
                          <m:t>𝑙</m:t>
                        </m:r>
                        <m:r>
                          <a:rPr kumimoji="1" lang="en-US" altLang="zh-CN" sz="2200" b="0" i="1" smtClean="0">
                            <a:latin typeface="Cambria Math" panose="02040503050406030204" pitchFamily="18" charset="0"/>
                          </a:rPr>
                          <m:t>=0</m:t>
                        </m:r>
                      </m:sub>
                      <m:sup>
                        <m:r>
                          <a:rPr kumimoji="1" lang="en-US" altLang="zh-CN" sz="2200" b="0" i="1" smtClean="0">
                            <a:latin typeface="Cambria Math" panose="02040503050406030204" pitchFamily="18" charset="0"/>
                            <a:ea typeface="Cambria Math" panose="02040503050406030204" pitchFamily="18" charset="0"/>
                          </a:rPr>
                          <m:t>∞</m:t>
                        </m:r>
                      </m:sup>
                      <m:e>
                        <m:nary>
                          <m:naryPr>
                            <m:chr m:val="∑"/>
                            <m:supHide m:val="on"/>
                            <m:ctrlPr>
                              <a:rPr kumimoji="1" lang="en-US" altLang="zh-CN" sz="2200" b="0" i="1" smtClean="0">
                                <a:latin typeface="Cambria Math" panose="02040503050406030204" pitchFamily="18" charset="0"/>
                              </a:rPr>
                            </m:ctrlPr>
                          </m:naryPr>
                          <m:sub>
                            <m:r>
                              <m:rPr>
                                <m:brk m:alnAt="7"/>
                              </m:rPr>
                              <a:rPr kumimoji="1" lang="en-US" altLang="zh-CN" sz="2200" b="0" i="1" smtClean="0">
                                <a:latin typeface="Cambria Math" panose="02040503050406030204" pitchFamily="18" charset="0"/>
                              </a:rPr>
                              <m:t>𝑤</m:t>
                            </m:r>
                            <m:r>
                              <a:rPr kumimoji="1" lang="en-US" altLang="zh-CN" sz="2200" b="0" i="1" smtClean="0">
                                <a:latin typeface="Cambria Math" panose="02040503050406030204" pitchFamily="18" charset="0"/>
                                <a:ea typeface="Cambria Math" panose="02040503050406030204" pitchFamily="18" charset="0"/>
                              </a:rPr>
                              <m:t>∈</m:t>
                            </m:r>
                            <m:r>
                              <a:rPr kumimoji="1" lang="en-US" altLang="zh-CN" sz="2200" b="0" i="1" smtClean="0">
                                <a:latin typeface="Cambria Math" panose="02040503050406030204" pitchFamily="18" charset="0"/>
                                <a:ea typeface="Cambria Math" panose="02040503050406030204" pitchFamily="18" charset="0"/>
                              </a:rPr>
                              <m:t>𝑉</m:t>
                            </m:r>
                          </m:sub>
                          <m:sup/>
                          <m:e>
                            <m:sSub>
                              <m:sSubPr>
                                <m:ctrlPr>
                                  <a:rPr kumimoji="1" lang="en-US" altLang="zh-CN" sz="2200" b="0" i="1" smtClean="0">
                                    <a:latin typeface="Cambria Math" panose="02040503050406030204" pitchFamily="18" charset="0"/>
                                  </a:rPr>
                                </m:ctrlPr>
                              </m:sSubPr>
                              <m:e>
                                <m:r>
                                  <a:rPr kumimoji="1" lang="en-US" altLang="zh-CN" sz="2200" b="0" i="1" smtClean="0">
                                    <a:latin typeface="Cambria Math" panose="02040503050406030204" pitchFamily="18" charset="0"/>
                                    <a:ea typeface="Cambria Math" panose="02040503050406030204" pitchFamily="18" charset="0"/>
                                  </a:rPr>
                                  <m:t>𝜋</m:t>
                                </m:r>
                              </m:e>
                              <m:sub>
                                <m:r>
                                  <a:rPr kumimoji="1" lang="en-US" altLang="zh-CN" sz="2200" b="0" i="1" smtClean="0">
                                    <a:latin typeface="Cambria Math" panose="02040503050406030204" pitchFamily="18" charset="0"/>
                                  </a:rPr>
                                  <m:t>𝑙</m:t>
                                </m:r>
                              </m:sub>
                            </m:sSub>
                            <m:d>
                              <m:dPr>
                                <m:ctrlPr>
                                  <a:rPr kumimoji="1" lang="en-US" altLang="zh-CN" sz="2200" b="0" i="1" smtClean="0">
                                    <a:latin typeface="Cambria Math" panose="02040503050406030204" pitchFamily="18" charset="0"/>
                                  </a:rPr>
                                </m:ctrlPr>
                              </m:dPr>
                              <m:e>
                                <m:r>
                                  <a:rPr kumimoji="1" lang="en-US" altLang="zh-CN" sz="2200" b="0" i="1" smtClean="0">
                                    <a:latin typeface="Cambria Math" panose="02040503050406030204" pitchFamily="18" charset="0"/>
                                  </a:rPr>
                                  <m:t>𝑢</m:t>
                                </m:r>
                                <m:r>
                                  <a:rPr kumimoji="1" lang="en-US" altLang="zh-CN" sz="2200" b="0" i="1" smtClean="0">
                                    <a:latin typeface="Cambria Math" panose="02040503050406030204" pitchFamily="18" charset="0"/>
                                  </a:rPr>
                                  <m:t>,</m:t>
                                </m:r>
                                <m:r>
                                  <a:rPr kumimoji="1" lang="en-US" altLang="zh-CN" sz="2200" b="0" i="1" smtClean="0">
                                    <a:latin typeface="Cambria Math" panose="02040503050406030204" pitchFamily="18" charset="0"/>
                                  </a:rPr>
                                  <m:t>𝑤</m:t>
                                </m:r>
                              </m:e>
                            </m:d>
                            <m:sSub>
                              <m:sSubPr>
                                <m:ctrlPr>
                                  <a:rPr kumimoji="1" lang="en-US" altLang="zh-CN" sz="2200" b="0" i="1" smtClean="0">
                                    <a:solidFill>
                                      <a:srgbClr val="C00000"/>
                                    </a:solidFill>
                                    <a:latin typeface="Cambria Math" panose="02040503050406030204" pitchFamily="18" charset="0"/>
                                  </a:rPr>
                                </m:ctrlPr>
                              </m:sSubPr>
                              <m:e>
                                <m:r>
                                  <a:rPr kumimoji="1" lang="en-US" altLang="zh-CN" sz="2200" b="0" i="1">
                                    <a:solidFill>
                                      <a:srgbClr val="C00000"/>
                                    </a:solidFill>
                                    <a:latin typeface="Cambria Math" panose="02040503050406030204" pitchFamily="18" charset="0"/>
                                    <a:ea typeface="Cambria Math" panose="02040503050406030204" pitchFamily="18" charset="0"/>
                                  </a:rPr>
                                  <m:t>𝜋</m:t>
                                </m:r>
                              </m:e>
                              <m:sub>
                                <m:r>
                                  <a:rPr kumimoji="1" lang="en-US" altLang="zh-CN" sz="2200" b="0" i="1">
                                    <a:solidFill>
                                      <a:srgbClr val="C00000"/>
                                    </a:solidFill>
                                    <a:latin typeface="Cambria Math" panose="02040503050406030204" pitchFamily="18" charset="0"/>
                                  </a:rPr>
                                  <m:t>𝑙</m:t>
                                </m:r>
                              </m:sub>
                            </m:sSub>
                            <m:d>
                              <m:dPr>
                                <m:ctrlPr>
                                  <a:rPr kumimoji="1" lang="en-US" altLang="zh-CN" sz="2200" b="0" i="1">
                                    <a:solidFill>
                                      <a:srgbClr val="C00000"/>
                                    </a:solidFill>
                                    <a:latin typeface="Cambria Math" panose="02040503050406030204" pitchFamily="18" charset="0"/>
                                  </a:rPr>
                                </m:ctrlPr>
                              </m:dPr>
                              <m:e>
                                <m:r>
                                  <a:rPr kumimoji="1" lang="en-US" altLang="zh-CN" sz="2200" b="0" i="1" smtClean="0">
                                    <a:solidFill>
                                      <a:srgbClr val="C00000"/>
                                    </a:solidFill>
                                    <a:latin typeface="Cambria Math" panose="02040503050406030204" pitchFamily="18" charset="0"/>
                                  </a:rPr>
                                  <m:t>𝑣</m:t>
                                </m:r>
                                <m:r>
                                  <a:rPr kumimoji="1" lang="en-US" altLang="zh-CN" sz="2200" b="0" i="1">
                                    <a:solidFill>
                                      <a:srgbClr val="C00000"/>
                                    </a:solidFill>
                                    <a:latin typeface="Cambria Math" panose="02040503050406030204" pitchFamily="18" charset="0"/>
                                  </a:rPr>
                                  <m:t>,</m:t>
                                </m:r>
                                <m:r>
                                  <a:rPr kumimoji="1" lang="en-US" altLang="zh-CN" sz="2200" b="0" i="1">
                                    <a:solidFill>
                                      <a:srgbClr val="C00000"/>
                                    </a:solidFill>
                                    <a:latin typeface="Cambria Math" panose="02040503050406030204" pitchFamily="18" charset="0"/>
                                  </a:rPr>
                                  <m:t>𝑤</m:t>
                                </m:r>
                              </m:e>
                            </m:d>
                          </m:e>
                        </m:nary>
                        <m:r>
                          <a:rPr kumimoji="1" lang="en-US" altLang="zh-CN" sz="2200" b="0" i="1" smtClean="0">
                            <a:latin typeface="Cambria Math" panose="02040503050406030204" pitchFamily="18" charset="0"/>
                            <a:ea typeface="Cambria Math" panose="02040503050406030204" pitchFamily="18" charset="0"/>
                          </a:rPr>
                          <m:t>𝜂</m:t>
                        </m:r>
                        <m:r>
                          <a:rPr kumimoji="1" lang="en-US" altLang="zh-CN" sz="2200" b="0" i="1" smtClean="0">
                            <a:latin typeface="Cambria Math" panose="02040503050406030204" pitchFamily="18" charset="0"/>
                            <a:ea typeface="Cambria Math" panose="02040503050406030204" pitchFamily="18" charset="0"/>
                          </a:rPr>
                          <m:t>(</m:t>
                        </m:r>
                        <m:r>
                          <a:rPr kumimoji="1" lang="en-US" altLang="zh-CN" sz="2200" b="0" i="1" smtClean="0">
                            <a:latin typeface="Cambria Math" panose="02040503050406030204" pitchFamily="18" charset="0"/>
                            <a:ea typeface="Cambria Math" panose="02040503050406030204" pitchFamily="18" charset="0"/>
                          </a:rPr>
                          <m:t>𝑤</m:t>
                        </m:r>
                        <m:r>
                          <a:rPr kumimoji="1" lang="en-US" altLang="zh-CN" sz="2200" b="0" i="1" smtClean="0">
                            <a:latin typeface="Cambria Math" panose="02040503050406030204" pitchFamily="18" charset="0"/>
                            <a:ea typeface="Cambria Math" panose="02040503050406030204" pitchFamily="18" charset="0"/>
                          </a:rPr>
                          <m:t>)</m:t>
                        </m:r>
                      </m:e>
                    </m:nary>
                  </m:oMath>
                </a14:m>
                <a:r>
                  <a:rPr kumimoji="1" lang="en-US" altLang="zh-CN" sz="2200" b="0" dirty="0">
                    <a:latin typeface="Candara" panose="020E0502030303020204" pitchFamily="34" charset="0"/>
                  </a:rPr>
                  <a:t>.</a:t>
                </a:r>
              </a:p>
            </p:txBody>
          </p:sp>
        </mc:Choice>
        <mc:Fallback xmlns="">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611560" y="1052736"/>
                <a:ext cx="8208912" cy="2065309"/>
              </a:xfrm>
              <a:prstGeom prst="rect">
                <a:avLst/>
              </a:prstGeom>
              <a:blipFill>
                <a:blip r:embed="rId3"/>
                <a:stretch>
                  <a:fillRect l="-1236" t="-1220" r="-1082" b="-29268"/>
                </a:stretch>
              </a:blipFill>
            </p:spPr>
            <p:txBody>
              <a:bodyPr/>
              <a:lstStyle/>
              <a:p>
                <a:r>
                  <a:rPr lang="zh-CN" altLang="en-US">
                    <a:noFill/>
                  </a:rPr>
                  <a:t> </a:t>
                </a:r>
              </a:p>
            </p:txBody>
          </p:sp>
        </mc:Fallback>
      </mc:AlternateContent>
      <p:sp>
        <p:nvSpPr>
          <p:cNvPr id="40" name="椭圆 39">
            <a:extLst>
              <a:ext uri="{FF2B5EF4-FFF2-40B4-BE49-F238E27FC236}">
                <a16:creationId xmlns:a16="http://schemas.microsoft.com/office/drawing/2014/main" id="{5F85A923-B63D-0745-8374-A8C897F4854E}"/>
              </a:ext>
            </a:extLst>
          </p:cNvPr>
          <p:cNvSpPr>
            <a:spLocks noChangeAspect="1"/>
          </p:cNvSpPr>
          <p:nvPr/>
        </p:nvSpPr>
        <p:spPr>
          <a:xfrm>
            <a:off x="1547664" y="616530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i="1" dirty="0">
                <a:solidFill>
                  <a:schemeClr val="bg1"/>
                </a:solidFill>
                <a:latin typeface="Times New Roman" pitchFamily="18" charset="0"/>
                <a:cs typeface="Times New Roman" pitchFamily="18" charset="0"/>
              </a:rPr>
              <a:t>u</a:t>
            </a:r>
            <a:endParaRPr lang="zh-CN" altLang="en-US" sz="2800" i="1" dirty="0">
              <a:solidFill>
                <a:schemeClr val="bg1"/>
              </a:solidFill>
              <a:latin typeface="Times New Roman" pitchFamily="18" charset="0"/>
              <a:cs typeface="Times New Roman" pitchFamily="18" charset="0"/>
            </a:endParaRPr>
          </a:p>
        </p:txBody>
      </p:sp>
      <p:cxnSp>
        <p:nvCxnSpPr>
          <p:cNvPr id="41" name="直接箭头连接符 38">
            <a:extLst>
              <a:ext uri="{FF2B5EF4-FFF2-40B4-BE49-F238E27FC236}">
                <a16:creationId xmlns:a16="http://schemas.microsoft.com/office/drawing/2014/main" id="{267BB7D6-0C2C-D640-AF66-7D766E64501A}"/>
              </a:ext>
            </a:extLst>
          </p:cNvPr>
          <p:cNvCxnSpPr>
            <a:cxnSpLocks noChangeAspect="1"/>
            <a:endCxn id="40" idx="7"/>
          </p:cNvCxnSpPr>
          <p:nvPr/>
        </p:nvCxnSpPr>
        <p:spPr>
          <a:xfrm flipH="1">
            <a:off x="1977903" y="5731447"/>
            <a:ext cx="507674" cy="5076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3">
            <a:extLst>
              <a:ext uri="{FF2B5EF4-FFF2-40B4-BE49-F238E27FC236}">
                <a16:creationId xmlns:a16="http://schemas.microsoft.com/office/drawing/2014/main" id="{E9C518EC-4D60-AB4D-9333-74AB9B76A668}"/>
              </a:ext>
            </a:extLst>
          </p:cNvPr>
          <p:cNvCxnSpPr>
            <a:cxnSpLocks noChangeAspect="1"/>
            <a:stCxn id="61" idx="2"/>
          </p:cNvCxnSpPr>
          <p:nvPr/>
        </p:nvCxnSpPr>
        <p:spPr>
          <a:xfrm flipH="1">
            <a:off x="2842000" y="4905164"/>
            <a:ext cx="649880" cy="4698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4">
            <a:extLst>
              <a:ext uri="{FF2B5EF4-FFF2-40B4-BE49-F238E27FC236}">
                <a16:creationId xmlns:a16="http://schemas.microsoft.com/office/drawing/2014/main" id="{395E4962-0520-EB42-AC03-4830DEBC40B7}"/>
              </a:ext>
            </a:extLst>
          </p:cNvPr>
          <p:cNvCxnSpPr>
            <a:cxnSpLocks noChangeAspect="1"/>
            <a:stCxn id="62" idx="3"/>
            <a:endCxn id="61" idx="7"/>
          </p:cNvCxnSpPr>
          <p:nvPr/>
        </p:nvCxnSpPr>
        <p:spPr>
          <a:xfrm flipH="1">
            <a:off x="3922119" y="3596968"/>
            <a:ext cx="2163858" cy="11299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6D5CDDD6-D3DF-3847-A2AE-A7250DFE2F10}"/>
              </a:ext>
            </a:extLst>
          </p:cNvPr>
          <p:cNvSpPr>
            <a:spLocks noChangeAspect="1"/>
          </p:cNvSpPr>
          <p:nvPr/>
        </p:nvSpPr>
        <p:spPr>
          <a:xfrm>
            <a:off x="2602408" y="6270909"/>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p:cxnSp>
        <p:nvCxnSpPr>
          <p:cNvPr id="45" name="直接箭头连接符 47">
            <a:extLst>
              <a:ext uri="{FF2B5EF4-FFF2-40B4-BE49-F238E27FC236}">
                <a16:creationId xmlns:a16="http://schemas.microsoft.com/office/drawing/2014/main" id="{EB24DA2D-DA4A-BE4C-8DEC-04034CA0401D}"/>
              </a:ext>
            </a:extLst>
          </p:cNvPr>
          <p:cNvCxnSpPr>
            <a:cxnSpLocks noChangeAspect="1"/>
            <a:stCxn id="60" idx="4"/>
            <a:endCxn id="44" idx="0"/>
          </p:cNvCxnSpPr>
          <p:nvPr/>
        </p:nvCxnSpPr>
        <p:spPr>
          <a:xfrm>
            <a:off x="2663788" y="5805264"/>
            <a:ext cx="116831" cy="4656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09B33AD6-EC7B-C043-9A90-3EC8850964AD}"/>
              </a:ext>
            </a:extLst>
          </p:cNvPr>
          <p:cNvSpPr>
            <a:spLocks noChangeAspect="1"/>
          </p:cNvSpPr>
          <p:nvPr/>
        </p:nvSpPr>
        <p:spPr>
          <a:xfrm>
            <a:off x="5724128" y="4551356"/>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c</a:t>
            </a:r>
            <a:endParaRPr lang="zh-CN" altLang="en-US" sz="2000" i="1" dirty="0">
              <a:solidFill>
                <a:schemeClr val="tx1"/>
              </a:solidFill>
              <a:latin typeface="Times New Roman" pitchFamily="18" charset="0"/>
              <a:cs typeface="Times New Roman" pitchFamily="18" charset="0"/>
            </a:endParaRPr>
          </a:p>
        </p:txBody>
      </p:sp>
      <p:cxnSp>
        <p:nvCxnSpPr>
          <p:cNvPr id="47" name="直接箭头连接符 49">
            <a:extLst>
              <a:ext uri="{FF2B5EF4-FFF2-40B4-BE49-F238E27FC236}">
                <a16:creationId xmlns:a16="http://schemas.microsoft.com/office/drawing/2014/main" id="{835D33DF-B1C3-2149-B75F-FB80DF17FBEA}"/>
              </a:ext>
            </a:extLst>
          </p:cNvPr>
          <p:cNvCxnSpPr>
            <a:cxnSpLocks noChangeAspect="1"/>
            <a:stCxn id="62" idx="4"/>
            <a:endCxn id="46" idx="0"/>
          </p:cNvCxnSpPr>
          <p:nvPr/>
        </p:nvCxnSpPr>
        <p:spPr>
          <a:xfrm flipH="1">
            <a:off x="5868144" y="3670785"/>
            <a:ext cx="396044" cy="8805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椭圆 52">
            <a:extLst>
              <a:ext uri="{FF2B5EF4-FFF2-40B4-BE49-F238E27FC236}">
                <a16:creationId xmlns:a16="http://schemas.microsoft.com/office/drawing/2014/main" id="{D7A63CD8-920F-FC49-A7B4-1AF868B51E50}"/>
              </a:ext>
            </a:extLst>
          </p:cNvPr>
          <p:cNvSpPr>
            <a:spLocks noChangeAspect="1"/>
          </p:cNvSpPr>
          <p:nvPr/>
        </p:nvSpPr>
        <p:spPr>
          <a:xfrm>
            <a:off x="5364088" y="5415452"/>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e</a:t>
            </a:r>
            <a:endParaRPr lang="zh-CN" altLang="en-US" sz="2000" i="1" dirty="0">
              <a:solidFill>
                <a:schemeClr val="tx1"/>
              </a:solidFill>
              <a:latin typeface="Times New Roman" pitchFamily="18" charset="0"/>
              <a:cs typeface="Times New Roman" pitchFamily="18" charset="0"/>
            </a:endParaRPr>
          </a:p>
        </p:txBody>
      </p:sp>
      <p:sp>
        <p:nvSpPr>
          <p:cNvPr id="54" name="椭圆 53">
            <a:extLst>
              <a:ext uri="{FF2B5EF4-FFF2-40B4-BE49-F238E27FC236}">
                <a16:creationId xmlns:a16="http://schemas.microsoft.com/office/drawing/2014/main" id="{0ED3CB9C-0E95-6146-87EC-B8F0639A86D9}"/>
              </a:ext>
            </a:extLst>
          </p:cNvPr>
          <p:cNvSpPr>
            <a:spLocks noChangeAspect="1"/>
          </p:cNvSpPr>
          <p:nvPr/>
        </p:nvSpPr>
        <p:spPr>
          <a:xfrm>
            <a:off x="5724128" y="5415452"/>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f</a:t>
            </a:r>
            <a:endParaRPr lang="zh-CN" altLang="en-US" sz="2000" i="1" dirty="0">
              <a:solidFill>
                <a:schemeClr val="tx1"/>
              </a:solidFill>
              <a:latin typeface="Times New Roman" pitchFamily="18" charset="0"/>
              <a:cs typeface="Times New Roman" pitchFamily="18" charset="0"/>
            </a:endParaRPr>
          </a:p>
        </p:txBody>
      </p:sp>
      <p:cxnSp>
        <p:nvCxnSpPr>
          <p:cNvPr id="55" name="直接箭头连接符 57">
            <a:extLst>
              <a:ext uri="{FF2B5EF4-FFF2-40B4-BE49-F238E27FC236}">
                <a16:creationId xmlns:a16="http://schemas.microsoft.com/office/drawing/2014/main" id="{94615AFF-F39A-894B-962A-3E9D8714F9A4}"/>
              </a:ext>
            </a:extLst>
          </p:cNvPr>
          <p:cNvCxnSpPr>
            <a:stCxn id="46" idx="4"/>
            <a:endCxn id="53" idx="0"/>
          </p:cNvCxnSpPr>
          <p:nvPr/>
        </p:nvCxnSpPr>
        <p:spPr>
          <a:xfrm flipH="1">
            <a:off x="5508104" y="4839388"/>
            <a:ext cx="36004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8">
            <a:extLst>
              <a:ext uri="{FF2B5EF4-FFF2-40B4-BE49-F238E27FC236}">
                <a16:creationId xmlns:a16="http://schemas.microsoft.com/office/drawing/2014/main" id="{E84E9EF2-A9AD-7149-ACBA-915A44471F19}"/>
              </a:ext>
            </a:extLst>
          </p:cNvPr>
          <p:cNvCxnSpPr>
            <a:stCxn id="46" idx="4"/>
            <a:endCxn id="54" idx="0"/>
          </p:cNvCxnSpPr>
          <p:nvPr/>
        </p:nvCxnSpPr>
        <p:spPr>
          <a:xfrm>
            <a:off x="5868144" y="4839388"/>
            <a:ext cx="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61">
            <a:extLst>
              <a:ext uri="{FF2B5EF4-FFF2-40B4-BE49-F238E27FC236}">
                <a16:creationId xmlns:a16="http://schemas.microsoft.com/office/drawing/2014/main" id="{8D7B3AE5-F3FD-0240-920C-649EE1991BBD}"/>
              </a:ext>
            </a:extLst>
          </p:cNvPr>
          <p:cNvCxnSpPr>
            <a:cxnSpLocks/>
            <a:stCxn id="53" idx="4"/>
          </p:cNvCxnSpPr>
          <p:nvPr/>
        </p:nvCxnSpPr>
        <p:spPr>
          <a:xfrm flipH="1">
            <a:off x="5185877" y="5703484"/>
            <a:ext cx="322227" cy="5721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椭圆 59">
            <a:extLst>
              <a:ext uri="{FF2B5EF4-FFF2-40B4-BE49-F238E27FC236}">
                <a16:creationId xmlns:a16="http://schemas.microsoft.com/office/drawing/2014/main" id="{57D06001-74C6-5A42-AF3E-58DF06802FEE}"/>
              </a:ext>
            </a:extLst>
          </p:cNvPr>
          <p:cNvSpPr>
            <a:spLocks noChangeAspect="1"/>
          </p:cNvSpPr>
          <p:nvPr/>
        </p:nvSpPr>
        <p:spPr>
          <a:xfrm>
            <a:off x="2411760" y="5301208"/>
            <a:ext cx="504056" cy="504056"/>
          </a:xfrm>
          <a:prstGeom prst="ellipse">
            <a:avLst/>
          </a:prstGeom>
          <a:solidFill>
            <a:srgbClr val="2D96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i="1" dirty="0">
              <a:solidFill>
                <a:schemeClr val="bg1"/>
              </a:solidFill>
              <a:latin typeface="Times New Roman" pitchFamily="18" charset="0"/>
              <a:cs typeface="Times New Roman" pitchFamily="18" charset="0"/>
            </a:endParaRPr>
          </a:p>
        </p:txBody>
      </p:sp>
      <p:sp>
        <p:nvSpPr>
          <p:cNvPr id="61" name="椭圆 60">
            <a:extLst>
              <a:ext uri="{FF2B5EF4-FFF2-40B4-BE49-F238E27FC236}">
                <a16:creationId xmlns:a16="http://schemas.microsoft.com/office/drawing/2014/main" id="{2E3FB644-35EC-A340-9C54-ADD752B21500}"/>
              </a:ext>
            </a:extLst>
          </p:cNvPr>
          <p:cNvSpPr>
            <a:spLocks noChangeAspect="1"/>
          </p:cNvSpPr>
          <p:nvPr/>
        </p:nvSpPr>
        <p:spPr>
          <a:xfrm>
            <a:off x="3491880" y="4653136"/>
            <a:ext cx="504056" cy="504056"/>
          </a:xfrm>
          <a:prstGeom prst="ellipse">
            <a:avLst/>
          </a:prstGeom>
          <a:solidFill>
            <a:srgbClr val="2D96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i="1" dirty="0">
              <a:solidFill>
                <a:schemeClr val="bg1"/>
              </a:solidFill>
              <a:latin typeface="Times New Roman" pitchFamily="18" charset="0"/>
              <a:cs typeface="Times New Roman" pitchFamily="18" charset="0"/>
            </a:endParaRPr>
          </a:p>
        </p:txBody>
      </p:sp>
      <p:sp>
        <p:nvSpPr>
          <p:cNvPr id="62" name="椭圆 61">
            <a:extLst>
              <a:ext uri="{FF2B5EF4-FFF2-40B4-BE49-F238E27FC236}">
                <a16:creationId xmlns:a16="http://schemas.microsoft.com/office/drawing/2014/main" id="{30BC169A-8A5A-0B4E-8A97-1E13D35259C6}"/>
              </a:ext>
            </a:extLst>
          </p:cNvPr>
          <p:cNvSpPr>
            <a:spLocks noChangeAspect="1"/>
          </p:cNvSpPr>
          <p:nvPr/>
        </p:nvSpPr>
        <p:spPr>
          <a:xfrm>
            <a:off x="6012160" y="3166729"/>
            <a:ext cx="504056" cy="504056"/>
          </a:xfrm>
          <a:prstGeom prst="ellipse">
            <a:avLst/>
          </a:prstGeom>
          <a:solidFill>
            <a:srgbClr val="2D96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i="1"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D758C4B-A2AF-5B44-9DB2-51392A5A3DCC}"/>
                  </a:ext>
                </a:extLst>
              </p:cNvPr>
              <p:cNvSpPr txBox="1"/>
              <p:nvPr/>
            </p:nvSpPr>
            <p:spPr>
              <a:xfrm>
                <a:off x="2421114" y="5292787"/>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bg1"/>
                              </a:solidFill>
                              <a:latin typeface="Cambria Math" panose="02040503050406030204" pitchFamily="18" charset="0"/>
                              <a:cs typeface="Times New Roman" pitchFamily="18" charset="0"/>
                            </a:rPr>
                          </m:ctrlPr>
                        </m:sSubPr>
                        <m:e>
                          <m:r>
                            <a:rPr lang="en-US" altLang="zh-CN" sz="2400" b="1" i="1">
                              <a:solidFill>
                                <a:schemeClr val="bg1"/>
                              </a:solidFill>
                              <a:latin typeface="Cambria Math" panose="02040503050406030204" pitchFamily="18" charset="0"/>
                              <a:cs typeface="Times New Roman" pitchFamily="18" charset="0"/>
                            </a:rPr>
                            <m:t>𝒘</m:t>
                          </m:r>
                        </m:e>
                        <m:sub>
                          <m:r>
                            <a:rPr lang="en-US" altLang="zh-CN" sz="2400" b="1" i="1">
                              <a:solidFill>
                                <a:schemeClr val="bg1"/>
                              </a:solidFill>
                              <a:latin typeface="Cambria Math" panose="02040503050406030204" pitchFamily="18" charset="0"/>
                              <a:cs typeface="Times New Roman" pitchFamily="18" charset="0"/>
                            </a:rPr>
                            <m:t>𝟏</m:t>
                          </m:r>
                        </m:sub>
                      </m:sSub>
                    </m:oMath>
                  </m:oMathPara>
                </a14:m>
                <a:endParaRPr kumimoji="1" lang="zh-CN" altLang="en-US" sz="2400" dirty="0">
                  <a:solidFill>
                    <a:schemeClr val="bg1"/>
                  </a:solidFill>
                </a:endParaRPr>
              </a:p>
            </p:txBody>
          </p:sp>
        </mc:Choice>
        <mc:Fallback xmlns="">
          <p:sp>
            <p:nvSpPr>
              <p:cNvPr id="3" name="文本框 2">
                <a:extLst>
                  <a:ext uri="{FF2B5EF4-FFF2-40B4-BE49-F238E27FC236}">
                    <a16:creationId xmlns:a16="http://schemas.microsoft.com/office/drawing/2014/main" id="{4D758C4B-A2AF-5B44-9DB2-51392A5A3DCC}"/>
                  </a:ext>
                </a:extLst>
              </p:cNvPr>
              <p:cNvSpPr txBox="1">
                <a:spLocks noRot="1" noChangeAspect="1" noMove="1" noResize="1" noEditPoints="1" noAdjustHandles="1" noChangeArrowheads="1" noChangeShapeType="1" noTextEdit="1"/>
              </p:cNvSpPr>
              <p:nvPr/>
            </p:nvSpPr>
            <p:spPr>
              <a:xfrm>
                <a:off x="2421114" y="5292787"/>
                <a:ext cx="356422" cy="461665"/>
              </a:xfrm>
              <a:prstGeom prst="rect">
                <a:avLst/>
              </a:prstGeom>
              <a:blipFill>
                <a:blip r:embed="rId4"/>
                <a:stretch>
                  <a:fillRect r="-4827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942E8E8A-E105-0648-BC08-34FFF6D99544}"/>
                  </a:ext>
                </a:extLst>
              </p:cNvPr>
              <p:cNvSpPr txBox="1"/>
              <p:nvPr/>
            </p:nvSpPr>
            <p:spPr>
              <a:xfrm>
                <a:off x="3497152" y="4631715"/>
                <a:ext cx="4935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bg1"/>
                              </a:solidFill>
                              <a:latin typeface="Cambria Math" panose="02040503050406030204" pitchFamily="18" charset="0"/>
                              <a:cs typeface="Times New Roman" pitchFamily="18" charset="0"/>
                            </a:rPr>
                          </m:ctrlPr>
                        </m:sSubPr>
                        <m:e>
                          <m:r>
                            <a:rPr lang="en-US" altLang="zh-CN" sz="2400" b="1" i="1">
                              <a:solidFill>
                                <a:schemeClr val="bg1"/>
                              </a:solidFill>
                              <a:latin typeface="Cambria Math" panose="02040503050406030204" pitchFamily="18" charset="0"/>
                              <a:cs typeface="Times New Roman" pitchFamily="18" charset="0"/>
                            </a:rPr>
                            <m:t>𝒘</m:t>
                          </m:r>
                        </m:e>
                        <m:sub>
                          <m:r>
                            <a:rPr lang="en-US" altLang="zh-CN" sz="2400" b="1" i="1" smtClean="0">
                              <a:solidFill>
                                <a:schemeClr val="bg1"/>
                              </a:solidFill>
                              <a:latin typeface="Cambria Math" panose="02040503050406030204" pitchFamily="18" charset="0"/>
                              <a:cs typeface="Times New Roman" pitchFamily="18" charset="0"/>
                            </a:rPr>
                            <m:t>𝟐</m:t>
                          </m:r>
                        </m:sub>
                      </m:sSub>
                    </m:oMath>
                  </m:oMathPara>
                </a14:m>
                <a:endParaRPr kumimoji="1" lang="zh-CN" altLang="en-US" sz="2400" dirty="0">
                  <a:solidFill>
                    <a:schemeClr val="bg1"/>
                  </a:solidFill>
                </a:endParaRPr>
              </a:p>
            </p:txBody>
          </p:sp>
        </mc:Choice>
        <mc:Fallback xmlns="">
          <p:sp>
            <p:nvSpPr>
              <p:cNvPr id="66" name="文本框 65">
                <a:extLst>
                  <a:ext uri="{FF2B5EF4-FFF2-40B4-BE49-F238E27FC236}">
                    <a16:creationId xmlns:a16="http://schemas.microsoft.com/office/drawing/2014/main" id="{942E8E8A-E105-0648-BC08-34FFF6D99544}"/>
                  </a:ext>
                </a:extLst>
              </p:cNvPr>
              <p:cNvSpPr txBox="1">
                <a:spLocks noRot="1" noChangeAspect="1" noMove="1" noResize="1" noEditPoints="1" noAdjustHandles="1" noChangeArrowheads="1" noChangeShapeType="1" noTextEdit="1"/>
              </p:cNvSpPr>
              <p:nvPr/>
            </p:nvSpPr>
            <p:spPr>
              <a:xfrm>
                <a:off x="3497152" y="4631715"/>
                <a:ext cx="493512" cy="461665"/>
              </a:xfrm>
              <a:prstGeom prst="rect">
                <a:avLst/>
              </a:prstGeom>
              <a:blipFill>
                <a:blip r:embed="rId5"/>
                <a:stretch>
                  <a:fillRect r="-10000"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4901FCF2-9550-1143-9092-4831A8B31970}"/>
                  </a:ext>
                </a:extLst>
              </p:cNvPr>
              <p:cNvSpPr txBox="1"/>
              <p:nvPr/>
            </p:nvSpPr>
            <p:spPr>
              <a:xfrm>
                <a:off x="6017432" y="3140968"/>
                <a:ext cx="4935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bg1"/>
                              </a:solidFill>
                              <a:latin typeface="Cambria Math" panose="02040503050406030204" pitchFamily="18" charset="0"/>
                              <a:cs typeface="Times New Roman" pitchFamily="18" charset="0"/>
                            </a:rPr>
                          </m:ctrlPr>
                        </m:sSubPr>
                        <m:e>
                          <m:r>
                            <a:rPr lang="en-US" altLang="zh-CN" sz="2400" b="1" i="1">
                              <a:solidFill>
                                <a:schemeClr val="bg1"/>
                              </a:solidFill>
                              <a:latin typeface="Cambria Math" panose="02040503050406030204" pitchFamily="18" charset="0"/>
                              <a:cs typeface="Times New Roman" pitchFamily="18" charset="0"/>
                            </a:rPr>
                            <m:t>𝒘</m:t>
                          </m:r>
                        </m:e>
                        <m:sub>
                          <m:r>
                            <a:rPr lang="en-US" altLang="zh-CN" sz="2400" b="1" i="1" smtClean="0">
                              <a:solidFill>
                                <a:schemeClr val="bg1"/>
                              </a:solidFill>
                              <a:latin typeface="Cambria Math" panose="02040503050406030204" pitchFamily="18" charset="0"/>
                              <a:cs typeface="Times New Roman" pitchFamily="18" charset="0"/>
                            </a:rPr>
                            <m:t>𝟑</m:t>
                          </m:r>
                        </m:sub>
                      </m:sSub>
                    </m:oMath>
                  </m:oMathPara>
                </a14:m>
                <a:endParaRPr kumimoji="1" lang="zh-CN" altLang="en-US" sz="2400" dirty="0">
                  <a:solidFill>
                    <a:schemeClr val="bg1"/>
                  </a:solidFill>
                </a:endParaRPr>
              </a:p>
            </p:txBody>
          </p:sp>
        </mc:Choice>
        <mc:Fallback xmlns="">
          <p:sp>
            <p:nvSpPr>
              <p:cNvPr id="71" name="文本框 70">
                <a:extLst>
                  <a:ext uri="{FF2B5EF4-FFF2-40B4-BE49-F238E27FC236}">
                    <a16:creationId xmlns:a16="http://schemas.microsoft.com/office/drawing/2014/main" id="{4901FCF2-9550-1143-9092-4831A8B31970}"/>
                  </a:ext>
                </a:extLst>
              </p:cNvPr>
              <p:cNvSpPr txBox="1">
                <a:spLocks noRot="1" noChangeAspect="1" noMove="1" noResize="1" noEditPoints="1" noAdjustHandles="1" noChangeArrowheads="1" noChangeShapeType="1" noTextEdit="1"/>
              </p:cNvSpPr>
              <p:nvPr/>
            </p:nvSpPr>
            <p:spPr>
              <a:xfrm>
                <a:off x="6017432" y="3140968"/>
                <a:ext cx="493512" cy="461665"/>
              </a:xfrm>
              <a:prstGeom prst="rect">
                <a:avLst/>
              </a:prstGeom>
              <a:blipFill>
                <a:blip r:embed="rId6"/>
                <a:stretch>
                  <a:fillRect r="-7500" b="-2632"/>
                </a:stretch>
              </a:blipFill>
            </p:spPr>
            <p:txBody>
              <a:bodyPr/>
              <a:lstStyle/>
              <a:p>
                <a:r>
                  <a:rPr lang="zh-CN" altLang="en-US">
                    <a:noFill/>
                  </a:rPr>
                  <a:t> </a:t>
                </a:r>
              </a:p>
            </p:txBody>
          </p:sp>
        </mc:Fallback>
      </mc:AlternateContent>
      <p:sp>
        <p:nvSpPr>
          <p:cNvPr id="73" name="椭圆 72">
            <a:extLst>
              <a:ext uri="{FF2B5EF4-FFF2-40B4-BE49-F238E27FC236}">
                <a16:creationId xmlns:a16="http://schemas.microsoft.com/office/drawing/2014/main" id="{2AB6F7EF-0996-3041-A63A-EAAF919D3EAC}"/>
              </a:ext>
            </a:extLst>
          </p:cNvPr>
          <p:cNvSpPr>
            <a:spLocks noChangeAspect="1"/>
          </p:cNvSpPr>
          <p:nvPr/>
        </p:nvSpPr>
        <p:spPr>
          <a:xfrm>
            <a:off x="6150904" y="5407031"/>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g</a:t>
            </a:r>
            <a:endParaRPr lang="zh-CN" altLang="en-US" sz="2000" i="1" dirty="0">
              <a:solidFill>
                <a:schemeClr val="tx1"/>
              </a:solidFill>
              <a:latin typeface="Times New Roman" pitchFamily="18" charset="0"/>
              <a:cs typeface="Times New Roman" pitchFamily="18" charset="0"/>
            </a:endParaRPr>
          </a:p>
        </p:txBody>
      </p:sp>
      <p:sp>
        <p:nvSpPr>
          <p:cNvPr id="74" name="椭圆 73">
            <a:extLst>
              <a:ext uri="{FF2B5EF4-FFF2-40B4-BE49-F238E27FC236}">
                <a16:creationId xmlns:a16="http://schemas.microsoft.com/office/drawing/2014/main" id="{A2551330-E925-CC43-9C26-B7BD7A540F0F}"/>
              </a:ext>
            </a:extLst>
          </p:cNvPr>
          <p:cNvSpPr>
            <a:spLocks noChangeAspect="1"/>
          </p:cNvSpPr>
          <p:nvPr/>
        </p:nvSpPr>
        <p:spPr>
          <a:xfrm>
            <a:off x="3468878" y="5491233"/>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a</a:t>
            </a:r>
            <a:endParaRPr lang="zh-CN" altLang="en-US" sz="2000" i="1" dirty="0">
              <a:solidFill>
                <a:schemeClr val="tx1"/>
              </a:solidFill>
              <a:latin typeface="Times New Roman" pitchFamily="18" charset="0"/>
              <a:cs typeface="Times New Roman" pitchFamily="18" charset="0"/>
            </a:endParaRPr>
          </a:p>
        </p:txBody>
      </p:sp>
      <p:sp>
        <p:nvSpPr>
          <p:cNvPr id="75" name="椭圆 74">
            <a:extLst>
              <a:ext uri="{FF2B5EF4-FFF2-40B4-BE49-F238E27FC236}">
                <a16:creationId xmlns:a16="http://schemas.microsoft.com/office/drawing/2014/main" id="{1A3C97BD-6284-1241-895E-49C65526AE51}"/>
              </a:ext>
            </a:extLst>
          </p:cNvPr>
          <p:cNvSpPr>
            <a:spLocks noChangeAspect="1"/>
          </p:cNvSpPr>
          <p:nvPr/>
        </p:nvSpPr>
        <p:spPr>
          <a:xfrm>
            <a:off x="3995936" y="5491233"/>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b</a:t>
            </a:r>
            <a:endParaRPr lang="zh-CN" altLang="en-US" sz="200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7AA13F6A-36D5-9943-B024-D6A48CA13EFC}"/>
                  </a:ext>
                </a:extLst>
              </p:cNvPr>
              <p:cNvSpPr txBox="1"/>
              <p:nvPr/>
            </p:nvSpPr>
            <p:spPr>
              <a:xfrm>
                <a:off x="2555776" y="6165666"/>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a:latin typeface="Cambria Math" panose="02040503050406030204" pitchFamily="18" charset="0"/>
                              <a:cs typeface="Times New Roman" pitchFamily="18" charset="0"/>
                            </a:rPr>
                            <m:t>1</m:t>
                          </m:r>
                        </m:sub>
                      </m:sSub>
                    </m:oMath>
                  </m:oMathPara>
                </a14:m>
                <a:endParaRPr kumimoji="1" lang="zh-CN" altLang="en-US" sz="2400" dirty="0"/>
              </a:p>
            </p:txBody>
          </p:sp>
        </mc:Choice>
        <mc:Fallback xmlns="">
          <p:sp>
            <p:nvSpPr>
              <p:cNvPr id="80" name="文本框 79">
                <a:extLst>
                  <a:ext uri="{FF2B5EF4-FFF2-40B4-BE49-F238E27FC236}">
                    <a16:creationId xmlns:a16="http://schemas.microsoft.com/office/drawing/2014/main" id="{7AA13F6A-36D5-9943-B024-D6A48CA13EFC}"/>
                  </a:ext>
                </a:extLst>
              </p:cNvPr>
              <p:cNvSpPr txBox="1">
                <a:spLocks noRot="1" noChangeAspect="1" noMove="1" noResize="1" noEditPoints="1" noAdjustHandles="1" noChangeArrowheads="1" noChangeShapeType="1" noTextEdit="1"/>
              </p:cNvSpPr>
              <p:nvPr/>
            </p:nvSpPr>
            <p:spPr>
              <a:xfrm>
                <a:off x="2555776" y="6165666"/>
                <a:ext cx="356422" cy="461665"/>
              </a:xfrm>
              <a:prstGeom prst="rect">
                <a:avLst/>
              </a:prstGeom>
              <a:blipFill>
                <a:blip r:embed="rId7"/>
                <a:stretch>
                  <a:fillRect r="-24138"/>
                </a:stretch>
              </a:blipFill>
            </p:spPr>
            <p:txBody>
              <a:bodyPr/>
              <a:lstStyle/>
              <a:p>
                <a:r>
                  <a:rPr lang="zh-CN" altLang="en-US">
                    <a:noFill/>
                  </a:rPr>
                  <a:t> </a:t>
                </a:r>
              </a:p>
            </p:txBody>
          </p:sp>
        </mc:Fallback>
      </mc:AlternateContent>
      <p:sp>
        <p:nvSpPr>
          <p:cNvPr id="85" name="椭圆 84">
            <a:extLst>
              <a:ext uri="{FF2B5EF4-FFF2-40B4-BE49-F238E27FC236}">
                <a16:creationId xmlns:a16="http://schemas.microsoft.com/office/drawing/2014/main" id="{ECD1FF8F-5DA2-4A43-93BA-0BA3D9D38B68}"/>
              </a:ext>
            </a:extLst>
          </p:cNvPr>
          <p:cNvSpPr>
            <a:spLocks noChangeAspect="1"/>
          </p:cNvSpPr>
          <p:nvPr/>
        </p:nvSpPr>
        <p:spPr>
          <a:xfrm>
            <a:off x="3250480" y="6270909"/>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D5A3CD29-296A-F742-8118-01C63545EE67}"/>
                  </a:ext>
                </a:extLst>
              </p:cNvPr>
              <p:cNvSpPr txBox="1"/>
              <p:nvPr/>
            </p:nvSpPr>
            <p:spPr>
              <a:xfrm>
                <a:off x="3203848" y="6165666"/>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2</m:t>
                          </m:r>
                        </m:sub>
                      </m:sSub>
                    </m:oMath>
                  </m:oMathPara>
                </a14:m>
                <a:endParaRPr kumimoji="1" lang="zh-CN" altLang="en-US" sz="2400" dirty="0"/>
              </a:p>
            </p:txBody>
          </p:sp>
        </mc:Choice>
        <mc:Fallback xmlns="">
          <p:sp>
            <p:nvSpPr>
              <p:cNvPr id="86" name="文本框 85">
                <a:extLst>
                  <a:ext uri="{FF2B5EF4-FFF2-40B4-BE49-F238E27FC236}">
                    <a16:creationId xmlns:a16="http://schemas.microsoft.com/office/drawing/2014/main" id="{D5A3CD29-296A-F742-8118-01C63545EE67}"/>
                  </a:ext>
                </a:extLst>
              </p:cNvPr>
              <p:cNvSpPr txBox="1">
                <a:spLocks noRot="1" noChangeAspect="1" noMove="1" noResize="1" noEditPoints="1" noAdjustHandles="1" noChangeArrowheads="1" noChangeShapeType="1" noTextEdit="1"/>
              </p:cNvSpPr>
              <p:nvPr/>
            </p:nvSpPr>
            <p:spPr>
              <a:xfrm>
                <a:off x="3203848" y="6165666"/>
                <a:ext cx="356422" cy="461665"/>
              </a:xfrm>
              <a:prstGeom prst="rect">
                <a:avLst/>
              </a:prstGeom>
              <a:blipFill>
                <a:blip r:embed="rId8"/>
                <a:stretch>
                  <a:fillRect r="-28571"/>
                </a:stretch>
              </a:blipFill>
            </p:spPr>
            <p:txBody>
              <a:bodyPr/>
              <a:lstStyle/>
              <a:p>
                <a:r>
                  <a:rPr lang="zh-CN" altLang="en-US">
                    <a:noFill/>
                  </a:rPr>
                  <a:t> </a:t>
                </a:r>
              </a:p>
            </p:txBody>
          </p:sp>
        </mc:Fallback>
      </mc:AlternateContent>
      <p:sp>
        <p:nvSpPr>
          <p:cNvPr id="87" name="椭圆 86">
            <a:extLst>
              <a:ext uri="{FF2B5EF4-FFF2-40B4-BE49-F238E27FC236}">
                <a16:creationId xmlns:a16="http://schemas.microsoft.com/office/drawing/2014/main" id="{3446596B-DAAC-964F-A94F-8DC3D35B6A44}"/>
              </a:ext>
            </a:extLst>
          </p:cNvPr>
          <p:cNvSpPr>
            <a:spLocks noChangeAspect="1"/>
          </p:cNvSpPr>
          <p:nvPr/>
        </p:nvSpPr>
        <p:spPr>
          <a:xfrm>
            <a:off x="3761903" y="6278556"/>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FFE3DFF5-0333-ED49-B3E6-8B335A9C1250}"/>
                  </a:ext>
                </a:extLst>
              </p:cNvPr>
              <p:cNvSpPr txBox="1"/>
              <p:nvPr/>
            </p:nvSpPr>
            <p:spPr>
              <a:xfrm>
                <a:off x="3715271" y="6173313"/>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3</m:t>
                          </m:r>
                        </m:sub>
                      </m:sSub>
                    </m:oMath>
                  </m:oMathPara>
                </a14:m>
                <a:endParaRPr kumimoji="1" lang="zh-CN" altLang="en-US" sz="2400" dirty="0"/>
              </a:p>
            </p:txBody>
          </p:sp>
        </mc:Choice>
        <mc:Fallback xmlns="">
          <p:sp>
            <p:nvSpPr>
              <p:cNvPr id="88" name="文本框 87">
                <a:extLst>
                  <a:ext uri="{FF2B5EF4-FFF2-40B4-BE49-F238E27FC236}">
                    <a16:creationId xmlns:a16="http://schemas.microsoft.com/office/drawing/2014/main" id="{FFE3DFF5-0333-ED49-B3E6-8B335A9C1250}"/>
                  </a:ext>
                </a:extLst>
              </p:cNvPr>
              <p:cNvSpPr txBox="1">
                <a:spLocks noRot="1" noChangeAspect="1" noMove="1" noResize="1" noEditPoints="1" noAdjustHandles="1" noChangeArrowheads="1" noChangeShapeType="1" noTextEdit="1"/>
              </p:cNvSpPr>
              <p:nvPr/>
            </p:nvSpPr>
            <p:spPr>
              <a:xfrm>
                <a:off x="3715271" y="6173313"/>
                <a:ext cx="356422" cy="461665"/>
              </a:xfrm>
              <a:prstGeom prst="rect">
                <a:avLst/>
              </a:prstGeom>
              <a:blipFill>
                <a:blip r:embed="rId9"/>
                <a:stretch>
                  <a:fillRect r="-24138" b="-2703"/>
                </a:stretch>
              </a:blipFill>
            </p:spPr>
            <p:txBody>
              <a:bodyPr/>
              <a:lstStyle/>
              <a:p>
                <a:r>
                  <a:rPr lang="zh-CN" altLang="en-US">
                    <a:noFill/>
                  </a:rPr>
                  <a:t> </a:t>
                </a:r>
              </a:p>
            </p:txBody>
          </p:sp>
        </mc:Fallback>
      </mc:AlternateContent>
      <p:sp>
        <p:nvSpPr>
          <p:cNvPr id="89" name="椭圆 88">
            <a:extLst>
              <a:ext uri="{FF2B5EF4-FFF2-40B4-BE49-F238E27FC236}">
                <a16:creationId xmlns:a16="http://schemas.microsoft.com/office/drawing/2014/main" id="{F6351AE2-ED7A-6545-A994-0B6F832D3B07}"/>
              </a:ext>
            </a:extLst>
          </p:cNvPr>
          <p:cNvSpPr>
            <a:spLocks noChangeAspect="1"/>
          </p:cNvSpPr>
          <p:nvPr/>
        </p:nvSpPr>
        <p:spPr>
          <a:xfrm>
            <a:off x="4262232" y="6266555"/>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20FB99BE-5308-204B-BCAD-887BC5014471}"/>
                  </a:ext>
                </a:extLst>
              </p:cNvPr>
              <p:cNvSpPr txBox="1"/>
              <p:nvPr/>
            </p:nvSpPr>
            <p:spPr>
              <a:xfrm>
                <a:off x="4215600" y="6161312"/>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4</m:t>
                          </m:r>
                        </m:sub>
                      </m:sSub>
                    </m:oMath>
                  </m:oMathPara>
                </a14:m>
                <a:endParaRPr kumimoji="1" lang="zh-CN" altLang="en-US" sz="2400" dirty="0"/>
              </a:p>
            </p:txBody>
          </p:sp>
        </mc:Choice>
        <mc:Fallback xmlns="">
          <p:sp>
            <p:nvSpPr>
              <p:cNvPr id="90" name="文本框 89">
                <a:extLst>
                  <a:ext uri="{FF2B5EF4-FFF2-40B4-BE49-F238E27FC236}">
                    <a16:creationId xmlns:a16="http://schemas.microsoft.com/office/drawing/2014/main" id="{20FB99BE-5308-204B-BCAD-887BC5014471}"/>
                  </a:ext>
                </a:extLst>
              </p:cNvPr>
              <p:cNvSpPr txBox="1">
                <a:spLocks noRot="1" noChangeAspect="1" noMove="1" noResize="1" noEditPoints="1" noAdjustHandles="1" noChangeArrowheads="1" noChangeShapeType="1" noTextEdit="1"/>
              </p:cNvSpPr>
              <p:nvPr/>
            </p:nvSpPr>
            <p:spPr>
              <a:xfrm>
                <a:off x="4215600" y="6161312"/>
                <a:ext cx="356422" cy="461665"/>
              </a:xfrm>
              <a:prstGeom prst="rect">
                <a:avLst/>
              </a:prstGeom>
              <a:blipFill>
                <a:blip r:embed="rId10"/>
                <a:stretch>
                  <a:fillRect r="-20690" b="-2703"/>
                </a:stretch>
              </a:blipFill>
            </p:spPr>
            <p:txBody>
              <a:bodyPr/>
              <a:lstStyle/>
              <a:p>
                <a:r>
                  <a:rPr lang="zh-CN" altLang="en-US">
                    <a:noFill/>
                  </a:rPr>
                  <a:t> </a:t>
                </a:r>
              </a:p>
            </p:txBody>
          </p:sp>
        </mc:Fallback>
      </mc:AlternateContent>
      <p:cxnSp>
        <p:nvCxnSpPr>
          <p:cNvPr id="94" name="直接箭头连接符 57">
            <a:extLst>
              <a:ext uri="{FF2B5EF4-FFF2-40B4-BE49-F238E27FC236}">
                <a16:creationId xmlns:a16="http://schemas.microsoft.com/office/drawing/2014/main" id="{7D5134DC-DDF1-EC48-B54C-59C272D39A94}"/>
              </a:ext>
            </a:extLst>
          </p:cNvPr>
          <p:cNvCxnSpPr>
            <a:cxnSpLocks/>
            <a:stCxn id="61" idx="4"/>
            <a:endCxn id="74" idx="0"/>
          </p:cNvCxnSpPr>
          <p:nvPr/>
        </p:nvCxnSpPr>
        <p:spPr>
          <a:xfrm flipH="1">
            <a:off x="3612894" y="5157192"/>
            <a:ext cx="131014" cy="3340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57">
            <a:extLst>
              <a:ext uri="{FF2B5EF4-FFF2-40B4-BE49-F238E27FC236}">
                <a16:creationId xmlns:a16="http://schemas.microsoft.com/office/drawing/2014/main" id="{DC95B48F-8782-B14F-8130-FC38BE5A547C}"/>
              </a:ext>
            </a:extLst>
          </p:cNvPr>
          <p:cNvCxnSpPr>
            <a:cxnSpLocks/>
            <a:stCxn id="61" idx="4"/>
            <a:endCxn id="75" idx="0"/>
          </p:cNvCxnSpPr>
          <p:nvPr/>
        </p:nvCxnSpPr>
        <p:spPr>
          <a:xfrm>
            <a:off x="3743908" y="5157192"/>
            <a:ext cx="396044" cy="3340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接箭头连接符 57">
            <a:extLst>
              <a:ext uri="{FF2B5EF4-FFF2-40B4-BE49-F238E27FC236}">
                <a16:creationId xmlns:a16="http://schemas.microsoft.com/office/drawing/2014/main" id="{B3E99447-4B2D-6243-87D4-633CD50A4F9D}"/>
              </a:ext>
            </a:extLst>
          </p:cNvPr>
          <p:cNvCxnSpPr>
            <a:cxnSpLocks/>
            <a:stCxn id="74" idx="4"/>
          </p:cNvCxnSpPr>
          <p:nvPr/>
        </p:nvCxnSpPr>
        <p:spPr>
          <a:xfrm flipH="1">
            <a:off x="3428691" y="5779265"/>
            <a:ext cx="184203" cy="4992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接箭头连接符 57">
            <a:extLst>
              <a:ext uri="{FF2B5EF4-FFF2-40B4-BE49-F238E27FC236}">
                <a16:creationId xmlns:a16="http://schemas.microsoft.com/office/drawing/2014/main" id="{7CE2E80C-7710-384B-8672-F8AB3AE80A31}"/>
              </a:ext>
            </a:extLst>
          </p:cNvPr>
          <p:cNvCxnSpPr>
            <a:cxnSpLocks/>
            <a:stCxn id="74" idx="4"/>
          </p:cNvCxnSpPr>
          <p:nvPr/>
        </p:nvCxnSpPr>
        <p:spPr>
          <a:xfrm>
            <a:off x="3612894" y="5779265"/>
            <a:ext cx="241291" cy="4992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接箭头连接符 57">
            <a:extLst>
              <a:ext uri="{FF2B5EF4-FFF2-40B4-BE49-F238E27FC236}">
                <a16:creationId xmlns:a16="http://schemas.microsoft.com/office/drawing/2014/main" id="{86A62209-1A8F-204C-8B03-AC637ADCE6AC}"/>
              </a:ext>
            </a:extLst>
          </p:cNvPr>
          <p:cNvCxnSpPr>
            <a:cxnSpLocks/>
            <a:stCxn id="75" idx="4"/>
          </p:cNvCxnSpPr>
          <p:nvPr/>
        </p:nvCxnSpPr>
        <p:spPr>
          <a:xfrm>
            <a:off x="4139952" y="5779265"/>
            <a:ext cx="253859" cy="4992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椭圆 111">
            <a:extLst>
              <a:ext uri="{FF2B5EF4-FFF2-40B4-BE49-F238E27FC236}">
                <a16:creationId xmlns:a16="http://schemas.microsoft.com/office/drawing/2014/main" id="{297E8244-555D-B64F-9D5F-0988C120086F}"/>
              </a:ext>
            </a:extLst>
          </p:cNvPr>
          <p:cNvSpPr>
            <a:spLocks noChangeAspect="1"/>
          </p:cNvSpPr>
          <p:nvPr/>
        </p:nvSpPr>
        <p:spPr>
          <a:xfrm>
            <a:off x="6541863" y="4533791"/>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d</a:t>
            </a:r>
            <a:endParaRPr lang="zh-CN" altLang="en-US" sz="2000" i="1" dirty="0">
              <a:solidFill>
                <a:schemeClr val="tx1"/>
              </a:solidFill>
              <a:latin typeface="Times New Roman" pitchFamily="18" charset="0"/>
              <a:cs typeface="Times New Roman" pitchFamily="18" charset="0"/>
            </a:endParaRPr>
          </a:p>
        </p:txBody>
      </p:sp>
      <p:sp>
        <p:nvSpPr>
          <p:cNvPr id="114" name="椭圆 113">
            <a:extLst>
              <a:ext uri="{FF2B5EF4-FFF2-40B4-BE49-F238E27FC236}">
                <a16:creationId xmlns:a16="http://schemas.microsoft.com/office/drawing/2014/main" id="{1A11BAAE-F783-A548-B7DF-25129207978D}"/>
              </a:ext>
            </a:extLst>
          </p:cNvPr>
          <p:cNvSpPr>
            <a:spLocks noChangeAspect="1"/>
          </p:cNvSpPr>
          <p:nvPr/>
        </p:nvSpPr>
        <p:spPr>
          <a:xfrm>
            <a:off x="6541863" y="5397887"/>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h</a:t>
            </a:r>
            <a:endParaRPr lang="zh-CN" altLang="en-US" sz="2000" i="1" dirty="0">
              <a:solidFill>
                <a:schemeClr val="tx1"/>
              </a:solidFill>
              <a:latin typeface="Times New Roman" pitchFamily="18" charset="0"/>
              <a:cs typeface="Times New Roman" pitchFamily="18" charset="0"/>
            </a:endParaRPr>
          </a:p>
        </p:txBody>
      </p:sp>
      <p:cxnSp>
        <p:nvCxnSpPr>
          <p:cNvPr id="115" name="直接箭头连接符 57">
            <a:extLst>
              <a:ext uri="{FF2B5EF4-FFF2-40B4-BE49-F238E27FC236}">
                <a16:creationId xmlns:a16="http://schemas.microsoft.com/office/drawing/2014/main" id="{FA471CAD-248E-CE49-A777-A3844D297B4D}"/>
              </a:ext>
            </a:extLst>
          </p:cNvPr>
          <p:cNvCxnSpPr>
            <a:cxnSpLocks/>
            <a:stCxn id="112" idx="4"/>
          </p:cNvCxnSpPr>
          <p:nvPr/>
        </p:nvCxnSpPr>
        <p:spPr>
          <a:xfrm flipH="1">
            <a:off x="6325839" y="4821823"/>
            <a:ext cx="36004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接箭头连接符 58">
            <a:extLst>
              <a:ext uri="{FF2B5EF4-FFF2-40B4-BE49-F238E27FC236}">
                <a16:creationId xmlns:a16="http://schemas.microsoft.com/office/drawing/2014/main" id="{D95B46F7-1A60-F14D-8E64-C2CDECF6B060}"/>
              </a:ext>
            </a:extLst>
          </p:cNvPr>
          <p:cNvCxnSpPr>
            <a:stCxn id="112" idx="4"/>
            <a:endCxn id="114" idx="0"/>
          </p:cNvCxnSpPr>
          <p:nvPr/>
        </p:nvCxnSpPr>
        <p:spPr>
          <a:xfrm>
            <a:off x="6685879" y="4821823"/>
            <a:ext cx="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椭圆 116">
            <a:extLst>
              <a:ext uri="{FF2B5EF4-FFF2-40B4-BE49-F238E27FC236}">
                <a16:creationId xmlns:a16="http://schemas.microsoft.com/office/drawing/2014/main" id="{D5A1EDBE-6D2F-784B-BA04-9245E86C1D77}"/>
              </a:ext>
            </a:extLst>
          </p:cNvPr>
          <p:cNvSpPr>
            <a:spLocks noChangeAspect="1"/>
          </p:cNvSpPr>
          <p:nvPr/>
        </p:nvSpPr>
        <p:spPr>
          <a:xfrm>
            <a:off x="6968639" y="5389466"/>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chemeClr val="tx1"/>
                </a:solidFill>
                <a:latin typeface="Times New Roman" pitchFamily="18" charset="0"/>
                <a:cs typeface="Times New Roman" pitchFamily="18" charset="0"/>
              </a:rPr>
              <a:t>k</a:t>
            </a:r>
            <a:endParaRPr lang="zh-CN" altLang="en-US" sz="2000" i="1" dirty="0">
              <a:solidFill>
                <a:schemeClr val="tx1"/>
              </a:solidFill>
              <a:latin typeface="Times New Roman" pitchFamily="18" charset="0"/>
              <a:cs typeface="Times New Roman" pitchFamily="18" charset="0"/>
            </a:endParaRPr>
          </a:p>
        </p:txBody>
      </p:sp>
      <p:cxnSp>
        <p:nvCxnSpPr>
          <p:cNvPr id="118" name="直接箭头连接符 49">
            <a:extLst>
              <a:ext uri="{FF2B5EF4-FFF2-40B4-BE49-F238E27FC236}">
                <a16:creationId xmlns:a16="http://schemas.microsoft.com/office/drawing/2014/main" id="{E29AAECD-2E82-A34A-8865-16E2E5500A6C}"/>
              </a:ext>
            </a:extLst>
          </p:cNvPr>
          <p:cNvCxnSpPr>
            <a:cxnSpLocks noChangeAspect="1"/>
            <a:stCxn id="62" idx="4"/>
            <a:endCxn id="112" idx="0"/>
          </p:cNvCxnSpPr>
          <p:nvPr/>
        </p:nvCxnSpPr>
        <p:spPr>
          <a:xfrm>
            <a:off x="6264188" y="3670785"/>
            <a:ext cx="421691" cy="8630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58">
            <a:extLst>
              <a:ext uri="{FF2B5EF4-FFF2-40B4-BE49-F238E27FC236}">
                <a16:creationId xmlns:a16="http://schemas.microsoft.com/office/drawing/2014/main" id="{01F5A9D6-72FE-AD4E-ABEC-D45D74F94392}"/>
              </a:ext>
            </a:extLst>
          </p:cNvPr>
          <p:cNvCxnSpPr>
            <a:cxnSpLocks/>
            <a:stCxn id="112" idx="4"/>
            <a:endCxn id="117" idx="0"/>
          </p:cNvCxnSpPr>
          <p:nvPr/>
        </p:nvCxnSpPr>
        <p:spPr>
          <a:xfrm>
            <a:off x="6685879" y="4821823"/>
            <a:ext cx="426776" cy="5676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椭圆 123">
            <a:extLst>
              <a:ext uri="{FF2B5EF4-FFF2-40B4-BE49-F238E27FC236}">
                <a16:creationId xmlns:a16="http://schemas.microsoft.com/office/drawing/2014/main" id="{A17C653F-8CA3-D549-BDAC-ECB33913667C}"/>
              </a:ext>
            </a:extLst>
          </p:cNvPr>
          <p:cNvSpPr>
            <a:spLocks noChangeAspect="1"/>
          </p:cNvSpPr>
          <p:nvPr/>
        </p:nvSpPr>
        <p:spPr>
          <a:xfrm>
            <a:off x="4965688" y="6266555"/>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93D94275-3BC2-1E45-8BAC-3AFF50BDF296}"/>
                  </a:ext>
                </a:extLst>
              </p:cNvPr>
              <p:cNvSpPr txBox="1"/>
              <p:nvPr/>
            </p:nvSpPr>
            <p:spPr>
              <a:xfrm>
                <a:off x="4919056" y="6161312"/>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5</m:t>
                          </m:r>
                        </m:sub>
                      </m:sSub>
                    </m:oMath>
                  </m:oMathPara>
                </a14:m>
                <a:endParaRPr kumimoji="1" lang="zh-CN" altLang="en-US" sz="2400" dirty="0"/>
              </a:p>
            </p:txBody>
          </p:sp>
        </mc:Choice>
        <mc:Fallback xmlns="">
          <p:sp>
            <p:nvSpPr>
              <p:cNvPr id="125" name="文本框 124">
                <a:extLst>
                  <a:ext uri="{FF2B5EF4-FFF2-40B4-BE49-F238E27FC236}">
                    <a16:creationId xmlns:a16="http://schemas.microsoft.com/office/drawing/2014/main" id="{93D94275-3BC2-1E45-8BAC-3AFF50BDF296}"/>
                  </a:ext>
                </a:extLst>
              </p:cNvPr>
              <p:cNvSpPr txBox="1">
                <a:spLocks noRot="1" noChangeAspect="1" noMove="1" noResize="1" noEditPoints="1" noAdjustHandles="1" noChangeArrowheads="1" noChangeShapeType="1" noTextEdit="1"/>
              </p:cNvSpPr>
              <p:nvPr/>
            </p:nvSpPr>
            <p:spPr>
              <a:xfrm>
                <a:off x="4919056" y="6161312"/>
                <a:ext cx="356422" cy="461665"/>
              </a:xfrm>
              <a:prstGeom prst="rect">
                <a:avLst/>
              </a:prstGeom>
              <a:blipFill>
                <a:blip r:embed="rId11"/>
                <a:stretch>
                  <a:fillRect r="-27586" b="-2703"/>
                </a:stretch>
              </a:blipFill>
            </p:spPr>
            <p:txBody>
              <a:bodyPr/>
              <a:lstStyle/>
              <a:p>
                <a:r>
                  <a:rPr lang="zh-CN" altLang="en-US">
                    <a:noFill/>
                  </a:rPr>
                  <a:t> </a:t>
                </a:r>
              </a:p>
            </p:txBody>
          </p:sp>
        </mc:Fallback>
      </mc:AlternateContent>
      <p:sp>
        <p:nvSpPr>
          <p:cNvPr id="126" name="椭圆 125">
            <a:extLst>
              <a:ext uri="{FF2B5EF4-FFF2-40B4-BE49-F238E27FC236}">
                <a16:creationId xmlns:a16="http://schemas.microsoft.com/office/drawing/2014/main" id="{12E997FB-6263-6644-BB9C-248BAB1C2D89}"/>
              </a:ext>
            </a:extLst>
          </p:cNvPr>
          <p:cNvSpPr>
            <a:spLocks noChangeAspect="1"/>
          </p:cNvSpPr>
          <p:nvPr/>
        </p:nvSpPr>
        <p:spPr>
          <a:xfrm>
            <a:off x="5410720" y="6275609"/>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74D7FC97-5D67-AD41-A057-6F3486E19AD9}"/>
                  </a:ext>
                </a:extLst>
              </p:cNvPr>
              <p:cNvSpPr txBox="1"/>
              <p:nvPr/>
            </p:nvSpPr>
            <p:spPr>
              <a:xfrm>
                <a:off x="5364088" y="6170366"/>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6</m:t>
                          </m:r>
                        </m:sub>
                      </m:sSub>
                    </m:oMath>
                  </m:oMathPara>
                </a14:m>
                <a:endParaRPr kumimoji="1" lang="zh-CN" altLang="en-US" sz="2400" dirty="0"/>
              </a:p>
            </p:txBody>
          </p:sp>
        </mc:Choice>
        <mc:Fallback xmlns="">
          <p:sp>
            <p:nvSpPr>
              <p:cNvPr id="127" name="文本框 126">
                <a:extLst>
                  <a:ext uri="{FF2B5EF4-FFF2-40B4-BE49-F238E27FC236}">
                    <a16:creationId xmlns:a16="http://schemas.microsoft.com/office/drawing/2014/main" id="{74D7FC97-5D67-AD41-A057-6F3486E19AD9}"/>
                  </a:ext>
                </a:extLst>
              </p:cNvPr>
              <p:cNvSpPr txBox="1">
                <a:spLocks noRot="1" noChangeAspect="1" noMove="1" noResize="1" noEditPoints="1" noAdjustHandles="1" noChangeArrowheads="1" noChangeShapeType="1" noTextEdit="1"/>
              </p:cNvSpPr>
              <p:nvPr/>
            </p:nvSpPr>
            <p:spPr>
              <a:xfrm>
                <a:off x="5364088" y="6170366"/>
                <a:ext cx="356422" cy="461665"/>
              </a:xfrm>
              <a:prstGeom prst="rect">
                <a:avLst/>
              </a:prstGeom>
              <a:blipFill>
                <a:blip r:embed="rId12"/>
                <a:stretch>
                  <a:fillRect r="-27586" b="-2703"/>
                </a:stretch>
              </a:blipFill>
            </p:spPr>
            <p:txBody>
              <a:bodyPr/>
              <a:lstStyle/>
              <a:p>
                <a:r>
                  <a:rPr lang="zh-CN" altLang="en-US">
                    <a:noFill/>
                  </a:rPr>
                  <a:t> </a:t>
                </a:r>
              </a:p>
            </p:txBody>
          </p:sp>
        </mc:Fallback>
      </mc:AlternateContent>
      <p:sp>
        <p:nvSpPr>
          <p:cNvPr id="128" name="椭圆 127">
            <a:extLst>
              <a:ext uri="{FF2B5EF4-FFF2-40B4-BE49-F238E27FC236}">
                <a16:creationId xmlns:a16="http://schemas.microsoft.com/office/drawing/2014/main" id="{9A3C55A7-7320-DB4A-9B24-744DF4993F1B}"/>
              </a:ext>
            </a:extLst>
          </p:cNvPr>
          <p:cNvSpPr>
            <a:spLocks noChangeAspect="1"/>
          </p:cNvSpPr>
          <p:nvPr/>
        </p:nvSpPr>
        <p:spPr>
          <a:xfrm>
            <a:off x="5858695" y="6275609"/>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4F108A36-A979-8A4F-A429-ADA5D476A5B3}"/>
                  </a:ext>
                </a:extLst>
              </p:cNvPr>
              <p:cNvSpPr txBox="1"/>
              <p:nvPr/>
            </p:nvSpPr>
            <p:spPr>
              <a:xfrm>
                <a:off x="5812063" y="6170366"/>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7</m:t>
                          </m:r>
                        </m:sub>
                      </m:sSub>
                    </m:oMath>
                  </m:oMathPara>
                </a14:m>
                <a:endParaRPr kumimoji="1" lang="zh-CN" altLang="en-US" sz="2400" dirty="0"/>
              </a:p>
            </p:txBody>
          </p:sp>
        </mc:Choice>
        <mc:Fallback xmlns="">
          <p:sp>
            <p:nvSpPr>
              <p:cNvPr id="129" name="文本框 128">
                <a:extLst>
                  <a:ext uri="{FF2B5EF4-FFF2-40B4-BE49-F238E27FC236}">
                    <a16:creationId xmlns:a16="http://schemas.microsoft.com/office/drawing/2014/main" id="{4F108A36-A979-8A4F-A429-ADA5D476A5B3}"/>
                  </a:ext>
                </a:extLst>
              </p:cNvPr>
              <p:cNvSpPr txBox="1">
                <a:spLocks noRot="1" noChangeAspect="1" noMove="1" noResize="1" noEditPoints="1" noAdjustHandles="1" noChangeArrowheads="1" noChangeShapeType="1" noTextEdit="1"/>
              </p:cNvSpPr>
              <p:nvPr/>
            </p:nvSpPr>
            <p:spPr>
              <a:xfrm>
                <a:off x="5812063" y="6170366"/>
                <a:ext cx="356422" cy="461665"/>
              </a:xfrm>
              <a:prstGeom prst="rect">
                <a:avLst/>
              </a:prstGeom>
              <a:blipFill>
                <a:blip r:embed="rId13"/>
                <a:stretch>
                  <a:fillRect r="-24138" b="-2703"/>
                </a:stretch>
              </a:blipFill>
            </p:spPr>
            <p:txBody>
              <a:bodyPr/>
              <a:lstStyle/>
              <a:p>
                <a:r>
                  <a:rPr lang="zh-CN" altLang="en-US">
                    <a:noFill/>
                  </a:rPr>
                  <a:t> </a:t>
                </a:r>
              </a:p>
            </p:txBody>
          </p:sp>
        </mc:Fallback>
      </mc:AlternateContent>
      <p:sp>
        <p:nvSpPr>
          <p:cNvPr id="130" name="椭圆 129">
            <a:extLst>
              <a:ext uri="{FF2B5EF4-FFF2-40B4-BE49-F238E27FC236}">
                <a16:creationId xmlns:a16="http://schemas.microsoft.com/office/drawing/2014/main" id="{368D2C52-1289-D547-BCC3-618A6BB5D75E}"/>
              </a:ext>
            </a:extLst>
          </p:cNvPr>
          <p:cNvSpPr>
            <a:spLocks noChangeAspect="1"/>
          </p:cNvSpPr>
          <p:nvPr/>
        </p:nvSpPr>
        <p:spPr>
          <a:xfrm>
            <a:off x="6334365" y="6266555"/>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AB94246D-7AC5-A240-BB8D-7865021F0AB8}"/>
                  </a:ext>
                </a:extLst>
              </p:cNvPr>
              <p:cNvSpPr txBox="1"/>
              <p:nvPr/>
            </p:nvSpPr>
            <p:spPr>
              <a:xfrm>
                <a:off x="6287733" y="6161312"/>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8</m:t>
                          </m:r>
                        </m:sub>
                      </m:sSub>
                    </m:oMath>
                  </m:oMathPara>
                </a14:m>
                <a:endParaRPr kumimoji="1" lang="zh-CN" altLang="en-US" sz="2400" dirty="0"/>
              </a:p>
            </p:txBody>
          </p:sp>
        </mc:Choice>
        <mc:Fallback xmlns="">
          <p:sp>
            <p:nvSpPr>
              <p:cNvPr id="131" name="文本框 130">
                <a:extLst>
                  <a:ext uri="{FF2B5EF4-FFF2-40B4-BE49-F238E27FC236}">
                    <a16:creationId xmlns:a16="http://schemas.microsoft.com/office/drawing/2014/main" id="{AB94246D-7AC5-A240-BB8D-7865021F0AB8}"/>
                  </a:ext>
                </a:extLst>
              </p:cNvPr>
              <p:cNvSpPr txBox="1">
                <a:spLocks noRot="1" noChangeAspect="1" noMove="1" noResize="1" noEditPoints="1" noAdjustHandles="1" noChangeArrowheads="1" noChangeShapeType="1" noTextEdit="1"/>
              </p:cNvSpPr>
              <p:nvPr/>
            </p:nvSpPr>
            <p:spPr>
              <a:xfrm>
                <a:off x="6287733" y="6161312"/>
                <a:ext cx="356422" cy="461665"/>
              </a:xfrm>
              <a:prstGeom prst="rect">
                <a:avLst/>
              </a:prstGeom>
              <a:blipFill>
                <a:blip r:embed="rId14"/>
                <a:stretch>
                  <a:fillRect r="-24138" b="-2703"/>
                </a:stretch>
              </a:blipFill>
            </p:spPr>
            <p:txBody>
              <a:bodyPr/>
              <a:lstStyle/>
              <a:p>
                <a:r>
                  <a:rPr lang="zh-CN" altLang="en-US">
                    <a:noFill/>
                  </a:rPr>
                  <a:t> </a:t>
                </a:r>
              </a:p>
            </p:txBody>
          </p:sp>
        </mc:Fallback>
      </mc:AlternateContent>
      <p:sp>
        <p:nvSpPr>
          <p:cNvPr id="132" name="椭圆 131">
            <a:extLst>
              <a:ext uri="{FF2B5EF4-FFF2-40B4-BE49-F238E27FC236}">
                <a16:creationId xmlns:a16="http://schemas.microsoft.com/office/drawing/2014/main" id="{CCBBBBA0-8A65-5245-B9CB-0D461F49E428}"/>
              </a:ext>
            </a:extLst>
          </p:cNvPr>
          <p:cNvSpPr>
            <a:spLocks noChangeAspect="1"/>
          </p:cNvSpPr>
          <p:nvPr/>
        </p:nvSpPr>
        <p:spPr>
          <a:xfrm>
            <a:off x="6779397" y="6275609"/>
            <a:ext cx="35642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3259FDCC-5F82-FB4F-A3C1-F25BCA13B8F2}"/>
                  </a:ext>
                </a:extLst>
              </p:cNvPr>
              <p:cNvSpPr txBox="1"/>
              <p:nvPr/>
            </p:nvSpPr>
            <p:spPr>
              <a:xfrm>
                <a:off x="6732765" y="6170366"/>
                <a:ext cx="356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itchFamily="18" charset="0"/>
                            </a:rPr>
                          </m:ctrlPr>
                        </m:sSubPr>
                        <m:e>
                          <m:r>
                            <a:rPr lang="en-US" altLang="zh-CN" sz="2400" b="0" i="1" smtClean="0">
                              <a:latin typeface="Cambria Math" panose="02040503050406030204" pitchFamily="18" charset="0"/>
                              <a:cs typeface="Times New Roman" pitchFamily="18" charset="0"/>
                            </a:rPr>
                            <m:t>𝑣</m:t>
                          </m:r>
                        </m:e>
                        <m:sub>
                          <m:r>
                            <a:rPr lang="en-US" altLang="zh-CN" sz="2400" b="0" i="1" smtClean="0">
                              <a:latin typeface="Cambria Math" panose="02040503050406030204" pitchFamily="18" charset="0"/>
                              <a:cs typeface="Times New Roman" pitchFamily="18" charset="0"/>
                            </a:rPr>
                            <m:t>9</m:t>
                          </m:r>
                        </m:sub>
                      </m:sSub>
                    </m:oMath>
                  </m:oMathPara>
                </a14:m>
                <a:endParaRPr kumimoji="1" lang="zh-CN" altLang="en-US" sz="2400" dirty="0"/>
              </a:p>
            </p:txBody>
          </p:sp>
        </mc:Choice>
        <mc:Fallback xmlns="">
          <p:sp>
            <p:nvSpPr>
              <p:cNvPr id="133" name="文本框 132">
                <a:extLst>
                  <a:ext uri="{FF2B5EF4-FFF2-40B4-BE49-F238E27FC236}">
                    <a16:creationId xmlns:a16="http://schemas.microsoft.com/office/drawing/2014/main" id="{3259FDCC-5F82-FB4F-A3C1-F25BCA13B8F2}"/>
                  </a:ext>
                </a:extLst>
              </p:cNvPr>
              <p:cNvSpPr txBox="1">
                <a:spLocks noRot="1" noChangeAspect="1" noMove="1" noResize="1" noEditPoints="1" noAdjustHandles="1" noChangeArrowheads="1" noChangeShapeType="1" noTextEdit="1"/>
              </p:cNvSpPr>
              <p:nvPr/>
            </p:nvSpPr>
            <p:spPr>
              <a:xfrm>
                <a:off x="6732765" y="6170366"/>
                <a:ext cx="356422" cy="461665"/>
              </a:xfrm>
              <a:prstGeom prst="rect">
                <a:avLst/>
              </a:prstGeom>
              <a:blipFill>
                <a:blip r:embed="rId15"/>
                <a:stretch>
                  <a:fillRect r="-24138" b="-2703"/>
                </a:stretch>
              </a:blipFill>
            </p:spPr>
            <p:txBody>
              <a:bodyPr/>
              <a:lstStyle/>
              <a:p>
                <a:r>
                  <a:rPr lang="zh-CN" altLang="en-US">
                    <a:noFill/>
                  </a:rPr>
                  <a:t> </a:t>
                </a:r>
              </a:p>
            </p:txBody>
          </p:sp>
        </mc:Fallback>
      </mc:AlternateContent>
      <p:sp>
        <p:nvSpPr>
          <p:cNvPr id="134" name="椭圆 133">
            <a:extLst>
              <a:ext uri="{FF2B5EF4-FFF2-40B4-BE49-F238E27FC236}">
                <a16:creationId xmlns:a16="http://schemas.microsoft.com/office/drawing/2014/main" id="{F7178CFA-0C0A-354E-ADB3-6B624CC29A19}"/>
              </a:ext>
            </a:extLst>
          </p:cNvPr>
          <p:cNvSpPr>
            <a:spLocks noChangeAspect="1"/>
          </p:cNvSpPr>
          <p:nvPr/>
        </p:nvSpPr>
        <p:spPr>
          <a:xfrm>
            <a:off x="7236296" y="6252979"/>
            <a:ext cx="379282" cy="3564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i="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6F3C6EE7-6948-AF45-A225-7043A0737CD6}"/>
                  </a:ext>
                </a:extLst>
              </p:cNvPr>
              <p:cNvSpPr txBox="1"/>
              <p:nvPr/>
            </p:nvSpPr>
            <p:spPr>
              <a:xfrm>
                <a:off x="7154258" y="6197855"/>
                <a:ext cx="35642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cs typeface="Times New Roman" pitchFamily="18" charset="0"/>
                            </a:rPr>
                          </m:ctrlPr>
                        </m:sSubPr>
                        <m:e>
                          <m:r>
                            <a:rPr lang="en-US" altLang="zh-CN" sz="2000" b="0" i="1" smtClean="0">
                              <a:latin typeface="Cambria Math" panose="02040503050406030204" pitchFamily="18" charset="0"/>
                              <a:cs typeface="Times New Roman" pitchFamily="18" charset="0"/>
                            </a:rPr>
                            <m:t>𝑣</m:t>
                          </m:r>
                        </m:e>
                        <m:sub>
                          <m:r>
                            <a:rPr lang="en-US" altLang="zh-CN" sz="2000" b="0" i="1" smtClean="0">
                              <a:latin typeface="Cambria Math" panose="02040503050406030204" pitchFamily="18" charset="0"/>
                              <a:cs typeface="Times New Roman" pitchFamily="18" charset="0"/>
                            </a:rPr>
                            <m:t>10</m:t>
                          </m:r>
                        </m:sub>
                      </m:sSub>
                    </m:oMath>
                  </m:oMathPara>
                </a14:m>
                <a:endParaRPr kumimoji="1" lang="zh-CN" altLang="en-US" sz="2000" dirty="0"/>
              </a:p>
            </p:txBody>
          </p:sp>
        </mc:Choice>
        <mc:Fallback xmlns="">
          <p:sp>
            <p:nvSpPr>
              <p:cNvPr id="135" name="文本框 134">
                <a:extLst>
                  <a:ext uri="{FF2B5EF4-FFF2-40B4-BE49-F238E27FC236}">
                    <a16:creationId xmlns:a16="http://schemas.microsoft.com/office/drawing/2014/main" id="{6F3C6EE7-6948-AF45-A225-7043A0737CD6}"/>
                  </a:ext>
                </a:extLst>
              </p:cNvPr>
              <p:cNvSpPr txBox="1">
                <a:spLocks noRot="1" noChangeAspect="1" noMove="1" noResize="1" noEditPoints="1" noAdjustHandles="1" noChangeArrowheads="1" noChangeShapeType="1" noTextEdit="1"/>
              </p:cNvSpPr>
              <p:nvPr/>
            </p:nvSpPr>
            <p:spPr>
              <a:xfrm>
                <a:off x="7154258" y="6197855"/>
                <a:ext cx="356422" cy="400110"/>
              </a:xfrm>
              <a:prstGeom prst="rect">
                <a:avLst/>
              </a:prstGeom>
              <a:blipFill>
                <a:blip r:embed="rId16"/>
                <a:stretch>
                  <a:fillRect r="-37931"/>
                </a:stretch>
              </a:blipFill>
            </p:spPr>
            <p:txBody>
              <a:bodyPr/>
              <a:lstStyle/>
              <a:p>
                <a:r>
                  <a:rPr lang="zh-CN" altLang="en-US">
                    <a:noFill/>
                  </a:rPr>
                  <a:t> </a:t>
                </a:r>
              </a:p>
            </p:txBody>
          </p:sp>
        </mc:Fallback>
      </mc:AlternateContent>
      <p:cxnSp>
        <p:nvCxnSpPr>
          <p:cNvPr id="137" name="直接箭头连接符 61">
            <a:extLst>
              <a:ext uri="{FF2B5EF4-FFF2-40B4-BE49-F238E27FC236}">
                <a16:creationId xmlns:a16="http://schemas.microsoft.com/office/drawing/2014/main" id="{BE97130B-81C3-FC4E-8C6D-23BDDEECFA4F}"/>
              </a:ext>
            </a:extLst>
          </p:cNvPr>
          <p:cNvCxnSpPr>
            <a:cxnSpLocks/>
            <a:stCxn id="53" idx="4"/>
          </p:cNvCxnSpPr>
          <p:nvPr/>
        </p:nvCxnSpPr>
        <p:spPr>
          <a:xfrm>
            <a:off x="5508104" y="5703484"/>
            <a:ext cx="96776" cy="5721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接箭头连接符 61">
            <a:extLst>
              <a:ext uri="{FF2B5EF4-FFF2-40B4-BE49-F238E27FC236}">
                <a16:creationId xmlns:a16="http://schemas.microsoft.com/office/drawing/2014/main" id="{AEE170AC-F1E6-2B49-AC03-86A749F47D4C}"/>
              </a:ext>
            </a:extLst>
          </p:cNvPr>
          <p:cNvCxnSpPr>
            <a:cxnSpLocks/>
            <a:stCxn id="54" idx="4"/>
          </p:cNvCxnSpPr>
          <p:nvPr/>
        </p:nvCxnSpPr>
        <p:spPr>
          <a:xfrm>
            <a:off x="5868144" y="5703484"/>
            <a:ext cx="131624" cy="5721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直接箭头连接符 61">
            <a:extLst>
              <a:ext uri="{FF2B5EF4-FFF2-40B4-BE49-F238E27FC236}">
                <a16:creationId xmlns:a16="http://schemas.microsoft.com/office/drawing/2014/main" id="{195FF9AB-4ADC-6241-82AC-A023C16039DC}"/>
              </a:ext>
            </a:extLst>
          </p:cNvPr>
          <p:cNvCxnSpPr>
            <a:cxnSpLocks/>
            <a:stCxn id="114" idx="4"/>
          </p:cNvCxnSpPr>
          <p:nvPr/>
        </p:nvCxnSpPr>
        <p:spPr>
          <a:xfrm flipH="1">
            <a:off x="6480915" y="5685919"/>
            <a:ext cx="204964" cy="589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直接箭头连接符 61">
            <a:extLst>
              <a:ext uri="{FF2B5EF4-FFF2-40B4-BE49-F238E27FC236}">
                <a16:creationId xmlns:a16="http://schemas.microsoft.com/office/drawing/2014/main" id="{6C95A405-824C-AF46-A6D1-11F7B65921FB}"/>
              </a:ext>
            </a:extLst>
          </p:cNvPr>
          <p:cNvCxnSpPr>
            <a:cxnSpLocks/>
            <a:stCxn id="114" idx="4"/>
          </p:cNvCxnSpPr>
          <p:nvPr/>
        </p:nvCxnSpPr>
        <p:spPr>
          <a:xfrm>
            <a:off x="6685879" y="5685919"/>
            <a:ext cx="220932" cy="592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接箭头连接符 61">
            <a:extLst>
              <a:ext uri="{FF2B5EF4-FFF2-40B4-BE49-F238E27FC236}">
                <a16:creationId xmlns:a16="http://schemas.microsoft.com/office/drawing/2014/main" id="{3444F21F-E788-2349-8E77-ABD7DA8A4894}"/>
              </a:ext>
            </a:extLst>
          </p:cNvPr>
          <p:cNvCxnSpPr>
            <a:cxnSpLocks/>
            <a:stCxn id="117" idx="4"/>
          </p:cNvCxnSpPr>
          <p:nvPr/>
        </p:nvCxnSpPr>
        <p:spPr>
          <a:xfrm>
            <a:off x="7112655" y="5677498"/>
            <a:ext cx="259291" cy="5981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53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500"/>
                            </p:stCondLst>
                            <p:childTnLst>
                              <p:par>
                                <p:cTn id="18" presetID="22" presetClass="entr" presetSubtype="4" fill="hold" nodeType="afterEffect">
                                  <p:stCondLst>
                                    <p:cond delay="50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 nodeType="after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100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100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100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100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100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grpId="0" nodeType="withEffect">
                                  <p:stCondLst>
                                    <p:cond delay="1000"/>
                                  </p:stCondLst>
                                  <p:childTnLst>
                                    <p:set>
                                      <p:cBhvr>
                                        <p:cTn id="58" dur="1" fill="hold">
                                          <p:stCondLst>
                                            <p:cond delay="0"/>
                                          </p:stCondLst>
                                        </p:cTn>
                                        <p:tgtEl>
                                          <p:spTgt spid="89"/>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nodeType="withEffect">
                                  <p:stCondLst>
                                    <p:cond delay="100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100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nodeType="withEffect">
                                  <p:stCondLst>
                                    <p:cond delay="100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nodeType="withEffect">
                                  <p:stCondLst>
                                    <p:cond delay="100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nodeType="withEffect">
                                  <p:stCondLst>
                                    <p:cond delay="1000"/>
                                  </p:stCondLst>
                                  <p:childTnLst>
                                    <p:set>
                                      <p:cBhvr>
                                        <p:cTn id="70" dur="1" fill="hold">
                                          <p:stCondLst>
                                            <p:cond delay="0"/>
                                          </p:stCondLst>
                                        </p:cTn>
                                        <p:tgtEl>
                                          <p:spTgt spid="108"/>
                                        </p:tgtEl>
                                        <p:attrNameLst>
                                          <p:attrName>style.visibility</p:attrName>
                                        </p:attrNameLst>
                                      </p:cBhvr>
                                      <p:to>
                                        <p:strVal val="visible"/>
                                      </p:to>
                                    </p:set>
                                  </p:childTnLst>
                                </p:cTn>
                              </p:par>
                            </p:childTnLst>
                          </p:cTn>
                        </p:par>
                        <p:par>
                          <p:cTn id="71" fill="hold">
                            <p:stCondLst>
                              <p:cond delay="1000"/>
                            </p:stCondLst>
                            <p:childTnLst>
                              <p:par>
                                <p:cTn id="72" presetID="1" presetClass="entr" presetSubtype="0" fill="hold" grpId="0" nodeType="afterEffect">
                                  <p:stCondLst>
                                    <p:cond delay="1500"/>
                                  </p:stCondLst>
                                  <p:childTnLst>
                                    <p:set>
                                      <p:cBhvr>
                                        <p:cTn id="73" dur="1" fill="hold">
                                          <p:stCondLst>
                                            <p:cond delay="0"/>
                                          </p:stCondLst>
                                        </p:cTn>
                                        <p:tgtEl>
                                          <p:spTgt spid="46"/>
                                        </p:tgtEl>
                                        <p:attrNameLst>
                                          <p:attrName>style.visibility</p:attrName>
                                        </p:attrNameLst>
                                      </p:cBhvr>
                                      <p:to>
                                        <p:strVal val="visible"/>
                                      </p:to>
                                    </p:set>
                                  </p:childTnLst>
                                </p:cTn>
                              </p:par>
                              <p:par>
                                <p:cTn id="74" presetID="1" presetClass="entr" presetSubtype="0" fill="hold" nodeType="withEffect">
                                  <p:stCondLst>
                                    <p:cond delay="1500"/>
                                  </p:stCondLst>
                                  <p:childTnLst>
                                    <p:set>
                                      <p:cBhvr>
                                        <p:cTn id="75" dur="1" fill="hold">
                                          <p:stCondLst>
                                            <p:cond delay="0"/>
                                          </p:stCondLst>
                                        </p:cTn>
                                        <p:tgtEl>
                                          <p:spTgt spid="47"/>
                                        </p:tgtEl>
                                        <p:attrNameLst>
                                          <p:attrName>style.visibility</p:attrName>
                                        </p:attrNameLst>
                                      </p:cBhvr>
                                      <p:to>
                                        <p:strVal val="visible"/>
                                      </p:to>
                                    </p:set>
                                  </p:childTnLst>
                                </p:cTn>
                              </p:par>
                              <p:par>
                                <p:cTn id="76" presetID="1" presetClass="entr" presetSubtype="0" fill="hold" grpId="0" nodeType="withEffect">
                                  <p:stCondLst>
                                    <p:cond delay="1500"/>
                                  </p:stCondLst>
                                  <p:childTnLst>
                                    <p:set>
                                      <p:cBhvr>
                                        <p:cTn id="77" dur="1" fill="hold">
                                          <p:stCondLst>
                                            <p:cond delay="0"/>
                                          </p:stCondLst>
                                        </p:cTn>
                                        <p:tgtEl>
                                          <p:spTgt spid="53"/>
                                        </p:tgtEl>
                                        <p:attrNameLst>
                                          <p:attrName>style.visibility</p:attrName>
                                        </p:attrNameLst>
                                      </p:cBhvr>
                                      <p:to>
                                        <p:strVal val="visible"/>
                                      </p:to>
                                    </p:set>
                                  </p:childTnLst>
                                </p:cTn>
                              </p:par>
                              <p:par>
                                <p:cTn id="78" presetID="1" presetClass="entr" presetSubtype="0" fill="hold" grpId="0" nodeType="withEffect">
                                  <p:stCondLst>
                                    <p:cond delay="1500"/>
                                  </p:stCondLst>
                                  <p:childTnLst>
                                    <p:set>
                                      <p:cBhvr>
                                        <p:cTn id="79" dur="1" fill="hold">
                                          <p:stCondLst>
                                            <p:cond delay="0"/>
                                          </p:stCondLst>
                                        </p:cTn>
                                        <p:tgtEl>
                                          <p:spTgt spid="54"/>
                                        </p:tgtEl>
                                        <p:attrNameLst>
                                          <p:attrName>style.visibility</p:attrName>
                                        </p:attrNameLst>
                                      </p:cBhvr>
                                      <p:to>
                                        <p:strVal val="visible"/>
                                      </p:to>
                                    </p:set>
                                  </p:childTnLst>
                                </p:cTn>
                              </p:par>
                              <p:par>
                                <p:cTn id="80" presetID="1" presetClass="entr" presetSubtype="0" fill="hold" nodeType="withEffect">
                                  <p:stCondLst>
                                    <p:cond delay="1500"/>
                                  </p:stCondLst>
                                  <p:childTnLst>
                                    <p:set>
                                      <p:cBhvr>
                                        <p:cTn id="81" dur="1" fill="hold">
                                          <p:stCondLst>
                                            <p:cond delay="0"/>
                                          </p:stCondLst>
                                        </p:cTn>
                                        <p:tgtEl>
                                          <p:spTgt spid="55"/>
                                        </p:tgtEl>
                                        <p:attrNameLst>
                                          <p:attrName>style.visibility</p:attrName>
                                        </p:attrNameLst>
                                      </p:cBhvr>
                                      <p:to>
                                        <p:strVal val="visible"/>
                                      </p:to>
                                    </p:set>
                                  </p:childTnLst>
                                </p:cTn>
                              </p:par>
                              <p:par>
                                <p:cTn id="82" presetID="1" presetClass="entr" presetSubtype="0" fill="hold" nodeType="withEffect">
                                  <p:stCondLst>
                                    <p:cond delay="1500"/>
                                  </p:stCondLst>
                                  <p:childTnLst>
                                    <p:set>
                                      <p:cBhvr>
                                        <p:cTn id="83" dur="1" fill="hold">
                                          <p:stCondLst>
                                            <p:cond delay="0"/>
                                          </p:stCondLst>
                                        </p:cTn>
                                        <p:tgtEl>
                                          <p:spTgt spid="56"/>
                                        </p:tgtEl>
                                        <p:attrNameLst>
                                          <p:attrName>style.visibility</p:attrName>
                                        </p:attrNameLst>
                                      </p:cBhvr>
                                      <p:to>
                                        <p:strVal val="visible"/>
                                      </p:to>
                                    </p:set>
                                  </p:childTnLst>
                                </p:cTn>
                              </p:par>
                              <p:par>
                                <p:cTn id="84" presetID="1" presetClass="entr" presetSubtype="0" fill="hold" nodeType="withEffect">
                                  <p:stCondLst>
                                    <p:cond delay="1500"/>
                                  </p:stCondLst>
                                  <p:childTnLst>
                                    <p:set>
                                      <p:cBhvr>
                                        <p:cTn id="85" dur="1" fill="hold">
                                          <p:stCondLst>
                                            <p:cond delay="0"/>
                                          </p:stCondLst>
                                        </p:cTn>
                                        <p:tgtEl>
                                          <p:spTgt spid="59"/>
                                        </p:tgtEl>
                                        <p:attrNameLst>
                                          <p:attrName>style.visibility</p:attrName>
                                        </p:attrNameLst>
                                      </p:cBhvr>
                                      <p:to>
                                        <p:strVal val="visible"/>
                                      </p:to>
                                    </p:set>
                                  </p:childTnLst>
                                </p:cTn>
                              </p:par>
                              <p:par>
                                <p:cTn id="86" presetID="1" presetClass="entr" presetSubtype="0" fill="hold" grpId="0" nodeType="withEffect">
                                  <p:stCondLst>
                                    <p:cond delay="1500"/>
                                  </p:stCondLst>
                                  <p:childTnLst>
                                    <p:set>
                                      <p:cBhvr>
                                        <p:cTn id="87" dur="1" fill="hold">
                                          <p:stCondLst>
                                            <p:cond delay="0"/>
                                          </p:stCondLst>
                                        </p:cTn>
                                        <p:tgtEl>
                                          <p:spTgt spid="73"/>
                                        </p:tgtEl>
                                        <p:attrNameLst>
                                          <p:attrName>style.visibility</p:attrName>
                                        </p:attrNameLst>
                                      </p:cBhvr>
                                      <p:to>
                                        <p:strVal val="visible"/>
                                      </p:to>
                                    </p:set>
                                  </p:childTnLst>
                                </p:cTn>
                              </p:par>
                              <p:par>
                                <p:cTn id="88" presetID="1" presetClass="entr" presetSubtype="0" fill="hold" grpId="0" nodeType="withEffect">
                                  <p:stCondLst>
                                    <p:cond delay="1500"/>
                                  </p:stCondLst>
                                  <p:childTnLst>
                                    <p:set>
                                      <p:cBhvr>
                                        <p:cTn id="89" dur="1" fill="hold">
                                          <p:stCondLst>
                                            <p:cond delay="0"/>
                                          </p:stCondLst>
                                        </p:cTn>
                                        <p:tgtEl>
                                          <p:spTgt spid="112"/>
                                        </p:tgtEl>
                                        <p:attrNameLst>
                                          <p:attrName>style.visibility</p:attrName>
                                        </p:attrNameLst>
                                      </p:cBhvr>
                                      <p:to>
                                        <p:strVal val="visible"/>
                                      </p:to>
                                    </p:set>
                                  </p:childTnLst>
                                </p:cTn>
                              </p:par>
                              <p:par>
                                <p:cTn id="90" presetID="1" presetClass="entr" presetSubtype="0" fill="hold" grpId="0" nodeType="withEffect">
                                  <p:stCondLst>
                                    <p:cond delay="1500"/>
                                  </p:stCondLst>
                                  <p:childTnLst>
                                    <p:set>
                                      <p:cBhvr>
                                        <p:cTn id="91" dur="1" fill="hold">
                                          <p:stCondLst>
                                            <p:cond delay="0"/>
                                          </p:stCondLst>
                                        </p:cTn>
                                        <p:tgtEl>
                                          <p:spTgt spid="114"/>
                                        </p:tgtEl>
                                        <p:attrNameLst>
                                          <p:attrName>style.visibility</p:attrName>
                                        </p:attrNameLst>
                                      </p:cBhvr>
                                      <p:to>
                                        <p:strVal val="visible"/>
                                      </p:to>
                                    </p:set>
                                  </p:childTnLst>
                                </p:cTn>
                              </p:par>
                              <p:par>
                                <p:cTn id="92" presetID="1" presetClass="entr" presetSubtype="0" fill="hold" nodeType="withEffect">
                                  <p:stCondLst>
                                    <p:cond delay="1500"/>
                                  </p:stCondLst>
                                  <p:childTnLst>
                                    <p:set>
                                      <p:cBhvr>
                                        <p:cTn id="93" dur="1" fill="hold">
                                          <p:stCondLst>
                                            <p:cond delay="0"/>
                                          </p:stCondLst>
                                        </p:cTn>
                                        <p:tgtEl>
                                          <p:spTgt spid="115"/>
                                        </p:tgtEl>
                                        <p:attrNameLst>
                                          <p:attrName>style.visibility</p:attrName>
                                        </p:attrNameLst>
                                      </p:cBhvr>
                                      <p:to>
                                        <p:strVal val="visible"/>
                                      </p:to>
                                    </p:set>
                                  </p:childTnLst>
                                </p:cTn>
                              </p:par>
                              <p:par>
                                <p:cTn id="94" presetID="1" presetClass="entr" presetSubtype="0" fill="hold" nodeType="withEffect">
                                  <p:stCondLst>
                                    <p:cond delay="1500"/>
                                  </p:stCondLst>
                                  <p:childTnLst>
                                    <p:set>
                                      <p:cBhvr>
                                        <p:cTn id="95" dur="1" fill="hold">
                                          <p:stCondLst>
                                            <p:cond delay="0"/>
                                          </p:stCondLst>
                                        </p:cTn>
                                        <p:tgtEl>
                                          <p:spTgt spid="116"/>
                                        </p:tgtEl>
                                        <p:attrNameLst>
                                          <p:attrName>style.visibility</p:attrName>
                                        </p:attrNameLst>
                                      </p:cBhvr>
                                      <p:to>
                                        <p:strVal val="visible"/>
                                      </p:to>
                                    </p:set>
                                  </p:childTnLst>
                                </p:cTn>
                              </p:par>
                              <p:par>
                                <p:cTn id="96" presetID="1" presetClass="entr" presetSubtype="0" fill="hold" grpId="0" nodeType="withEffect">
                                  <p:stCondLst>
                                    <p:cond delay="1500"/>
                                  </p:stCondLst>
                                  <p:childTnLst>
                                    <p:set>
                                      <p:cBhvr>
                                        <p:cTn id="97" dur="1" fill="hold">
                                          <p:stCondLst>
                                            <p:cond delay="0"/>
                                          </p:stCondLst>
                                        </p:cTn>
                                        <p:tgtEl>
                                          <p:spTgt spid="117"/>
                                        </p:tgtEl>
                                        <p:attrNameLst>
                                          <p:attrName>style.visibility</p:attrName>
                                        </p:attrNameLst>
                                      </p:cBhvr>
                                      <p:to>
                                        <p:strVal val="visible"/>
                                      </p:to>
                                    </p:set>
                                  </p:childTnLst>
                                </p:cTn>
                              </p:par>
                              <p:par>
                                <p:cTn id="98" presetID="1" presetClass="entr" presetSubtype="0" fill="hold" nodeType="withEffect">
                                  <p:stCondLst>
                                    <p:cond delay="1500"/>
                                  </p:stCondLst>
                                  <p:childTnLst>
                                    <p:set>
                                      <p:cBhvr>
                                        <p:cTn id="99" dur="1" fill="hold">
                                          <p:stCondLst>
                                            <p:cond delay="0"/>
                                          </p:stCondLst>
                                        </p:cTn>
                                        <p:tgtEl>
                                          <p:spTgt spid="118"/>
                                        </p:tgtEl>
                                        <p:attrNameLst>
                                          <p:attrName>style.visibility</p:attrName>
                                        </p:attrNameLst>
                                      </p:cBhvr>
                                      <p:to>
                                        <p:strVal val="visible"/>
                                      </p:to>
                                    </p:set>
                                  </p:childTnLst>
                                </p:cTn>
                              </p:par>
                              <p:par>
                                <p:cTn id="100" presetID="1" presetClass="entr" presetSubtype="0" fill="hold" nodeType="withEffect">
                                  <p:stCondLst>
                                    <p:cond delay="1500"/>
                                  </p:stCondLst>
                                  <p:childTnLst>
                                    <p:set>
                                      <p:cBhvr>
                                        <p:cTn id="101" dur="1" fill="hold">
                                          <p:stCondLst>
                                            <p:cond delay="0"/>
                                          </p:stCondLst>
                                        </p:cTn>
                                        <p:tgtEl>
                                          <p:spTgt spid="121"/>
                                        </p:tgtEl>
                                        <p:attrNameLst>
                                          <p:attrName>style.visibility</p:attrName>
                                        </p:attrNameLst>
                                      </p:cBhvr>
                                      <p:to>
                                        <p:strVal val="visible"/>
                                      </p:to>
                                    </p:set>
                                  </p:childTnLst>
                                </p:cTn>
                              </p:par>
                              <p:par>
                                <p:cTn id="102" presetID="1" presetClass="entr" presetSubtype="0" fill="hold" grpId="0" nodeType="withEffect">
                                  <p:stCondLst>
                                    <p:cond delay="1500"/>
                                  </p:stCondLst>
                                  <p:childTnLst>
                                    <p:set>
                                      <p:cBhvr>
                                        <p:cTn id="103" dur="1" fill="hold">
                                          <p:stCondLst>
                                            <p:cond delay="0"/>
                                          </p:stCondLst>
                                        </p:cTn>
                                        <p:tgtEl>
                                          <p:spTgt spid="124"/>
                                        </p:tgtEl>
                                        <p:attrNameLst>
                                          <p:attrName>style.visibility</p:attrName>
                                        </p:attrNameLst>
                                      </p:cBhvr>
                                      <p:to>
                                        <p:strVal val="visible"/>
                                      </p:to>
                                    </p:set>
                                  </p:childTnLst>
                                </p:cTn>
                              </p:par>
                              <p:par>
                                <p:cTn id="104" presetID="1" presetClass="entr" presetSubtype="0" fill="hold" grpId="0" nodeType="withEffect">
                                  <p:stCondLst>
                                    <p:cond delay="1500"/>
                                  </p:stCondLst>
                                  <p:childTnLst>
                                    <p:set>
                                      <p:cBhvr>
                                        <p:cTn id="105" dur="1" fill="hold">
                                          <p:stCondLst>
                                            <p:cond delay="0"/>
                                          </p:stCondLst>
                                        </p:cTn>
                                        <p:tgtEl>
                                          <p:spTgt spid="125"/>
                                        </p:tgtEl>
                                        <p:attrNameLst>
                                          <p:attrName>style.visibility</p:attrName>
                                        </p:attrNameLst>
                                      </p:cBhvr>
                                      <p:to>
                                        <p:strVal val="visible"/>
                                      </p:to>
                                    </p:set>
                                  </p:childTnLst>
                                </p:cTn>
                              </p:par>
                              <p:par>
                                <p:cTn id="106" presetID="1" presetClass="entr" presetSubtype="0" fill="hold" grpId="0" nodeType="withEffect">
                                  <p:stCondLst>
                                    <p:cond delay="1500"/>
                                  </p:stCondLst>
                                  <p:childTnLst>
                                    <p:set>
                                      <p:cBhvr>
                                        <p:cTn id="107" dur="1" fill="hold">
                                          <p:stCondLst>
                                            <p:cond delay="0"/>
                                          </p:stCondLst>
                                        </p:cTn>
                                        <p:tgtEl>
                                          <p:spTgt spid="126"/>
                                        </p:tgtEl>
                                        <p:attrNameLst>
                                          <p:attrName>style.visibility</p:attrName>
                                        </p:attrNameLst>
                                      </p:cBhvr>
                                      <p:to>
                                        <p:strVal val="visible"/>
                                      </p:to>
                                    </p:set>
                                  </p:childTnLst>
                                </p:cTn>
                              </p:par>
                              <p:par>
                                <p:cTn id="108" presetID="1" presetClass="entr" presetSubtype="0" fill="hold" grpId="0" nodeType="withEffect">
                                  <p:stCondLst>
                                    <p:cond delay="1500"/>
                                  </p:stCondLst>
                                  <p:childTnLst>
                                    <p:set>
                                      <p:cBhvr>
                                        <p:cTn id="109" dur="1" fill="hold">
                                          <p:stCondLst>
                                            <p:cond delay="0"/>
                                          </p:stCondLst>
                                        </p:cTn>
                                        <p:tgtEl>
                                          <p:spTgt spid="127"/>
                                        </p:tgtEl>
                                        <p:attrNameLst>
                                          <p:attrName>style.visibility</p:attrName>
                                        </p:attrNameLst>
                                      </p:cBhvr>
                                      <p:to>
                                        <p:strVal val="visible"/>
                                      </p:to>
                                    </p:set>
                                  </p:childTnLst>
                                </p:cTn>
                              </p:par>
                              <p:par>
                                <p:cTn id="110" presetID="1" presetClass="entr" presetSubtype="0" fill="hold" grpId="0" nodeType="withEffect">
                                  <p:stCondLst>
                                    <p:cond delay="1500"/>
                                  </p:stCondLst>
                                  <p:childTnLst>
                                    <p:set>
                                      <p:cBhvr>
                                        <p:cTn id="111" dur="1" fill="hold">
                                          <p:stCondLst>
                                            <p:cond delay="0"/>
                                          </p:stCondLst>
                                        </p:cTn>
                                        <p:tgtEl>
                                          <p:spTgt spid="128"/>
                                        </p:tgtEl>
                                        <p:attrNameLst>
                                          <p:attrName>style.visibility</p:attrName>
                                        </p:attrNameLst>
                                      </p:cBhvr>
                                      <p:to>
                                        <p:strVal val="visible"/>
                                      </p:to>
                                    </p:set>
                                  </p:childTnLst>
                                </p:cTn>
                              </p:par>
                              <p:par>
                                <p:cTn id="112" presetID="1" presetClass="entr" presetSubtype="0" fill="hold" grpId="0" nodeType="withEffect">
                                  <p:stCondLst>
                                    <p:cond delay="1500"/>
                                  </p:stCondLst>
                                  <p:childTnLst>
                                    <p:set>
                                      <p:cBhvr>
                                        <p:cTn id="113" dur="1" fill="hold">
                                          <p:stCondLst>
                                            <p:cond delay="0"/>
                                          </p:stCondLst>
                                        </p:cTn>
                                        <p:tgtEl>
                                          <p:spTgt spid="129"/>
                                        </p:tgtEl>
                                        <p:attrNameLst>
                                          <p:attrName>style.visibility</p:attrName>
                                        </p:attrNameLst>
                                      </p:cBhvr>
                                      <p:to>
                                        <p:strVal val="visible"/>
                                      </p:to>
                                    </p:set>
                                  </p:childTnLst>
                                </p:cTn>
                              </p:par>
                              <p:par>
                                <p:cTn id="114" presetID="1" presetClass="entr" presetSubtype="0" fill="hold" grpId="0" nodeType="withEffect">
                                  <p:stCondLst>
                                    <p:cond delay="1500"/>
                                  </p:stCondLst>
                                  <p:childTnLst>
                                    <p:set>
                                      <p:cBhvr>
                                        <p:cTn id="115" dur="1" fill="hold">
                                          <p:stCondLst>
                                            <p:cond delay="0"/>
                                          </p:stCondLst>
                                        </p:cTn>
                                        <p:tgtEl>
                                          <p:spTgt spid="130"/>
                                        </p:tgtEl>
                                        <p:attrNameLst>
                                          <p:attrName>style.visibility</p:attrName>
                                        </p:attrNameLst>
                                      </p:cBhvr>
                                      <p:to>
                                        <p:strVal val="visible"/>
                                      </p:to>
                                    </p:set>
                                  </p:childTnLst>
                                </p:cTn>
                              </p:par>
                              <p:par>
                                <p:cTn id="116" presetID="1" presetClass="entr" presetSubtype="0" fill="hold" grpId="0" nodeType="withEffect">
                                  <p:stCondLst>
                                    <p:cond delay="1500"/>
                                  </p:stCondLst>
                                  <p:childTnLst>
                                    <p:set>
                                      <p:cBhvr>
                                        <p:cTn id="117" dur="1" fill="hold">
                                          <p:stCondLst>
                                            <p:cond delay="0"/>
                                          </p:stCondLst>
                                        </p:cTn>
                                        <p:tgtEl>
                                          <p:spTgt spid="131"/>
                                        </p:tgtEl>
                                        <p:attrNameLst>
                                          <p:attrName>style.visibility</p:attrName>
                                        </p:attrNameLst>
                                      </p:cBhvr>
                                      <p:to>
                                        <p:strVal val="visible"/>
                                      </p:to>
                                    </p:set>
                                  </p:childTnLst>
                                </p:cTn>
                              </p:par>
                              <p:par>
                                <p:cTn id="118" presetID="1" presetClass="entr" presetSubtype="0" fill="hold" grpId="0" nodeType="withEffect">
                                  <p:stCondLst>
                                    <p:cond delay="1500"/>
                                  </p:stCondLst>
                                  <p:childTnLst>
                                    <p:set>
                                      <p:cBhvr>
                                        <p:cTn id="119" dur="1" fill="hold">
                                          <p:stCondLst>
                                            <p:cond delay="0"/>
                                          </p:stCondLst>
                                        </p:cTn>
                                        <p:tgtEl>
                                          <p:spTgt spid="132"/>
                                        </p:tgtEl>
                                        <p:attrNameLst>
                                          <p:attrName>style.visibility</p:attrName>
                                        </p:attrNameLst>
                                      </p:cBhvr>
                                      <p:to>
                                        <p:strVal val="visible"/>
                                      </p:to>
                                    </p:set>
                                  </p:childTnLst>
                                </p:cTn>
                              </p:par>
                              <p:par>
                                <p:cTn id="120" presetID="1" presetClass="entr" presetSubtype="0" fill="hold" grpId="0" nodeType="withEffect">
                                  <p:stCondLst>
                                    <p:cond delay="1500"/>
                                  </p:stCondLst>
                                  <p:childTnLst>
                                    <p:set>
                                      <p:cBhvr>
                                        <p:cTn id="121" dur="1" fill="hold">
                                          <p:stCondLst>
                                            <p:cond delay="0"/>
                                          </p:stCondLst>
                                        </p:cTn>
                                        <p:tgtEl>
                                          <p:spTgt spid="133"/>
                                        </p:tgtEl>
                                        <p:attrNameLst>
                                          <p:attrName>style.visibility</p:attrName>
                                        </p:attrNameLst>
                                      </p:cBhvr>
                                      <p:to>
                                        <p:strVal val="visible"/>
                                      </p:to>
                                    </p:set>
                                  </p:childTnLst>
                                </p:cTn>
                              </p:par>
                              <p:par>
                                <p:cTn id="122" presetID="1" presetClass="entr" presetSubtype="0" fill="hold" grpId="0" nodeType="withEffect">
                                  <p:stCondLst>
                                    <p:cond delay="1500"/>
                                  </p:stCondLst>
                                  <p:childTnLst>
                                    <p:set>
                                      <p:cBhvr>
                                        <p:cTn id="123" dur="1" fill="hold">
                                          <p:stCondLst>
                                            <p:cond delay="0"/>
                                          </p:stCondLst>
                                        </p:cTn>
                                        <p:tgtEl>
                                          <p:spTgt spid="134"/>
                                        </p:tgtEl>
                                        <p:attrNameLst>
                                          <p:attrName>style.visibility</p:attrName>
                                        </p:attrNameLst>
                                      </p:cBhvr>
                                      <p:to>
                                        <p:strVal val="visible"/>
                                      </p:to>
                                    </p:set>
                                  </p:childTnLst>
                                </p:cTn>
                              </p:par>
                              <p:par>
                                <p:cTn id="124" presetID="1" presetClass="entr" presetSubtype="0" fill="hold" grpId="0" nodeType="withEffect">
                                  <p:stCondLst>
                                    <p:cond delay="1500"/>
                                  </p:stCondLst>
                                  <p:childTnLst>
                                    <p:set>
                                      <p:cBhvr>
                                        <p:cTn id="125" dur="1" fill="hold">
                                          <p:stCondLst>
                                            <p:cond delay="0"/>
                                          </p:stCondLst>
                                        </p:cTn>
                                        <p:tgtEl>
                                          <p:spTgt spid="135"/>
                                        </p:tgtEl>
                                        <p:attrNameLst>
                                          <p:attrName>style.visibility</p:attrName>
                                        </p:attrNameLst>
                                      </p:cBhvr>
                                      <p:to>
                                        <p:strVal val="visible"/>
                                      </p:to>
                                    </p:set>
                                  </p:childTnLst>
                                </p:cTn>
                              </p:par>
                              <p:par>
                                <p:cTn id="126" presetID="1" presetClass="entr" presetSubtype="0" fill="hold" nodeType="withEffect">
                                  <p:stCondLst>
                                    <p:cond delay="1500"/>
                                  </p:stCondLst>
                                  <p:childTnLst>
                                    <p:set>
                                      <p:cBhvr>
                                        <p:cTn id="127" dur="1" fill="hold">
                                          <p:stCondLst>
                                            <p:cond delay="0"/>
                                          </p:stCondLst>
                                        </p:cTn>
                                        <p:tgtEl>
                                          <p:spTgt spid="137"/>
                                        </p:tgtEl>
                                        <p:attrNameLst>
                                          <p:attrName>style.visibility</p:attrName>
                                        </p:attrNameLst>
                                      </p:cBhvr>
                                      <p:to>
                                        <p:strVal val="visible"/>
                                      </p:to>
                                    </p:set>
                                  </p:childTnLst>
                                </p:cTn>
                              </p:par>
                              <p:par>
                                <p:cTn id="128" presetID="1" presetClass="entr" presetSubtype="0" fill="hold" nodeType="withEffect">
                                  <p:stCondLst>
                                    <p:cond delay="1500"/>
                                  </p:stCondLst>
                                  <p:childTnLst>
                                    <p:set>
                                      <p:cBhvr>
                                        <p:cTn id="129" dur="1" fill="hold">
                                          <p:stCondLst>
                                            <p:cond delay="0"/>
                                          </p:stCondLst>
                                        </p:cTn>
                                        <p:tgtEl>
                                          <p:spTgt spid="140"/>
                                        </p:tgtEl>
                                        <p:attrNameLst>
                                          <p:attrName>style.visibility</p:attrName>
                                        </p:attrNameLst>
                                      </p:cBhvr>
                                      <p:to>
                                        <p:strVal val="visible"/>
                                      </p:to>
                                    </p:set>
                                  </p:childTnLst>
                                </p:cTn>
                              </p:par>
                              <p:par>
                                <p:cTn id="130" presetID="1" presetClass="entr" presetSubtype="0" fill="hold" nodeType="withEffect">
                                  <p:stCondLst>
                                    <p:cond delay="1500"/>
                                  </p:stCondLst>
                                  <p:childTnLst>
                                    <p:set>
                                      <p:cBhvr>
                                        <p:cTn id="131" dur="1" fill="hold">
                                          <p:stCondLst>
                                            <p:cond delay="0"/>
                                          </p:stCondLst>
                                        </p:cTn>
                                        <p:tgtEl>
                                          <p:spTgt spid="143"/>
                                        </p:tgtEl>
                                        <p:attrNameLst>
                                          <p:attrName>style.visibility</p:attrName>
                                        </p:attrNameLst>
                                      </p:cBhvr>
                                      <p:to>
                                        <p:strVal val="visible"/>
                                      </p:to>
                                    </p:set>
                                  </p:childTnLst>
                                </p:cTn>
                              </p:par>
                              <p:par>
                                <p:cTn id="132" presetID="1" presetClass="entr" presetSubtype="0" fill="hold" nodeType="withEffect">
                                  <p:stCondLst>
                                    <p:cond delay="1500"/>
                                  </p:stCondLst>
                                  <p:childTnLst>
                                    <p:set>
                                      <p:cBhvr>
                                        <p:cTn id="133" dur="1" fill="hold">
                                          <p:stCondLst>
                                            <p:cond delay="0"/>
                                          </p:stCondLst>
                                        </p:cTn>
                                        <p:tgtEl>
                                          <p:spTgt spid="146"/>
                                        </p:tgtEl>
                                        <p:attrNameLst>
                                          <p:attrName>style.visibility</p:attrName>
                                        </p:attrNameLst>
                                      </p:cBhvr>
                                      <p:to>
                                        <p:strVal val="visible"/>
                                      </p:to>
                                    </p:set>
                                  </p:childTnLst>
                                </p:cTn>
                              </p:par>
                              <p:par>
                                <p:cTn id="134" presetID="1" presetClass="entr" presetSubtype="0" fill="hold" nodeType="withEffect">
                                  <p:stCondLst>
                                    <p:cond delay="1500"/>
                                  </p:stCondLst>
                                  <p:childTnLst>
                                    <p:set>
                                      <p:cBhvr>
                                        <p:cTn id="135"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1" animBg="1"/>
      <p:bldP spid="46" grpId="0" animBg="1"/>
      <p:bldP spid="53" grpId="0" animBg="1"/>
      <p:bldP spid="54" grpId="0" animBg="1"/>
      <p:bldP spid="60" grpId="0" animBg="1"/>
      <p:bldP spid="61" grpId="0" animBg="1"/>
      <p:bldP spid="62" grpId="0" animBg="1"/>
      <p:bldP spid="3" grpId="0"/>
      <p:bldP spid="66" grpId="0"/>
      <p:bldP spid="71" grpId="0"/>
      <p:bldP spid="73" grpId="0" animBg="1"/>
      <p:bldP spid="74" grpId="0" animBg="1"/>
      <p:bldP spid="75" grpId="0" animBg="1"/>
      <p:bldP spid="80" grpId="0"/>
      <p:bldP spid="85" grpId="0" animBg="1"/>
      <p:bldP spid="86" grpId="0"/>
      <p:bldP spid="87" grpId="0" animBg="1"/>
      <p:bldP spid="88" grpId="0"/>
      <p:bldP spid="89" grpId="0" animBg="1"/>
      <p:bldP spid="90" grpId="0"/>
      <p:bldP spid="112" grpId="0" animBg="1"/>
      <p:bldP spid="114" grpId="0" animBg="1"/>
      <p:bldP spid="117" grpId="0" animBg="1"/>
      <p:bldP spid="124" grpId="0" animBg="1"/>
      <p:bldP spid="125" grpId="0"/>
      <p:bldP spid="126" grpId="0" animBg="1"/>
      <p:bldP spid="127" grpId="0"/>
      <p:bldP spid="128" grpId="0" animBg="1"/>
      <p:bldP spid="129" grpId="0"/>
      <p:bldP spid="130" grpId="0" animBg="1"/>
      <p:bldP spid="131" grpId="0"/>
      <p:bldP spid="132" grpId="0" animBg="1"/>
      <p:bldP spid="133" grpId="0"/>
      <p:bldP spid="134" grpId="0" animBg="1"/>
      <p:bldP spid="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214414" y="68040"/>
            <a:ext cx="7472386" cy="1128712"/>
          </a:xfrm>
        </p:spPr>
        <p:txBody>
          <a:bodyPr/>
          <a:lstStyle/>
          <a:p>
            <a:pPr eaLnBrk="1" hangingPunct="1"/>
            <a:r>
              <a:rPr lang="en-US" altLang="zh-CN" sz="3000" dirty="0">
                <a:ea typeface="宋体" pitchFamily="2" charset="-122"/>
              </a:rPr>
              <a:t>Application: graph embedding</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F0ADD2-85B2-4349-8790-5A34E7244C26}"/>
                  </a:ext>
                </a:extLst>
              </p:cNvPr>
              <p:cNvSpPr txBox="1"/>
              <p:nvPr/>
            </p:nvSpPr>
            <p:spPr>
              <a:xfrm>
                <a:off x="187436" y="1075611"/>
                <a:ext cx="8921068" cy="1446550"/>
              </a:xfrm>
              <a:prstGeom prst="rect">
                <a:avLst/>
              </a:prstGeom>
              <a:noFill/>
            </p:spPr>
            <p:txBody>
              <a:bodyPr wrap="square" rtlCol="0">
                <a:spAutoFit/>
              </a:bodyPr>
              <a:lstStyle/>
              <a:p>
                <a:r>
                  <a:rPr kumimoji="1" lang="en-US" altLang="zh-CN" sz="2200" b="0" dirty="0">
                    <a:latin typeface="Candara" panose="020E0502030303020204" pitchFamily="34" charset="0"/>
                  </a:rPr>
                  <a:t>Algorithm structures for graph embedding based on matrix factorization:</a:t>
                </a:r>
              </a:p>
              <a:p>
                <a:pPr marL="342900" indent="-342900">
                  <a:buSzPct val="80000"/>
                  <a:buFont typeface="Wingdings" pitchFamily="2" charset="2"/>
                  <a:buChar char="p"/>
                </a:pPr>
                <a:r>
                  <a:rPr kumimoji="1" lang="en-US" altLang="zh-CN" sz="2200" b="0" dirty="0">
                    <a:latin typeface="Candara" panose="020E0502030303020204" pitchFamily="34" charset="0"/>
                  </a:rPr>
                  <a:t>Given a graph </a:t>
                </a:r>
                <a14:m>
                  <m:oMath xmlns:m="http://schemas.openxmlformats.org/officeDocument/2006/math">
                    <m:r>
                      <a:rPr kumimoji="1" lang="en-US" altLang="zh-CN" sz="2200" b="0" i="1">
                        <a:latin typeface="Cambria Math" panose="02040503050406030204" pitchFamily="18" charset="0"/>
                      </a:rPr>
                      <m:t>𝐺</m:t>
                    </m:r>
                  </m:oMath>
                </a14:m>
                <a:r>
                  <a:rPr kumimoji="1" lang="en-US" altLang="zh-CN" sz="2200" b="0" dirty="0">
                    <a:latin typeface="Candara" panose="020E0502030303020204" pitchFamily="34" charset="0"/>
                  </a:rPr>
                  <a:t>, compute its </a:t>
                </a:r>
                <a:r>
                  <a:rPr kumimoji="1" lang="en-US" altLang="zh-CN" sz="2200" b="0" dirty="0">
                    <a:solidFill>
                      <a:srgbClr val="C00000"/>
                    </a:solidFill>
                    <a:latin typeface="Candara" panose="020E0502030303020204" pitchFamily="34" charset="0"/>
                  </a:rPr>
                  <a:t>PPR matrix </a:t>
                </a:r>
                <a:r>
                  <a:rPr kumimoji="1" lang="en-US" altLang="zh-CN" sz="1800" b="0" dirty="0">
                    <a:latin typeface="Candara" panose="020E0502030303020204" pitchFamily="34" charset="0"/>
                  </a:rPr>
                  <a:t>[e.g. HOPE, KDD’16] </a:t>
                </a:r>
                <a:r>
                  <a:rPr kumimoji="1" lang="en-US" altLang="zh-CN" sz="2200" b="0" dirty="0">
                    <a:latin typeface="Candara" panose="020E0502030303020204" pitchFamily="34" charset="0"/>
                  </a:rPr>
                  <a:t>or the transformation of </a:t>
                </a:r>
                <a:r>
                  <a:rPr kumimoji="1" lang="en-US" altLang="zh-CN" sz="2200" b="0" dirty="0">
                    <a:solidFill>
                      <a:srgbClr val="C00000"/>
                    </a:solidFill>
                    <a:latin typeface="Candara" panose="020E0502030303020204" pitchFamily="34" charset="0"/>
                  </a:rPr>
                  <a:t>PPR matrix </a:t>
                </a:r>
                <a:r>
                  <a:rPr kumimoji="1" lang="en-US" altLang="zh-CN" sz="1800" b="0" dirty="0">
                    <a:latin typeface="Candara" panose="020E0502030303020204" pitchFamily="34" charset="0"/>
                  </a:rPr>
                  <a:t>[e.g. STRAP, KDD’19]. </a:t>
                </a:r>
                <a:endParaRPr kumimoji="1" lang="en-US" altLang="zh-CN" sz="2200" b="0" dirty="0">
                  <a:latin typeface="Candara" panose="020E0502030303020204" pitchFamily="34" charset="0"/>
                </a:endParaRPr>
              </a:p>
              <a:p>
                <a:pPr marL="342900" indent="-342900">
                  <a:buSzPct val="80000"/>
                  <a:buFont typeface="Wingdings" pitchFamily="2" charset="2"/>
                  <a:buChar char="p"/>
                </a:pPr>
                <a:r>
                  <a:rPr kumimoji="1" lang="en-US" altLang="zh-CN" sz="2200" b="0" dirty="0">
                    <a:latin typeface="Candara" panose="020E0502030303020204" pitchFamily="34" charset="0"/>
                  </a:rPr>
                  <a:t>Use matrix factorization to derive the embedding vector for each node. </a:t>
                </a:r>
              </a:p>
            </p:txBody>
          </p:sp>
        </mc:Choice>
        <mc:Fallback xmlns="">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187436" y="1075611"/>
                <a:ext cx="8921068" cy="1446550"/>
              </a:xfrm>
              <a:prstGeom prst="rect">
                <a:avLst/>
              </a:prstGeom>
              <a:blipFill>
                <a:blip r:embed="rId3"/>
                <a:stretch>
                  <a:fillRect l="-853" t="-2609" r="-1280" b="-6957"/>
                </a:stretch>
              </a:blipFill>
            </p:spPr>
            <p:txBody>
              <a:bodyPr/>
              <a:lstStyle/>
              <a:p>
                <a:r>
                  <a:rPr lang="zh-CN" altLang="en-US">
                    <a:noFill/>
                  </a:rPr>
                  <a:t> </a:t>
                </a:r>
              </a:p>
            </p:txBody>
          </p:sp>
        </mc:Fallback>
      </mc:AlternateContent>
      <p:pic>
        <p:nvPicPr>
          <p:cNvPr id="3" name="图片 2" descr="图片包含 游戏机, 挂, 钟表, 画&#10;&#10;描述已自动生成">
            <a:extLst>
              <a:ext uri="{FF2B5EF4-FFF2-40B4-BE49-F238E27FC236}">
                <a16:creationId xmlns:a16="http://schemas.microsoft.com/office/drawing/2014/main" id="{57BEEEF4-6D83-F940-9748-FF3CF5ECB4C2}"/>
              </a:ext>
            </a:extLst>
          </p:cNvPr>
          <p:cNvPicPr>
            <a:picLocks noChangeAspect="1"/>
          </p:cNvPicPr>
          <p:nvPr/>
        </p:nvPicPr>
        <p:blipFill rotWithShape="1">
          <a:blip r:embed="rId4">
            <a:extLst>
              <a:ext uri="{28A0092B-C50C-407E-A947-70E740481C1C}">
                <a14:useLocalDpi xmlns:a14="http://schemas.microsoft.com/office/drawing/2010/main" val="0"/>
              </a:ext>
            </a:extLst>
          </a:blip>
          <a:srcRect b="12021"/>
          <a:stretch/>
        </p:blipFill>
        <p:spPr>
          <a:xfrm>
            <a:off x="190542" y="4037765"/>
            <a:ext cx="1429130" cy="2129280"/>
          </a:xfrm>
          <a:prstGeom prst="rect">
            <a:avLst/>
          </a:prstGeom>
        </p:spPr>
      </p:pic>
      <p:pic>
        <p:nvPicPr>
          <p:cNvPr id="43" name="图片 42" descr="图片包含 游戏机&#10;&#10;描述已自动生成">
            <a:extLst>
              <a:ext uri="{FF2B5EF4-FFF2-40B4-BE49-F238E27FC236}">
                <a16:creationId xmlns:a16="http://schemas.microsoft.com/office/drawing/2014/main" id="{A72EC930-9762-BE4E-9E11-37F51BAB7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4453369"/>
            <a:ext cx="3335630" cy="1569660"/>
          </a:xfrm>
          <a:prstGeom prst="rect">
            <a:avLst/>
          </a:prstGeom>
        </p:spPr>
      </p:pic>
      <p:pic>
        <p:nvPicPr>
          <p:cNvPr id="45" name="图片 44" descr="图片包含 游戏机, 桌子&#10;&#10;描述已自动生成">
            <a:extLst>
              <a:ext uri="{FF2B5EF4-FFF2-40B4-BE49-F238E27FC236}">
                <a16:creationId xmlns:a16="http://schemas.microsoft.com/office/drawing/2014/main" id="{E115ACC4-B04D-1B4C-A736-9CF248CF60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8832" y="4364326"/>
            <a:ext cx="1547664" cy="305068"/>
          </a:xfrm>
          <a:prstGeom prst="rect">
            <a:avLst/>
          </a:prstGeom>
        </p:spPr>
      </p:pic>
      <p:pic>
        <p:nvPicPr>
          <p:cNvPr id="47" name="图片 46" descr="图片包含 游戏机, 截图, 画&#10;&#10;描述已自动生成">
            <a:extLst>
              <a:ext uri="{FF2B5EF4-FFF2-40B4-BE49-F238E27FC236}">
                <a16:creationId xmlns:a16="http://schemas.microsoft.com/office/drawing/2014/main" id="{39135CF4-795F-8948-BDC5-4CDAED5F0D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8931" y="3862789"/>
            <a:ext cx="1459333" cy="1569660"/>
          </a:xfrm>
          <a:prstGeom prst="rect">
            <a:avLst/>
          </a:prstGeom>
        </p:spPr>
      </p:pic>
      <p:sp>
        <p:nvSpPr>
          <p:cNvPr id="48" name="右箭头 47">
            <a:extLst>
              <a:ext uri="{FF2B5EF4-FFF2-40B4-BE49-F238E27FC236}">
                <a16:creationId xmlns:a16="http://schemas.microsoft.com/office/drawing/2014/main" id="{84C43BA0-F68E-2444-B694-6CE0307D151B}"/>
              </a:ext>
            </a:extLst>
          </p:cNvPr>
          <p:cNvSpPr/>
          <p:nvPr/>
        </p:nvSpPr>
        <p:spPr>
          <a:xfrm>
            <a:off x="1716053" y="5435038"/>
            <a:ext cx="360040" cy="227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右箭头 48">
            <a:extLst>
              <a:ext uri="{FF2B5EF4-FFF2-40B4-BE49-F238E27FC236}">
                <a16:creationId xmlns:a16="http://schemas.microsoft.com/office/drawing/2014/main" id="{CAE0AFA7-AEB8-BD44-864C-7CEBAD073FF7}"/>
              </a:ext>
            </a:extLst>
          </p:cNvPr>
          <p:cNvSpPr/>
          <p:nvPr/>
        </p:nvSpPr>
        <p:spPr>
          <a:xfrm>
            <a:off x="5508104" y="5421928"/>
            <a:ext cx="1607438" cy="24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0" name="图片 49" descr="图片包含 游戏机, 桌子&#10;&#10;描述已自动生成">
            <a:extLst>
              <a:ext uri="{FF2B5EF4-FFF2-40B4-BE49-F238E27FC236}">
                <a16:creationId xmlns:a16="http://schemas.microsoft.com/office/drawing/2014/main" id="{8059E8E7-0D83-8A44-B53C-2BEA90C671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963" y="4685695"/>
            <a:ext cx="1547664" cy="305068"/>
          </a:xfrm>
          <a:prstGeom prst="rect">
            <a:avLst/>
          </a:prstGeom>
        </p:spPr>
      </p:pic>
      <p:pic>
        <p:nvPicPr>
          <p:cNvPr id="51" name="图片 50" descr="图片包含 游戏机, 桌子&#10;&#10;描述已自动生成">
            <a:extLst>
              <a:ext uri="{FF2B5EF4-FFF2-40B4-BE49-F238E27FC236}">
                <a16:creationId xmlns:a16="http://schemas.microsoft.com/office/drawing/2014/main" id="{919AD2DE-655C-914B-83A9-E9335B5441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963" y="5011949"/>
            <a:ext cx="1547664" cy="305068"/>
          </a:xfrm>
          <a:prstGeom prst="rect">
            <a:avLst/>
          </a:prstGeom>
        </p:spPr>
      </p:pic>
      <p:pic>
        <p:nvPicPr>
          <p:cNvPr id="52" name="图片 51" descr="图片包含 游戏机, 桌子&#10;&#10;描述已自动生成">
            <a:extLst>
              <a:ext uri="{FF2B5EF4-FFF2-40B4-BE49-F238E27FC236}">
                <a16:creationId xmlns:a16="http://schemas.microsoft.com/office/drawing/2014/main" id="{A8937801-8058-E04F-A0F7-F13A6D1F72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963" y="5819451"/>
            <a:ext cx="1547664" cy="305068"/>
          </a:xfrm>
          <a:prstGeom prst="rect">
            <a:avLst/>
          </a:prstGeom>
        </p:spPr>
      </p:pic>
      <p:sp>
        <p:nvSpPr>
          <p:cNvPr id="53" name="文本框 52">
            <a:extLst>
              <a:ext uri="{FF2B5EF4-FFF2-40B4-BE49-F238E27FC236}">
                <a16:creationId xmlns:a16="http://schemas.microsoft.com/office/drawing/2014/main" id="{B84C3F57-61BF-594C-9D80-AD298A892BB2}"/>
              </a:ext>
            </a:extLst>
          </p:cNvPr>
          <p:cNvSpPr txBox="1"/>
          <p:nvPr/>
        </p:nvSpPr>
        <p:spPr>
          <a:xfrm>
            <a:off x="2051720" y="6167045"/>
            <a:ext cx="3531785"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2.</a:t>
            </a:r>
            <a:r>
              <a:rPr kumimoji="1" lang="en-US" altLang="zh-CN" sz="1800" b="0" dirty="0">
                <a:latin typeface="Corbel" panose="020B0503020204020204" pitchFamily="34" charset="0"/>
              </a:rPr>
              <a:t> PPR matrix or its transformation</a:t>
            </a:r>
            <a:endParaRPr kumimoji="1" lang="zh-CN" altLang="en-US" sz="18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471CF2FB-6692-F648-B857-746013A78C0C}"/>
                  </a:ext>
                </a:extLst>
              </p:cNvPr>
              <p:cNvSpPr txBox="1"/>
              <p:nvPr/>
            </p:nvSpPr>
            <p:spPr>
              <a:xfrm>
                <a:off x="-21434" y="6167045"/>
                <a:ext cx="2073154" cy="646331"/>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1. </a:t>
                </a:r>
                <a:r>
                  <a:rPr kumimoji="1" lang="en-US" altLang="zh-CN" sz="1800" b="0" dirty="0">
                    <a:latin typeface="Corbel" panose="020B0503020204020204" pitchFamily="34" charset="0"/>
                  </a:rPr>
                  <a:t>Graph </a:t>
                </a:r>
                <a14:m>
                  <m:oMath xmlns:m="http://schemas.openxmlformats.org/officeDocument/2006/math">
                    <m:r>
                      <a:rPr kumimoji="1" lang="en-US" altLang="zh-CN" sz="1800" b="0" i="1" smtClean="0">
                        <a:latin typeface="Cambria Math" panose="02040503050406030204" pitchFamily="18" charset="0"/>
                      </a:rPr>
                      <m:t>𝐺</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𝑉</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𝐸</m:t>
                    </m:r>
                    <m:r>
                      <a:rPr kumimoji="1" lang="en-US" altLang="zh-CN" sz="1800" b="0" i="1" smtClean="0">
                        <a:latin typeface="Cambria Math" panose="02040503050406030204" pitchFamily="18" charset="0"/>
                      </a:rPr>
                      <m:t>)</m:t>
                    </m:r>
                  </m:oMath>
                </a14:m>
                <a:endParaRPr kumimoji="1" lang="en-US" altLang="zh-CN" sz="1800" b="0" dirty="0">
                  <a:latin typeface="Corbel" panose="020B050302020402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𝑉</m:t>
                          </m:r>
                        </m:e>
                      </m:d>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𝑛</m:t>
                      </m:r>
                    </m:oMath>
                  </m:oMathPara>
                </a14:m>
                <a:endParaRPr kumimoji="1" lang="zh-CN" altLang="en-US" sz="1800" b="0" dirty="0">
                  <a:latin typeface="Corbel" panose="020B0503020204020204" pitchFamily="34" charset="0"/>
                </a:endParaRPr>
              </a:p>
            </p:txBody>
          </p:sp>
        </mc:Choice>
        <mc:Fallback xmlns="">
          <p:sp>
            <p:nvSpPr>
              <p:cNvPr id="54" name="文本框 53">
                <a:extLst>
                  <a:ext uri="{FF2B5EF4-FFF2-40B4-BE49-F238E27FC236}">
                    <a16:creationId xmlns:a16="http://schemas.microsoft.com/office/drawing/2014/main" id="{471CF2FB-6692-F648-B857-746013A78C0C}"/>
                  </a:ext>
                </a:extLst>
              </p:cNvPr>
              <p:cNvSpPr txBox="1">
                <a:spLocks noRot="1" noChangeAspect="1" noMove="1" noResize="1" noEditPoints="1" noAdjustHandles="1" noChangeArrowheads="1" noChangeShapeType="1" noTextEdit="1"/>
              </p:cNvSpPr>
              <p:nvPr/>
            </p:nvSpPr>
            <p:spPr>
              <a:xfrm>
                <a:off x="-21434" y="6167045"/>
                <a:ext cx="2073154" cy="646331"/>
              </a:xfrm>
              <a:prstGeom prst="rect">
                <a:avLst/>
              </a:prstGeom>
              <a:blipFill>
                <a:blip r:embed="rId8"/>
                <a:stretch>
                  <a:fillRect l="-1829" t="-3922"/>
                </a:stretch>
              </a:blipFill>
            </p:spPr>
            <p:txBody>
              <a:bodyPr/>
              <a:lstStyle/>
              <a:p>
                <a:r>
                  <a:rPr lang="zh-CN" altLang="en-US">
                    <a:noFill/>
                  </a:rPr>
                  <a:t> </a:t>
                </a:r>
              </a:p>
            </p:txBody>
          </p:sp>
        </mc:Fallback>
      </mc:AlternateContent>
      <p:sp>
        <p:nvSpPr>
          <p:cNvPr id="55" name="文本框 54">
            <a:extLst>
              <a:ext uri="{FF2B5EF4-FFF2-40B4-BE49-F238E27FC236}">
                <a16:creationId xmlns:a16="http://schemas.microsoft.com/office/drawing/2014/main" id="{9CF12D13-328A-C24F-AECD-ACFBAEF53F73}"/>
              </a:ext>
            </a:extLst>
          </p:cNvPr>
          <p:cNvSpPr txBox="1"/>
          <p:nvPr/>
        </p:nvSpPr>
        <p:spPr>
          <a:xfrm>
            <a:off x="6963342" y="6164734"/>
            <a:ext cx="2145162" cy="646331"/>
          </a:xfrm>
          <a:prstGeom prst="rect">
            <a:avLst/>
          </a:prstGeom>
          <a:noFill/>
        </p:spPr>
        <p:txBody>
          <a:bodyPr wrap="square" rtlCol="0">
            <a:spAutoFit/>
          </a:bodyPr>
          <a:lstStyle/>
          <a:p>
            <a:pPr algn="ctr"/>
            <a:r>
              <a:rPr kumimoji="1" lang="en-US" altLang="zh-CN" sz="1800" dirty="0">
                <a:solidFill>
                  <a:srgbClr val="C00000"/>
                </a:solidFill>
                <a:latin typeface="Corbel" panose="020B0503020204020204" pitchFamily="34" charset="0"/>
              </a:rPr>
              <a:t>3. </a:t>
            </a:r>
            <a:r>
              <a:rPr kumimoji="1" lang="en-US" altLang="zh-CN" sz="1800" b="0" dirty="0">
                <a:latin typeface="Corbel" panose="020B0503020204020204" pitchFamily="34" charset="0"/>
              </a:rPr>
              <a:t>embedding vector for each node</a:t>
            </a:r>
            <a:endParaRPr kumimoji="1" lang="zh-CN" altLang="en-US" sz="1800" b="0" dirty="0">
              <a:latin typeface="Corbel" panose="020B0503020204020204" pitchFamily="34" charset="0"/>
            </a:endParaRPr>
          </a:p>
        </p:txBody>
      </p:sp>
      <p:sp>
        <p:nvSpPr>
          <p:cNvPr id="56" name="文本框 55">
            <a:extLst>
              <a:ext uri="{FF2B5EF4-FFF2-40B4-BE49-F238E27FC236}">
                <a16:creationId xmlns:a16="http://schemas.microsoft.com/office/drawing/2014/main" id="{B963BA0C-79C6-E047-8344-90C8C9C556D8}"/>
              </a:ext>
            </a:extLst>
          </p:cNvPr>
          <p:cNvSpPr txBox="1"/>
          <p:nvPr/>
        </p:nvSpPr>
        <p:spPr>
          <a:xfrm>
            <a:off x="5704956" y="4515063"/>
            <a:ext cx="1459332" cy="646331"/>
          </a:xfrm>
          <a:prstGeom prst="rect">
            <a:avLst/>
          </a:prstGeom>
          <a:noFill/>
        </p:spPr>
        <p:txBody>
          <a:bodyPr wrap="square" rtlCol="0">
            <a:spAutoFit/>
          </a:bodyPr>
          <a:lstStyle/>
          <a:p>
            <a:pPr algn="ctr"/>
            <a:r>
              <a:rPr kumimoji="1" lang="en-US" altLang="zh-CN" sz="1800" b="0" dirty="0">
                <a:latin typeface="Corbel" panose="020B0503020204020204" pitchFamily="34" charset="0"/>
              </a:rPr>
              <a:t>matrix factorization</a:t>
            </a:r>
            <a:endParaRPr kumimoji="1" lang="zh-CN" altLang="en-US" sz="1800" b="0" dirty="0">
              <a:latin typeface="Corbel" panose="020B0503020204020204" pitchFamily="34" charset="0"/>
            </a:endParaRPr>
          </a:p>
        </p:txBody>
      </p:sp>
      <p:sp>
        <p:nvSpPr>
          <p:cNvPr id="57" name="文本框 56">
            <a:extLst>
              <a:ext uri="{FF2B5EF4-FFF2-40B4-BE49-F238E27FC236}">
                <a16:creationId xmlns:a16="http://schemas.microsoft.com/office/drawing/2014/main" id="{139168E0-FBD4-E642-A81A-0BFF0EEFA6FD}"/>
              </a:ext>
            </a:extLst>
          </p:cNvPr>
          <p:cNvSpPr txBox="1"/>
          <p:nvPr/>
        </p:nvSpPr>
        <p:spPr>
          <a:xfrm>
            <a:off x="8039414" y="5306181"/>
            <a:ext cx="553998" cy="501595"/>
          </a:xfrm>
          <a:prstGeom prst="rect">
            <a:avLst/>
          </a:prstGeom>
          <a:noFill/>
        </p:spPr>
        <p:txBody>
          <a:bodyPr vert="eaVert" wrap="square" rtlCol="0">
            <a:spAutoFit/>
          </a:bodyPr>
          <a:lstStyle/>
          <a:p>
            <a:pPr algn="ctr"/>
            <a:r>
              <a:rPr kumimoji="1" lang="en-US" altLang="zh-CN" sz="2400" dirty="0">
                <a:solidFill>
                  <a:srgbClr val="C00000"/>
                </a:solidFill>
              </a:rPr>
              <a:t>…</a:t>
            </a:r>
            <a:endParaRPr kumimoji="1" lang="zh-CN" altLang="en-US" sz="2400" dirty="0">
              <a:solidFill>
                <a:srgbClr val="C00000"/>
              </a:solidFill>
            </a:endParaRPr>
          </a:p>
        </p:txBody>
      </p:sp>
      <p:sp>
        <p:nvSpPr>
          <p:cNvPr id="58" name="右大括号 57">
            <a:extLst>
              <a:ext uri="{FF2B5EF4-FFF2-40B4-BE49-F238E27FC236}">
                <a16:creationId xmlns:a16="http://schemas.microsoft.com/office/drawing/2014/main" id="{CEC49448-773C-1040-ABD0-DB12A40A7A75}"/>
              </a:ext>
            </a:extLst>
          </p:cNvPr>
          <p:cNvSpPr/>
          <p:nvPr/>
        </p:nvSpPr>
        <p:spPr>
          <a:xfrm rot="16200000">
            <a:off x="8155714" y="3602473"/>
            <a:ext cx="199447" cy="1296144"/>
          </a:xfrm>
          <a:prstGeom prst="rightBrace">
            <a:avLst/>
          </a:prstGeom>
          <a:ln w="28575">
            <a:solidFill>
              <a:srgbClr val="C00000">
                <a:alpha val="9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BB4981F2-57D6-C34D-B894-3E532D286437}"/>
                  </a:ext>
                </a:extLst>
              </p:cNvPr>
              <p:cNvSpPr txBox="1"/>
              <p:nvPr/>
            </p:nvSpPr>
            <p:spPr>
              <a:xfrm>
                <a:off x="7956373" y="3773499"/>
                <a:ext cx="720080" cy="4437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Hans" sz="2200" i="1">
                              <a:latin typeface="Cambria Math" panose="02040503050406030204" pitchFamily="18" charset="0"/>
                            </a:rPr>
                          </m:ctrlPr>
                        </m:sSupPr>
                        <m:e>
                          <m:r>
                            <a:rPr kumimoji="1" lang="en-US" altLang="zh-Hans" sz="2200" i="1">
                              <a:latin typeface="Cambria Math" panose="02040503050406030204" pitchFamily="18" charset="0"/>
                              <a:ea typeface="Cambria Math" panose="02040503050406030204" pitchFamily="18" charset="0"/>
                            </a:rPr>
                            <m:t>ℝ</m:t>
                          </m:r>
                        </m:e>
                        <m:sup>
                          <m:r>
                            <a:rPr kumimoji="1" lang="en-US" altLang="zh-Hans" sz="2200" i="1">
                              <a:latin typeface="Cambria Math" panose="02040503050406030204" pitchFamily="18" charset="0"/>
                            </a:rPr>
                            <m:t>𝒅</m:t>
                          </m:r>
                        </m:sup>
                      </m:sSup>
                    </m:oMath>
                  </m:oMathPara>
                </a14:m>
                <a:endParaRPr kumimoji="1" lang="zh-CN" altLang="en-US" sz="2200" dirty="0"/>
              </a:p>
            </p:txBody>
          </p:sp>
        </mc:Choice>
        <mc:Fallback xmlns="">
          <p:sp>
            <p:nvSpPr>
              <p:cNvPr id="59" name="文本框 58">
                <a:extLst>
                  <a:ext uri="{FF2B5EF4-FFF2-40B4-BE49-F238E27FC236}">
                    <a16:creationId xmlns:a16="http://schemas.microsoft.com/office/drawing/2014/main" id="{BB4981F2-57D6-C34D-B894-3E532D286437}"/>
                  </a:ext>
                </a:extLst>
              </p:cNvPr>
              <p:cNvSpPr txBox="1">
                <a:spLocks noRot="1" noChangeAspect="1" noMove="1" noResize="1" noEditPoints="1" noAdjustHandles="1" noChangeArrowheads="1" noChangeShapeType="1" noTextEdit="1"/>
              </p:cNvSpPr>
              <p:nvPr/>
            </p:nvSpPr>
            <p:spPr>
              <a:xfrm>
                <a:off x="7956373" y="3773499"/>
                <a:ext cx="720080" cy="44371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51B68472-D771-D643-AF67-3D1D337585B4}"/>
                  </a:ext>
                </a:extLst>
              </p:cNvPr>
              <p:cNvSpPr/>
              <p:nvPr/>
            </p:nvSpPr>
            <p:spPr>
              <a:xfrm>
                <a:off x="7103310" y="4294837"/>
                <a:ext cx="486415"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a:latin typeface="Cambria Math" panose="02040503050406030204" pitchFamily="18" charset="0"/>
                            <a:cs typeface="Times New Roman" pitchFamily="18" charset="0"/>
                          </a:rPr>
                          <m:t>1</m:t>
                        </m:r>
                      </m:sub>
                    </m:sSub>
                  </m:oMath>
                </a14:m>
                <a:r>
                  <a:rPr lang="en-US" altLang="zh-CN" sz="1800" dirty="0"/>
                  <a:t>:</a:t>
                </a:r>
                <a:endParaRPr lang="zh-CN" altLang="en-US" sz="1800" dirty="0"/>
              </a:p>
            </p:txBody>
          </p:sp>
        </mc:Choice>
        <mc:Fallback xmlns="">
          <p:sp>
            <p:nvSpPr>
              <p:cNvPr id="60" name="矩形 59">
                <a:extLst>
                  <a:ext uri="{FF2B5EF4-FFF2-40B4-BE49-F238E27FC236}">
                    <a16:creationId xmlns:a16="http://schemas.microsoft.com/office/drawing/2014/main" id="{51B68472-D771-D643-AF67-3D1D337585B4}"/>
                  </a:ext>
                </a:extLst>
              </p:cNvPr>
              <p:cNvSpPr>
                <a:spLocks noRot="1" noChangeAspect="1" noMove="1" noResize="1" noEditPoints="1" noAdjustHandles="1" noChangeArrowheads="1" noChangeShapeType="1" noTextEdit="1"/>
              </p:cNvSpPr>
              <p:nvPr/>
            </p:nvSpPr>
            <p:spPr>
              <a:xfrm>
                <a:off x="7103310" y="4294837"/>
                <a:ext cx="486415" cy="369332"/>
              </a:xfrm>
              <a:prstGeom prst="rect">
                <a:avLst/>
              </a:prstGeom>
              <a:blipFill>
                <a:blip r:embed="rId10"/>
                <a:stretch>
                  <a:fillRect t="-3333" r="-75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B30F9A59-763D-8A44-9083-8800393A5A08}"/>
                  </a:ext>
                </a:extLst>
              </p:cNvPr>
              <p:cNvSpPr/>
              <p:nvPr/>
            </p:nvSpPr>
            <p:spPr>
              <a:xfrm>
                <a:off x="7103309" y="4632024"/>
                <a:ext cx="491738"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smtClean="0">
                            <a:latin typeface="Cambria Math" panose="02040503050406030204" pitchFamily="18" charset="0"/>
                            <a:cs typeface="Times New Roman" pitchFamily="18" charset="0"/>
                          </a:rPr>
                          <m:t>2</m:t>
                        </m:r>
                      </m:sub>
                    </m:sSub>
                  </m:oMath>
                </a14:m>
                <a:r>
                  <a:rPr lang="en-US" altLang="zh-CN" sz="1800" dirty="0"/>
                  <a:t>:</a:t>
                </a:r>
                <a:endParaRPr lang="zh-CN" altLang="en-US" sz="1800" dirty="0"/>
              </a:p>
            </p:txBody>
          </p:sp>
        </mc:Choice>
        <mc:Fallback xmlns="">
          <p:sp>
            <p:nvSpPr>
              <p:cNvPr id="61" name="矩形 60">
                <a:extLst>
                  <a:ext uri="{FF2B5EF4-FFF2-40B4-BE49-F238E27FC236}">
                    <a16:creationId xmlns:a16="http://schemas.microsoft.com/office/drawing/2014/main" id="{B30F9A59-763D-8A44-9083-8800393A5A08}"/>
                  </a:ext>
                </a:extLst>
              </p:cNvPr>
              <p:cNvSpPr>
                <a:spLocks noRot="1" noChangeAspect="1" noMove="1" noResize="1" noEditPoints="1" noAdjustHandles="1" noChangeArrowheads="1" noChangeShapeType="1" noTextEdit="1"/>
              </p:cNvSpPr>
              <p:nvPr/>
            </p:nvSpPr>
            <p:spPr>
              <a:xfrm>
                <a:off x="7103309" y="4632024"/>
                <a:ext cx="491738" cy="369332"/>
              </a:xfrm>
              <a:prstGeom prst="rect">
                <a:avLst/>
              </a:prstGeom>
              <a:blipFill>
                <a:blip r:embed="rId11"/>
                <a:stretch>
                  <a:fillRect t="-6667" r="-75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022C0C29-980B-5445-A10D-AC5C006B700A}"/>
                  </a:ext>
                </a:extLst>
              </p:cNvPr>
              <p:cNvSpPr/>
              <p:nvPr/>
            </p:nvSpPr>
            <p:spPr>
              <a:xfrm>
                <a:off x="7111784" y="4969211"/>
                <a:ext cx="491738"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smtClean="0">
                            <a:latin typeface="Cambria Math" panose="02040503050406030204" pitchFamily="18" charset="0"/>
                            <a:cs typeface="Times New Roman" pitchFamily="18" charset="0"/>
                          </a:rPr>
                          <m:t>3</m:t>
                        </m:r>
                      </m:sub>
                    </m:sSub>
                  </m:oMath>
                </a14:m>
                <a:r>
                  <a:rPr lang="en-US" altLang="zh-CN" sz="1800" dirty="0"/>
                  <a:t>:</a:t>
                </a:r>
                <a:endParaRPr lang="zh-CN" altLang="en-US" sz="1800" dirty="0"/>
              </a:p>
            </p:txBody>
          </p:sp>
        </mc:Choice>
        <mc:Fallback xmlns="">
          <p:sp>
            <p:nvSpPr>
              <p:cNvPr id="62" name="矩形 61">
                <a:extLst>
                  <a:ext uri="{FF2B5EF4-FFF2-40B4-BE49-F238E27FC236}">
                    <a16:creationId xmlns:a16="http://schemas.microsoft.com/office/drawing/2014/main" id="{022C0C29-980B-5445-A10D-AC5C006B700A}"/>
                  </a:ext>
                </a:extLst>
              </p:cNvPr>
              <p:cNvSpPr>
                <a:spLocks noRot="1" noChangeAspect="1" noMove="1" noResize="1" noEditPoints="1" noAdjustHandles="1" noChangeArrowheads="1" noChangeShapeType="1" noTextEdit="1"/>
              </p:cNvSpPr>
              <p:nvPr/>
            </p:nvSpPr>
            <p:spPr>
              <a:xfrm>
                <a:off x="7111784" y="4969211"/>
                <a:ext cx="491738" cy="369332"/>
              </a:xfrm>
              <a:prstGeom prst="rect">
                <a:avLst/>
              </a:prstGeom>
              <a:blipFill>
                <a:blip r:embed="rId12"/>
                <a:stretch>
                  <a:fillRect t="-3333" r="-7500"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EAFC16FC-B33C-F74C-AFEA-ABBC43EA39C1}"/>
                  </a:ext>
                </a:extLst>
              </p:cNvPr>
              <p:cNvSpPr/>
              <p:nvPr/>
            </p:nvSpPr>
            <p:spPr>
              <a:xfrm>
                <a:off x="7120950" y="5754560"/>
                <a:ext cx="494559"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smtClean="0">
                            <a:latin typeface="Cambria Math" panose="02040503050406030204" pitchFamily="18" charset="0"/>
                            <a:cs typeface="Times New Roman" pitchFamily="18" charset="0"/>
                          </a:rPr>
                          <m:t>𝑛</m:t>
                        </m:r>
                      </m:sub>
                    </m:sSub>
                  </m:oMath>
                </a14:m>
                <a:r>
                  <a:rPr lang="en-US" altLang="zh-CN" sz="1800" dirty="0"/>
                  <a:t>:</a:t>
                </a:r>
                <a:endParaRPr lang="zh-CN" altLang="en-US" sz="1800" dirty="0"/>
              </a:p>
            </p:txBody>
          </p:sp>
        </mc:Choice>
        <mc:Fallback xmlns="">
          <p:sp>
            <p:nvSpPr>
              <p:cNvPr id="63" name="矩形 62">
                <a:extLst>
                  <a:ext uri="{FF2B5EF4-FFF2-40B4-BE49-F238E27FC236}">
                    <a16:creationId xmlns:a16="http://schemas.microsoft.com/office/drawing/2014/main" id="{EAFC16FC-B33C-F74C-AFEA-ABBC43EA39C1}"/>
                  </a:ext>
                </a:extLst>
              </p:cNvPr>
              <p:cNvSpPr>
                <a:spLocks noRot="1" noChangeAspect="1" noMove="1" noResize="1" noEditPoints="1" noAdjustHandles="1" noChangeArrowheads="1" noChangeShapeType="1" noTextEdit="1"/>
              </p:cNvSpPr>
              <p:nvPr/>
            </p:nvSpPr>
            <p:spPr>
              <a:xfrm>
                <a:off x="7120950" y="5754560"/>
                <a:ext cx="494559" cy="369332"/>
              </a:xfrm>
              <a:prstGeom prst="rect">
                <a:avLst/>
              </a:prstGeom>
              <a:blipFill>
                <a:blip r:embed="rId13"/>
                <a:stretch>
                  <a:fillRect t="-3333" r="-7500" b="-23333"/>
                </a:stretch>
              </a:blipFill>
            </p:spPr>
            <p:txBody>
              <a:bodyPr/>
              <a:lstStyle/>
              <a:p>
                <a:r>
                  <a:rPr lang="zh-CN" altLang="en-US">
                    <a:noFill/>
                  </a:rPr>
                  <a:t> </a:t>
                </a:r>
              </a:p>
            </p:txBody>
          </p:sp>
        </mc:Fallback>
      </mc:AlternateContent>
      <p:sp>
        <p:nvSpPr>
          <p:cNvPr id="64" name="矩形 63">
            <a:extLst>
              <a:ext uri="{FF2B5EF4-FFF2-40B4-BE49-F238E27FC236}">
                <a16:creationId xmlns:a16="http://schemas.microsoft.com/office/drawing/2014/main" id="{C6E87E04-DC0E-3B4E-A5D8-9D66295C9148}"/>
              </a:ext>
            </a:extLst>
          </p:cNvPr>
          <p:cNvSpPr/>
          <p:nvPr/>
        </p:nvSpPr>
        <p:spPr>
          <a:xfrm>
            <a:off x="1647582" y="2996952"/>
            <a:ext cx="7172890" cy="400110"/>
          </a:xfrm>
          <a:prstGeom prst="rect">
            <a:avLst/>
          </a:prstGeom>
          <a:ln w="28575">
            <a:noFill/>
          </a:ln>
        </p:spPr>
        <p:txBody>
          <a:bodyPr wrap="square">
            <a:spAutoFit/>
          </a:bodyPr>
          <a:lstStyle/>
          <a:p>
            <a:pPr algn="ctr"/>
            <a:r>
              <a:rPr kumimoji="1" lang="en-US" altLang="zh-CN" sz="2000" b="0" dirty="0">
                <a:latin typeface="Candara" panose="020E0502030303020204" pitchFamily="34" charset="0"/>
              </a:rPr>
              <a:t>Apply </a:t>
            </a:r>
            <a:r>
              <a:rPr kumimoji="1" lang="en-US" altLang="zh-CN" sz="2000" dirty="0">
                <a:solidFill>
                  <a:srgbClr val="0070C0"/>
                </a:solidFill>
                <a:latin typeface="Candara" panose="020E0502030303020204" pitchFamily="34" charset="0"/>
              </a:rPr>
              <a:t>single-target </a:t>
            </a:r>
            <a:r>
              <a:rPr kumimoji="1" lang="en-US" altLang="zh-CN" sz="2000" b="0" dirty="0">
                <a:latin typeface="Candara" panose="020E0502030303020204" pitchFamily="34" charset="0"/>
              </a:rPr>
              <a:t>PPR query for </a:t>
            </a:r>
            <a:r>
              <a:rPr kumimoji="1" lang="en-US" altLang="zh-CN" sz="2000" dirty="0">
                <a:latin typeface="Candara" panose="020E0502030303020204" pitchFamily="34" charset="0"/>
              </a:rPr>
              <a:t>each node </a:t>
            </a:r>
            <a:r>
              <a:rPr kumimoji="1" lang="en-US" altLang="zh-CN" sz="2000" b="0" dirty="0">
                <a:latin typeface="Candara" panose="020E0502030303020204" pitchFamily="34" charset="0"/>
              </a:rPr>
              <a:t>as the </a:t>
            </a:r>
            <a:r>
              <a:rPr kumimoji="1" lang="en-US" altLang="zh-CN" sz="2000" dirty="0">
                <a:solidFill>
                  <a:srgbClr val="0070C0"/>
                </a:solidFill>
                <a:latin typeface="Candara" panose="020E0502030303020204" pitchFamily="34" charset="0"/>
              </a:rPr>
              <a:t>target</a:t>
            </a:r>
            <a:r>
              <a:rPr kumimoji="1" lang="en-US" altLang="zh-CN" sz="2000" b="0" dirty="0">
                <a:latin typeface="Candara" panose="020E0502030303020204" pitchFamily="34" charset="0"/>
              </a:rPr>
              <a:t> node. </a:t>
            </a:r>
          </a:p>
        </p:txBody>
      </p:sp>
      <p:sp>
        <p:nvSpPr>
          <p:cNvPr id="2" name="文本框 1">
            <a:extLst>
              <a:ext uri="{FF2B5EF4-FFF2-40B4-BE49-F238E27FC236}">
                <a16:creationId xmlns:a16="http://schemas.microsoft.com/office/drawing/2014/main" id="{48CB6BBF-1B42-1C48-951A-E32196FD8AB4}"/>
              </a:ext>
            </a:extLst>
          </p:cNvPr>
          <p:cNvSpPr txBox="1"/>
          <p:nvPr/>
        </p:nvSpPr>
        <p:spPr>
          <a:xfrm>
            <a:off x="232654" y="2564904"/>
            <a:ext cx="1026978" cy="830997"/>
          </a:xfrm>
          <a:prstGeom prst="rect">
            <a:avLst/>
          </a:prstGeom>
          <a:noFill/>
          <a:ln w="28575">
            <a:solidFill>
              <a:srgbClr val="C00000"/>
            </a:solidFill>
          </a:ln>
        </p:spPr>
        <p:txBody>
          <a:bodyPr wrap="square" rtlCol="0">
            <a:spAutoFit/>
          </a:bodyPr>
          <a:lstStyle/>
          <a:p>
            <a:pPr algn="ctr"/>
            <a:r>
              <a:rPr kumimoji="1" lang="en-US" altLang="zh-CN" sz="2400" b="0" dirty="0">
                <a:latin typeface="Corbel" panose="020B0503020204020204" pitchFamily="34" charset="0"/>
              </a:rPr>
              <a:t>PPR matrix</a:t>
            </a:r>
            <a:endParaRPr kumimoji="1" lang="zh-CN" altLang="en-US" sz="2400" b="0" dirty="0">
              <a:latin typeface="Corbel" panose="020B0503020204020204" pitchFamily="34" charset="0"/>
            </a:endParaRPr>
          </a:p>
        </p:txBody>
      </p:sp>
      <p:sp>
        <p:nvSpPr>
          <p:cNvPr id="26" name="矩形 25">
            <a:extLst>
              <a:ext uri="{FF2B5EF4-FFF2-40B4-BE49-F238E27FC236}">
                <a16:creationId xmlns:a16="http://schemas.microsoft.com/office/drawing/2014/main" id="{34CED46F-754B-DA4D-9BDE-62C8466554EB}"/>
              </a:ext>
            </a:extLst>
          </p:cNvPr>
          <p:cNvSpPr/>
          <p:nvPr/>
        </p:nvSpPr>
        <p:spPr>
          <a:xfrm>
            <a:off x="1688934" y="2564904"/>
            <a:ext cx="7172890" cy="400110"/>
          </a:xfrm>
          <a:prstGeom prst="rect">
            <a:avLst/>
          </a:prstGeom>
          <a:ln w="28575">
            <a:noFill/>
          </a:ln>
        </p:spPr>
        <p:txBody>
          <a:bodyPr wrap="square">
            <a:spAutoFit/>
          </a:bodyPr>
          <a:lstStyle/>
          <a:p>
            <a:pPr algn="ctr"/>
            <a:r>
              <a:rPr kumimoji="1" lang="en-US" altLang="zh-CN" sz="2000" b="0" dirty="0">
                <a:latin typeface="Candara" panose="020E0502030303020204" pitchFamily="34" charset="0"/>
              </a:rPr>
              <a:t>Apply </a:t>
            </a:r>
            <a:r>
              <a:rPr kumimoji="1" lang="en-US" altLang="zh-CN" sz="2000" dirty="0">
                <a:solidFill>
                  <a:srgbClr val="0070C0"/>
                </a:solidFill>
                <a:latin typeface="Candara" panose="020E0502030303020204" pitchFamily="34" charset="0"/>
              </a:rPr>
              <a:t>single-source </a:t>
            </a:r>
            <a:r>
              <a:rPr kumimoji="1" lang="en-US" altLang="zh-CN" sz="2000" b="0" dirty="0">
                <a:latin typeface="Candara" panose="020E0502030303020204" pitchFamily="34" charset="0"/>
              </a:rPr>
              <a:t>PPR query for </a:t>
            </a:r>
            <a:r>
              <a:rPr kumimoji="1" lang="en-US" altLang="zh-CN" sz="2000" dirty="0">
                <a:latin typeface="Candara" panose="020E0502030303020204" pitchFamily="34" charset="0"/>
              </a:rPr>
              <a:t>each node </a:t>
            </a:r>
            <a:r>
              <a:rPr kumimoji="1" lang="en-US" altLang="zh-CN" sz="2000" b="0" dirty="0">
                <a:latin typeface="Candara" panose="020E0502030303020204" pitchFamily="34" charset="0"/>
              </a:rPr>
              <a:t>as the </a:t>
            </a:r>
            <a:r>
              <a:rPr kumimoji="1" lang="en-US" altLang="zh-CN" sz="2000" dirty="0">
                <a:solidFill>
                  <a:srgbClr val="0070C0"/>
                </a:solidFill>
                <a:latin typeface="Candara" panose="020E0502030303020204" pitchFamily="34" charset="0"/>
              </a:rPr>
              <a:t>source</a:t>
            </a:r>
            <a:r>
              <a:rPr kumimoji="1" lang="en-US" altLang="zh-CN" sz="2000" b="0" dirty="0">
                <a:latin typeface="Candara" panose="020E0502030303020204" pitchFamily="34" charset="0"/>
              </a:rPr>
              <a:t> node. </a:t>
            </a:r>
          </a:p>
        </p:txBody>
      </p:sp>
      <p:sp>
        <p:nvSpPr>
          <p:cNvPr id="6" name="右箭头 5">
            <a:extLst>
              <a:ext uri="{FF2B5EF4-FFF2-40B4-BE49-F238E27FC236}">
                <a16:creationId xmlns:a16="http://schemas.microsoft.com/office/drawing/2014/main" id="{610FC31A-835C-4248-B1BD-B77398CE4CEB}"/>
              </a:ext>
            </a:extLst>
          </p:cNvPr>
          <p:cNvSpPr/>
          <p:nvPr/>
        </p:nvSpPr>
        <p:spPr>
          <a:xfrm rot="20237811">
            <a:off x="1385131" y="2760755"/>
            <a:ext cx="288032" cy="96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右箭头 27">
            <a:extLst>
              <a:ext uri="{FF2B5EF4-FFF2-40B4-BE49-F238E27FC236}">
                <a16:creationId xmlns:a16="http://schemas.microsoft.com/office/drawing/2014/main" id="{205808A1-93B7-9B41-B092-E6E1F4A77EAA}"/>
              </a:ext>
            </a:extLst>
          </p:cNvPr>
          <p:cNvSpPr/>
          <p:nvPr/>
        </p:nvSpPr>
        <p:spPr>
          <a:xfrm rot="1362189" flipV="1">
            <a:off x="1385131" y="3138246"/>
            <a:ext cx="288032" cy="96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8F522E0-1DE5-BD40-9D4F-785685F6FE93}"/>
                  </a:ext>
                </a:extLst>
              </p:cNvPr>
              <p:cNvSpPr txBox="1"/>
              <p:nvPr/>
            </p:nvSpPr>
            <p:spPr>
              <a:xfrm>
                <a:off x="2822139" y="3395746"/>
                <a:ext cx="5134234" cy="430887"/>
              </a:xfrm>
              <a:prstGeom prst="rect">
                <a:avLst/>
              </a:prstGeom>
              <a:noFill/>
            </p:spPr>
            <p:txBody>
              <a:bodyPr wrap="square" rtlCol="0">
                <a:spAutoFit/>
              </a:bodyPr>
              <a:lstStyle/>
              <a:p>
                <a:r>
                  <a:rPr kumimoji="1" lang="en-US" altLang="zh-CN" sz="2200" b="0" dirty="0">
                    <a:solidFill>
                      <a:srgbClr val="FF0000"/>
                    </a:solidFill>
                    <a:latin typeface="Corbel" panose="020B0503020204020204" pitchFamily="34" charset="0"/>
                  </a:rPr>
                  <a:t>Better: more accurate for </a:t>
                </a:r>
                <a14:m>
                  <m:oMath xmlns:m="http://schemas.openxmlformats.org/officeDocument/2006/math">
                    <m:r>
                      <a:rPr kumimoji="1" lang="en-US" altLang="zh-CN" sz="2200" b="0" i="1" smtClean="0">
                        <a:solidFill>
                          <a:srgbClr val="FF0000"/>
                        </a:solidFill>
                        <a:latin typeface="Cambria Math" panose="02040503050406030204" pitchFamily="18" charset="0"/>
                        <a:ea typeface="Cambria Math" panose="02040503050406030204" pitchFamily="18" charset="0"/>
                      </a:rPr>
                      <m:t>𝜀</m:t>
                    </m:r>
                  </m:oMath>
                </a14:m>
                <a:r>
                  <a:rPr kumimoji="1" lang="en-US" altLang="zh-CN" sz="2200" b="0" dirty="0">
                    <a:solidFill>
                      <a:srgbClr val="FF0000"/>
                    </a:solidFill>
                    <a:latin typeface="Corbel" panose="020B0503020204020204" pitchFamily="34" charset="0"/>
                  </a:rPr>
                  <a:t> additive error</a:t>
                </a:r>
                <a:endParaRPr kumimoji="1" lang="zh-CN" altLang="en-US" sz="2200" b="0" dirty="0">
                  <a:solidFill>
                    <a:srgbClr val="FF0000"/>
                  </a:solidFill>
                  <a:latin typeface="Corbel" panose="020B0503020204020204" pitchFamily="34" charset="0"/>
                </a:endParaRPr>
              </a:p>
            </p:txBody>
          </p:sp>
        </mc:Choice>
        <mc:Fallback xmlns="">
          <p:sp>
            <p:nvSpPr>
              <p:cNvPr id="7" name="文本框 6">
                <a:extLst>
                  <a:ext uri="{FF2B5EF4-FFF2-40B4-BE49-F238E27FC236}">
                    <a16:creationId xmlns:a16="http://schemas.microsoft.com/office/drawing/2014/main" id="{58F522E0-1DE5-BD40-9D4F-785685F6FE93}"/>
                  </a:ext>
                </a:extLst>
              </p:cNvPr>
              <p:cNvSpPr txBox="1">
                <a:spLocks noRot="1" noChangeAspect="1" noMove="1" noResize="1" noEditPoints="1" noAdjustHandles="1" noChangeArrowheads="1" noChangeShapeType="1" noTextEdit="1"/>
              </p:cNvSpPr>
              <p:nvPr/>
            </p:nvSpPr>
            <p:spPr>
              <a:xfrm>
                <a:off x="2822139" y="3395746"/>
                <a:ext cx="5134234" cy="430887"/>
              </a:xfrm>
              <a:prstGeom prst="rect">
                <a:avLst/>
              </a:prstGeom>
              <a:blipFill>
                <a:blip r:embed="rId14"/>
                <a:stretch>
                  <a:fillRect l="-1235" t="-5714" b="-28571"/>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010DE138-3576-954F-8DA3-2094C25DA606}"/>
              </a:ext>
            </a:extLst>
          </p:cNvPr>
          <p:cNvSpPr/>
          <p:nvPr/>
        </p:nvSpPr>
        <p:spPr>
          <a:xfrm>
            <a:off x="1716053" y="2937789"/>
            <a:ext cx="7104419" cy="476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1959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1000"/>
                                        <p:tgtEl>
                                          <p:spTgt spid="49"/>
                                        </p:tgtEl>
                                      </p:cBhvr>
                                    </p:animEffec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56"/>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1000"/>
                                  </p:stCondLst>
                                  <p:childTnLst>
                                    <p:set>
                                      <p:cBhvr>
                                        <p:cTn id="25" dur="1" fill="hold">
                                          <p:stCondLst>
                                            <p:cond delay="0"/>
                                          </p:stCondLst>
                                        </p:cTn>
                                        <p:tgtEl>
                                          <p:spTgt spid="45"/>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nodeType="withEffect">
                                  <p:stCondLst>
                                    <p:cond delay="1000"/>
                                  </p:stCondLst>
                                  <p:childTnLst>
                                    <p:set>
                                      <p:cBhvr>
                                        <p:cTn id="29" dur="1" fill="hold">
                                          <p:stCondLst>
                                            <p:cond delay="0"/>
                                          </p:stCondLst>
                                        </p:cTn>
                                        <p:tgtEl>
                                          <p:spTgt spid="51"/>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52"/>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55"/>
                                        </p:tgtEl>
                                        <p:attrNameLst>
                                          <p:attrName>style.visibility</p:attrName>
                                        </p:attrNameLst>
                                      </p:cBhvr>
                                      <p:to>
                                        <p:strVal val="visible"/>
                                      </p:to>
                                    </p:set>
                                  </p:childTnLst>
                                </p:cTn>
                              </p:par>
                              <p:par>
                                <p:cTn id="34" presetID="1" presetClass="entr" presetSubtype="0" fill="hold" grpId="0" nodeType="withEffect">
                                  <p:stCondLst>
                                    <p:cond delay="1000"/>
                                  </p:stCondLst>
                                  <p:childTnLst>
                                    <p:set>
                                      <p:cBhvr>
                                        <p:cTn id="35" dur="1" fill="hold">
                                          <p:stCondLst>
                                            <p:cond delay="0"/>
                                          </p:stCondLst>
                                        </p:cTn>
                                        <p:tgtEl>
                                          <p:spTgt spid="57"/>
                                        </p:tgtEl>
                                        <p:attrNameLst>
                                          <p:attrName>style.visibility</p:attrName>
                                        </p:attrNameLst>
                                      </p:cBhvr>
                                      <p:to>
                                        <p:strVal val="visible"/>
                                      </p:to>
                                    </p:set>
                                  </p:childTnLst>
                                </p:cTn>
                              </p:par>
                              <p:par>
                                <p:cTn id="36" presetID="1" presetClass="entr" presetSubtype="0" fill="hold" grpId="0" nodeType="withEffect">
                                  <p:stCondLst>
                                    <p:cond delay="1000"/>
                                  </p:stCondLst>
                                  <p:childTnLst>
                                    <p:set>
                                      <p:cBhvr>
                                        <p:cTn id="37" dur="1" fill="hold">
                                          <p:stCondLst>
                                            <p:cond delay="0"/>
                                          </p:stCondLst>
                                        </p:cTn>
                                        <p:tgtEl>
                                          <p:spTgt spid="58"/>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grpId="0" nodeType="withEffect">
                                  <p:stCondLst>
                                    <p:cond delay="1000"/>
                                  </p:stCondLst>
                                  <p:childTnLst>
                                    <p:set>
                                      <p:cBhvr>
                                        <p:cTn id="41" dur="1" fill="hold">
                                          <p:stCondLst>
                                            <p:cond delay="0"/>
                                          </p:stCondLst>
                                        </p:cTn>
                                        <p:tgtEl>
                                          <p:spTgt spid="60"/>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childTnLst>
                                </p:cTn>
                              </p:par>
                              <p:par>
                                <p:cTn id="44" presetID="1" presetClass="entr" presetSubtype="0" fill="hold" grpId="0" nodeType="withEffect">
                                  <p:stCondLst>
                                    <p:cond delay="1000"/>
                                  </p:stCondLst>
                                  <p:childTnLst>
                                    <p:set>
                                      <p:cBhvr>
                                        <p:cTn id="45" dur="1" fill="hold">
                                          <p:stCondLst>
                                            <p:cond delay="0"/>
                                          </p:stCondLst>
                                        </p:cTn>
                                        <p:tgtEl>
                                          <p:spTgt spid="62"/>
                                        </p:tgtEl>
                                        <p:attrNameLst>
                                          <p:attrName>style.visibility</p:attrName>
                                        </p:attrNameLst>
                                      </p:cBhvr>
                                      <p:to>
                                        <p:strVal val="visible"/>
                                      </p:to>
                                    </p:set>
                                  </p:childTnLst>
                                </p:cTn>
                              </p:par>
                              <p:par>
                                <p:cTn id="46" presetID="1" presetClass="entr" presetSubtype="0" fill="hold" grpId="0" nodeType="withEffect">
                                  <p:stCondLst>
                                    <p:cond delay="1000"/>
                                  </p:stCondLst>
                                  <p:childTnLst>
                                    <p:set>
                                      <p:cBhvr>
                                        <p:cTn id="47" dur="1" fill="hold">
                                          <p:stCondLst>
                                            <p:cond delay="0"/>
                                          </p:stCondLst>
                                        </p:cTn>
                                        <p:tgtEl>
                                          <p:spTgt spid="6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par>
                          <p:cTn id="59" fill="hold">
                            <p:stCondLst>
                              <p:cond delay="0"/>
                            </p:stCondLst>
                            <p:childTnLst>
                              <p:par>
                                <p:cTn id="60" presetID="42" presetClass="entr" presetSubtype="0" fill="hold" grpId="0" nodeType="afterEffect">
                                  <p:stCondLst>
                                    <p:cond delay="5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par>
                          <p:cTn id="69" fill="hold">
                            <p:stCondLst>
                              <p:cond delay="1000"/>
                            </p:stCondLst>
                            <p:childTnLst>
                              <p:par>
                                <p:cTn id="70" presetID="42" presetClass="entr" presetSubtype="0" fill="hold" grpId="0" nodeType="afterEffect">
                                  <p:stCondLst>
                                    <p:cond delay="50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3" grpId="0"/>
      <p:bldP spid="55" grpId="0"/>
      <p:bldP spid="56" grpId="0"/>
      <p:bldP spid="57" grpId="0"/>
      <p:bldP spid="58" grpId="0" animBg="1"/>
      <p:bldP spid="59" grpId="0"/>
      <p:bldP spid="60" grpId="0"/>
      <p:bldP spid="61" grpId="0"/>
      <p:bldP spid="62" grpId="0"/>
      <p:bldP spid="63" grpId="0"/>
      <p:bldP spid="64" grpId="0"/>
      <p:bldP spid="2" grpId="0" animBg="1"/>
      <p:bldP spid="26" grpId="0"/>
      <p:bldP spid="6" grpId="0" animBg="1"/>
      <p:bldP spid="28" grpId="0" animBg="1"/>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070398" y="68040"/>
            <a:ext cx="7750074" cy="1128712"/>
          </a:xfrm>
        </p:spPr>
        <p:txBody>
          <a:bodyPr/>
          <a:lstStyle/>
          <a:p>
            <a:pPr eaLnBrk="1" hangingPunct="1"/>
            <a:r>
              <a:rPr lang="en-US" altLang="zh-CN" sz="3000" dirty="0">
                <a:ea typeface="宋体" pitchFamily="2" charset="-122"/>
              </a:rPr>
              <a:t>Application: graph neural networks (GNN)</a:t>
            </a:r>
          </a:p>
        </p:txBody>
      </p:sp>
      <p:sp>
        <p:nvSpPr>
          <p:cNvPr id="6" name="文本框 5">
            <a:extLst>
              <a:ext uri="{FF2B5EF4-FFF2-40B4-BE49-F238E27FC236}">
                <a16:creationId xmlns:a16="http://schemas.microsoft.com/office/drawing/2014/main" id="{5205F507-BF1A-8E46-A0BB-BD14C482CF88}"/>
              </a:ext>
            </a:extLst>
          </p:cNvPr>
          <p:cNvSpPr txBox="1"/>
          <p:nvPr/>
        </p:nvSpPr>
        <p:spPr>
          <a:xfrm>
            <a:off x="611560" y="980728"/>
            <a:ext cx="8208912" cy="1446550"/>
          </a:xfrm>
          <a:prstGeom prst="rect">
            <a:avLst/>
          </a:prstGeom>
          <a:noFill/>
        </p:spPr>
        <p:txBody>
          <a:bodyPr wrap="square" rtlCol="0">
            <a:spAutoFit/>
          </a:bodyPr>
          <a:lstStyle/>
          <a:p>
            <a:r>
              <a:rPr kumimoji="1" lang="en-US" altLang="zh-CN" sz="2200" b="0" dirty="0">
                <a:latin typeface="Candara" panose="020E0502030303020204" pitchFamily="34" charset="0"/>
              </a:rPr>
              <a:t>Most graph neural networks apply message-passing framework: </a:t>
            </a:r>
          </a:p>
          <a:p>
            <a:pPr marL="342900" indent="-342900">
              <a:buSzPct val="80000"/>
              <a:buFont typeface="Wingdings" pitchFamily="2" charset="2"/>
              <a:buChar char="p"/>
            </a:pPr>
            <a:r>
              <a:rPr kumimoji="1" lang="en-US" altLang="zh-CN" sz="2200" b="0" dirty="0">
                <a:latin typeface="Candara" panose="020E0502030303020204" pitchFamily="34" charset="0"/>
              </a:rPr>
              <a:t>Propagate node features along the neighbors. </a:t>
            </a:r>
          </a:p>
          <a:p>
            <a:pPr marL="342900" indent="-342900">
              <a:buSzPct val="80000"/>
              <a:buFont typeface="Wingdings" pitchFamily="2" charset="2"/>
              <a:buChar char="p"/>
            </a:pPr>
            <a:r>
              <a:rPr kumimoji="1" lang="en-US" altLang="zh-CN" sz="2200" b="0" dirty="0">
                <a:latin typeface="Candara" panose="020E0502030303020204" pitchFamily="34" charset="0"/>
              </a:rPr>
              <a:t>Aggregate messages to obtain the updated representation for each node. </a:t>
            </a:r>
          </a:p>
        </p:txBody>
      </p:sp>
      <p:sp>
        <p:nvSpPr>
          <p:cNvPr id="2" name="文本框 1">
            <a:extLst>
              <a:ext uri="{FF2B5EF4-FFF2-40B4-BE49-F238E27FC236}">
                <a16:creationId xmlns:a16="http://schemas.microsoft.com/office/drawing/2014/main" id="{F843291A-4E5C-994E-A5B9-DC292A391D4A}"/>
              </a:ext>
            </a:extLst>
          </p:cNvPr>
          <p:cNvSpPr txBox="1"/>
          <p:nvPr/>
        </p:nvSpPr>
        <p:spPr>
          <a:xfrm>
            <a:off x="323528" y="2338249"/>
            <a:ext cx="8786093" cy="430887"/>
          </a:xfrm>
          <a:prstGeom prst="rect">
            <a:avLst/>
          </a:prstGeom>
          <a:noFill/>
        </p:spPr>
        <p:txBody>
          <a:bodyPr wrap="square" rtlCol="0">
            <a:spAutoFit/>
          </a:bodyPr>
          <a:lstStyle/>
          <a:p>
            <a:r>
              <a:rPr kumimoji="1" lang="en-US" altLang="zh-CN" sz="2200" dirty="0" err="1">
                <a:latin typeface="Corbel" panose="020B0503020204020204" pitchFamily="34" charset="0"/>
              </a:rPr>
              <a:t>PPRGo</a:t>
            </a:r>
            <a:r>
              <a:rPr kumimoji="1" lang="en-US" altLang="zh-CN" sz="1800" b="0" dirty="0">
                <a:latin typeface="Corbel" panose="020B0503020204020204" pitchFamily="34" charset="0"/>
              </a:rPr>
              <a:t>[KDD’20]: </a:t>
            </a:r>
            <a:r>
              <a:rPr kumimoji="1" lang="en-US" altLang="zh-CN" sz="2200" b="0" dirty="0">
                <a:latin typeface="Corbel" panose="020B0503020204020204" pitchFamily="34" charset="0"/>
              </a:rPr>
              <a:t>use </a:t>
            </a:r>
            <a:r>
              <a:rPr kumimoji="1" lang="en-US" altLang="zh-CN" sz="2200" dirty="0">
                <a:solidFill>
                  <a:srgbClr val="C00000"/>
                </a:solidFill>
                <a:latin typeface="Corbel" panose="020B0503020204020204" pitchFamily="34" charset="0"/>
              </a:rPr>
              <a:t>PPR matrix </a:t>
            </a:r>
            <a:r>
              <a:rPr kumimoji="1" lang="en-US" altLang="zh-CN" sz="2200" b="0" dirty="0">
                <a:latin typeface="Corbel" panose="020B0503020204020204" pitchFamily="34" charset="0"/>
              </a:rPr>
              <a:t>to propagate and aggregate information. </a:t>
            </a:r>
            <a:endParaRPr kumimoji="1" lang="zh-CN" altLang="en-US" sz="2200" b="0" dirty="0">
              <a:latin typeface="Corbel" panose="020B0503020204020204" pitchFamily="34" charset="0"/>
            </a:endParaRPr>
          </a:p>
        </p:txBody>
      </p:sp>
      <p:pic>
        <p:nvPicPr>
          <p:cNvPr id="7" name="图片 6" descr="图片包含 游戏机, 挂, 钟表, 画&#10;&#10;描述已自动生成">
            <a:extLst>
              <a:ext uri="{FF2B5EF4-FFF2-40B4-BE49-F238E27FC236}">
                <a16:creationId xmlns:a16="http://schemas.microsoft.com/office/drawing/2014/main" id="{8180AE90-9EA3-0140-A2FD-65DDDC88C6FA}"/>
              </a:ext>
            </a:extLst>
          </p:cNvPr>
          <p:cNvPicPr>
            <a:picLocks noChangeAspect="1"/>
          </p:cNvPicPr>
          <p:nvPr/>
        </p:nvPicPr>
        <p:blipFill rotWithShape="1">
          <a:blip r:embed="rId3">
            <a:extLst>
              <a:ext uri="{28A0092B-C50C-407E-A947-70E740481C1C}">
                <a14:useLocalDpi xmlns:a14="http://schemas.microsoft.com/office/drawing/2010/main" val="0"/>
              </a:ext>
            </a:extLst>
          </a:blip>
          <a:srcRect b="12021"/>
          <a:stretch/>
        </p:blipFill>
        <p:spPr>
          <a:xfrm>
            <a:off x="210159" y="3566250"/>
            <a:ext cx="1429130" cy="2129280"/>
          </a:xfrm>
          <a:prstGeom prst="rect">
            <a:avLst/>
          </a:prstGeom>
        </p:spPr>
      </p:pic>
      <p:sp>
        <p:nvSpPr>
          <p:cNvPr id="9" name="右箭头 8">
            <a:extLst>
              <a:ext uri="{FF2B5EF4-FFF2-40B4-BE49-F238E27FC236}">
                <a16:creationId xmlns:a16="http://schemas.microsoft.com/office/drawing/2014/main" id="{3C995ED6-3266-4B4C-B9E8-013946A159D5}"/>
              </a:ext>
            </a:extLst>
          </p:cNvPr>
          <p:cNvSpPr/>
          <p:nvPr/>
        </p:nvSpPr>
        <p:spPr>
          <a:xfrm>
            <a:off x="1619672" y="4543402"/>
            <a:ext cx="360040" cy="22795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BA73E3FC-0AFE-4F44-9857-48A4C1B94583}"/>
              </a:ext>
            </a:extLst>
          </p:cNvPr>
          <p:cNvSpPr txBox="1"/>
          <p:nvPr/>
        </p:nvSpPr>
        <p:spPr>
          <a:xfrm>
            <a:off x="2452363" y="5903821"/>
            <a:ext cx="1515561"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2.</a:t>
            </a:r>
            <a:r>
              <a:rPr kumimoji="1" lang="en-US" altLang="zh-CN" sz="1800" b="0" dirty="0">
                <a:latin typeface="Corbel" panose="020B0503020204020204" pitchFamily="34" charset="0"/>
              </a:rPr>
              <a:t> PPR matrix</a:t>
            </a:r>
            <a:endParaRPr kumimoji="1" lang="zh-CN" altLang="en-US" sz="18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A655832-F8D2-254C-BEDB-2CEF78849F62}"/>
                  </a:ext>
                </a:extLst>
              </p:cNvPr>
              <p:cNvSpPr txBox="1"/>
              <p:nvPr/>
            </p:nvSpPr>
            <p:spPr>
              <a:xfrm>
                <a:off x="70191" y="5903821"/>
                <a:ext cx="2073154"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1. </a:t>
                </a:r>
                <a:r>
                  <a:rPr kumimoji="1" lang="en-US" altLang="zh-CN" sz="1800" b="0" dirty="0">
                    <a:latin typeface="Corbel" panose="020B0503020204020204" pitchFamily="34" charset="0"/>
                  </a:rPr>
                  <a:t>Graph </a:t>
                </a:r>
                <a14:m>
                  <m:oMath xmlns:m="http://schemas.openxmlformats.org/officeDocument/2006/math">
                    <m:r>
                      <a:rPr kumimoji="1" lang="en-US" altLang="zh-CN" sz="1800" b="0" i="1" smtClean="0">
                        <a:latin typeface="Cambria Math" panose="02040503050406030204" pitchFamily="18" charset="0"/>
                      </a:rPr>
                      <m:t>𝐺</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𝑉</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𝐸</m:t>
                    </m:r>
                    <m:r>
                      <a:rPr kumimoji="1" lang="en-US" altLang="zh-CN" sz="1800" b="0" i="1" smtClean="0">
                        <a:latin typeface="Cambria Math" panose="02040503050406030204" pitchFamily="18" charset="0"/>
                      </a:rPr>
                      <m:t>)</m:t>
                    </m:r>
                  </m:oMath>
                </a14:m>
                <a:endParaRPr kumimoji="1" lang="en-US" altLang="zh-CN" sz="1800" b="0" dirty="0">
                  <a:latin typeface="Corbel" panose="020B0503020204020204" pitchFamily="34" charset="0"/>
                </a:endParaRPr>
              </a:p>
            </p:txBody>
          </p:sp>
        </mc:Choice>
        <mc:Fallback xmlns="">
          <p:sp>
            <p:nvSpPr>
              <p:cNvPr id="11" name="文本框 10">
                <a:extLst>
                  <a:ext uri="{FF2B5EF4-FFF2-40B4-BE49-F238E27FC236}">
                    <a16:creationId xmlns:a16="http://schemas.microsoft.com/office/drawing/2014/main" id="{1A655832-F8D2-254C-BEDB-2CEF78849F62}"/>
                  </a:ext>
                </a:extLst>
              </p:cNvPr>
              <p:cNvSpPr txBox="1">
                <a:spLocks noRot="1" noChangeAspect="1" noMove="1" noResize="1" noEditPoints="1" noAdjustHandles="1" noChangeArrowheads="1" noChangeShapeType="1" noTextEdit="1"/>
              </p:cNvSpPr>
              <p:nvPr/>
            </p:nvSpPr>
            <p:spPr>
              <a:xfrm>
                <a:off x="70191" y="5903821"/>
                <a:ext cx="2073154" cy="369332"/>
              </a:xfrm>
              <a:prstGeom prst="rect">
                <a:avLst/>
              </a:prstGeom>
              <a:blipFill>
                <a:blip r:embed="rId4"/>
                <a:stretch>
                  <a:fillRect l="-2439" t="-6667" b="-23333"/>
                </a:stretch>
              </a:blipFill>
            </p:spPr>
            <p:txBody>
              <a:bodyPr/>
              <a:lstStyle/>
              <a:p>
                <a:r>
                  <a:rPr lang="zh-CN" altLang="en-US">
                    <a:noFill/>
                  </a:rPr>
                  <a:t> </a:t>
                </a:r>
              </a:p>
            </p:txBody>
          </p:sp>
        </mc:Fallback>
      </mc:AlternateContent>
      <p:pic>
        <p:nvPicPr>
          <p:cNvPr id="5" name="图片 4" descr="图片包含 电子, 计算器, 照片, 键盘&#10;&#10;描述已自动生成">
            <a:extLst>
              <a:ext uri="{FF2B5EF4-FFF2-40B4-BE49-F238E27FC236}">
                <a16:creationId xmlns:a16="http://schemas.microsoft.com/office/drawing/2014/main" id="{EA2A87F0-646D-184D-90B2-9C875BE7D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3356992"/>
            <a:ext cx="2212631" cy="2394229"/>
          </a:xfrm>
          <a:prstGeom prst="rect">
            <a:avLst/>
          </a:prstGeom>
        </p:spPr>
      </p:pic>
      <p:pic>
        <p:nvPicPr>
          <p:cNvPr id="19" name="图片 18">
            <a:extLst>
              <a:ext uri="{FF2B5EF4-FFF2-40B4-BE49-F238E27FC236}">
                <a16:creationId xmlns:a16="http://schemas.microsoft.com/office/drawing/2014/main" id="{2FD2142E-72BF-2B4F-9F7F-381915963FDB}"/>
              </a:ext>
            </a:extLst>
          </p:cNvPr>
          <p:cNvPicPr>
            <a:picLocks noChangeAspect="1"/>
          </p:cNvPicPr>
          <p:nvPr/>
        </p:nvPicPr>
        <p:blipFill rotWithShape="1">
          <a:blip r:embed="rId6"/>
          <a:srcRect l="2600"/>
          <a:stretch/>
        </p:blipFill>
        <p:spPr>
          <a:xfrm>
            <a:off x="5076056" y="2863359"/>
            <a:ext cx="936105" cy="1937522"/>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BFB6C42B-A068-504B-90AF-E39EAAF72D02}"/>
                  </a:ext>
                </a:extLst>
              </p:cNvPr>
              <p:cNvSpPr txBox="1"/>
              <p:nvPr/>
            </p:nvSpPr>
            <p:spPr>
              <a:xfrm>
                <a:off x="6158868" y="2829018"/>
                <a:ext cx="2634181" cy="369332"/>
              </a:xfrm>
              <a:prstGeom prst="rect">
                <a:avLst/>
              </a:prstGeom>
              <a:noFill/>
            </p:spPr>
            <p:txBody>
              <a:bodyPr wrap="square" rtlCol="0">
                <a:spAutoFit/>
              </a:bodyPr>
              <a:lstStyle/>
              <a:p>
                <a:r>
                  <a:rPr kumimoji="1" lang="en-US" altLang="zh-CN" sz="1800" b="0" dirty="0">
                    <a:latin typeface="Corbel" panose="020B0503020204020204" pitchFamily="34" charset="0"/>
                  </a:rPr>
                  <a:t>feature vector for node </a:t>
                </a:r>
                <a14:m>
                  <m:oMath xmlns:m="http://schemas.openxmlformats.org/officeDocument/2006/math">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𝑣</m:t>
                        </m:r>
                      </m:e>
                      <m:sub>
                        <m:r>
                          <a:rPr kumimoji="1" lang="en-US" altLang="zh-CN" sz="1800" b="0" i="1" smtClean="0">
                            <a:latin typeface="Cambria Math" panose="02040503050406030204" pitchFamily="18" charset="0"/>
                          </a:rPr>
                          <m:t>𝑖</m:t>
                        </m:r>
                      </m:sub>
                    </m:sSub>
                  </m:oMath>
                </a14:m>
                <a:endParaRPr kumimoji="1" lang="zh-CN" altLang="en-US" sz="1800" b="0" dirty="0">
                  <a:latin typeface="Corbel" panose="020B0503020204020204" pitchFamily="34" charset="0"/>
                </a:endParaRPr>
              </a:p>
            </p:txBody>
          </p:sp>
        </mc:Choice>
        <mc:Fallback xmlns="">
          <p:sp>
            <p:nvSpPr>
              <p:cNvPr id="22" name="文本框 21">
                <a:extLst>
                  <a:ext uri="{FF2B5EF4-FFF2-40B4-BE49-F238E27FC236}">
                    <a16:creationId xmlns:a16="http://schemas.microsoft.com/office/drawing/2014/main" id="{BFB6C42B-A068-504B-90AF-E39EAAF72D02}"/>
                  </a:ext>
                </a:extLst>
              </p:cNvPr>
              <p:cNvSpPr txBox="1">
                <a:spLocks noRot="1" noChangeAspect="1" noMove="1" noResize="1" noEditPoints="1" noAdjustHandles="1" noChangeArrowheads="1" noChangeShapeType="1" noTextEdit="1"/>
              </p:cNvSpPr>
              <p:nvPr/>
            </p:nvSpPr>
            <p:spPr>
              <a:xfrm>
                <a:off x="6158868" y="2829018"/>
                <a:ext cx="2634181" cy="369332"/>
              </a:xfrm>
              <a:prstGeom prst="rect">
                <a:avLst/>
              </a:prstGeom>
              <a:blipFill>
                <a:blip r:embed="rId7"/>
                <a:stretch>
                  <a:fillRect l="-1923" t="-6667"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0BF0585-400A-D74E-BE4C-05D4C82363D1}"/>
                  </a:ext>
                </a:extLst>
              </p:cNvPr>
              <p:cNvSpPr txBox="1"/>
              <p:nvPr/>
            </p:nvSpPr>
            <p:spPr>
              <a:xfrm>
                <a:off x="4716017" y="2780928"/>
                <a:ext cx="562669" cy="400110"/>
              </a:xfrm>
              <a:prstGeom prst="rect">
                <a:avLst/>
              </a:prstGeom>
              <a:noFill/>
            </p:spPr>
            <p:txBody>
              <a:bodyPr wrap="square"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𝒙</m:t>
                        </m:r>
                      </m:e>
                      <m:sub>
                        <m:r>
                          <a:rPr kumimoji="1" lang="en-US" altLang="zh-CN" sz="2000" b="1" i="1" smtClean="0">
                            <a:latin typeface="Cambria Math" panose="02040503050406030204" pitchFamily="18" charset="0"/>
                          </a:rPr>
                          <m:t>𝒊</m:t>
                        </m:r>
                      </m:sub>
                    </m:sSub>
                  </m:oMath>
                </a14:m>
                <a:r>
                  <a:rPr kumimoji="1" lang="en-US" altLang="zh-CN" sz="2000" dirty="0"/>
                  <a:t>:</a:t>
                </a:r>
                <a:endParaRPr kumimoji="1" lang="zh-CN" altLang="en-US" sz="2000" dirty="0"/>
              </a:p>
            </p:txBody>
          </p:sp>
        </mc:Choice>
        <mc:Fallback xmlns="">
          <p:sp>
            <p:nvSpPr>
              <p:cNvPr id="23" name="文本框 22">
                <a:extLst>
                  <a:ext uri="{FF2B5EF4-FFF2-40B4-BE49-F238E27FC236}">
                    <a16:creationId xmlns:a16="http://schemas.microsoft.com/office/drawing/2014/main" id="{E0BF0585-400A-D74E-BE4C-05D4C82363D1}"/>
                  </a:ext>
                </a:extLst>
              </p:cNvPr>
              <p:cNvSpPr txBox="1">
                <a:spLocks noRot="1" noChangeAspect="1" noMove="1" noResize="1" noEditPoints="1" noAdjustHandles="1" noChangeArrowheads="1" noChangeShapeType="1" noTextEdit="1"/>
              </p:cNvSpPr>
              <p:nvPr/>
            </p:nvSpPr>
            <p:spPr>
              <a:xfrm>
                <a:off x="4716017" y="2780928"/>
                <a:ext cx="562669" cy="400110"/>
              </a:xfrm>
              <a:prstGeom prst="rect">
                <a:avLst/>
              </a:prstGeom>
              <a:blipFill>
                <a:blip r:embed="rId8"/>
                <a:stretch>
                  <a:fillRect t="-625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F792949-A908-6544-B7C8-C5EC1CF8ACB7}"/>
                  </a:ext>
                </a:extLst>
              </p:cNvPr>
              <p:cNvSpPr txBox="1"/>
              <p:nvPr/>
            </p:nvSpPr>
            <p:spPr>
              <a:xfrm>
                <a:off x="4716016" y="4437885"/>
                <a:ext cx="562669" cy="400110"/>
              </a:xfrm>
              <a:prstGeom prst="rect">
                <a:avLst/>
              </a:prstGeom>
              <a:noFill/>
            </p:spPr>
            <p:txBody>
              <a:bodyPr wrap="square"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𝑯</m:t>
                        </m:r>
                      </m:e>
                      <m:sub>
                        <m:r>
                          <a:rPr kumimoji="1" lang="en-US" altLang="zh-CN" sz="2000" b="1" i="1" smtClean="0">
                            <a:latin typeface="Cambria Math" panose="02040503050406030204" pitchFamily="18" charset="0"/>
                          </a:rPr>
                          <m:t>𝒊</m:t>
                        </m:r>
                      </m:sub>
                    </m:sSub>
                  </m:oMath>
                </a14:m>
                <a:r>
                  <a:rPr kumimoji="1" lang="en-US" altLang="zh-CN" sz="2000" dirty="0"/>
                  <a:t>:</a:t>
                </a:r>
                <a:endParaRPr kumimoji="1" lang="zh-CN" altLang="en-US" sz="2000" dirty="0"/>
              </a:p>
            </p:txBody>
          </p:sp>
        </mc:Choice>
        <mc:Fallback xmlns="">
          <p:sp>
            <p:nvSpPr>
              <p:cNvPr id="24" name="文本框 23">
                <a:extLst>
                  <a:ext uri="{FF2B5EF4-FFF2-40B4-BE49-F238E27FC236}">
                    <a16:creationId xmlns:a16="http://schemas.microsoft.com/office/drawing/2014/main" id="{EF792949-A908-6544-B7C8-C5EC1CF8ACB7}"/>
                  </a:ext>
                </a:extLst>
              </p:cNvPr>
              <p:cNvSpPr txBox="1">
                <a:spLocks noRot="1" noChangeAspect="1" noMove="1" noResize="1" noEditPoints="1" noAdjustHandles="1" noChangeArrowheads="1" noChangeShapeType="1" noTextEdit="1"/>
              </p:cNvSpPr>
              <p:nvPr/>
            </p:nvSpPr>
            <p:spPr>
              <a:xfrm>
                <a:off x="4716016" y="4437885"/>
                <a:ext cx="562669" cy="400110"/>
              </a:xfrm>
              <a:prstGeom prst="rect">
                <a:avLst/>
              </a:prstGeom>
              <a:blipFill>
                <a:blip r:embed="rId9"/>
                <a:stretch>
                  <a:fillRect t="-3030" r="-6522" b="-24242"/>
                </a:stretch>
              </a:blipFill>
            </p:spPr>
            <p:txBody>
              <a:bodyPr/>
              <a:lstStyle/>
              <a:p>
                <a:r>
                  <a:rPr lang="zh-CN" altLang="en-US">
                    <a:noFill/>
                  </a:rPr>
                  <a:t> </a:t>
                </a:r>
              </a:p>
            </p:txBody>
          </p:sp>
        </mc:Fallback>
      </mc:AlternateContent>
      <p:pic>
        <p:nvPicPr>
          <p:cNvPr id="25" name="图片 24">
            <a:extLst>
              <a:ext uri="{FF2B5EF4-FFF2-40B4-BE49-F238E27FC236}">
                <a16:creationId xmlns:a16="http://schemas.microsoft.com/office/drawing/2014/main" id="{3E8FA2DD-E5C2-E74E-B628-5B5EF345E953}"/>
              </a:ext>
            </a:extLst>
          </p:cNvPr>
          <p:cNvPicPr>
            <a:picLocks noChangeAspect="1"/>
          </p:cNvPicPr>
          <p:nvPr/>
        </p:nvPicPr>
        <p:blipFill rotWithShape="1">
          <a:blip r:embed="rId10"/>
          <a:srcRect t="553"/>
          <a:stretch/>
        </p:blipFill>
        <p:spPr>
          <a:xfrm>
            <a:off x="5292080" y="4947553"/>
            <a:ext cx="3624961" cy="985349"/>
          </a:xfrm>
          <a:prstGeom prst="rect">
            <a:avLst/>
          </a:prstGeom>
        </p:spPr>
      </p:pic>
      <p:sp>
        <p:nvSpPr>
          <p:cNvPr id="26" name="文本框 25">
            <a:extLst>
              <a:ext uri="{FF2B5EF4-FFF2-40B4-BE49-F238E27FC236}">
                <a16:creationId xmlns:a16="http://schemas.microsoft.com/office/drawing/2014/main" id="{D96B3DF4-F326-4440-85AB-5778146B1279}"/>
              </a:ext>
            </a:extLst>
          </p:cNvPr>
          <p:cNvSpPr txBox="1"/>
          <p:nvPr/>
        </p:nvSpPr>
        <p:spPr>
          <a:xfrm>
            <a:off x="6186291" y="3635732"/>
            <a:ext cx="2634181" cy="369332"/>
          </a:xfrm>
          <a:prstGeom prst="rect">
            <a:avLst/>
          </a:prstGeom>
          <a:noFill/>
        </p:spPr>
        <p:txBody>
          <a:bodyPr wrap="square" rtlCol="0">
            <a:spAutoFit/>
          </a:bodyPr>
          <a:lstStyle/>
          <a:p>
            <a:r>
              <a:rPr kumimoji="1" lang="en-US" altLang="zh-CN" sz="1800" b="0" dirty="0">
                <a:latin typeface="Corbel" panose="020B0503020204020204" pitchFamily="34" charset="0"/>
              </a:rPr>
              <a:t>training function</a:t>
            </a:r>
            <a:endParaRPr kumimoji="1" lang="zh-CN" altLang="en-US" sz="18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91E9296-7B54-6042-A0F1-9485F2CB51FA}"/>
                  </a:ext>
                </a:extLst>
              </p:cNvPr>
              <p:cNvSpPr txBox="1"/>
              <p:nvPr/>
            </p:nvSpPr>
            <p:spPr>
              <a:xfrm>
                <a:off x="5868144" y="4499828"/>
                <a:ext cx="3313485" cy="369332"/>
              </a:xfrm>
              <a:prstGeom prst="rect">
                <a:avLst/>
              </a:prstGeom>
              <a:noFill/>
            </p:spPr>
            <p:txBody>
              <a:bodyPr wrap="square" rtlCol="0">
                <a:spAutoFit/>
              </a:bodyPr>
              <a:lstStyle/>
              <a:p>
                <a:r>
                  <a:rPr kumimoji="1" lang="en-US" altLang="zh-CN" sz="1800" b="0" dirty="0">
                    <a:latin typeface="Corbel" panose="020B0503020204020204" pitchFamily="34" charset="0"/>
                  </a:rPr>
                  <a:t>individual prediction for node </a:t>
                </a:r>
                <a14:m>
                  <m:oMath xmlns:m="http://schemas.openxmlformats.org/officeDocument/2006/math">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rPr>
                          <m:t>𝑣</m:t>
                        </m:r>
                      </m:e>
                      <m:sub>
                        <m:r>
                          <a:rPr kumimoji="1" lang="en-US" altLang="zh-CN" sz="1800" b="0" i="1">
                            <a:latin typeface="Cambria Math" panose="02040503050406030204" pitchFamily="18" charset="0"/>
                          </a:rPr>
                          <m:t>𝑖</m:t>
                        </m:r>
                      </m:sub>
                    </m:sSub>
                  </m:oMath>
                </a14:m>
                <a:endParaRPr kumimoji="1" lang="zh-CN" altLang="en-US" sz="1800" b="0" dirty="0">
                  <a:latin typeface="Corbel" panose="020B0503020204020204" pitchFamily="34" charset="0"/>
                </a:endParaRPr>
              </a:p>
            </p:txBody>
          </p:sp>
        </mc:Choice>
        <mc:Fallback xmlns="">
          <p:sp>
            <p:nvSpPr>
              <p:cNvPr id="27" name="文本框 26">
                <a:extLst>
                  <a:ext uri="{FF2B5EF4-FFF2-40B4-BE49-F238E27FC236}">
                    <a16:creationId xmlns:a16="http://schemas.microsoft.com/office/drawing/2014/main" id="{291E9296-7B54-6042-A0F1-9485F2CB51FA}"/>
                  </a:ext>
                </a:extLst>
              </p:cNvPr>
              <p:cNvSpPr txBox="1">
                <a:spLocks noRot="1" noChangeAspect="1" noMove="1" noResize="1" noEditPoints="1" noAdjustHandles="1" noChangeArrowheads="1" noChangeShapeType="1" noTextEdit="1"/>
              </p:cNvSpPr>
              <p:nvPr/>
            </p:nvSpPr>
            <p:spPr>
              <a:xfrm>
                <a:off x="5868144" y="4499828"/>
                <a:ext cx="3313485" cy="369332"/>
              </a:xfrm>
              <a:prstGeom prst="rect">
                <a:avLst/>
              </a:prstGeom>
              <a:blipFill>
                <a:blip r:embed="rId11"/>
                <a:stretch>
                  <a:fillRect l="-1527" t="-3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4DC9649-CE65-4947-9D0D-8F46DB283DEC}"/>
                  </a:ext>
                </a:extLst>
              </p:cNvPr>
              <p:cNvSpPr txBox="1"/>
              <p:nvPr/>
            </p:nvSpPr>
            <p:spPr>
              <a:xfrm>
                <a:off x="4729411" y="5539878"/>
                <a:ext cx="562669" cy="400110"/>
              </a:xfrm>
              <a:prstGeom prst="rect">
                <a:avLst/>
              </a:prstGeom>
              <a:noFill/>
            </p:spPr>
            <p:txBody>
              <a:bodyPr wrap="square"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𝒛</m:t>
                        </m:r>
                      </m:e>
                      <m:sub>
                        <m:r>
                          <a:rPr kumimoji="1" lang="en-US" altLang="zh-CN" sz="2000" b="1" i="1" smtClean="0">
                            <a:latin typeface="Cambria Math" panose="02040503050406030204" pitchFamily="18" charset="0"/>
                          </a:rPr>
                          <m:t>𝒊</m:t>
                        </m:r>
                      </m:sub>
                    </m:sSub>
                  </m:oMath>
                </a14:m>
                <a:r>
                  <a:rPr kumimoji="1" lang="en-US" altLang="zh-CN" sz="2000" dirty="0"/>
                  <a:t>:</a:t>
                </a:r>
                <a:endParaRPr kumimoji="1" lang="zh-CN" altLang="en-US" sz="2000" dirty="0"/>
              </a:p>
            </p:txBody>
          </p:sp>
        </mc:Choice>
        <mc:Fallback xmlns="">
          <p:sp>
            <p:nvSpPr>
              <p:cNvPr id="28" name="文本框 27">
                <a:extLst>
                  <a:ext uri="{FF2B5EF4-FFF2-40B4-BE49-F238E27FC236}">
                    <a16:creationId xmlns:a16="http://schemas.microsoft.com/office/drawing/2014/main" id="{04DC9649-CE65-4947-9D0D-8F46DB283DEC}"/>
                  </a:ext>
                </a:extLst>
              </p:cNvPr>
              <p:cNvSpPr txBox="1">
                <a:spLocks noRot="1" noChangeAspect="1" noMove="1" noResize="1" noEditPoints="1" noAdjustHandles="1" noChangeArrowheads="1" noChangeShapeType="1" noTextEdit="1"/>
              </p:cNvSpPr>
              <p:nvPr/>
            </p:nvSpPr>
            <p:spPr>
              <a:xfrm>
                <a:off x="4729411" y="5539878"/>
                <a:ext cx="562669" cy="400110"/>
              </a:xfrm>
              <a:prstGeom prst="rect">
                <a:avLst/>
              </a:prstGeom>
              <a:blipFill>
                <a:blip r:embed="rId12"/>
                <a:stretch>
                  <a:fillRect t="-6061" b="-242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94D5697E-9D29-5B4A-9247-F79A760CD595}"/>
                  </a:ext>
                </a:extLst>
              </p:cNvPr>
              <p:cNvSpPr txBox="1"/>
              <p:nvPr/>
            </p:nvSpPr>
            <p:spPr>
              <a:xfrm>
                <a:off x="5272389" y="5939988"/>
                <a:ext cx="3313485" cy="369332"/>
              </a:xfrm>
              <a:prstGeom prst="rect">
                <a:avLst/>
              </a:prstGeom>
              <a:noFill/>
            </p:spPr>
            <p:txBody>
              <a:bodyPr wrap="square" rtlCol="0">
                <a:spAutoFit/>
              </a:bodyPr>
              <a:lstStyle/>
              <a:p>
                <a:r>
                  <a:rPr kumimoji="1" lang="en-US" altLang="zh-CN" sz="1800" b="0" dirty="0">
                    <a:latin typeface="Corbel" panose="020B0503020204020204" pitchFamily="34" charset="0"/>
                  </a:rPr>
                  <a:t>final prediction for node </a:t>
                </a:r>
                <a14:m>
                  <m:oMath xmlns:m="http://schemas.openxmlformats.org/officeDocument/2006/math">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rPr>
                          <m:t>𝑣</m:t>
                        </m:r>
                      </m:e>
                      <m:sub>
                        <m:r>
                          <a:rPr kumimoji="1" lang="en-US" altLang="zh-CN" sz="1800" b="0" i="1">
                            <a:latin typeface="Cambria Math" panose="02040503050406030204" pitchFamily="18" charset="0"/>
                          </a:rPr>
                          <m:t>𝑖</m:t>
                        </m:r>
                      </m:sub>
                    </m:sSub>
                  </m:oMath>
                </a14:m>
                <a:endParaRPr kumimoji="1" lang="zh-CN" altLang="en-US" sz="1800" b="0" dirty="0">
                  <a:latin typeface="Corbel" panose="020B0503020204020204" pitchFamily="34" charset="0"/>
                </a:endParaRPr>
              </a:p>
            </p:txBody>
          </p:sp>
        </mc:Choice>
        <mc:Fallback xmlns="">
          <p:sp>
            <p:nvSpPr>
              <p:cNvPr id="29" name="文本框 28">
                <a:extLst>
                  <a:ext uri="{FF2B5EF4-FFF2-40B4-BE49-F238E27FC236}">
                    <a16:creationId xmlns:a16="http://schemas.microsoft.com/office/drawing/2014/main" id="{94D5697E-9D29-5B4A-9247-F79A760CD595}"/>
                  </a:ext>
                </a:extLst>
              </p:cNvPr>
              <p:cNvSpPr txBox="1">
                <a:spLocks noRot="1" noChangeAspect="1" noMove="1" noResize="1" noEditPoints="1" noAdjustHandles="1" noChangeArrowheads="1" noChangeShapeType="1" noTextEdit="1"/>
              </p:cNvSpPr>
              <p:nvPr/>
            </p:nvSpPr>
            <p:spPr>
              <a:xfrm>
                <a:off x="5272389" y="5939988"/>
                <a:ext cx="3313485" cy="369332"/>
              </a:xfrm>
              <a:prstGeom prst="rect">
                <a:avLst/>
              </a:prstGeom>
              <a:blipFill>
                <a:blip r:embed="rId13"/>
                <a:stretch>
                  <a:fillRect l="-1527" t="-10345" b="-241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4A2B6B3-F3F6-C148-A832-F3D12F8B5FF7}"/>
                  </a:ext>
                </a:extLst>
              </p:cNvPr>
              <p:cNvSpPr txBox="1"/>
              <p:nvPr/>
            </p:nvSpPr>
            <p:spPr>
              <a:xfrm>
                <a:off x="4375593" y="5170657"/>
                <a:ext cx="2212631" cy="338554"/>
              </a:xfrm>
              <a:prstGeom prst="rect">
                <a:avLst/>
              </a:prstGeom>
              <a:noFill/>
            </p:spPr>
            <p:txBody>
              <a:bodyPr wrap="square" rtlCol="0">
                <a:spAutoFit/>
              </a:bodyPr>
              <a:lstStyle/>
              <a:p>
                <a:r>
                  <a:rPr kumimoji="1" lang="en-US" altLang="zh-CN" sz="1600" b="0" dirty="0">
                    <a:latin typeface="Corbel" panose="020B0503020204020204" pitchFamily="34" charset="0"/>
                  </a:rPr>
                  <a:t>PPR vector for node </a:t>
                </a:r>
                <a14:m>
                  <m:oMath xmlns:m="http://schemas.openxmlformats.org/officeDocument/2006/math">
                    <m:sSub>
                      <m:sSubPr>
                        <m:ctrlPr>
                          <a:rPr kumimoji="1" lang="en-US" altLang="zh-CN" sz="1600" b="0" i="1">
                            <a:latin typeface="Cambria Math" panose="02040503050406030204" pitchFamily="18" charset="0"/>
                          </a:rPr>
                        </m:ctrlPr>
                      </m:sSubPr>
                      <m:e>
                        <m:r>
                          <a:rPr kumimoji="1" lang="en-US" altLang="zh-CN" sz="1600" b="0" i="1">
                            <a:latin typeface="Cambria Math" panose="02040503050406030204" pitchFamily="18" charset="0"/>
                          </a:rPr>
                          <m:t>𝑣</m:t>
                        </m:r>
                      </m:e>
                      <m:sub>
                        <m:r>
                          <a:rPr kumimoji="1" lang="en-US" altLang="zh-CN" sz="1600" b="0" i="1">
                            <a:latin typeface="Cambria Math" panose="02040503050406030204" pitchFamily="18" charset="0"/>
                          </a:rPr>
                          <m:t>𝑖</m:t>
                        </m:r>
                      </m:sub>
                    </m:sSub>
                  </m:oMath>
                </a14:m>
                <a:endParaRPr kumimoji="1" lang="zh-CN" altLang="en-US" sz="1600" b="0" dirty="0">
                  <a:latin typeface="Corbel" panose="020B0503020204020204" pitchFamily="34" charset="0"/>
                </a:endParaRPr>
              </a:p>
            </p:txBody>
          </p:sp>
        </mc:Choice>
        <mc:Fallback xmlns="">
          <p:sp>
            <p:nvSpPr>
              <p:cNvPr id="34" name="文本框 33">
                <a:extLst>
                  <a:ext uri="{FF2B5EF4-FFF2-40B4-BE49-F238E27FC236}">
                    <a16:creationId xmlns:a16="http://schemas.microsoft.com/office/drawing/2014/main" id="{24A2B6B3-F3F6-C148-A832-F3D12F8B5FF7}"/>
                  </a:ext>
                </a:extLst>
              </p:cNvPr>
              <p:cNvSpPr txBox="1">
                <a:spLocks noRot="1" noChangeAspect="1" noMove="1" noResize="1" noEditPoints="1" noAdjustHandles="1" noChangeArrowheads="1" noChangeShapeType="1" noTextEdit="1"/>
              </p:cNvSpPr>
              <p:nvPr/>
            </p:nvSpPr>
            <p:spPr>
              <a:xfrm>
                <a:off x="4375593" y="5170657"/>
                <a:ext cx="2212631" cy="338554"/>
              </a:xfrm>
              <a:prstGeom prst="rect">
                <a:avLst/>
              </a:prstGeom>
              <a:blipFill>
                <a:blip r:embed="rId14"/>
                <a:stretch>
                  <a:fillRect l="-1714" t="-3571" b="-17857"/>
                </a:stretch>
              </a:blipFill>
            </p:spPr>
            <p:txBody>
              <a:bodyPr/>
              <a:lstStyle/>
              <a:p>
                <a:r>
                  <a:rPr lang="zh-CN" altLang="en-US">
                    <a:noFill/>
                  </a:rPr>
                  <a:t> </a:t>
                </a:r>
              </a:p>
            </p:txBody>
          </p:sp>
        </mc:Fallback>
      </mc:AlternateContent>
      <p:sp>
        <p:nvSpPr>
          <p:cNvPr id="46" name="矩形 45">
            <a:extLst>
              <a:ext uri="{FF2B5EF4-FFF2-40B4-BE49-F238E27FC236}">
                <a16:creationId xmlns:a16="http://schemas.microsoft.com/office/drawing/2014/main" id="{939DF2D2-913E-8846-93FD-9ABD8C2DC25A}"/>
              </a:ext>
            </a:extLst>
          </p:cNvPr>
          <p:cNvSpPr/>
          <p:nvPr/>
        </p:nvSpPr>
        <p:spPr>
          <a:xfrm>
            <a:off x="7668344" y="4844191"/>
            <a:ext cx="1152128" cy="54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B5FEBAB0-BD53-944F-ADC3-1DEB89E91E63}"/>
              </a:ext>
            </a:extLst>
          </p:cNvPr>
          <p:cNvSpPr/>
          <p:nvPr/>
        </p:nvSpPr>
        <p:spPr>
          <a:xfrm>
            <a:off x="8304539" y="4988838"/>
            <a:ext cx="562670" cy="54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0" name="直线箭头连接符 49">
            <a:extLst>
              <a:ext uri="{FF2B5EF4-FFF2-40B4-BE49-F238E27FC236}">
                <a16:creationId xmlns:a16="http://schemas.microsoft.com/office/drawing/2014/main" id="{0613CF0C-EC52-D94D-ABB5-7B7DB335D28D}"/>
              </a:ext>
            </a:extLst>
          </p:cNvPr>
          <p:cNvCxnSpPr>
            <a:cxnSpLocks/>
          </p:cNvCxnSpPr>
          <p:nvPr/>
        </p:nvCxnSpPr>
        <p:spPr>
          <a:xfrm>
            <a:off x="4471779" y="5115153"/>
            <a:ext cx="1188132" cy="0"/>
          </a:xfrm>
          <a:prstGeom prst="straightConnector1">
            <a:avLst/>
          </a:prstGeom>
          <a:ln w="19050">
            <a:solidFill>
              <a:srgbClr val="C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D6D3164D-52A7-B84D-97E2-B5E09E423060}"/>
              </a:ext>
            </a:extLst>
          </p:cNvPr>
          <p:cNvSpPr txBox="1"/>
          <p:nvPr/>
        </p:nvSpPr>
        <p:spPr>
          <a:xfrm>
            <a:off x="4951564" y="6381328"/>
            <a:ext cx="4309236"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3.</a:t>
            </a:r>
            <a:r>
              <a:rPr kumimoji="1" lang="en-US" altLang="zh-CN" sz="1800" b="0" dirty="0">
                <a:latin typeface="Corbel" panose="020B0503020204020204" pitchFamily="34" charset="0"/>
              </a:rPr>
              <a:t> training: propagate and aggregate</a:t>
            </a:r>
            <a:endParaRPr kumimoji="1" lang="zh-CN" altLang="en-US" sz="1800" b="0" dirty="0">
              <a:latin typeface="Corbel" panose="020B0503020204020204" pitchFamily="34" charset="0"/>
            </a:endParaRPr>
          </a:p>
        </p:txBody>
      </p:sp>
    </p:spTree>
    <p:extLst>
      <p:ext uri="{BB962C8B-B14F-4D97-AF65-F5344CB8AC3E}">
        <p14:creationId xmlns:p14="http://schemas.microsoft.com/office/powerpoint/2010/main" val="34812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1000"/>
                                        <p:tgtEl>
                                          <p:spTgt spid="47"/>
                                        </p:tgtEl>
                                      </p:cBhvr>
                                    </p:animEffect>
                                    <p:anim calcmode="lin" valueType="num">
                                      <p:cBhvr>
                                        <p:cTn id="80" dur="1000" fill="hold"/>
                                        <p:tgtEl>
                                          <p:spTgt spid="47"/>
                                        </p:tgtEl>
                                        <p:attrNameLst>
                                          <p:attrName>ppt_x</p:attrName>
                                        </p:attrNameLst>
                                      </p:cBhvr>
                                      <p:tavLst>
                                        <p:tav tm="0">
                                          <p:val>
                                            <p:strVal val="#ppt_x"/>
                                          </p:val>
                                        </p:tav>
                                        <p:tav tm="100000">
                                          <p:val>
                                            <p:strVal val="#ppt_x"/>
                                          </p:val>
                                        </p:tav>
                                      </p:tavLst>
                                    </p:anim>
                                    <p:anim calcmode="lin" valueType="num">
                                      <p:cBhvr>
                                        <p:cTn id="81" dur="1000" fill="hold"/>
                                        <p:tgtEl>
                                          <p:spTgt spid="4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1000"/>
                                        <p:tgtEl>
                                          <p:spTgt spid="50"/>
                                        </p:tgtEl>
                                      </p:cBhvr>
                                    </p:animEffect>
                                    <p:anim calcmode="lin" valueType="num">
                                      <p:cBhvr>
                                        <p:cTn id="85" dur="1000" fill="hold"/>
                                        <p:tgtEl>
                                          <p:spTgt spid="50"/>
                                        </p:tgtEl>
                                        <p:attrNameLst>
                                          <p:attrName>ppt_x</p:attrName>
                                        </p:attrNameLst>
                                      </p:cBhvr>
                                      <p:tavLst>
                                        <p:tav tm="0">
                                          <p:val>
                                            <p:strVal val="#ppt_x"/>
                                          </p:val>
                                        </p:tav>
                                        <p:tav tm="100000">
                                          <p:val>
                                            <p:strVal val="#ppt_x"/>
                                          </p:val>
                                        </p:tav>
                                      </p:tavLst>
                                    </p:anim>
                                    <p:anim calcmode="lin" valueType="num">
                                      <p:cBhvr>
                                        <p:cTn id="86" dur="1000" fill="hold"/>
                                        <p:tgtEl>
                                          <p:spTgt spid="5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000"/>
                                        <p:tgtEl>
                                          <p:spTgt spid="53"/>
                                        </p:tgtEl>
                                      </p:cBhvr>
                                    </p:animEffect>
                                    <p:anim calcmode="lin" valueType="num">
                                      <p:cBhvr>
                                        <p:cTn id="90" dur="1000" fill="hold"/>
                                        <p:tgtEl>
                                          <p:spTgt spid="53"/>
                                        </p:tgtEl>
                                        <p:attrNameLst>
                                          <p:attrName>ppt_x</p:attrName>
                                        </p:attrNameLst>
                                      </p:cBhvr>
                                      <p:tavLst>
                                        <p:tav tm="0">
                                          <p:val>
                                            <p:strVal val="#ppt_x"/>
                                          </p:val>
                                        </p:tav>
                                        <p:tav tm="100000">
                                          <p:val>
                                            <p:strVal val="#ppt_x"/>
                                          </p:val>
                                        </p:tav>
                                      </p:tavLst>
                                    </p:anim>
                                    <p:anim calcmode="lin" valueType="num">
                                      <p:cBhvr>
                                        <p:cTn id="9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P spid="22" grpId="0"/>
      <p:bldP spid="23" grpId="0"/>
      <p:bldP spid="24" grpId="0"/>
      <p:bldP spid="26" grpId="0"/>
      <p:bldP spid="27" grpId="0"/>
      <p:bldP spid="28" grpId="0"/>
      <p:bldP spid="29" grpId="0"/>
      <p:bldP spid="34" grpId="0"/>
      <p:bldP spid="46" grpId="0" animBg="1"/>
      <p:bldP spid="47"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247007"/>
            <a:ext cx="7772400" cy="1470025"/>
          </a:xfrm>
        </p:spPr>
        <p:txBody>
          <a:bodyPr/>
          <a:lstStyle/>
          <a:p>
            <a:pPr algn="ctr"/>
            <a:r>
              <a:rPr lang="en-US" altLang="zh-CN" sz="4800" dirty="0">
                <a:latin typeface="+mj-lt"/>
              </a:rPr>
              <a:t>How?</a:t>
            </a:r>
            <a:endParaRPr lang="zh-CN" altLang="en-US" sz="4800" dirty="0">
              <a:latin typeface="+mj-lt"/>
            </a:endParaRPr>
          </a:p>
        </p:txBody>
      </p:sp>
    </p:spTree>
    <p:extLst>
      <p:ext uri="{BB962C8B-B14F-4D97-AF65-F5344CB8AC3E}">
        <p14:creationId xmlns:p14="http://schemas.microsoft.com/office/powerpoint/2010/main" val="272886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214414" y="68040"/>
            <a:ext cx="7606058" cy="1128712"/>
          </a:xfrm>
        </p:spPr>
        <p:txBody>
          <a:bodyPr/>
          <a:lstStyle/>
          <a:p>
            <a:pPr eaLnBrk="1" hangingPunct="1"/>
            <a:r>
              <a:rPr lang="en-US" altLang="zh-CN" sz="3000" dirty="0">
                <a:ea typeface="宋体" pitchFamily="2" charset="-122"/>
              </a:rPr>
              <a:t>Vanilla Backward Search </a:t>
            </a:r>
            <a:r>
              <a:rPr lang="en-US" altLang="zh-CN" sz="2400" dirty="0">
                <a:ea typeface="宋体" pitchFamily="2" charset="-122"/>
              </a:rPr>
              <a:t>[Lofgren et al. 2013]</a:t>
            </a:r>
            <a:endParaRPr lang="en-US" altLang="zh-CN" sz="3000" dirty="0">
              <a:ea typeface="宋体" pitchFamily="2" charset="-122"/>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F0ADD2-85B2-4349-8790-5A34E7244C26}"/>
                  </a:ext>
                </a:extLst>
              </p:cNvPr>
              <p:cNvSpPr txBox="1"/>
              <p:nvPr/>
            </p:nvSpPr>
            <p:spPr>
              <a:xfrm>
                <a:off x="395536" y="1028071"/>
                <a:ext cx="8640960" cy="1464825"/>
              </a:xfrm>
              <a:prstGeom prst="rect">
                <a:avLst/>
              </a:prstGeom>
              <a:noFill/>
            </p:spPr>
            <p:txBody>
              <a:bodyPr wrap="square" rtlCol="0">
                <a:spAutoFit/>
              </a:bodyPr>
              <a:lstStyle/>
              <a:p>
                <a:r>
                  <a:rPr kumimoji="1" lang="en-US" altLang="zh-CN" sz="2200" b="0" dirty="0">
                    <a:latin typeface="Candara" panose="020E0502030303020204" pitchFamily="34" charset="0"/>
                  </a:rPr>
                  <a:t>Backward Search for single-target PPR: </a:t>
                </a:r>
              </a:p>
              <a:p>
                <a:pPr marL="342900" indent="-342900">
                  <a:buSzPct val="80000"/>
                  <a:buFont typeface="Wingdings" pitchFamily="2" charset="2"/>
                  <a:buChar char="p"/>
                </a:pPr>
                <a:r>
                  <a:rPr kumimoji="1" lang="en-US" altLang="zh-CN" sz="2200" b="0" dirty="0">
                    <a:latin typeface="Candara" panose="020E0502030303020204" pitchFamily="34" charset="0"/>
                  </a:rPr>
                  <a:t>Set variables </a:t>
                </a:r>
                <a14:m>
                  <m:oMath xmlns:m="http://schemas.openxmlformats.org/officeDocument/2006/math">
                    <m:sSup>
                      <m:sSupPr>
                        <m:ctrlPr>
                          <a:rPr kumimoji="1" lang="en-US" altLang="zh-CN" sz="2200" b="0" i="1" dirty="0" smtClean="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rPr>
                          <m:t>𝑟</m:t>
                        </m:r>
                      </m:e>
                      <m:sup>
                        <m:r>
                          <a:rPr kumimoji="1" lang="en-US" altLang="zh-CN" sz="2200" b="0" i="1" dirty="0" smtClean="0">
                            <a:solidFill>
                              <a:srgbClr val="C00000"/>
                            </a:solidFill>
                            <a:latin typeface="Cambria Math" panose="02040503050406030204" pitchFamily="18" charset="0"/>
                          </a:rPr>
                          <m:t>𝑏</m:t>
                        </m:r>
                      </m:sup>
                    </m:sSup>
                    <m:d>
                      <m:dPr>
                        <m:ctrlPr>
                          <a:rPr kumimoji="1" lang="en-US" altLang="zh-CN" sz="2200" b="0" i="1" dirty="0" smtClean="0">
                            <a:solidFill>
                              <a:srgbClr val="C00000"/>
                            </a:solidFill>
                            <a:latin typeface="Cambria Math" panose="02040503050406030204" pitchFamily="18" charset="0"/>
                          </a:rPr>
                        </m:ctrlPr>
                      </m:dPr>
                      <m:e>
                        <m:r>
                          <a:rPr kumimoji="1" lang="en-US" altLang="zh-CN" sz="2200" b="0" i="1" dirty="0" smtClean="0">
                            <a:solidFill>
                              <a:srgbClr val="C00000"/>
                            </a:solidFill>
                            <a:latin typeface="Cambria Math" panose="02040503050406030204" pitchFamily="18" charset="0"/>
                          </a:rPr>
                          <m:t>𝑢</m:t>
                        </m:r>
                        <m:r>
                          <a:rPr kumimoji="1" lang="en-US" altLang="zh-CN" sz="2200" b="0" i="1" dirty="0" smtClean="0">
                            <a:solidFill>
                              <a:srgbClr val="C00000"/>
                            </a:solidFill>
                            <a:latin typeface="Cambria Math" panose="02040503050406030204" pitchFamily="18" charset="0"/>
                          </a:rPr>
                          <m:t>,</m:t>
                        </m:r>
                        <m:r>
                          <a:rPr kumimoji="1" lang="en-US" altLang="zh-CN" sz="2200" b="0" i="1" dirty="0" smtClean="0">
                            <a:solidFill>
                              <a:srgbClr val="C00000"/>
                            </a:solidFill>
                            <a:latin typeface="Cambria Math" panose="02040503050406030204" pitchFamily="18" charset="0"/>
                          </a:rPr>
                          <m:t>𝑡</m:t>
                        </m:r>
                      </m:e>
                    </m:d>
                  </m:oMath>
                </a14:m>
                <a:r>
                  <a:rPr kumimoji="1" lang="en-US" altLang="zh-CN" sz="2200" b="0" dirty="0">
                    <a:solidFill>
                      <a:srgbClr val="C00000"/>
                    </a:solidFill>
                    <a:latin typeface="Candara" panose="020E0502030303020204" pitchFamily="34" charset="0"/>
                  </a:rPr>
                  <a:t> and </a:t>
                </a:r>
                <a14:m>
                  <m:oMath xmlns:m="http://schemas.openxmlformats.org/officeDocument/2006/math">
                    <m:sSup>
                      <m:sSupPr>
                        <m:ctrlPr>
                          <a:rPr kumimoji="1" lang="en-US" altLang="zh-CN" sz="2200" b="0" i="1" dirty="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ea typeface="Cambria Math" panose="02040503050406030204" pitchFamily="18" charset="0"/>
                          </a:rPr>
                          <m:t>𝜋</m:t>
                        </m:r>
                      </m:e>
                      <m:sup>
                        <m:r>
                          <a:rPr kumimoji="1" lang="en-US" altLang="zh-CN" sz="2200" b="0" i="1" dirty="0">
                            <a:solidFill>
                              <a:srgbClr val="C00000"/>
                            </a:solidFill>
                            <a:latin typeface="Cambria Math" panose="02040503050406030204" pitchFamily="18" charset="0"/>
                          </a:rPr>
                          <m:t>𝑏</m:t>
                        </m:r>
                      </m:sup>
                    </m:sSup>
                    <m:d>
                      <m:dPr>
                        <m:ctrlPr>
                          <a:rPr kumimoji="1" lang="en-US" altLang="zh-CN" sz="2200" b="0" i="1" dirty="0">
                            <a:solidFill>
                              <a:srgbClr val="C00000"/>
                            </a:solidFill>
                            <a:latin typeface="Cambria Math" panose="02040503050406030204" pitchFamily="18" charset="0"/>
                          </a:rPr>
                        </m:ctrlPr>
                      </m:dPr>
                      <m:e>
                        <m:r>
                          <a:rPr kumimoji="1" lang="en-US" altLang="zh-CN" sz="2200" b="0" i="1" dirty="0">
                            <a:solidFill>
                              <a:srgbClr val="C00000"/>
                            </a:solidFill>
                            <a:latin typeface="Cambria Math" panose="02040503050406030204" pitchFamily="18" charset="0"/>
                          </a:rPr>
                          <m:t>𝑢</m:t>
                        </m:r>
                        <m:r>
                          <a:rPr kumimoji="1" lang="en-US" altLang="zh-CN" sz="2200" b="0" i="1" dirty="0">
                            <a:solidFill>
                              <a:srgbClr val="C00000"/>
                            </a:solidFill>
                            <a:latin typeface="Cambria Math" panose="02040503050406030204" pitchFamily="18" charset="0"/>
                          </a:rPr>
                          <m:t>,</m:t>
                        </m:r>
                        <m:r>
                          <a:rPr kumimoji="1" lang="en-US" altLang="zh-CN" sz="2200" b="0" i="1" dirty="0">
                            <a:solidFill>
                              <a:srgbClr val="C00000"/>
                            </a:solidFill>
                            <a:latin typeface="Cambria Math" panose="02040503050406030204" pitchFamily="18" charset="0"/>
                          </a:rPr>
                          <m:t>𝑡</m:t>
                        </m:r>
                      </m:e>
                    </m:d>
                  </m:oMath>
                </a14:m>
                <a:r>
                  <a:rPr kumimoji="1" lang="en-US" altLang="zh-CN" sz="2200" b="0" dirty="0">
                    <a:latin typeface="Candara" panose="020E0502030303020204" pitchFamily="34" charset="0"/>
                  </a:rPr>
                  <a:t> for each node </a:t>
                </a:r>
                <a14:m>
                  <m:oMath xmlns:m="http://schemas.openxmlformats.org/officeDocument/2006/math">
                    <m:r>
                      <a:rPr kumimoji="1" lang="en-US" altLang="zh-CN" sz="2200" b="0" i="1" dirty="0">
                        <a:latin typeface="Cambria Math" panose="02040503050406030204" pitchFamily="18" charset="0"/>
                      </a:rPr>
                      <m:t>𝑢</m:t>
                    </m:r>
                    <m:r>
                      <a:rPr kumimoji="1" lang="en-US" altLang="zh-CN" sz="2200" b="0" i="1" dirty="0" smtClean="0">
                        <a:latin typeface="Cambria Math" panose="02040503050406030204" pitchFamily="18" charset="0"/>
                        <a:ea typeface="Cambria Math" panose="02040503050406030204" pitchFamily="18" charset="0"/>
                      </a:rPr>
                      <m:t>∈</m:t>
                    </m:r>
                    <m:r>
                      <a:rPr kumimoji="1" lang="en-US" altLang="zh-CN" sz="2200" b="0" i="1" dirty="0" smtClean="0">
                        <a:latin typeface="Cambria Math" panose="02040503050406030204" pitchFamily="18" charset="0"/>
                        <a:ea typeface="Cambria Math" panose="02040503050406030204" pitchFamily="18" charset="0"/>
                      </a:rPr>
                      <m:t>𝑉</m:t>
                    </m:r>
                  </m:oMath>
                </a14:m>
                <a:r>
                  <a:rPr kumimoji="1" lang="en-US" altLang="zh-CN" sz="2200" b="0" dirty="0">
                    <a:latin typeface="Candara" panose="020E0502030303020204" pitchFamily="34" charset="0"/>
                  </a:rPr>
                  <a:t>.</a:t>
                </a:r>
              </a:p>
              <a:p>
                <a:pPr marL="342900" indent="-342900">
                  <a:buSzPct val="80000"/>
                  <a:buFont typeface="Wingdings" pitchFamily="2" charset="2"/>
                  <a:buChar char="p"/>
                </a:pPr>
                <a:r>
                  <a:rPr kumimoji="1" lang="en-US" altLang="zh-CN" sz="2200" b="0" dirty="0">
                    <a:latin typeface="Candara" panose="020E0502030303020204" pitchFamily="34" charset="0"/>
                  </a:rPr>
                  <a:t>residue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rPr>
                          <m:t>𝑟</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the probability mass </a:t>
                </a:r>
                <a:r>
                  <a:rPr kumimoji="1" lang="en-US" altLang="zh-CN" sz="2200" b="0" dirty="0">
                    <a:solidFill>
                      <a:srgbClr val="C00000"/>
                    </a:solidFill>
                    <a:latin typeface="Candara" panose="020E0502030303020204" pitchFamily="34" charset="0"/>
                  </a:rPr>
                  <a:t>to be distributed at </a:t>
                </a:r>
                <a14:m>
                  <m:oMath xmlns:m="http://schemas.openxmlformats.org/officeDocument/2006/math">
                    <m:r>
                      <a:rPr kumimoji="1" lang="en-US" altLang="zh-CN" sz="2200" b="0" i="1" dirty="0">
                        <a:solidFill>
                          <a:srgbClr val="C00000"/>
                        </a:solidFill>
                        <a:latin typeface="Cambria Math" panose="02040503050406030204" pitchFamily="18" charset="0"/>
                      </a:rPr>
                      <m:t>𝑢</m:t>
                    </m:r>
                  </m:oMath>
                </a14:m>
                <a:r>
                  <a:rPr kumimoji="1" lang="en-US" altLang="zh-CN" sz="2200" b="0" dirty="0">
                    <a:latin typeface="Candara" panose="020E0502030303020204" pitchFamily="34" charset="0"/>
                  </a:rPr>
                  <a:t>. </a:t>
                </a:r>
              </a:p>
              <a:p>
                <a:pPr marL="342900" indent="-342900">
                  <a:buSzPct val="80000"/>
                  <a:buFont typeface="Wingdings" pitchFamily="2" charset="2"/>
                  <a:buChar char="p"/>
                </a:pPr>
                <a:r>
                  <a:rPr kumimoji="1" lang="en-US" altLang="zh-CN" sz="2200" b="0" dirty="0">
                    <a:latin typeface="Candara" panose="020E0502030303020204" pitchFamily="34" charset="0"/>
                  </a:rPr>
                  <a:t>reserve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𝜋</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the probability mass that will </a:t>
                </a:r>
                <a:r>
                  <a:rPr kumimoji="1" lang="en-US" altLang="zh-CN" sz="2200" b="0" dirty="0">
                    <a:solidFill>
                      <a:srgbClr val="C00000"/>
                    </a:solidFill>
                    <a:latin typeface="Candara" panose="020E0502030303020204" pitchFamily="34" charset="0"/>
                  </a:rPr>
                  <a:t>stay at </a:t>
                </a:r>
                <a14:m>
                  <m:oMath xmlns:m="http://schemas.openxmlformats.org/officeDocument/2006/math">
                    <m:r>
                      <a:rPr kumimoji="1" lang="en-US" altLang="zh-CN" sz="2200" b="0" i="1" dirty="0">
                        <a:solidFill>
                          <a:srgbClr val="C00000"/>
                        </a:solidFill>
                        <a:latin typeface="Cambria Math" panose="02040503050406030204" pitchFamily="18" charset="0"/>
                      </a:rPr>
                      <m:t>𝑢</m:t>
                    </m:r>
                  </m:oMath>
                </a14:m>
                <a:r>
                  <a:rPr kumimoji="1" lang="en-US" altLang="zh-CN" sz="2200" b="0" dirty="0">
                    <a:solidFill>
                      <a:srgbClr val="C00000"/>
                    </a:solidFill>
                    <a:latin typeface="Candara" panose="020E0502030303020204" pitchFamily="34" charset="0"/>
                  </a:rPr>
                  <a:t> permanently</a:t>
                </a:r>
                <a:r>
                  <a:rPr kumimoji="1" lang="en-US" altLang="zh-CN" sz="2200" b="0" dirty="0">
                    <a:latin typeface="Candara" panose="020E0502030303020204" pitchFamily="34" charset="0"/>
                  </a:rPr>
                  <a:t>. </a:t>
                </a:r>
                <a:endParaRPr kumimoji="1" lang="zh-CN" altLang="en-US" sz="2200" b="0" dirty="0">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395536" y="1028071"/>
                <a:ext cx="8640960" cy="1464825"/>
              </a:xfrm>
              <a:prstGeom prst="rect">
                <a:avLst/>
              </a:prstGeom>
              <a:blipFill>
                <a:blip r:embed="rId3"/>
                <a:stretch>
                  <a:fillRect l="-880" t="-2586" r="-1320" b="-6897"/>
                </a:stretch>
              </a:blipFill>
            </p:spPr>
            <p:txBody>
              <a:bodyPr/>
              <a:lstStyle/>
              <a:p>
                <a:r>
                  <a:rPr lang="zh-CN" altLang="en-US">
                    <a:noFill/>
                  </a:rPr>
                  <a:t> </a:t>
                </a:r>
              </a:p>
            </p:txBody>
          </p:sp>
        </mc:Fallback>
      </mc:AlternateContent>
      <p:sp>
        <p:nvSpPr>
          <p:cNvPr id="144" name="椭圆 143">
            <a:extLst>
              <a:ext uri="{FF2B5EF4-FFF2-40B4-BE49-F238E27FC236}">
                <a16:creationId xmlns:a16="http://schemas.microsoft.com/office/drawing/2014/main" id="{3A70BF1A-012D-9443-95E7-FEC775F182AF}"/>
              </a:ext>
            </a:extLst>
          </p:cNvPr>
          <p:cNvSpPr/>
          <p:nvPr/>
        </p:nvSpPr>
        <p:spPr>
          <a:xfrm>
            <a:off x="8388424" y="41734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45" name="椭圆 144">
                <a:extLst>
                  <a:ext uri="{FF2B5EF4-FFF2-40B4-BE49-F238E27FC236}">
                    <a16:creationId xmlns:a16="http://schemas.microsoft.com/office/drawing/2014/main" id="{D0AE3B00-ADC6-AE48-B486-C7F4FC352C39}"/>
                  </a:ext>
                </a:extLst>
              </p:cNvPr>
              <p:cNvSpPr/>
              <p:nvPr/>
            </p:nvSpPr>
            <p:spPr>
              <a:xfrm>
                <a:off x="6516216" y="2577919"/>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45" name="椭圆 144">
                <a:extLst>
                  <a:ext uri="{FF2B5EF4-FFF2-40B4-BE49-F238E27FC236}">
                    <a16:creationId xmlns:a16="http://schemas.microsoft.com/office/drawing/2014/main" id="{D0AE3B00-ADC6-AE48-B486-C7F4FC352C39}"/>
                  </a:ext>
                </a:extLst>
              </p:cNvPr>
              <p:cNvSpPr>
                <a:spLocks noRot="1" noChangeAspect="1" noMove="1" noResize="1" noEditPoints="1" noAdjustHandles="1" noChangeArrowheads="1" noChangeShapeType="1" noTextEdit="1"/>
              </p:cNvSpPr>
              <p:nvPr/>
            </p:nvSpPr>
            <p:spPr>
              <a:xfrm>
                <a:off x="6516216" y="2577919"/>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146" name="直线箭头连接符 145">
            <a:extLst>
              <a:ext uri="{FF2B5EF4-FFF2-40B4-BE49-F238E27FC236}">
                <a16:creationId xmlns:a16="http://schemas.microsoft.com/office/drawing/2014/main" id="{56C2D291-1C31-5643-9AE5-912ECB778FA4}"/>
              </a:ext>
            </a:extLst>
          </p:cNvPr>
          <p:cNvCxnSpPr>
            <a:cxnSpLocks/>
            <a:stCxn id="145" idx="6"/>
            <a:endCxn id="144" idx="1"/>
          </p:cNvCxnSpPr>
          <p:nvPr/>
        </p:nvCxnSpPr>
        <p:spPr>
          <a:xfrm>
            <a:off x="6948264" y="2793943"/>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7" name="椭圆 146">
                <a:extLst>
                  <a:ext uri="{FF2B5EF4-FFF2-40B4-BE49-F238E27FC236}">
                    <a16:creationId xmlns:a16="http://schemas.microsoft.com/office/drawing/2014/main" id="{1FE4B6E8-CD8F-B642-B561-3564AE965DFD}"/>
                  </a:ext>
                </a:extLst>
              </p:cNvPr>
              <p:cNvSpPr/>
              <p:nvPr/>
            </p:nvSpPr>
            <p:spPr>
              <a:xfrm>
                <a:off x="6516216" y="33480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47" name="椭圆 146">
                <a:extLst>
                  <a:ext uri="{FF2B5EF4-FFF2-40B4-BE49-F238E27FC236}">
                    <a16:creationId xmlns:a16="http://schemas.microsoft.com/office/drawing/2014/main" id="{1FE4B6E8-CD8F-B642-B561-3564AE965DFD}"/>
                  </a:ext>
                </a:extLst>
              </p:cNvPr>
              <p:cNvSpPr>
                <a:spLocks noRot="1" noChangeAspect="1" noMove="1" noResize="1" noEditPoints="1" noAdjustHandles="1" noChangeArrowheads="1" noChangeShapeType="1" noTextEdit="1"/>
              </p:cNvSpPr>
              <p:nvPr/>
            </p:nvSpPr>
            <p:spPr>
              <a:xfrm>
                <a:off x="6516216" y="3348007"/>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148" name="直线箭头连接符 147">
            <a:extLst>
              <a:ext uri="{FF2B5EF4-FFF2-40B4-BE49-F238E27FC236}">
                <a16:creationId xmlns:a16="http://schemas.microsoft.com/office/drawing/2014/main" id="{09EB13AA-495F-A840-BEAE-1C144A495364}"/>
              </a:ext>
            </a:extLst>
          </p:cNvPr>
          <p:cNvCxnSpPr>
            <a:cxnSpLocks/>
            <a:stCxn id="147" idx="6"/>
            <a:endCxn id="144" idx="1"/>
          </p:cNvCxnSpPr>
          <p:nvPr/>
        </p:nvCxnSpPr>
        <p:spPr>
          <a:xfrm>
            <a:off x="6948264" y="3564031"/>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9" name="椭圆 148">
                <a:extLst>
                  <a:ext uri="{FF2B5EF4-FFF2-40B4-BE49-F238E27FC236}">
                    <a16:creationId xmlns:a16="http://schemas.microsoft.com/office/drawing/2014/main" id="{09ECEFC1-BBF8-9D43-A4AB-31BE636788B5}"/>
                  </a:ext>
                </a:extLst>
              </p:cNvPr>
              <p:cNvSpPr/>
              <p:nvPr/>
            </p:nvSpPr>
            <p:spPr>
              <a:xfrm>
                <a:off x="6516216" y="40900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49" name="椭圆 148">
                <a:extLst>
                  <a:ext uri="{FF2B5EF4-FFF2-40B4-BE49-F238E27FC236}">
                    <a16:creationId xmlns:a16="http://schemas.microsoft.com/office/drawing/2014/main" id="{09ECEFC1-BBF8-9D43-A4AB-31BE636788B5}"/>
                  </a:ext>
                </a:extLst>
              </p:cNvPr>
              <p:cNvSpPr>
                <a:spLocks noRot="1" noChangeAspect="1" noMove="1" noResize="1" noEditPoints="1" noAdjustHandles="1" noChangeArrowheads="1" noChangeShapeType="1" noTextEdit="1"/>
              </p:cNvSpPr>
              <p:nvPr/>
            </p:nvSpPr>
            <p:spPr>
              <a:xfrm>
                <a:off x="6516216" y="4090087"/>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150" name="直线箭头连接符 149">
            <a:extLst>
              <a:ext uri="{FF2B5EF4-FFF2-40B4-BE49-F238E27FC236}">
                <a16:creationId xmlns:a16="http://schemas.microsoft.com/office/drawing/2014/main" id="{B043B842-A4A0-C942-9010-BF0B1191F3F8}"/>
              </a:ext>
            </a:extLst>
          </p:cNvPr>
          <p:cNvCxnSpPr>
            <a:cxnSpLocks/>
            <a:stCxn id="149" idx="6"/>
            <a:endCxn id="144" idx="2"/>
          </p:cNvCxnSpPr>
          <p:nvPr/>
        </p:nvCxnSpPr>
        <p:spPr>
          <a:xfrm>
            <a:off x="6948264" y="4306111"/>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ACE1EE5F-311E-7B44-A4BE-EAF0FE020F8B}"/>
              </a:ext>
            </a:extLst>
          </p:cNvPr>
          <p:cNvCxnSpPr>
            <a:cxnSpLocks/>
            <a:stCxn id="149" idx="6"/>
          </p:cNvCxnSpPr>
          <p:nvPr/>
        </p:nvCxnSpPr>
        <p:spPr>
          <a:xfrm flipV="1">
            <a:off x="6948264" y="4081387"/>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2" name="直线箭头连接符 151">
            <a:extLst>
              <a:ext uri="{FF2B5EF4-FFF2-40B4-BE49-F238E27FC236}">
                <a16:creationId xmlns:a16="http://schemas.microsoft.com/office/drawing/2014/main" id="{BFF4EDAA-1CA5-9348-9CC4-85866B19E5CC}"/>
              </a:ext>
            </a:extLst>
          </p:cNvPr>
          <p:cNvCxnSpPr>
            <a:cxnSpLocks/>
            <a:stCxn id="149" idx="6"/>
          </p:cNvCxnSpPr>
          <p:nvPr/>
        </p:nvCxnSpPr>
        <p:spPr>
          <a:xfrm>
            <a:off x="6948264" y="4306111"/>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994C171E-F500-F44B-82E2-9F5506B6DB64}"/>
              </a:ext>
            </a:extLst>
          </p:cNvPr>
          <p:cNvCxnSpPr>
            <a:cxnSpLocks/>
            <a:stCxn id="147" idx="6"/>
          </p:cNvCxnSpPr>
          <p:nvPr/>
        </p:nvCxnSpPr>
        <p:spPr>
          <a:xfrm flipV="1">
            <a:off x="6948264" y="3347013"/>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4" name="椭圆 153">
                <a:extLst>
                  <a:ext uri="{FF2B5EF4-FFF2-40B4-BE49-F238E27FC236}">
                    <a16:creationId xmlns:a16="http://schemas.microsoft.com/office/drawing/2014/main" id="{0FFE64FA-851C-0B48-963E-58A92D925753}"/>
                  </a:ext>
                </a:extLst>
              </p:cNvPr>
              <p:cNvSpPr/>
              <p:nvPr/>
            </p:nvSpPr>
            <p:spPr>
              <a:xfrm>
                <a:off x="6588224" y="488217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54" name="椭圆 153">
                <a:extLst>
                  <a:ext uri="{FF2B5EF4-FFF2-40B4-BE49-F238E27FC236}">
                    <a16:creationId xmlns:a16="http://schemas.microsoft.com/office/drawing/2014/main" id="{0FFE64FA-851C-0B48-963E-58A92D925753}"/>
                  </a:ext>
                </a:extLst>
              </p:cNvPr>
              <p:cNvSpPr>
                <a:spLocks noRot="1" noChangeAspect="1" noMove="1" noResize="1" noEditPoints="1" noAdjustHandles="1" noChangeArrowheads="1" noChangeShapeType="1" noTextEdit="1"/>
              </p:cNvSpPr>
              <p:nvPr/>
            </p:nvSpPr>
            <p:spPr>
              <a:xfrm>
                <a:off x="6588224" y="4882175"/>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椭圆 154">
                <a:extLst>
                  <a:ext uri="{FF2B5EF4-FFF2-40B4-BE49-F238E27FC236}">
                    <a16:creationId xmlns:a16="http://schemas.microsoft.com/office/drawing/2014/main" id="{5995DDDB-1A0F-F340-9237-F9E0F75DFE48}"/>
                  </a:ext>
                </a:extLst>
              </p:cNvPr>
              <p:cNvSpPr/>
              <p:nvPr/>
            </p:nvSpPr>
            <p:spPr>
              <a:xfrm>
                <a:off x="6588224" y="560225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55" name="椭圆 154">
                <a:extLst>
                  <a:ext uri="{FF2B5EF4-FFF2-40B4-BE49-F238E27FC236}">
                    <a16:creationId xmlns:a16="http://schemas.microsoft.com/office/drawing/2014/main" id="{5995DDDB-1A0F-F340-9237-F9E0F75DFE48}"/>
                  </a:ext>
                </a:extLst>
              </p:cNvPr>
              <p:cNvSpPr>
                <a:spLocks noRot="1" noChangeAspect="1" noMove="1" noResize="1" noEditPoints="1" noAdjustHandles="1" noChangeArrowheads="1" noChangeShapeType="1" noTextEdit="1"/>
              </p:cNvSpPr>
              <p:nvPr/>
            </p:nvSpPr>
            <p:spPr>
              <a:xfrm>
                <a:off x="6588224" y="5602255"/>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156" name="直线箭头连接符 155">
            <a:extLst>
              <a:ext uri="{FF2B5EF4-FFF2-40B4-BE49-F238E27FC236}">
                <a16:creationId xmlns:a16="http://schemas.microsoft.com/office/drawing/2014/main" id="{05CB6DD9-039F-BC43-8074-A3906801434F}"/>
              </a:ext>
            </a:extLst>
          </p:cNvPr>
          <p:cNvCxnSpPr>
            <a:cxnSpLocks/>
            <a:stCxn id="154" idx="6"/>
            <a:endCxn id="144" idx="3"/>
          </p:cNvCxnSpPr>
          <p:nvPr/>
        </p:nvCxnSpPr>
        <p:spPr>
          <a:xfrm flipV="1">
            <a:off x="7020272" y="4542212"/>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02A7CA25-C64A-C74F-9FEF-73530B4B03AB}"/>
              </a:ext>
            </a:extLst>
          </p:cNvPr>
          <p:cNvCxnSpPr>
            <a:cxnSpLocks/>
            <a:stCxn id="154" idx="6"/>
          </p:cNvCxnSpPr>
          <p:nvPr/>
        </p:nvCxnSpPr>
        <p:spPr>
          <a:xfrm>
            <a:off x="7020272" y="5098199"/>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A7AAE56E-30DC-7846-AB13-A88C5CC52A96}"/>
              </a:ext>
            </a:extLst>
          </p:cNvPr>
          <p:cNvCxnSpPr>
            <a:cxnSpLocks/>
            <a:stCxn id="154" idx="6"/>
          </p:cNvCxnSpPr>
          <p:nvPr/>
        </p:nvCxnSpPr>
        <p:spPr>
          <a:xfrm>
            <a:off x="7020272" y="5098199"/>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723958EF-1E07-3242-B388-9B892EFC803F}"/>
              </a:ext>
            </a:extLst>
          </p:cNvPr>
          <p:cNvCxnSpPr>
            <a:cxnSpLocks/>
            <a:stCxn id="154" idx="6"/>
          </p:cNvCxnSpPr>
          <p:nvPr/>
        </p:nvCxnSpPr>
        <p:spPr>
          <a:xfrm flipV="1">
            <a:off x="7020272" y="4738159"/>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29000F22-E3F5-A94B-92CD-C66310FF7781}"/>
              </a:ext>
            </a:extLst>
          </p:cNvPr>
          <p:cNvCxnSpPr>
            <a:cxnSpLocks/>
            <a:stCxn id="155" idx="6"/>
            <a:endCxn id="144" idx="3"/>
          </p:cNvCxnSpPr>
          <p:nvPr/>
        </p:nvCxnSpPr>
        <p:spPr>
          <a:xfrm flipV="1">
            <a:off x="7020272" y="4542212"/>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23495B29-1E39-BA41-9FDE-C3D1BA427DED}"/>
              </a:ext>
            </a:extLst>
          </p:cNvPr>
          <p:cNvCxnSpPr>
            <a:cxnSpLocks/>
            <a:stCxn id="155" idx="6"/>
          </p:cNvCxnSpPr>
          <p:nvPr/>
        </p:nvCxnSpPr>
        <p:spPr>
          <a:xfrm flipV="1">
            <a:off x="7020272" y="5602255"/>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717CDCC5-DDF6-2746-B139-E4EF5520AFD5}"/>
              </a:ext>
            </a:extLst>
          </p:cNvPr>
          <p:cNvCxnSpPr>
            <a:cxnSpLocks/>
            <a:stCxn id="155" idx="6"/>
          </p:cNvCxnSpPr>
          <p:nvPr/>
        </p:nvCxnSpPr>
        <p:spPr>
          <a:xfrm>
            <a:off x="7020272" y="5818279"/>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A0D1D924-4D48-D944-960D-566A340AC77B}"/>
              </a:ext>
            </a:extLst>
          </p:cNvPr>
          <p:cNvCxnSpPr>
            <a:cxnSpLocks/>
            <a:stCxn id="155" idx="6"/>
          </p:cNvCxnSpPr>
          <p:nvPr/>
        </p:nvCxnSpPr>
        <p:spPr>
          <a:xfrm>
            <a:off x="7020272" y="5818279"/>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2095A81C-6A78-5140-84C3-A634954EDB8D}"/>
              </a:ext>
            </a:extLst>
          </p:cNvPr>
          <p:cNvCxnSpPr>
            <a:cxnSpLocks/>
            <a:stCxn id="155" idx="6"/>
          </p:cNvCxnSpPr>
          <p:nvPr/>
        </p:nvCxnSpPr>
        <p:spPr>
          <a:xfrm>
            <a:off x="7020272" y="5818279"/>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5" name="椭圆 164">
                <a:extLst>
                  <a:ext uri="{FF2B5EF4-FFF2-40B4-BE49-F238E27FC236}">
                    <a16:creationId xmlns:a16="http://schemas.microsoft.com/office/drawing/2014/main" id="{661F3706-177E-4349-B9DD-C2ABD2A6AA88}"/>
                  </a:ext>
                </a:extLst>
              </p:cNvPr>
              <p:cNvSpPr/>
              <p:nvPr/>
            </p:nvSpPr>
            <p:spPr>
              <a:xfrm>
                <a:off x="3385299" y="39607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165" name="椭圆 164">
                <a:extLst>
                  <a:ext uri="{FF2B5EF4-FFF2-40B4-BE49-F238E27FC236}">
                    <a16:creationId xmlns:a16="http://schemas.microsoft.com/office/drawing/2014/main" id="{661F3706-177E-4349-B9DD-C2ABD2A6AA88}"/>
                  </a:ext>
                </a:extLst>
              </p:cNvPr>
              <p:cNvSpPr>
                <a:spLocks noRot="1" noChangeAspect="1" noMove="1" noResize="1" noEditPoints="1" noAdjustHandles="1" noChangeArrowheads="1" noChangeShapeType="1" noTextEdit="1"/>
              </p:cNvSpPr>
              <p:nvPr/>
            </p:nvSpPr>
            <p:spPr>
              <a:xfrm>
                <a:off x="3385299" y="3960787"/>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0" name="矩形 169">
                <a:extLst>
                  <a:ext uri="{FF2B5EF4-FFF2-40B4-BE49-F238E27FC236}">
                    <a16:creationId xmlns:a16="http://schemas.microsoft.com/office/drawing/2014/main" id="{94DD69A7-9AE6-8A4F-86B5-DB9E06B5FA1B}"/>
                  </a:ext>
                </a:extLst>
              </p:cNvPr>
              <p:cNvSpPr/>
              <p:nvPr/>
            </p:nvSpPr>
            <p:spPr>
              <a:xfrm>
                <a:off x="7931979" y="3490589"/>
                <a:ext cx="978665"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170" name="矩形 169">
                <a:extLst>
                  <a:ext uri="{FF2B5EF4-FFF2-40B4-BE49-F238E27FC236}">
                    <a16:creationId xmlns:a16="http://schemas.microsoft.com/office/drawing/2014/main" id="{94DD69A7-9AE6-8A4F-86B5-DB9E06B5FA1B}"/>
                  </a:ext>
                </a:extLst>
              </p:cNvPr>
              <p:cNvSpPr>
                <a:spLocks noRot="1" noChangeAspect="1" noMove="1" noResize="1" noEditPoints="1" noAdjustHandles="1" noChangeArrowheads="1" noChangeShapeType="1" noTextEdit="1"/>
              </p:cNvSpPr>
              <p:nvPr/>
            </p:nvSpPr>
            <p:spPr>
              <a:xfrm>
                <a:off x="7931979" y="3490589"/>
                <a:ext cx="978665" cy="65620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1" name="矩形 170">
                <a:extLst>
                  <a:ext uri="{FF2B5EF4-FFF2-40B4-BE49-F238E27FC236}">
                    <a16:creationId xmlns:a16="http://schemas.microsoft.com/office/drawing/2014/main" id="{4FFFC578-D2D7-B94C-ACE8-48103E462FBE}"/>
                  </a:ext>
                </a:extLst>
              </p:cNvPr>
              <p:cNvSpPr/>
              <p:nvPr/>
            </p:nvSpPr>
            <p:spPr>
              <a:xfrm>
                <a:off x="3234639" y="4415523"/>
                <a:ext cx="993798"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171" name="矩形 170">
                <a:extLst>
                  <a:ext uri="{FF2B5EF4-FFF2-40B4-BE49-F238E27FC236}">
                    <a16:creationId xmlns:a16="http://schemas.microsoft.com/office/drawing/2014/main" id="{4FFFC578-D2D7-B94C-ACE8-48103E462FBE}"/>
                  </a:ext>
                </a:extLst>
              </p:cNvPr>
              <p:cNvSpPr>
                <a:spLocks noRot="1" noChangeAspect="1" noMove="1" noResize="1" noEditPoints="1" noAdjustHandles="1" noChangeArrowheads="1" noChangeShapeType="1" noTextEdit="1"/>
              </p:cNvSpPr>
              <p:nvPr/>
            </p:nvSpPr>
            <p:spPr>
              <a:xfrm>
                <a:off x="3234639" y="4415523"/>
                <a:ext cx="993798" cy="656205"/>
              </a:xfrm>
              <a:prstGeom prst="rect">
                <a:avLst/>
              </a:prstGeom>
              <a:blipFill>
                <a:blip r:embed="rId11"/>
                <a:stretch>
                  <a:fillRect/>
                </a:stretch>
              </a:blipFill>
            </p:spPr>
            <p:txBody>
              <a:bodyPr/>
              <a:lstStyle/>
              <a:p>
                <a:r>
                  <a:rPr lang="zh-CN" altLang="en-US">
                    <a:noFill/>
                  </a:rPr>
                  <a:t> </a:t>
                </a:r>
              </a:p>
            </p:txBody>
          </p:sp>
        </mc:Fallback>
      </mc:AlternateContent>
      <p:cxnSp>
        <p:nvCxnSpPr>
          <p:cNvPr id="172" name="直线箭头连接符 171">
            <a:extLst>
              <a:ext uri="{FF2B5EF4-FFF2-40B4-BE49-F238E27FC236}">
                <a16:creationId xmlns:a16="http://schemas.microsoft.com/office/drawing/2014/main" id="{5252818B-952C-714D-9501-49225D4BDBFC}"/>
              </a:ext>
            </a:extLst>
          </p:cNvPr>
          <p:cNvCxnSpPr>
            <a:cxnSpLocks/>
          </p:cNvCxnSpPr>
          <p:nvPr/>
        </p:nvCxnSpPr>
        <p:spPr>
          <a:xfrm flipV="1">
            <a:off x="6228184" y="2793943"/>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3" name="直线箭头连接符 172">
            <a:extLst>
              <a:ext uri="{FF2B5EF4-FFF2-40B4-BE49-F238E27FC236}">
                <a16:creationId xmlns:a16="http://schemas.microsoft.com/office/drawing/2014/main" id="{3D9A0362-B78A-C34B-B8ED-91D0DECBDABA}"/>
              </a:ext>
            </a:extLst>
          </p:cNvPr>
          <p:cNvCxnSpPr>
            <a:cxnSpLocks/>
          </p:cNvCxnSpPr>
          <p:nvPr/>
        </p:nvCxnSpPr>
        <p:spPr>
          <a:xfrm>
            <a:off x="6228184" y="3564031"/>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4" name="直线箭头连接符 173">
            <a:extLst>
              <a:ext uri="{FF2B5EF4-FFF2-40B4-BE49-F238E27FC236}">
                <a16:creationId xmlns:a16="http://schemas.microsoft.com/office/drawing/2014/main" id="{10E72578-A0A2-EC43-B952-572CB1B0B362}"/>
              </a:ext>
            </a:extLst>
          </p:cNvPr>
          <p:cNvCxnSpPr>
            <a:cxnSpLocks/>
          </p:cNvCxnSpPr>
          <p:nvPr/>
        </p:nvCxnSpPr>
        <p:spPr>
          <a:xfrm>
            <a:off x="6228184" y="4173436"/>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5" name="直线箭头连接符 174">
            <a:extLst>
              <a:ext uri="{FF2B5EF4-FFF2-40B4-BE49-F238E27FC236}">
                <a16:creationId xmlns:a16="http://schemas.microsoft.com/office/drawing/2014/main" id="{C4F35D8D-3292-6149-BDEE-F6E388D33566}"/>
              </a:ext>
            </a:extLst>
          </p:cNvPr>
          <p:cNvCxnSpPr>
            <a:cxnSpLocks/>
          </p:cNvCxnSpPr>
          <p:nvPr/>
        </p:nvCxnSpPr>
        <p:spPr>
          <a:xfrm flipV="1">
            <a:off x="6228184" y="4306111"/>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6" name="直线箭头连接符 175">
            <a:extLst>
              <a:ext uri="{FF2B5EF4-FFF2-40B4-BE49-F238E27FC236}">
                <a16:creationId xmlns:a16="http://schemas.microsoft.com/office/drawing/2014/main" id="{FA65629B-DAB3-F34D-9E0F-7E6B7A0B2D84}"/>
              </a:ext>
            </a:extLst>
          </p:cNvPr>
          <p:cNvCxnSpPr>
            <a:cxnSpLocks/>
          </p:cNvCxnSpPr>
          <p:nvPr/>
        </p:nvCxnSpPr>
        <p:spPr>
          <a:xfrm>
            <a:off x="6228184" y="257791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7" name="直线箭头连接符 176">
            <a:extLst>
              <a:ext uri="{FF2B5EF4-FFF2-40B4-BE49-F238E27FC236}">
                <a16:creationId xmlns:a16="http://schemas.microsoft.com/office/drawing/2014/main" id="{D2A87EDB-B926-0547-8F57-AD39A51F6696}"/>
              </a:ext>
            </a:extLst>
          </p:cNvPr>
          <p:cNvCxnSpPr>
            <a:cxnSpLocks/>
          </p:cNvCxnSpPr>
          <p:nvPr/>
        </p:nvCxnSpPr>
        <p:spPr>
          <a:xfrm>
            <a:off x="6300192" y="4882175"/>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8" name="直线箭头连接符 177">
            <a:extLst>
              <a:ext uri="{FF2B5EF4-FFF2-40B4-BE49-F238E27FC236}">
                <a16:creationId xmlns:a16="http://schemas.microsoft.com/office/drawing/2014/main" id="{D3344A4F-3B48-674A-ADF1-CE9A36429758}"/>
              </a:ext>
            </a:extLst>
          </p:cNvPr>
          <p:cNvCxnSpPr>
            <a:cxnSpLocks/>
          </p:cNvCxnSpPr>
          <p:nvPr/>
        </p:nvCxnSpPr>
        <p:spPr>
          <a:xfrm>
            <a:off x="6300192" y="509819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9" name="直线箭头连接符 178">
            <a:extLst>
              <a:ext uri="{FF2B5EF4-FFF2-40B4-BE49-F238E27FC236}">
                <a16:creationId xmlns:a16="http://schemas.microsoft.com/office/drawing/2014/main" id="{9128CBAA-87AF-8447-A178-F79EEB391075}"/>
              </a:ext>
            </a:extLst>
          </p:cNvPr>
          <p:cNvCxnSpPr>
            <a:cxnSpLocks/>
          </p:cNvCxnSpPr>
          <p:nvPr/>
        </p:nvCxnSpPr>
        <p:spPr>
          <a:xfrm flipV="1">
            <a:off x="6300192" y="509819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80" name="直线箭头连接符 179">
            <a:extLst>
              <a:ext uri="{FF2B5EF4-FFF2-40B4-BE49-F238E27FC236}">
                <a16:creationId xmlns:a16="http://schemas.microsoft.com/office/drawing/2014/main" id="{DD00B6EF-49BE-E741-988F-36D3BDB1050F}"/>
              </a:ext>
            </a:extLst>
          </p:cNvPr>
          <p:cNvCxnSpPr>
            <a:cxnSpLocks/>
          </p:cNvCxnSpPr>
          <p:nvPr/>
        </p:nvCxnSpPr>
        <p:spPr>
          <a:xfrm>
            <a:off x="6300192" y="581827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1" name="矩形 180">
                <a:extLst>
                  <a:ext uri="{FF2B5EF4-FFF2-40B4-BE49-F238E27FC236}">
                    <a16:creationId xmlns:a16="http://schemas.microsoft.com/office/drawing/2014/main" id="{EA3BF10E-4B2C-D048-8432-3A3B17908930}"/>
                  </a:ext>
                </a:extLst>
              </p:cNvPr>
              <p:cNvSpPr/>
              <p:nvPr/>
            </p:nvSpPr>
            <p:spPr>
              <a:xfrm>
                <a:off x="4701823" y="2521676"/>
                <a:ext cx="100501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1" name="矩形 180">
                <a:extLst>
                  <a:ext uri="{FF2B5EF4-FFF2-40B4-BE49-F238E27FC236}">
                    <a16:creationId xmlns:a16="http://schemas.microsoft.com/office/drawing/2014/main" id="{EA3BF10E-4B2C-D048-8432-3A3B17908930}"/>
                  </a:ext>
                </a:extLst>
              </p:cNvPr>
              <p:cNvSpPr>
                <a:spLocks noRot="1" noChangeAspect="1" noMove="1" noResize="1" noEditPoints="1" noAdjustHandles="1" noChangeArrowheads="1" noChangeShapeType="1" noTextEdit="1"/>
              </p:cNvSpPr>
              <p:nvPr/>
            </p:nvSpPr>
            <p:spPr>
              <a:xfrm>
                <a:off x="4701823" y="2521676"/>
                <a:ext cx="1005019" cy="59362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3" name="矩形 182">
                <a:extLst>
                  <a:ext uri="{FF2B5EF4-FFF2-40B4-BE49-F238E27FC236}">
                    <a16:creationId xmlns:a16="http://schemas.microsoft.com/office/drawing/2014/main" id="{6DC44AFA-06F4-644B-BD71-9B0075A2D52C}"/>
                  </a:ext>
                </a:extLst>
              </p:cNvPr>
              <p:cNvSpPr/>
              <p:nvPr/>
            </p:nvSpPr>
            <p:spPr>
              <a:xfrm>
                <a:off x="4699451" y="3227232"/>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3" name="矩形 182">
                <a:extLst>
                  <a:ext uri="{FF2B5EF4-FFF2-40B4-BE49-F238E27FC236}">
                    <a16:creationId xmlns:a16="http://schemas.microsoft.com/office/drawing/2014/main" id="{6DC44AFA-06F4-644B-BD71-9B0075A2D52C}"/>
                  </a:ext>
                </a:extLst>
              </p:cNvPr>
              <p:cNvSpPr>
                <a:spLocks noRot="1" noChangeAspect="1" noMove="1" noResize="1" noEditPoints="1" noAdjustHandles="1" noChangeArrowheads="1" noChangeShapeType="1" noTextEdit="1"/>
              </p:cNvSpPr>
              <p:nvPr/>
            </p:nvSpPr>
            <p:spPr>
              <a:xfrm>
                <a:off x="4699451" y="3227232"/>
                <a:ext cx="1009764" cy="59362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矩形 184">
                <a:extLst>
                  <a:ext uri="{FF2B5EF4-FFF2-40B4-BE49-F238E27FC236}">
                    <a16:creationId xmlns:a16="http://schemas.microsoft.com/office/drawing/2014/main" id="{F156C8C2-6567-EA46-B9EC-929C12E6F010}"/>
                  </a:ext>
                </a:extLst>
              </p:cNvPr>
              <p:cNvSpPr/>
              <p:nvPr/>
            </p:nvSpPr>
            <p:spPr>
              <a:xfrm>
                <a:off x="4708252" y="4011725"/>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5" name="矩形 184">
                <a:extLst>
                  <a:ext uri="{FF2B5EF4-FFF2-40B4-BE49-F238E27FC236}">
                    <a16:creationId xmlns:a16="http://schemas.microsoft.com/office/drawing/2014/main" id="{F156C8C2-6567-EA46-B9EC-929C12E6F010}"/>
                  </a:ext>
                </a:extLst>
              </p:cNvPr>
              <p:cNvSpPr>
                <a:spLocks noRot="1" noChangeAspect="1" noMove="1" noResize="1" noEditPoints="1" noAdjustHandles="1" noChangeArrowheads="1" noChangeShapeType="1" noTextEdit="1"/>
              </p:cNvSpPr>
              <p:nvPr/>
            </p:nvSpPr>
            <p:spPr>
              <a:xfrm>
                <a:off x="4708252" y="4011725"/>
                <a:ext cx="1009764" cy="59362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矩形 186">
                <a:extLst>
                  <a:ext uri="{FF2B5EF4-FFF2-40B4-BE49-F238E27FC236}">
                    <a16:creationId xmlns:a16="http://schemas.microsoft.com/office/drawing/2014/main" id="{4423DB89-9DD1-F140-B1DE-857947F90AFD}"/>
                  </a:ext>
                </a:extLst>
              </p:cNvPr>
              <p:cNvSpPr/>
              <p:nvPr/>
            </p:nvSpPr>
            <p:spPr>
              <a:xfrm>
                <a:off x="4714114" y="4777342"/>
                <a:ext cx="100097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7" name="矩形 186">
                <a:extLst>
                  <a:ext uri="{FF2B5EF4-FFF2-40B4-BE49-F238E27FC236}">
                    <a16:creationId xmlns:a16="http://schemas.microsoft.com/office/drawing/2014/main" id="{4423DB89-9DD1-F140-B1DE-857947F90AFD}"/>
                  </a:ext>
                </a:extLst>
              </p:cNvPr>
              <p:cNvSpPr>
                <a:spLocks noRot="1" noChangeAspect="1" noMove="1" noResize="1" noEditPoints="1" noAdjustHandles="1" noChangeArrowheads="1" noChangeShapeType="1" noTextEdit="1"/>
              </p:cNvSpPr>
              <p:nvPr/>
            </p:nvSpPr>
            <p:spPr>
              <a:xfrm>
                <a:off x="4714114" y="4777342"/>
                <a:ext cx="1000979" cy="59362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9" name="矩形 188">
                <a:extLst>
                  <a:ext uri="{FF2B5EF4-FFF2-40B4-BE49-F238E27FC236}">
                    <a16:creationId xmlns:a16="http://schemas.microsoft.com/office/drawing/2014/main" id="{3CD47EAE-BB68-B343-84A7-DF44B28C114E}"/>
                  </a:ext>
                </a:extLst>
              </p:cNvPr>
              <p:cNvSpPr/>
              <p:nvPr/>
            </p:nvSpPr>
            <p:spPr>
              <a:xfrm>
                <a:off x="4708252" y="5501774"/>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9" name="矩形 188">
                <a:extLst>
                  <a:ext uri="{FF2B5EF4-FFF2-40B4-BE49-F238E27FC236}">
                    <a16:creationId xmlns:a16="http://schemas.microsoft.com/office/drawing/2014/main" id="{3CD47EAE-BB68-B343-84A7-DF44B28C114E}"/>
                  </a:ext>
                </a:extLst>
              </p:cNvPr>
              <p:cNvSpPr>
                <a:spLocks noRot="1" noChangeAspect="1" noMove="1" noResize="1" noEditPoints="1" noAdjustHandles="1" noChangeArrowheads="1" noChangeShapeType="1" noTextEdit="1"/>
              </p:cNvSpPr>
              <p:nvPr/>
            </p:nvSpPr>
            <p:spPr>
              <a:xfrm>
                <a:off x="4708252" y="5501774"/>
                <a:ext cx="1009764" cy="593624"/>
              </a:xfrm>
              <a:prstGeom prst="rect">
                <a:avLst/>
              </a:prstGeom>
              <a:blipFill>
                <a:blip r:embed="rId16"/>
                <a:stretch>
                  <a:fillRect/>
                </a:stretch>
              </a:blipFill>
            </p:spPr>
            <p:txBody>
              <a:bodyPr/>
              <a:lstStyle/>
              <a:p>
                <a:r>
                  <a:rPr lang="zh-CN" altLang="en-US">
                    <a:noFill/>
                  </a:rPr>
                  <a:t> </a:t>
                </a:r>
              </a:p>
            </p:txBody>
          </p:sp>
        </mc:Fallback>
      </mc:AlternateContent>
      <p:cxnSp>
        <p:nvCxnSpPr>
          <p:cNvPr id="190" name="直线箭头连接符 189">
            <a:extLst>
              <a:ext uri="{FF2B5EF4-FFF2-40B4-BE49-F238E27FC236}">
                <a16:creationId xmlns:a16="http://schemas.microsoft.com/office/drawing/2014/main" id="{9A1668AC-64C1-444F-96BC-0622FEC98B75}"/>
              </a:ext>
            </a:extLst>
          </p:cNvPr>
          <p:cNvCxnSpPr>
            <a:cxnSpLocks/>
          </p:cNvCxnSpPr>
          <p:nvPr/>
        </p:nvCxnSpPr>
        <p:spPr>
          <a:xfrm flipV="1">
            <a:off x="3817347" y="3960787"/>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1" name="直线箭头连接符 190">
            <a:extLst>
              <a:ext uri="{FF2B5EF4-FFF2-40B4-BE49-F238E27FC236}">
                <a16:creationId xmlns:a16="http://schemas.microsoft.com/office/drawing/2014/main" id="{29F95809-154B-D146-8CBD-C6C9B8A7C4AE}"/>
              </a:ext>
            </a:extLst>
          </p:cNvPr>
          <p:cNvCxnSpPr>
            <a:cxnSpLocks/>
          </p:cNvCxnSpPr>
          <p:nvPr/>
        </p:nvCxnSpPr>
        <p:spPr>
          <a:xfrm>
            <a:off x="3817347" y="4176811"/>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15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F0ADD2-85B2-4349-8790-5A34E7244C26}"/>
                  </a:ext>
                </a:extLst>
              </p:cNvPr>
              <p:cNvSpPr txBox="1"/>
              <p:nvPr/>
            </p:nvSpPr>
            <p:spPr>
              <a:xfrm>
                <a:off x="395536" y="1028071"/>
                <a:ext cx="8640960" cy="1464825"/>
              </a:xfrm>
              <a:prstGeom prst="rect">
                <a:avLst/>
              </a:prstGeom>
              <a:noFill/>
            </p:spPr>
            <p:txBody>
              <a:bodyPr wrap="square" rtlCol="0">
                <a:spAutoFit/>
              </a:bodyPr>
              <a:lstStyle/>
              <a:p>
                <a:r>
                  <a:rPr kumimoji="1" lang="en-US" altLang="zh-CN" sz="2200" b="0" dirty="0">
                    <a:latin typeface="Candara" panose="020E0502030303020204" pitchFamily="34" charset="0"/>
                  </a:rPr>
                  <a:t>Backward Search for single-target PPR: </a:t>
                </a:r>
              </a:p>
              <a:p>
                <a:pPr marL="342900" indent="-342900">
                  <a:buSzPct val="80000"/>
                  <a:buFont typeface="Wingdings" pitchFamily="2" charset="2"/>
                  <a:buChar char="p"/>
                </a:pPr>
                <a:r>
                  <a:rPr kumimoji="1" lang="en-US" altLang="zh-CN" sz="2200" b="0" dirty="0">
                    <a:latin typeface="Candara" panose="020E0502030303020204" pitchFamily="34" charset="0"/>
                  </a:rPr>
                  <a:t>Set variables </a:t>
                </a:r>
                <a14:m>
                  <m:oMath xmlns:m="http://schemas.openxmlformats.org/officeDocument/2006/math">
                    <m:sSup>
                      <m:sSupPr>
                        <m:ctrlPr>
                          <a:rPr kumimoji="1" lang="en-US" altLang="zh-CN" sz="2200" b="0" i="1" dirty="0" smtClean="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rPr>
                          <m:t>𝑟</m:t>
                        </m:r>
                      </m:e>
                      <m:sup>
                        <m:r>
                          <a:rPr kumimoji="1" lang="en-US" altLang="zh-CN" sz="2200" b="0" i="1" dirty="0" smtClean="0">
                            <a:solidFill>
                              <a:srgbClr val="C00000"/>
                            </a:solidFill>
                            <a:latin typeface="Cambria Math" panose="02040503050406030204" pitchFamily="18" charset="0"/>
                          </a:rPr>
                          <m:t>𝑏</m:t>
                        </m:r>
                      </m:sup>
                    </m:sSup>
                    <m:d>
                      <m:dPr>
                        <m:ctrlPr>
                          <a:rPr kumimoji="1" lang="en-US" altLang="zh-CN" sz="2200" b="0" i="1" dirty="0" smtClean="0">
                            <a:solidFill>
                              <a:srgbClr val="C00000"/>
                            </a:solidFill>
                            <a:latin typeface="Cambria Math" panose="02040503050406030204" pitchFamily="18" charset="0"/>
                          </a:rPr>
                        </m:ctrlPr>
                      </m:dPr>
                      <m:e>
                        <m:r>
                          <a:rPr kumimoji="1" lang="en-US" altLang="zh-CN" sz="2200" b="0" i="1" dirty="0" smtClean="0">
                            <a:solidFill>
                              <a:srgbClr val="C00000"/>
                            </a:solidFill>
                            <a:latin typeface="Cambria Math" panose="02040503050406030204" pitchFamily="18" charset="0"/>
                          </a:rPr>
                          <m:t>𝑢</m:t>
                        </m:r>
                        <m:r>
                          <a:rPr kumimoji="1" lang="en-US" altLang="zh-CN" sz="2200" b="0" i="1" dirty="0" smtClean="0">
                            <a:solidFill>
                              <a:srgbClr val="C00000"/>
                            </a:solidFill>
                            <a:latin typeface="Cambria Math" panose="02040503050406030204" pitchFamily="18" charset="0"/>
                          </a:rPr>
                          <m:t>,</m:t>
                        </m:r>
                        <m:r>
                          <a:rPr kumimoji="1" lang="en-US" altLang="zh-CN" sz="2200" b="0" i="1" dirty="0" smtClean="0">
                            <a:solidFill>
                              <a:srgbClr val="C00000"/>
                            </a:solidFill>
                            <a:latin typeface="Cambria Math" panose="02040503050406030204" pitchFamily="18" charset="0"/>
                          </a:rPr>
                          <m:t>𝑡</m:t>
                        </m:r>
                      </m:e>
                    </m:d>
                  </m:oMath>
                </a14:m>
                <a:r>
                  <a:rPr kumimoji="1" lang="en-US" altLang="zh-CN" sz="2200" b="0" dirty="0">
                    <a:solidFill>
                      <a:srgbClr val="C00000"/>
                    </a:solidFill>
                    <a:latin typeface="Candara" panose="020E0502030303020204" pitchFamily="34" charset="0"/>
                  </a:rPr>
                  <a:t> and </a:t>
                </a:r>
                <a14:m>
                  <m:oMath xmlns:m="http://schemas.openxmlformats.org/officeDocument/2006/math">
                    <m:sSup>
                      <m:sSupPr>
                        <m:ctrlPr>
                          <a:rPr kumimoji="1" lang="en-US" altLang="zh-CN" sz="2200" b="0" i="1" dirty="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ea typeface="Cambria Math" panose="02040503050406030204" pitchFamily="18" charset="0"/>
                          </a:rPr>
                          <m:t>𝜋</m:t>
                        </m:r>
                      </m:e>
                      <m:sup>
                        <m:r>
                          <a:rPr kumimoji="1" lang="en-US" altLang="zh-CN" sz="2200" b="0" i="1" dirty="0">
                            <a:solidFill>
                              <a:srgbClr val="C00000"/>
                            </a:solidFill>
                            <a:latin typeface="Cambria Math" panose="02040503050406030204" pitchFamily="18" charset="0"/>
                          </a:rPr>
                          <m:t>𝑏</m:t>
                        </m:r>
                      </m:sup>
                    </m:sSup>
                    <m:d>
                      <m:dPr>
                        <m:ctrlPr>
                          <a:rPr kumimoji="1" lang="en-US" altLang="zh-CN" sz="2200" b="0" i="1" dirty="0">
                            <a:solidFill>
                              <a:srgbClr val="C00000"/>
                            </a:solidFill>
                            <a:latin typeface="Cambria Math" panose="02040503050406030204" pitchFamily="18" charset="0"/>
                          </a:rPr>
                        </m:ctrlPr>
                      </m:dPr>
                      <m:e>
                        <m:r>
                          <a:rPr kumimoji="1" lang="en-US" altLang="zh-CN" sz="2200" b="0" i="1" dirty="0">
                            <a:solidFill>
                              <a:srgbClr val="C00000"/>
                            </a:solidFill>
                            <a:latin typeface="Cambria Math" panose="02040503050406030204" pitchFamily="18" charset="0"/>
                          </a:rPr>
                          <m:t>𝑢</m:t>
                        </m:r>
                        <m:r>
                          <a:rPr kumimoji="1" lang="en-US" altLang="zh-CN" sz="2200" b="0" i="1" dirty="0">
                            <a:solidFill>
                              <a:srgbClr val="C00000"/>
                            </a:solidFill>
                            <a:latin typeface="Cambria Math" panose="02040503050406030204" pitchFamily="18" charset="0"/>
                          </a:rPr>
                          <m:t>,</m:t>
                        </m:r>
                        <m:r>
                          <a:rPr kumimoji="1" lang="en-US" altLang="zh-CN" sz="2200" b="0" i="1" dirty="0">
                            <a:solidFill>
                              <a:srgbClr val="C00000"/>
                            </a:solidFill>
                            <a:latin typeface="Cambria Math" panose="02040503050406030204" pitchFamily="18" charset="0"/>
                          </a:rPr>
                          <m:t>𝑡</m:t>
                        </m:r>
                      </m:e>
                    </m:d>
                  </m:oMath>
                </a14:m>
                <a:r>
                  <a:rPr kumimoji="1" lang="en-US" altLang="zh-CN" sz="2200" b="0" dirty="0">
                    <a:latin typeface="Candara" panose="020E0502030303020204" pitchFamily="34" charset="0"/>
                  </a:rPr>
                  <a:t> for each node </a:t>
                </a:r>
                <a14:m>
                  <m:oMath xmlns:m="http://schemas.openxmlformats.org/officeDocument/2006/math">
                    <m:r>
                      <a:rPr kumimoji="1" lang="en-US" altLang="zh-CN" sz="2200" b="0" i="1" dirty="0">
                        <a:latin typeface="Cambria Math" panose="02040503050406030204" pitchFamily="18" charset="0"/>
                      </a:rPr>
                      <m:t>𝑢</m:t>
                    </m:r>
                    <m:r>
                      <a:rPr kumimoji="1" lang="en-US" altLang="zh-CN" sz="2200" b="0" i="1" dirty="0" smtClean="0">
                        <a:latin typeface="Cambria Math" panose="02040503050406030204" pitchFamily="18" charset="0"/>
                        <a:ea typeface="Cambria Math" panose="02040503050406030204" pitchFamily="18" charset="0"/>
                      </a:rPr>
                      <m:t>∈</m:t>
                    </m:r>
                    <m:r>
                      <a:rPr kumimoji="1" lang="en-US" altLang="zh-CN" sz="2200" b="0" i="1" dirty="0" smtClean="0">
                        <a:latin typeface="Cambria Math" panose="02040503050406030204" pitchFamily="18" charset="0"/>
                        <a:ea typeface="Cambria Math" panose="02040503050406030204" pitchFamily="18" charset="0"/>
                      </a:rPr>
                      <m:t>𝑉</m:t>
                    </m:r>
                  </m:oMath>
                </a14:m>
                <a:r>
                  <a:rPr kumimoji="1" lang="en-US" altLang="zh-CN" sz="2200" b="0" dirty="0">
                    <a:latin typeface="Candara" panose="020E0502030303020204" pitchFamily="34" charset="0"/>
                  </a:rPr>
                  <a:t>.</a:t>
                </a:r>
              </a:p>
              <a:p>
                <a:pPr marL="342900" indent="-342900">
                  <a:buSzPct val="80000"/>
                  <a:buFont typeface="Wingdings" pitchFamily="2" charset="2"/>
                  <a:buChar char="p"/>
                </a:pPr>
                <a:r>
                  <a:rPr kumimoji="1" lang="en-US" altLang="zh-CN" sz="2200" b="0" dirty="0">
                    <a:latin typeface="Candara" panose="020E0502030303020204" pitchFamily="34" charset="0"/>
                  </a:rPr>
                  <a:t>residue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rPr>
                          <m:t>𝑟</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the probability mass </a:t>
                </a:r>
                <a:r>
                  <a:rPr kumimoji="1" lang="en-US" altLang="zh-CN" sz="2200" b="0" dirty="0">
                    <a:solidFill>
                      <a:srgbClr val="C00000"/>
                    </a:solidFill>
                    <a:latin typeface="Candara" panose="020E0502030303020204" pitchFamily="34" charset="0"/>
                  </a:rPr>
                  <a:t>to be distributed at </a:t>
                </a:r>
                <a14:m>
                  <m:oMath xmlns:m="http://schemas.openxmlformats.org/officeDocument/2006/math">
                    <m:r>
                      <a:rPr kumimoji="1" lang="en-US" altLang="zh-CN" sz="2200" b="0" i="1" dirty="0">
                        <a:solidFill>
                          <a:srgbClr val="C00000"/>
                        </a:solidFill>
                        <a:latin typeface="Cambria Math" panose="02040503050406030204" pitchFamily="18" charset="0"/>
                      </a:rPr>
                      <m:t>𝑢</m:t>
                    </m:r>
                  </m:oMath>
                </a14:m>
                <a:r>
                  <a:rPr kumimoji="1" lang="en-US" altLang="zh-CN" sz="2200" b="0" dirty="0">
                    <a:latin typeface="Candara" panose="020E0502030303020204" pitchFamily="34" charset="0"/>
                  </a:rPr>
                  <a:t>. </a:t>
                </a:r>
              </a:p>
              <a:p>
                <a:pPr marL="342900" indent="-342900">
                  <a:buSzPct val="80000"/>
                  <a:buFont typeface="Wingdings" pitchFamily="2" charset="2"/>
                  <a:buChar char="p"/>
                </a:pPr>
                <a:r>
                  <a:rPr kumimoji="1" lang="en-US" altLang="zh-CN" sz="2200" b="0" dirty="0">
                    <a:latin typeface="Candara" panose="020E0502030303020204" pitchFamily="34" charset="0"/>
                  </a:rPr>
                  <a:t>reserve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𝜋</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the probability mass that will </a:t>
                </a:r>
                <a:r>
                  <a:rPr kumimoji="1" lang="en-US" altLang="zh-CN" sz="2200" b="0" dirty="0">
                    <a:solidFill>
                      <a:srgbClr val="C00000"/>
                    </a:solidFill>
                    <a:latin typeface="Candara" panose="020E0502030303020204" pitchFamily="34" charset="0"/>
                  </a:rPr>
                  <a:t>stay at </a:t>
                </a:r>
                <a14:m>
                  <m:oMath xmlns:m="http://schemas.openxmlformats.org/officeDocument/2006/math">
                    <m:r>
                      <a:rPr kumimoji="1" lang="en-US" altLang="zh-CN" sz="2200" b="0" i="1" dirty="0">
                        <a:solidFill>
                          <a:srgbClr val="C00000"/>
                        </a:solidFill>
                        <a:latin typeface="Cambria Math" panose="02040503050406030204" pitchFamily="18" charset="0"/>
                      </a:rPr>
                      <m:t>𝑢</m:t>
                    </m:r>
                  </m:oMath>
                </a14:m>
                <a:r>
                  <a:rPr kumimoji="1" lang="en-US" altLang="zh-CN" sz="2200" b="0" dirty="0">
                    <a:solidFill>
                      <a:srgbClr val="C00000"/>
                    </a:solidFill>
                    <a:latin typeface="Candara" panose="020E0502030303020204" pitchFamily="34" charset="0"/>
                  </a:rPr>
                  <a:t> permanently</a:t>
                </a:r>
                <a:r>
                  <a:rPr kumimoji="1" lang="en-US" altLang="zh-CN" sz="2200" b="0" dirty="0">
                    <a:latin typeface="Candara" panose="020E0502030303020204" pitchFamily="34" charset="0"/>
                  </a:rPr>
                  <a:t>. </a:t>
                </a:r>
                <a:endParaRPr kumimoji="1" lang="zh-CN" altLang="en-US" sz="2200" b="0" dirty="0">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395536" y="1028071"/>
                <a:ext cx="8640960" cy="1464825"/>
              </a:xfrm>
              <a:prstGeom prst="rect">
                <a:avLst/>
              </a:prstGeom>
              <a:blipFill>
                <a:blip r:embed="rId3"/>
                <a:stretch>
                  <a:fillRect l="-880" t="-2586" r="-1320" b="-6897"/>
                </a:stretch>
              </a:blipFill>
            </p:spPr>
            <p:txBody>
              <a:bodyPr/>
              <a:lstStyle/>
              <a:p>
                <a:r>
                  <a:rPr lang="zh-CN" altLang="en-US">
                    <a:noFill/>
                  </a:rPr>
                  <a:t> </a:t>
                </a:r>
              </a:p>
            </p:txBody>
          </p:sp>
        </mc:Fallback>
      </mc:AlternateContent>
      <p:sp>
        <p:nvSpPr>
          <p:cNvPr id="2" name="椭圆 1">
            <a:extLst>
              <a:ext uri="{FF2B5EF4-FFF2-40B4-BE49-F238E27FC236}">
                <a16:creationId xmlns:a16="http://schemas.microsoft.com/office/drawing/2014/main" id="{1C1A4542-5590-5344-8709-6B4A54AE1E12}"/>
              </a:ext>
            </a:extLst>
          </p:cNvPr>
          <p:cNvSpPr/>
          <p:nvPr/>
        </p:nvSpPr>
        <p:spPr>
          <a:xfrm>
            <a:off x="8388424" y="41734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6" name="椭圆 5">
                <a:extLst>
                  <a:ext uri="{FF2B5EF4-FFF2-40B4-BE49-F238E27FC236}">
                    <a16:creationId xmlns:a16="http://schemas.microsoft.com/office/drawing/2014/main" id="{9F0E9B33-ECC3-9F42-981E-2B48936EAFAE}"/>
                  </a:ext>
                </a:extLst>
              </p:cNvPr>
              <p:cNvSpPr/>
              <p:nvPr/>
            </p:nvSpPr>
            <p:spPr>
              <a:xfrm>
                <a:off x="6516216" y="2577919"/>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 name="椭圆 5">
                <a:extLst>
                  <a:ext uri="{FF2B5EF4-FFF2-40B4-BE49-F238E27FC236}">
                    <a16:creationId xmlns:a16="http://schemas.microsoft.com/office/drawing/2014/main" id="{9F0E9B33-ECC3-9F42-981E-2B48936EAFAE}"/>
                  </a:ext>
                </a:extLst>
              </p:cNvPr>
              <p:cNvSpPr>
                <a:spLocks noRot="1" noChangeAspect="1" noMove="1" noResize="1" noEditPoints="1" noAdjustHandles="1" noChangeArrowheads="1" noChangeShapeType="1" noTextEdit="1"/>
              </p:cNvSpPr>
              <p:nvPr/>
            </p:nvSpPr>
            <p:spPr>
              <a:xfrm>
                <a:off x="6516216" y="2577919"/>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7" name="直线箭头连接符 6">
            <a:extLst>
              <a:ext uri="{FF2B5EF4-FFF2-40B4-BE49-F238E27FC236}">
                <a16:creationId xmlns:a16="http://schemas.microsoft.com/office/drawing/2014/main" id="{AD8604CF-258B-F749-A592-C618EE9FD63E}"/>
              </a:ext>
            </a:extLst>
          </p:cNvPr>
          <p:cNvCxnSpPr>
            <a:cxnSpLocks/>
            <a:stCxn id="6" idx="6"/>
            <a:endCxn id="2" idx="1"/>
          </p:cNvCxnSpPr>
          <p:nvPr/>
        </p:nvCxnSpPr>
        <p:spPr>
          <a:xfrm>
            <a:off x="6948264" y="2793943"/>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BB7C1172-CD7D-3949-A57D-25DA1A265EE5}"/>
                  </a:ext>
                </a:extLst>
              </p:cNvPr>
              <p:cNvSpPr/>
              <p:nvPr/>
            </p:nvSpPr>
            <p:spPr>
              <a:xfrm>
                <a:off x="6516216" y="33480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8" name="椭圆 7">
                <a:extLst>
                  <a:ext uri="{FF2B5EF4-FFF2-40B4-BE49-F238E27FC236}">
                    <a16:creationId xmlns:a16="http://schemas.microsoft.com/office/drawing/2014/main" id="{BB7C1172-CD7D-3949-A57D-25DA1A265EE5}"/>
                  </a:ext>
                </a:extLst>
              </p:cNvPr>
              <p:cNvSpPr>
                <a:spLocks noRot="1" noChangeAspect="1" noMove="1" noResize="1" noEditPoints="1" noAdjustHandles="1" noChangeArrowheads="1" noChangeShapeType="1" noTextEdit="1"/>
              </p:cNvSpPr>
              <p:nvPr/>
            </p:nvSpPr>
            <p:spPr>
              <a:xfrm>
                <a:off x="6516216" y="3348007"/>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BFDB4EF0-94B2-EE44-9243-C05ECFBA495F}"/>
              </a:ext>
            </a:extLst>
          </p:cNvPr>
          <p:cNvCxnSpPr>
            <a:cxnSpLocks/>
            <a:stCxn id="8" idx="6"/>
            <a:endCxn id="2" idx="1"/>
          </p:cNvCxnSpPr>
          <p:nvPr/>
        </p:nvCxnSpPr>
        <p:spPr>
          <a:xfrm>
            <a:off x="6948264" y="3564031"/>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366DB81B-3166-9047-BBE4-EBB2DF36572D}"/>
                  </a:ext>
                </a:extLst>
              </p:cNvPr>
              <p:cNvSpPr/>
              <p:nvPr/>
            </p:nvSpPr>
            <p:spPr>
              <a:xfrm>
                <a:off x="6516216" y="40900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2" name="椭圆 31">
                <a:extLst>
                  <a:ext uri="{FF2B5EF4-FFF2-40B4-BE49-F238E27FC236}">
                    <a16:creationId xmlns:a16="http://schemas.microsoft.com/office/drawing/2014/main" id="{366DB81B-3166-9047-BBE4-EBB2DF36572D}"/>
                  </a:ext>
                </a:extLst>
              </p:cNvPr>
              <p:cNvSpPr>
                <a:spLocks noRot="1" noChangeAspect="1" noMove="1" noResize="1" noEditPoints="1" noAdjustHandles="1" noChangeArrowheads="1" noChangeShapeType="1" noTextEdit="1"/>
              </p:cNvSpPr>
              <p:nvPr/>
            </p:nvSpPr>
            <p:spPr>
              <a:xfrm>
                <a:off x="6516216" y="4090087"/>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33" name="直线箭头连接符 32">
            <a:extLst>
              <a:ext uri="{FF2B5EF4-FFF2-40B4-BE49-F238E27FC236}">
                <a16:creationId xmlns:a16="http://schemas.microsoft.com/office/drawing/2014/main" id="{344F403A-642D-A842-857E-D636EDBC5187}"/>
              </a:ext>
            </a:extLst>
          </p:cNvPr>
          <p:cNvCxnSpPr>
            <a:cxnSpLocks/>
            <a:stCxn id="32" idx="6"/>
            <a:endCxn id="2" idx="2"/>
          </p:cNvCxnSpPr>
          <p:nvPr/>
        </p:nvCxnSpPr>
        <p:spPr>
          <a:xfrm>
            <a:off x="6948264" y="4306111"/>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FA4E638F-1103-E649-AA7A-327CEC7AF8FF}"/>
              </a:ext>
            </a:extLst>
          </p:cNvPr>
          <p:cNvCxnSpPr>
            <a:cxnSpLocks/>
            <a:stCxn id="32" idx="6"/>
          </p:cNvCxnSpPr>
          <p:nvPr/>
        </p:nvCxnSpPr>
        <p:spPr>
          <a:xfrm flipV="1">
            <a:off x="6948264" y="4081387"/>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08B03752-5541-BE42-B538-0179E27D5EB2}"/>
              </a:ext>
            </a:extLst>
          </p:cNvPr>
          <p:cNvCxnSpPr>
            <a:cxnSpLocks/>
            <a:stCxn id="32" idx="6"/>
          </p:cNvCxnSpPr>
          <p:nvPr/>
        </p:nvCxnSpPr>
        <p:spPr>
          <a:xfrm>
            <a:off x="6948264" y="4306111"/>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B6EED862-6A72-A24E-8C62-64B3DF51B817}"/>
              </a:ext>
            </a:extLst>
          </p:cNvPr>
          <p:cNvCxnSpPr>
            <a:cxnSpLocks/>
            <a:stCxn id="8" idx="6"/>
          </p:cNvCxnSpPr>
          <p:nvPr/>
        </p:nvCxnSpPr>
        <p:spPr>
          <a:xfrm flipV="1">
            <a:off x="6948264" y="3347013"/>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11FCEDDB-81D0-8047-91E0-3A4062152BFF}"/>
                  </a:ext>
                </a:extLst>
              </p:cNvPr>
              <p:cNvSpPr/>
              <p:nvPr/>
            </p:nvSpPr>
            <p:spPr>
              <a:xfrm>
                <a:off x="6588224" y="488217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6" name="椭圆 55">
                <a:extLst>
                  <a:ext uri="{FF2B5EF4-FFF2-40B4-BE49-F238E27FC236}">
                    <a16:creationId xmlns:a16="http://schemas.microsoft.com/office/drawing/2014/main" id="{11FCEDDB-81D0-8047-91E0-3A4062152BFF}"/>
                  </a:ext>
                </a:extLst>
              </p:cNvPr>
              <p:cNvSpPr>
                <a:spLocks noRot="1" noChangeAspect="1" noMove="1" noResize="1" noEditPoints="1" noAdjustHandles="1" noChangeArrowheads="1" noChangeShapeType="1" noTextEdit="1"/>
              </p:cNvSpPr>
              <p:nvPr/>
            </p:nvSpPr>
            <p:spPr>
              <a:xfrm>
                <a:off x="6588224" y="4882175"/>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BCF9C7E2-C725-1643-A575-B97FF1C7E32A}"/>
                  </a:ext>
                </a:extLst>
              </p:cNvPr>
              <p:cNvSpPr/>
              <p:nvPr/>
            </p:nvSpPr>
            <p:spPr>
              <a:xfrm>
                <a:off x="6588224" y="560225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BCF9C7E2-C725-1643-A575-B97FF1C7E32A}"/>
                  </a:ext>
                </a:extLst>
              </p:cNvPr>
              <p:cNvSpPr>
                <a:spLocks noRot="1" noChangeAspect="1" noMove="1" noResize="1" noEditPoints="1" noAdjustHandles="1" noChangeArrowheads="1" noChangeShapeType="1" noTextEdit="1"/>
              </p:cNvSpPr>
              <p:nvPr/>
            </p:nvSpPr>
            <p:spPr>
              <a:xfrm>
                <a:off x="6588224" y="5602255"/>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60" name="直线箭头连接符 59">
            <a:extLst>
              <a:ext uri="{FF2B5EF4-FFF2-40B4-BE49-F238E27FC236}">
                <a16:creationId xmlns:a16="http://schemas.microsoft.com/office/drawing/2014/main" id="{5FCE340D-550F-A540-9D73-9D4C28CA8CAD}"/>
              </a:ext>
            </a:extLst>
          </p:cNvPr>
          <p:cNvCxnSpPr>
            <a:cxnSpLocks/>
            <a:stCxn id="56" idx="6"/>
            <a:endCxn id="2" idx="3"/>
          </p:cNvCxnSpPr>
          <p:nvPr/>
        </p:nvCxnSpPr>
        <p:spPr>
          <a:xfrm flipV="1">
            <a:off x="7020272" y="4542212"/>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972B8918-CE79-054C-94F0-901678B1F888}"/>
              </a:ext>
            </a:extLst>
          </p:cNvPr>
          <p:cNvCxnSpPr>
            <a:cxnSpLocks/>
            <a:stCxn id="56" idx="6"/>
          </p:cNvCxnSpPr>
          <p:nvPr/>
        </p:nvCxnSpPr>
        <p:spPr>
          <a:xfrm>
            <a:off x="7020272" y="5098199"/>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1CC742FA-C202-7B4A-9282-CF3FE8B11644}"/>
              </a:ext>
            </a:extLst>
          </p:cNvPr>
          <p:cNvCxnSpPr>
            <a:cxnSpLocks/>
            <a:stCxn id="56" idx="6"/>
          </p:cNvCxnSpPr>
          <p:nvPr/>
        </p:nvCxnSpPr>
        <p:spPr>
          <a:xfrm>
            <a:off x="7020272" y="5098199"/>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69E7BAD-A415-1C4F-A952-0A4E547E84AC}"/>
              </a:ext>
            </a:extLst>
          </p:cNvPr>
          <p:cNvCxnSpPr>
            <a:cxnSpLocks/>
            <a:stCxn id="56" idx="6"/>
          </p:cNvCxnSpPr>
          <p:nvPr/>
        </p:nvCxnSpPr>
        <p:spPr>
          <a:xfrm flipV="1">
            <a:off x="7020272" y="4738159"/>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0AF096BC-3BEE-FA44-9234-5E6B9443268F}"/>
              </a:ext>
            </a:extLst>
          </p:cNvPr>
          <p:cNvCxnSpPr>
            <a:cxnSpLocks/>
            <a:stCxn id="57" idx="6"/>
            <a:endCxn id="2" idx="3"/>
          </p:cNvCxnSpPr>
          <p:nvPr/>
        </p:nvCxnSpPr>
        <p:spPr>
          <a:xfrm flipV="1">
            <a:off x="7020272" y="4542212"/>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3D8C4D1E-CF21-4E40-BE52-C283267902E0}"/>
              </a:ext>
            </a:extLst>
          </p:cNvPr>
          <p:cNvCxnSpPr>
            <a:cxnSpLocks/>
            <a:stCxn id="57" idx="6"/>
          </p:cNvCxnSpPr>
          <p:nvPr/>
        </p:nvCxnSpPr>
        <p:spPr>
          <a:xfrm flipV="1">
            <a:off x="7020272" y="5602255"/>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3D14D0E5-9DF9-0045-A126-5FB2B6221B71}"/>
              </a:ext>
            </a:extLst>
          </p:cNvPr>
          <p:cNvCxnSpPr>
            <a:cxnSpLocks/>
            <a:stCxn id="57" idx="6"/>
          </p:cNvCxnSpPr>
          <p:nvPr/>
        </p:nvCxnSpPr>
        <p:spPr>
          <a:xfrm>
            <a:off x="7020272" y="5818279"/>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8D42E37A-798F-7142-92EB-58FA202B83D9}"/>
              </a:ext>
            </a:extLst>
          </p:cNvPr>
          <p:cNvCxnSpPr>
            <a:cxnSpLocks/>
            <a:stCxn id="57" idx="6"/>
          </p:cNvCxnSpPr>
          <p:nvPr/>
        </p:nvCxnSpPr>
        <p:spPr>
          <a:xfrm>
            <a:off x="7020272" y="5818279"/>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6F3C4F84-6308-6A49-A313-984FC85749E7}"/>
              </a:ext>
            </a:extLst>
          </p:cNvPr>
          <p:cNvCxnSpPr>
            <a:cxnSpLocks/>
            <a:stCxn id="57" idx="6"/>
          </p:cNvCxnSpPr>
          <p:nvPr/>
        </p:nvCxnSpPr>
        <p:spPr>
          <a:xfrm>
            <a:off x="7020272" y="5818279"/>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4" name="椭圆 93">
                <a:extLst>
                  <a:ext uri="{FF2B5EF4-FFF2-40B4-BE49-F238E27FC236}">
                    <a16:creationId xmlns:a16="http://schemas.microsoft.com/office/drawing/2014/main" id="{3C43C804-9524-FC4C-B963-9AD3C8E3642F}"/>
                  </a:ext>
                </a:extLst>
              </p:cNvPr>
              <p:cNvSpPr/>
              <p:nvPr/>
            </p:nvSpPr>
            <p:spPr>
              <a:xfrm>
                <a:off x="3385299" y="39607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94" name="椭圆 93">
                <a:extLst>
                  <a:ext uri="{FF2B5EF4-FFF2-40B4-BE49-F238E27FC236}">
                    <a16:creationId xmlns:a16="http://schemas.microsoft.com/office/drawing/2014/main" id="{3C43C804-9524-FC4C-B963-9AD3C8E3642F}"/>
                  </a:ext>
                </a:extLst>
              </p:cNvPr>
              <p:cNvSpPr>
                <a:spLocks noRot="1" noChangeAspect="1" noMove="1" noResize="1" noEditPoints="1" noAdjustHandles="1" noChangeArrowheads="1" noChangeShapeType="1" noTextEdit="1"/>
              </p:cNvSpPr>
              <p:nvPr/>
            </p:nvSpPr>
            <p:spPr>
              <a:xfrm>
                <a:off x="3385299" y="3960787"/>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8780F655-DD39-AB44-9B7C-6B5DD7C6CCCA}"/>
                  </a:ext>
                </a:extLst>
              </p:cNvPr>
              <p:cNvSpPr/>
              <p:nvPr/>
            </p:nvSpPr>
            <p:spPr>
              <a:xfrm>
                <a:off x="8667504" y="3495525"/>
                <a:ext cx="617477"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1" i="0" dirty="0" smtClean="0">
                          <a:solidFill>
                            <a:srgbClr val="FF0000"/>
                          </a:solidFill>
                          <a:latin typeface="Cambria Math" panose="02040503050406030204" pitchFamily="18" charset="0"/>
                        </a:rPr>
                        <m:t>=</m:t>
                      </m:r>
                      <m:r>
                        <a:rPr kumimoji="1" lang="en-US" altLang="zh-CN" sz="1800" b="1" i="0" dirty="0" smtClean="0">
                          <a:solidFill>
                            <a:srgbClr val="FF0000"/>
                          </a:solidFill>
                          <a:latin typeface="Cambria Math" panose="02040503050406030204" pitchFamily="18" charset="0"/>
                        </a:rPr>
                        <m:t>𝟏</m:t>
                      </m:r>
                    </m:oMath>
                  </m:oMathPara>
                </a14:m>
                <a:endParaRPr lang="en-US" altLang="zh-CN" sz="1800" dirty="0">
                  <a:solidFill>
                    <a:srgbClr val="FF0000"/>
                  </a:solidFill>
                </a:endParaRPr>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2" name="矩形 111">
                <a:extLst>
                  <a:ext uri="{FF2B5EF4-FFF2-40B4-BE49-F238E27FC236}">
                    <a16:creationId xmlns:a16="http://schemas.microsoft.com/office/drawing/2014/main" id="{8780F655-DD39-AB44-9B7C-6B5DD7C6CCCA}"/>
                  </a:ext>
                </a:extLst>
              </p:cNvPr>
              <p:cNvSpPr>
                <a:spLocks noRot="1" noChangeAspect="1" noMove="1" noResize="1" noEditPoints="1" noAdjustHandles="1" noChangeArrowheads="1" noChangeShapeType="1" noTextEdit="1"/>
              </p:cNvSpPr>
              <p:nvPr/>
            </p:nvSpPr>
            <p:spPr>
              <a:xfrm>
                <a:off x="8667504" y="3495525"/>
                <a:ext cx="617477" cy="646331"/>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矩形 112">
                <a:extLst>
                  <a:ext uri="{FF2B5EF4-FFF2-40B4-BE49-F238E27FC236}">
                    <a16:creationId xmlns:a16="http://schemas.microsoft.com/office/drawing/2014/main" id="{3D1C2046-4D28-684D-A2BB-98C197C00143}"/>
                  </a:ext>
                </a:extLst>
              </p:cNvPr>
              <p:cNvSpPr/>
              <p:nvPr/>
            </p:nvSpPr>
            <p:spPr>
              <a:xfrm>
                <a:off x="5476309" y="2492896"/>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3" name="矩形 112">
                <a:extLst>
                  <a:ext uri="{FF2B5EF4-FFF2-40B4-BE49-F238E27FC236}">
                    <a16:creationId xmlns:a16="http://schemas.microsoft.com/office/drawing/2014/main" id="{3D1C2046-4D28-684D-A2BB-98C197C00143}"/>
                  </a:ext>
                </a:extLst>
              </p:cNvPr>
              <p:cNvSpPr>
                <a:spLocks noRot="1" noChangeAspect="1" noMove="1" noResize="1" noEditPoints="1" noAdjustHandles="1" noChangeArrowheads="1" noChangeShapeType="1" noTextEdit="1"/>
              </p:cNvSpPr>
              <p:nvPr/>
            </p:nvSpPr>
            <p:spPr>
              <a:xfrm>
                <a:off x="5476309" y="2492896"/>
                <a:ext cx="607859" cy="646331"/>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矩形 114">
                <a:extLst>
                  <a:ext uri="{FF2B5EF4-FFF2-40B4-BE49-F238E27FC236}">
                    <a16:creationId xmlns:a16="http://schemas.microsoft.com/office/drawing/2014/main" id="{8D0CF1EE-C0F5-F348-A089-E4BE8DD4A0A1}"/>
                  </a:ext>
                </a:extLst>
              </p:cNvPr>
              <p:cNvSpPr/>
              <p:nvPr/>
            </p:nvSpPr>
            <p:spPr>
              <a:xfrm>
                <a:off x="3995936" y="4403311"/>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5" name="矩形 114">
                <a:extLst>
                  <a:ext uri="{FF2B5EF4-FFF2-40B4-BE49-F238E27FC236}">
                    <a16:creationId xmlns:a16="http://schemas.microsoft.com/office/drawing/2014/main" id="{8D0CF1EE-C0F5-F348-A089-E4BE8DD4A0A1}"/>
                  </a:ext>
                </a:extLst>
              </p:cNvPr>
              <p:cNvSpPr>
                <a:spLocks noRot="1" noChangeAspect="1" noMove="1" noResize="1" noEditPoints="1" noAdjustHandles="1" noChangeArrowheads="1" noChangeShapeType="1" noTextEdit="1"/>
              </p:cNvSpPr>
              <p:nvPr/>
            </p:nvSpPr>
            <p:spPr>
              <a:xfrm>
                <a:off x="3995936" y="4403311"/>
                <a:ext cx="607859" cy="646331"/>
              </a:xfrm>
              <a:prstGeom prst="rect">
                <a:avLst/>
              </a:prstGeom>
              <a:blipFill>
                <a:blip r:embed="rId12"/>
                <a:stretch>
                  <a:fillRect/>
                </a:stretch>
              </a:blipFill>
            </p:spPr>
            <p:txBody>
              <a:bodyPr/>
              <a:lstStyle/>
              <a:p>
                <a:r>
                  <a:rPr lang="zh-CN" altLang="en-US">
                    <a:noFill/>
                  </a:rPr>
                  <a:t> </a:t>
                </a:r>
              </a:p>
            </p:txBody>
          </p:sp>
        </mc:Fallback>
      </mc:AlternateContent>
      <p:cxnSp>
        <p:nvCxnSpPr>
          <p:cNvPr id="117" name="直线连接符 116">
            <a:extLst>
              <a:ext uri="{FF2B5EF4-FFF2-40B4-BE49-F238E27FC236}">
                <a16:creationId xmlns:a16="http://schemas.microsoft.com/office/drawing/2014/main" id="{B8B6F890-D715-6B40-86D7-AC77F59A925A}"/>
              </a:ext>
            </a:extLst>
          </p:cNvPr>
          <p:cNvCxnSpPr>
            <a:cxnSpLocks/>
          </p:cNvCxnSpPr>
          <p:nvPr/>
        </p:nvCxnSpPr>
        <p:spPr>
          <a:xfrm>
            <a:off x="3203848" y="2562382"/>
            <a:ext cx="0" cy="41069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
        <p:nvSpPr>
          <p:cNvPr id="119" name="文本框 118">
            <a:extLst>
              <a:ext uri="{FF2B5EF4-FFF2-40B4-BE49-F238E27FC236}">
                <a16:creationId xmlns:a16="http://schemas.microsoft.com/office/drawing/2014/main" id="{04D5BB24-9187-CE41-86D8-8B67E5D988D6}"/>
              </a:ext>
            </a:extLst>
          </p:cNvPr>
          <p:cNvSpPr txBox="1"/>
          <p:nvPr/>
        </p:nvSpPr>
        <p:spPr>
          <a:xfrm>
            <a:off x="8005" y="2492896"/>
            <a:ext cx="3268874" cy="400110"/>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6AC0C02E-E7F2-6140-B275-36DCF6E70DD3}"/>
                  </a:ext>
                </a:extLst>
              </p:cNvPr>
              <p:cNvSpPr/>
              <p:nvPr/>
            </p:nvSpPr>
            <p:spPr>
              <a:xfrm>
                <a:off x="7931979" y="3490589"/>
                <a:ext cx="978665"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i="1" dirty="0" smtClean="0">
                              <a:solidFill>
                                <a:srgbClr val="FF0000"/>
                              </a:solidFill>
                              <a:latin typeface="Cambria Math" panose="02040503050406030204" pitchFamily="18" charset="0"/>
                            </a:rPr>
                          </m:ctrlPr>
                        </m:sSupPr>
                        <m:e>
                          <m:r>
                            <a:rPr kumimoji="1" lang="en-US" altLang="zh-CN" sz="1800" b="1" i="1" dirty="0">
                              <a:solidFill>
                                <a:srgbClr val="FF0000"/>
                              </a:solidFill>
                              <a:latin typeface="Cambria Math" panose="02040503050406030204" pitchFamily="18" charset="0"/>
                            </a:rPr>
                            <m:t>𝒓</m:t>
                          </m:r>
                        </m:e>
                        <m:sup>
                          <m:r>
                            <a:rPr kumimoji="1" lang="en-US" altLang="zh-CN" sz="1800" b="1" i="1" dirty="0">
                              <a:solidFill>
                                <a:srgbClr val="FF0000"/>
                              </a:solidFill>
                              <a:latin typeface="Cambria Math" panose="02040503050406030204" pitchFamily="18" charset="0"/>
                            </a:rPr>
                            <m:t>𝒃</m:t>
                          </m:r>
                        </m:sup>
                      </m:sSup>
                      <m:d>
                        <m:dPr>
                          <m:ctrlPr>
                            <a:rPr kumimoji="1" lang="en-US" altLang="zh-CN" sz="1800" i="1" dirty="0">
                              <a:solidFill>
                                <a:srgbClr val="FF0000"/>
                              </a:solidFill>
                              <a:latin typeface="Cambria Math" panose="02040503050406030204" pitchFamily="18" charset="0"/>
                            </a:rPr>
                          </m:ctrlPr>
                        </m:dPr>
                        <m:e>
                          <m:r>
                            <a:rPr kumimoji="1" lang="en-US" altLang="zh-CN" sz="1800" b="1" i="1" dirty="0" smtClean="0">
                              <a:solidFill>
                                <a:srgbClr val="FF0000"/>
                              </a:solidFill>
                              <a:latin typeface="Cambria Math" panose="02040503050406030204" pitchFamily="18" charset="0"/>
                            </a:rPr>
                            <m:t>𝒕</m:t>
                          </m:r>
                          <m:r>
                            <a:rPr kumimoji="1" lang="en-US" altLang="zh-CN" sz="1800" b="1" i="1" dirty="0">
                              <a:solidFill>
                                <a:srgbClr val="FF0000"/>
                              </a:solidFill>
                              <a:latin typeface="Cambria Math" panose="02040503050406030204" pitchFamily="18" charset="0"/>
                            </a:rPr>
                            <m:t>,</m:t>
                          </m:r>
                          <m:r>
                            <a:rPr kumimoji="1" lang="en-US" altLang="zh-CN" sz="1800" b="1" i="1" dirty="0">
                              <a:solidFill>
                                <a:srgbClr val="FF0000"/>
                              </a:solidFill>
                              <a:latin typeface="Cambria Math" panose="02040503050406030204" pitchFamily="18" charset="0"/>
                            </a:rPr>
                            <m:t>𝒕</m:t>
                          </m:r>
                        </m:e>
                      </m:d>
                    </m:oMath>
                  </m:oMathPara>
                </a14:m>
                <a:endParaRPr lang="en-US" altLang="zh-CN" sz="1800" dirty="0">
                  <a:solidFill>
                    <a:srgbClr val="FF0000"/>
                  </a:solidFill>
                </a:endParaRPr>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41" name="矩形 40">
                <a:extLst>
                  <a:ext uri="{FF2B5EF4-FFF2-40B4-BE49-F238E27FC236}">
                    <a16:creationId xmlns:a16="http://schemas.microsoft.com/office/drawing/2014/main" id="{6AC0C02E-E7F2-6140-B275-36DCF6E70DD3}"/>
                  </a:ext>
                </a:extLst>
              </p:cNvPr>
              <p:cNvSpPr>
                <a:spLocks noRot="1" noChangeAspect="1" noMove="1" noResize="1" noEditPoints="1" noAdjustHandles="1" noChangeArrowheads="1" noChangeShapeType="1" noTextEdit="1"/>
              </p:cNvSpPr>
              <p:nvPr/>
            </p:nvSpPr>
            <p:spPr>
              <a:xfrm>
                <a:off x="7931979" y="3490589"/>
                <a:ext cx="978665" cy="65620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03E24BFD-E7CD-5841-8AC9-2C01782F975D}"/>
                  </a:ext>
                </a:extLst>
              </p:cNvPr>
              <p:cNvSpPr/>
              <p:nvPr/>
            </p:nvSpPr>
            <p:spPr>
              <a:xfrm>
                <a:off x="3234639" y="4415523"/>
                <a:ext cx="993798"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45" name="矩形 44">
                <a:extLst>
                  <a:ext uri="{FF2B5EF4-FFF2-40B4-BE49-F238E27FC236}">
                    <a16:creationId xmlns:a16="http://schemas.microsoft.com/office/drawing/2014/main" id="{03E24BFD-E7CD-5841-8AC9-2C01782F975D}"/>
                  </a:ext>
                </a:extLst>
              </p:cNvPr>
              <p:cNvSpPr>
                <a:spLocks noRot="1" noChangeAspect="1" noMove="1" noResize="1" noEditPoints="1" noAdjustHandles="1" noChangeArrowheads="1" noChangeShapeType="1" noTextEdit="1"/>
              </p:cNvSpPr>
              <p:nvPr/>
            </p:nvSpPr>
            <p:spPr>
              <a:xfrm>
                <a:off x="3234639" y="4415523"/>
                <a:ext cx="993798" cy="656205"/>
              </a:xfrm>
              <a:prstGeom prst="rect">
                <a:avLst/>
              </a:prstGeom>
              <a:blipFill>
                <a:blip r:embed="rId14"/>
                <a:stretch>
                  <a:fillRect/>
                </a:stretch>
              </a:blipFill>
            </p:spPr>
            <p:txBody>
              <a:bodyPr/>
              <a:lstStyle/>
              <a:p>
                <a:r>
                  <a:rPr lang="zh-CN" altLang="en-US">
                    <a:noFill/>
                  </a:rPr>
                  <a:t> </a:t>
                </a:r>
              </a:p>
            </p:txBody>
          </p:sp>
        </mc:Fallback>
      </mc:AlternateContent>
      <p:cxnSp>
        <p:nvCxnSpPr>
          <p:cNvPr id="46" name="直线箭头连接符 45">
            <a:extLst>
              <a:ext uri="{FF2B5EF4-FFF2-40B4-BE49-F238E27FC236}">
                <a16:creationId xmlns:a16="http://schemas.microsoft.com/office/drawing/2014/main" id="{3DC1EFB8-2DFE-8C44-A9E3-190FE206D707}"/>
              </a:ext>
            </a:extLst>
          </p:cNvPr>
          <p:cNvCxnSpPr>
            <a:cxnSpLocks/>
          </p:cNvCxnSpPr>
          <p:nvPr/>
        </p:nvCxnSpPr>
        <p:spPr>
          <a:xfrm flipV="1">
            <a:off x="6228184" y="2793943"/>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F4A5D613-4FA8-D642-BB7F-CC5E4F71D2E7}"/>
              </a:ext>
            </a:extLst>
          </p:cNvPr>
          <p:cNvCxnSpPr>
            <a:cxnSpLocks/>
          </p:cNvCxnSpPr>
          <p:nvPr/>
        </p:nvCxnSpPr>
        <p:spPr>
          <a:xfrm>
            <a:off x="6228184" y="3564031"/>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8" name="直线箭头连接符 47">
            <a:extLst>
              <a:ext uri="{FF2B5EF4-FFF2-40B4-BE49-F238E27FC236}">
                <a16:creationId xmlns:a16="http://schemas.microsoft.com/office/drawing/2014/main" id="{80CAAF95-8990-4A4A-9447-3974F77370B9}"/>
              </a:ext>
            </a:extLst>
          </p:cNvPr>
          <p:cNvCxnSpPr>
            <a:cxnSpLocks/>
          </p:cNvCxnSpPr>
          <p:nvPr/>
        </p:nvCxnSpPr>
        <p:spPr>
          <a:xfrm>
            <a:off x="6228184" y="4173436"/>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75200176-FCB3-B441-B638-9335001E5AE5}"/>
              </a:ext>
            </a:extLst>
          </p:cNvPr>
          <p:cNvCxnSpPr>
            <a:cxnSpLocks/>
          </p:cNvCxnSpPr>
          <p:nvPr/>
        </p:nvCxnSpPr>
        <p:spPr>
          <a:xfrm flipV="1">
            <a:off x="6228184" y="4306111"/>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E2CE03C0-C0C3-8F4C-90CC-01B1A276D719}"/>
              </a:ext>
            </a:extLst>
          </p:cNvPr>
          <p:cNvCxnSpPr>
            <a:cxnSpLocks/>
          </p:cNvCxnSpPr>
          <p:nvPr/>
        </p:nvCxnSpPr>
        <p:spPr>
          <a:xfrm>
            <a:off x="6228184" y="257791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43C65AE3-146D-8147-95B2-59CF45FA6FD4}"/>
              </a:ext>
            </a:extLst>
          </p:cNvPr>
          <p:cNvCxnSpPr>
            <a:cxnSpLocks/>
          </p:cNvCxnSpPr>
          <p:nvPr/>
        </p:nvCxnSpPr>
        <p:spPr>
          <a:xfrm>
            <a:off x="6300192" y="4882175"/>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C856E185-0534-7946-A3D5-7CD188CFF914}"/>
              </a:ext>
            </a:extLst>
          </p:cNvPr>
          <p:cNvCxnSpPr>
            <a:cxnSpLocks/>
          </p:cNvCxnSpPr>
          <p:nvPr/>
        </p:nvCxnSpPr>
        <p:spPr>
          <a:xfrm>
            <a:off x="6300192" y="509819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A8FA15E6-6FB8-0347-91DB-C00707ED914C}"/>
              </a:ext>
            </a:extLst>
          </p:cNvPr>
          <p:cNvCxnSpPr>
            <a:cxnSpLocks/>
          </p:cNvCxnSpPr>
          <p:nvPr/>
        </p:nvCxnSpPr>
        <p:spPr>
          <a:xfrm flipV="1">
            <a:off x="6300192" y="509819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45A6036B-D2D9-B242-B5BA-1461D25DDA41}"/>
              </a:ext>
            </a:extLst>
          </p:cNvPr>
          <p:cNvCxnSpPr>
            <a:cxnSpLocks/>
          </p:cNvCxnSpPr>
          <p:nvPr/>
        </p:nvCxnSpPr>
        <p:spPr>
          <a:xfrm>
            <a:off x="6300192" y="581827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6CEB124D-B673-9C4E-B97D-B9D2614E8D63}"/>
                  </a:ext>
                </a:extLst>
              </p:cNvPr>
              <p:cNvSpPr/>
              <p:nvPr/>
            </p:nvSpPr>
            <p:spPr>
              <a:xfrm>
                <a:off x="4701823" y="2521676"/>
                <a:ext cx="100501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58" name="矩形 57">
                <a:extLst>
                  <a:ext uri="{FF2B5EF4-FFF2-40B4-BE49-F238E27FC236}">
                    <a16:creationId xmlns:a16="http://schemas.microsoft.com/office/drawing/2014/main" id="{6CEB124D-B673-9C4E-B97D-B9D2614E8D63}"/>
                  </a:ext>
                </a:extLst>
              </p:cNvPr>
              <p:cNvSpPr>
                <a:spLocks noRot="1" noChangeAspect="1" noMove="1" noResize="1" noEditPoints="1" noAdjustHandles="1" noChangeArrowheads="1" noChangeShapeType="1" noTextEdit="1"/>
              </p:cNvSpPr>
              <p:nvPr/>
            </p:nvSpPr>
            <p:spPr>
              <a:xfrm>
                <a:off x="4701823" y="2521676"/>
                <a:ext cx="1005019" cy="59362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45EFB705-FA84-3445-A4E5-0DA2380E4664}"/>
                  </a:ext>
                </a:extLst>
              </p:cNvPr>
              <p:cNvSpPr/>
              <p:nvPr/>
            </p:nvSpPr>
            <p:spPr>
              <a:xfrm>
                <a:off x="5476309" y="319845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59" name="矩形 58">
                <a:extLst>
                  <a:ext uri="{FF2B5EF4-FFF2-40B4-BE49-F238E27FC236}">
                    <a16:creationId xmlns:a16="http://schemas.microsoft.com/office/drawing/2014/main" id="{45EFB705-FA84-3445-A4E5-0DA2380E4664}"/>
                  </a:ext>
                </a:extLst>
              </p:cNvPr>
              <p:cNvSpPr>
                <a:spLocks noRot="1" noChangeAspect="1" noMove="1" noResize="1" noEditPoints="1" noAdjustHandles="1" noChangeArrowheads="1" noChangeShapeType="1" noTextEdit="1"/>
              </p:cNvSpPr>
              <p:nvPr/>
            </p:nvSpPr>
            <p:spPr>
              <a:xfrm>
                <a:off x="5476309" y="3198452"/>
                <a:ext cx="607859" cy="646331"/>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02537965-15F1-6743-947A-2B1376905C9F}"/>
                  </a:ext>
                </a:extLst>
              </p:cNvPr>
              <p:cNvSpPr/>
              <p:nvPr/>
            </p:nvSpPr>
            <p:spPr>
              <a:xfrm>
                <a:off x="4699451" y="3227232"/>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1" name="矩形 60">
                <a:extLst>
                  <a:ext uri="{FF2B5EF4-FFF2-40B4-BE49-F238E27FC236}">
                    <a16:creationId xmlns:a16="http://schemas.microsoft.com/office/drawing/2014/main" id="{02537965-15F1-6743-947A-2B1376905C9F}"/>
                  </a:ext>
                </a:extLst>
              </p:cNvPr>
              <p:cNvSpPr>
                <a:spLocks noRot="1" noChangeAspect="1" noMove="1" noResize="1" noEditPoints="1" noAdjustHandles="1" noChangeArrowheads="1" noChangeShapeType="1" noTextEdit="1"/>
              </p:cNvSpPr>
              <p:nvPr/>
            </p:nvSpPr>
            <p:spPr>
              <a:xfrm>
                <a:off x="4699451" y="3227232"/>
                <a:ext cx="1009764" cy="59362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22B4FCDD-490D-994D-9773-F757AAE7F234}"/>
                  </a:ext>
                </a:extLst>
              </p:cNvPr>
              <p:cNvSpPr/>
              <p:nvPr/>
            </p:nvSpPr>
            <p:spPr>
              <a:xfrm>
                <a:off x="5485110" y="3982945"/>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62" name="矩形 61">
                <a:extLst>
                  <a:ext uri="{FF2B5EF4-FFF2-40B4-BE49-F238E27FC236}">
                    <a16:creationId xmlns:a16="http://schemas.microsoft.com/office/drawing/2014/main" id="{22B4FCDD-490D-994D-9773-F757AAE7F234}"/>
                  </a:ext>
                </a:extLst>
              </p:cNvPr>
              <p:cNvSpPr>
                <a:spLocks noRot="1" noChangeAspect="1" noMove="1" noResize="1" noEditPoints="1" noAdjustHandles="1" noChangeArrowheads="1" noChangeShapeType="1" noTextEdit="1"/>
              </p:cNvSpPr>
              <p:nvPr/>
            </p:nvSpPr>
            <p:spPr>
              <a:xfrm>
                <a:off x="5485110" y="3982945"/>
                <a:ext cx="607859" cy="646331"/>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FF820F9C-394B-5648-98B0-59D5AF32F996}"/>
                  </a:ext>
                </a:extLst>
              </p:cNvPr>
              <p:cNvSpPr/>
              <p:nvPr/>
            </p:nvSpPr>
            <p:spPr>
              <a:xfrm>
                <a:off x="4708252" y="4011725"/>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3" name="矩形 62">
                <a:extLst>
                  <a:ext uri="{FF2B5EF4-FFF2-40B4-BE49-F238E27FC236}">
                    <a16:creationId xmlns:a16="http://schemas.microsoft.com/office/drawing/2014/main" id="{FF820F9C-394B-5648-98B0-59D5AF32F996}"/>
                  </a:ext>
                </a:extLst>
              </p:cNvPr>
              <p:cNvSpPr>
                <a:spLocks noRot="1" noChangeAspect="1" noMove="1" noResize="1" noEditPoints="1" noAdjustHandles="1" noChangeArrowheads="1" noChangeShapeType="1" noTextEdit="1"/>
              </p:cNvSpPr>
              <p:nvPr/>
            </p:nvSpPr>
            <p:spPr>
              <a:xfrm>
                <a:off x="4708252" y="4011725"/>
                <a:ext cx="1009764" cy="59362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F960E0A3-3521-E549-979A-D375F813ADB7}"/>
                  </a:ext>
                </a:extLst>
              </p:cNvPr>
              <p:cNvSpPr/>
              <p:nvPr/>
            </p:nvSpPr>
            <p:spPr>
              <a:xfrm>
                <a:off x="5486579" y="474856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65" name="矩形 64">
                <a:extLst>
                  <a:ext uri="{FF2B5EF4-FFF2-40B4-BE49-F238E27FC236}">
                    <a16:creationId xmlns:a16="http://schemas.microsoft.com/office/drawing/2014/main" id="{F960E0A3-3521-E549-979A-D375F813ADB7}"/>
                  </a:ext>
                </a:extLst>
              </p:cNvPr>
              <p:cNvSpPr>
                <a:spLocks noRot="1" noChangeAspect="1" noMove="1" noResize="1" noEditPoints="1" noAdjustHandles="1" noChangeArrowheads="1" noChangeShapeType="1" noTextEdit="1"/>
              </p:cNvSpPr>
              <p:nvPr/>
            </p:nvSpPr>
            <p:spPr>
              <a:xfrm>
                <a:off x="5486579" y="4748562"/>
                <a:ext cx="607859" cy="646331"/>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8F5E9F7F-3278-364C-87EE-35128AE39222}"/>
                  </a:ext>
                </a:extLst>
              </p:cNvPr>
              <p:cNvSpPr/>
              <p:nvPr/>
            </p:nvSpPr>
            <p:spPr>
              <a:xfrm>
                <a:off x="4714114" y="4777342"/>
                <a:ext cx="100097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6" name="矩形 65">
                <a:extLst>
                  <a:ext uri="{FF2B5EF4-FFF2-40B4-BE49-F238E27FC236}">
                    <a16:creationId xmlns:a16="http://schemas.microsoft.com/office/drawing/2014/main" id="{8F5E9F7F-3278-364C-87EE-35128AE39222}"/>
                  </a:ext>
                </a:extLst>
              </p:cNvPr>
              <p:cNvSpPr>
                <a:spLocks noRot="1" noChangeAspect="1" noMove="1" noResize="1" noEditPoints="1" noAdjustHandles="1" noChangeArrowheads="1" noChangeShapeType="1" noTextEdit="1"/>
              </p:cNvSpPr>
              <p:nvPr/>
            </p:nvSpPr>
            <p:spPr>
              <a:xfrm>
                <a:off x="4714114" y="4777342"/>
                <a:ext cx="1000979" cy="59362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矩形 67">
                <a:extLst>
                  <a:ext uri="{FF2B5EF4-FFF2-40B4-BE49-F238E27FC236}">
                    <a16:creationId xmlns:a16="http://schemas.microsoft.com/office/drawing/2014/main" id="{556A2A12-8D61-D54C-8A5D-B230116F1C3A}"/>
                  </a:ext>
                </a:extLst>
              </p:cNvPr>
              <p:cNvSpPr/>
              <p:nvPr/>
            </p:nvSpPr>
            <p:spPr>
              <a:xfrm>
                <a:off x="5485110" y="5472994"/>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68" name="矩形 67">
                <a:extLst>
                  <a:ext uri="{FF2B5EF4-FFF2-40B4-BE49-F238E27FC236}">
                    <a16:creationId xmlns:a16="http://schemas.microsoft.com/office/drawing/2014/main" id="{556A2A12-8D61-D54C-8A5D-B230116F1C3A}"/>
                  </a:ext>
                </a:extLst>
              </p:cNvPr>
              <p:cNvSpPr>
                <a:spLocks noRot="1" noChangeAspect="1" noMove="1" noResize="1" noEditPoints="1" noAdjustHandles="1" noChangeArrowheads="1" noChangeShapeType="1" noTextEdit="1"/>
              </p:cNvSpPr>
              <p:nvPr/>
            </p:nvSpPr>
            <p:spPr>
              <a:xfrm>
                <a:off x="5485110" y="5472994"/>
                <a:ext cx="607859" cy="646331"/>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F21412D3-F03A-5240-AF85-76BF68F52FC8}"/>
                  </a:ext>
                </a:extLst>
              </p:cNvPr>
              <p:cNvSpPr/>
              <p:nvPr/>
            </p:nvSpPr>
            <p:spPr>
              <a:xfrm>
                <a:off x="4708252" y="5501774"/>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9" name="矩形 68">
                <a:extLst>
                  <a:ext uri="{FF2B5EF4-FFF2-40B4-BE49-F238E27FC236}">
                    <a16:creationId xmlns:a16="http://schemas.microsoft.com/office/drawing/2014/main" id="{F21412D3-F03A-5240-AF85-76BF68F52FC8}"/>
                  </a:ext>
                </a:extLst>
              </p:cNvPr>
              <p:cNvSpPr>
                <a:spLocks noRot="1" noChangeAspect="1" noMove="1" noResize="1" noEditPoints="1" noAdjustHandles="1" noChangeArrowheads="1" noChangeShapeType="1" noTextEdit="1"/>
              </p:cNvSpPr>
              <p:nvPr/>
            </p:nvSpPr>
            <p:spPr>
              <a:xfrm>
                <a:off x="4708252" y="5501774"/>
                <a:ext cx="1009764" cy="593624"/>
              </a:xfrm>
              <a:prstGeom prst="rect">
                <a:avLst/>
              </a:prstGeom>
              <a:blipFill>
                <a:blip r:embed="rId23"/>
                <a:stretch>
                  <a:fillRect/>
                </a:stretch>
              </a:blipFill>
            </p:spPr>
            <p:txBody>
              <a:bodyPr/>
              <a:lstStyle/>
              <a:p>
                <a:r>
                  <a:rPr lang="zh-CN" altLang="en-US">
                    <a:noFill/>
                  </a:rPr>
                  <a:t> </a:t>
                </a:r>
              </a:p>
            </p:txBody>
          </p:sp>
        </mc:Fallback>
      </mc:AlternateContent>
      <p:cxnSp>
        <p:nvCxnSpPr>
          <p:cNvPr id="71" name="直线箭头连接符 70">
            <a:extLst>
              <a:ext uri="{FF2B5EF4-FFF2-40B4-BE49-F238E27FC236}">
                <a16:creationId xmlns:a16="http://schemas.microsoft.com/office/drawing/2014/main" id="{EFC493FE-EAD1-854B-B0DB-E4121668AA61}"/>
              </a:ext>
            </a:extLst>
          </p:cNvPr>
          <p:cNvCxnSpPr>
            <a:cxnSpLocks/>
          </p:cNvCxnSpPr>
          <p:nvPr/>
        </p:nvCxnSpPr>
        <p:spPr>
          <a:xfrm flipV="1">
            <a:off x="3817347" y="3960787"/>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54469D8-B266-DC44-9504-F76FD1D891FF}"/>
              </a:ext>
            </a:extLst>
          </p:cNvPr>
          <p:cNvCxnSpPr>
            <a:cxnSpLocks/>
          </p:cNvCxnSpPr>
          <p:nvPr/>
        </p:nvCxnSpPr>
        <p:spPr>
          <a:xfrm>
            <a:off x="3817347" y="4176811"/>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55" name="Rectangle 2">
            <a:extLst>
              <a:ext uri="{FF2B5EF4-FFF2-40B4-BE49-F238E27FC236}">
                <a16:creationId xmlns:a16="http://schemas.microsoft.com/office/drawing/2014/main" id="{D4505787-97C1-F848-86A1-1E10857B0142}"/>
              </a:ext>
            </a:extLst>
          </p:cNvPr>
          <p:cNvSpPr>
            <a:spLocks noGrp="1" noChangeArrowheads="1"/>
          </p:cNvSpPr>
          <p:nvPr>
            <p:ph type="title"/>
          </p:nvPr>
        </p:nvSpPr>
        <p:spPr>
          <a:xfrm>
            <a:off x="1214414" y="68040"/>
            <a:ext cx="7606058" cy="1128712"/>
          </a:xfrm>
        </p:spPr>
        <p:txBody>
          <a:bodyPr/>
          <a:lstStyle/>
          <a:p>
            <a:pPr eaLnBrk="1" hangingPunct="1"/>
            <a:r>
              <a:rPr lang="en-US" altLang="zh-CN" sz="3000" dirty="0">
                <a:ea typeface="宋体" pitchFamily="2" charset="-122"/>
              </a:rPr>
              <a:t>Vanilla Backward Search </a:t>
            </a:r>
            <a:r>
              <a:rPr lang="en-US" altLang="zh-CN" sz="2400" dirty="0">
                <a:ea typeface="宋体" pitchFamily="2" charset="-122"/>
              </a:rPr>
              <a:t>[Lofgren et al. 2013]</a:t>
            </a:r>
            <a:endParaRPr lang="en-US" altLang="zh-CN" sz="3000" dirty="0">
              <a:ea typeface="宋体" pitchFamily="2" charset="-122"/>
            </a:endParaRPr>
          </a:p>
        </p:txBody>
      </p:sp>
    </p:spTree>
    <p:extLst>
      <p:ext uri="{BB962C8B-B14F-4D97-AF65-F5344CB8AC3E}">
        <p14:creationId xmlns:p14="http://schemas.microsoft.com/office/powerpoint/2010/main" val="384029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119">
                                            <p:txEl>
                                              <p:pRg st="0" end="0"/>
                                            </p:txEl>
                                          </p:spTgt>
                                        </p:tgtEl>
                                        <p:attrNameLst>
                                          <p:attrName>style.visibility</p:attrName>
                                        </p:attrNameLst>
                                      </p:cBhvr>
                                      <p:to>
                                        <p:strVal val="visible"/>
                                      </p:to>
                                    </p:set>
                                    <p:animEffect transition="in" filter="fade">
                                      <p:cBhvr>
                                        <p:cTn id="13" dur="1000"/>
                                        <p:tgtEl>
                                          <p:spTgt spid="119">
                                            <p:txEl>
                                              <p:pRg st="0" end="0"/>
                                            </p:txEl>
                                          </p:spTgt>
                                        </p:tgtEl>
                                      </p:cBhvr>
                                    </p:animEffect>
                                    <p:anim calcmode="lin" valueType="num">
                                      <p:cBhvr>
                                        <p:cTn id="14" dur="10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113">
                                            <p:txEl>
                                              <p:pRg st="0" end="0"/>
                                            </p:txEl>
                                          </p:spTgt>
                                        </p:tgtEl>
                                        <p:attrNameLst>
                                          <p:attrName>style.visibility</p:attrName>
                                        </p:attrNameLst>
                                      </p:cBhvr>
                                      <p:to>
                                        <p:strVal val="visible"/>
                                      </p:to>
                                    </p:set>
                                    <p:animEffect transition="in" filter="fade">
                                      <p:cBhvr>
                                        <p:cTn id="19" dur="1000"/>
                                        <p:tgtEl>
                                          <p:spTgt spid="113">
                                            <p:txEl>
                                              <p:pRg st="0" end="0"/>
                                            </p:txEl>
                                          </p:spTgt>
                                        </p:tgtEl>
                                      </p:cBhvr>
                                    </p:animEffect>
                                    <p:anim calcmode="lin" valueType="num">
                                      <p:cBhvr>
                                        <p:cTn id="20" dur="10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115">
                                            <p:txEl>
                                              <p:pRg st="0" end="0"/>
                                            </p:txEl>
                                          </p:spTgt>
                                        </p:tgtEl>
                                        <p:attrNameLst>
                                          <p:attrName>style.visibility</p:attrName>
                                        </p:attrNameLst>
                                      </p:cBhvr>
                                      <p:to>
                                        <p:strVal val="visible"/>
                                      </p:to>
                                    </p:set>
                                    <p:animEffect transition="in" filter="fade">
                                      <p:cBhvr>
                                        <p:cTn id="24" dur="1000"/>
                                        <p:tgtEl>
                                          <p:spTgt spid="115">
                                            <p:txEl>
                                              <p:pRg st="0" end="0"/>
                                            </p:txEl>
                                          </p:spTgt>
                                        </p:tgtEl>
                                      </p:cBhvr>
                                    </p:animEffect>
                                    <p:anim calcmode="lin" valueType="num">
                                      <p:cBhvr>
                                        <p:cTn id="25"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1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1000"/>
                                        <p:tgtEl>
                                          <p:spTgt spid="59">
                                            <p:txEl>
                                              <p:pRg st="0" end="0"/>
                                            </p:txEl>
                                          </p:spTgt>
                                        </p:tgtEl>
                                      </p:cBhvr>
                                    </p:animEffect>
                                    <p:anim calcmode="lin" valueType="num">
                                      <p:cBhvr>
                                        <p:cTn id="30"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62">
                                            <p:txEl>
                                              <p:pRg st="0" end="0"/>
                                            </p:txEl>
                                          </p:spTgt>
                                        </p:tgtEl>
                                        <p:attrNameLst>
                                          <p:attrName>style.visibility</p:attrName>
                                        </p:attrNameLst>
                                      </p:cBhvr>
                                      <p:to>
                                        <p:strVal val="visible"/>
                                      </p:to>
                                    </p:set>
                                    <p:animEffect transition="in" filter="fade">
                                      <p:cBhvr>
                                        <p:cTn id="34" dur="1000"/>
                                        <p:tgtEl>
                                          <p:spTgt spid="62">
                                            <p:txEl>
                                              <p:pRg st="0" end="0"/>
                                            </p:txEl>
                                          </p:spTgt>
                                        </p:tgtEl>
                                      </p:cBhvr>
                                    </p:animEffect>
                                    <p:anim calcmode="lin" valueType="num">
                                      <p:cBhvr>
                                        <p:cTn id="35"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65">
                                            <p:txEl>
                                              <p:pRg st="0" end="0"/>
                                            </p:txEl>
                                          </p:spTgt>
                                        </p:tgtEl>
                                        <p:attrNameLst>
                                          <p:attrName>style.visibility</p:attrName>
                                        </p:attrNameLst>
                                      </p:cBhvr>
                                      <p:to>
                                        <p:strVal val="visible"/>
                                      </p:to>
                                    </p:set>
                                    <p:animEffect transition="in" filter="fade">
                                      <p:cBhvr>
                                        <p:cTn id="39" dur="1000"/>
                                        <p:tgtEl>
                                          <p:spTgt spid="65">
                                            <p:txEl>
                                              <p:pRg st="0" end="0"/>
                                            </p:txEl>
                                          </p:spTgt>
                                        </p:tgtEl>
                                      </p:cBhvr>
                                    </p:animEffect>
                                    <p:anim calcmode="lin" valueType="num">
                                      <p:cBhvr>
                                        <p:cTn id="40"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65">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68">
                                            <p:txEl>
                                              <p:pRg st="0" end="0"/>
                                            </p:txEl>
                                          </p:spTgt>
                                        </p:tgtEl>
                                        <p:attrNameLst>
                                          <p:attrName>style.visibility</p:attrName>
                                        </p:attrNameLst>
                                      </p:cBhvr>
                                      <p:to>
                                        <p:strVal val="visible"/>
                                      </p:to>
                                    </p:set>
                                    <p:animEffect transition="in" filter="fade">
                                      <p:cBhvr>
                                        <p:cTn id="44" dur="1000"/>
                                        <p:tgtEl>
                                          <p:spTgt spid="68">
                                            <p:txEl>
                                              <p:pRg st="0" end="0"/>
                                            </p:txEl>
                                          </p:spTgt>
                                        </p:tgtEl>
                                      </p:cBhvr>
                                    </p:animEffect>
                                    <p:anim calcmode="lin" valueType="num">
                                      <p:cBhvr>
                                        <p:cTn id="45"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68">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112">
                                            <p:txEl>
                                              <p:pRg st="1" end="1"/>
                                            </p:txEl>
                                          </p:spTgt>
                                        </p:tgtEl>
                                        <p:attrNameLst>
                                          <p:attrName>style.visibility</p:attrName>
                                        </p:attrNameLst>
                                      </p:cBhvr>
                                      <p:to>
                                        <p:strVal val="visible"/>
                                      </p:to>
                                    </p:set>
                                    <p:animEffect transition="in" filter="fade">
                                      <p:cBhvr>
                                        <p:cTn id="49" dur="1000"/>
                                        <p:tgtEl>
                                          <p:spTgt spid="112">
                                            <p:txEl>
                                              <p:pRg st="1" end="1"/>
                                            </p:txEl>
                                          </p:spTgt>
                                        </p:tgtEl>
                                      </p:cBhvr>
                                    </p:animEffect>
                                    <p:anim calcmode="lin" valueType="num">
                                      <p:cBhvr>
                                        <p:cTn id="50" dur="1000" fill="hold"/>
                                        <p:tgtEl>
                                          <p:spTgt spid="11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2">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500"/>
                                  </p:stCondLst>
                                  <p:childTnLst>
                                    <p:set>
                                      <p:cBhvr>
                                        <p:cTn id="53" dur="1" fill="hold">
                                          <p:stCondLst>
                                            <p:cond delay="0"/>
                                          </p:stCondLst>
                                        </p:cTn>
                                        <p:tgtEl>
                                          <p:spTgt spid="113">
                                            <p:txEl>
                                              <p:pRg st="1" end="1"/>
                                            </p:txEl>
                                          </p:spTgt>
                                        </p:tgtEl>
                                        <p:attrNameLst>
                                          <p:attrName>style.visibility</p:attrName>
                                        </p:attrNameLst>
                                      </p:cBhvr>
                                      <p:to>
                                        <p:strVal val="visible"/>
                                      </p:to>
                                    </p:set>
                                    <p:animEffect transition="in" filter="fade">
                                      <p:cBhvr>
                                        <p:cTn id="54" dur="1000"/>
                                        <p:tgtEl>
                                          <p:spTgt spid="113">
                                            <p:txEl>
                                              <p:pRg st="1" end="1"/>
                                            </p:txEl>
                                          </p:spTgt>
                                        </p:tgtEl>
                                      </p:cBhvr>
                                    </p:animEffect>
                                    <p:anim calcmode="lin" valueType="num">
                                      <p:cBhvr>
                                        <p:cTn id="55" dur="1000" fill="hold"/>
                                        <p:tgtEl>
                                          <p:spTgt spid="113">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13">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500"/>
                                  </p:stCondLst>
                                  <p:childTnLst>
                                    <p:set>
                                      <p:cBhvr>
                                        <p:cTn id="58" dur="1" fill="hold">
                                          <p:stCondLst>
                                            <p:cond delay="0"/>
                                          </p:stCondLst>
                                        </p:cTn>
                                        <p:tgtEl>
                                          <p:spTgt spid="59">
                                            <p:txEl>
                                              <p:pRg st="1" end="1"/>
                                            </p:txEl>
                                          </p:spTgt>
                                        </p:tgtEl>
                                        <p:attrNameLst>
                                          <p:attrName>style.visibility</p:attrName>
                                        </p:attrNameLst>
                                      </p:cBhvr>
                                      <p:to>
                                        <p:strVal val="visible"/>
                                      </p:to>
                                    </p:set>
                                    <p:animEffect transition="in" filter="fade">
                                      <p:cBhvr>
                                        <p:cTn id="59" dur="1000"/>
                                        <p:tgtEl>
                                          <p:spTgt spid="59">
                                            <p:txEl>
                                              <p:pRg st="1" end="1"/>
                                            </p:txEl>
                                          </p:spTgt>
                                        </p:tgtEl>
                                      </p:cBhvr>
                                    </p:animEffect>
                                    <p:anim calcmode="lin" valueType="num">
                                      <p:cBhvr>
                                        <p:cTn id="6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59">
                                            <p:txEl>
                                              <p:pRg st="1" end="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500"/>
                                  </p:stCondLst>
                                  <p:childTnLst>
                                    <p:set>
                                      <p:cBhvr>
                                        <p:cTn id="63" dur="1" fill="hold">
                                          <p:stCondLst>
                                            <p:cond delay="0"/>
                                          </p:stCondLst>
                                        </p:cTn>
                                        <p:tgtEl>
                                          <p:spTgt spid="62">
                                            <p:txEl>
                                              <p:pRg st="1" end="1"/>
                                            </p:txEl>
                                          </p:spTgt>
                                        </p:tgtEl>
                                        <p:attrNameLst>
                                          <p:attrName>style.visibility</p:attrName>
                                        </p:attrNameLst>
                                      </p:cBhvr>
                                      <p:to>
                                        <p:strVal val="visible"/>
                                      </p:to>
                                    </p:set>
                                    <p:animEffect transition="in" filter="fade">
                                      <p:cBhvr>
                                        <p:cTn id="64" dur="1000"/>
                                        <p:tgtEl>
                                          <p:spTgt spid="62">
                                            <p:txEl>
                                              <p:pRg st="1" end="1"/>
                                            </p:txEl>
                                          </p:spTgt>
                                        </p:tgtEl>
                                      </p:cBhvr>
                                    </p:animEffect>
                                    <p:anim calcmode="lin" valueType="num">
                                      <p:cBhvr>
                                        <p:cTn id="65"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62">
                                            <p:txEl>
                                              <p:pRg st="1" end="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500"/>
                                  </p:stCondLst>
                                  <p:childTnLst>
                                    <p:set>
                                      <p:cBhvr>
                                        <p:cTn id="68" dur="1" fill="hold">
                                          <p:stCondLst>
                                            <p:cond delay="0"/>
                                          </p:stCondLst>
                                        </p:cTn>
                                        <p:tgtEl>
                                          <p:spTgt spid="65">
                                            <p:txEl>
                                              <p:pRg st="1" end="1"/>
                                            </p:txEl>
                                          </p:spTgt>
                                        </p:tgtEl>
                                        <p:attrNameLst>
                                          <p:attrName>style.visibility</p:attrName>
                                        </p:attrNameLst>
                                      </p:cBhvr>
                                      <p:to>
                                        <p:strVal val="visible"/>
                                      </p:to>
                                    </p:set>
                                    <p:animEffect transition="in" filter="fade">
                                      <p:cBhvr>
                                        <p:cTn id="69" dur="1000"/>
                                        <p:tgtEl>
                                          <p:spTgt spid="65">
                                            <p:txEl>
                                              <p:pRg st="1" end="1"/>
                                            </p:txEl>
                                          </p:spTgt>
                                        </p:tgtEl>
                                      </p:cBhvr>
                                    </p:animEffect>
                                    <p:anim calcmode="lin" valueType="num">
                                      <p:cBhvr>
                                        <p:cTn id="70" dur="1000" fill="hold"/>
                                        <p:tgtEl>
                                          <p:spTgt spid="65">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65">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500"/>
                                  </p:stCondLst>
                                  <p:childTnLst>
                                    <p:set>
                                      <p:cBhvr>
                                        <p:cTn id="73" dur="1" fill="hold">
                                          <p:stCondLst>
                                            <p:cond delay="0"/>
                                          </p:stCondLst>
                                        </p:cTn>
                                        <p:tgtEl>
                                          <p:spTgt spid="68">
                                            <p:txEl>
                                              <p:pRg st="1" end="1"/>
                                            </p:txEl>
                                          </p:spTgt>
                                        </p:tgtEl>
                                        <p:attrNameLst>
                                          <p:attrName>style.visibility</p:attrName>
                                        </p:attrNameLst>
                                      </p:cBhvr>
                                      <p:to>
                                        <p:strVal val="visible"/>
                                      </p:to>
                                    </p:set>
                                    <p:animEffect transition="in" filter="fade">
                                      <p:cBhvr>
                                        <p:cTn id="74" dur="1000"/>
                                        <p:tgtEl>
                                          <p:spTgt spid="68">
                                            <p:txEl>
                                              <p:pRg st="1" end="1"/>
                                            </p:txEl>
                                          </p:spTgt>
                                        </p:tgtEl>
                                      </p:cBhvr>
                                    </p:animEffect>
                                    <p:anim calcmode="lin" valueType="num">
                                      <p:cBhvr>
                                        <p:cTn id="75" dur="1000" fill="hold"/>
                                        <p:tgtEl>
                                          <p:spTgt spid="68">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68">
                                            <p:txEl>
                                              <p:pRg st="1" end="1"/>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500"/>
                                  </p:stCondLst>
                                  <p:childTnLst>
                                    <p:set>
                                      <p:cBhvr>
                                        <p:cTn id="78" dur="1" fill="hold">
                                          <p:stCondLst>
                                            <p:cond delay="0"/>
                                          </p:stCondLst>
                                        </p:cTn>
                                        <p:tgtEl>
                                          <p:spTgt spid="115">
                                            <p:txEl>
                                              <p:pRg st="1" end="1"/>
                                            </p:txEl>
                                          </p:spTgt>
                                        </p:tgtEl>
                                        <p:attrNameLst>
                                          <p:attrName>style.visibility</p:attrName>
                                        </p:attrNameLst>
                                      </p:cBhvr>
                                      <p:to>
                                        <p:strVal val="visible"/>
                                      </p:to>
                                    </p:set>
                                    <p:animEffect transition="in" filter="fade">
                                      <p:cBhvr>
                                        <p:cTn id="79" dur="1000"/>
                                        <p:tgtEl>
                                          <p:spTgt spid="115">
                                            <p:txEl>
                                              <p:pRg st="1" end="1"/>
                                            </p:txEl>
                                          </p:spTgt>
                                        </p:tgtEl>
                                      </p:cBhvr>
                                    </p:animEffect>
                                    <p:anim calcmode="lin" valueType="num">
                                      <p:cBhvr>
                                        <p:cTn id="80"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12">
                                            <p:txEl>
                                              <p:pRg st="0" end="0"/>
                                            </p:txEl>
                                          </p:spTgt>
                                        </p:tgtEl>
                                        <p:attrNameLst>
                                          <p:attrName>style.visibility</p:attrName>
                                        </p:attrNameLst>
                                      </p:cBhvr>
                                      <p:to>
                                        <p:strVal val="visible"/>
                                      </p:to>
                                    </p:set>
                                    <p:animEffect transition="in" filter="fade">
                                      <p:cBhvr>
                                        <p:cTn id="86" dur="1000"/>
                                        <p:tgtEl>
                                          <p:spTgt spid="112">
                                            <p:txEl>
                                              <p:pRg st="0" end="0"/>
                                            </p:txEl>
                                          </p:spTgt>
                                        </p:tgtEl>
                                      </p:cBhvr>
                                    </p:animEffect>
                                    <p:anim calcmode="lin" valueType="num">
                                      <p:cBhvr>
                                        <p:cTn id="87" dur="10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1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 5">
            <a:extLst>
              <a:ext uri="{FF2B5EF4-FFF2-40B4-BE49-F238E27FC236}">
                <a16:creationId xmlns:a16="http://schemas.microsoft.com/office/drawing/2014/main" id="{232A470E-99D1-B243-BCD2-A4F6BB46B77A}"/>
              </a:ext>
            </a:extLst>
          </p:cNvPr>
          <p:cNvSpPr>
            <a:spLocks noChangeArrowheads="1"/>
          </p:cNvSpPr>
          <p:nvPr/>
        </p:nvSpPr>
        <p:spPr bwMode="auto">
          <a:xfrm>
            <a:off x="8393119" y="4160973"/>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41" name="椭圆 40">
            <a:extLst>
              <a:ext uri="{FF2B5EF4-FFF2-40B4-BE49-F238E27FC236}">
                <a16:creationId xmlns:a16="http://schemas.microsoft.com/office/drawing/2014/main" id="{F5DD6F77-7363-054E-A331-08F1D5D393E3}"/>
              </a:ext>
            </a:extLst>
          </p:cNvPr>
          <p:cNvSpPr/>
          <p:nvPr/>
        </p:nvSpPr>
        <p:spPr>
          <a:xfrm>
            <a:off x="8388424" y="41734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p:sp>
        <p:nvSpPr>
          <p:cNvPr id="127" name="Oval 5">
            <a:extLst>
              <a:ext uri="{FF2B5EF4-FFF2-40B4-BE49-F238E27FC236}">
                <a16:creationId xmlns:a16="http://schemas.microsoft.com/office/drawing/2014/main" id="{696B3B30-7784-CF47-931A-98420FBEC6D7}"/>
              </a:ext>
            </a:extLst>
          </p:cNvPr>
          <p:cNvSpPr>
            <a:spLocks noChangeArrowheads="1"/>
          </p:cNvSpPr>
          <p:nvPr/>
        </p:nvSpPr>
        <p:spPr bwMode="auto">
          <a:xfrm>
            <a:off x="6500807" y="2576245"/>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F0ADD2-85B2-4349-8790-5A34E7244C26}"/>
                  </a:ext>
                </a:extLst>
              </p:cNvPr>
              <p:cNvSpPr txBox="1"/>
              <p:nvPr/>
            </p:nvSpPr>
            <p:spPr>
              <a:xfrm>
                <a:off x="395536" y="1028071"/>
                <a:ext cx="8640960" cy="1464825"/>
              </a:xfrm>
              <a:prstGeom prst="rect">
                <a:avLst/>
              </a:prstGeom>
              <a:noFill/>
            </p:spPr>
            <p:txBody>
              <a:bodyPr wrap="square" rtlCol="0">
                <a:spAutoFit/>
              </a:bodyPr>
              <a:lstStyle/>
              <a:p>
                <a:r>
                  <a:rPr kumimoji="1" lang="en-US" altLang="zh-CN" sz="2200" b="0" dirty="0">
                    <a:latin typeface="Candara" panose="020E0502030303020204" pitchFamily="34" charset="0"/>
                  </a:rPr>
                  <a:t>Backward Search for single-target PPR: </a:t>
                </a:r>
              </a:p>
              <a:p>
                <a:pPr marL="342900" indent="-342900">
                  <a:buSzPct val="80000"/>
                  <a:buFont typeface="Wingdings" pitchFamily="2" charset="2"/>
                  <a:buChar char="p"/>
                </a:pPr>
                <a:r>
                  <a:rPr kumimoji="1" lang="en-US" altLang="zh-CN" sz="2200" b="0" dirty="0">
                    <a:latin typeface="Candara" panose="020E0502030303020204" pitchFamily="34" charset="0"/>
                  </a:rPr>
                  <a:t>Set variables </a:t>
                </a:r>
                <a14:m>
                  <m:oMath xmlns:m="http://schemas.openxmlformats.org/officeDocument/2006/math">
                    <m:sSup>
                      <m:sSupPr>
                        <m:ctrlPr>
                          <a:rPr kumimoji="1" lang="en-US" altLang="zh-CN" sz="2200" b="0" i="1" dirty="0" smtClean="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rPr>
                          <m:t>𝑟</m:t>
                        </m:r>
                      </m:e>
                      <m:sup>
                        <m:r>
                          <a:rPr kumimoji="1" lang="en-US" altLang="zh-CN" sz="2200" b="0" i="1" dirty="0" smtClean="0">
                            <a:solidFill>
                              <a:srgbClr val="C00000"/>
                            </a:solidFill>
                            <a:latin typeface="Cambria Math" panose="02040503050406030204" pitchFamily="18" charset="0"/>
                          </a:rPr>
                          <m:t>𝑏</m:t>
                        </m:r>
                      </m:sup>
                    </m:sSup>
                    <m:d>
                      <m:dPr>
                        <m:ctrlPr>
                          <a:rPr kumimoji="1" lang="en-US" altLang="zh-CN" sz="2200" b="0" i="1" dirty="0" smtClean="0">
                            <a:solidFill>
                              <a:srgbClr val="C00000"/>
                            </a:solidFill>
                            <a:latin typeface="Cambria Math" panose="02040503050406030204" pitchFamily="18" charset="0"/>
                          </a:rPr>
                        </m:ctrlPr>
                      </m:dPr>
                      <m:e>
                        <m:r>
                          <a:rPr kumimoji="1" lang="en-US" altLang="zh-CN" sz="2200" b="0" i="1" dirty="0" smtClean="0">
                            <a:solidFill>
                              <a:srgbClr val="C00000"/>
                            </a:solidFill>
                            <a:latin typeface="Cambria Math" panose="02040503050406030204" pitchFamily="18" charset="0"/>
                          </a:rPr>
                          <m:t>𝑢</m:t>
                        </m:r>
                        <m:r>
                          <a:rPr kumimoji="1" lang="en-US" altLang="zh-CN" sz="2200" b="0" i="1" dirty="0" smtClean="0">
                            <a:solidFill>
                              <a:srgbClr val="C00000"/>
                            </a:solidFill>
                            <a:latin typeface="Cambria Math" panose="02040503050406030204" pitchFamily="18" charset="0"/>
                          </a:rPr>
                          <m:t>,</m:t>
                        </m:r>
                        <m:r>
                          <a:rPr kumimoji="1" lang="en-US" altLang="zh-CN" sz="2200" b="0" i="1" dirty="0" smtClean="0">
                            <a:solidFill>
                              <a:srgbClr val="C00000"/>
                            </a:solidFill>
                            <a:latin typeface="Cambria Math" panose="02040503050406030204" pitchFamily="18" charset="0"/>
                          </a:rPr>
                          <m:t>𝑡</m:t>
                        </m:r>
                      </m:e>
                    </m:d>
                  </m:oMath>
                </a14:m>
                <a:r>
                  <a:rPr kumimoji="1" lang="en-US" altLang="zh-CN" sz="2200" b="0" dirty="0">
                    <a:solidFill>
                      <a:srgbClr val="C00000"/>
                    </a:solidFill>
                    <a:latin typeface="Candara" panose="020E0502030303020204" pitchFamily="34" charset="0"/>
                  </a:rPr>
                  <a:t> and </a:t>
                </a:r>
                <a14:m>
                  <m:oMath xmlns:m="http://schemas.openxmlformats.org/officeDocument/2006/math">
                    <m:sSup>
                      <m:sSupPr>
                        <m:ctrlPr>
                          <a:rPr kumimoji="1" lang="en-US" altLang="zh-CN" sz="2200" b="0" i="1" dirty="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ea typeface="Cambria Math" panose="02040503050406030204" pitchFamily="18" charset="0"/>
                          </a:rPr>
                          <m:t>𝜋</m:t>
                        </m:r>
                      </m:e>
                      <m:sup>
                        <m:r>
                          <a:rPr kumimoji="1" lang="en-US" altLang="zh-CN" sz="2200" b="0" i="1" dirty="0">
                            <a:solidFill>
                              <a:srgbClr val="C00000"/>
                            </a:solidFill>
                            <a:latin typeface="Cambria Math" panose="02040503050406030204" pitchFamily="18" charset="0"/>
                          </a:rPr>
                          <m:t>𝑏</m:t>
                        </m:r>
                      </m:sup>
                    </m:sSup>
                    <m:d>
                      <m:dPr>
                        <m:ctrlPr>
                          <a:rPr kumimoji="1" lang="en-US" altLang="zh-CN" sz="2200" b="0" i="1" dirty="0">
                            <a:solidFill>
                              <a:srgbClr val="C00000"/>
                            </a:solidFill>
                            <a:latin typeface="Cambria Math" panose="02040503050406030204" pitchFamily="18" charset="0"/>
                          </a:rPr>
                        </m:ctrlPr>
                      </m:dPr>
                      <m:e>
                        <m:r>
                          <a:rPr kumimoji="1" lang="en-US" altLang="zh-CN" sz="2200" b="0" i="1" dirty="0">
                            <a:solidFill>
                              <a:srgbClr val="C00000"/>
                            </a:solidFill>
                            <a:latin typeface="Cambria Math" panose="02040503050406030204" pitchFamily="18" charset="0"/>
                          </a:rPr>
                          <m:t>𝑢</m:t>
                        </m:r>
                        <m:r>
                          <a:rPr kumimoji="1" lang="en-US" altLang="zh-CN" sz="2200" b="0" i="1" dirty="0">
                            <a:solidFill>
                              <a:srgbClr val="C00000"/>
                            </a:solidFill>
                            <a:latin typeface="Cambria Math" panose="02040503050406030204" pitchFamily="18" charset="0"/>
                          </a:rPr>
                          <m:t>,</m:t>
                        </m:r>
                        <m:r>
                          <a:rPr kumimoji="1" lang="en-US" altLang="zh-CN" sz="2200" b="0" i="1" dirty="0">
                            <a:solidFill>
                              <a:srgbClr val="C00000"/>
                            </a:solidFill>
                            <a:latin typeface="Cambria Math" panose="02040503050406030204" pitchFamily="18" charset="0"/>
                          </a:rPr>
                          <m:t>𝑡</m:t>
                        </m:r>
                      </m:e>
                    </m:d>
                  </m:oMath>
                </a14:m>
                <a:r>
                  <a:rPr kumimoji="1" lang="en-US" altLang="zh-CN" sz="2200" b="0" dirty="0">
                    <a:latin typeface="Candara" panose="020E0502030303020204" pitchFamily="34" charset="0"/>
                  </a:rPr>
                  <a:t> for each node </a:t>
                </a:r>
                <a14:m>
                  <m:oMath xmlns:m="http://schemas.openxmlformats.org/officeDocument/2006/math">
                    <m:r>
                      <a:rPr kumimoji="1" lang="en-US" altLang="zh-CN" sz="2200" b="0" i="1" dirty="0">
                        <a:latin typeface="Cambria Math" panose="02040503050406030204" pitchFamily="18" charset="0"/>
                      </a:rPr>
                      <m:t>𝑢</m:t>
                    </m:r>
                    <m:r>
                      <a:rPr kumimoji="1" lang="en-US" altLang="zh-CN" sz="2200" b="0" i="1" dirty="0" smtClean="0">
                        <a:latin typeface="Cambria Math" panose="02040503050406030204" pitchFamily="18" charset="0"/>
                        <a:ea typeface="Cambria Math" panose="02040503050406030204" pitchFamily="18" charset="0"/>
                      </a:rPr>
                      <m:t>∈</m:t>
                    </m:r>
                    <m:r>
                      <a:rPr kumimoji="1" lang="en-US" altLang="zh-CN" sz="2200" b="0" i="1" dirty="0" smtClean="0">
                        <a:latin typeface="Cambria Math" panose="02040503050406030204" pitchFamily="18" charset="0"/>
                        <a:ea typeface="Cambria Math" panose="02040503050406030204" pitchFamily="18" charset="0"/>
                      </a:rPr>
                      <m:t>𝑉</m:t>
                    </m:r>
                  </m:oMath>
                </a14:m>
                <a:r>
                  <a:rPr kumimoji="1" lang="en-US" altLang="zh-CN" sz="2200" b="0" dirty="0">
                    <a:latin typeface="Candara" panose="020E0502030303020204" pitchFamily="34" charset="0"/>
                  </a:rPr>
                  <a:t>.</a:t>
                </a:r>
              </a:p>
              <a:p>
                <a:pPr marL="342900" indent="-342900">
                  <a:buSzPct val="80000"/>
                  <a:buFont typeface="Wingdings" pitchFamily="2" charset="2"/>
                  <a:buChar char="p"/>
                </a:pPr>
                <a:r>
                  <a:rPr kumimoji="1" lang="en-US" altLang="zh-CN" sz="2200" b="0" dirty="0">
                    <a:latin typeface="Candara" panose="020E0502030303020204" pitchFamily="34" charset="0"/>
                  </a:rPr>
                  <a:t>residue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rPr>
                          <m:t>𝑟</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the probability mass </a:t>
                </a:r>
                <a:r>
                  <a:rPr kumimoji="1" lang="en-US" altLang="zh-CN" sz="2200" b="0" dirty="0">
                    <a:solidFill>
                      <a:srgbClr val="C00000"/>
                    </a:solidFill>
                    <a:latin typeface="Candara" panose="020E0502030303020204" pitchFamily="34" charset="0"/>
                  </a:rPr>
                  <a:t>to be distributed at </a:t>
                </a:r>
                <a14:m>
                  <m:oMath xmlns:m="http://schemas.openxmlformats.org/officeDocument/2006/math">
                    <m:r>
                      <a:rPr kumimoji="1" lang="en-US" altLang="zh-CN" sz="2200" b="0" i="1" dirty="0">
                        <a:solidFill>
                          <a:srgbClr val="C00000"/>
                        </a:solidFill>
                        <a:latin typeface="Cambria Math" panose="02040503050406030204" pitchFamily="18" charset="0"/>
                      </a:rPr>
                      <m:t>𝑢</m:t>
                    </m:r>
                  </m:oMath>
                </a14:m>
                <a:r>
                  <a:rPr kumimoji="1" lang="en-US" altLang="zh-CN" sz="2200" b="0" dirty="0">
                    <a:latin typeface="Candara" panose="020E0502030303020204" pitchFamily="34" charset="0"/>
                  </a:rPr>
                  <a:t>. </a:t>
                </a:r>
              </a:p>
              <a:p>
                <a:pPr marL="342900" indent="-342900">
                  <a:buSzPct val="80000"/>
                  <a:buFont typeface="Wingdings" pitchFamily="2" charset="2"/>
                  <a:buChar char="p"/>
                </a:pPr>
                <a:r>
                  <a:rPr kumimoji="1" lang="en-US" altLang="zh-CN" sz="2200" b="0" dirty="0">
                    <a:latin typeface="Candara" panose="020E0502030303020204" pitchFamily="34" charset="0"/>
                  </a:rPr>
                  <a:t>reserve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𝜋</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the probability mass that will </a:t>
                </a:r>
                <a:r>
                  <a:rPr kumimoji="1" lang="en-US" altLang="zh-CN" sz="2200" b="0" dirty="0">
                    <a:solidFill>
                      <a:srgbClr val="C00000"/>
                    </a:solidFill>
                    <a:latin typeface="Candara" panose="020E0502030303020204" pitchFamily="34" charset="0"/>
                  </a:rPr>
                  <a:t>stay at </a:t>
                </a:r>
                <a14:m>
                  <m:oMath xmlns:m="http://schemas.openxmlformats.org/officeDocument/2006/math">
                    <m:r>
                      <a:rPr kumimoji="1" lang="en-US" altLang="zh-CN" sz="2200" b="0" i="1" dirty="0">
                        <a:solidFill>
                          <a:srgbClr val="C00000"/>
                        </a:solidFill>
                        <a:latin typeface="Cambria Math" panose="02040503050406030204" pitchFamily="18" charset="0"/>
                      </a:rPr>
                      <m:t>𝑢</m:t>
                    </m:r>
                  </m:oMath>
                </a14:m>
                <a:r>
                  <a:rPr kumimoji="1" lang="en-US" altLang="zh-CN" sz="2200" b="0" dirty="0">
                    <a:solidFill>
                      <a:srgbClr val="C00000"/>
                    </a:solidFill>
                    <a:latin typeface="Candara" panose="020E0502030303020204" pitchFamily="34" charset="0"/>
                  </a:rPr>
                  <a:t> permanently</a:t>
                </a:r>
                <a:r>
                  <a:rPr kumimoji="1" lang="en-US" altLang="zh-CN" sz="2200" b="0" dirty="0">
                    <a:latin typeface="Candara" panose="020E0502030303020204" pitchFamily="34" charset="0"/>
                  </a:rPr>
                  <a:t>. </a:t>
                </a:r>
                <a:endParaRPr kumimoji="1" lang="zh-CN" altLang="en-US" sz="2200" b="0" dirty="0">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395536" y="1028071"/>
                <a:ext cx="8640960" cy="1464825"/>
              </a:xfrm>
              <a:prstGeom prst="rect">
                <a:avLst/>
              </a:prstGeom>
              <a:blipFill>
                <a:blip r:embed="rId3"/>
                <a:stretch>
                  <a:fillRect l="-880" t="-2586" r="-1320" b="-6897"/>
                </a:stretch>
              </a:blipFill>
            </p:spPr>
            <p:txBody>
              <a:bodyPr/>
              <a:lstStyle/>
              <a:p>
                <a:r>
                  <a:rPr lang="zh-CN" altLang="en-US">
                    <a:noFill/>
                  </a:rPr>
                  <a:t> </a:t>
                </a:r>
              </a:p>
            </p:txBody>
          </p:sp>
        </mc:Fallback>
      </mc:AlternateContent>
      <p:cxnSp>
        <p:nvCxnSpPr>
          <p:cNvPr id="117" name="直线连接符 116">
            <a:extLst>
              <a:ext uri="{FF2B5EF4-FFF2-40B4-BE49-F238E27FC236}">
                <a16:creationId xmlns:a16="http://schemas.microsoft.com/office/drawing/2014/main" id="{B8B6F890-D715-6B40-86D7-AC77F59A925A}"/>
              </a:ext>
            </a:extLst>
          </p:cNvPr>
          <p:cNvCxnSpPr>
            <a:cxnSpLocks/>
          </p:cNvCxnSpPr>
          <p:nvPr/>
        </p:nvCxnSpPr>
        <p:spPr>
          <a:xfrm>
            <a:off x="3203848" y="2562382"/>
            <a:ext cx="0" cy="41069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04D5BB24-9187-CE41-86D8-8B67E5D988D6}"/>
                  </a:ext>
                </a:extLst>
              </p:cNvPr>
              <p:cNvSpPr txBox="1"/>
              <p:nvPr/>
            </p:nvSpPr>
            <p:spPr>
              <a:xfrm>
                <a:off x="8005" y="2492896"/>
                <a:ext cx="3268874" cy="4401205"/>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a:p>
                <a:pPr marL="342900" indent="-342900">
                  <a:buSzPct val="80000"/>
                  <a:buFont typeface="Wingdings" pitchFamily="2" charset="2"/>
                  <a:buChar char="l"/>
                </a:pPr>
                <a:r>
                  <a:rPr kumimoji="1" lang="en-US" altLang="zh-CN" sz="2000" b="0" dirty="0">
                    <a:latin typeface="Corbel" panose="020B0503020204020204" pitchFamily="34" charset="0"/>
                  </a:rPr>
                  <a:t>Do backward push from </a:t>
                </a:r>
                <a14:m>
                  <m:oMath xmlns:m="http://schemas.openxmlformats.org/officeDocument/2006/math">
                    <m:r>
                      <a:rPr kumimoji="1" lang="en-US" altLang="zh-CN" sz="2000" b="0" i="1" smtClean="0">
                        <a:latin typeface="Cambria Math" panose="02040503050406030204" pitchFamily="18" charset="0"/>
                      </a:rPr>
                      <m:t>𝑡</m:t>
                    </m:r>
                  </m:oMath>
                </a14:m>
                <a:r>
                  <a:rPr kumimoji="1" lang="en-US" altLang="zh-CN" sz="2000" b="0" dirty="0">
                    <a:latin typeface="Corbel" panose="020B0503020204020204" pitchFamily="34" charset="0"/>
                  </a:rPr>
                  <a:t>:</a:t>
                </a:r>
              </a:p>
              <a:p>
                <a:pPr marL="800100" lvl="1" indent="-342900">
                  <a:buSzPct val="80000"/>
                  <a:buFont typeface="Wingdings" pitchFamily="2" charset="2"/>
                  <a:buChar char="p"/>
                </a:pPr>
                <a:r>
                  <a:rPr kumimoji="1" lang="en-US" altLang="zh-CN" sz="2000" b="0" dirty="0">
                    <a:latin typeface="Corbel" panose="020B0503020204020204" pitchFamily="34" charset="0"/>
                  </a:rPr>
                  <a:t>Find the node with the largest residue. </a:t>
                </a:r>
              </a:p>
              <a:p>
                <a:pPr marL="800100" lvl="1" indent="-342900">
                  <a:buSzPct val="80000"/>
                  <a:buFont typeface="Wingdings" pitchFamily="2" charset="2"/>
                  <a:buChar char="p"/>
                </a:pPr>
                <a:r>
                  <a:rPr kumimoji="1" lang="en-US" altLang="zh-CN" sz="2000" b="0" dirty="0">
                    <a:latin typeface="Corbel" panose="020B0503020204020204" pitchFamily="34" charset="0"/>
                  </a:rPr>
                  <a:t>Update the reserve for current node. </a:t>
                </a:r>
              </a:p>
              <a:p>
                <a:pPr marL="800100" lvl="1" indent="-342900">
                  <a:buSzPct val="80000"/>
                  <a:buFont typeface="Wingdings" pitchFamily="2" charset="2"/>
                  <a:buChar char="p"/>
                </a:pPr>
                <a:r>
                  <a:rPr kumimoji="1" lang="en-US" altLang="zh-CN" sz="2000" b="0" dirty="0">
                    <a:latin typeface="Corbel" panose="020B0503020204020204" pitchFamily="34" charset="0"/>
                  </a:rPr>
                  <a:t>Update residues of </a:t>
                </a:r>
                <a:r>
                  <a:rPr kumimoji="1" lang="en-US" altLang="zh-CN" sz="2000" dirty="0">
                    <a:latin typeface="Corbel" panose="020B0503020204020204" pitchFamily="34" charset="0"/>
                  </a:rPr>
                  <a:t>every in-neighbor</a:t>
                </a:r>
                <a:r>
                  <a:rPr kumimoji="1" lang="en-US" altLang="zh-CN" sz="2000" b="0" dirty="0">
                    <a:latin typeface="Corbel" panose="020B0503020204020204" pitchFamily="34" charset="0"/>
                  </a:rPr>
                  <a:t>.</a:t>
                </a:r>
              </a:p>
              <a:p>
                <a:pPr marL="800100" lvl="1" indent="-342900">
                  <a:buSzPct val="80000"/>
                  <a:buFont typeface="Wingdings" pitchFamily="2" charset="2"/>
                  <a:buChar char="p"/>
                </a:pPr>
                <a:r>
                  <a:rPr kumimoji="1" lang="en-US" altLang="zh-CN" sz="2000" b="0" dirty="0">
                    <a:latin typeface="Corbel" panose="020B0503020204020204" pitchFamily="34" charset="0"/>
                  </a:rPr>
                  <a:t>Set the residue of current node</a:t>
                </a:r>
                <a:r>
                  <a:rPr kumimoji="1" lang="zh-CN" altLang="en-US" sz="2000" b="0" dirty="0">
                    <a:latin typeface="Corbel" panose="020B0503020204020204" pitchFamily="34" charset="0"/>
                  </a:rPr>
                  <a:t> </a:t>
                </a:r>
                <a:r>
                  <a:rPr kumimoji="1" lang="en-US" altLang="zh-CN" sz="2000" b="0" dirty="0">
                    <a:latin typeface="Corbel" panose="020B0503020204020204" pitchFamily="34" charset="0"/>
                  </a:rPr>
                  <a:t>as </a:t>
                </a:r>
                <a14:m>
                  <m:oMath xmlns:m="http://schemas.openxmlformats.org/officeDocument/2006/math">
                    <m:r>
                      <a:rPr kumimoji="1" lang="en-US" altLang="zh-CN" sz="2000" b="0" i="1" smtClean="0">
                        <a:latin typeface="Cambria Math" panose="02040503050406030204" pitchFamily="18" charset="0"/>
                      </a:rPr>
                      <m:t>0</m:t>
                    </m:r>
                  </m:oMath>
                </a14:m>
                <a:r>
                  <a:rPr kumimoji="1" lang="en-US" altLang="zh-CN" sz="2000" b="0" dirty="0">
                    <a:latin typeface="Corbel" panose="020B0503020204020204" pitchFamily="34" charset="0"/>
                  </a:rPr>
                  <a:t>.</a:t>
                </a:r>
              </a:p>
              <a:p>
                <a:pPr marL="800100" lvl="1" indent="-342900">
                  <a:buSzPct val="80000"/>
                  <a:buFont typeface="Wingdings" pitchFamily="2" charset="2"/>
                  <a:buChar char="p"/>
                </a:pPr>
                <a:r>
                  <a:rPr kumimoji="1" lang="en-US" altLang="zh-CN" sz="2000" b="0" dirty="0">
                    <a:latin typeface="Corbel" panose="020B0503020204020204" pitchFamily="34" charset="0"/>
                  </a:rPr>
                  <a:t>Repeat unless no residue &gt;</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rPr>
                      <m:t>𝛿</m:t>
                    </m:r>
                  </m:oMath>
                </a14:m>
                <a:r>
                  <a:rPr kumimoji="1" lang="en-US" altLang="zh-CN" sz="2000" b="0" dirty="0">
                    <a:latin typeface="Corbel" panose="020B0503020204020204" pitchFamily="34" charset="0"/>
                  </a:rPr>
                  <a:t> .</a:t>
                </a:r>
              </a:p>
              <a:p>
                <a:pPr marL="342900" indent="-342900">
                  <a:buSzPct val="80000"/>
                  <a:buFont typeface="Wingdings" pitchFamily="2" charset="2"/>
                  <a:buChar char="l"/>
                </a:pPr>
                <a:r>
                  <a:rPr kumimoji="1" lang="en-US" altLang="zh-CN" sz="2000" b="0" dirty="0">
                    <a:latin typeface="Corbel" panose="020B0503020204020204" pitchFamily="34" charset="0"/>
                  </a:rPr>
                  <a:t>Use the reserve for each node as PPR. </a:t>
                </a:r>
              </a:p>
            </p:txBody>
          </p:sp>
        </mc:Choice>
        <mc:Fallback xmlns="">
          <p:sp>
            <p:nvSpPr>
              <p:cNvPr id="119" name="文本框 118">
                <a:extLst>
                  <a:ext uri="{FF2B5EF4-FFF2-40B4-BE49-F238E27FC236}">
                    <a16:creationId xmlns:a16="http://schemas.microsoft.com/office/drawing/2014/main" id="{04D5BB24-9187-CE41-86D8-8B67E5D988D6}"/>
                  </a:ext>
                </a:extLst>
              </p:cNvPr>
              <p:cNvSpPr txBox="1">
                <a:spLocks noRot="1" noChangeAspect="1" noMove="1" noResize="1" noEditPoints="1" noAdjustHandles="1" noChangeArrowheads="1" noChangeShapeType="1" noTextEdit="1"/>
              </p:cNvSpPr>
              <p:nvPr/>
            </p:nvSpPr>
            <p:spPr>
              <a:xfrm>
                <a:off x="8005" y="2492896"/>
                <a:ext cx="3268874" cy="4401205"/>
              </a:xfrm>
              <a:prstGeom prst="rect">
                <a:avLst/>
              </a:prstGeom>
              <a:blipFill>
                <a:blip r:embed="rId4"/>
                <a:stretch>
                  <a:fillRect l="-388" t="-575" r="-1163" b="-14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AD6F03FA-CA9E-054E-8B21-9A515FD73097}"/>
                  </a:ext>
                </a:extLst>
              </p:cNvPr>
              <p:cNvSpPr/>
              <p:nvPr/>
            </p:nvSpPr>
            <p:spPr>
              <a:xfrm>
                <a:off x="6516216" y="2577919"/>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2" name="椭圆 41">
                <a:extLst>
                  <a:ext uri="{FF2B5EF4-FFF2-40B4-BE49-F238E27FC236}">
                    <a16:creationId xmlns:a16="http://schemas.microsoft.com/office/drawing/2014/main" id="{AD6F03FA-CA9E-054E-8B21-9A515FD73097}"/>
                  </a:ext>
                </a:extLst>
              </p:cNvPr>
              <p:cNvSpPr>
                <a:spLocks noRot="1" noChangeAspect="1" noMove="1" noResize="1" noEditPoints="1" noAdjustHandles="1" noChangeArrowheads="1" noChangeShapeType="1" noTextEdit="1"/>
              </p:cNvSpPr>
              <p:nvPr/>
            </p:nvSpPr>
            <p:spPr>
              <a:xfrm>
                <a:off x="6516216" y="2577919"/>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4" name="直线箭头连接符 43">
            <a:extLst>
              <a:ext uri="{FF2B5EF4-FFF2-40B4-BE49-F238E27FC236}">
                <a16:creationId xmlns:a16="http://schemas.microsoft.com/office/drawing/2014/main" id="{CB23CA33-3B08-3542-B7F7-8FD8BEC194A8}"/>
              </a:ext>
            </a:extLst>
          </p:cNvPr>
          <p:cNvCxnSpPr>
            <a:cxnSpLocks/>
            <a:stCxn id="42" idx="6"/>
            <a:endCxn id="41" idx="1"/>
          </p:cNvCxnSpPr>
          <p:nvPr/>
        </p:nvCxnSpPr>
        <p:spPr>
          <a:xfrm>
            <a:off x="6948264" y="2793943"/>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椭圆 44">
                <a:extLst>
                  <a:ext uri="{FF2B5EF4-FFF2-40B4-BE49-F238E27FC236}">
                    <a16:creationId xmlns:a16="http://schemas.microsoft.com/office/drawing/2014/main" id="{9B3943D2-C26F-C24D-BB26-2D4370EF9AA1}"/>
                  </a:ext>
                </a:extLst>
              </p:cNvPr>
              <p:cNvSpPr/>
              <p:nvPr/>
            </p:nvSpPr>
            <p:spPr>
              <a:xfrm>
                <a:off x="6516216" y="33480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5" name="椭圆 44">
                <a:extLst>
                  <a:ext uri="{FF2B5EF4-FFF2-40B4-BE49-F238E27FC236}">
                    <a16:creationId xmlns:a16="http://schemas.microsoft.com/office/drawing/2014/main" id="{9B3943D2-C26F-C24D-BB26-2D4370EF9AA1}"/>
                  </a:ext>
                </a:extLst>
              </p:cNvPr>
              <p:cNvSpPr>
                <a:spLocks noRot="1" noChangeAspect="1" noMove="1" noResize="1" noEditPoints="1" noAdjustHandles="1" noChangeArrowheads="1" noChangeShapeType="1" noTextEdit="1"/>
              </p:cNvSpPr>
              <p:nvPr/>
            </p:nvSpPr>
            <p:spPr>
              <a:xfrm>
                <a:off x="6516216" y="3348007"/>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6" name="直线箭头连接符 45">
            <a:extLst>
              <a:ext uri="{FF2B5EF4-FFF2-40B4-BE49-F238E27FC236}">
                <a16:creationId xmlns:a16="http://schemas.microsoft.com/office/drawing/2014/main" id="{1D352EE1-BADA-224C-B0D0-F2D7222FD1CB}"/>
              </a:ext>
            </a:extLst>
          </p:cNvPr>
          <p:cNvCxnSpPr>
            <a:cxnSpLocks/>
            <a:stCxn id="45" idx="6"/>
            <a:endCxn id="41" idx="1"/>
          </p:cNvCxnSpPr>
          <p:nvPr/>
        </p:nvCxnSpPr>
        <p:spPr>
          <a:xfrm>
            <a:off x="6948264" y="3564031"/>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椭圆 50">
                <a:extLst>
                  <a:ext uri="{FF2B5EF4-FFF2-40B4-BE49-F238E27FC236}">
                    <a16:creationId xmlns:a16="http://schemas.microsoft.com/office/drawing/2014/main" id="{1BEE79FC-4A3D-6140-B1CC-81380129687B}"/>
                  </a:ext>
                </a:extLst>
              </p:cNvPr>
              <p:cNvSpPr/>
              <p:nvPr/>
            </p:nvSpPr>
            <p:spPr>
              <a:xfrm>
                <a:off x="6516216" y="40900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1" name="椭圆 50">
                <a:extLst>
                  <a:ext uri="{FF2B5EF4-FFF2-40B4-BE49-F238E27FC236}">
                    <a16:creationId xmlns:a16="http://schemas.microsoft.com/office/drawing/2014/main" id="{1BEE79FC-4A3D-6140-B1CC-81380129687B}"/>
                  </a:ext>
                </a:extLst>
              </p:cNvPr>
              <p:cNvSpPr>
                <a:spLocks noRot="1" noChangeAspect="1" noMove="1" noResize="1" noEditPoints="1" noAdjustHandles="1" noChangeArrowheads="1" noChangeShapeType="1" noTextEdit="1"/>
              </p:cNvSpPr>
              <p:nvPr/>
            </p:nvSpPr>
            <p:spPr>
              <a:xfrm>
                <a:off x="6516216" y="4090087"/>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p:cxnSp>
        <p:nvCxnSpPr>
          <p:cNvPr id="52" name="直线箭头连接符 51">
            <a:extLst>
              <a:ext uri="{FF2B5EF4-FFF2-40B4-BE49-F238E27FC236}">
                <a16:creationId xmlns:a16="http://schemas.microsoft.com/office/drawing/2014/main" id="{29E420EC-B7DA-7741-A143-38E954C476C3}"/>
              </a:ext>
            </a:extLst>
          </p:cNvPr>
          <p:cNvCxnSpPr>
            <a:cxnSpLocks/>
            <a:stCxn id="51" idx="6"/>
            <a:endCxn id="41" idx="2"/>
          </p:cNvCxnSpPr>
          <p:nvPr/>
        </p:nvCxnSpPr>
        <p:spPr>
          <a:xfrm>
            <a:off x="6948264" y="4306111"/>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6C06D44B-23BD-9C4C-8753-5EB4D2885FBF}"/>
              </a:ext>
            </a:extLst>
          </p:cNvPr>
          <p:cNvCxnSpPr>
            <a:cxnSpLocks/>
            <a:stCxn id="51" idx="6"/>
          </p:cNvCxnSpPr>
          <p:nvPr/>
        </p:nvCxnSpPr>
        <p:spPr>
          <a:xfrm flipV="1">
            <a:off x="6948264" y="4081387"/>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B4E1E27B-A395-4B42-95E9-64F5455A4270}"/>
              </a:ext>
            </a:extLst>
          </p:cNvPr>
          <p:cNvCxnSpPr>
            <a:cxnSpLocks/>
            <a:stCxn id="51" idx="6"/>
          </p:cNvCxnSpPr>
          <p:nvPr/>
        </p:nvCxnSpPr>
        <p:spPr>
          <a:xfrm>
            <a:off x="6948264" y="4306111"/>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33D37F10-9654-5D48-9E1B-A78F3EF8F107}"/>
              </a:ext>
            </a:extLst>
          </p:cNvPr>
          <p:cNvCxnSpPr>
            <a:cxnSpLocks/>
            <a:stCxn id="45" idx="6"/>
          </p:cNvCxnSpPr>
          <p:nvPr/>
        </p:nvCxnSpPr>
        <p:spPr>
          <a:xfrm flipV="1">
            <a:off x="6948264" y="3347013"/>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椭圆 57">
                <a:extLst>
                  <a:ext uri="{FF2B5EF4-FFF2-40B4-BE49-F238E27FC236}">
                    <a16:creationId xmlns:a16="http://schemas.microsoft.com/office/drawing/2014/main" id="{A7F74404-98AE-3A4F-8B7E-2F2CC667EAA4}"/>
                  </a:ext>
                </a:extLst>
              </p:cNvPr>
              <p:cNvSpPr/>
              <p:nvPr/>
            </p:nvSpPr>
            <p:spPr>
              <a:xfrm>
                <a:off x="6588224" y="488217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8" name="椭圆 57">
                <a:extLst>
                  <a:ext uri="{FF2B5EF4-FFF2-40B4-BE49-F238E27FC236}">
                    <a16:creationId xmlns:a16="http://schemas.microsoft.com/office/drawing/2014/main" id="{A7F74404-98AE-3A4F-8B7E-2F2CC667EAA4}"/>
                  </a:ext>
                </a:extLst>
              </p:cNvPr>
              <p:cNvSpPr>
                <a:spLocks noRot="1" noChangeAspect="1" noMove="1" noResize="1" noEditPoints="1" noAdjustHandles="1" noChangeArrowheads="1" noChangeShapeType="1" noTextEdit="1"/>
              </p:cNvSpPr>
              <p:nvPr/>
            </p:nvSpPr>
            <p:spPr>
              <a:xfrm>
                <a:off x="6588224" y="4882175"/>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椭圆 58">
                <a:extLst>
                  <a:ext uri="{FF2B5EF4-FFF2-40B4-BE49-F238E27FC236}">
                    <a16:creationId xmlns:a16="http://schemas.microsoft.com/office/drawing/2014/main" id="{22F93B39-1229-0B44-A6F9-6EFEE6A3A421}"/>
                  </a:ext>
                </a:extLst>
              </p:cNvPr>
              <p:cNvSpPr/>
              <p:nvPr/>
            </p:nvSpPr>
            <p:spPr>
              <a:xfrm>
                <a:off x="6588224" y="560225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9" name="椭圆 58">
                <a:extLst>
                  <a:ext uri="{FF2B5EF4-FFF2-40B4-BE49-F238E27FC236}">
                    <a16:creationId xmlns:a16="http://schemas.microsoft.com/office/drawing/2014/main" id="{22F93B39-1229-0B44-A6F9-6EFEE6A3A421}"/>
                  </a:ext>
                </a:extLst>
              </p:cNvPr>
              <p:cNvSpPr>
                <a:spLocks noRot="1" noChangeAspect="1" noMove="1" noResize="1" noEditPoints="1" noAdjustHandles="1" noChangeArrowheads="1" noChangeShapeType="1" noTextEdit="1"/>
              </p:cNvSpPr>
              <p:nvPr/>
            </p:nvSpPr>
            <p:spPr>
              <a:xfrm>
                <a:off x="6588224" y="5602255"/>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61" name="直线箭头连接符 60">
            <a:extLst>
              <a:ext uri="{FF2B5EF4-FFF2-40B4-BE49-F238E27FC236}">
                <a16:creationId xmlns:a16="http://schemas.microsoft.com/office/drawing/2014/main" id="{347C672D-8D7E-3147-8AC9-F16430D88525}"/>
              </a:ext>
            </a:extLst>
          </p:cNvPr>
          <p:cNvCxnSpPr>
            <a:cxnSpLocks/>
            <a:stCxn id="58" idx="6"/>
            <a:endCxn id="41" idx="3"/>
          </p:cNvCxnSpPr>
          <p:nvPr/>
        </p:nvCxnSpPr>
        <p:spPr>
          <a:xfrm flipV="1">
            <a:off x="7020272" y="4542212"/>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75F8DDD-27C9-434E-A8FA-D2046CEFBBA4}"/>
              </a:ext>
            </a:extLst>
          </p:cNvPr>
          <p:cNvCxnSpPr>
            <a:cxnSpLocks/>
            <a:stCxn id="58" idx="6"/>
          </p:cNvCxnSpPr>
          <p:nvPr/>
        </p:nvCxnSpPr>
        <p:spPr>
          <a:xfrm>
            <a:off x="7020272" y="5098199"/>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1B926A76-A6A8-DF42-B52B-0A51E96F0E00}"/>
              </a:ext>
            </a:extLst>
          </p:cNvPr>
          <p:cNvCxnSpPr>
            <a:cxnSpLocks/>
            <a:stCxn id="58" idx="6"/>
          </p:cNvCxnSpPr>
          <p:nvPr/>
        </p:nvCxnSpPr>
        <p:spPr>
          <a:xfrm>
            <a:off x="7020272" y="5098199"/>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F8F107B1-026C-5D41-B793-495FCB5428B7}"/>
              </a:ext>
            </a:extLst>
          </p:cNvPr>
          <p:cNvCxnSpPr>
            <a:cxnSpLocks/>
            <a:stCxn id="58" idx="6"/>
          </p:cNvCxnSpPr>
          <p:nvPr/>
        </p:nvCxnSpPr>
        <p:spPr>
          <a:xfrm flipV="1">
            <a:off x="7020272" y="4738159"/>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91BCF678-7D9B-4945-8873-887200E94B01}"/>
              </a:ext>
            </a:extLst>
          </p:cNvPr>
          <p:cNvCxnSpPr>
            <a:cxnSpLocks/>
            <a:stCxn id="59" idx="6"/>
            <a:endCxn id="41" idx="3"/>
          </p:cNvCxnSpPr>
          <p:nvPr/>
        </p:nvCxnSpPr>
        <p:spPr>
          <a:xfrm flipV="1">
            <a:off x="7020272" y="4542212"/>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FDC55215-02AD-6245-8739-C99DF04B9F8C}"/>
              </a:ext>
            </a:extLst>
          </p:cNvPr>
          <p:cNvCxnSpPr>
            <a:cxnSpLocks/>
            <a:stCxn id="59" idx="6"/>
          </p:cNvCxnSpPr>
          <p:nvPr/>
        </p:nvCxnSpPr>
        <p:spPr>
          <a:xfrm flipV="1">
            <a:off x="7020272" y="5602255"/>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FD240F90-1D64-794F-A1BF-42D7FFF567C3}"/>
              </a:ext>
            </a:extLst>
          </p:cNvPr>
          <p:cNvCxnSpPr>
            <a:cxnSpLocks/>
            <a:stCxn id="59" idx="6"/>
          </p:cNvCxnSpPr>
          <p:nvPr/>
        </p:nvCxnSpPr>
        <p:spPr>
          <a:xfrm>
            <a:off x="7020272" y="5818279"/>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E9BED48C-4F71-C449-854A-77112B8F2A6A}"/>
              </a:ext>
            </a:extLst>
          </p:cNvPr>
          <p:cNvCxnSpPr>
            <a:cxnSpLocks/>
            <a:stCxn id="59" idx="6"/>
          </p:cNvCxnSpPr>
          <p:nvPr/>
        </p:nvCxnSpPr>
        <p:spPr>
          <a:xfrm>
            <a:off x="7020272" y="5818279"/>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A38DF2E-B5D8-C649-B3EB-0019896EBF92}"/>
              </a:ext>
            </a:extLst>
          </p:cNvPr>
          <p:cNvCxnSpPr>
            <a:cxnSpLocks/>
            <a:stCxn id="59" idx="6"/>
          </p:cNvCxnSpPr>
          <p:nvPr/>
        </p:nvCxnSpPr>
        <p:spPr>
          <a:xfrm>
            <a:off x="7020272" y="5818279"/>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3" name="椭圆 72">
                <a:extLst>
                  <a:ext uri="{FF2B5EF4-FFF2-40B4-BE49-F238E27FC236}">
                    <a16:creationId xmlns:a16="http://schemas.microsoft.com/office/drawing/2014/main" id="{A250620A-7A32-1E48-8C12-AD5FE5C9DA8A}"/>
                  </a:ext>
                </a:extLst>
              </p:cNvPr>
              <p:cNvSpPr/>
              <p:nvPr/>
            </p:nvSpPr>
            <p:spPr>
              <a:xfrm>
                <a:off x="3385299" y="39607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73" name="椭圆 72">
                <a:extLst>
                  <a:ext uri="{FF2B5EF4-FFF2-40B4-BE49-F238E27FC236}">
                    <a16:creationId xmlns:a16="http://schemas.microsoft.com/office/drawing/2014/main" id="{A250620A-7A32-1E48-8C12-AD5FE5C9DA8A}"/>
                  </a:ext>
                </a:extLst>
              </p:cNvPr>
              <p:cNvSpPr>
                <a:spLocks noRot="1" noChangeAspect="1" noMove="1" noResize="1" noEditPoints="1" noAdjustHandles="1" noChangeArrowheads="1" noChangeShapeType="1" noTextEdit="1"/>
              </p:cNvSpPr>
              <p:nvPr/>
            </p:nvSpPr>
            <p:spPr>
              <a:xfrm>
                <a:off x="3385299" y="3960787"/>
                <a:ext cx="432048" cy="432048"/>
              </a:xfrm>
              <a:prstGeom prst="ellipse">
                <a:avLst/>
              </a:prstGeom>
              <a:blipFill>
                <a:blip r:embed="rId10"/>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矩形 79">
                <a:extLst>
                  <a:ext uri="{FF2B5EF4-FFF2-40B4-BE49-F238E27FC236}">
                    <a16:creationId xmlns:a16="http://schemas.microsoft.com/office/drawing/2014/main" id="{E35EA1BB-2E63-AA4D-8EDC-FD9847DEEFA9}"/>
                  </a:ext>
                </a:extLst>
              </p:cNvPr>
              <p:cNvSpPr/>
              <p:nvPr/>
            </p:nvSpPr>
            <p:spPr>
              <a:xfrm>
                <a:off x="8672311" y="3776121"/>
                <a:ext cx="60785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a:rPr kumimoji="1" lang="en-US" altLang="zh-CN" sz="1800" b="0" i="1" dirty="0" smtClean="0">
                          <a:latin typeface="Cambria Math" panose="02040503050406030204" pitchFamily="18" charset="0"/>
                        </a:rPr>
                        <m:t>0</m:t>
                      </m:r>
                    </m:oMath>
                  </m:oMathPara>
                </a14:m>
                <a:endParaRPr lang="zh-CN" altLang="en-US" sz="1800" b="0" dirty="0"/>
              </a:p>
            </p:txBody>
          </p:sp>
        </mc:Choice>
        <mc:Fallback xmlns="">
          <p:sp>
            <p:nvSpPr>
              <p:cNvPr id="80" name="矩形 79">
                <a:extLst>
                  <a:ext uri="{FF2B5EF4-FFF2-40B4-BE49-F238E27FC236}">
                    <a16:creationId xmlns:a16="http://schemas.microsoft.com/office/drawing/2014/main" id="{E35EA1BB-2E63-AA4D-8EDC-FD9847DEEFA9}"/>
                  </a:ext>
                </a:extLst>
              </p:cNvPr>
              <p:cNvSpPr>
                <a:spLocks noRot="1" noChangeAspect="1" noMove="1" noResize="1" noEditPoints="1" noAdjustHandles="1" noChangeArrowheads="1" noChangeShapeType="1" noTextEdit="1"/>
              </p:cNvSpPr>
              <p:nvPr/>
            </p:nvSpPr>
            <p:spPr>
              <a:xfrm>
                <a:off x="8672311" y="3776121"/>
                <a:ext cx="607859"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E4F379E5-3610-AE43-89D4-4A45779BD484}"/>
                  </a:ext>
                </a:extLst>
              </p:cNvPr>
              <p:cNvSpPr/>
              <p:nvPr/>
            </p:nvSpPr>
            <p:spPr>
              <a:xfrm>
                <a:off x="3995936" y="4403311"/>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85" name="矩形 84">
                <a:extLst>
                  <a:ext uri="{FF2B5EF4-FFF2-40B4-BE49-F238E27FC236}">
                    <a16:creationId xmlns:a16="http://schemas.microsoft.com/office/drawing/2014/main" id="{E4F379E5-3610-AE43-89D4-4A45779BD484}"/>
                  </a:ext>
                </a:extLst>
              </p:cNvPr>
              <p:cNvSpPr>
                <a:spLocks noRot="1" noChangeAspect="1" noMove="1" noResize="1" noEditPoints="1" noAdjustHandles="1" noChangeArrowheads="1" noChangeShapeType="1" noTextEdit="1"/>
              </p:cNvSpPr>
              <p:nvPr/>
            </p:nvSpPr>
            <p:spPr>
              <a:xfrm>
                <a:off x="3995936" y="4403311"/>
                <a:ext cx="607859" cy="646331"/>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9ADFB6D5-826B-E241-85F3-C054EB45E8ED}"/>
                  </a:ext>
                </a:extLst>
              </p:cNvPr>
              <p:cNvSpPr/>
              <p:nvPr/>
            </p:nvSpPr>
            <p:spPr>
              <a:xfrm>
                <a:off x="7931979" y="3490589"/>
                <a:ext cx="978665"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86" name="矩形 85">
                <a:extLst>
                  <a:ext uri="{FF2B5EF4-FFF2-40B4-BE49-F238E27FC236}">
                    <a16:creationId xmlns:a16="http://schemas.microsoft.com/office/drawing/2014/main" id="{9ADFB6D5-826B-E241-85F3-C054EB45E8ED}"/>
                  </a:ext>
                </a:extLst>
              </p:cNvPr>
              <p:cNvSpPr>
                <a:spLocks noRot="1" noChangeAspect="1" noMove="1" noResize="1" noEditPoints="1" noAdjustHandles="1" noChangeArrowheads="1" noChangeShapeType="1" noTextEdit="1"/>
              </p:cNvSpPr>
              <p:nvPr/>
            </p:nvSpPr>
            <p:spPr>
              <a:xfrm>
                <a:off x="7931979" y="3490589"/>
                <a:ext cx="978665" cy="65620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矩形 90">
                <a:extLst>
                  <a:ext uri="{FF2B5EF4-FFF2-40B4-BE49-F238E27FC236}">
                    <a16:creationId xmlns:a16="http://schemas.microsoft.com/office/drawing/2014/main" id="{01139CAD-0719-8344-A1C4-03AA88B5EB1D}"/>
                  </a:ext>
                </a:extLst>
              </p:cNvPr>
              <p:cNvSpPr/>
              <p:nvPr/>
            </p:nvSpPr>
            <p:spPr>
              <a:xfrm>
                <a:off x="3234639" y="4415523"/>
                <a:ext cx="993798"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91" name="矩形 90">
                <a:extLst>
                  <a:ext uri="{FF2B5EF4-FFF2-40B4-BE49-F238E27FC236}">
                    <a16:creationId xmlns:a16="http://schemas.microsoft.com/office/drawing/2014/main" id="{01139CAD-0719-8344-A1C4-03AA88B5EB1D}"/>
                  </a:ext>
                </a:extLst>
              </p:cNvPr>
              <p:cNvSpPr>
                <a:spLocks noRot="1" noChangeAspect="1" noMove="1" noResize="1" noEditPoints="1" noAdjustHandles="1" noChangeArrowheads="1" noChangeShapeType="1" noTextEdit="1"/>
              </p:cNvSpPr>
              <p:nvPr/>
            </p:nvSpPr>
            <p:spPr>
              <a:xfrm>
                <a:off x="3234639" y="4415523"/>
                <a:ext cx="993798" cy="656205"/>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矩形 92">
                <a:extLst>
                  <a:ext uri="{FF2B5EF4-FFF2-40B4-BE49-F238E27FC236}">
                    <a16:creationId xmlns:a16="http://schemas.microsoft.com/office/drawing/2014/main" id="{1C50BABB-1238-9748-8722-25069DDD11AD}"/>
                  </a:ext>
                </a:extLst>
              </p:cNvPr>
              <p:cNvSpPr/>
              <p:nvPr/>
            </p:nvSpPr>
            <p:spPr>
              <a:xfrm>
                <a:off x="8673921" y="3774780"/>
                <a:ext cx="61266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solidFill>
                            <a:srgbClr val="C00000"/>
                          </a:solidFill>
                          <a:latin typeface="Cambria Math" panose="02040503050406030204" pitchFamily="18" charset="0"/>
                        </a:rPr>
                        <m:t>=</m:t>
                      </m:r>
                      <m:r>
                        <m:rPr>
                          <m:sty m:val="p"/>
                        </m:rPr>
                        <a:rPr kumimoji="1" lang="el-GR" altLang="zh-CN" sz="1800" b="0" i="1" dirty="0" smtClean="0">
                          <a:solidFill>
                            <a:srgbClr val="C00000"/>
                          </a:solidFill>
                          <a:latin typeface="Cambria Math" panose="02040503050406030204" pitchFamily="18" charset="0"/>
                          <a:ea typeface="Cambria Math" panose="02040503050406030204" pitchFamily="18" charset="0"/>
                        </a:rPr>
                        <m:t>α</m:t>
                      </m:r>
                    </m:oMath>
                  </m:oMathPara>
                </a14:m>
                <a:endParaRPr lang="zh-CN" altLang="en-US" sz="1800" b="0" dirty="0"/>
              </a:p>
            </p:txBody>
          </p:sp>
        </mc:Choice>
        <mc:Fallback xmlns="">
          <p:sp>
            <p:nvSpPr>
              <p:cNvPr id="93" name="矩形 92">
                <a:extLst>
                  <a:ext uri="{FF2B5EF4-FFF2-40B4-BE49-F238E27FC236}">
                    <a16:creationId xmlns:a16="http://schemas.microsoft.com/office/drawing/2014/main" id="{1C50BABB-1238-9748-8722-25069DDD11AD}"/>
                  </a:ext>
                </a:extLst>
              </p:cNvPr>
              <p:cNvSpPr>
                <a:spLocks noRot="1" noChangeAspect="1" noMove="1" noResize="1" noEditPoints="1" noAdjustHandles="1" noChangeArrowheads="1" noChangeShapeType="1" noTextEdit="1"/>
              </p:cNvSpPr>
              <p:nvPr/>
            </p:nvSpPr>
            <p:spPr>
              <a:xfrm>
                <a:off x="8673921" y="3774780"/>
                <a:ext cx="612667"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A313771-D138-0A45-A40F-E9D458FD89D8}"/>
                  </a:ext>
                </a:extLst>
              </p:cNvPr>
              <p:cNvSpPr txBox="1"/>
              <p:nvPr/>
            </p:nvSpPr>
            <p:spPr>
              <a:xfrm>
                <a:off x="3156850" y="5733256"/>
                <a:ext cx="5087557" cy="1132618"/>
              </a:xfrm>
              <a:prstGeom prst="rect">
                <a:avLst/>
              </a:prstGeom>
              <a:noFill/>
            </p:spPr>
            <p:txBody>
              <a:bodyPr wrap="square" rtlCol="0">
                <a:spAutoFit/>
              </a:bodyPr>
              <a:lstStyle/>
              <a:p>
                <a:r>
                  <a:rPr kumimoji="1" lang="en-US" altLang="zh-CN" sz="1800" b="0" dirty="0">
                    <a:solidFill>
                      <a:srgbClr val="FF0000"/>
                    </a:solidFill>
                    <a:latin typeface="Corbel" panose="020B0503020204020204" pitchFamily="34" charset="0"/>
                  </a:rPr>
                  <a:t>current node: </a:t>
                </a:r>
                <a14:m>
                  <m:oMath xmlns:m="http://schemas.openxmlformats.org/officeDocument/2006/math">
                    <m:r>
                      <a:rPr kumimoji="1" lang="en-US" altLang="zh-CN" sz="1800" b="0" i="1">
                        <a:solidFill>
                          <a:srgbClr val="FF0000"/>
                        </a:solidFill>
                        <a:latin typeface="Cambria Math" panose="02040503050406030204" pitchFamily="18" charset="0"/>
                      </a:rPr>
                      <m:t>𝑡</m:t>
                    </m:r>
                  </m:oMath>
                </a14:m>
                <a:endParaRPr kumimoji="1" lang="en-US" altLang="zh-CN" sz="1800" b="0" dirty="0">
                  <a:solidFill>
                    <a:srgbClr val="FF0000"/>
                  </a:solidFill>
                </a:endParaRPr>
              </a:p>
              <a:p>
                <a14:m>
                  <m:oMath xmlns:m="http://schemas.openxmlformats.org/officeDocument/2006/math">
                    <m:sSup>
                      <m:sSupPr>
                        <m:ctrlPr>
                          <a:rPr kumimoji="1" lang="en-US" altLang="zh-CN" sz="1800" b="0" i="1" dirty="0" smtClean="0">
                            <a:solidFill>
                              <a:srgbClr val="FF0000"/>
                            </a:solidFill>
                            <a:latin typeface="Cambria Math" panose="02040503050406030204" pitchFamily="18" charset="0"/>
                          </a:rPr>
                        </m:ctrlPr>
                      </m:sSup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r>
                      <a:rPr kumimoji="1" lang="en-US" altLang="zh-CN" sz="1800" b="0" i="1" dirty="0" smtClean="0">
                        <a:solidFill>
                          <a:srgbClr val="FF0000"/>
                        </a:solidFill>
                        <a:latin typeface="Cambria Math" panose="02040503050406030204" pitchFamily="18" charset="0"/>
                        <a:ea typeface="Cambria Math" panose="02040503050406030204" pitchFamily="18" charset="0"/>
                      </a:rPr>
                      <m:t>𝛼</m:t>
                    </m:r>
                    <m:r>
                      <a:rPr kumimoji="1" lang="en-US" altLang="zh-CN" sz="1800" b="0" i="1" dirty="0" smtClean="0">
                        <a:solidFill>
                          <a:srgbClr val="FF0000"/>
                        </a:solidFill>
                        <a:latin typeface="Cambria Math" panose="02040503050406030204" pitchFamily="18" charset="0"/>
                        <a:ea typeface="Cambria Math" panose="02040503050406030204" pitchFamily="18" charset="0"/>
                      </a:rPr>
                      <m:t>∙</m:t>
                    </m:r>
                    <m:sSup>
                      <m:sSupPr>
                        <m:ctrlPr>
                          <a:rPr kumimoji="1" lang="en-US" altLang="zh-CN" sz="1800" b="0" i="1" dirty="0">
                            <a:solidFill>
                              <a:srgbClr val="FF0000"/>
                            </a:solidFill>
                            <a:latin typeface="Cambria Math" panose="02040503050406030204" pitchFamily="18" charset="0"/>
                          </a:rPr>
                        </m:ctrlPr>
                      </m:sSupPr>
                      <m:e>
                        <m:r>
                          <a:rPr kumimoji="1" lang="en-US" altLang="zh-CN" sz="1800" b="0" i="1" dirty="0">
                            <a:solidFill>
                              <a:srgbClr val="FF0000"/>
                            </a:solidFill>
                            <a:latin typeface="Cambria Math" panose="02040503050406030204" pitchFamily="18" charset="0"/>
                          </a:rPr>
                          <m:t>𝑟</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ea typeface="Cambria Math" panose="02040503050406030204" pitchFamily="18" charset="0"/>
                      </a:rPr>
                      <m:t>𝛼</m:t>
                    </m:r>
                  </m:oMath>
                </a14:m>
                <a:r>
                  <a:rPr kumimoji="1" lang="en-US" altLang="zh-CN" sz="1800" dirty="0">
                    <a:solidFill>
                      <a:srgbClr val="FF0000"/>
                    </a:solidFill>
                  </a:rPr>
                  <a:t>; </a:t>
                </a:r>
              </a:p>
              <a:p>
                <a14:m>
                  <m:oMath xmlns:m="http://schemas.openxmlformats.org/officeDocument/2006/math">
                    <m:sSup>
                      <m:sSupPr>
                        <m:ctrlPr>
                          <a:rPr kumimoji="1" lang="en-US" altLang="zh-CN" sz="1800" b="0" i="1" dirty="0">
                            <a:solidFill>
                              <a:srgbClr val="FF0000"/>
                            </a:solidFill>
                            <a:latin typeface="Cambria Math" panose="02040503050406030204" pitchFamily="18" charset="0"/>
                          </a:rPr>
                        </m:ctrlPr>
                      </m:sSupPr>
                      <m:e>
                        <m:r>
                          <a:rPr kumimoji="1" lang="en-US" altLang="zh-CN" sz="1800" b="0" i="1" dirty="0" smtClean="0">
                            <a:solidFill>
                              <a:srgbClr val="FF0000"/>
                            </a:solidFill>
                            <a:latin typeface="Cambria Math" panose="02040503050406030204" pitchFamily="18" charset="0"/>
                          </a:rPr>
                          <m:t>𝑟</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f>
                      <m:fPr>
                        <m:ctrlPr>
                          <a:rPr kumimoji="1" lang="en-US" altLang="zh-CN" sz="1800" b="0" i="1" dirty="0" smtClean="0">
                            <a:solidFill>
                              <a:srgbClr val="FF0000"/>
                            </a:solidFill>
                            <a:latin typeface="Cambria Math" panose="02040503050406030204" pitchFamily="18" charset="0"/>
                          </a:rPr>
                        </m:ctrlPr>
                      </m:fPr>
                      <m:num>
                        <m:r>
                          <a:rPr kumimoji="1" lang="en-US" altLang="zh-CN" sz="1800" b="0" i="1" dirty="0" smtClean="0">
                            <a:solidFill>
                              <a:srgbClr val="FF0000"/>
                            </a:solidFill>
                            <a:latin typeface="Cambria Math" panose="02040503050406030204" pitchFamily="18" charset="0"/>
                          </a:rPr>
                          <m:t>(1−</m:t>
                        </m:r>
                        <m:r>
                          <a:rPr kumimoji="1" lang="en-US" altLang="zh-CN" sz="1800" b="0" i="1" dirty="0" smtClean="0">
                            <a:solidFill>
                              <a:srgbClr val="FF0000"/>
                            </a:solidFill>
                            <a:latin typeface="Cambria Math" panose="02040503050406030204" pitchFamily="18" charset="0"/>
                            <a:ea typeface="Cambria Math" panose="02040503050406030204" pitchFamily="18" charset="0"/>
                          </a:rPr>
                          <m:t>𝛼</m:t>
                        </m:r>
                        <m:r>
                          <a:rPr kumimoji="1" lang="en-US" altLang="zh-CN" sz="1800" b="0" i="1" dirty="0" smtClean="0">
                            <a:solidFill>
                              <a:srgbClr val="FF0000"/>
                            </a:solidFill>
                            <a:latin typeface="Cambria Math" panose="02040503050406030204" pitchFamily="18" charset="0"/>
                          </a:rPr>
                          <m:t>)</m:t>
                        </m:r>
                        <m:r>
                          <a:rPr kumimoji="1" lang="en-US" altLang="zh-CN" sz="1800" b="0" i="1" dirty="0" smtClean="0">
                            <a:solidFill>
                              <a:srgbClr val="FF0000"/>
                            </a:solidFill>
                            <a:latin typeface="Cambria Math" panose="02040503050406030204" pitchFamily="18" charset="0"/>
                            <a:ea typeface="Cambria Math" panose="02040503050406030204" pitchFamily="18" charset="0"/>
                          </a:rPr>
                          <m:t>∙</m:t>
                        </m:r>
                        <m:sSup>
                          <m:sSupPr>
                            <m:ctrlPr>
                              <a:rPr kumimoji="1" lang="en-US" altLang="zh-CN" sz="1800" b="0" i="1" dirty="0">
                                <a:solidFill>
                                  <a:srgbClr val="FF0000"/>
                                </a:solidFill>
                                <a:latin typeface="Cambria Math" panose="02040503050406030204" pitchFamily="18" charset="0"/>
                              </a:rPr>
                            </m:ctrlPr>
                          </m:sSupPr>
                          <m:e>
                            <m:r>
                              <a:rPr kumimoji="1" lang="en-US" altLang="zh-CN" sz="1800" b="0" i="1" dirty="0">
                                <a:solidFill>
                                  <a:srgbClr val="FF0000"/>
                                </a:solidFill>
                                <a:latin typeface="Cambria Math" panose="02040503050406030204" pitchFamily="18" charset="0"/>
                              </a:rPr>
                              <m:t>𝑟</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dirty="0" smtClean="0">
                                <a:solidFill>
                                  <a:srgbClr val="FF0000"/>
                                </a:solidFill>
                                <a:latin typeface="Cambria Math" panose="02040503050406030204" pitchFamily="18" charset="0"/>
                              </a:rPr>
                            </m:ctrlPr>
                          </m:sSubPr>
                          <m:e>
                            <m:r>
                              <a:rPr kumimoji="1" lang="en-US" altLang="zh-CN" sz="1800" b="0" i="1" dirty="0" smtClean="0">
                                <a:solidFill>
                                  <a:srgbClr val="FF0000"/>
                                </a:solidFill>
                                <a:latin typeface="Cambria Math" panose="02040503050406030204" pitchFamily="18" charset="0"/>
                              </a:rPr>
                              <m:t>𝑑</m:t>
                            </m:r>
                          </m:e>
                          <m:sub>
                            <m:r>
                              <a:rPr kumimoji="1" lang="en-US" altLang="zh-CN" sz="1800" b="0" i="1" dirty="0" smtClean="0">
                                <a:solidFill>
                                  <a:srgbClr val="FF0000"/>
                                </a:solidFill>
                                <a:latin typeface="Cambria Math" panose="02040503050406030204" pitchFamily="18" charset="0"/>
                              </a:rPr>
                              <m:t>𝑜𝑢𝑡</m:t>
                            </m:r>
                          </m:sub>
                        </m:sSub>
                        <m:r>
                          <a:rPr kumimoji="1" lang="en-US" altLang="zh-CN" sz="1800" b="0" i="1" dirty="0" smtClean="0">
                            <a:solidFill>
                              <a:srgbClr val="FF0000"/>
                            </a:solidFill>
                            <a:latin typeface="Cambria Math" panose="02040503050406030204" pitchFamily="18" charset="0"/>
                          </a:rPr>
                          <m:t>(</m:t>
                        </m:r>
                        <m:r>
                          <a:rPr kumimoji="1" lang="en-US" altLang="zh-CN" sz="1800" b="0" i="1" dirty="0" smtClean="0">
                            <a:solidFill>
                              <a:srgbClr val="FF0000"/>
                            </a:solidFill>
                            <a:latin typeface="Cambria Math" panose="02040503050406030204" pitchFamily="18" charset="0"/>
                          </a:rPr>
                          <m:t>𝑣</m:t>
                        </m:r>
                        <m:r>
                          <a:rPr kumimoji="1" lang="en-US" altLang="zh-CN" sz="1800" b="0" i="1" dirty="0" smtClean="0">
                            <a:solidFill>
                              <a:srgbClr val="FF0000"/>
                            </a:solidFill>
                            <a:latin typeface="Cambria Math" panose="02040503050406030204" pitchFamily="18" charset="0"/>
                          </a:rPr>
                          <m:t>)</m:t>
                        </m:r>
                      </m:den>
                    </m:f>
                  </m:oMath>
                </a14:m>
                <a:r>
                  <a:rPr kumimoji="1" lang="en-US" altLang="zh-CN" sz="1800" b="0" dirty="0">
                    <a:solidFill>
                      <a:srgbClr val="FF0000"/>
                    </a:solidFill>
                  </a:rPr>
                  <a:t>, for </a:t>
                </a:r>
                <a14:m>
                  <m:oMath xmlns:m="http://schemas.openxmlformats.org/officeDocument/2006/math">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1800" b="0" i="1" smtClean="0">
                            <a:solidFill>
                              <a:srgbClr val="FF0000"/>
                            </a:solidFill>
                            <a:latin typeface="Cambria Math" panose="02040503050406030204" pitchFamily="18" charset="0"/>
                            <a:ea typeface="Cambria Math" panose="02040503050406030204" pitchFamily="18" charset="0"/>
                          </a:rPr>
                        </m:ctrlPr>
                      </m:sSubPr>
                      <m:e>
                        <m:r>
                          <a:rPr kumimoji="1" lang="en-US" altLang="zh-CN" sz="1800" b="0" i="1" smtClean="0">
                            <a:solidFill>
                              <a:srgbClr val="FF0000"/>
                            </a:solidFill>
                            <a:latin typeface="Cambria Math" panose="02040503050406030204" pitchFamily="18" charset="0"/>
                            <a:ea typeface="Cambria Math" panose="02040503050406030204" pitchFamily="18" charset="0"/>
                          </a:rPr>
                          <m:t>𝑁</m:t>
                        </m:r>
                      </m:e>
                      <m:sub>
                        <m:r>
                          <a:rPr kumimoji="1" lang="en-US" altLang="zh-CN" sz="1800" b="0" i="1" smtClean="0">
                            <a:solidFill>
                              <a:srgbClr val="FF0000"/>
                            </a:solidFill>
                            <a:latin typeface="Cambria Math" panose="02040503050406030204" pitchFamily="18" charset="0"/>
                            <a:ea typeface="Cambria Math" panose="02040503050406030204" pitchFamily="18" charset="0"/>
                          </a:rPr>
                          <m:t>𝑜𝑢𝑡</m:t>
                        </m:r>
                      </m:sub>
                    </m:sSub>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𝑡</m:t>
                    </m:r>
                    <m:r>
                      <a:rPr kumimoji="1" lang="en-US" altLang="zh-CN" sz="1800" b="0" i="1" smtClean="0">
                        <a:solidFill>
                          <a:srgbClr val="FF0000"/>
                        </a:solidFill>
                        <a:latin typeface="Cambria Math" panose="02040503050406030204" pitchFamily="18" charset="0"/>
                        <a:ea typeface="Cambria Math" panose="02040503050406030204" pitchFamily="18" charset="0"/>
                      </a:rPr>
                      <m:t>)</m:t>
                    </m:r>
                  </m:oMath>
                </a14:m>
                <a:r>
                  <a:rPr kumimoji="1" lang="en-US" altLang="zh-CN" sz="1800" b="0" dirty="0">
                    <a:solidFill>
                      <a:srgbClr val="FF0000"/>
                    </a:solidFill>
                  </a:rPr>
                  <a:t>; </a:t>
                </a:r>
                <a:endParaRPr kumimoji="1" lang="zh-CN" altLang="en-US" sz="1800" b="0" dirty="0">
                  <a:solidFill>
                    <a:srgbClr val="FF0000"/>
                  </a:solidFill>
                </a:endParaRPr>
              </a:p>
            </p:txBody>
          </p:sp>
        </mc:Choice>
        <mc:Fallback xmlns="">
          <p:sp>
            <p:nvSpPr>
              <p:cNvPr id="3" name="文本框 2">
                <a:extLst>
                  <a:ext uri="{FF2B5EF4-FFF2-40B4-BE49-F238E27FC236}">
                    <a16:creationId xmlns:a16="http://schemas.microsoft.com/office/drawing/2014/main" id="{5A313771-D138-0A45-A40F-E9D458FD89D8}"/>
                  </a:ext>
                </a:extLst>
              </p:cNvPr>
              <p:cNvSpPr txBox="1">
                <a:spLocks noRot="1" noChangeAspect="1" noMove="1" noResize="1" noEditPoints="1" noAdjustHandles="1" noChangeArrowheads="1" noChangeShapeType="1" noTextEdit="1"/>
              </p:cNvSpPr>
              <p:nvPr/>
            </p:nvSpPr>
            <p:spPr>
              <a:xfrm>
                <a:off x="3156850" y="5733256"/>
                <a:ext cx="5087557" cy="1132618"/>
              </a:xfrm>
              <a:prstGeom prst="rect">
                <a:avLst/>
              </a:prstGeom>
              <a:blipFill>
                <a:blip r:embed="rId16"/>
                <a:stretch>
                  <a:fillRect l="-998" t="-1099" b="-10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矩形 95">
                <a:extLst>
                  <a:ext uri="{FF2B5EF4-FFF2-40B4-BE49-F238E27FC236}">
                    <a16:creationId xmlns:a16="http://schemas.microsoft.com/office/drawing/2014/main" id="{E0EC1B09-2231-D34D-A804-DEA85C37639C}"/>
                  </a:ext>
                </a:extLst>
              </p:cNvPr>
              <p:cNvSpPr/>
              <p:nvPr/>
            </p:nvSpPr>
            <p:spPr>
              <a:xfrm>
                <a:off x="5476309" y="2492896"/>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96" name="矩形 95">
                <a:extLst>
                  <a:ext uri="{FF2B5EF4-FFF2-40B4-BE49-F238E27FC236}">
                    <a16:creationId xmlns:a16="http://schemas.microsoft.com/office/drawing/2014/main" id="{E0EC1B09-2231-D34D-A804-DEA85C37639C}"/>
                  </a:ext>
                </a:extLst>
              </p:cNvPr>
              <p:cNvSpPr>
                <a:spLocks noRot="1" noChangeAspect="1" noMove="1" noResize="1" noEditPoints="1" noAdjustHandles="1" noChangeArrowheads="1" noChangeShapeType="1" noTextEdit="1"/>
              </p:cNvSpPr>
              <p:nvPr/>
            </p:nvSpPr>
            <p:spPr>
              <a:xfrm>
                <a:off x="5476309" y="2492896"/>
                <a:ext cx="607859" cy="646331"/>
              </a:xfrm>
              <a:prstGeom prst="rect">
                <a:avLst/>
              </a:prstGeom>
              <a:blipFill>
                <a:blip r:embed="rId17"/>
                <a:stretch>
                  <a:fillRect/>
                </a:stretch>
              </a:blipFill>
            </p:spPr>
            <p:txBody>
              <a:bodyPr/>
              <a:lstStyle/>
              <a:p>
                <a:r>
                  <a:rPr lang="zh-CN" altLang="en-US">
                    <a:noFill/>
                  </a:rPr>
                  <a:t> </a:t>
                </a:r>
              </a:p>
            </p:txBody>
          </p:sp>
        </mc:Fallback>
      </mc:AlternateContent>
      <p:cxnSp>
        <p:nvCxnSpPr>
          <p:cNvPr id="97" name="直线箭头连接符 96">
            <a:extLst>
              <a:ext uri="{FF2B5EF4-FFF2-40B4-BE49-F238E27FC236}">
                <a16:creationId xmlns:a16="http://schemas.microsoft.com/office/drawing/2014/main" id="{0CB1F8CD-1B79-3443-9189-1B1EFBB32E14}"/>
              </a:ext>
            </a:extLst>
          </p:cNvPr>
          <p:cNvCxnSpPr>
            <a:cxnSpLocks/>
          </p:cNvCxnSpPr>
          <p:nvPr/>
        </p:nvCxnSpPr>
        <p:spPr>
          <a:xfrm flipV="1">
            <a:off x="6228184" y="2793943"/>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8" name="直线箭头连接符 97">
            <a:extLst>
              <a:ext uri="{FF2B5EF4-FFF2-40B4-BE49-F238E27FC236}">
                <a16:creationId xmlns:a16="http://schemas.microsoft.com/office/drawing/2014/main" id="{DF600E67-0791-8A4D-99D6-69D2B6A272E5}"/>
              </a:ext>
            </a:extLst>
          </p:cNvPr>
          <p:cNvCxnSpPr>
            <a:cxnSpLocks/>
          </p:cNvCxnSpPr>
          <p:nvPr/>
        </p:nvCxnSpPr>
        <p:spPr>
          <a:xfrm>
            <a:off x="6228184" y="3564031"/>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27B34B58-2D90-7C43-B772-FC086D4B353D}"/>
              </a:ext>
            </a:extLst>
          </p:cNvPr>
          <p:cNvCxnSpPr>
            <a:cxnSpLocks/>
          </p:cNvCxnSpPr>
          <p:nvPr/>
        </p:nvCxnSpPr>
        <p:spPr>
          <a:xfrm>
            <a:off x="6228184" y="4173436"/>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FF062E35-367F-6746-B959-81419E756863}"/>
              </a:ext>
            </a:extLst>
          </p:cNvPr>
          <p:cNvCxnSpPr>
            <a:cxnSpLocks/>
          </p:cNvCxnSpPr>
          <p:nvPr/>
        </p:nvCxnSpPr>
        <p:spPr>
          <a:xfrm flipV="1">
            <a:off x="6228184" y="4306111"/>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46EC354A-F1B3-AC4C-B873-8B7EB6D7291B}"/>
              </a:ext>
            </a:extLst>
          </p:cNvPr>
          <p:cNvCxnSpPr>
            <a:cxnSpLocks/>
          </p:cNvCxnSpPr>
          <p:nvPr/>
        </p:nvCxnSpPr>
        <p:spPr>
          <a:xfrm>
            <a:off x="6228184" y="257791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7A000E37-4159-2B45-B6FF-86E8E1E985CE}"/>
              </a:ext>
            </a:extLst>
          </p:cNvPr>
          <p:cNvCxnSpPr>
            <a:cxnSpLocks/>
          </p:cNvCxnSpPr>
          <p:nvPr/>
        </p:nvCxnSpPr>
        <p:spPr>
          <a:xfrm>
            <a:off x="6300192" y="4882175"/>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E9800319-C1E3-6149-80E2-15EF17D3F6E1}"/>
              </a:ext>
            </a:extLst>
          </p:cNvPr>
          <p:cNvCxnSpPr>
            <a:cxnSpLocks/>
          </p:cNvCxnSpPr>
          <p:nvPr/>
        </p:nvCxnSpPr>
        <p:spPr>
          <a:xfrm>
            <a:off x="6300192" y="509819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DAEB79CA-023D-B74C-8239-2BC4D7272900}"/>
              </a:ext>
            </a:extLst>
          </p:cNvPr>
          <p:cNvCxnSpPr>
            <a:cxnSpLocks/>
          </p:cNvCxnSpPr>
          <p:nvPr/>
        </p:nvCxnSpPr>
        <p:spPr>
          <a:xfrm flipV="1">
            <a:off x="6300192" y="509819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1C1A29EF-D7A9-9941-8EFF-91CF784F56A4}"/>
              </a:ext>
            </a:extLst>
          </p:cNvPr>
          <p:cNvCxnSpPr>
            <a:cxnSpLocks/>
          </p:cNvCxnSpPr>
          <p:nvPr/>
        </p:nvCxnSpPr>
        <p:spPr>
          <a:xfrm>
            <a:off x="6300192" y="581827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7BB70544-E277-4544-AF9A-2F6E77F11626}"/>
                  </a:ext>
                </a:extLst>
              </p:cNvPr>
              <p:cNvSpPr/>
              <p:nvPr/>
            </p:nvSpPr>
            <p:spPr>
              <a:xfrm>
                <a:off x="4701823" y="2521676"/>
                <a:ext cx="100501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10" name="矩形 109">
                <a:extLst>
                  <a:ext uri="{FF2B5EF4-FFF2-40B4-BE49-F238E27FC236}">
                    <a16:creationId xmlns:a16="http://schemas.microsoft.com/office/drawing/2014/main" id="{7BB70544-E277-4544-AF9A-2F6E77F11626}"/>
                  </a:ext>
                </a:extLst>
              </p:cNvPr>
              <p:cNvSpPr>
                <a:spLocks noRot="1" noChangeAspect="1" noMove="1" noResize="1" noEditPoints="1" noAdjustHandles="1" noChangeArrowheads="1" noChangeShapeType="1" noTextEdit="1"/>
              </p:cNvSpPr>
              <p:nvPr/>
            </p:nvSpPr>
            <p:spPr>
              <a:xfrm>
                <a:off x="4701823" y="2521676"/>
                <a:ext cx="1005019" cy="59362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FF9F4D77-A7C7-4F4E-9D4D-879453AA7C4B}"/>
                  </a:ext>
                </a:extLst>
              </p:cNvPr>
              <p:cNvSpPr/>
              <p:nvPr/>
            </p:nvSpPr>
            <p:spPr>
              <a:xfrm>
                <a:off x="5476309" y="319845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1" name="矩形 110">
                <a:extLst>
                  <a:ext uri="{FF2B5EF4-FFF2-40B4-BE49-F238E27FC236}">
                    <a16:creationId xmlns:a16="http://schemas.microsoft.com/office/drawing/2014/main" id="{FF9F4D77-A7C7-4F4E-9D4D-879453AA7C4B}"/>
                  </a:ext>
                </a:extLst>
              </p:cNvPr>
              <p:cNvSpPr>
                <a:spLocks noRot="1" noChangeAspect="1" noMove="1" noResize="1" noEditPoints="1" noAdjustHandles="1" noChangeArrowheads="1" noChangeShapeType="1" noTextEdit="1"/>
              </p:cNvSpPr>
              <p:nvPr/>
            </p:nvSpPr>
            <p:spPr>
              <a:xfrm>
                <a:off x="5476309" y="3198452"/>
                <a:ext cx="607859" cy="646331"/>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044E9441-CED1-C346-AE3B-319C353F4E92}"/>
                  </a:ext>
                </a:extLst>
              </p:cNvPr>
              <p:cNvSpPr/>
              <p:nvPr/>
            </p:nvSpPr>
            <p:spPr>
              <a:xfrm>
                <a:off x="4699451" y="3227232"/>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16" name="矩形 115">
                <a:extLst>
                  <a:ext uri="{FF2B5EF4-FFF2-40B4-BE49-F238E27FC236}">
                    <a16:creationId xmlns:a16="http://schemas.microsoft.com/office/drawing/2014/main" id="{044E9441-CED1-C346-AE3B-319C353F4E92}"/>
                  </a:ext>
                </a:extLst>
              </p:cNvPr>
              <p:cNvSpPr>
                <a:spLocks noRot="1" noChangeAspect="1" noMove="1" noResize="1" noEditPoints="1" noAdjustHandles="1" noChangeArrowheads="1" noChangeShapeType="1" noTextEdit="1"/>
              </p:cNvSpPr>
              <p:nvPr/>
            </p:nvSpPr>
            <p:spPr>
              <a:xfrm>
                <a:off x="4699451" y="3227232"/>
                <a:ext cx="1009764" cy="59362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117">
                <a:extLst>
                  <a:ext uri="{FF2B5EF4-FFF2-40B4-BE49-F238E27FC236}">
                    <a16:creationId xmlns:a16="http://schemas.microsoft.com/office/drawing/2014/main" id="{507980D3-FAF7-324E-B319-9589632CDF2D}"/>
                  </a:ext>
                </a:extLst>
              </p:cNvPr>
              <p:cNvSpPr/>
              <p:nvPr/>
            </p:nvSpPr>
            <p:spPr>
              <a:xfrm>
                <a:off x="5485110" y="3982945"/>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8" name="矩形 117">
                <a:extLst>
                  <a:ext uri="{FF2B5EF4-FFF2-40B4-BE49-F238E27FC236}">
                    <a16:creationId xmlns:a16="http://schemas.microsoft.com/office/drawing/2014/main" id="{507980D3-FAF7-324E-B319-9589632CDF2D}"/>
                  </a:ext>
                </a:extLst>
              </p:cNvPr>
              <p:cNvSpPr>
                <a:spLocks noRot="1" noChangeAspect="1" noMove="1" noResize="1" noEditPoints="1" noAdjustHandles="1" noChangeArrowheads="1" noChangeShapeType="1" noTextEdit="1"/>
              </p:cNvSpPr>
              <p:nvPr/>
            </p:nvSpPr>
            <p:spPr>
              <a:xfrm>
                <a:off x="5485110" y="3982945"/>
                <a:ext cx="607859" cy="646331"/>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119">
                <a:extLst>
                  <a:ext uri="{FF2B5EF4-FFF2-40B4-BE49-F238E27FC236}">
                    <a16:creationId xmlns:a16="http://schemas.microsoft.com/office/drawing/2014/main" id="{A6B6C3FA-8DB7-0743-9C2C-B36DB825E328}"/>
                  </a:ext>
                </a:extLst>
              </p:cNvPr>
              <p:cNvSpPr/>
              <p:nvPr/>
            </p:nvSpPr>
            <p:spPr>
              <a:xfrm>
                <a:off x="4708252" y="4011725"/>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20" name="矩形 119">
                <a:extLst>
                  <a:ext uri="{FF2B5EF4-FFF2-40B4-BE49-F238E27FC236}">
                    <a16:creationId xmlns:a16="http://schemas.microsoft.com/office/drawing/2014/main" id="{A6B6C3FA-8DB7-0743-9C2C-B36DB825E328}"/>
                  </a:ext>
                </a:extLst>
              </p:cNvPr>
              <p:cNvSpPr>
                <a:spLocks noRot="1" noChangeAspect="1" noMove="1" noResize="1" noEditPoints="1" noAdjustHandles="1" noChangeArrowheads="1" noChangeShapeType="1" noTextEdit="1"/>
              </p:cNvSpPr>
              <p:nvPr/>
            </p:nvSpPr>
            <p:spPr>
              <a:xfrm>
                <a:off x="4708252" y="4011725"/>
                <a:ext cx="1009764" cy="59362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120">
                <a:extLst>
                  <a:ext uri="{FF2B5EF4-FFF2-40B4-BE49-F238E27FC236}">
                    <a16:creationId xmlns:a16="http://schemas.microsoft.com/office/drawing/2014/main" id="{20C925E1-2338-6F46-9637-38C78133CCEF}"/>
                  </a:ext>
                </a:extLst>
              </p:cNvPr>
              <p:cNvSpPr/>
              <p:nvPr/>
            </p:nvSpPr>
            <p:spPr>
              <a:xfrm>
                <a:off x="5486579" y="474856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21" name="矩形 120">
                <a:extLst>
                  <a:ext uri="{FF2B5EF4-FFF2-40B4-BE49-F238E27FC236}">
                    <a16:creationId xmlns:a16="http://schemas.microsoft.com/office/drawing/2014/main" id="{20C925E1-2338-6F46-9637-38C78133CCEF}"/>
                  </a:ext>
                </a:extLst>
              </p:cNvPr>
              <p:cNvSpPr>
                <a:spLocks noRot="1" noChangeAspect="1" noMove="1" noResize="1" noEditPoints="1" noAdjustHandles="1" noChangeArrowheads="1" noChangeShapeType="1" noTextEdit="1"/>
              </p:cNvSpPr>
              <p:nvPr/>
            </p:nvSpPr>
            <p:spPr>
              <a:xfrm>
                <a:off x="5486579" y="4748562"/>
                <a:ext cx="607859" cy="646331"/>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矩形 121">
                <a:extLst>
                  <a:ext uri="{FF2B5EF4-FFF2-40B4-BE49-F238E27FC236}">
                    <a16:creationId xmlns:a16="http://schemas.microsoft.com/office/drawing/2014/main" id="{827A1C22-BE55-3D49-97E1-8B9BC48B66C5}"/>
                  </a:ext>
                </a:extLst>
              </p:cNvPr>
              <p:cNvSpPr/>
              <p:nvPr/>
            </p:nvSpPr>
            <p:spPr>
              <a:xfrm>
                <a:off x="4714114" y="4777342"/>
                <a:ext cx="100097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22" name="矩形 121">
                <a:extLst>
                  <a:ext uri="{FF2B5EF4-FFF2-40B4-BE49-F238E27FC236}">
                    <a16:creationId xmlns:a16="http://schemas.microsoft.com/office/drawing/2014/main" id="{827A1C22-BE55-3D49-97E1-8B9BC48B66C5}"/>
                  </a:ext>
                </a:extLst>
              </p:cNvPr>
              <p:cNvSpPr>
                <a:spLocks noRot="1" noChangeAspect="1" noMove="1" noResize="1" noEditPoints="1" noAdjustHandles="1" noChangeArrowheads="1" noChangeShapeType="1" noTextEdit="1"/>
              </p:cNvSpPr>
              <p:nvPr/>
            </p:nvSpPr>
            <p:spPr>
              <a:xfrm>
                <a:off x="4714114" y="4777342"/>
                <a:ext cx="1000979" cy="59362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122">
                <a:extLst>
                  <a:ext uri="{FF2B5EF4-FFF2-40B4-BE49-F238E27FC236}">
                    <a16:creationId xmlns:a16="http://schemas.microsoft.com/office/drawing/2014/main" id="{2E51B96D-0AB4-BA47-8F8F-C1DBF1427664}"/>
                  </a:ext>
                </a:extLst>
              </p:cNvPr>
              <p:cNvSpPr/>
              <p:nvPr/>
            </p:nvSpPr>
            <p:spPr>
              <a:xfrm>
                <a:off x="5485110" y="5472994"/>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23" name="矩形 122">
                <a:extLst>
                  <a:ext uri="{FF2B5EF4-FFF2-40B4-BE49-F238E27FC236}">
                    <a16:creationId xmlns:a16="http://schemas.microsoft.com/office/drawing/2014/main" id="{2E51B96D-0AB4-BA47-8F8F-C1DBF1427664}"/>
                  </a:ext>
                </a:extLst>
              </p:cNvPr>
              <p:cNvSpPr>
                <a:spLocks noRot="1" noChangeAspect="1" noMove="1" noResize="1" noEditPoints="1" noAdjustHandles="1" noChangeArrowheads="1" noChangeShapeType="1" noTextEdit="1"/>
              </p:cNvSpPr>
              <p:nvPr/>
            </p:nvSpPr>
            <p:spPr>
              <a:xfrm>
                <a:off x="5485110" y="5472994"/>
                <a:ext cx="607859" cy="646331"/>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矩形 123">
                <a:extLst>
                  <a:ext uri="{FF2B5EF4-FFF2-40B4-BE49-F238E27FC236}">
                    <a16:creationId xmlns:a16="http://schemas.microsoft.com/office/drawing/2014/main" id="{A295A57A-FC76-8742-B13D-7F37CDE63F36}"/>
                  </a:ext>
                </a:extLst>
              </p:cNvPr>
              <p:cNvSpPr/>
              <p:nvPr/>
            </p:nvSpPr>
            <p:spPr>
              <a:xfrm>
                <a:off x="4708252" y="5501774"/>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24" name="矩形 123">
                <a:extLst>
                  <a:ext uri="{FF2B5EF4-FFF2-40B4-BE49-F238E27FC236}">
                    <a16:creationId xmlns:a16="http://schemas.microsoft.com/office/drawing/2014/main" id="{A295A57A-FC76-8742-B13D-7F37CDE63F36}"/>
                  </a:ext>
                </a:extLst>
              </p:cNvPr>
              <p:cNvSpPr>
                <a:spLocks noRot="1" noChangeAspect="1" noMove="1" noResize="1" noEditPoints="1" noAdjustHandles="1" noChangeArrowheads="1" noChangeShapeType="1" noTextEdit="1"/>
              </p:cNvSpPr>
              <p:nvPr/>
            </p:nvSpPr>
            <p:spPr>
              <a:xfrm>
                <a:off x="4708252" y="5501774"/>
                <a:ext cx="1009764" cy="593624"/>
              </a:xfrm>
              <a:prstGeom prst="rect">
                <a:avLst/>
              </a:prstGeom>
              <a:blipFill>
                <a:blip r:embed="rId26"/>
                <a:stretch>
                  <a:fillRect/>
                </a:stretch>
              </a:blipFill>
            </p:spPr>
            <p:txBody>
              <a:bodyPr/>
              <a:lstStyle/>
              <a:p>
                <a:r>
                  <a:rPr lang="zh-CN" altLang="en-US">
                    <a:noFill/>
                  </a:rPr>
                  <a:t> </a:t>
                </a:r>
              </a:p>
            </p:txBody>
          </p:sp>
        </mc:Fallback>
      </mc:AlternateContent>
      <p:cxnSp>
        <p:nvCxnSpPr>
          <p:cNvPr id="125" name="直线箭头连接符 124">
            <a:extLst>
              <a:ext uri="{FF2B5EF4-FFF2-40B4-BE49-F238E27FC236}">
                <a16:creationId xmlns:a16="http://schemas.microsoft.com/office/drawing/2014/main" id="{38689652-EEA1-BD4F-9793-9E2172EB6048}"/>
              </a:ext>
            </a:extLst>
          </p:cNvPr>
          <p:cNvCxnSpPr>
            <a:cxnSpLocks/>
            <a:stCxn id="127" idx="6"/>
            <a:endCxn id="92" idx="1"/>
          </p:cNvCxnSpPr>
          <p:nvPr/>
        </p:nvCxnSpPr>
        <p:spPr>
          <a:xfrm>
            <a:off x="6948264" y="2785959"/>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矩形 125">
                <a:extLst>
                  <a:ext uri="{FF2B5EF4-FFF2-40B4-BE49-F238E27FC236}">
                    <a16:creationId xmlns:a16="http://schemas.microsoft.com/office/drawing/2014/main" id="{5CEE1A69-D2FF-444E-AEC7-824A44D8BE00}"/>
                  </a:ext>
                </a:extLst>
              </p:cNvPr>
              <p:cNvSpPr/>
              <p:nvPr/>
            </p:nvSpPr>
            <p:spPr>
              <a:xfrm>
                <a:off x="5426235" y="2422942"/>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𝟏</m:t>
                        </m:r>
                      </m:den>
                    </m:f>
                  </m:oMath>
                </a14:m>
                <a:r>
                  <a:rPr lang="en-US" altLang="zh-CN" sz="1800" dirty="0">
                    <a:solidFill>
                      <a:srgbClr val="C00000"/>
                    </a:solidFill>
                  </a:rPr>
                  <a:t> </a:t>
                </a:r>
              </a:p>
            </p:txBody>
          </p:sp>
        </mc:Choice>
        <mc:Fallback xmlns="">
          <p:sp>
            <p:nvSpPr>
              <p:cNvPr id="126" name="矩形 125">
                <a:extLst>
                  <a:ext uri="{FF2B5EF4-FFF2-40B4-BE49-F238E27FC236}">
                    <a16:creationId xmlns:a16="http://schemas.microsoft.com/office/drawing/2014/main" id="{5CEE1A69-D2FF-444E-AEC7-824A44D8BE00}"/>
                  </a:ext>
                </a:extLst>
              </p:cNvPr>
              <p:cNvSpPr>
                <a:spLocks noRot="1" noChangeAspect="1" noMove="1" noResize="1" noEditPoints="1" noAdjustHandles="1" noChangeArrowheads="1" noChangeShapeType="1" noTextEdit="1"/>
              </p:cNvSpPr>
              <p:nvPr/>
            </p:nvSpPr>
            <p:spPr>
              <a:xfrm>
                <a:off x="5426235" y="2422942"/>
                <a:ext cx="873957" cy="491096"/>
              </a:xfrm>
              <a:prstGeom prst="rect">
                <a:avLst/>
              </a:prstGeom>
              <a:blipFill>
                <a:blip r:embed="rId27"/>
                <a:stretch>
                  <a:fillRect b="-2564"/>
                </a:stretch>
              </a:blipFill>
            </p:spPr>
            <p:txBody>
              <a:bodyPr/>
              <a:lstStyle/>
              <a:p>
                <a:r>
                  <a:rPr lang="zh-CN" altLang="en-US">
                    <a:noFill/>
                  </a:rPr>
                  <a:t> </a:t>
                </a:r>
              </a:p>
            </p:txBody>
          </p:sp>
        </mc:Fallback>
      </mc:AlternateContent>
      <p:cxnSp>
        <p:nvCxnSpPr>
          <p:cNvPr id="128" name="直线箭头连接符 127">
            <a:extLst>
              <a:ext uri="{FF2B5EF4-FFF2-40B4-BE49-F238E27FC236}">
                <a16:creationId xmlns:a16="http://schemas.microsoft.com/office/drawing/2014/main" id="{C760C89C-0B60-F148-BC90-9E8496695411}"/>
              </a:ext>
            </a:extLst>
          </p:cNvPr>
          <p:cNvCxnSpPr>
            <a:cxnSpLocks/>
            <a:stCxn id="45" idx="6"/>
            <a:endCxn id="41" idx="1"/>
          </p:cNvCxnSpPr>
          <p:nvPr/>
        </p:nvCxnSpPr>
        <p:spPr>
          <a:xfrm>
            <a:off x="6948264" y="3564031"/>
            <a:ext cx="1503432" cy="67267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29" name="Oval 5">
            <a:extLst>
              <a:ext uri="{FF2B5EF4-FFF2-40B4-BE49-F238E27FC236}">
                <a16:creationId xmlns:a16="http://schemas.microsoft.com/office/drawing/2014/main" id="{A2675557-1A42-ED4D-B0E0-F04709A4A71F}"/>
              </a:ext>
            </a:extLst>
          </p:cNvPr>
          <p:cNvSpPr>
            <a:spLocks noChangeArrowheads="1"/>
          </p:cNvSpPr>
          <p:nvPr/>
        </p:nvSpPr>
        <p:spPr bwMode="auto">
          <a:xfrm>
            <a:off x="6497168" y="335944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0" name="矩形 129">
                <a:extLst>
                  <a:ext uri="{FF2B5EF4-FFF2-40B4-BE49-F238E27FC236}">
                    <a16:creationId xmlns:a16="http://schemas.microsoft.com/office/drawing/2014/main" id="{226DAD1E-1CE7-584C-93CF-19C8B427BC68}"/>
                  </a:ext>
                </a:extLst>
              </p:cNvPr>
              <p:cNvSpPr/>
              <p:nvPr/>
            </p:nvSpPr>
            <p:spPr>
              <a:xfrm>
                <a:off x="5437704" y="3128919"/>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𝟐</m:t>
                        </m:r>
                      </m:den>
                    </m:f>
                  </m:oMath>
                </a14:m>
                <a:r>
                  <a:rPr lang="en-US" altLang="zh-CN" sz="1800" dirty="0">
                    <a:solidFill>
                      <a:srgbClr val="C00000"/>
                    </a:solidFill>
                  </a:rPr>
                  <a:t> </a:t>
                </a:r>
              </a:p>
            </p:txBody>
          </p:sp>
        </mc:Choice>
        <mc:Fallback xmlns="">
          <p:sp>
            <p:nvSpPr>
              <p:cNvPr id="130" name="矩形 129">
                <a:extLst>
                  <a:ext uri="{FF2B5EF4-FFF2-40B4-BE49-F238E27FC236}">
                    <a16:creationId xmlns:a16="http://schemas.microsoft.com/office/drawing/2014/main" id="{226DAD1E-1CE7-584C-93CF-19C8B427BC68}"/>
                  </a:ext>
                </a:extLst>
              </p:cNvPr>
              <p:cNvSpPr>
                <a:spLocks noRot="1" noChangeAspect="1" noMove="1" noResize="1" noEditPoints="1" noAdjustHandles="1" noChangeArrowheads="1" noChangeShapeType="1" noTextEdit="1"/>
              </p:cNvSpPr>
              <p:nvPr/>
            </p:nvSpPr>
            <p:spPr>
              <a:xfrm>
                <a:off x="5437704" y="3128919"/>
                <a:ext cx="873957" cy="491096"/>
              </a:xfrm>
              <a:prstGeom prst="rect">
                <a:avLst/>
              </a:prstGeom>
              <a:blipFill>
                <a:blip r:embed="rId28"/>
                <a:stretch>
                  <a:fillRect/>
                </a:stretch>
              </a:blipFill>
            </p:spPr>
            <p:txBody>
              <a:bodyPr/>
              <a:lstStyle/>
              <a:p>
                <a:r>
                  <a:rPr lang="zh-CN" altLang="en-US">
                    <a:noFill/>
                  </a:rPr>
                  <a:t> </a:t>
                </a:r>
              </a:p>
            </p:txBody>
          </p:sp>
        </mc:Fallback>
      </mc:AlternateContent>
      <p:cxnSp>
        <p:nvCxnSpPr>
          <p:cNvPr id="131" name="直线箭头连接符 130">
            <a:extLst>
              <a:ext uri="{FF2B5EF4-FFF2-40B4-BE49-F238E27FC236}">
                <a16:creationId xmlns:a16="http://schemas.microsoft.com/office/drawing/2014/main" id="{FF6353F4-DF07-A34E-ABCE-3001CCE11489}"/>
              </a:ext>
            </a:extLst>
          </p:cNvPr>
          <p:cNvCxnSpPr>
            <a:cxnSpLocks/>
            <a:stCxn id="51" idx="6"/>
            <a:endCxn id="41" idx="2"/>
          </p:cNvCxnSpPr>
          <p:nvPr/>
        </p:nvCxnSpPr>
        <p:spPr>
          <a:xfrm>
            <a:off x="6948264" y="4306111"/>
            <a:ext cx="1440160" cy="83349"/>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32" name="Oval 5">
            <a:extLst>
              <a:ext uri="{FF2B5EF4-FFF2-40B4-BE49-F238E27FC236}">
                <a16:creationId xmlns:a16="http://schemas.microsoft.com/office/drawing/2014/main" id="{5B0FC2DA-10F7-224F-8EE4-2DCA26176D9F}"/>
              </a:ext>
            </a:extLst>
          </p:cNvPr>
          <p:cNvSpPr>
            <a:spLocks noChangeArrowheads="1"/>
          </p:cNvSpPr>
          <p:nvPr/>
        </p:nvSpPr>
        <p:spPr bwMode="auto">
          <a:xfrm>
            <a:off x="6520498" y="4091686"/>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3" name="矩形 132">
                <a:extLst>
                  <a:ext uri="{FF2B5EF4-FFF2-40B4-BE49-F238E27FC236}">
                    <a16:creationId xmlns:a16="http://schemas.microsoft.com/office/drawing/2014/main" id="{E221F5B9-6AEF-9F4D-BED0-466A3025488C}"/>
                  </a:ext>
                </a:extLst>
              </p:cNvPr>
              <p:cNvSpPr/>
              <p:nvPr/>
            </p:nvSpPr>
            <p:spPr>
              <a:xfrm>
                <a:off x="5421932" y="3925278"/>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𝟑</m:t>
                        </m:r>
                      </m:den>
                    </m:f>
                  </m:oMath>
                </a14:m>
                <a:r>
                  <a:rPr lang="en-US" altLang="zh-CN" sz="1800" dirty="0">
                    <a:solidFill>
                      <a:srgbClr val="C00000"/>
                    </a:solidFill>
                  </a:rPr>
                  <a:t> </a:t>
                </a:r>
              </a:p>
            </p:txBody>
          </p:sp>
        </mc:Choice>
        <mc:Fallback xmlns="">
          <p:sp>
            <p:nvSpPr>
              <p:cNvPr id="133" name="矩形 132">
                <a:extLst>
                  <a:ext uri="{FF2B5EF4-FFF2-40B4-BE49-F238E27FC236}">
                    <a16:creationId xmlns:a16="http://schemas.microsoft.com/office/drawing/2014/main" id="{E221F5B9-6AEF-9F4D-BED0-466A3025488C}"/>
                  </a:ext>
                </a:extLst>
              </p:cNvPr>
              <p:cNvSpPr>
                <a:spLocks noRot="1" noChangeAspect="1" noMove="1" noResize="1" noEditPoints="1" noAdjustHandles="1" noChangeArrowheads="1" noChangeShapeType="1" noTextEdit="1"/>
              </p:cNvSpPr>
              <p:nvPr/>
            </p:nvSpPr>
            <p:spPr>
              <a:xfrm>
                <a:off x="5421932" y="3925278"/>
                <a:ext cx="873957" cy="491096"/>
              </a:xfrm>
              <a:prstGeom prst="rect">
                <a:avLst/>
              </a:prstGeom>
              <a:blipFill>
                <a:blip r:embed="rId29"/>
                <a:stretch>
                  <a:fillRect/>
                </a:stretch>
              </a:blipFill>
            </p:spPr>
            <p:txBody>
              <a:bodyPr/>
              <a:lstStyle/>
              <a:p>
                <a:r>
                  <a:rPr lang="zh-CN" altLang="en-US">
                    <a:noFill/>
                  </a:rPr>
                  <a:t> </a:t>
                </a:r>
              </a:p>
            </p:txBody>
          </p:sp>
        </mc:Fallback>
      </mc:AlternateContent>
      <p:cxnSp>
        <p:nvCxnSpPr>
          <p:cNvPr id="134" name="直线箭头连接符 133">
            <a:extLst>
              <a:ext uri="{FF2B5EF4-FFF2-40B4-BE49-F238E27FC236}">
                <a16:creationId xmlns:a16="http://schemas.microsoft.com/office/drawing/2014/main" id="{6421EB61-CECE-4241-92F5-732DF76E6C62}"/>
              </a:ext>
            </a:extLst>
          </p:cNvPr>
          <p:cNvCxnSpPr>
            <a:cxnSpLocks/>
            <a:stCxn id="58" idx="6"/>
            <a:endCxn id="41" idx="3"/>
          </p:cNvCxnSpPr>
          <p:nvPr/>
        </p:nvCxnSpPr>
        <p:spPr>
          <a:xfrm flipV="1">
            <a:off x="7020272" y="4542212"/>
            <a:ext cx="1431424" cy="55598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35" name="Oval 5">
            <a:extLst>
              <a:ext uri="{FF2B5EF4-FFF2-40B4-BE49-F238E27FC236}">
                <a16:creationId xmlns:a16="http://schemas.microsoft.com/office/drawing/2014/main" id="{3964262B-A570-DA4D-B745-EC84B27B7D3E}"/>
              </a:ext>
            </a:extLst>
          </p:cNvPr>
          <p:cNvSpPr>
            <a:spLocks noChangeArrowheads="1"/>
          </p:cNvSpPr>
          <p:nvPr/>
        </p:nvSpPr>
        <p:spPr bwMode="auto">
          <a:xfrm>
            <a:off x="6584839" y="488759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6" name="矩形 135">
                <a:extLst>
                  <a:ext uri="{FF2B5EF4-FFF2-40B4-BE49-F238E27FC236}">
                    <a16:creationId xmlns:a16="http://schemas.microsoft.com/office/drawing/2014/main" id="{EDAE5FD7-8FA0-3E45-B57D-743ADE1D63D3}"/>
                  </a:ext>
                </a:extLst>
              </p:cNvPr>
              <p:cNvSpPr/>
              <p:nvPr/>
            </p:nvSpPr>
            <p:spPr>
              <a:xfrm>
                <a:off x="5437704" y="4684081"/>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𝟒</m:t>
                        </m:r>
                      </m:den>
                    </m:f>
                  </m:oMath>
                </a14:m>
                <a:r>
                  <a:rPr lang="en-US" altLang="zh-CN" sz="1800" dirty="0">
                    <a:solidFill>
                      <a:srgbClr val="C00000"/>
                    </a:solidFill>
                  </a:rPr>
                  <a:t> </a:t>
                </a:r>
              </a:p>
            </p:txBody>
          </p:sp>
        </mc:Choice>
        <mc:Fallback xmlns="">
          <p:sp>
            <p:nvSpPr>
              <p:cNvPr id="136" name="矩形 135">
                <a:extLst>
                  <a:ext uri="{FF2B5EF4-FFF2-40B4-BE49-F238E27FC236}">
                    <a16:creationId xmlns:a16="http://schemas.microsoft.com/office/drawing/2014/main" id="{EDAE5FD7-8FA0-3E45-B57D-743ADE1D63D3}"/>
                  </a:ext>
                </a:extLst>
              </p:cNvPr>
              <p:cNvSpPr>
                <a:spLocks noRot="1" noChangeAspect="1" noMove="1" noResize="1" noEditPoints="1" noAdjustHandles="1" noChangeArrowheads="1" noChangeShapeType="1" noTextEdit="1"/>
              </p:cNvSpPr>
              <p:nvPr/>
            </p:nvSpPr>
            <p:spPr>
              <a:xfrm>
                <a:off x="5437704" y="4684081"/>
                <a:ext cx="873957" cy="491096"/>
              </a:xfrm>
              <a:prstGeom prst="rect">
                <a:avLst/>
              </a:prstGeom>
              <a:blipFill>
                <a:blip r:embed="rId30"/>
                <a:stretch>
                  <a:fillRect b="-2564"/>
                </a:stretch>
              </a:blipFill>
            </p:spPr>
            <p:txBody>
              <a:bodyPr/>
              <a:lstStyle/>
              <a:p>
                <a:r>
                  <a:rPr lang="zh-CN" altLang="en-US">
                    <a:noFill/>
                  </a:rPr>
                  <a:t> </a:t>
                </a:r>
              </a:p>
            </p:txBody>
          </p:sp>
        </mc:Fallback>
      </mc:AlternateContent>
      <p:cxnSp>
        <p:nvCxnSpPr>
          <p:cNvPr id="137" name="直线箭头连接符 136">
            <a:extLst>
              <a:ext uri="{FF2B5EF4-FFF2-40B4-BE49-F238E27FC236}">
                <a16:creationId xmlns:a16="http://schemas.microsoft.com/office/drawing/2014/main" id="{0A5394B4-3A95-5A44-98B2-83BACA96E331}"/>
              </a:ext>
            </a:extLst>
          </p:cNvPr>
          <p:cNvCxnSpPr>
            <a:cxnSpLocks/>
            <a:endCxn id="41" idx="3"/>
          </p:cNvCxnSpPr>
          <p:nvPr/>
        </p:nvCxnSpPr>
        <p:spPr>
          <a:xfrm flipV="1">
            <a:off x="7032296" y="4542212"/>
            <a:ext cx="1419400" cy="127606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38" name="Oval 5">
            <a:extLst>
              <a:ext uri="{FF2B5EF4-FFF2-40B4-BE49-F238E27FC236}">
                <a16:creationId xmlns:a16="http://schemas.microsoft.com/office/drawing/2014/main" id="{E7638C53-053A-7B44-A9F3-F044DA672C8E}"/>
              </a:ext>
            </a:extLst>
          </p:cNvPr>
          <p:cNvSpPr>
            <a:spLocks noChangeArrowheads="1"/>
          </p:cNvSpPr>
          <p:nvPr/>
        </p:nvSpPr>
        <p:spPr bwMode="auto">
          <a:xfrm>
            <a:off x="6584838" y="5607115"/>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9" name="矩形 138">
                <a:extLst>
                  <a:ext uri="{FF2B5EF4-FFF2-40B4-BE49-F238E27FC236}">
                    <a16:creationId xmlns:a16="http://schemas.microsoft.com/office/drawing/2014/main" id="{B63C7FE6-7994-F84D-B24F-7A49B8FB754E}"/>
                  </a:ext>
                </a:extLst>
              </p:cNvPr>
              <p:cNvSpPr/>
              <p:nvPr/>
            </p:nvSpPr>
            <p:spPr>
              <a:xfrm>
                <a:off x="5437703" y="5404494"/>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𝟓</m:t>
                        </m:r>
                      </m:den>
                    </m:f>
                  </m:oMath>
                </a14:m>
                <a:r>
                  <a:rPr lang="en-US" altLang="zh-CN" sz="1800" dirty="0">
                    <a:solidFill>
                      <a:srgbClr val="C00000"/>
                    </a:solidFill>
                  </a:rPr>
                  <a:t> </a:t>
                </a:r>
              </a:p>
            </p:txBody>
          </p:sp>
        </mc:Choice>
        <mc:Fallback xmlns="">
          <p:sp>
            <p:nvSpPr>
              <p:cNvPr id="139" name="矩形 138">
                <a:extLst>
                  <a:ext uri="{FF2B5EF4-FFF2-40B4-BE49-F238E27FC236}">
                    <a16:creationId xmlns:a16="http://schemas.microsoft.com/office/drawing/2014/main" id="{B63C7FE6-7994-F84D-B24F-7A49B8FB754E}"/>
                  </a:ext>
                </a:extLst>
              </p:cNvPr>
              <p:cNvSpPr>
                <a:spLocks noRot="1" noChangeAspect="1" noMove="1" noResize="1" noEditPoints="1" noAdjustHandles="1" noChangeArrowheads="1" noChangeShapeType="1" noTextEdit="1"/>
              </p:cNvSpPr>
              <p:nvPr/>
            </p:nvSpPr>
            <p:spPr>
              <a:xfrm>
                <a:off x="5437703" y="5404494"/>
                <a:ext cx="873957" cy="491096"/>
              </a:xfrm>
              <a:prstGeom prst="rect">
                <a:avLst/>
              </a:prstGeom>
              <a:blipFill>
                <a:blip r:embed="rId31"/>
                <a:stretch>
                  <a:fillRect b="-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矩形 140">
                <a:extLst>
                  <a:ext uri="{FF2B5EF4-FFF2-40B4-BE49-F238E27FC236}">
                    <a16:creationId xmlns:a16="http://schemas.microsoft.com/office/drawing/2014/main" id="{957CCAA1-AF71-7947-B24B-014E0647FE50}"/>
                  </a:ext>
                </a:extLst>
              </p:cNvPr>
              <p:cNvSpPr/>
              <p:nvPr/>
            </p:nvSpPr>
            <p:spPr>
              <a:xfrm>
                <a:off x="8655428" y="3496055"/>
                <a:ext cx="60785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a:rPr kumimoji="1" lang="en-US" altLang="zh-CN" sz="1800" b="0" i="0" dirty="0" smtClean="0">
                          <a:solidFill>
                            <a:schemeClr val="tx1"/>
                          </a:solidFill>
                          <a:latin typeface="Cambria Math" panose="02040503050406030204" pitchFamily="18" charset="0"/>
                        </a:rPr>
                        <m:t>1</m:t>
                      </m:r>
                    </m:oMath>
                  </m:oMathPara>
                </a14:m>
                <a:endParaRPr lang="en-US" altLang="zh-CN" sz="1800" b="0" dirty="0"/>
              </a:p>
            </p:txBody>
          </p:sp>
        </mc:Choice>
        <mc:Fallback xmlns="">
          <p:sp>
            <p:nvSpPr>
              <p:cNvPr id="141" name="矩形 140">
                <a:extLst>
                  <a:ext uri="{FF2B5EF4-FFF2-40B4-BE49-F238E27FC236}">
                    <a16:creationId xmlns:a16="http://schemas.microsoft.com/office/drawing/2014/main" id="{957CCAA1-AF71-7947-B24B-014E0647FE50}"/>
                  </a:ext>
                </a:extLst>
              </p:cNvPr>
              <p:cNvSpPr>
                <a:spLocks noRot="1" noChangeAspect="1" noMove="1" noResize="1" noEditPoints="1" noAdjustHandles="1" noChangeArrowheads="1" noChangeShapeType="1" noTextEdit="1"/>
              </p:cNvSpPr>
              <p:nvPr/>
            </p:nvSpPr>
            <p:spPr>
              <a:xfrm>
                <a:off x="8655428" y="3496055"/>
                <a:ext cx="607859"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矩形 142">
                <a:extLst>
                  <a:ext uri="{FF2B5EF4-FFF2-40B4-BE49-F238E27FC236}">
                    <a16:creationId xmlns:a16="http://schemas.microsoft.com/office/drawing/2014/main" id="{9E0EF61B-3BFE-E546-8B2F-9C9F3DAE2177}"/>
                  </a:ext>
                </a:extLst>
              </p:cNvPr>
              <p:cNvSpPr/>
              <p:nvPr/>
            </p:nvSpPr>
            <p:spPr>
              <a:xfrm>
                <a:off x="8649148" y="3503145"/>
                <a:ext cx="60785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solidFill>
                            <a:srgbClr val="C00000"/>
                          </a:solidFill>
                          <a:latin typeface="Cambria Math" panose="02040503050406030204" pitchFamily="18" charset="0"/>
                        </a:rPr>
                        <m:t>=</m:t>
                      </m:r>
                      <m:r>
                        <a:rPr kumimoji="1" lang="en-US" altLang="zh-CN" sz="1800" b="0" i="1" dirty="0" smtClean="0">
                          <a:solidFill>
                            <a:srgbClr val="C00000"/>
                          </a:solidFill>
                          <a:latin typeface="Cambria Math" panose="02040503050406030204" pitchFamily="18" charset="0"/>
                        </a:rPr>
                        <m:t>0</m:t>
                      </m:r>
                    </m:oMath>
                  </m:oMathPara>
                </a14:m>
                <a:endParaRPr lang="zh-CN" altLang="en-US" sz="1800" b="0" dirty="0"/>
              </a:p>
            </p:txBody>
          </p:sp>
        </mc:Choice>
        <mc:Fallback xmlns="">
          <p:sp>
            <p:nvSpPr>
              <p:cNvPr id="143" name="矩形 142">
                <a:extLst>
                  <a:ext uri="{FF2B5EF4-FFF2-40B4-BE49-F238E27FC236}">
                    <a16:creationId xmlns:a16="http://schemas.microsoft.com/office/drawing/2014/main" id="{9E0EF61B-3BFE-E546-8B2F-9C9F3DAE2177}"/>
                  </a:ext>
                </a:extLst>
              </p:cNvPr>
              <p:cNvSpPr>
                <a:spLocks noRot="1" noChangeAspect="1" noMove="1" noResize="1" noEditPoints="1" noAdjustHandles="1" noChangeArrowheads="1" noChangeShapeType="1" noTextEdit="1"/>
              </p:cNvSpPr>
              <p:nvPr/>
            </p:nvSpPr>
            <p:spPr>
              <a:xfrm>
                <a:off x="8649148" y="3503145"/>
                <a:ext cx="607859"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DAF8C15E-DFB4-C44B-A5D5-25EE8A7601A8}"/>
                  </a:ext>
                </a:extLst>
              </p:cNvPr>
              <p:cNvSpPr txBox="1"/>
              <p:nvPr/>
            </p:nvSpPr>
            <p:spPr>
              <a:xfrm>
                <a:off x="7116555" y="1047042"/>
                <a:ext cx="2151980" cy="797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solidFill>
                            <a:srgbClr val="FF0000"/>
                          </a:solidFill>
                          <a:latin typeface="Cambria Math" panose="02040503050406030204" pitchFamily="18" charset="0"/>
                        </a:rPr>
                        <m:t>𝑻</m:t>
                      </m:r>
                      <m:d>
                        <m:dPr>
                          <m:ctrlPr>
                            <a:rPr kumimoji="1" lang="en-US" altLang="zh-CN" sz="2000" i="1" smtClean="0">
                              <a:solidFill>
                                <a:srgbClr val="FF0000"/>
                              </a:solidFill>
                              <a:latin typeface="Cambria Math" panose="02040503050406030204" pitchFamily="18" charset="0"/>
                            </a:rPr>
                          </m:ctrlPr>
                        </m:dPr>
                        <m:e>
                          <m:r>
                            <a:rPr kumimoji="1" lang="en-US" altLang="zh-CN" sz="2000" b="1" i="1" smtClean="0">
                              <a:solidFill>
                                <a:srgbClr val="FF0000"/>
                              </a:solidFill>
                              <a:latin typeface="Cambria Math" panose="02040503050406030204" pitchFamily="18" charset="0"/>
                            </a:rPr>
                            <m:t>𝒏</m:t>
                          </m:r>
                        </m:e>
                      </m:d>
                      <m:r>
                        <a:rPr kumimoji="1" lang="en-US" altLang="zh-CN" sz="2000" b="1" i="1" smtClean="0">
                          <a:solidFill>
                            <a:srgbClr val="FF0000"/>
                          </a:solidFill>
                          <a:latin typeface="Cambria Math" panose="02040503050406030204" pitchFamily="18" charset="0"/>
                        </a:rPr>
                        <m:t>=</m:t>
                      </m:r>
                      <m:r>
                        <a:rPr kumimoji="1" lang="en-US" altLang="zh-CN" sz="2000" b="1" i="1">
                          <a:solidFill>
                            <a:srgbClr val="FF0000"/>
                          </a:solidFill>
                          <a:latin typeface="Cambria Math" panose="02040503050406030204" pitchFamily="18" charset="0"/>
                          <a:ea typeface="Cambria Math" panose="02040503050406030204" pitchFamily="18" charset="0"/>
                        </a:rPr>
                        <m:t>𝜪</m:t>
                      </m:r>
                      <m:d>
                        <m:dPr>
                          <m:ctrlPr>
                            <a:rPr kumimoji="1" lang="en-US" altLang="zh-CN" sz="2000" i="1" smtClean="0">
                              <a:solidFill>
                                <a:srgbClr val="FF0000"/>
                              </a:solidFill>
                              <a:latin typeface="Cambria Math" panose="02040503050406030204" pitchFamily="18" charset="0"/>
                              <a:ea typeface="Cambria Math" panose="02040503050406030204" pitchFamily="18" charset="0"/>
                            </a:rPr>
                          </m:ctrlPr>
                        </m:dPr>
                        <m:e>
                          <m:f>
                            <m:fPr>
                              <m:ctrlPr>
                                <a:rPr kumimoji="1" lang="en-US" altLang="zh-CN" sz="2000" i="1">
                                  <a:solidFill>
                                    <a:srgbClr val="FF0000"/>
                                  </a:solidFill>
                                  <a:latin typeface="Cambria Math" panose="02040503050406030204" pitchFamily="18" charset="0"/>
                                  <a:ea typeface="Cambria Math" panose="02040503050406030204" pitchFamily="18" charset="0"/>
                                </a:rPr>
                              </m:ctrlPr>
                            </m:fPr>
                            <m:num>
                              <m:acc>
                                <m:accPr>
                                  <m:chr m:val="̅"/>
                                  <m:ctrlPr>
                                    <a:rPr kumimoji="1" lang="en-US" altLang="zh-CN" sz="2000" i="1">
                                      <a:solidFill>
                                        <a:srgbClr val="FF0000"/>
                                      </a:solidFill>
                                      <a:latin typeface="Cambria Math" panose="02040503050406030204" pitchFamily="18" charset="0"/>
                                      <a:ea typeface="Cambria Math" panose="02040503050406030204" pitchFamily="18" charset="0"/>
                                    </a:rPr>
                                  </m:ctrlPr>
                                </m:accPr>
                                <m:e>
                                  <m:r>
                                    <a:rPr kumimoji="1" lang="en-US" altLang="zh-CN" sz="2000" b="1" i="1">
                                      <a:solidFill>
                                        <a:srgbClr val="FF0000"/>
                                      </a:solidFill>
                                      <a:latin typeface="Cambria Math" panose="02040503050406030204" pitchFamily="18" charset="0"/>
                                      <a:ea typeface="Cambria Math" panose="02040503050406030204" pitchFamily="18" charset="0"/>
                                    </a:rPr>
                                    <m:t>𝒅</m:t>
                                  </m:r>
                                </m:e>
                              </m:acc>
                            </m:num>
                            <m:den>
                              <m:r>
                                <a:rPr kumimoji="1" lang="en-US" altLang="zh-CN" sz="2000" b="1" i="1">
                                  <a:solidFill>
                                    <a:srgbClr val="FF0000"/>
                                  </a:solidFill>
                                  <a:latin typeface="Cambria Math" panose="02040503050406030204" pitchFamily="18" charset="0"/>
                                  <a:ea typeface="Cambria Math" panose="02040503050406030204" pitchFamily="18" charset="0"/>
                                </a:rPr>
                                <m:t>𝜹</m:t>
                              </m:r>
                            </m:den>
                          </m:f>
                        </m:e>
                      </m:d>
                    </m:oMath>
                  </m:oMathPara>
                </a14:m>
                <a:endParaRPr kumimoji="1" lang="zh-CN" altLang="en-US" sz="2000" dirty="0">
                  <a:solidFill>
                    <a:srgbClr val="FF0000"/>
                  </a:solidFill>
                </a:endParaRPr>
              </a:p>
            </p:txBody>
          </p:sp>
        </mc:Choice>
        <mc:Fallback xmlns="">
          <p:sp>
            <p:nvSpPr>
              <p:cNvPr id="144" name="文本框 143">
                <a:extLst>
                  <a:ext uri="{FF2B5EF4-FFF2-40B4-BE49-F238E27FC236}">
                    <a16:creationId xmlns:a16="http://schemas.microsoft.com/office/drawing/2014/main" id="{DAF8C15E-DFB4-C44B-A5D5-25EE8A7601A8}"/>
                  </a:ext>
                </a:extLst>
              </p:cNvPr>
              <p:cNvSpPr txBox="1">
                <a:spLocks noRot="1" noChangeAspect="1" noMove="1" noResize="1" noEditPoints="1" noAdjustHandles="1" noChangeArrowheads="1" noChangeShapeType="1" noTextEdit="1"/>
              </p:cNvSpPr>
              <p:nvPr/>
            </p:nvSpPr>
            <p:spPr>
              <a:xfrm>
                <a:off x="7116555" y="1047042"/>
                <a:ext cx="2151980" cy="797782"/>
              </a:xfrm>
              <a:prstGeom prst="rect">
                <a:avLst/>
              </a:prstGeom>
              <a:blipFill>
                <a:blip r:embed="rId34"/>
                <a:stretch>
                  <a:fillRect/>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9D11235A-842E-7D4D-9166-7F6CBDBE80A2}"/>
              </a:ext>
            </a:extLst>
          </p:cNvPr>
          <p:cNvSpPr/>
          <p:nvPr/>
        </p:nvSpPr>
        <p:spPr>
          <a:xfrm>
            <a:off x="344085" y="4629276"/>
            <a:ext cx="2673331" cy="400110"/>
          </a:xfrm>
          <a:prstGeom prst="rect">
            <a:avLst/>
          </a:prstGeom>
        </p:spPr>
        <p:txBody>
          <a:bodyPr wrap="square">
            <a:spAutoFit/>
          </a:bodyPr>
          <a:lstStyle/>
          <a:p>
            <a:pPr lvl="1">
              <a:buSzPct val="80000"/>
            </a:pPr>
            <a:r>
              <a:rPr kumimoji="1" lang="en-US" altLang="zh-CN" sz="2000" dirty="0">
                <a:solidFill>
                  <a:srgbClr val="FF0000"/>
                </a:solidFill>
                <a:latin typeface="Corbel" panose="020B0503020204020204" pitchFamily="34" charset="0"/>
              </a:rPr>
              <a:t>every in-neighbor.</a:t>
            </a:r>
          </a:p>
        </p:txBody>
      </p:sp>
      <p:cxnSp>
        <p:nvCxnSpPr>
          <p:cNvPr id="145" name="直线箭头连接符 144">
            <a:extLst>
              <a:ext uri="{FF2B5EF4-FFF2-40B4-BE49-F238E27FC236}">
                <a16:creationId xmlns:a16="http://schemas.microsoft.com/office/drawing/2014/main" id="{84206A9A-F8FD-2943-9883-B6BB7A06EC22}"/>
              </a:ext>
            </a:extLst>
          </p:cNvPr>
          <p:cNvCxnSpPr>
            <a:cxnSpLocks/>
          </p:cNvCxnSpPr>
          <p:nvPr/>
        </p:nvCxnSpPr>
        <p:spPr>
          <a:xfrm flipV="1">
            <a:off x="3817347" y="3960787"/>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2ECEAF-3B14-6C41-ADD1-4647E3328B48}"/>
              </a:ext>
            </a:extLst>
          </p:cNvPr>
          <p:cNvCxnSpPr>
            <a:cxnSpLocks/>
          </p:cNvCxnSpPr>
          <p:nvPr/>
        </p:nvCxnSpPr>
        <p:spPr>
          <a:xfrm>
            <a:off x="3817347" y="4176811"/>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77" name="Rectangle 2">
            <a:extLst>
              <a:ext uri="{FF2B5EF4-FFF2-40B4-BE49-F238E27FC236}">
                <a16:creationId xmlns:a16="http://schemas.microsoft.com/office/drawing/2014/main" id="{52305694-EC1C-1641-899E-32C9D8156B27}"/>
              </a:ext>
            </a:extLst>
          </p:cNvPr>
          <p:cNvSpPr>
            <a:spLocks noGrp="1" noChangeArrowheads="1"/>
          </p:cNvSpPr>
          <p:nvPr>
            <p:ph type="title"/>
          </p:nvPr>
        </p:nvSpPr>
        <p:spPr>
          <a:xfrm>
            <a:off x="1214414" y="68040"/>
            <a:ext cx="7606058" cy="1128712"/>
          </a:xfrm>
        </p:spPr>
        <p:txBody>
          <a:bodyPr/>
          <a:lstStyle/>
          <a:p>
            <a:pPr eaLnBrk="1" hangingPunct="1"/>
            <a:r>
              <a:rPr lang="en-US" altLang="zh-CN" sz="3000" dirty="0">
                <a:ea typeface="宋体" pitchFamily="2" charset="-122"/>
              </a:rPr>
              <a:t>Vanilla Backward Search </a:t>
            </a:r>
            <a:r>
              <a:rPr lang="en-US" altLang="zh-CN" sz="2400" dirty="0">
                <a:ea typeface="宋体" pitchFamily="2" charset="-122"/>
              </a:rPr>
              <a:t>[Lofgren et al. 2013]</a:t>
            </a:r>
            <a:endParaRPr lang="en-US" altLang="zh-CN" sz="3000" dirty="0">
              <a:ea typeface="宋体" pitchFamily="2" charset="-122"/>
            </a:endParaRPr>
          </a:p>
        </p:txBody>
      </p:sp>
    </p:spTree>
    <p:extLst>
      <p:ext uri="{BB962C8B-B14F-4D97-AF65-F5344CB8AC3E}">
        <p14:creationId xmlns:p14="http://schemas.microsoft.com/office/powerpoint/2010/main" val="215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9">
                                            <p:txEl>
                                              <p:pRg st="1" end="1"/>
                                            </p:txEl>
                                          </p:spTgt>
                                        </p:tgtEl>
                                        <p:attrNameLst>
                                          <p:attrName>style.visibility</p:attrName>
                                        </p:attrNameLst>
                                      </p:cBhvr>
                                      <p:to>
                                        <p:strVal val="visible"/>
                                      </p:to>
                                    </p:set>
                                    <p:animEffect transition="in" filter="fade">
                                      <p:cBhvr>
                                        <p:cTn id="7" dur="1000"/>
                                        <p:tgtEl>
                                          <p:spTgt spid="119">
                                            <p:txEl>
                                              <p:pRg st="1" end="1"/>
                                            </p:txEl>
                                          </p:spTgt>
                                        </p:tgtEl>
                                      </p:cBhvr>
                                    </p:animEffect>
                                    <p:anim calcmode="lin" valueType="num">
                                      <p:cBhvr>
                                        <p:cTn id="8" dur="1000" fill="hold"/>
                                        <p:tgtEl>
                                          <p:spTgt spid="1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9">
                                            <p:txEl>
                                              <p:pRg st="2" end="2"/>
                                            </p:txEl>
                                          </p:spTgt>
                                        </p:tgtEl>
                                        <p:attrNameLst>
                                          <p:attrName>style.visibility</p:attrName>
                                        </p:attrNameLst>
                                      </p:cBhvr>
                                      <p:to>
                                        <p:strVal val="visible"/>
                                      </p:to>
                                    </p:set>
                                    <p:animEffect transition="in" filter="fade">
                                      <p:cBhvr>
                                        <p:cTn id="14" dur="1000"/>
                                        <p:tgtEl>
                                          <p:spTgt spid="119">
                                            <p:txEl>
                                              <p:pRg st="2" end="2"/>
                                            </p:txEl>
                                          </p:spTgt>
                                        </p:tgtEl>
                                      </p:cBhvr>
                                    </p:animEffect>
                                    <p:anim calcmode="lin" valueType="num">
                                      <p:cBhvr>
                                        <p:cTn id="15" dur="1000" fill="hold"/>
                                        <p:tgtEl>
                                          <p:spTgt spid="1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Effect transition="in" filter="fade">
                                      <p:cBhvr>
                                        <p:cTn id="25" dur="1000"/>
                                        <p:tgtEl>
                                          <p:spTgt spid="119">
                                            <p:txEl>
                                              <p:pRg st="3" end="3"/>
                                            </p:txEl>
                                          </p:spTgt>
                                        </p:tgtEl>
                                      </p:cBhvr>
                                    </p:animEffect>
                                    <p:anim calcmode="lin" valueType="num">
                                      <p:cBhvr>
                                        <p:cTn id="26" dur="1000" fill="hold"/>
                                        <p:tgtEl>
                                          <p:spTgt spid="11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5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xit" presetSubtype="0" fill="hold" nodeType="afterEffect">
                                  <p:stCondLst>
                                    <p:cond delay="500"/>
                                  </p:stCondLst>
                                  <p:childTnLst>
                                    <p:animEffect transition="out" filter="fade">
                                      <p:cBhvr>
                                        <p:cTn id="42" dur="1000"/>
                                        <p:tgtEl>
                                          <p:spTgt spid="80">
                                            <p:txEl>
                                              <p:pRg st="0" end="0"/>
                                            </p:txEl>
                                          </p:spTgt>
                                        </p:tgtEl>
                                      </p:cBhvr>
                                    </p:animEffect>
                                    <p:anim calcmode="lin" valueType="num">
                                      <p:cBhvr>
                                        <p:cTn id="43" dur="1000"/>
                                        <p:tgtEl>
                                          <p:spTgt spid="80">
                                            <p:txEl>
                                              <p:pRg st="0" end="0"/>
                                            </p:txEl>
                                          </p:spTgt>
                                        </p:tgtEl>
                                        <p:attrNameLst>
                                          <p:attrName>ppt_x</p:attrName>
                                        </p:attrNameLst>
                                      </p:cBhvr>
                                      <p:tavLst>
                                        <p:tav tm="0">
                                          <p:val>
                                            <p:strVal val="ppt_x"/>
                                          </p:val>
                                        </p:tav>
                                        <p:tav tm="100000">
                                          <p:val>
                                            <p:strVal val="ppt_x"/>
                                          </p:val>
                                        </p:tav>
                                      </p:tavLst>
                                    </p:anim>
                                    <p:anim calcmode="lin" valueType="num">
                                      <p:cBhvr>
                                        <p:cTn id="44" dur="1000"/>
                                        <p:tgtEl>
                                          <p:spTgt spid="80">
                                            <p:txEl>
                                              <p:pRg st="0" end="0"/>
                                            </p:txEl>
                                          </p:spTgt>
                                        </p:tgtEl>
                                        <p:attrNameLst>
                                          <p:attrName>ppt_y</p:attrName>
                                        </p:attrNameLst>
                                      </p:cBhvr>
                                      <p:tavLst>
                                        <p:tav tm="0">
                                          <p:val>
                                            <p:strVal val="ppt_y"/>
                                          </p:val>
                                        </p:tav>
                                        <p:tav tm="100000">
                                          <p:val>
                                            <p:strVal val="ppt_y+.1"/>
                                          </p:val>
                                        </p:tav>
                                      </p:tavLst>
                                    </p:anim>
                                    <p:set>
                                      <p:cBhvr>
                                        <p:cTn id="45" dur="1" fill="hold">
                                          <p:stCondLst>
                                            <p:cond delay="999"/>
                                          </p:stCondLst>
                                        </p:cTn>
                                        <p:tgtEl>
                                          <p:spTgt spid="80">
                                            <p:txEl>
                                              <p:pRg st="0" end="0"/>
                                            </p:txEl>
                                          </p:spTgt>
                                        </p:tgtEl>
                                        <p:attrNameLst>
                                          <p:attrName>style.visibility</p:attrName>
                                        </p:attrNameLst>
                                      </p:cBhvr>
                                      <p:to>
                                        <p:strVal val="hidden"/>
                                      </p:to>
                                    </p:set>
                                  </p:childTnLst>
                                </p:cTn>
                              </p:par>
                            </p:childTnLst>
                          </p:cTn>
                        </p:par>
                        <p:par>
                          <p:cTn id="46" fill="hold">
                            <p:stCondLst>
                              <p:cond delay="5000"/>
                            </p:stCondLst>
                            <p:childTnLst>
                              <p:par>
                                <p:cTn id="47" presetID="42" presetClass="entr" presetSubtype="0" fill="hold" nodeType="afterEffect">
                                  <p:stCondLst>
                                    <p:cond delay="500"/>
                                  </p:stCondLst>
                                  <p:childTnLst>
                                    <p:set>
                                      <p:cBhvr>
                                        <p:cTn id="48" dur="1" fill="hold">
                                          <p:stCondLst>
                                            <p:cond delay="0"/>
                                          </p:stCondLst>
                                        </p:cTn>
                                        <p:tgtEl>
                                          <p:spTgt spid="93">
                                            <p:txEl>
                                              <p:pRg st="0" end="0"/>
                                            </p:txEl>
                                          </p:spTgt>
                                        </p:tgtEl>
                                        <p:attrNameLst>
                                          <p:attrName>style.visibility</p:attrName>
                                        </p:attrNameLst>
                                      </p:cBhvr>
                                      <p:to>
                                        <p:strVal val="visible"/>
                                      </p:to>
                                    </p:set>
                                    <p:animEffect transition="in" filter="fade">
                                      <p:cBhvr>
                                        <p:cTn id="49" dur="1000"/>
                                        <p:tgtEl>
                                          <p:spTgt spid="93">
                                            <p:txEl>
                                              <p:pRg st="0" end="0"/>
                                            </p:txEl>
                                          </p:spTgt>
                                        </p:tgtEl>
                                      </p:cBhvr>
                                    </p:animEffect>
                                    <p:anim calcmode="lin" valueType="num">
                                      <p:cBhvr>
                                        <p:cTn id="50" dur="10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9">
                                            <p:txEl>
                                              <p:pRg st="4" end="4"/>
                                            </p:txEl>
                                          </p:spTgt>
                                        </p:tgtEl>
                                        <p:attrNameLst>
                                          <p:attrName>style.visibility</p:attrName>
                                        </p:attrNameLst>
                                      </p:cBhvr>
                                      <p:to>
                                        <p:strVal val="visible"/>
                                      </p:to>
                                    </p:set>
                                    <p:animEffect transition="in" filter="fade">
                                      <p:cBhvr>
                                        <p:cTn id="56" dur="1000"/>
                                        <p:tgtEl>
                                          <p:spTgt spid="119">
                                            <p:txEl>
                                              <p:pRg st="4" end="4"/>
                                            </p:txEl>
                                          </p:spTgt>
                                        </p:tgtEl>
                                      </p:cBhvr>
                                    </p:animEffect>
                                    <p:anim calcmode="lin" valueType="num">
                                      <p:cBhvr>
                                        <p:cTn id="57" dur="1000" fill="hold"/>
                                        <p:tgtEl>
                                          <p:spTgt spid="119">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19">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1000"/>
                                        <p:tgtEl>
                                          <p:spTgt spid="3">
                                            <p:txEl>
                                              <p:pRg st="2" end="2"/>
                                            </p:txEl>
                                          </p:spTgt>
                                        </p:tgtEl>
                                      </p:cBhvr>
                                    </p:animEffect>
                                    <p:anim calcmode="lin" valueType="num">
                                      <p:cBhvr>
                                        <p:cTn id="6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wipe(down)">
                                      <p:cBhvr>
                                        <p:cTn id="69" dur="1000"/>
                                        <p:tgtEl>
                                          <p:spTgt spid="125"/>
                                        </p:tgtEl>
                                      </p:cBhvr>
                                    </p:animEffect>
                                  </p:childTnLst>
                                </p:cTn>
                              </p:par>
                            </p:childTnLst>
                          </p:cTn>
                        </p:par>
                        <p:par>
                          <p:cTn id="70" fill="hold">
                            <p:stCondLst>
                              <p:cond delay="1000"/>
                            </p:stCondLst>
                            <p:childTnLst>
                              <p:par>
                                <p:cTn id="71" presetID="1" presetClass="entr" presetSubtype="0" fill="hold" grpId="0" nodeType="afterEffect">
                                  <p:stCondLst>
                                    <p:cond delay="500"/>
                                  </p:stCondLst>
                                  <p:childTnLst>
                                    <p:set>
                                      <p:cBhvr>
                                        <p:cTn id="72" dur="1" fill="hold">
                                          <p:stCondLst>
                                            <p:cond delay="0"/>
                                          </p:stCondLst>
                                        </p:cTn>
                                        <p:tgtEl>
                                          <p:spTgt spid="127"/>
                                        </p:tgtEl>
                                        <p:attrNameLst>
                                          <p:attrName>style.visibility</p:attrName>
                                        </p:attrNameLst>
                                      </p:cBhvr>
                                      <p:to>
                                        <p:strVal val="visible"/>
                                      </p:to>
                                    </p:set>
                                  </p:childTnLst>
                                </p:cTn>
                              </p:par>
                            </p:childTnLst>
                          </p:cTn>
                        </p:par>
                        <p:par>
                          <p:cTn id="73" fill="hold">
                            <p:stCondLst>
                              <p:cond delay="1500"/>
                            </p:stCondLst>
                            <p:childTnLst>
                              <p:par>
                                <p:cTn id="74" presetID="42" presetClass="exit" presetSubtype="0" fill="hold" nodeType="afterEffect">
                                  <p:stCondLst>
                                    <p:cond delay="500"/>
                                  </p:stCondLst>
                                  <p:childTnLst>
                                    <p:animEffect transition="out" filter="fade">
                                      <p:cBhvr>
                                        <p:cTn id="75" dur="1000"/>
                                        <p:tgtEl>
                                          <p:spTgt spid="96">
                                            <p:txEl>
                                              <p:pRg st="0" end="0"/>
                                            </p:txEl>
                                          </p:spTgt>
                                        </p:tgtEl>
                                      </p:cBhvr>
                                    </p:animEffect>
                                    <p:anim calcmode="lin" valueType="num">
                                      <p:cBhvr>
                                        <p:cTn id="76" dur="1000"/>
                                        <p:tgtEl>
                                          <p:spTgt spid="96">
                                            <p:txEl>
                                              <p:pRg st="0" end="0"/>
                                            </p:txEl>
                                          </p:spTgt>
                                        </p:tgtEl>
                                        <p:attrNameLst>
                                          <p:attrName>ppt_x</p:attrName>
                                        </p:attrNameLst>
                                      </p:cBhvr>
                                      <p:tavLst>
                                        <p:tav tm="0">
                                          <p:val>
                                            <p:strVal val="ppt_x"/>
                                          </p:val>
                                        </p:tav>
                                        <p:tav tm="100000">
                                          <p:val>
                                            <p:strVal val="ppt_x"/>
                                          </p:val>
                                        </p:tav>
                                      </p:tavLst>
                                    </p:anim>
                                    <p:anim calcmode="lin" valueType="num">
                                      <p:cBhvr>
                                        <p:cTn id="77" dur="1000"/>
                                        <p:tgtEl>
                                          <p:spTgt spid="96">
                                            <p:txEl>
                                              <p:pRg st="0" end="0"/>
                                            </p:txEl>
                                          </p:spTgt>
                                        </p:tgtEl>
                                        <p:attrNameLst>
                                          <p:attrName>ppt_y</p:attrName>
                                        </p:attrNameLst>
                                      </p:cBhvr>
                                      <p:tavLst>
                                        <p:tav tm="0">
                                          <p:val>
                                            <p:strVal val="ppt_y"/>
                                          </p:val>
                                        </p:tav>
                                        <p:tav tm="100000">
                                          <p:val>
                                            <p:strVal val="ppt_y+.1"/>
                                          </p:val>
                                        </p:tav>
                                      </p:tavLst>
                                    </p:anim>
                                    <p:set>
                                      <p:cBhvr>
                                        <p:cTn id="78" dur="1" fill="hold">
                                          <p:stCondLst>
                                            <p:cond delay="999"/>
                                          </p:stCondLst>
                                        </p:cTn>
                                        <p:tgtEl>
                                          <p:spTgt spid="96">
                                            <p:txEl>
                                              <p:pRg st="0" end="0"/>
                                            </p:txEl>
                                          </p:spTgt>
                                        </p:tgtEl>
                                        <p:attrNameLst>
                                          <p:attrName>style.visibility</p:attrName>
                                        </p:attrNameLst>
                                      </p:cBhvr>
                                      <p:to>
                                        <p:strVal val="hidden"/>
                                      </p:to>
                                    </p:set>
                                  </p:childTnLst>
                                </p:cTn>
                              </p:par>
                            </p:childTnLst>
                          </p:cTn>
                        </p:par>
                        <p:par>
                          <p:cTn id="79" fill="hold">
                            <p:stCondLst>
                              <p:cond delay="3000"/>
                            </p:stCondLst>
                            <p:childTnLst>
                              <p:par>
                                <p:cTn id="80" presetID="42" presetClass="entr" presetSubtype="0" fill="hold" nodeType="afterEffect">
                                  <p:stCondLst>
                                    <p:cond delay="500"/>
                                  </p:stCondLst>
                                  <p:childTnLst>
                                    <p:set>
                                      <p:cBhvr>
                                        <p:cTn id="81" dur="1" fill="hold">
                                          <p:stCondLst>
                                            <p:cond delay="0"/>
                                          </p:stCondLst>
                                        </p:cTn>
                                        <p:tgtEl>
                                          <p:spTgt spid="126">
                                            <p:txEl>
                                              <p:pRg st="0" end="0"/>
                                            </p:txEl>
                                          </p:spTgt>
                                        </p:tgtEl>
                                        <p:attrNameLst>
                                          <p:attrName>style.visibility</p:attrName>
                                        </p:attrNameLst>
                                      </p:cBhvr>
                                      <p:to>
                                        <p:strVal val="visible"/>
                                      </p:to>
                                    </p:set>
                                    <p:animEffect transition="in" filter="fade">
                                      <p:cBhvr>
                                        <p:cTn id="82" dur="1000"/>
                                        <p:tgtEl>
                                          <p:spTgt spid="126">
                                            <p:txEl>
                                              <p:pRg st="0" end="0"/>
                                            </p:txEl>
                                          </p:spTgt>
                                        </p:tgtEl>
                                      </p:cBhvr>
                                    </p:animEffect>
                                    <p:anim calcmode="lin" valueType="num">
                                      <p:cBhvr>
                                        <p:cTn id="83" dur="10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26">
                                            <p:txEl>
                                              <p:pRg st="0" end="0"/>
                                            </p:txEl>
                                          </p:spTgt>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22" presetClass="entr" presetSubtype="4" fill="hold" nodeType="afterEffect">
                                  <p:stCondLst>
                                    <p:cond delay="500"/>
                                  </p:stCondLst>
                                  <p:childTnLst>
                                    <p:set>
                                      <p:cBhvr>
                                        <p:cTn id="87" dur="1" fill="hold">
                                          <p:stCondLst>
                                            <p:cond delay="0"/>
                                          </p:stCondLst>
                                        </p:cTn>
                                        <p:tgtEl>
                                          <p:spTgt spid="128"/>
                                        </p:tgtEl>
                                        <p:attrNameLst>
                                          <p:attrName>style.visibility</p:attrName>
                                        </p:attrNameLst>
                                      </p:cBhvr>
                                      <p:to>
                                        <p:strVal val="visible"/>
                                      </p:to>
                                    </p:set>
                                    <p:animEffect transition="in" filter="wipe(down)">
                                      <p:cBhvr>
                                        <p:cTn id="88" dur="1000"/>
                                        <p:tgtEl>
                                          <p:spTgt spid="128"/>
                                        </p:tgtEl>
                                      </p:cBhvr>
                                    </p:animEffect>
                                  </p:childTnLst>
                                </p:cTn>
                              </p:par>
                            </p:childTnLst>
                          </p:cTn>
                        </p:par>
                        <p:par>
                          <p:cTn id="89" fill="hold">
                            <p:stCondLst>
                              <p:cond delay="6000"/>
                            </p:stCondLst>
                            <p:childTnLst>
                              <p:par>
                                <p:cTn id="90" presetID="1" presetClass="entr" presetSubtype="0" fill="hold" grpId="0" nodeType="afterEffect">
                                  <p:stCondLst>
                                    <p:cond delay="500"/>
                                  </p:stCondLst>
                                  <p:childTnLst>
                                    <p:set>
                                      <p:cBhvr>
                                        <p:cTn id="91" dur="1" fill="hold">
                                          <p:stCondLst>
                                            <p:cond delay="0"/>
                                          </p:stCondLst>
                                        </p:cTn>
                                        <p:tgtEl>
                                          <p:spTgt spid="129"/>
                                        </p:tgtEl>
                                        <p:attrNameLst>
                                          <p:attrName>style.visibility</p:attrName>
                                        </p:attrNameLst>
                                      </p:cBhvr>
                                      <p:to>
                                        <p:strVal val="visible"/>
                                      </p:to>
                                    </p:set>
                                  </p:childTnLst>
                                </p:cTn>
                              </p:par>
                            </p:childTnLst>
                          </p:cTn>
                        </p:par>
                        <p:par>
                          <p:cTn id="92" fill="hold">
                            <p:stCondLst>
                              <p:cond delay="6500"/>
                            </p:stCondLst>
                            <p:childTnLst>
                              <p:par>
                                <p:cTn id="93" presetID="42" presetClass="exit" presetSubtype="0" fill="hold" nodeType="afterEffect">
                                  <p:stCondLst>
                                    <p:cond delay="500"/>
                                  </p:stCondLst>
                                  <p:childTnLst>
                                    <p:animEffect transition="out" filter="fade">
                                      <p:cBhvr>
                                        <p:cTn id="94" dur="1000"/>
                                        <p:tgtEl>
                                          <p:spTgt spid="111">
                                            <p:txEl>
                                              <p:pRg st="0" end="0"/>
                                            </p:txEl>
                                          </p:spTgt>
                                        </p:tgtEl>
                                      </p:cBhvr>
                                    </p:animEffect>
                                    <p:anim calcmode="lin" valueType="num">
                                      <p:cBhvr>
                                        <p:cTn id="95" dur="1000"/>
                                        <p:tgtEl>
                                          <p:spTgt spid="111">
                                            <p:txEl>
                                              <p:pRg st="0" end="0"/>
                                            </p:txEl>
                                          </p:spTgt>
                                        </p:tgtEl>
                                        <p:attrNameLst>
                                          <p:attrName>ppt_x</p:attrName>
                                        </p:attrNameLst>
                                      </p:cBhvr>
                                      <p:tavLst>
                                        <p:tav tm="0">
                                          <p:val>
                                            <p:strVal val="ppt_x"/>
                                          </p:val>
                                        </p:tav>
                                        <p:tav tm="100000">
                                          <p:val>
                                            <p:strVal val="ppt_x"/>
                                          </p:val>
                                        </p:tav>
                                      </p:tavLst>
                                    </p:anim>
                                    <p:anim calcmode="lin" valueType="num">
                                      <p:cBhvr>
                                        <p:cTn id="96" dur="1000"/>
                                        <p:tgtEl>
                                          <p:spTgt spid="111">
                                            <p:txEl>
                                              <p:pRg st="0" end="0"/>
                                            </p:txEl>
                                          </p:spTgt>
                                        </p:tgtEl>
                                        <p:attrNameLst>
                                          <p:attrName>ppt_y</p:attrName>
                                        </p:attrNameLst>
                                      </p:cBhvr>
                                      <p:tavLst>
                                        <p:tav tm="0">
                                          <p:val>
                                            <p:strVal val="ppt_y"/>
                                          </p:val>
                                        </p:tav>
                                        <p:tav tm="100000">
                                          <p:val>
                                            <p:strVal val="ppt_y+.1"/>
                                          </p:val>
                                        </p:tav>
                                      </p:tavLst>
                                    </p:anim>
                                    <p:set>
                                      <p:cBhvr>
                                        <p:cTn id="97" dur="1" fill="hold">
                                          <p:stCondLst>
                                            <p:cond delay="999"/>
                                          </p:stCondLst>
                                        </p:cTn>
                                        <p:tgtEl>
                                          <p:spTgt spid="111">
                                            <p:txEl>
                                              <p:pRg st="0" end="0"/>
                                            </p:txEl>
                                          </p:spTgt>
                                        </p:tgtEl>
                                        <p:attrNameLst>
                                          <p:attrName>style.visibility</p:attrName>
                                        </p:attrNameLst>
                                      </p:cBhvr>
                                      <p:to>
                                        <p:strVal val="hidden"/>
                                      </p:to>
                                    </p:set>
                                  </p:childTnLst>
                                </p:cTn>
                              </p:par>
                            </p:childTnLst>
                          </p:cTn>
                        </p:par>
                        <p:par>
                          <p:cTn id="98" fill="hold">
                            <p:stCondLst>
                              <p:cond delay="8000"/>
                            </p:stCondLst>
                            <p:childTnLst>
                              <p:par>
                                <p:cTn id="99" presetID="42" presetClass="entr" presetSubtype="0" fill="hold" nodeType="afterEffect">
                                  <p:stCondLst>
                                    <p:cond delay="500"/>
                                  </p:stCondLst>
                                  <p:childTnLst>
                                    <p:set>
                                      <p:cBhvr>
                                        <p:cTn id="100" dur="1" fill="hold">
                                          <p:stCondLst>
                                            <p:cond delay="0"/>
                                          </p:stCondLst>
                                        </p:cTn>
                                        <p:tgtEl>
                                          <p:spTgt spid="130">
                                            <p:txEl>
                                              <p:pRg st="0" end="0"/>
                                            </p:txEl>
                                          </p:spTgt>
                                        </p:tgtEl>
                                        <p:attrNameLst>
                                          <p:attrName>style.visibility</p:attrName>
                                        </p:attrNameLst>
                                      </p:cBhvr>
                                      <p:to>
                                        <p:strVal val="visible"/>
                                      </p:to>
                                    </p:set>
                                    <p:animEffect transition="in" filter="fade">
                                      <p:cBhvr>
                                        <p:cTn id="101" dur="1000"/>
                                        <p:tgtEl>
                                          <p:spTgt spid="130">
                                            <p:txEl>
                                              <p:pRg st="0" end="0"/>
                                            </p:txEl>
                                          </p:spTgt>
                                        </p:tgtEl>
                                      </p:cBhvr>
                                    </p:animEffect>
                                    <p:anim calcmode="lin" valueType="num">
                                      <p:cBhvr>
                                        <p:cTn id="102" dur="10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22" presetClass="entr" presetSubtype="4" fill="hold" nodeType="afterEffect">
                                  <p:stCondLst>
                                    <p:cond delay="500"/>
                                  </p:stCondLst>
                                  <p:childTnLst>
                                    <p:set>
                                      <p:cBhvr>
                                        <p:cTn id="106" dur="1" fill="hold">
                                          <p:stCondLst>
                                            <p:cond delay="0"/>
                                          </p:stCondLst>
                                        </p:cTn>
                                        <p:tgtEl>
                                          <p:spTgt spid="131"/>
                                        </p:tgtEl>
                                        <p:attrNameLst>
                                          <p:attrName>style.visibility</p:attrName>
                                        </p:attrNameLst>
                                      </p:cBhvr>
                                      <p:to>
                                        <p:strVal val="visible"/>
                                      </p:to>
                                    </p:set>
                                    <p:animEffect transition="in" filter="wipe(down)">
                                      <p:cBhvr>
                                        <p:cTn id="107" dur="1000"/>
                                        <p:tgtEl>
                                          <p:spTgt spid="131"/>
                                        </p:tgtEl>
                                      </p:cBhvr>
                                    </p:animEffect>
                                  </p:childTnLst>
                                </p:cTn>
                              </p:par>
                            </p:childTnLst>
                          </p:cTn>
                        </p:par>
                        <p:par>
                          <p:cTn id="108" fill="hold">
                            <p:stCondLst>
                              <p:cond delay="11000"/>
                            </p:stCondLst>
                            <p:childTnLst>
                              <p:par>
                                <p:cTn id="109" presetID="1" presetClass="entr" presetSubtype="0" fill="hold" grpId="0" nodeType="afterEffect">
                                  <p:stCondLst>
                                    <p:cond delay="500"/>
                                  </p:stCondLst>
                                  <p:childTnLst>
                                    <p:set>
                                      <p:cBhvr>
                                        <p:cTn id="110" dur="1" fill="hold">
                                          <p:stCondLst>
                                            <p:cond delay="0"/>
                                          </p:stCondLst>
                                        </p:cTn>
                                        <p:tgtEl>
                                          <p:spTgt spid="132"/>
                                        </p:tgtEl>
                                        <p:attrNameLst>
                                          <p:attrName>style.visibility</p:attrName>
                                        </p:attrNameLst>
                                      </p:cBhvr>
                                      <p:to>
                                        <p:strVal val="visible"/>
                                      </p:to>
                                    </p:set>
                                  </p:childTnLst>
                                </p:cTn>
                              </p:par>
                            </p:childTnLst>
                          </p:cTn>
                        </p:par>
                        <p:par>
                          <p:cTn id="111" fill="hold">
                            <p:stCondLst>
                              <p:cond delay="11500"/>
                            </p:stCondLst>
                            <p:childTnLst>
                              <p:par>
                                <p:cTn id="112" presetID="42" presetClass="exit" presetSubtype="0" fill="hold" nodeType="afterEffect">
                                  <p:stCondLst>
                                    <p:cond delay="500"/>
                                  </p:stCondLst>
                                  <p:childTnLst>
                                    <p:animEffect transition="out" filter="fade">
                                      <p:cBhvr>
                                        <p:cTn id="113" dur="1000"/>
                                        <p:tgtEl>
                                          <p:spTgt spid="118">
                                            <p:txEl>
                                              <p:pRg st="0" end="0"/>
                                            </p:txEl>
                                          </p:spTgt>
                                        </p:tgtEl>
                                      </p:cBhvr>
                                    </p:animEffect>
                                    <p:anim calcmode="lin" valueType="num">
                                      <p:cBhvr>
                                        <p:cTn id="114" dur="1000"/>
                                        <p:tgtEl>
                                          <p:spTgt spid="118">
                                            <p:txEl>
                                              <p:pRg st="0" end="0"/>
                                            </p:txEl>
                                          </p:spTgt>
                                        </p:tgtEl>
                                        <p:attrNameLst>
                                          <p:attrName>ppt_x</p:attrName>
                                        </p:attrNameLst>
                                      </p:cBhvr>
                                      <p:tavLst>
                                        <p:tav tm="0">
                                          <p:val>
                                            <p:strVal val="ppt_x"/>
                                          </p:val>
                                        </p:tav>
                                        <p:tav tm="100000">
                                          <p:val>
                                            <p:strVal val="ppt_x"/>
                                          </p:val>
                                        </p:tav>
                                      </p:tavLst>
                                    </p:anim>
                                    <p:anim calcmode="lin" valueType="num">
                                      <p:cBhvr>
                                        <p:cTn id="115" dur="1000"/>
                                        <p:tgtEl>
                                          <p:spTgt spid="118">
                                            <p:txEl>
                                              <p:pRg st="0" end="0"/>
                                            </p:txEl>
                                          </p:spTgt>
                                        </p:tgtEl>
                                        <p:attrNameLst>
                                          <p:attrName>ppt_y</p:attrName>
                                        </p:attrNameLst>
                                      </p:cBhvr>
                                      <p:tavLst>
                                        <p:tav tm="0">
                                          <p:val>
                                            <p:strVal val="ppt_y"/>
                                          </p:val>
                                        </p:tav>
                                        <p:tav tm="100000">
                                          <p:val>
                                            <p:strVal val="ppt_y+.1"/>
                                          </p:val>
                                        </p:tav>
                                      </p:tavLst>
                                    </p:anim>
                                    <p:set>
                                      <p:cBhvr>
                                        <p:cTn id="116" dur="1" fill="hold">
                                          <p:stCondLst>
                                            <p:cond delay="999"/>
                                          </p:stCondLst>
                                        </p:cTn>
                                        <p:tgtEl>
                                          <p:spTgt spid="118">
                                            <p:txEl>
                                              <p:pRg st="0" end="0"/>
                                            </p:txEl>
                                          </p:spTgt>
                                        </p:tgtEl>
                                        <p:attrNameLst>
                                          <p:attrName>style.visibility</p:attrName>
                                        </p:attrNameLst>
                                      </p:cBhvr>
                                      <p:to>
                                        <p:strVal val="hidden"/>
                                      </p:to>
                                    </p:set>
                                  </p:childTnLst>
                                </p:cTn>
                              </p:par>
                            </p:childTnLst>
                          </p:cTn>
                        </p:par>
                        <p:par>
                          <p:cTn id="117" fill="hold">
                            <p:stCondLst>
                              <p:cond delay="13000"/>
                            </p:stCondLst>
                            <p:childTnLst>
                              <p:par>
                                <p:cTn id="118" presetID="42" presetClass="entr" presetSubtype="0" fill="hold" nodeType="afterEffect">
                                  <p:stCondLst>
                                    <p:cond delay="500"/>
                                  </p:stCondLst>
                                  <p:childTnLst>
                                    <p:set>
                                      <p:cBhvr>
                                        <p:cTn id="119" dur="1" fill="hold">
                                          <p:stCondLst>
                                            <p:cond delay="0"/>
                                          </p:stCondLst>
                                        </p:cTn>
                                        <p:tgtEl>
                                          <p:spTgt spid="133">
                                            <p:txEl>
                                              <p:pRg st="0" end="0"/>
                                            </p:txEl>
                                          </p:spTgt>
                                        </p:tgtEl>
                                        <p:attrNameLst>
                                          <p:attrName>style.visibility</p:attrName>
                                        </p:attrNameLst>
                                      </p:cBhvr>
                                      <p:to>
                                        <p:strVal val="visible"/>
                                      </p:to>
                                    </p:set>
                                    <p:animEffect transition="in" filter="fade">
                                      <p:cBhvr>
                                        <p:cTn id="120" dur="1000"/>
                                        <p:tgtEl>
                                          <p:spTgt spid="133">
                                            <p:txEl>
                                              <p:pRg st="0" end="0"/>
                                            </p:txEl>
                                          </p:spTgt>
                                        </p:tgtEl>
                                      </p:cBhvr>
                                    </p:animEffect>
                                    <p:anim calcmode="lin" valueType="num">
                                      <p:cBhvr>
                                        <p:cTn id="121" dur="10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122" dur="1000" fill="hold"/>
                                        <p:tgtEl>
                                          <p:spTgt spid="133">
                                            <p:txEl>
                                              <p:pRg st="0" end="0"/>
                                            </p:txEl>
                                          </p:spTgt>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2" presetClass="entr" presetSubtype="1" fill="hold" nodeType="afterEffect">
                                  <p:stCondLst>
                                    <p:cond delay="500"/>
                                  </p:stCondLst>
                                  <p:childTnLst>
                                    <p:set>
                                      <p:cBhvr>
                                        <p:cTn id="125" dur="1" fill="hold">
                                          <p:stCondLst>
                                            <p:cond delay="0"/>
                                          </p:stCondLst>
                                        </p:cTn>
                                        <p:tgtEl>
                                          <p:spTgt spid="134"/>
                                        </p:tgtEl>
                                        <p:attrNameLst>
                                          <p:attrName>style.visibility</p:attrName>
                                        </p:attrNameLst>
                                      </p:cBhvr>
                                      <p:to>
                                        <p:strVal val="visible"/>
                                      </p:to>
                                    </p:set>
                                    <p:animEffect transition="in" filter="wipe(up)">
                                      <p:cBhvr>
                                        <p:cTn id="126" dur="1000"/>
                                        <p:tgtEl>
                                          <p:spTgt spid="134"/>
                                        </p:tgtEl>
                                      </p:cBhvr>
                                    </p:animEffect>
                                  </p:childTnLst>
                                </p:cTn>
                              </p:par>
                            </p:childTnLst>
                          </p:cTn>
                        </p:par>
                        <p:par>
                          <p:cTn id="127" fill="hold">
                            <p:stCondLst>
                              <p:cond delay="16000"/>
                            </p:stCondLst>
                            <p:childTnLst>
                              <p:par>
                                <p:cTn id="128" presetID="1" presetClass="entr" presetSubtype="0" fill="hold" grpId="0" nodeType="afterEffect">
                                  <p:stCondLst>
                                    <p:cond delay="500"/>
                                  </p:stCondLst>
                                  <p:childTnLst>
                                    <p:set>
                                      <p:cBhvr>
                                        <p:cTn id="129" dur="1" fill="hold">
                                          <p:stCondLst>
                                            <p:cond delay="0"/>
                                          </p:stCondLst>
                                        </p:cTn>
                                        <p:tgtEl>
                                          <p:spTgt spid="135"/>
                                        </p:tgtEl>
                                        <p:attrNameLst>
                                          <p:attrName>style.visibility</p:attrName>
                                        </p:attrNameLst>
                                      </p:cBhvr>
                                      <p:to>
                                        <p:strVal val="visible"/>
                                      </p:to>
                                    </p:set>
                                  </p:childTnLst>
                                </p:cTn>
                              </p:par>
                            </p:childTnLst>
                          </p:cTn>
                        </p:par>
                        <p:par>
                          <p:cTn id="130" fill="hold">
                            <p:stCondLst>
                              <p:cond delay="16500"/>
                            </p:stCondLst>
                            <p:childTnLst>
                              <p:par>
                                <p:cTn id="131" presetID="42" presetClass="exit" presetSubtype="0" fill="hold" nodeType="afterEffect">
                                  <p:stCondLst>
                                    <p:cond delay="0"/>
                                  </p:stCondLst>
                                  <p:childTnLst>
                                    <p:animEffect transition="out" filter="fade">
                                      <p:cBhvr>
                                        <p:cTn id="132" dur="1000"/>
                                        <p:tgtEl>
                                          <p:spTgt spid="121">
                                            <p:txEl>
                                              <p:pRg st="0" end="0"/>
                                            </p:txEl>
                                          </p:spTgt>
                                        </p:tgtEl>
                                      </p:cBhvr>
                                    </p:animEffect>
                                    <p:anim calcmode="lin" valueType="num">
                                      <p:cBhvr>
                                        <p:cTn id="133" dur="1000"/>
                                        <p:tgtEl>
                                          <p:spTgt spid="121">
                                            <p:txEl>
                                              <p:pRg st="0" end="0"/>
                                            </p:txEl>
                                          </p:spTgt>
                                        </p:tgtEl>
                                        <p:attrNameLst>
                                          <p:attrName>ppt_x</p:attrName>
                                        </p:attrNameLst>
                                      </p:cBhvr>
                                      <p:tavLst>
                                        <p:tav tm="0">
                                          <p:val>
                                            <p:strVal val="ppt_x"/>
                                          </p:val>
                                        </p:tav>
                                        <p:tav tm="100000">
                                          <p:val>
                                            <p:strVal val="ppt_x"/>
                                          </p:val>
                                        </p:tav>
                                      </p:tavLst>
                                    </p:anim>
                                    <p:anim calcmode="lin" valueType="num">
                                      <p:cBhvr>
                                        <p:cTn id="134" dur="1000"/>
                                        <p:tgtEl>
                                          <p:spTgt spid="121">
                                            <p:txEl>
                                              <p:pRg st="0" end="0"/>
                                            </p:txEl>
                                          </p:spTgt>
                                        </p:tgtEl>
                                        <p:attrNameLst>
                                          <p:attrName>ppt_y</p:attrName>
                                        </p:attrNameLst>
                                      </p:cBhvr>
                                      <p:tavLst>
                                        <p:tav tm="0">
                                          <p:val>
                                            <p:strVal val="ppt_y"/>
                                          </p:val>
                                        </p:tav>
                                        <p:tav tm="100000">
                                          <p:val>
                                            <p:strVal val="ppt_y+.1"/>
                                          </p:val>
                                        </p:tav>
                                      </p:tavLst>
                                    </p:anim>
                                    <p:set>
                                      <p:cBhvr>
                                        <p:cTn id="135" dur="1" fill="hold">
                                          <p:stCondLst>
                                            <p:cond delay="999"/>
                                          </p:stCondLst>
                                        </p:cTn>
                                        <p:tgtEl>
                                          <p:spTgt spid="121">
                                            <p:txEl>
                                              <p:pRg st="0" end="0"/>
                                            </p:txEl>
                                          </p:spTgt>
                                        </p:tgtEl>
                                        <p:attrNameLst>
                                          <p:attrName>style.visibility</p:attrName>
                                        </p:attrNameLst>
                                      </p:cBhvr>
                                      <p:to>
                                        <p:strVal val="hidden"/>
                                      </p:to>
                                    </p:set>
                                  </p:childTnLst>
                                </p:cTn>
                              </p:par>
                            </p:childTnLst>
                          </p:cTn>
                        </p:par>
                        <p:par>
                          <p:cTn id="136" fill="hold">
                            <p:stCondLst>
                              <p:cond delay="17500"/>
                            </p:stCondLst>
                            <p:childTnLst>
                              <p:par>
                                <p:cTn id="137" presetID="42" presetClass="entr" presetSubtype="0" fill="hold" nodeType="afterEffect">
                                  <p:stCondLst>
                                    <p:cond delay="500"/>
                                  </p:stCondLst>
                                  <p:childTnLst>
                                    <p:set>
                                      <p:cBhvr>
                                        <p:cTn id="138" dur="1" fill="hold">
                                          <p:stCondLst>
                                            <p:cond delay="0"/>
                                          </p:stCondLst>
                                        </p:cTn>
                                        <p:tgtEl>
                                          <p:spTgt spid="136">
                                            <p:txEl>
                                              <p:pRg st="0" end="0"/>
                                            </p:txEl>
                                          </p:spTgt>
                                        </p:tgtEl>
                                        <p:attrNameLst>
                                          <p:attrName>style.visibility</p:attrName>
                                        </p:attrNameLst>
                                      </p:cBhvr>
                                      <p:to>
                                        <p:strVal val="visible"/>
                                      </p:to>
                                    </p:set>
                                    <p:animEffect transition="in" filter="fade">
                                      <p:cBhvr>
                                        <p:cTn id="139" dur="1000"/>
                                        <p:tgtEl>
                                          <p:spTgt spid="136">
                                            <p:txEl>
                                              <p:pRg st="0" end="0"/>
                                            </p:txEl>
                                          </p:spTgt>
                                        </p:tgtEl>
                                      </p:cBhvr>
                                    </p:animEffect>
                                    <p:anim calcmode="lin" valueType="num">
                                      <p:cBhvr>
                                        <p:cTn id="140" dur="10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41" dur="1000" fill="hold"/>
                                        <p:tgtEl>
                                          <p:spTgt spid="136">
                                            <p:txEl>
                                              <p:pRg st="0" end="0"/>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9000"/>
                            </p:stCondLst>
                            <p:childTnLst>
                              <p:par>
                                <p:cTn id="143" presetID="22" presetClass="entr" presetSubtype="1" fill="hold" nodeType="afterEffect">
                                  <p:stCondLst>
                                    <p:cond delay="500"/>
                                  </p:stCondLst>
                                  <p:childTnLst>
                                    <p:set>
                                      <p:cBhvr>
                                        <p:cTn id="144" dur="1" fill="hold">
                                          <p:stCondLst>
                                            <p:cond delay="0"/>
                                          </p:stCondLst>
                                        </p:cTn>
                                        <p:tgtEl>
                                          <p:spTgt spid="137"/>
                                        </p:tgtEl>
                                        <p:attrNameLst>
                                          <p:attrName>style.visibility</p:attrName>
                                        </p:attrNameLst>
                                      </p:cBhvr>
                                      <p:to>
                                        <p:strVal val="visible"/>
                                      </p:to>
                                    </p:set>
                                    <p:animEffect transition="in" filter="wipe(up)">
                                      <p:cBhvr>
                                        <p:cTn id="145" dur="1000"/>
                                        <p:tgtEl>
                                          <p:spTgt spid="137"/>
                                        </p:tgtEl>
                                      </p:cBhvr>
                                    </p:animEffect>
                                  </p:childTnLst>
                                </p:cTn>
                              </p:par>
                            </p:childTnLst>
                          </p:cTn>
                        </p:par>
                        <p:par>
                          <p:cTn id="146" fill="hold">
                            <p:stCondLst>
                              <p:cond delay="20500"/>
                            </p:stCondLst>
                            <p:childTnLst>
                              <p:par>
                                <p:cTn id="147" presetID="1" presetClass="entr" presetSubtype="0" fill="hold" grpId="0" nodeType="afterEffect">
                                  <p:stCondLst>
                                    <p:cond delay="500"/>
                                  </p:stCondLst>
                                  <p:childTnLst>
                                    <p:set>
                                      <p:cBhvr>
                                        <p:cTn id="148" dur="1" fill="hold">
                                          <p:stCondLst>
                                            <p:cond delay="0"/>
                                          </p:stCondLst>
                                        </p:cTn>
                                        <p:tgtEl>
                                          <p:spTgt spid="138"/>
                                        </p:tgtEl>
                                        <p:attrNameLst>
                                          <p:attrName>style.visibility</p:attrName>
                                        </p:attrNameLst>
                                      </p:cBhvr>
                                      <p:to>
                                        <p:strVal val="visible"/>
                                      </p:to>
                                    </p:set>
                                  </p:childTnLst>
                                </p:cTn>
                              </p:par>
                            </p:childTnLst>
                          </p:cTn>
                        </p:par>
                        <p:par>
                          <p:cTn id="149" fill="hold">
                            <p:stCondLst>
                              <p:cond delay="21000"/>
                            </p:stCondLst>
                            <p:childTnLst>
                              <p:par>
                                <p:cTn id="150" presetID="42" presetClass="exit" presetSubtype="0" fill="hold" nodeType="afterEffect">
                                  <p:stCondLst>
                                    <p:cond delay="500"/>
                                  </p:stCondLst>
                                  <p:childTnLst>
                                    <p:animEffect transition="out" filter="fade">
                                      <p:cBhvr>
                                        <p:cTn id="151" dur="1000"/>
                                        <p:tgtEl>
                                          <p:spTgt spid="123">
                                            <p:txEl>
                                              <p:pRg st="0" end="0"/>
                                            </p:txEl>
                                          </p:spTgt>
                                        </p:tgtEl>
                                      </p:cBhvr>
                                    </p:animEffect>
                                    <p:anim calcmode="lin" valueType="num">
                                      <p:cBhvr>
                                        <p:cTn id="152" dur="1000"/>
                                        <p:tgtEl>
                                          <p:spTgt spid="123">
                                            <p:txEl>
                                              <p:pRg st="0" end="0"/>
                                            </p:txEl>
                                          </p:spTgt>
                                        </p:tgtEl>
                                        <p:attrNameLst>
                                          <p:attrName>ppt_x</p:attrName>
                                        </p:attrNameLst>
                                      </p:cBhvr>
                                      <p:tavLst>
                                        <p:tav tm="0">
                                          <p:val>
                                            <p:strVal val="ppt_x"/>
                                          </p:val>
                                        </p:tav>
                                        <p:tav tm="100000">
                                          <p:val>
                                            <p:strVal val="ppt_x"/>
                                          </p:val>
                                        </p:tav>
                                      </p:tavLst>
                                    </p:anim>
                                    <p:anim calcmode="lin" valueType="num">
                                      <p:cBhvr>
                                        <p:cTn id="153" dur="1000"/>
                                        <p:tgtEl>
                                          <p:spTgt spid="123">
                                            <p:txEl>
                                              <p:pRg st="0" end="0"/>
                                            </p:txEl>
                                          </p:spTgt>
                                        </p:tgtEl>
                                        <p:attrNameLst>
                                          <p:attrName>ppt_y</p:attrName>
                                        </p:attrNameLst>
                                      </p:cBhvr>
                                      <p:tavLst>
                                        <p:tav tm="0">
                                          <p:val>
                                            <p:strVal val="ppt_y"/>
                                          </p:val>
                                        </p:tav>
                                        <p:tav tm="100000">
                                          <p:val>
                                            <p:strVal val="ppt_y+.1"/>
                                          </p:val>
                                        </p:tav>
                                      </p:tavLst>
                                    </p:anim>
                                    <p:set>
                                      <p:cBhvr>
                                        <p:cTn id="154" dur="1" fill="hold">
                                          <p:stCondLst>
                                            <p:cond delay="999"/>
                                          </p:stCondLst>
                                        </p:cTn>
                                        <p:tgtEl>
                                          <p:spTgt spid="123">
                                            <p:txEl>
                                              <p:pRg st="0" end="0"/>
                                            </p:txEl>
                                          </p:spTgt>
                                        </p:tgtEl>
                                        <p:attrNameLst>
                                          <p:attrName>style.visibility</p:attrName>
                                        </p:attrNameLst>
                                      </p:cBhvr>
                                      <p:to>
                                        <p:strVal val="hidden"/>
                                      </p:to>
                                    </p:set>
                                  </p:childTnLst>
                                </p:cTn>
                              </p:par>
                            </p:childTnLst>
                          </p:cTn>
                        </p:par>
                        <p:par>
                          <p:cTn id="155" fill="hold">
                            <p:stCondLst>
                              <p:cond delay="22500"/>
                            </p:stCondLst>
                            <p:childTnLst>
                              <p:par>
                                <p:cTn id="156" presetID="42" presetClass="entr" presetSubtype="0" fill="hold" nodeType="afterEffect">
                                  <p:stCondLst>
                                    <p:cond delay="500"/>
                                  </p:stCondLst>
                                  <p:childTnLst>
                                    <p:set>
                                      <p:cBhvr>
                                        <p:cTn id="157" dur="1" fill="hold">
                                          <p:stCondLst>
                                            <p:cond delay="0"/>
                                          </p:stCondLst>
                                        </p:cTn>
                                        <p:tgtEl>
                                          <p:spTgt spid="139">
                                            <p:txEl>
                                              <p:pRg st="0" end="0"/>
                                            </p:txEl>
                                          </p:spTgt>
                                        </p:tgtEl>
                                        <p:attrNameLst>
                                          <p:attrName>style.visibility</p:attrName>
                                        </p:attrNameLst>
                                      </p:cBhvr>
                                      <p:to>
                                        <p:strVal val="visible"/>
                                      </p:to>
                                    </p:set>
                                    <p:animEffect transition="in" filter="fade">
                                      <p:cBhvr>
                                        <p:cTn id="158" dur="1000"/>
                                        <p:tgtEl>
                                          <p:spTgt spid="139">
                                            <p:txEl>
                                              <p:pRg st="0" end="0"/>
                                            </p:txEl>
                                          </p:spTgt>
                                        </p:tgtEl>
                                      </p:cBhvr>
                                    </p:animEffect>
                                    <p:anim calcmode="lin" valueType="num">
                                      <p:cBhvr>
                                        <p:cTn id="159" dur="10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60" dur="1000" fill="hold"/>
                                        <p:tgtEl>
                                          <p:spTgt spid="1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nodeType="clickEffect">
                                  <p:stCondLst>
                                    <p:cond delay="0"/>
                                  </p:stCondLst>
                                  <p:childTnLst>
                                    <p:set>
                                      <p:cBhvr>
                                        <p:cTn id="164" dur="1" fill="hold">
                                          <p:stCondLst>
                                            <p:cond delay="0"/>
                                          </p:stCondLst>
                                        </p:cTn>
                                        <p:tgtEl>
                                          <p:spTgt spid="119">
                                            <p:txEl>
                                              <p:pRg st="5" end="5"/>
                                            </p:txEl>
                                          </p:spTgt>
                                        </p:tgtEl>
                                        <p:attrNameLst>
                                          <p:attrName>style.visibility</p:attrName>
                                        </p:attrNameLst>
                                      </p:cBhvr>
                                      <p:to>
                                        <p:strVal val="visible"/>
                                      </p:to>
                                    </p:set>
                                    <p:animEffect transition="in" filter="fade">
                                      <p:cBhvr>
                                        <p:cTn id="165" dur="1000"/>
                                        <p:tgtEl>
                                          <p:spTgt spid="119">
                                            <p:txEl>
                                              <p:pRg st="5" end="5"/>
                                            </p:txEl>
                                          </p:spTgt>
                                        </p:tgtEl>
                                      </p:cBhvr>
                                    </p:animEffect>
                                    <p:anim calcmode="lin" valueType="num">
                                      <p:cBhvr>
                                        <p:cTn id="166" dur="1000" fill="hold"/>
                                        <p:tgtEl>
                                          <p:spTgt spid="119">
                                            <p:txEl>
                                              <p:pRg st="5" end="5"/>
                                            </p:txEl>
                                          </p:spTgt>
                                        </p:tgtEl>
                                        <p:attrNameLst>
                                          <p:attrName>ppt_x</p:attrName>
                                        </p:attrNameLst>
                                      </p:cBhvr>
                                      <p:tavLst>
                                        <p:tav tm="0">
                                          <p:val>
                                            <p:strVal val="#ppt_x"/>
                                          </p:val>
                                        </p:tav>
                                        <p:tav tm="100000">
                                          <p:val>
                                            <p:strVal val="#ppt_x"/>
                                          </p:val>
                                        </p:tav>
                                      </p:tavLst>
                                    </p:anim>
                                    <p:anim calcmode="lin" valueType="num">
                                      <p:cBhvr>
                                        <p:cTn id="167" dur="1000" fill="hold"/>
                                        <p:tgtEl>
                                          <p:spTgt spid="1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xit" presetSubtype="0" fill="hold" nodeType="clickEffect">
                                  <p:stCondLst>
                                    <p:cond delay="0"/>
                                  </p:stCondLst>
                                  <p:childTnLst>
                                    <p:animEffect transition="out" filter="fade">
                                      <p:cBhvr>
                                        <p:cTn id="171" dur="1000"/>
                                        <p:tgtEl>
                                          <p:spTgt spid="141">
                                            <p:txEl>
                                              <p:pRg st="0" end="0"/>
                                            </p:txEl>
                                          </p:spTgt>
                                        </p:tgtEl>
                                      </p:cBhvr>
                                    </p:animEffect>
                                    <p:anim calcmode="lin" valueType="num">
                                      <p:cBhvr>
                                        <p:cTn id="172" dur="1000"/>
                                        <p:tgtEl>
                                          <p:spTgt spid="141">
                                            <p:txEl>
                                              <p:pRg st="0" end="0"/>
                                            </p:txEl>
                                          </p:spTgt>
                                        </p:tgtEl>
                                        <p:attrNameLst>
                                          <p:attrName>ppt_x</p:attrName>
                                        </p:attrNameLst>
                                      </p:cBhvr>
                                      <p:tavLst>
                                        <p:tav tm="0">
                                          <p:val>
                                            <p:strVal val="ppt_x"/>
                                          </p:val>
                                        </p:tav>
                                        <p:tav tm="100000">
                                          <p:val>
                                            <p:strVal val="ppt_x"/>
                                          </p:val>
                                        </p:tav>
                                      </p:tavLst>
                                    </p:anim>
                                    <p:anim calcmode="lin" valueType="num">
                                      <p:cBhvr>
                                        <p:cTn id="173" dur="1000"/>
                                        <p:tgtEl>
                                          <p:spTgt spid="141">
                                            <p:txEl>
                                              <p:pRg st="0" end="0"/>
                                            </p:txEl>
                                          </p:spTgt>
                                        </p:tgtEl>
                                        <p:attrNameLst>
                                          <p:attrName>ppt_y</p:attrName>
                                        </p:attrNameLst>
                                      </p:cBhvr>
                                      <p:tavLst>
                                        <p:tav tm="0">
                                          <p:val>
                                            <p:strVal val="ppt_y"/>
                                          </p:val>
                                        </p:tav>
                                        <p:tav tm="100000">
                                          <p:val>
                                            <p:strVal val="ppt_y+.1"/>
                                          </p:val>
                                        </p:tav>
                                      </p:tavLst>
                                    </p:anim>
                                    <p:set>
                                      <p:cBhvr>
                                        <p:cTn id="174" dur="1" fill="hold">
                                          <p:stCondLst>
                                            <p:cond delay="999"/>
                                          </p:stCondLst>
                                        </p:cTn>
                                        <p:tgtEl>
                                          <p:spTgt spid="141">
                                            <p:txEl>
                                              <p:pRg st="0" end="0"/>
                                            </p:txEl>
                                          </p:spTgt>
                                        </p:tgtEl>
                                        <p:attrNameLst>
                                          <p:attrName>style.visibility</p:attrName>
                                        </p:attrNameLst>
                                      </p:cBhvr>
                                      <p:to>
                                        <p:strVal val="hidden"/>
                                      </p:to>
                                    </p:set>
                                  </p:childTnLst>
                                </p:cTn>
                              </p:par>
                            </p:childTnLst>
                          </p:cTn>
                        </p:par>
                        <p:par>
                          <p:cTn id="175" fill="hold">
                            <p:stCondLst>
                              <p:cond delay="1000"/>
                            </p:stCondLst>
                            <p:childTnLst>
                              <p:par>
                                <p:cTn id="176" presetID="42" presetClass="entr" presetSubtype="0" fill="hold" nodeType="afterEffect">
                                  <p:stCondLst>
                                    <p:cond delay="500"/>
                                  </p:stCondLst>
                                  <p:childTnLst>
                                    <p:set>
                                      <p:cBhvr>
                                        <p:cTn id="177" dur="1" fill="hold">
                                          <p:stCondLst>
                                            <p:cond delay="0"/>
                                          </p:stCondLst>
                                        </p:cTn>
                                        <p:tgtEl>
                                          <p:spTgt spid="143">
                                            <p:txEl>
                                              <p:pRg st="0" end="0"/>
                                            </p:txEl>
                                          </p:spTgt>
                                        </p:tgtEl>
                                        <p:attrNameLst>
                                          <p:attrName>style.visibility</p:attrName>
                                        </p:attrNameLst>
                                      </p:cBhvr>
                                      <p:to>
                                        <p:strVal val="visible"/>
                                      </p:to>
                                    </p:set>
                                    <p:animEffect transition="in" filter="fade">
                                      <p:cBhvr>
                                        <p:cTn id="178" dur="1000"/>
                                        <p:tgtEl>
                                          <p:spTgt spid="143">
                                            <p:txEl>
                                              <p:pRg st="0" end="0"/>
                                            </p:txEl>
                                          </p:spTgt>
                                        </p:tgtEl>
                                      </p:cBhvr>
                                    </p:animEffect>
                                    <p:anim calcmode="lin" valueType="num">
                                      <p:cBhvr>
                                        <p:cTn id="179" dur="1000" fill="hold"/>
                                        <p:tgtEl>
                                          <p:spTgt spid="143">
                                            <p:txEl>
                                              <p:pRg st="0" end="0"/>
                                            </p:txEl>
                                          </p:spTgt>
                                        </p:tgtEl>
                                        <p:attrNameLst>
                                          <p:attrName>ppt_x</p:attrName>
                                        </p:attrNameLst>
                                      </p:cBhvr>
                                      <p:tavLst>
                                        <p:tav tm="0">
                                          <p:val>
                                            <p:strVal val="#ppt_x"/>
                                          </p:val>
                                        </p:tav>
                                        <p:tav tm="100000">
                                          <p:val>
                                            <p:strVal val="#ppt_x"/>
                                          </p:val>
                                        </p:tav>
                                      </p:tavLst>
                                    </p:anim>
                                    <p:anim calcmode="lin" valueType="num">
                                      <p:cBhvr>
                                        <p:cTn id="180" dur="1000" fill="hold"/>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119">
                                            <p:txEl>
                                              <p:pRg st="6" end="6"/>
                                            </p:txEl>
                                          </p:spTgt>
                                        </p:tgtEl>
                                        <p:attrNameLst>
                                          <p:attrName>style.visibility</p:attrName>
                                        </p:attrNameLst>
                                      </p:cBhvr>
                                      <p:to>
                                        <p:strVal val="visible"/>
                                      </p:to>
                                    </p:set>
                                    <p:animEffect transition="in" filter="fade">
                                      <p:cBhvr>
                                        <p:cTn id="185" dur="1000"/>
                                        <p:tgtEl>
                                          <p:spTgt spid="119">
                                            <p:txEl>
                                              <p:pRg st="6" end="6"/>
                                            </p:txEl>
                                          </p:spTgt>
                                        </p:tgtEl>
                                      </p:cBhvr>
                                    </p:animEffect>
                                    <p:anim calcmode="lin" valueType="num">
                                      <p:cBhvr>
                                        <p:cTn id="186" dur="1000" fill="hold"/>
                                        <p:tgtEl>
                                          <p:spTgt spid="119">
                                            <p:txEl>
                                              <p:pRg st="6" end="6"/>
                                            </p:txEl>
                                          </p:spTgt>
                                        </p:tgtEl>
                                        <p:attrNameLst>
                                          <p:attrName>ppt_x</p:attrName>
                                        </p:attrNameLst>
                                      </p:cBhvr>
                                      <p:tavLst>
                                        <p:tav tm="0">
                                          <p:val>
                                            <p:strVal val="#ppt_x"/>
                                          </p:val>
                                        </p:tav>
                                        <p:tav tm="100000">
                                          <p:val>
                                            <p:strVal val="#ppt_x"/>
                                          </p:val>
                                        </p:tav>
                                      </p:tavLst>
                                    </p:anim>
                                    <p:anim calcmode="lin" valueType="num">
                                      <p:cBhvr>
                                        <p:cTn id="187" dur="1000" fill="hold"/>
                                        <p:tgtEl>
                                          <p:spTgt spid="1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nodeType="clickEffect">
                                  <p:stCondLst>
                                    <p:cond delay="0"/>
                                  </p:stCondLst>
                                  <p:childTnLst>
                                    <p:set>
                                      <p:cBhvr>
                                        <p:cTn id="191" dur="1" fill="hold">
                                          <p:stCondLst>
                                            <p:cond delay="0"/>
                                          </p:stCondLst>
                                        </p:cTn>
                                        <p:tgtEl>
                                          <p:spTgt spid="119">
                                            <p:txEl>
                                              <p:pRg st="7" end="7"/>
                                            </p:txEl>
                                          </p:spTgt>
                                        </p:tgtEl>
                                        <p:attrNameLst>
                                          <p:attrName>style.visibility</p:attrName>
                                        </p:attrNameLst>
                                      </p:cBhvr>
                                      <p:to>
                                        <p:strVal val="visible"/>
                                      </p:to>
                                    </p:set>
                                    <p:animEffect transition="in" filter="fade">
                                      <p:cBhvr>
                                        <p:cTn id="192" dur="1000"/>
                                        <p:tgtEl>
                                          <p:spTgt spid="119">
                                            <p:txEl>
                                              <p:pRg st="7" end="7"/>
                                            </p:txEl>
                                          </p:spTgt>
                                        </p:tgtEl>
                                      </p:cBhvr>
                                    </p:animEffect>
                                    <p:anim calcmode="lin" valueType="num">
                                      <p:cBhvr>
                                        <p:cTn id="193" dur="1000" fill="hold"/>
                                        <p:tgtEl>
                                          <p:spTgt spid="119">
                                            <p:txEl>
                                              <p:pRg st="7" end="7"/>
                                            </p:txEl>
                                          </p:spTgt>
                                        </p:tgtEl>
                                        <p:attrNameLst>
                                          <p:attrName>ppt_x</p:attrName>
                                        </p:attrNameLst>
                                      </p:cBhvr>
                                      <p:tavLst>
                                        <p:tav tm="0">
                                          <p:val>
                                            <p:strVal val="#ppt_x"/>
                                          </p:val>
                                        </p:tav>
                                        <p:tav tm="100000">
                                          <p:val>
                                            <p:strVal val="#ppt_x"/>
                                          </p:val>
                                        </p:tav>
                                      </p:tavLst>
                                    </p:anim>
                                    <p:anim calcmode="lin" valueType="num">
                                      <p:cBhvr>
                                        <p:cTn id="194" dur="1000" fill="hold"/>
                                        <p:tgtEl>
                                          <p:spTgt spid="1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26"/>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144"/>
                                        </p:tgtEl>
                                        <p:attrNameLst>
                                          <p:attrName>style.visibility</p:attrName>
                                        </p:attrNameLst>
                                      </p:cBhvr>
                                      <p:to>
                                        <p:strVal val="visible"/>
                                      </p:to>
                                    </p:set>
                                    <p:animEffect transition="in" filter="fade">
                                      <p:cBhvr>
                                        <p:cTn id="203" dur="1000"/>
                                        <p:tgtEl>
                                          <p:spTgt spid="144"/>
                                        </p:tgtEl>
                                      </p:cBhvr>
                                    </p:animEffect>
                                    <p:anim calcmode="lin" valueType="num">
                                      <p:cBhvr>
                                        <p:cTn id="204" dur="1000" fill="hold"/>
                                        <p:tgtEl>
                                          <p:spTgt spid="144"/>
                                        </p:tgtEl>
                                        <p:attrNameLst>
                                          <p:attrName>ppt_x</p:attrName>
                                        </p:attrNameLst>
                                      </p:cBhvr>
                                      <p:tavLst>
                                        <p:tav tm="0">
                                          <p:val>
                                            <p:strVal val="#ppt_x"/>
                                          </p:val>
                                        </p:tav>
                                        <p:tav tm="100000">
                                          <p:val>
                                            <p:strVal val="#ppt_x"/>
                                          </p:val>
                                        </p:tav>
                                      </p:tavLst>
                                    </p:anim>
                                    <p:anim calcmode="lin" valueType="num">
                                      <p:cBhvr>
                                        <p:cTn id="205"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27" grpId="0" animBg="1"/>
      <p:bldP spid="129" grpId="0" animBg="1"/>
      <p:bldP spid="132" grpId="0" animBg="1"/>
      <p:bldP spid="135" grpId="0" animBg="1"/>
      <p:bldP spid="138" grpId="0" animBg="1"/>
      <p:bldP spid="14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107504" y="1028071"/>
                <a:ext cx="9289032" cy="1336071"/>
              </a:xfrm>
              <a:prstGeom prst="rect">
                <a:avLst/>
              </a:prstGeom>
              <a:noFill/>
            </p:spPr>
            <p:txBody>
              <a:bodyPr wrap="square" rtlCol="0">
                <a:spAutoFit/>
              </a:bodyPr>
              <a:lstStyle/>
              <a:p>
                <a:r>
                  <a:rPr kumimoji="1" lang="en-US" altLang="zh-CN" sz="2000" b="0" dirty="0">
                    <a:latin typeface="Candara" panose="020E0502030303020204" pitchFamily="34" charset="0"/>
                  </a:rPr>
                  <a:t>      We propose a </a:t>
                </a:r>
                <a:r>
                  <a:rPr kumimoji="1" lang="en-US" altLang="zh-CN" sz="2000" dirty="0">
                    <a:solidFill>
                      <a:srgbClr val="FF0000"/>
                    </a:solidFill>
                    <a:latin typeface="Candara" panose="020E0502030303020204" pitchFamily="34" charset="0"/>
                  </a:rPr>
                  <a:t>Randomized Backward Search (RBS) </a:t>
                </a:r>
                <a:r>
                  <a:rPr kumimoji="1" lang="en-US" altLang="zh-CN" sz="2000" b="0" dirty="0">
                    <a:latin typeface="Candara" panose="020E0502030303020204" pitchFamily="34" charset="0"/>
                  </a:rPr>
                  <a:t>for single-target PPR: </a:t>
                </a:r>
              </a:p>
              <a:p>
                <a:pPr marL="342900" indent="-342900">
                  <a:buClr>
                    <a:schemeClr val="tx1"/>
                  </a:buClr>
                  <a:buSzPct val="80000"/>
                  <a:buFont typeface="Wingdings" pitchFamily="2" charset="2"/>
                  <a:buChar char="p"/>
                </a:pPr>
                <a:r>
                  <a:rPr kumimoji="1" lang="en-US" altLang="zh-CN" sz="2000" dirty="0">
                    <a:solidFill>
                      <a:srgbClr val="FF0000"/>
                    </a:solidFill>
                    <a:latin typeface="Candara" panose="020E0502030303020204" pitchFamily="34" charset="0"/>
                  </a:rPr>
                  <a:t>ONLY</a:t>
                </a:r>
                <a:r>
                  <a:rPr kumimoji="1" lang="en-US" altLang="zh-CN" sz="2000" b="0" dirty="0">
                    <a:latin typeface="Candara" panose="020E0502030303020204" pitchFamily="34" charset="0"/>
                  </a:rPr>
                  <a:t> push to the nodes with small out-degrees deterministically.</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en-US" altLang="zh-CN" sz="2000" b="0" kern="0" dirty="0">
                    <a:latin typeface="Candara" panose="020E0502030303020204" pitchFamily="34" charset="0"/>
                    <a:ea typeface="Cambria Math" panose="02040503050406030204" pitchFamily="18" charset="0"/>
                  </a:rPr>
                  <a:t>the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en-US" altLang="zh-CN" sz="2000" b="0" kern="0" dirty="0">
                    <a:latin typeface="Candara" panose="020E0502030303020204" pitchFamily="34" charset="0"/>
                    <a:ea typeface="Cambria Math" panose="02040503050406030204" pitchFamily="18" charset="0"/>
                  </a:rPr>
                  <a:t>  terminates at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t>
                </a: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th</a:t>
                </a:r>
                <a:r>
                  <a:rPr kumimoji="1" lang="en-US" altLang="zh-CN" sz="2000" b="0" dirty="0">
                    <a:latin typeface="Candara" panose="020E0502030303020204" pitchFamily="34" charset="0"/>
                  </a:rPr>
                  <a:t> steps}.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107504" y="1028071"/>
                <a:ext cx="9289032" cy="1336071"/>
              </a:xfrm>
              <a:prstGeom prst="rect">
                <a:avLst/>
              </a:prstGeom>
              <a:blipFill>
                <a:blip r:embed="rId3"/>
                <a:stretch>
                  <a:fillRect l="-136" t="-1887" b="-52830"/>
                </a:stretch>
              </a:blipFill>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FBAE371B-FB79-344E-84E7-BEAEA55D0445}"/>
              </a:ext>
            </a:extLst>
          </p:cNvPr>
          <p:cNvSpPr/>
          <p:nvPr/>
        </p:nvSpPr>
        <p:spPr>
          <a:xfrm>
            <a:off x="8388424" y="39443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88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8880"/>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4904"/>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8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8968"/>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4992"/>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610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61048"/>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7072"/>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52348"/>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70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7974"/>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53136"/>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32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3216"/>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13173"/>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9160"/>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9160"/>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9120"/>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13173"/>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3216"/>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9240"/>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92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9240"/>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317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31748"/>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31748"/>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7772"/>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连接符 62">
            <a:extLst>
              <a:ext uri="{FF2B5EF4-FFF2-40B4-BE49-F238E27FC236}">
                <a16:creationId xmlns:a16="http://schemas.microsoft.com/office/drawing/2014/main" id="{50AB0107-2E30-EF41-9CF8-4C0ABDD2E688}"/>
              </a:ext>
            </a:extLst>
          </p:cNvPr>
          <p:cNvCxnSpPr>
            <a:cxnSpLocks/>
          </p:cNvCxnSpPr>
          <p:nvPr/>
        </p:nvCxnSpPr>
        <p:spPr>
          <a:xfrm flipH="1">
            <a:off x="3275856" y="2562382"/>
            <a:ext cx="1" cy="2692079"/>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49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4992"/>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4397"/>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7072"/>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888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5313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916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91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924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6065"/>
                <a:ext cx="88460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6065"/>
                <a:ext cx="884601" cy="338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635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6357"/>
                <a:ext cx="560666" cy="338554"/>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矩形 108">
                <a:extLst>
                  <a:ext uri="{FF2B5EF4-FFF2-40B4-BE49-F238E27FC236}">
                    <a16:creationId xmlns:a16="http://schemas.microsoft.com/office/drawing/2014/main" id="{E8968BF0-901C-5947-9129-F02E649D4620}"/>
                  </a:ext>
                </a:extLst>
              </p:cNvPr>
              <p:cNvSpPr/>
              <p:nvPr/>
            </p:nvSpPr>
            <p:spPr>
              <a:xfrm>
                <a:off x="3219807" y="4415337"/>
                <a:ext cx="87985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9" name="矩形 108">
                <a:extLst>
                  <a:ext uri="{FF2B5EF4-FFF2-40B4-BE49-F238E27FC236}">
                    <a16:creationId xmlns:a16="http://schemas.microsoft.com/office/drawing/2014/main" id="{E8968BF0-901C-5947-9129-F02E649D4620}"/>
                  </a:ext>
                </a:extLst>
              </p:cNvPr>
              <p:cNvSpPr>
                <a:spLocks noRot="1" noChangeAspect="1" noMove="1" noResize="1" noEditPoints="1" noAdjustHandles="1" noChangeArrowheads="1" noChangeShapeType="1" noTextEdit="1"/>
              </p:cNvSpPr>
              <p:nvPr/>
            </p:nvSpPr>
            <p:spPr>
              <a:xfrm>
                <a:off x="3219807" y="4415337"/>
                <a:ext cx="879856"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E6B40059-B931-D24D-80CE-61D5CB6AF00A}"/>
                  </a:ext>
                </a:extLst>
              </p:cNvPr>
              <p:cNvSpPr/>
              <p:nvPr/>
            </p:nvSpPr>
            <p:spPr>
              <a:xfrm>
                <a:off x="3892737" y="441562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0" name="矩形 109">
                <a:extLst>
                  <a:ext uri="{FF2B5EF4-FFF2-40B4-BE49-F238E27FC236}">
                    <a16:creationId xmlns:a16="http://schemas.microsoft.com/office/drawing/2014/main" id="{E6B40059-B931-D24D-80CE-61D5CB6AF00A}"/>
                  </a:ext>
                </a:extLst>
              </p:cNvPr>
              <p:cNvSpPr>
                <a:spLocks noRot="1" noChangeAspect="1" noMove="1" noResize="1" noEditPoints="1" noAdjustHandles="1" noChangeArrowheads="1" noChangeShapeType="1" noTextEdit="1"/>
              </p:cNvSpPr>
              <p:nvPr/>
            </p:nvSpPr>
            <p:spPr>
              <a:xfrm>
                <a:off x="3892737" y="4415629"/>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B7A2C956-8727-B547-A677-B0EA0738D7E7}"/>
                  </a:ext>
                </a:extLst>
              </p:cNvPr>
              <p:cNvSpPr/>
              <p:nvPr/>
            </p:nvSpPr>
            <p:spPr>
              <a:xfrm>
                <a:off x="3215225" y="4905035"/>
                <a:ext cx="88383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1" name="矩形 110">
                <a:extLst>
                  <a:ext uri="{FF2B5EF4-FFF2-40B4-BE49-F238E27FC236}">
                    <a16:creationId xmlns:a16="http://schemas.microsoft.com/office/drawing/2014/main" id="{B7A2C956-8727-B547-A677-B0EA0738D7E7}"/>
                  </a:ext>
                </a:extLst>
              </p:cNvPr>
              <p:cNvSpPr>
                <a:spLocks noRot="1" noChangeAspect="1" noMove="1" noResize="1" noEditPoints="1" noAdjustHandles="1" noChangeArrowheads="1" noChangeShapeType="1" noTextEdit="1"/>
              </p:cNvSpPr>
              <p:nvPr/>
            </p:nvSpPr>
            <p:spPr>
              <a:xfrm>
                <a:off x="3215225" y="4905035"/>
                <a:ext cx="883832"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52B0C9C7-0413-4147-AC23-5CE41B43728A}"/>
                  </a:ext>
                </a:extLst>
              </p:cNvPr>
              <p:cNvSpPr/>
              <p:nvPr/>
            </p:nvSpPr>
            <p:spPr>
              <a:xfrm>
                <a:off x="3888155" y="490532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2" name="矩形 111">
                <a:extLst>
                  <a:ext uri="{FF2B5EF4-FFF2-40B4-BE49-F238E27FC236}">
                    <a16:creationId xmlns:a16="http://schemas.microsoft.com/office/drawing/2014/main" id="{52B0C9C7-0413-4147-AC23-5CE41B43728A}"/>
                  </a:ext>
                </a:extLst>
              </p:cNvPr>
              <p:cNvSpPr>
                <a:spLocks noRot="1" noChangeAspect="1" noMove="1" noResize="1" noEditPoints="1" noAdjustHandles="1" noChangeArrowheads="1" noChangeShapeType="1" noTextEdit="1"/>
              </p:cNvSpPr>
              <p:nvPr/>
            </p:nvSpPr>
            <p:spPr>
              <a:xfrm>
                <a:off x="3888155" y="4905327"/>
                <a:ext cx="560666" cy="338554"/>
              </a:xfrm>
              <a:prstGeom prst="rect">
                <a:avLst/>
              </a:prstGeom>
              <a:blipFill>
                <a:blip r:embed="rId15"/>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B9E6A6D-D153-0940-9EEF-93CB5A10A829}"/>
              </a:ext>
            </a:extLst>
          </p:cNvPr>
          <p:cNvSpPr txBox="1"/>
          <p:nvPr/>
        </p:nvSpPr>
        <p:spPr>
          <a:xfrm>
            <a:off x="3593923" y="469852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p:sp>
        <p:nvSpPr>
          <p:cNvPr id="127" name="文本框 126">
            <a:extLst>
              <a:ext uri="{FF2B5EF4-FFF2-40B4-BE49-F238E27FC236}">
                <a16:creationId xmlns:a16="http://schemas.microsoft.com/office/drawing/2014/main" id="{999BD7DF-6ADA-4E4D-A6A7-7D71B8F9608B}"/>
              </a:ext>
            </a:extLst>
          </p:cNvPr>
          <p:cNvSpPr txBox="1"/>
          <p:nvPr/>
        </p:nvSpPr>
        <p:spPr>
          <a:xfrm>
            <a:off x="-36818" y="2564904"/>
            <a:ext cx="3312674" cy="400110"/>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p:txBody>
      </p:sp>
      <mc:AlternateContent xmlns:mc="http://schemas.openxmlformats.org/markup-compatibility/2006" xmlns:a14="http://schemas.microsoft.com/office/drawing/2010/main">
        <mc:Choice Requires="a14">
          <p:sp>
            <p:nvSpPr>
              <p:cNvPr id="128" name="矩形 127">
                <a:extLst>
                  <a:ext uri="{FF2B5EF4-FFF2-40B4-BE49-F238E27FC236}">
                    <a16:creationId xmlns:a16="http://schemas.microsoft.com/office/drawing/2014/main" id="{A3E61C08-4FBA-4B4A-962F-2922DB46D65B}"/>
                  </a:ext>
                </a:extLst>
              </p:cNvPr>
              <p:cNvSpPr/>
              <p:nvPr/>
            </p:nvSpPr>
            <p:spPr>
              <a:xfrm>
                <a:off x="4729418" y="2397991"/>
                <a:ext cx="95782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28" name="矩形 127">
                <a:extLst>
                  <a:ext uri="{FF2B5EF4-FFF2-40B4-BE49-F238E27FC236}">
                    <a16:creationId xmlns:a16="http://schemas.microsoft.com/office/drawing/2014/main" id="{A3E61C08-4FBA-4B4A-962F-2922DB46D65B}"/>
                  </a:ext>
                </a:extLst>
              </p:cNvPr>
              <p:cNvSpPr>
                <a:spLocks noRot="1" noChangeAspect="1" noMove="1" noResize="1" noEditPoints="1" noAdjustHandles="1" noChangeArrowheads="1" noChangeShapeType="1" noTextEdit="1"/>
              </p:cNvSpPr>
              <p:nvPr/>
            </p:nvSpPr>
            <p:spPr>
              <a:xfrm>
                <a:off x="4729418" y="2397991"/>
                <a:ext cx="957826"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矩形 128">
                <a:extLst>
                  <a:ext uri="{FF2B5EF4-FFF2-40B4-BE49-F238E27FC236}">
                    <a16:creationId xmlns:a16="http://schemas.microsoft.com/office/drawing/2014/main" id="{AEC7A809-9305-C748-A94E-4A056E3C9CEC}"/>
                  </a:ext>
                </a:extLst>
              </p:cNvPr>
              <p:cNvSpPr/>
              <p:nvPr/>
            </p:nvSpPr>
            <p:spPr>
              <a:xfrm>
                <a:off x="5523502" y="2402726"/>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29" name="矩形 128">
                <a:extLst>
                  <a:ext uri="{FF2B5EF4-FFF2-40B4-BE49-F238E27FC236}">
                    <a16:creationId xmlns:a16="http://schemas.microsoft.com/office/drawing/2014/main" id="{AEC7A809-9305-C748-A94E-4A056E3C9CEC}"/>
                  </a:ext>
                </a:extLst>
              </p:cNvPr>
              <p:cNvSpPr>
                <a:spLocks noRot="1" noChangeAspect="1" noMove="1" noResize="1" noEditPoints="1" noAdjustHandles="1" noChangeArrowheads="1" noChangeShapeType="1" noTextEdit="1"/>
              </p:cNvSpPr>
              <p:nvPr/>
            </p:nvSpPr>
            <p:spPr>
              <a:xfrm>
                <a:off x="5523502" y="2402726"/>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矩形 129">
                <a:extLst>
                  <a:ext uri="{FF2B5EF4-FFF2-40B4-BE49-F238E27FC236}">
                    <a16:creationId xmlns:a16="http://schemas.microsoft.com/office/drawing/2014/main" id="{ED1224FD-F93E-7146-8EB6-53475FDC3342}"/>
                  </a:ext>
                </a:extLst>
              </p:cNvPr>
              <p:cNvSpPr/>
              <p:nvPr/>
            </p:nvSpPr>
            <p:spPr>
              <a:xfrm>
                <a:off x="4728503" y="3184732"/>
                <a:ext cx="96257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0" name="矩形 129">
                <a:extLst>
                  <a:ext uri="{FF2B5EF4-FFF2-40B4-BE49-F238E27FC236}">
                    <a16:creationId xmlns:a16="http://schemas.microsoft.com/office/drawing/2014/main" id="{ED1224FD-F93E-7146-8EB6-53475FDC3342}"/>
                  </a:ext>
                </a:extLst>
              </p:cNvPr>
              <p:cNvSpPr>
                <a:spLocks noRot="1" noChangeAspect="1" noMove="1" noResize="1" noEditPoints="1" noAdjustHandles="1" noChangeArrowheads="1" noChangeShapeType="1" noTextEdit="1"/>
              </p:cNvSpPr>
              <p:nvPr/>
            </p:nvSpPr>
            <p:spPr>
              <a:xfrm>
                <a:off x="4728503" y="3184732"/>
                <a:ext cx="962571"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1" name="矩形 130">
                <a:extLst>
                  <a:ext uri="{FF2B5EF4-FFF2-40B4-BE49-F238E27FC236}">
                    <a16:creationId xmlns:a16="http://schemas.microsoft.com/office/drawing/2014/main" id="{26BFD5DC-6F95-BE49-B4F3-F07B29B1A9E4}"/>
                  </a:ext>
                </a:extLst>
              </p:cNvPr>
              <p:cNvSpPr/>
              <p:nvPr/>
            </p:nvSpPr>
            <p:spPr>
              <a:xfrm>
                <a:off x="5522587" y="318946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1" name="矩形 130">
                <a:extLst>
                  <a:ext uri="{FF2B5EF4-FFF2-40B4-BE49-F238E27FC236}">
                    <a16:creationId xmlns:a16="http://schemas.microsoft.com/office/drawing/2014/main" id="{26BFD5DC-6F95-BE49-B4F3-F07B29B1A9E4}"/>
                  </a:ext>
                </a:extLst>
              </p:cNvPr>
              <p:cNvSpPr>
                <a:spLocks noRot="1" noChangeAspect="1" noMove="1" noResize="1" noEditPoints="1" noAdjustHandles="1" noChangeArrowheads="1" noChangeShapeType="1" noTextEdit="1"/>
              </p:cNvSpPr>
              <p:nvPr/>
            </p:nvSpPr>
            <p:spPr>
              <a:xfrm>
                <a:off x="5522587" y="3189467"/>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矩形 131">
                <a:extLst>
                  <a:ext uri="{FF2B5EF4-FFF2-40B4-BE49-F238E27FC236}">
                    <a16:creationId xmlns:a16="http://schemas.microsoft.com/office/drawing/2014/main" id="{B03FB3BF-7FAF-B34C-BB51-5588168FAA40}"/>
                  </a:ext>
                </a:extLst>
              </p:cNvPr>
              <p:cNvSpPr/>
              <p:nvPr/>
            </p:nvSpPr>
            <p:spPr>
              <a:xfrm>
                <a:off x="4727422" y="3874866"/>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2" name="矩形 131">
                <a:extLst>
                  <a:ext uri="{FF2B5EF4-FFF2-40B4-BE49-F238E27FC236}">
                    <a16:creationId xmlns:a16="http://schemas.microsoft.com/office/drawing/2014/main" id="{B03FB3BF-7FAF-B34C-BB51-5588168FAA40}"/>
                  </a:ext>
                </a:extLst>
              </p:cNvPr>
              <p:cNvSpPr>
                <a:spLocks noRot="1" noChangeAspect="1" noMove="1" noResize="1" noEditPoints="1" noAdjustHandles="1" noChangeArrowheads="1" noChangeShapeType="1" noTextEdit="1"/>
              </p:cNvSpPr>
              <p:nvPr/>
            </p:nvSpPr>
            <p:spPr>
              <a:xfrm>
                <a:off x="4727422" y="3874866"/>
                <a:ext cx="962571"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矩形 132">
                <a:extLst>
                  <a:ext uri="{FF2B5EF4-FFF2-40B4-BE49-F238E27FC236}">
                    <a16:creationId xmlns:a16="http://schemas.microsoft.com/office/drawing/2014/main" id="{4E18909D-C5F6-FF46-90A9-7CEB5E328A3D}"/>
                  </a:ext>
                </a:extLst>
              </p:cNvPr>
              <p:cNvSpPr/>
              <p:nvPr/>
            </p:nvSpPr>
            <p:spPr>
              <a:xfrm>
                <a:off x="5521506" y="387960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3" name="矩形 132">
                <a:extLst>
                  <a:ext uri="{FF2B5EF4-FFF2-40B4-BE49-F238E27FC236}">
                    <a16:creationId xmlns:a16="http://schemas.microsoft.com/office/drawing/2014/main" id="{4E18909D-C5F6-FF46-90A9-7CEB5E328A3D}"/>
                  </a:ext>
                </a:extLst>
              </p:cNvPr>
              <p:cNvSpPr>
                <a:spLocks noRot="1" noChangeAspect="1" noMove="1" noResize="1" noEditPoints="1" noAdjustHandles="1" noChangeArrowheads="1" noChangeShapeType="1" noTextEdit="1"/>
              </p:cNvSpPr>
              <p:nvPr/>
            </p:nvSpPr>
            <p:spPr>
              <a:xfrm>
                <a:off x="5521506" y="3879601"/>
                <a:ext cx="560666"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矩形 133">
                <a:extLst>
                  <a:ext uri="{FF2B5EF4-FFF2-40B4-BE49-F238E27FC236}">
                    <a16:creationId xmlns:a16="http://schemas.microsoft.com/office/drawing/2014/main" id="{260BF9F2-E757-364F-9959-E044B04FD504}"/>
                  </a:ext>
                </a:extLst>
              </p:cNvPr>
              <p:cNvSpPr/>
              <p:nvPr/>
            </p:nvSpPr>
            <p:spPr>
              <a:xfrm>
                <a:off x="4727422" y="4656872"/>
                <a:ext cx="953787"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4" name="矩形 133">
                <a:extLst>
                  <a:ext uri="{FF2B5EF4-FFF2-40B4-BE49-F238E27FC236}">
                    <a16:creationId xmlns:a16="http://schemas.microsoft.com/office/drawing/2014/main" id="{260BF9F2-E757-364F-9959-E044B04FD504}"/>
                  </a:ext>
                </a:extLst>
              </p:cNvPr>
              <p:cNvSpPr>
                <a:spLocks noRot="1" noChangeAspect="1" noMove="1" noResize="1" noEditPoints="1" noAdjustHandles="1" noChangeArrowheads="1" noChangeShapeType="1" noTextEdit="1"/>
              </p:cNvSpPr>
              <p:nvPr/>
            </p:nvSpPr>
            <p:spPr>
              <a:xfrm>
                <a:off x="4727422" y="4656872"/>
                <a:ext cx="95378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矩形 134">
                <a:extLst>
                  <a:ext uri="{FF2B5EF4-FFF2-40B4-BE49-F238E27FC236}">
                    <a16:creationId xmlns:a16="http://schemas.microsoft.com/office/drawing/2014/main" id="{C0BD572B-E9D7-6642-B935-6F693A6EFD3A}"/>
                  </a:ext>
                </a:extLst>
              </p:cNvPr>
              <p:cNvSpPr/>
              <p:nvPr/>
            </p:nvSpPr>
            <p:spPr>
              <a:xfrm>
                <a:off x="5521506" y="466160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5" name="矩形 134">
                <a:extLst>
                  <a:ext uri="{FF2B5EF4-FFF2-40B4-BE49-F238E27FC236}">
                    <a16:creationId xmlns:a16="http://schemas.microsoft.com/office/drawing/2014/main" id="{C0BD572B-E9D7-6642-B935-6F693A6EFD3A}"/>
                  </a:ext>
                </a:extLst>
              </p:cNvPr>
              <p:cNvSpPr>
                <a:spLocks noRot="1" noChangeAspect="1" noMove="1" noResize="1" noEditPoints="1" noAdjustHandles="1" noChangeArrowheads="1" noChangeShapeType="1" noTextEdit="1"/>
              </p:cNvSpPr>
              <p:nvPr/>
            </p:nvSpPr>
            <p:spPr>
              <a:xfrm>
                <a:off x="5521506" y="4661607"/>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矩形 135">
                <a:extLst>
                  <a:ext uri="{FF2B5EF4-FFF2-40B4-BE49-F238E27FC236}">
                    <a16:creationId xmlns:a16="http://schemas.microsoft.com/office/drawing/2014/main" id="{8D0C1497-F375-6E46-8E4E-FB7BA9E374B0}"/>
                  </a:ext>
                </a:extLst>
              </p:cNvPr>
              <p:cNvSpPr/>
              <p:nvPr/>
            </p:nvSpPr>
            <p:spPr>
              <a:xfrm>
                <a:off x="4727422" y="5448960"/>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6" name="矩形 135">
                <a:extLst>
                  <a:ext uri="{FF2B5EF4-FFF2-40B4-BE49-F238E27FC236}">
                    <a16:creationId xmlns:a16="http://schemas.microsoft.com/office/drawing/2014/main" id="{8D0C1497-F375-6E46-8E4E-FB7BA9E374B0}"/>
                  </a:ext>
                </a:extLst>
              </p:cNvPr>
              <p:cNvSpPr>
                <a:spLocks noRot="1" noChangeAspect="1" noMove="1" noResize="1" noEditPoints="1" noAdjustHandles="1" noChangeArrowheads="1" noChangeShapeType="1" noTextEdit="1"/>
              </p:cNvSpPr>
              <p:nvPr/>
            </p:nvSpPr>
            <p:spPr>
              <a:xfrm>
                <a:off x="4727422" y="5448960"/>
                <a:ext cx="962571" cy="338554"/>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矩形 136">
                <a:extLst>
                  <a:ext uri="{FF2B5EF4-FFF2-40B4-BE49-F238E27FC236}">
                    <a16:creationId xmlns:a16="http://schemas.microsoft.com/office/drawing/2014/main" id="{E1B07D40-4023-6F44-B957-7A67C26ACFD8}"/>
                  </a:ext>
                </a:extLst>
              </p:cNvPr>
              <p:cNvSpPr/>
              <p:nvPr/>
            </p:nvSpPr>
            <p:spPr>
              <a:xfrm>
                <a:off x="5521506" y="545369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7" name="矩形 136">
                <a:extLst>
                  <a:ext uri="{FF2B5EF4-FFF2-40B4-BE49-F238E27FC236}">
                    <a16:creationId xmlns:a16="http://schemas.microsoft.com/office/drawing/2014/main" id="{E1B07D40-4023-6F44-B957-7A67C26ACFD8}"/>
                  </a:ext>
                </a:extLst>
              </p:cNvPr>
              <p:cNvSpPr>
                <a:spLocks noRot="1" noChangeAspect="1" noMove="1" noResize="1" noEditPoints="1" noAdjustHandles="1" noChangeArrowheads="1" noChangeShapeType="1" noTextEdit="1"/>
              </p:cNvSpPr>
              <p:nvPr/>
            </p:nvSpPr>
            <p:spPr>
              <a:xfrm>
                <a:off x="5521506" y="5453695"/>
                <a:ext cx="560666"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矩形 137">
                <a:extLst>
                  <a:ext uri="{FF2B5EF4-FFF2-40B4-BE49-F238E27FC236}">
                    <a16:creationId xmlns:a16="http://schemas.microsoft.com/office/drawing/2014/main" id="{94E80C68-B1B8-CA4C-9944-AE2E09A7269C}"/>
                  </a:ext>
                </a:extLst>
              </p:cNvPr>
              <p:cNvSpPr/>
              <p:nvPr/>
            </p:nvSpPr>
            <p:spPr>
              <a:xfrm>
                <a:off x="4737163" y="33976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38" name="矩形 137">
                <a:extLst>
                  <a:ext uri="{FF2B5EF4-FFF2-40B4-BE49-F238E27FC236}">
                    <a16:creationId xmlns:a16="http://schemas.microsoft.com/office/drawing/2014/main" id="{94E80C68-B1B8-CA4C-9944-AE2E09A7269C}"/>
                  </a:ext>
                </a:extLst>
              </p:cNvPr>
              <p:cNvSpPr>
                <a:spLocks noRot="1" noChangeAspect="1" noMove="1" noResize="1" noEditPoints="1" noAdjustHandles="1" noChangeArrowheads="1" noChangeShapeType="1" noTextEdit="1"/>
              </p:cNvSpPr>
              <p:nvPr/>
            </p:nvSpPr>
            <p:spPr>
              <a:xfrm>
                <a:off x="4737163" y="3397695"/>
                <a:ext cx="1112164" cy="338554"/>
              </a:xfrm>
              <a:prstGeom prst="rect">
                <a:avLst/>
              </a:prstGeom>
              <a:blipFill>
                <a:blip r:embed="rId24"/>
                <a:stretch>
                  <a:fillRect b="-14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矩形 138">
                <a:extLst>
                  <a:ext uri="{FF2B5EF4-FFF2-40B4-BE49-F238E27FC236}">
                    <a16:creationId xmlns:a16="http://schemas.microsoft.com/office/drawing/2014/main" id="{CCA24BB6-1686-7C4E-A455-2DCCBACDB3B2}"/>
                  </a:ext>
                </a:extLst>
              </p:cNvPr>
              <p:cNvSpPr/>
              <p:nvPr/>
            </p:nvSpPr>
            <p:spPr>
              <a:xfrm>
                <a:off x="4737163" y="2675079"/>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39" name="矩形 138">
                <a:extLst>
                  <a:ext uri="{FF2B5EF4-FFF2-40B4-BE49-F238E27FC236}">
                    <a16:creationId xmlns:a16="http://schemas.microsoft.com/office/drawing/2014/main" id="{CCA24BB6-1686-7C4E-A455-2DCCBACDB3B2}"/>
                  </a:ext>
                </a:extLst>
              </p:cNvPr>
              <p:cNvSpPr>
                <a:spLocks noRot="1" noChangeAspect="1" noMove="1" noResize="1" noEditPoints="1" noAdjustHandles="1" noChangeArrowheads="1" noChangeShapeType="1" noTextEdit="1"/>
              </p:cNvSpPr>
              <p:nvPr/>
            </p:nvSpPr>
            <p:spPr>
              <a:xfrm>
                <a:off x="4737163" y="2675079"/>
                <a:ext cx="1112164" cy="338554"/>
              </a:xfrm>
              <a:prstGeom prst="rect">
                <a:avLst/>
              </a:prstGeom>
              <a:blipFill>
                <a:blip r:embed="rId25"/>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矩形 139">
                <a:extLst>
                  <a:ext uri="{FF2B5EF4-FFF2-40B4-BE49-F238E27FC236}">
                    <a16:creationId xmlns:a16="http://schemas.microsoft.com/office/drawing/2014/main" id="{B98BFBCE-71F3-E84D-BFE3-8943D6914EF4}"/>
                  </a:ext>
                </a:extLst>
              </p:cNvPr>
              <p:cNvSpPr/>
              <p:nvPr/>
            </p:nvSpPr>
            <p:spPr>
              <a:xfrm>
                <a:off x="4734521" y="4118231"/>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40" name="矩形 139">
                <a:extLst>
                  <a:ext uri="{FF2B5EF4-FFF2-40B4-BE49-F238E27FC236}">
                    <a16:creationId xmlns:a16="http://schemas.microsoft.com/office/drawing/2014/main" id="{B98BFBCE-71F3-E84D-BFE3-8943D6914EF4}"/>
                  </a:ext>
                </a:extLst>
              </p:cNvPr>
              <p:cNvSpPr>
                <a:spLocks noRot="1" noChangeAspect="1" noMove="1" noResize="1" noEditPoints="1" noAdjustHandles="1" noChangeArrowheads="1" noChangeShapeType="1" noTextEdit="1"/>
              </p:cNvSpPr>
              <p:nvPr/>
            </p:nvSpPr>
            <p:spPr>
              <a:xfrm>
                <a:off x="4734521" y="4118231"/>
                <a:ext cx="1112164" cy="338554"/>
              </a:xfrm>
              <a:prstGeom prst="rect">
                <a:avLst/>
              </a:prstGeom>
              <a:blipFill>
                <a:blip r:embed="rId2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矩形 140">
                <a:extLst>
                  <a:ext uri="{FF2B5EF4-FFF2-40B4-BE49-F238E27FC236}">
                    <a16:creationId xmlns:a16="http://schemas.microsoft.com/office/drawing/2014/main" id="{7F52DC88-9864-A647-854E-423BAECFA299}"/>
                  </a:ext>
                </a:extLst>
              </p:cNvPr>
              <p:cNvSpPr/>
              <p:nvPr/>
            </p:nvSpPr>
            <p:spPr>
              <a:xfrm>
                <a:off x="4734521" y="4915907"/>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41" name="矩形 140">
                <a:extLst>
                  <a:ext uri="{FF2B5EF4-FFF2-40B4-BE49-F238E27FC236}">
                    <a16:creationId xmlns:a16="http://schemas.microsoft.com/office/drawing/2014/main" id="{7F52DC88-9864-A647-854E-423BAECFA299}"/>
                  </a:ext>
                </a:extLst>
              </p:cNvPr>
              <p:cNvSpPr>
                <a:spLocks noRot="1" noChangeAspect="1" noMove="1" noResize="1" noEditPoints="1" noAdjustHandles="1" noChangeArrowheads="1" noChangeShapeType="1" noTextEdit="1"/>
              </p:cNvSpPr>
              <p:nvPr/>
            </p:nvSpPr>
            <p:spPr>
              <a:xfrm>
                <a:off x="4734521" y="4915907"/>
                <a:ext cx="1112164" cy="338554"/>
              </a:xfrm>
              <a:prstGeom prst="rect">
                <a:avLst/>
              </a:prstGeom>
              <a:blipFill>
                <a:blip r:embed="rId27"/>
                <a:stretch>
                  <a:fillRect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矩形 141">
                <a:extLst>
                  <a:ext uri="{FF2B5EF4-FFF2-40B4-BE49-F238E27FC236}">
                    <a16:creationId xmlns:a16="http://schemas.microsoft.com/office/drawing/2014/main" id="{3EAD6CC9-1DE1-C84B-B21F-359BC9CF69AE}"/>
                  </a:ext>
                </a:extLst>
              </p:cNvPr>
              <p:cNvSpPr/>
              <p:nvPr/>
            </p:nvSpPr>
            <p:spPr>
              <a:xfrm>
                <a:off x="4734521" y="57079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42" name="矩形 141">
                <a:extLst>
                  <a:ext uri="{FF2B5EF4-FFF2-40B4-BE49-F238E27FC236}">
                    <a16:creationId xmlns:a16="http://schemas.microsoft.com/office/drawing/2014/main" id="{3EAD6CC9-1DE1-C84B-B21F-359BC9CF69AE}"/>
                  </a:ext>
                </a:extLst>
              </p:cNvPr>
              <p:cNvSpPr>
                <a:spLocks noRot="1" noChangeAspect="1" noMove="1" noResize="1" noEditPoints="1" noAdjustHandles="1" noChangeArrowheads="1" noChangeShapeType="1" noTextEdit="1"/>
              </p:cNvSpPr>
              <p:nvPr/>
            </p:nvSpPr>
            <p:spPr>
              <a:xfrm>
                <a:off x="4734521" y="5707995"/>
                <a:ext cx="1112164" cy="338554"/>
              </a:xfrm>
              <a:prstGeom prst="rect">
                <a:avLst/>
              </a:prstGeom>
              <a:blipFill>
                <a:blip r:embed="rId28"/>
                <a:stretch>
                  <a:fillRect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矩形 142">
                <a:extLst>
                  <a:ext uri="{FF2B5EF4-FFF2-40B4-BE49-F238E27FC236}">
                    <a16:creationId xmlns:a16="http://schemas.microsoft.com/office/drawing/2014/main" id="{AEADBF57-04CB-434E-8727-81EF3B954AA6}"/>
                  </a:ext>
                </a:extLst>
              </p:cNvPr>
              <p:cNvSpPr/>
              <p:nvPr/>
            </p:nvSpPr>
            <p:spPr>
              <a:xfrm>
                <a:off x="8647824" y="3497803"/>
                <a:ext cx="62709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1" i="0" dirty="0" smtClean="0">
                          <a:solidFill>
                            <a:srgbClr val="FF0000"/>
                          </a:solidFill>
                          <a:latin typeface="Cambria Math" panose="02040503050406030204" pitchFamily="18" charset="0"/>
                        </a:rPr>
                        <m:t>=</m:t>
                      </m:r>
                      <m:r>
                        <a:rPr kumimoji="1" lang="en-US" altLang="zh-CN" sz="1800" b="1" i="1" dirty="0">
                          <a:solidFill>
                            <a:srgbClr val="FF0000"/>
                          </a:solidFill>
                          <a:latin typeface="Cambria Math" panose="02040503050406030204" pitchFamily="18" charset="0"/>
                          <a:ea typeface="Cambria Math" panose="02040503050406030204" pitchFamily="18" charset="0"/>
                        </a:rPr>
                        <m:t>𝛂</m:t>
                      </m:r>
                    </m:oMath>
                  </m:oMathPara>
                </a14:m>
                <a:endParaRPr lang="en-US" altLang="zh-CN" sz="1800" dirty="0">
                  <a:solidFill>
                    <a:srgbClr val="FF0000"/>
                  </a:solidFill>
                </a:endParaRPr>
              </a:p>
            </p:txBody>
          </p:sp>
        </mc:Choice>
        <mc:Fallback xmlns="">
          <p:sp>
            <p:nvSpPr>
              <p:cNvPr id="143" name="矩形 142">
                <a:extLst>
                  <a:ext uri="{FF2B5EF4-FFF2-40B4-BE49-F238E27FC236}">
                    <a16:creationId xmlns:a16="http://schemas.microsoft.com/office/drawing/2014/main" id="{AEADBF57-04CB-434E-8727-81EF3B954AA6}"/>
                  </a:ext>
                </a:extLst>
              </p:cNvPr>
              <p:cNvSpPr>
                <a:spLocks noRot="1" noChangeAspect="1" noMove="1" noResize="1" noEditPoints="1" noAdjustHandles="1" noChangeArrowheads="1" noChangeShapeType="1" noTextEdit="1"/>
              </p:cNvSpPr>
              <p:nvPr/>
            </p:nvSpPr>
            <p:spPr>
              <a:xfrm>
                <a:off x="8647824" y="3497803"/>
                <a:ext cx="627095"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矩形 143">
                <a:extLst>
                  <a:ext uri="{FF2B5EF4-FFF2-40B4-BE49-F238E27FC236}">
                    <a16:creationId xmlns:a16="http://schemas.microsoft.com/office/drawing/2014/main" id="{4B2EA201-3FF1-E54B-9AD6-14D0248F329B}"/>
                  </a:ext>
                </a:extLst>
              </p:cNvPr>
              <p:cNvSpPr/>
              <p:nvPr/>
            </p:nvSpPr>
            <p:spPr>
              <a:xfrm>
                <a:off x="8028384" y="2740217"/>
                <a:ext cx="87177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44" name="矩形 143">
                <a:extLst>
                  <a:ext uri="{FF2B5EF4-FFF2-40B4-BE49-F238E27FC236}">
                    <a16:creationId xmlns:a16="http://schemas.microsoft.com/office/drawing/2014/main" id="{4B2EA201-3FF1-E54B-9AD6-14D0248F329B}"/>
                  </a:ext>
                </a:extLst>
              </p:cNvPr>
              <p:cNvSpPr>
                <a:spLocks noRot="1" noChangeAspect="1" noMove="1" noResize="1" noEditPoints="1" noAdjustHandles="1" noChangeArrowheads="1" noChangeShapeType="1" noTextEdit="1"/>
              </p:cNvSpPr>
              <p:nvPr/>
            </p:nvSpPr>
            <p:spPr>
              <a:xfrm>
                <a:off x="8028384" y="2740217"/>
                <a:ext cx="871777" cy="338554"/>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矩形 144">
                <a:extLst>
                  <a:ext uri="{FF2B5EF4-FFF2-40B4-BE49-F238E27FC236}">
                    <a16:creationId xmlns:a16="http://schemas.microsoft.com/office/drawing/2014/main" id="{B244773F-B82D-1F41-9855-3F7671CBC771}"/>
                  </a:ext>
                </a:extLst>
              </p:cNvPr>
              <p:cNvSpPr/>
              <p:nvPr/>
            </p:nvSpPr>
            <p:spPr>
              <a:xfrm>
                <a:off x="8044343" y="3293163"/>
                <a:ext cx="86780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45" name="矩形 144">
                <a:extLst>
                  <a:ext uri="{FF2B5EF4-FFF2-40B4-BE49-F238E27FC236}">
                    <a16:creationId xmlns:a16="http://schemas.microsoft.com/office/drawing/2014/main" id="{B244773F-B82D-1F41-9855-3F7671CBC771}"/>
                  </a:ext>
                </a:extLst>
              </p:cNvPr>
              <p:cNvSpPr>
                <a:spLocks noRot="1" noChangeAspect="1" noMove="1" noResize="1" noEditPoints="1" noAdjustHandles="1" noChangeArrowheads="1" noChangeShapeType="1" noTextEdit="1"/>
              </p:cNvSpPr>
              <p:nvPr/>
            </p:nvSpPr>
            <p:spPr>
              <a:xfrm>
                <a:off x="8044343" y="3293163"/>
                <a:ext cx="867802" cy="338554"/>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矩形 145">
                <a:extLst>
                  <a:ext uri="{FF2B5EF4-FFF2-40B4-BE49-F238E27FC236}">
                    <a16:creationId xmlns:a16="http://schemas.microsoft.com/office/drawing/2014/main" id="{21B60EB9-34D5-BC40-BF72-23988E9A4B07}"/>
                  </a:ext>
                </a:extLst>
              </p:cNvPr>
              <p:cNvSpPr/>
              <p:nvPr/>
            </p:nvSpPr>
            <p:spPr>
              <a:xfrm>
                <a:off x="8681038" y="329345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6" name="矩形 145">
                <a:extLst>
                  <a:ext uri="{FF2B5EF4-FFF2-40B4-BE49-F238E27FC236}">
                    <a16:creationId xmlns:a16="http://schemas.microsoft.com/office/drawing/2014/main" id="{21B60EB9-34D5-BC40-BF72-23988E9A4B07}"/>
                  </a:ext>
                </a:extLst>
              </p:cNvPr>
              <p:cNvSpPr>
                <a:spLocks noRot="1" noChangeAspect="1" noMove="1" noResize="1" noEditPoints="1" noAdjustHandles="1" noChangeArrowheads="1" noChangeShapeType="1" noTextEdit="1"/>
              </p:cNvSpPr>
              <p:nvPr/>
            </p:nvSpPr>
            <p:spPr>
              <a:xfrm>
                <a:off x="8681038" y="3293455"/>
                <a:ext cx="560666" cy="338554"/>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矩形 146">
                <a:extLst>
                  <a:ext uri="{FF2B5EF4-FFF2-40B4-BE49-F238E27FC236}">
                    <a16:creationId xmlns:a16="http://schemas.microsoft.com/office/drawing/2014/main" id="{9AB2AF72-5B96-D448-B134-7E87C1D288CA}"/>
                  </a:ext>
                </a:extLst>
              </p:cNvPr>
              <p:cNvSpPr/>
              <p:nvPr/>
            </p:nvSpPr>
            <p:spPr>
              <a:xfrm>
                <a:off x="8039761" y="3509187"/>
                <a:ext cx="894604" cy="338554"/>
              </a:xfrm>
              <a:prstGeom prst="rect">
                <a:avLst/>
              </a:prstGeom>
            </p:spPr>
            <p:txBody>
              <a:bodyPr wrap="none">
                <a:spAutoFit/>
              </a:bodyPr>
              <a:lstStyle/>
              <a:p>
                <a14:m>
                  <m:oMath xmlns:m="http://schemas.openxmlformats.org/officeDocument/2006/math">
                    <m:sSub>
                      <m:sSubPr>
                        <m:ctrlPr>
                          <a:rPr kumimoji="1" lang="en-US" altLang="zh-CN" sz="1600" i="1" dirty="0" smtClean="0">
                            <a:solidFill>
                              <a:srgbClr val="FF0000"/>
                            </a:solidFill>
                            <a:latin typeface="Cambria Math" panose="02040503050406030204" pitchFamily="18" charset="0"/>
                          </a:rPr>
                        </m:ctrlPr>
                      </m:sSubPr>
                      <m:e>
                        <m:r>
                          <a:rPr kumimoji="1" lang="en-US" altLang="zh-CN" sz="1600" b="1" i="1" dirty="0">
                            <a:solidFill>
                              <a:srgbClr val="FF0000"/>
                            </a:solidFill>
                            <a:latin typeface="Cambria Math" panose="02040503050406030204" pitchFamily="18" charset="0"/>
                            <a:ea typeface="Cambria Math" panose="02040503050406030204" pitchFamily="18" charset="0"/>
                          </a:rPr>
                          <m:t>𝝅</m:t>
                        </m:r>
                      </m:e>
                      <m:sub>
                        <m:r>
                          <a:rPr kumimoji="1" lang="en-US" altLang="zh-CN" sz="1600" b="1" i="1" dirty="0" smtClean="0">
                            <a:solidFill>
                              <a:srgbClr val="FF0000"/>
                            </a:solidFill>
                            <a:latin typeface="Cambria Math" panose="02040503050406030204" pitchFamily="18" charset="0"/>
                            <a:ea typeface="Cambria Math" panose="02040503050406030204" pitchFamily="18" charset="0"/>
                          </a:rPr>
                          <m:t>𝟎</m:t>
                        </m:r>
                      </m:sub>
                    </m:sSub>
                    <m:d>
                      <m:dPr>
                        <m:ctrlPr>
                          <a:rPr kumimoji="1" lang="en-US" altLang="zh-CN" sz="1600" i="1" dirty="0">
                            <a:solidFill>
                              <a:srgbClr val="FF0000"/>
                            </a:solidFill>
                            <a:latin typeface="Cambria Math" panose="02040503050406030204" pitchFamily="18" charset="0"/>
                          </a:rPr>
                        </m:ctrlPr>
                      </m:dPr>
                      <m:e>
                        <m:r>
                          <a:rPr kumimoji="1" lang="en-US" altLang="zh-CN" sz="1600" b="1" i="1" dirty="0" smtClean="0">
                            <a:solidFill>
                              <a:srgbClr val="FF0000"/>
                            </a:solidFill>
                            <a:latin typeface="Cambria Math" panose="02040503050406030204" pitchFamily="18" charset="0"/>
                          </a:rPr>
                          <m:t>𝒕</m:t>
                        </m:r>
                        <m:r>
                          <a:rPr kumimoji="1" lang="en-US" altLang="zh-CN" sz="1600" b="1" i="1" dirty="0">
                            <a:solidFill>
                              <a:srgbClr val="FF0000"/>
                            </a:solidFill>
                            <a:latin typeface="Cambria Math" panose="02040503050406030204" pitchFamily="18" charset="0"/>
                          </a:rPr>
                          <m:t>,</m:t>
                        </m:r>
                        <m:r>
                          <a:rPr kumimoji="1" lang="en-US" altLang="zh-CN" sz="1600" b="1" i="1" dirty="0">
                            <a:solidFill>
                              <a:srgbClr val="FF0000"/>
                            </a:solidFill>
                            <a:latin typeface="Cambria Math" panose="02040503050406030204" pitchFamily="18" charset="0"/>
                          </a:rPr>
                          <m:t>𝒕</m:t>
                        </m:r>
                      </m:e>
                    </m:d>
                  </m:oMath>
                </a14:m>
                <a:r>
                  <a:rPr lang="en-US" altLang="zh-CN" sz="1600" dirty="0">
                    <a:solidFill>
                      <a:srgbClr val="FF0000"/>
                    </a:solidFill>
                  </a:rPr>
                  <a:t> </a:t>
                </a:r>
                <a:endParaRPr lang="en-US" altLang="zh-CN" sz="1600" dirty="0"/>
              </a:p>
            </p:txBody>
          </p:sp>
        </mc:Choice>
        <mc:Fallback xmlns="">
          <p:sp>
            <p:nvSpPr>
              <p:cNvPr id="147" name="矩形 146">
                <a:extLst>
                  <a:ext uri="{FF2B5EF4-FFF2-40B4-BE49-F238E27FC236}">
                    <a16:creationId xmlns:a16="http://schemas.microsoft.com/office/drawing/2014/main" id="{9AB2AF72-5B96-D448-B134-7E87C1D288CA}"/>
                  </a:ext>
                </a:extLst>
              </p:cNvPr>
              <p:cNvSpPr>
                <a:spLocks noRot="1" noChangeAspect="1" noMove="1" noResize="1" noEditPoints="1" noAdjustHandles="1" noChangeArrowheads="1" noChangeShapeType="1" noTextEdit="1"/>
              </p:cNvSpPr>
              <p:nvPr/>
            </p:nvSpPr>
            <p:spPr>
              <a:xfrm>
                <a:off x="8039761" y="3509187"/>
                <a:ext cx="894604" cy="338554"/>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矩形 147">
                <a:extLst>
                  <a:ext uri="{FF2B5EF4-FFF2-40B4-BE49-F238E27FC236}">
                    <a16:creationId xmlns:a16="http://schemas.microsoft.com/office/drawing/2014/main" id="{C0E12F7F-65E3-444C-9E18-7D9FD0EED3C0}"/>
                  </a:ext>
                </a:extLst>
              </p:cNvPr>
              <p:cNvSpPr/>
              <p:nvPr/>
            </p:nvSpPr>
            <p:spPr>
              <a:xfrm>
                <a:off x="8665064" y="273656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8" name="矩形 147">
                <a:extLst>
                  <a:ext uri="{FF2B5EF4-FFF2-40B4-BE49-F238E27FC236}">
                    <a16:creationId xmlns:a16="http://schemas.microsoft.com/office/drawing/2014/main" id="{C0E12F7F-65E3-444C-9E18-7D9FD0EED3C0}"/>
                  </a:ext>
                </a:extLst>
              </p:cNvPr>
              <p:cNvSpPr>
                <a:spLocks noRot="1" noChangeAspect="1" noMove="1" noResize="1" noEditPoints="1" noAdjustHandles="1" noChangeArrowheads="1" noChangeShapeType="1" noTextEdit="1"/>
              </p:cNvSpPr>
              <p:nvPr/>
            </p:nvSpPr>
            <p:spPr>
              <a:xfrm>
                <a:off x="8665064" y="2736561"/>
                <a:ext cx="560666" cy="338554"/>
              </a:xfrm>
              <a:prstGeom prst="rect">
                <a:avLst/>
              </a:prstGeom>
              <a:blipFill>
                <a:blip r:embed="rId34"/>
                <a:stretch>
                  <a:fillRect/>
                </a:stretch>
              </a:blipFill>
            </p:spPr>
            <p:txBody>
              <a:bodyPr/>
              <a:lstStyle/>
              <a:p>
                <a:r>
                  <a:rPr lang="zh-CN" altLang="en-US">
                    <a:noFill/>
                  </a:rPr>
                  <a:t> </a:t>
                </a:r>
              </a:p>
            </p:txBody>
          </p:sp>
        </mc:Fallback>
      </mc:AlternateContent>
      <p:sp>
        <p:nvSpPr>
          <p:cNvPr id="149" name="文本框 148">
            <a:extLst>
              <a:ext uri="{FF2B5EF4-FFF2-40B4-BE49-F238E27FC236}">
                <a16:creationId xmlns:a16="http://schemas.microsoft.com/office/drawing/2014/main" id="{805F149C-6775-9442-A502-11AD4D7E2611}"/>
              </a:ext>
            </a:extLst>
          </p:cNvPr>
          <p:cNvSpPr txBox="1"/>
          <p:nvPr/>
        </p:nvSpPr>
        <p:spPr>
          <a:xfrm>
            <a:off x="8244408" y="305286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p:spTree>
    <p:extLst>
      <p:ext uri="{BB962C8B-B14F-4D97-AF65-F5344CB8AC3E}">
        <p14:creationId xmlns:p14="http://schemas.microsoft.com/office/powerpoint/2010/main" val="41240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fade">
                                      <p:cBhvr>
                                        <p:cTn id="7" dur="1000"/>
                                        <p:tgtEl>
                                          <p:spTgt spid="28">
                                            <p:txEl>
                                              <p:pRg st="2" end="2"/>
                                            </p:txEl>
                                          </p:spTgt>
                                        </p:tgtEl>
                                      </p:cBhvr>
                                    </p:animEffect>
                                    <p:anim calcmode="lin" valueType="num">
                                      <p:cBhvr>
                                        <p:cTn id="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3" end="3"/>
                                            </p:txEl>
                                          </p:spTgt>
                                        </p:tgtEl>
                                        <p:attrNameLst>
                                          <p:attrName>style.visibility</p:attrName>
                                        </p:attrNameLst>
                                      </p:cBhvr>
                                      <p:to>
                                        <p:strVal val="visible"/>
                                      </p:to>
                                    </p:set>
                                    <p:animEffect transition="in" filter="fade">
                                      <p:cBhvr>
                                        <p:cTn id="14" dur="1000"/>
                                        <p:tgtEl>
                                          <p:spTgt spid="28">
                                            <p:txEl>
                                              <p:pRg st="3" end="3"/>
                                            </p:txEl>
                                          </p:spTgt>
                                        </p:tgtEl>
                                      </p:cBhvr>
                                    </p:animEffect>
                                    <p:anim calcmode="lin" valueType="num">
                                      <p:cBhvr>
                                        <p:cTn id="15"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49"/>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1000"/>
                                        <p:tgtEl>
                                          <p:spTgt spid="63"/>
                                        </p:tgtEl>
                                      </p:cBhvr>
                                    </p:animEffect>
                                    <p:anim calcmode="lin" valueType="num">
                                      <p:cBhvr>
                                        <p:cTn id="60" dur="1000" fill="hold"/>
                                        <p:tgtEl>
                                          <p:spTgt spid="63"/>
                                        </p:tgtEl>
                                        <p:attrNameLst>
                                          <p:attrName>ppt_x</p:attrName>
                                        </p:attrNameLst>
                                      </p:cBhvr>
                                      <p:tavLst>
                                        <p:tav tm="0">
                                          <p:val>
                                            <p:strVal val="#ppt_x"/>
                                          </p:val>
                                        </p:tav>
                                        <p:tav tm="100000">
                                          <p:val>
                                            <p:strVal val="#ppt_x"/>
                                          </p:val>
                                        </p:tav>
                                      </p:tavLst>
                                    </p:anim>
                                    <p:anim calcmode="lin" valueType="num">
                                      <p:cBhvr>
                                        <p:cTn id="61" dur="1000" fill="hold"/>
                                        <p:tgtEl>
                                          <p:spTgt spid="63"/>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nodeType="afterEffect">
                                  <p:stCondLst>
                                    <p:cond delay="500"/>
                                  </p:stCondLst>
                                  <p:childTnLst>
                                    <p:set>
                                      <p:cBhvr>
                                        <p:cTn id="64" dur="1" fill="hold">
                                          <p:stCondLst>
                                            <p:cond delay="0"/>
                                          </p:stCondLst>
                                        </p:cTn>
                                        <p:tgtEl>
                                          <p:spTgt spid="127">
                                            <p:txEl>
                                              <p:pRg st="0" end="0"/>
                                            </p:txEl>
                                          </p:spTgt>
                                        </p:tgtEl>
                                        <p:attrNameLst>
                                          <p:attrName>style.visibility</p:attrName>
                                        </p:attrNameLst>
                                      </p:cBhvr>
                                      <p:to>
                                        <p:strVal val="visible"/>
                                      </p:to>
                                    </p:set>
                                    <p:animEffect transition="in" filter="fade">
                                      <p:cBhvr>
                                        <p:cTn id="65" dur="1000"/>
                                        <p:tgtEl>
                                          <p:spTgt spid="127">
                                            <p:txEl>
                                              <p:pRg st="0" end="0"/>
                                            </p:txEl>
                                          </p:spTgt>
                                        </p:tgtEl>
                                      </p:cBhvr>
                                    </p:animEffect>
                                    <p:anim calcmode="lin" valueType="num">
                                      <p:cBhvr>
                                        <p:cTn id="66" dur="1000" fill="hold"/>
                                        <p:tgtEl>
                                          <p:spTgt spid="127">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8">
                                            <p:txEl>
                                              <p:pRg st="0" end="0"/>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10">
                                            <p:txEl>
                                              <p:pRg st="0" end="0"/>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12">
                                            <p:txEl>
                                              <p:pRg st="0" end="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2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3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4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4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43"/>
                                        </p:tgtEl>
                                        <p:attrNameLst>
                                          <p:attrName>style.visibility</p:attrName>
                                        </p:attrNameLst>
                                      </p:cBhvr>
                                      <p:to>
                                        <p:strVal val="visible"/>
                                      </p:to>
                                    </p:set>
                                    <p:animEffect transition="in" filter="fade">
                                      <p:cBhvr>
                                        <p:cTn id="94" dur="1000"/>
                                        <p:tgtEl>
                                          <p:spTgt spid="143"/>
                                        </p:tgtEl>
                                      </p:cBhvr>
                                    </p:animEffect>
                                    <p:anim calcmode="lin" valueType="num">
                                      <p:cBhvr>
                                        <p:cTn id="95" dur="1000" fill="hold"/>
                                        <p:tgtEl>
                                          <p:spTgt spid="143"/>
                                        </p:tgtEl>
                                        <p:attrNameLst>
                                          <p:attrName>ppt_x</p:attrName>
                                        </p:attrNameLst>
                                      </p:cBhvr>
                                      <p:tavLst>
                                        <p:tav tm="0">
                                          <p:val>
                                            <p:strVal val="#ppt_x"/>
                                          </p:val>
                                        </p:tav>
                                        <p:tav tm="100000">
                                          <p:val>
                                            <p:strVal val="#ppt_x"/>
                                          </p:val>
                                        </p:tav>
                                      </p:tavLst>
                                    </p:anim>
                                    <p:anim calcmode="lin" valueType="num">
                                      <p:cBhvr>
                                        <p:cTn id="96"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9" grpId="0"/>
      <p:bldP spid="111" grpId="0"/>
      <p:bldP spid="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1"/>
      <p:bldP spid="145" grpId="1"/>
      <p:bldP spid="146" grpId="0"/>
      <p:bldP spid="147" grpId="0"/>
      <p:bldP spid="148" grpId="0"/>
      <p:bldP spid="14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107504" y="1028071"/>
                <a:ext cx="9289032" cy="1336071"/>
              </a:xfrm>
              <a:prstGeom prst="rect">
                <a:avLst/>
              </a:prstGeom>
              <a:noFill/>
            </p:spPr>
            <p:txBody>
              <a:bodyPr wrap="square" rtlCol="0">
                <a:spAutoFit/>
              </a:bodyPr>
              <a:lstStyle/>
              <a:p>
                <a:r>
                  <a:rPr kumimoji="1" lang="en-US" altLang="zh-CN" sz="2000" b="0" dirty="0">
                    <a:latin typeface="Candara" panose="020E0502030303020204" pitchFamily="34" charset="0"/>
                  </a:rPr>
                  <a:t>      We propose a </a:t>
                </a:r>
                <a:r>
                  <a:rPr kumimoji="1" lang="en-US" altLang="zh-CN" sz="2000" dirty="0">
                    <a:solidFill>
                      <a:srgbClr val="FF0000"/>
                    </a:solidFill>
                    <a:latin typeface="Candara" panose="020E0502030303020204" pitchFamily="34" charset="0"/>
                  </a:rPr>
                  <a:t>Randomized Backward Search (RBS) </a:t>
                </a:r>
                <a:r>
                  <a:rPr kumimoji="1" lang="en-US" altLang="zh-CN" sz="2000" b="0" dirty="0">
                    <a:latin typeface="Candara" panose="020E0502030303020204" pitchFamily="34" charset="0"/>
                  </a:rPr>
                  <a:t>for single-target PPR: </a:t>
                </a:r>
              </a:p>
              <a:p>
                <a:pPr marL="342900" indent="-342900">
                  <a:buClr>
                    <a:schemeClr val="tx1"/>
                  </a:buClr>
                  <a:buSzPct val="80000"/>
                  <a:buFont typeface="Wingdings" pitchFamily="2" charset="2"/>
                  <a:buChar char="p"/>
                </a:pPr>
                <a:r>
                  <a:rPr kumimoji="1" lang="en-US" altLang="zh-CN" sz="2000" dirty="0">
                    <a:solidFill>
                      <a:srgbClr val="FF0000"/>
                    </a:solidFill>
                    <a:latin typeface="Candara" panose="020E0502030303020204" pitchFamily="34" charset="0"/>
                  </a:rPr>
                  <a:t>ONLY</a:t>
                </a:r>
                <a:r>
                  <a:rPr kumimoji="1" lang="en-US" altLang="zh-CN" sz="2000" b="0" dirty="0">
                    <a:latin typeface="Candara" panose="020E0502030303020204" pitchFamily="34" charset="0"/>
                  </a:rPr>
                  <a:t> push to the nodes with small out-degrees deterministically.</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en-US" altLang="zh-CN" sz="2000" b="0" kern="0" dirty="0">
                    <a:latin typeface="Candara" panose="020E0502030303020204" pitchFamily="34" charset="0"/>
                    <a:ea typeface="Cambria Math" panose="02040503050406030204" pitchFamily="18" charset="0"/>
                  </a:rPr>
                  <a:t>the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en-US" altLang="zh-CN" sz="2000" b="0" kern="0" dirty="0">
                    <a:latin typeface="Candara" panose="020E0502030303020204" pitchFamily="34" charset="0"/>
                    <a:ea typeface="Cambria Math" panose="02040503050406030204" pitchFamily="18" charset="0"/>
                  </a:rPr>
                  <a:t>  terminates at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t>
                </a: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th</a:t>
                </a:r>
                <a:r>
                  <a:rPr kumimoji="1" lang="en-US" altLang="zh-CN" sz="2000" b="0" dirty="0">
                    <a:latin typeface="Candara" panose="020E0502030303020204" pitchFamily="34" charset="0"/>
                  </a:rPr>
                  <a:t> steps}.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107504" y="1028071"/>
                <a:ext cx="9289032" cy="1336071"/>
              </a:xfrm>
              <a:prstGeom prst="rect">
                <a:avLst/>
              </a:prstGeom>
              <a:blipFill>
                <a:blip r:embed="rId3"/>
                <a:stretch>
                  <a:fillRect l="-136" t="-1887" b="-52830"/>
                </a:stretch>
              </a:blipFill>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FBAE371B-FB79-344E-84E7-BEAEA55D0445}"/>
              </a:ext>
            </a:extLst>
          </p:cNvPr>
          <p:cNvSpPr/>
          <p:nvPr/>
        </p:nvSpPr>
        <p:spPr>
          <a:xfrm>
            <a:off x="8388424" y="39443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88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8880"/>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4904"/>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8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8968"/>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4992"/>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610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61048"/>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7072"/>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52348"/>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70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7974"/>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53136"/>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32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3216"/>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13173"/>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9160"/>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9160"/>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9120"/>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13173"/>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3216"/>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9240"/>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92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9240"/>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317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31748"/>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31748"/>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7772"/>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818" y="2564904"/>
                <a:ext cx="3312674" cy="1015663"/>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a:p>
                <a:pPr marL="342900" indent="-342900">
                  <a:buSzPct val="80000"/>
                  <a:buFont typeface="Wingdings" pitchFamily="2" charset="2"/>
                  <a:buChar char="l"/>
                </a:pPr>
                <a:r>
                  <a:rPr kumimoji="1" lang="en-US" altLang="zh-CN" sz="2000" b="0" dirty="0">
                    <a:latin typeface="Corbel" panose="020B0503020204020204" pitchFamily="34" charset="0"/>
                  </a:rPr>
                  <a:t>Run RBS from level </a:t>
                </a:r>
                <a14:m>
                  <m:oMath xmlns:m="http://schemas.openxmlformats.org/officeDocument/2006/math">
                    <m:r>
                      <a:rPr kumimoji="1" lang="en-US" altLang="zh-CN" sz="2000" b="0" i="1" smtClean="0">
                        <a:latin typeface="Cambria Math" panose="02040503050406030204" pitchFamily="18" charset="0"/>
                      </a:rPr>
                      <m:t>0</m:t>
                    </m:r>
                  </m:oMath>
                </a14:m>
                <a:r>
                  <a:rPr kumimoji="1" lang="en-US" altLang="zh-CN" sz="2000" b="0" dirty="0">
                    <a:latin typeface="Corbel" panose="020B0503020204020204" pitchFamily="34" charset="0"/>
                  </a:rPr>
                  <a:t> to </a:t>
                </a:r>
                <a14:m>
                  <m:oMath xmlns:m="http://schemas.openxmlformats.org/officeDocument/2006/math">
                    <m:r>
                      <a:rPr kumimoji="1" lang="en-US" altLang="zh-CN" sz="2000" b="0" i="1" smtClean="0">
                        <a:latin typeface="Cambria Math" panose="02040503050406030204" pitchFamily="18" charset="0"/>
                      </a:rPr>
                      <m:t>𝐿</m:t>
                    </m:r>
                  </m:oMath>
                </a14:m>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For current level:</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818" y="2564904"/>
                <a:ext cx="3312674" cy="1015663"/>
              </a:xfrm>
              <a:prstGeom prst="rect">
                <a:avLst/>
              </a:prstGeom>
              <a:blipFill>
                <a:blip r:embed="rId10"/>
                <a:stretch>
                  <a:fillRect l="-383" t="-2469" b="-8642"/>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49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4992"/>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4397"/>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7072"/>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888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5313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916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91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924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7803"/>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7803"/>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6065"/>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6065"/>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635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6357"/>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7991"/>
                <a:ext cx="95782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7991"/>
                <a:ext cx="957826"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402726"/>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402726"/>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4732"/>
                <a:ext cx="96257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4732"/>
                <a:ext cx="962571"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946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9467"/>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4866"/>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4866"/>
                <a:ext cx="962571"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960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9601"/>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6872"/>
                <a:ext cx="953787"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6872"/>
                <a:ext cx="953787"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6160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61607"/>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8960"/>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8960"/>
                <a:ext cx="962571"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369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3695"/>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矩形 108">
                <a:extLst>
                  <a:ext uri="{FF2B5EF4-FFF2-40B4-BE49-F238E27FC236}">
                    <a16:creationId xmlns:a16="http://schemas.microsoft.com/office/drawing/2014/main" id="{E8968BF0-901C-5947-9129-F02E649D4620}"/>
                  </a:ext>
                </a:extLst>
              </p:cNvPr>
              <p:cNvSpPr/>
              <p:nvPr/>
            </p:nvSpPr>
            <p:spPr>
              <a:xfrm>
                <a:off x="3219807" y="4415337"/>
                <a:ext cx="87985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9" name="矩形 108">
                <a:extLst>
                  <a:ext uri="{FF2B5EF4-FFF2-40B4-BE49-F238E27FC236}">
                    <a16:creationId xmlns:a16="http://schemas.microsoft.com/office/drawing/2014/main" id="{E8968BF0-901C-5947-9129-F02E649D4620}"/>
                  </a:ext>
                </a:extLst>
              </p:cNvPr>
              <p:cNvSpPr>
                <a:spLocks noRot="1" noChangeAspect="1" noMove="1" noResize="1" noEditPoints="1" noAdjustHandles="1" noChangeArrowheads="1" noChangeShapeType="1" noTextEdit="1"/>
              </p:cNvSpPr>
              <p:nvPr/>
            </p:nvSpPr>
            <p:spPr>
              <a:xfrm>
                <a:off x="3219807" y="4415337"/>
                <a:ext cx="879856"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E6B40059-B931-D24D-80CE-61D5CB6AF00A}"/>
                  </a:ext>
                </a:extLst>
              </p:cNvPr>
              <p:cNvSpPr/>
              <p:nvPr/>
            </p:nvSpPr>
            <p:spPr>
              <a:xfrm>
                <a:off x="3892737" y="441562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0" name="矩形 109">
                <a:extLst>
                  <a:ext uri="{FF2B5EF4-FFF2-40B4-BE49-F238E27FC236}">
                    <a16:creationId xmlns:a16="http://schemas.microsoft.com/office/drawing/2014/main" id="{E6B40059-B931-D24D-80CE-61D5CB6AF00A}"/>
                  </a:ext>
                </a:extLst>
              </p:cNvPr>
              <p:cNvSpPr>
                <a:spLocks noRot="1" noChangeAspect="1" noMove="1" noResize="1" noEditPoints="1" noAdjustHandles="1" noChangeArrowheads="1" noChangeShapeType="1" noTextEdit="1"/>
              </p:cNvSpPr>
              <p:nvPr/>
            </p:nvSpPr>
            <p:spPr>
              <a:xfrm>
                <a:off x="3892737" y="4415629"/>
                <a:ext cx="560666" cy="338554"/>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B7A2C956-8727-B547-A677-B0EA0738D7E7}"/>
                  </a:ext>
                </a:extLst>
              </p:cNvPr>
              <p:cNvSpPr/>
              <p:nvPr/>
            </p:nvSpPr>
            <p:spPr>
              <a:xfrm>
                <a:off x="3215225" y="4905035"/>
                <a:ext cx="88383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1" name="矩形 110">
                <a:extLst>
                  <a:ext uri="{FF2B5EF4-FFF2-40B4-BE49-F238E27FC236}">
                    <a16:creationId xmlns:a16="http://schemas.microsoft.com/office/drawing/2014/main" id="{B7A2C956-8727-B547-A677-B0EA0738D7E7}"/>
                  </a:ext>
                </a:extLst>
              </p:cNvPr>
              <p:cNvSpPr>
                <a:spLocks noRot="1" noChangeAspect="1" noMove="1" noResize="1" noEditPoints="1" noAdjustHandles="1" noChangeArrowheads="1" noChangeShapeType="1" noTextEdit="1"/>
              </p:cNvSpPr>
              <p:nvPr/>
            </p:nvSpPr>
            <p:spPr>
              <a:xfrm>
                <a:off x="3215225" y="4905035"/>
                <a:ext cx="883832"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52B0C9C7-0413-4147-AC23-5CE41B43728A}"/>
                  </a:ext>
                </a:extLst>
              </p:cNvPr>
              <p:cNvSpPr/>
              <p:nvPr/>
            </p:nvSpPr>
            <p:spPr>
              <a:xfrm>
                <a:off x="3888155" y="490532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2" name="矩形 111">
                <a:extLst>
                  <a:ext uri="{FF2B5EF4-FFF2-40B4-BE49-F238E27FC236}">
                    <a16:creationId xmlns:a16="http://schemas.microsoft.com/office/drawing/2014/main" id="{52B0C9C7-0413-4147-AC23-5CE41B43728A}"/>
                  </a:ext>
                </a:extLst>
              </p:cNvPr>
              <p:cNvSpPr>
                <a:spLocks noRot="1" noChangeAspect="1" noMove="1" noResize="1" noEditPoints="1" noAdjustHandles="1" noChangeArrowheads="1" noChangeShapeType="1" noTextEdit="1"/>
              </p:cNvSpPr>
              <p:nvPr/>
            </p:nvSpPr>
            <p:spPr>
              <a:xfrm>
                <a:off x="3888155" y="4905327"/>
                <a:ext cx="560666" cy="338554"/>
              </a:xfrm>
              <a:prstGeom prst="rect">
                <a:avLst/>
              </a:prstGeom>
              <a:blipFill>
                <a:blip r:embed="rId25"/>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B9E6A6D-D153-0940-9EEF-93CB5A10A829}"/>
              </a:ext>
            </a:extLst>
          </p:cNvPr>
          <p:cNvSpPr txBox="1"/>
          <p:nvPr/>
        </p:nvSpPr>
        <p:spPr>
          <a:xfrm>
            <a:off x="3593923" y="469852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mc:AlternateContent xmlns:mc="http://schemas.openxmlformats.org/markup-compatibility/2006" xmlns:a14="http://schemas.microsoft.com/office/drawing/2010/main">
        <mc:Choice Requires="a14">
          <p:sp>
            <p:nvSpPr>
              <p:cNvPr id="113" name="矩形 112">
                <a:extLst>
                  <a:ext uri="{FF2B5EF4-FFF2-40B4-BE49-F238E27FC236}">
                    <a16:creationId xmlns:a16="http://schemas.microsoft.com/office/drawing/2014/main" id="{F177DC74-B733-5749-A600-DBFBD85223DD}"/>
                  </a:ext>
                </a:extLst>
              </p:cNvPr>
              <p:cNvSpPr/>
              <p:nvPr/>
            </p:nvSpPr>
            <p:spPr>
              <a:xfrm>
                <a:off x="8028384" y="2740217"/>
                <a:ext cx="87177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3" name="矩形 112">
                <a:extLst>
                  <a:ext uri="{FF2B5EF4-FFF2-40B4-BE49-F238E27FC236}">
                    <a16:creationId xmlns:a16="http://schemas.microsoft.com/office/drawing/2014/main" id="{F177DC74-B733-5749-A600-DBFBD85223DD}"/>
                  </a:ext>
                </a:extLst>
              </p:cNvPr>
              <p:cNvSpPr>
                <a:spLocks noRot="1" noChangeAspect="1" noMove="1" noResize="1" noEditPoints="1" noAdjustHandles="1" noChangeArrowheads="1" noChangeShapeType="1" noTextEdit="1"/>
              </p:cNvSpPr>
              <p:nvPr/>
            </p:nvSpPr>
            <p:spPr>
              <a:xfrm>
                <a:off x="8028384" y="2740217"/>
                <a:ext cx="871777"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矩形 114">
                <a:extLst>
                  <a:ext uri="{FF2B5EF4-FFF2-40B4-BE49-F238E27FC236}">
                    <a16:creationId xmlns:a16="http://schemas.microsoft.com/office/drawing/2014/main" id="{EAD5CD6C-D65E-AD49-B393-A87C8024C2B9}"/>
                  </a:ext>
                </a:extLst>
              </p:cNvPr>
              <p:cNvSpPr/>
              <p:nvPr/>
            </p:nvSpPr>
            <p:spPr>
              <a:xfrm>
                <a:off x="8044343" y="3293163"/>
                <a:ext cx="86780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5" name="矩形 114">
                <a:extLst>
                  <a:ext uri="{FF2B5EF4-FFF2-40B4-BE49-F238E27FC236}">
                    <a16:creationId xmlns:a16="http://schemas.microsoft.com/office/drawing/2014/main" id="{EAD5CD6C-D65E-AD49-B393-A87C8024C2B9}"/>
                  </a:ext>
                </a:extLst>
              </p:cNvPr>
              <p:cNvSpPr>
                <a:spLocks noRot="1" noChangeAspect="1" noMove="1" noResize="1" noEditPoints="1" noAdjustHandles="1" noChangeArrowheads="1" noChangeShapeType="1" noTextEdit="1"/>
              </p:cNvSpPr>
              <p:nvPr/>
            </p:nvSpPr>
            <p:spPr>
              <a:xfrm>
                <a:off x="8044343" y="3293163"/>
                <a:ext cx="867802" cy="338554"/>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C2288691-2EEB-134F-B92E-2215ABF34356}"/>
                  </a:ext>
                </a:extLst>
              </p:cNvPr>
              <p:cNvSpPr/>
              <p:nvPr/>
            </p:nvSpPr>
            <p:spPr>
              <a:xfrm>
                <a:off x="8681038" y="329345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6" name="矩形 115">
                <a:extLst>
                  <a:ext uri="{FF2B5EF4-FFF2-40B4-BE49-F238E27FC236}">
                    <a16:creationId xmlns:a16="http://schemas.microsoft.com/office/drawing/2014/main" id="{C2288691-2EEB-134F-B92E-2215ABF34356}"/>
                  </a:ext>
                </a:extLst>
              </p:cNvPr>
              <p:cNvSpPr>
                <a:spLocks noRot="1" noChangeAspect="1" noMove="1" noResize="1" noEditPoints="1" noAdjustHandles="1" noChangeArrowheads="1" noChangeShapeType="1" noTextEdit="1"/>
              </p:cNvSpPr>
              <p:nvPr/>
            </p:nvSpPr>
            <p:spPr>
              <a:xfrm>
                <a:off x="8681038" y="3293455"/>
                <a:ext cx="560666" cy="338554"/>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9187"/>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9187"/>
                <a:ext cx="872547" cy="338554"/>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117">
                <a:extLst>
                  <a:ext uri="{FF2B5EF4-FFF2-40B4-BE49-F238E27FC236}">
                    <a16:creationId xmlns:a16="http://schemas.microsoft.com/office/drawing/2014/main" id="{EF9C46D3-BF14-5A42-8494-EB0D80924951}"/>
                  </a:ext>
                </a:extLst>
              </p:cNvPr>
              <p:cNvSpPr/>
              <p:nvPr/>
            </p:nvSpPr>
            <p:spPr>
              <a:xfrm>
                <a:off x="8665064" y="273656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8" name="矩形 117">
                <a:extLst>
                  <a:ext uri="{FF2B5EF4-FFF2-40B4-BE49-F238E27FC236}">
                    <a16:creationId xmlns:a16="http://schemas.microsoft.com/office/drawing/2014/main" id="{EF9C46D3-BF14-5A42-8494-EB0D80924951}"/>
                  </a:ext>
                </a:extLst>
              </p:cNvPr>
              <p:cNvSpPr>
                <a:spLocks noRot="1" noChangeAspect="1" noMove="1" noResize="1" noEditPoints="1" noAdjustHandles="1" noChangeArrowheads="1" noChangeShapeType="1" noTextEdit="1"/>
              </p:cNvSpPr>
              <p:nvPr/>
            </p:nvSpPr>
            <p:spPr>
              <a:xfrm>
                <a:off x="8665064" y="2736561"/>
                <a:ext cx="560666" cy="338554"/>
              </a:xfrm>
              <a:prstGeom prst="rect">
                <a:avLst/>
              </a:prstGeom>
              <a:blipFill>
                <a:blip r:embed="rId30"/>
                <a:stretch>
                  <a:fillRect/>
                </a:stretch>
              </a:blipFill>
            </p:spPr>
            <p:txBody>
              <a:bodyPr/>
              <a:lstStyle/>
              <a:p>
                <a:r>
                  <a:rPr lang="zh-CN" altLang="en-US">
                    <a:noFill/>
                  </a:rPr>
                  <a:t> </a:t>
                </a:r>
              </a:p>
            </p:txBody>
          </p:sp>
        </mc:Fallback>
      </mc:AlternateContent>
      <p:sp>
        <p:nvSpPr>
          <p:cNvPr id="119" name="文本框 118">
            <a:extLst>
              <a:ext uri="{FF2B5EF4-FFF2-40B4-BE49-F238E27FC236}">
                <a16:creationId xmlns:a16="http://schemas.microsoft.com/office/drawing/2014/main" id="{E210A7A6-1585-4549-9677-33CE28D8EA21}"/>
              </a:ext>
            </a:extLst>
          </p:cNvPr>
          <p:cNvSpPr txBox="1"/>
          <p:nvPr/>
        </p:nvSpPr>
        <p:spPr>
          <a:xfrm>
            <a:off x="8244408" y="305286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9F5A19DD-879F-6543-8890-135F9FB075A2}"/>
                  </a:ext>
                </a:extLst>
              </p:cNvPr>
              <p:cNvSpPr/>
              <p:nvPr/>
            </p:nvSpPr>
            <p:spPr>
              <a:xfrm>
                <a:off x="4737163" y="33976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66" name="矩形 65">
                <a:extLst>
                  <a:ext uri="{FF2B5EF4-FFF2-40B4-BE49-F238E27FC236}">
                    <a16:creationId xmlns:a16="http://schemas.microsoft.com/office/drawing/2014/main" id="{9F5A19DD-879F-6543-8890-135F9FB075A2}"/>
                  </a:ext>
                </a:extLst>
              </p:cNvPr>
              <p:cNvSpPr>
                <a:spLocks noRot="1" noChangeAspect="1" noMove="1" noResize="1" noEditPoints="1" noAdjustHandles="1" noChangeArrowheads="1" noChangeShapeType="1" noTextEdit="1"/>
              </p:cNvSpPr>
              <p:nvPr/>
            </p:nvSpPr>
            <p:spPr>
              <a:xfrm>
                <a:off x="4737163" y="3397695"/>
                <a:ext cx="1112164" cy="338554"/>
              </a:xfrm>
              <a:prstGeom prst="rect">
                <a:avLst/>
              </a:prstGeom>
              <a:blipFill>
                <a:blip r:embed="rId31"/>
                <a:stretch>
                  <a:fillRect b="-14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14C13678-BECB-1044-946F-3FCF8F1FFD9F}"/>
                  </a:ext>
                </a:extLst>
              </p:cNvPr>
              <p:cNvSpPr/>
              <p:nvPr/>
            </p:nvSpPr>
            <p:spPr>
              <a:xfrm>
                <a:off x="4737163" y="2675079"/>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6" name="矩形 75">
                <a:extLst>
                  <a:ext uri="{FF2B5EF4-FFF2-40B4-BE49-F238E27FC236}">
                    <a16:creationId xmlns:a16="http://schemas.microsoft.com/office/drawing/2014/main" id="{14C13678-BECB-1044-946F-3FCF8F1FFD9F}"/>
                  </a:ext>
                </a:extLst>
              </p:cNvPr>
              <p:cNvSpPr>
                <a:spLocks noRot="1" noChangeAspect="1" noMove="1" noResize="1" noEditPoints="1" noAdjustHandles="1" noChangeArrowheads="1" noChangeShapeType="1" noTextEdit="1"/>
              </p:cNvSpPr>
              <p:nvPr/>
            </p:nvSpPr>
            <p:spPr>
              <a:xfrm>
                <a:off x="4737163" y="2675079"/>
                <a:ext cx="1112164" cy="338554"/>
              </a:xfrm>
              <a:prstGeom prst="rect">
                <a:avLst/>
              </a:prstGeom>
              <a:blipFill>
                <a:blip r:embed="rId32"/>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60D648A2-16A7-DD4C-B7D5-8F85484F5B4E}"/>
                  </a:ext>
                </a:extLst>
              </p:cNvPr>
              <p:cNvSpPr/>
              <p:nvPr/>
            </p:nvSpPr>
            <p:spPr>
              <a:xfrm>
                <a:off x="4734521" y="4118231"/>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7" name="矩形 76">
                <a:extLst>
                  <a:ext uri="{FF2B5EF4-FFF2-40B4-BE49-F238E27FC236}">
                    <a16:creationId xmlns:a16="http://schemas.microsoft.com/office/drawing/2014/main" id="{60D648A2-16A7-DD4C-B7D5-8F85484F5B4E}"/>
                  </a:ext>
                </a:extLst>
              </p:cNvPr>
              <p:cNvSpPr>
                <a:spLocks noRot="1" noChangeAspect="1" noMove="1" noResize="1" noEditPoints="1" noAdjustHandles="1" noChangeArrowheads="1" noChangeShapeType="1" noTextEdit="1"/>
              </p:cNvSpPr>
              <p:nvPr/>
            </p:nvSpPr>
            <p:spPr>
              <a:xfrm>
                <a:off x="4734521" y="4118231"/>
                <a:ext cx="1112164" cy="338554"/>
              </a:xfrm>
              <a:prstGeom prst="rect">
                <a:avLst/>
              </a:prstGeom>
              <a:blipFill>
                <a:blip r:embed="rId33"/>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矩形 77">
                <a:extLst>
                  <a:ext uri="{FF2B5EF4-FFF2-40B4-BE49-F238E27FC236}">
                    <a16:creationId xmlns:a16="http://schemas.microsoft.com/office/drawing/2014/main" id="{C483E0D9-A92C-F94E-ACCB-BC46A6DAF604}"/>
                  </a:ext>
                </a:extLst>
              </p:cNvPr>
              <p:cNvSpPr/>
              <p:nvPr/>
            </p:nvSpPr>
            <p:spPr>
              <a:xfrm>
                <a:off x="4734521" y="4915907"/>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8" name="矩形 77">
                <a:extLst>
                  <a:ext uri="{FF2B5EF4-FFF2-40B4-BE49-F238E27FC236}">
                    <a16:creationId xmlns:a16="http://schemas.microsoft.com/office/drawing/2014/main" id="{C483E0D9-A92C-F94E-ACCB-BC46A6DAF604}"/>
                  </a:ext>
                </a:extLst>
              </p:cNvPr>
              <p:cNvSpPr>
                <a:spLocks noRot="1" noChangeAspect="1" noMove="1" noResize="1" noEditPoints="1" noAdjustHandles="1" noChangeArrowheads="1" noChangeShapeType="1" noTextEdit="1"/>
              </p:cNvSpPr>
              <p:nvPr/>
            </p:nvSpPr>
            <p:spPr>
              <a:xfrm>
                <a:off x="4734521" y="4915907"/>
                <a:ext cx="1112164" cy="338554"/>
              </a:xfrm>
              <a:prstGeom prst="rect">
                <a:avLst/>
              </a:prstGeom>
              <a:blipFill>
                <a:blip r:embed="rId34"/>
                <a:stretch>
                  <a:fillRect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矩形 78">
                <a:extLst>
                  <a:ext uri="{FF2B5EF4-FFF2-40B4-BE49-F238E27FC236}">
                    <a16:creationId xmlns:a16="http://schemas.microsoft.com/office/drawing/2014/main" id="{12C37204-FE60-484A-92D0-09C5FC295B98}"/>
                  </a:ext>
                </a:extLst>
              </p:cNvPr>
              <p:cNvSpPr/>
              <p:nvPr/>
            </p:nvSpPr>
            <p:spPr>
              <a:xfrm>
                <a:off x="4734521" y="57079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9" name="矩形 78">
                <a:extLst>
                  <a:ext uri="{FF2B5EF4-FFF2-40B4-BE49-F238E27FC236}">
                    <a16:creationId xmlns:a16="http://schemas.microsoft.com/office/drawing/2014/main" id="{12C37204-FE60-484A-92D0-09C5FC295B98}"/>
                  </a:ext>
                </a:extLst>
              </p:cNvPr>
              <p:cNvSpPr>
                <a:spLocks noRot="1" noChangeAspect="1" noMove="1" noResize="1" noEditPoints="1" noAdjustHandles="1" noChangeArrowheads="1" noChangeShapeType="1" noTextEdit="1"/>
              </p:cNvSpPr>
              <p:nvPr/>
            </p:nvSpPr>
            <p:spPr>
              <a:xfrm>
                <a:off x="4734521" y="5707995"/>
                <a:ext cx="1112164" cy="338554"/>
              </a:xfrm>
              <a:prstGeom prst="rect">
                <a:avLst/>
              </a:prstGeom>
              <a:blipFill>
                <a:blip r:embed="rId35"/>
                <a:stretch>
                  <a:fillRect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矩形 132">
                <a:extLst>
                  <a:ext uri="{FF2B5EF4-FFF2-40B4-BE49-F238E27FC236}">
                    <a16:creationId xmlns:a16="http://schemas.microsoft.com/office/drawing/2014/main" id="{6AEA8FA4-D8F3-C742-A8A0-D6F978D4C861}"/>
                  </a:ext>
                </a:extLst>
              </p:cNvPr>
              <p:cNvSpPr/>
              <p:nvPr/>
            </p:nvSpPr>
            <p:spPr>
              <a:xfrm>
                <a:off x="4727787" y="2395627"/>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3" name="矩形 132">
                <a:extLst>
                  <a:ext uri="{FF2B5EF4-FFF2-40B4-BE49-F238E27FC236}">
                    <a16:creationId xmlns:a16="http://schemas.microsoft.com/office/drawing/2014/main" id="{6AEA8FA4-D8F3-C742-A8A0-D6F978D4C861}"/>
                  </a:ext>
                </a:extLst>
              </p:cNvPr>
              <p:cNvSpPr>
                <a:spLocks noRot="1" noChangeAspect="1" noMove="1" noResize="1" noEditPoints="1" noAdjustHandles="1" noChangeArrowheads="1" noChangeShapeType="1" noTextEdit="1"/>
              </p:cNvSpPr>
              <p:nvPr/>
            </p:nvSpPr>
            <p:spPr>
              <a:xfrm>
                <a:off x="4727787" y="2395627"/>
                <a:ext cx="986360" cy="338554"/>
              </a:xfrm>
              <a:prstGeom prst="rect">
                <a:avLst/>
              </a:prstGeom>
              <a:blipFill>
                <a:blip r:embed="rId3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矩形 133">
                <a:extLst>
                  <a:ext uri="{FF2B5EF4-FFF2-40B4-BE49-F238E27FC236}">
                    <a16:creationId xmlns:a16="http://schemas.microsoft.com/office/drawing/2014/main" id="{33D5E9C5-012B-0847-BA99-3A29739EA9BE}"/>
                  </a:ext>
                </a:extLst>
              </p:cNvPr>
              <p:cNvSpPr/>
              <p:nvPr/>
            </p:nvSpPr>
            <p:spPr>
              <a:xfrm>
                <a:off x="5521871" y="2400362"/>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4" name="矩形 133">
                <a:extLst>
                  <a:ext uri="{FF2B5EF4-FFF2-40B4-BE49-F238E27FC236}">
                    <a16:creationId xmlns:a16="http://schemas.microsoft.com/office/drawing/2014/main" id="{33D5E9C5-012B-0847-BA99-3A29739EA9BE}"/>
                  </a:ext>
                </a:extLst>
              </p:cNvPr>
              <p:cNvSpPr>
                <a:spLocks noRot="1" noChangeAspect="1" noMove="1" noResize="1" noEditPoints="1" noAdjustHandles="1" noChangeArrowheads="1" noChangeShapeType="1" noTextEdit="1"/>
              </p:cNvSpPr>
              <p:nvPr/>
            </p:nvSpPr>
            <p:spPr>
              <a:xfrm>
                <a:off x="5521871" y="2400362"/>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矩形 134">
                <a:extLst>
                  <a:ext uri="{FF2B5EF4-FFF2-40B4-BE49-F238E27FC236}">
                    <a16:creationId xmlns:a16="http://schemas.microsoft.com/office/drawing/2014/main" id="{F3CF0681-6706-634D-9A77-9EEBBC79A9EE}"/>
                  </a:ext>
                </a:extLst>
              </p:cNvPr>
              <p:cNvSpPr/>
              <p:nvPr/>
            </p:nvSpPr>
            <p:spPr>
              <a:xfrm>
                <a:off x="4726872" y="3182368"/>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5" name="矩形 134">
                <a:extLst>
                  <a:ext uri="{FF2B5EF4-FFF2-40B4-BE49-F238E27FC236}">
                    <a16:creationId xmlns:a16="http://schemas.microsoft.com/office/drawing/2014/main" id="{F3CF0681-6706-634D-9A77-9EEBBC79A9EE}"/>
                  </a:ext>
                </a:extLst>
              </p:cNvPr>
              <p:cNvSpPr>
                <a:spLocks noRot="1" noChangeAspect="1" noMove="1" noResize="1" noEditPoints="1" noAdjustHandles="1" noChangeArrowheads="1" noChangeShapeType="1" noTextEdit="1"/>
              </p:cNvSpPr>
              <p:nvPr/>
            </p:nvSpPr>
            <p:spPr>
              <a:xfrm>
                <a:off x="4726872" y="3182368"/>
                <a:ext cx="991105" cy="338554"/>
              </a:xfrm>
              <a:prstGeom prst="rect">
                <a:avLst/>
              </a:prstGeom>
              <a:blipFill>
                <a:blip r:embed="rId3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矩形 135">
                <a:extLst>
                  <a:ext uri="{FF2B5EF4-FFF2-40B4-BE49-F238E27FC236}">
                    <a16:creationId xmlns:a16="http://schemas.microsoft.com/office/drawing/2014/main" id="{70D9AACC-2159-F343-915B-14248797BDCF}"/>
                  </a:ext>
                </a:extLst>
              </p:cNvPr>
              <p:cNvSpPr/>
              <p:nvPr/>
            </p:nvSpPr>
            <p:spPr>
              <a:xfrm>
                <a:off x="5520956" y="3187103"/>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6" name="矩形 135">
                <a:extLst>
                  <a:ext uri="{FF2B5EF4-FFF2-40B4-BE49-F238E27FC236}">
                    <a16:creationId xmlns:a16="http://schemas.microsoft.com/office/drawing/2014/main" id="{70D9AACC-2159-F343-915B-14248797BDCF}"/>
                  </a:ext>
                </a:extLst>
              </p:cNvPr>
              <p:cNvSpPr>
                <a:spLocks noRot="1" noChangeAspect="1" noMove="1" noResize="1" noEditPoints="1" noAdjustHandles="1" noChangeArrowheads="1" noChangeShapeType="1" noTextEdit="1"/>
              </p:cNvSpPr>
              <p:nvPr/>
            </p:nvSpPr>
            <p:spPr>
              <a:xfrm>
                <a:off x="5520956" y="3187103"/>
                <a:ext cx="560666" cy="338554"/>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矩形 136">
                <a:extLst>
                  <a:ext uri="{FF2B5EF4-FFF2-40B4-BE49-F238E27FC236}">
                    <a16:creationId xmlns:a16="http://schemas.microsoft.com/office/drawing/2014/main" id="{38B6A0AE-5D07-BC4B-B081-5B18FB1CF5A3}"/>
                  </a:ext>
                </a:extLst>
              </p:cNvPr>
              <p:cNvSpPr/>
              <p:nvPr/>
            </p:nvSpPr>
            <p:spPr>
              <a:xfrm>
                <a:off x="4725791" y="3872502"/>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7" name="矩形 136">
                <a:extLst>
                  <a:ext uri="{FF2B5EF4-FFF2-40B4-BE49-F238E27FC236}">
                    <a16:creationId xmlns:a16="http://schemas.microsoft.com/office/drawing/2014/main" id="{38B6A0AE-5D07-BC4B-B081-5B18FB1CF5A3}"/>
                  </a:ext>
                </a:extLst>
              </p:cNvPr>
              <p:cNvSpPr>
                <a:spLocks noRot="1" noChangeAspect="1" noMove="1" noResize="1" noEditPoints="1" noAdjustHandles="1" noChangeArrowheads="1" noChangeShapeType="1" noTextEdit="1"/>
              </p:cNvSpPr>
              <p:nvPr/>
            </p:nvSpPr>
            <p:spPr>
              <a:xfrm>
                <a:off x="4725791" y="3872502"/>
                <a:ext cx="991105" cy="338554"/>
              </a:xfrm>
              <a:prstGeom prst="rect">
                <a:avLst/>
              </a:prstGeom>
              <a:blipFill>
                <a:blip r:embed="rId3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矩形 137">
                <a:extLst>
                  <a:ext uri="{FF2B5EF4-FFF2-40B4-BE49-F238E27FC236}">
                    <a16:creationId xmlns:a16="http://schemas.microsoft.com/office/drawing/2014/main" id="{A040BB42-382C-A64F-9E7E-ECBD66091C6C}"/>
                  </a:ext>
                </a:extLst>
              </p:cNvPr>
              <p:cNvSpPr/>
              <p:nvPr/>
            </p:nvSpPr>
            <p:spPr>
              <a:xfrm>
                <a:off x="5519875" y="387723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8" name="矩形 137">
                <a:extLst>
                  <a:ext uri="{FF2B5EF4-FFF2-40B4-BE49-F238E27FC236}">
                    <a16:creationId xmlns:a16="http://schemas.microsoft.com/office/drawing/2014/main" id="{A040BB42-382C-A64F-9E7E-ECBD66091C6C}"/>
                  </a:ext>
                </a:extLst>
              </p:cNvPr>
              <p:cNvSpPr>
                <a:spLocks noRot="1" noChangeAspect="1" noMove="1" noResize="1" noEditPoints="1" noAdjustHandles="1" noChangeArrowheads="1" noChangeShapeType="1" noTextEdit="1"/>
              </p:cNvSpPr>
              <p:nvPr/>
            </p:nvSpPr>
            <p:spPr>
              <a:xfrm>
                <a:off x="5519875" y="3877237"/>
                <a:ext cx="560666" cy="338554"/>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矩形 138">
                <a:extLst>
                  <a:ext uri="{FF2B5EF4-FFF2-40B4-BE49-F238E27FC236}">
                    <a16:creationId xmlns:a16="http://schemas.microsoft.com/office/drawing/2014/main" id="{EA73959B-95D5-1A49-B372-B21BB49E6C10}"/>
                  </a:ext>
                </a:extLst>
              </p:cNvPr>
              <p:cNvSpPr/>
              <p:nvPr/>
            </p:nvSpPr>
            <p:spPr>
              <a:xfrm>
                <a:off x="4725791" y="4654508"/>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9" name="矩形 138">
                <a:extLst>
                  <a:ext uri="{FF2B5EF4-FFF2-40B4-BE49-F238E27FC236}">
                    <a16:creationId xmlns:a16="http://schemas.microsoft.com/office/drawing/2014/main" id="{EA73959B-95D5-1A49-B372-B21BB49E6C10}"/>
                  </a:ext>
                </a:extLst>
              </p:cNvPr>
              <p:cNvSpPr>
                <a:spLocks noRot="1" noChangeAspect="1" noMove="1" noResize="1" noEditPoints="1" noAdjustHandles="1" noChangeArrowheads="1" noChangeShapeType="1" noTextEdit="1"/>
              </p:cNvSpPr>
              <p:nvPr/>
            </p:nvSpPr>
            <p:spPr>
              <a:xfrm>
                <a:off x="4725791" y="4654508"/>
                <a:ext cx="982320" cy="338554"/>
              </a:xfrm>
              <a:prstGeom prst="rect">
                <a:avLst/>
              </a:prstGeom>
              <a:blipFill>
                <a:blip r:embed="rId4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矩形 139">
                <a:extLst>
                  <a:ext uri="{FF2B5EF4-FFF2-40B4-BE49-F238E27FC236}">
                    <a16:creationId xmlns:a16="http://schemas.microsoft.com/office/drawing/2014/main" id="{D961DEE6-B201-3D47-B03E-9E85C8829685}"/>
                  </a:ext>
                </a:extLst>
              </p:cNvPr>
              <p:cNvSpPr/>
              <p:nvPr/>
            </p:nvSpPr>
            <p:spPr>
              <a:xfrm>
                <a:off x="5519875" y="4659243"/>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0" name="矩形 139">
                <a:extLst>
                  <a:ext uri="{FF2B5EF4-FFF2-40B4-BE49-F238E27FC236}">
                    <a16:creationId xmlns:a16="http://schemas.microsoft.com/office/drawing/2014/main" id="{D961DEE6-B201-3D47-B03E-9E85C8829685}"/>
                  </a:ext>
                </a:extLst>
              </p:cNvPr>
              <p:cNvSpPr>
                <a:spLocks noRot="1" noChangeAspect="1" noMove="1" noResize="1" noEditPoints="1" noAdjustHandles="1" noChangeArrowheads="1" noChangeShapeType="1" noTextEdit="1"/>
              </p:cNvSpPr>
              <p:nvPr/>
            </p:nvSpPr>
            <p:spPr>
              <a:xfrm>
                <a:off x="5519875" y="4659243"/>
                <a:ext cx="560666" cy="338554"/>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矩形 140">
                <a:extLst>
                  <a:ext uri="{FF2B5EF4-FFF2-40B4-BE49-F238E27FC236}">
                    <a16:creationId xmlns:a16="http://schemas.microsoft.com/office/drawing/2014/main" id="{70D98681-3E0C-A744-A227-80317004E843}"/>
                  </a:ext>
                </a:extLst>
              </p:cNvPr>
              <p:cNvSpPr/>
              <p:nvPr/>
            </p:nvSpPr>
            <p:spPr>
              <a:xfrm>
                <a:off x="4725791" y="544659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41" name="矩形 140">
                <a:extLst>
                  <a:ext uri="{FF2B5EF4-FFF2-40B4-BE49-F238E27FC236}">
                    <a16:creationId xmlns:a16="http://schemas.microsoft.com/office/drawing/2014/main" id="{70D98681-3E0C-A744-A227-80317004E843}"/>
                  </a:ext>
                </a:extLst>
              </p:cNvPr>
              <p:cNvSpPr>
                <a:spLocks noRot="1" noChangeAspect="1" noMove="1" noResize="1" noEditPoints="1" noAdjustHandles="1" noChangeArrowheads="1" noChangeShapeType="1" noTextEdit="1"/>
              </p:cNvSpPr>
              <p:nvPr/>
            </p:nvSpPr>
            <p:spPr>
              <a:xfrm>
                <a:off x="4725791" y="5446596"/>
                <a:ext cx="991105" cy="338554"/>
              </a:xfrm>
              <a:prstGeom prst="rect">
                <a:avLst/>
              </a:prstGeom>
              <a:blipFill>
                <a:blip r:embed="rId4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矩形 141">
                <a:extLst>
                  <a:ext uri="{FF2B5EF4-FFF2-40B4-BE49-F238E27FC236}">
                    <a16:creationId xmlns:a16="http://schemas.microsoft.com/office/drawing/2014/main" id="{D827BA6A-8958-7946-935E-D2243CA8F3A2}"/>
                  </a:ext>
                </a:extLst>
              </p:cNvPr>
              <p:cNvSpPr/>
              <p:nvPr/>
            </p:nvSpPr>
            <p:spPr>
              <a:xfrm>
                <a:off x="5519875" y="54513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2" name="矩形 141">
                <a:extLst>
                  <a:ext uri="{FF2B5EF4-FFF2-40B4-BE49-F238E27FC236}">
                    <a16:creationId xmlns:a16="http://schemas.microsoft.com/office/drawing/2014/main" id="{D827BA6A-8958-7946-935E-D2243CA8F3A2}"/>
                  </a:ext>
                </a:extLst>
              </p:cNvPr>
              <p:cNvSpPr>
                <a:spLocks noRot="1" noChangeAspect="1" noMove="1" noResize="1" noEditPoints="1" noAdjustHandles="1" noChangeArrowheads="1" noChangeShapeType="1" noTextEdit="1"/>
              </p:cNvSpPr>
              <p:nvPr/>
            </p:nvSpPr>
            <p:spPr>
              <a:xfrm>
                <a:off x="5519875" y="5451331"/>
                <a:ext cx="560666" cy="338554"/>
              </a:xfrm>
              <a:prstGeom prst="rect">
                <a:avLst/>
              </a:prstGeom>
              <a:blipFill>
                <a:blip r:embed="rId38"/>
                <a:stretch>
                  <a:fillRect/>
                </a:stretch>
              </a:blipFill>
            </p:spPr>
            <p:txBody>
              <a:bodyPr/>
              <a:lstStyle/>
              <a:p>
                <a:r>
                  <a:rPr lang="zh-CN" altLang="en-US">
                    <a:noFill/>
                  </a:rPr>
                  <a:t> </a:t>
                </a:r>
              </a:p>
            </p:txBody>
          </p:sp>
        </mc:Fallback>
      </mc:AlternateContent>
      <p:cxnSp>
        <p:nvCxnSpPr>
          <p:cNvPr id="80" name="直线连接符 79">
            <a:extLst>
              <a:ext uri="{FF2B5EF4-FFF2-40B4-BE49-F238E27FC236}">
                <a16:creationId xmlns:a16="http://schemas.microsoft.com/office/drawing/2014/main" id="{82EED065-8A50-9A46-BF1B-F6F44564B9A4}"/>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114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animEffect transition="in" filter="fade">
                                      <p:cBhvr>
                                        <p:cTn id="7" dur="1000"/>
                                        <p:tgtEl>
                                          <p:spTgt spid="64">
                                            <p:txEl>
                                              <p:pRg st="1" end="1"/>
                                            </p:txEl>
                                          </p:spTgt>
                                        </p:tgtEl>
                                      </p:cBhvr>
                                    </p:animEffect>
                                    <p:anim calcmode="lin" valueType="num">
                                      <p:cBhvr>
                                        <p:cTn id="8" dur="100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4">
                                            <p:txEl>
                                              <p:pRg st="2" end="2"/>
                                            </p:txEl>
                                          </p:spTgt>
                                        </p:tgtEl>
                                        <p:attrNameLst>
                                          <p:attrName>style.visibility</p:attrName>
                                        </p:attrNameLst>
                                      </p:cBhvr>
                                      <p:to>
                                        <p:strVal val="visible"/>
                                      </p:to>
                                    </p:set>
                                    <p:animEffect transition="in" filter="fade">
                                      <p:cBhvr>
                                        <p:cTn id="14" dur="1000"/>
                                        <p:tgtEl>
                                          <p:spTgt spid="64">
                                            <p:txEl>
                                              <p:pRg st="2" end="2"/>
                                            </p:txEl>
                                          </p:spTgt>
                                        </p:tgtEl>
                                      </p:cBhvr>
                                    </p:animEffect>
                                    <p:anim calcmode="lin" valueType="num">
                                      <p:cBhvr>
                                        <p:cTn id="15" dur="10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xit" presetSubtype="0" fill="hold" grpId="0" nodeType="afterEffect">
                                  <p:stCondLst>
                                    <p:cond delay="500"/>
                                  </p:stCondLst>
                                  <p:childTnLst>
                                    <p:animEffect transition="out" filter="fade">
                                      <p:cBhvr>
                                        <p:cTn id="19" dur="1000"/>
                                        <p:tgtEl>
                                          <p:spTgt spid="109"/>
                                        </p:tgtEl>
                                      </p:cBhvr>
                                    </p:animEffect>
                                    <p:anim calcmode="lin" valueType="num">
                                      <p:cBhvr>
                                        <p:cTn id="20" dur="1000"/>
                                        <p:tgtEl>
                                          <p:spTgt spid="109"/>
                                        </p:tgtEl>
                                        <p:attrNameLst>
                                          <p:attrName>ppt_x</p:attrName>
                                        </p:attrNameLst>
                                      </p:cBhvr>
                                      <p:tavLst>
                                        <p:tav tm="0">
                                          <p:val>
                                            <p:strVal val="ppt_x"/>
                                          </p:val>
                                        </p:tav>
                                        <p:tav tm="100000">
                                          <p:val>
                                            <p:strVal val="ppt_x"/>
                                          </p:val>
                                        </p:tav>
                                      </p:tavLst>
                                    </p:anim>
                                    <p:anim calcmode="lin" valueType="num">
                                      <p:cBhvr>
                                        <p:cTn id="21" dur="1000"/>
                                        <p:tgtEl>
                                          <p:spTgt spid="109"/>
                                        </p:tgtEl>
                                        <p:attrNameLst>
                                          <p:attrName>ppt_y</p:attrName>
                                        </p:attrNameLst>
                                      </p:cBhvr>
                                      <p:tavLst>
                                        <p:tav tm="0">
                                          <p:val>
                                            <p:strVal val="ppt_y"/>
                                          </p:val>
                                        </p:tav>
                                        <p:tav tm="100000">
                                          <p:val>
                                            <p:strVal val="ppt_y+.1"/>
                                          </p:val>
                                        </p:tav>
                                      </p:tavLst>
                                    </p:anim>
                                    <p:set>
                                      <p:cBhvr>
                                        <p:cTn id="22" dur="1" fill="hold">
                                          <p:stCondLst>
                                            <p:cond delay="999"/>
                                          </p:stCondLst>
                                        </p:cTn>
                                        <p:tgtEl>
                                          <p:spTgt spid="109"/>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1000"/>
                                        <p:tgtEl>
                                          <p:spTgt spid="111"/>
                                        </p:tgtEl>
                                      </p:cBhvr>
                                    </p:animEffect>
                                    <p:anim calcmode="lin" valueType="num">
                                      <p:cBhvr>
                                        <p:cTn id="25" dur="1000"/>
                                        <p:tgtEl>
                                          <p:spTgt spid="111"/>
                                        </p:tgtEl>
                                        <p:attrNameLst>
                                          <p:attrName>ppt_x</p:attrName>
                                        </p:attrNameLst>
                                      </p:cBhvr>
                                      <p:tavLst>
                                        <p:tav tm="0">
                                          <p:val>
                                            <p:strVal val="ppt_x"/>
                                          </p:val>
                                        </p:tav>
                                        <p:tav tm="100000">
                                          <p:val>
                                            <p:strVal val="ppt_x"/>
                                          </p:val>
                                        </p:tav>
                                      </p:tavLst>
                                    </p:anim>
                                    <p:anim calcmode="lin" valueType="num">
                                      <p:cBhvr>
                                        <p:cTn id="26" dur="1000"/>
                                        <p:tgtEl>
                                          <p:spTgt spid="111"/>
                                        </p:tgtEl>
                                        <p:attrNameLst>
                                          <p:attrName>ppt_y</p:attrName>
                                        </p:attrNameLst>
                                      </p:cBhvr>
                                      <p:tavLst>
                                        <p:tav tm="0">
                                          <p:val>
                                            <p:strVal val="ppt_y"/>
                                          </p:val>
                                        </p:tav>
                                        <p:tav tm="100000">
                                          <p:val>
                                            <p:strVal val="ppt_y+.1"/>
                                          </p:val>
                                        </p:tav>
                                      </p:tavLst>
                                    </p:anim>
                                    <p:set>
                                      <p:cBhvr>
                                        <p:cTn id="27" dur="1" fill="hold">
                                          <p:stCondLst>
                                            <p:cond delay="999"/>
                                          </p:stCondLst>
                                        </p:cTn>
                                        <p:tgtEl>
                                          <p:spTgt spid="111"/>
                                        </p:tgtEl>
                                        <p:attrNameLst>
                                          <p:attrName>style.visibility</p:attrName>
                                        </p:attrNameLst>
                                      </p:cBhvr>
                                      <p:to>
                                        <p:strVal val="hidden"/>
                                      </p:to>
                                    </p:set>
                                  </p:childTnLst>
                                </p:cTn>
                              </p:par>
                              <p:par>
                                <p:cTn id="28" presetID="42" presetClass="exit" presetSubtype="0" fill="hold" grpId="0" nodeType="with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par>
                                <p:cTn id="33" presetID="42" presetClass="exit" presetSubtype="0" fill="hold" grpId="0" nodeType="withEffect">
                                  <p:stCondLst>
                                    <p:cond delay="0"/>
                                  </p:stCondLst>
                                  <p:childTnLst>
                                    <p:animEffect transition="out" filter="fade">
                                      <p:cBhvr>
                                        <p:cTn id="34" dur="1000"/>
                                        <p:tgtEl>
                                          <p:spTgt spid="110"/>
                                        </p:tgtEl>
                                      </p:cBhvr>
                                    </p:animEffect>
                                    <p:anim calcmode="lin" valueType="num">
                                      <p:cBhvr>
                                        <p:cTn id="35" dur="1000"/>
                                        <p:tgtEl>
                                          <p:spTgt spid="110"/>
                                        </p:tgtEl>
                                        <p:attrNameLst>
                                          <p:attrName>ppt_x</p:attrName>
                                        </p:attrNameLst>
                                      </p:cBhvr>
                                      <p:tavLst>
                                        <p:tav tm="0">
                                          <p:val>
                                            <p:strVal val="ppt_x"/>
                                          </p:val>
                                        </p:tav>
                                        <p:tav tm="100000">
                                          <p:val>
                                            <p:strVal val="ppt_x"/>
                                          </p:val>
                                        </p:tav>
                                      </p:tavLst>
                                    </p:anim>
                                    <p:anim calcmode="lin" valueType="num">
                                      <p:cBhvr>
                                        <p:cTn id="36" dur="1000"/>
                                        <p:tgtEl>
                                          <p:spTgt spid="110"/>
                                        </p:tgtEl>
                                        <p:attrNameLst>
                                          <p:attrName>ppt_y</p:attrName>
                                        </p:attrNameLst>
                                      </p:cBhvr>
                                      <p:tavLst>
                                        <p:tav tm="0">
                                          <p:val>
                                            <p:strVal val="ppt_y"/>
                                          </p:val>
                                        </p:tav>
                                        <p:tav tm="100000">
                                          <p:val>
                                            <p:strVal val="ppt_y+.1"/>
                                          </p:val>
                                        </p:tav>
                                      </p:tavLst>
                                    </p:anim>
                                    <p:set>
                                      <p:cBhvr>
                                        <p:cTn id="37" dur="1" fill="hold">
                                          <p:stCondLst>
                                            <p:cond delay="999"/>
                                          </p:stCondLst>
                                        </p:cTn>
                                        <p:tgtEl>
                                          <p:spTgt spid="110"/>
                                        </p:tgtEl>
                                        <p:attrNameLst>
                                          <p:attrName>style.visibility</p:attrName>
                                        </p:attrNameLst>
                                      </p:cBhvr>
                                      <p:to>
                                        <p:strVal val="hidden"/>
                                      </p:to>
                                    </p:set>
                                  </p:childTnLst>
                                </p:cTn>
                              </p:par>
                              <p:par>
                                <p:cTn id="38" presetID="42" presetClass="exit" presetSubtype="0" fill="hold" grpId="0" nodeType="withEffect">
                                  <p:stCondLst>
                                    <p:cond delay="0"/>
                                  </p:stCondLst>
                                  <p:childTnLst>
                                    <p:animEffect transition="out" filter="fade">
                                      <p:cBhvr>
                                        <p:cTn id="39" dur="1000"/>
                                        <p:tgtEl>
                                          <p:spTgt spid="112"/>
                                        </p:tgtEl>
                                      </p:cBhvr>
                                    </p:animEffect>
                                    <p:anim calcmode="lin" valueType="num">
                                      <p:cBhvr>
                                        <p:cTn id="40" dur="1000"/>
                                        <p:tgtEl>
                                          <p:spTgt spid="112"/>
                                        </p:tgtEl>
                                        <p:attrNameLst>
                                          <p:attrName>ppt_x</p:attrName>
                                        </p:attrNameLst>
                                      </p:cBhvr>
                                      <p:tavLst>
                                        <p:tav tm="0">
                                          <p:val>
                                            <p:strVal val="ppt_x"/>
                                          </p:val>
                                        </p:tav>
                                        <p:tav tm="100000">
                                          <p:val>
                                            <p:strVal val="ppt_x"/>
                                          </p:val>
                                        </p:tav>
                                      </p:tavLst>
                                    </p:anim>
                                    <p:anim calcmode="lin" valueType="num">
                                      <p:cBhvr>
                                        <p:cTn id="41" dur="1000"/>
                                        <p:tgtEl>
                                          <p:spTgt spid="112"/>
                                        </p:tgtEl>
                                        <p:attrNameLst>
                                          <p:attrName>ppt_y</p:attrName>
                                        </p:attrNameLst>
                                      </p:cBhvr>
                                      <p:tavLst>
                                        <p:tav tm="0">
                                          <p:val>
                                            <p:strVal val="ppt_y"/>
                                          </p:val>
                                        </p:tav>
                                        <p:tav tm="100000">
                                          <p:val>
                                            <p:strVal val="ppt_y+.1"/>
                                          </p:val>
                                        </p:tav>
                                      </p:tavLst>
                                    </p:anim>
                                    <p:set>
                                      <p:cBhvr>
                                        <p:cTn id="42" dur="1" fill="hold">
                                          <p:stCondLst>
                                            <p:cond delay="999"/>
                                          </p:stCondLst>
                                        </p:cTn>
                                        <p:tgtEl>
                                          <p:spTgt spid="112"/>
                                        </p:tgtEl>
                                        <p:attrNameLst>
                                          <p:attrName>style.visibility</p:attrName>
                                        </p:attrNameLst>
                                      </p:cBhvr>
                                      <p:to>
                                        <p:strVal val="hidden"/>
                                      </p:to>
                                    </p:set>
                                  </p:childTnLst>
                                </p:cTn>
                              </p:par>
                              <p:par>
                                <p:cTn id="43" presetID="42" presetClass="exit" presetSubtype="0" fill="hold" grpId="0" nodeType="withEffect">
                                  <p:stCondLst>
                                    <p:cond delay="0"/>
                                  </p:stCondLst>
                                  <p:childTnLst>
                                    <p:animEffect transition="out" filter="fade">
                                      <p:cBhvr>
                                        <p:cTn id="44" dur="1000"/>
                                        <p:tgtEl>
                                          <p:spTgt spid="76"/>
                                        </p:tgtEl>
                                      </p:cBhvr>
                                    </p:animEffect>
                                    <p:anim calcmode="lin" valueType="num">
                                      <p:cBhvr>
                                        <p:cTn id="45" dur="1000"/>
                                        <p:tgtEl>
                                          <p:spTgt spid="76"/>
                                        </p:tgtEl>
                                        <p:attrNameLst>
                                          <p:attrName>ppt_x</p:attrName>
                                        </p:attrNameLst>
                                      </p:cBhvr>
                                      <p:tavLst>
                                        <p:tav tm="0">
                                          <p:val>
                                            <p:strVal val="ppt_x"/>
                                          </p:val>
                                        </p:tav>
                                        <p:tav tm="100000">
                                          <p:val>
                                            <p:strVal val="ppt_x"/>
                                          </p:val>
                                        </p:tav>
                                      </p:tavLst>
                                    </p:anim>
                                    <p:anim calcmode="lin" valueType="num">
                                      <p:cBhvr>
                                        <p:cTn id="46" dur="1000"/>
                                        <p:tgtEl>
                                          <p:spTgt spid="76"/>
                                        </p:tgtEl>
                                        <p:attrNameLst>
                                          <p:attrName>ppt_y</p:attrName>
                                        </p:attrNameLst>
                                      </p:cBhvr>
                                      <p:tavLst>
                                        <p:tav tm="0">
                                          <p:val>
                                            <p:strVal val="ppt_y"/>
                                          </p:val>
                                        </p:tav>
                                        <p:tav tm="100000">
                                          <p:val>
                                            <p:strVal val="ppt_y+.1"/>
                                          </p:val>
                                        </p:tav>
                                      </p:tavLst>
                                    </p:anim>
                                    <p:set>
                                      <p:cBhvr>
                                        <p:cTn id="47" dur="1" fill="hold">
                                          <p:stCondLst>
                                            <p:cond delay="999"/>
                                          </p:stCondLst>
                                        </p:cTn>
                                        <p:tgtEl>
                                          <p:spTgt spid="76"/>
                                        </p:tgtEl>
                                        <p:attrNameLst>
                                          <p:attrName>style.visibility</p:attrName>
                                        </p:attrNameLst>
                                      </p:cBhvr>
                                      <p:to>
                                        <p:strVal val="hidden"/>
                                      </p:to>
                                    </p:set>
                                  </p:childTnLst>
                                </p:cTn>
                              </p:par>
                              <p:par>
                                <p:cTn id="48" presetID="42" presetClass="exit" presetSubtype="0" fill="hold" grpId="0" nodeType="withEffect">
                                  <p:stCondLst>
                                    <p:cond delay="0"/>
                                  </p:stCondLst>
                                  <p:childTnLst>
                                    <p:animEffect transition="out" filter="fade">
                                      <p:cBhvr>
                                        <p:cTn id="49" dur="1000"/>
                                        <p:tgtEl>
                                          <p:spTgt spid="66"/>
                                        </p:tgtEl>
                                      </p:cBhvr>
                                    </p:animEffect>
                                    <p:anim calcmode="lin" valueType="num">
                                      <p:cBhvr>
                                        <p:cTn id="50" dur="1000"/>
                                        <p:tgtEl>
                                          <p:spTgt spid="66"/>
                                        </p:tgtEl>
                                        <p:attrNameLst>
                                          <p:attrName>ppt_x</p:attrName>
                                        </p:attrNameLst>
                                      </p:cBhvr>
                                      <p:tavLst>
                                        <p:tav tm="0">
                                          <p:val>
                                            <p:strVal val="ppt_x"/>
                                          </p:val>
                                        </p:tav>
                                        <p:tav tm="100000">
                                          <p:val>
                                            <p:strVal val="ppt_x"/>
                                          </p:val>
                                        </p:tav>
                                      </p:tavLst>
                                    </p:anim>
                                    <p:anim calcmode="lin" valueType="num">
                                      <p:cBhvr>
                                        <p:cTn id="51" dur="1000"/>
                                        <p:tgtEl>
                                          <p:spTgt spid="66"/>
                                        </p:tgtEl>
                                        <p:attrNameLst>
                                          <p:attrName>ppt_y</p:attrName>
                                        </p:attrNameLst>
                                      </p:cBhvr>
                                      <p:tavLst>
                                        <p:tav tm="0">
                                          <p:val>
                                            <p:strVal val="ppt_y"/>
                                          </p:val>
                                        </p:tav>
                                        <p:tav tm="100000">
                                          <p:val>
                                            <p:strVal val="ppt_y+.1"/>
                                          </p:val>
                                        </p:tav>
                                      </p:tavLst>
                                    </p:anim>
                                    <p:set>
                                      <p:cBhvr>
                                        <p:cTn id="52" dur="1" fill="hold">
                                          <p:stCondLst>
                                            <p:cond delay="999"/>
                                          </p:stCondLst>
                                        </p:cTn>
                                        <p:tgtEl>
                                          <p:spTgt spid="66"/>
                                        </p:tgtEl>
                                        <p:attrNameLst>
                                          <p:attrName>style.visibility</p:attrName>
                                        </p:attrNameLst>
                                      </p:cBhvr>
                                      <p:to>
                                        <p:strVal val="hidden"/>
                                      </p:to>
                                    </p:set>
                                  </p:childTnLst>
                                </p:cTn>
                              </p:par>
                              <p:par>
                                <p:cTn id="53" presetID="42" presetClass="exit" presetSubtype="0" fill="hold" grpId="0" nodeType="withEffect">
                                  <p:stCondLst>
                                    <p:cond delay="0"/>
                                  </p:stCondLst>
                                  <p:childTnLst>
                                    <p:animEffect transition="out" filter="fade">
                                      <p:cBhvr>
                                        <p:cTn id="54" dur="1000"/>
                                        <p:tgtEl>
                                          <p:spTgt spid="77"/>
                                        </p:tgtEl>
                                      </p:cBhvr>
                                    </p:animEffect>
                                    <p:anim calcmode="lin" valueType="num">
                                      <p:cBhvr>
                                        <p:cTn id="55" dur="1000"/>
                                        <p:tgtEl>
                                          <p:spTgt spid="77"/>
                                        </p:tgtEl>
                                        <p:attrNameLst>
                                          <p:attrName>ppt_x</p:attrName>
                                        </p:attrNameLst>
                                      </p:cBhvr>
                                      <p:tavLst>
                                        <p:tav tm="0">
                                          <p:val>
                                            <p:strVal val="ppt_x"/>
                                          </p:val>
                                        </p:tav>
                                        <p:tav tm="100000">
                                          <p:val>
                                            <p:strVal val="ppt_x"/>
                                          </p:val>
                                        </p:tav>
                                      </p:tavLst>
                                    </p:anim>
                                    <p:anim calcmode="lin" valueType="num">
                                      <p:cBhvr>
                                        <p:cTn id="56" dur="1000"/>
                                        <p:tgtEl>
                                          <p:spTgt spid="77"/>
                                        </p:tgtEl>
                                        <p:attrNameLst>
                                          <p:attrName>ppt_y</p:attrName>
                                        </p:attrNameLst>
                                      </p:cBhvr>
                                      <p:tavLst>
                                        <p:tav tm="0">
                                          <p:val>
                                            <p:strVal val="ppt_y"/>
                                          </p:val>
                                        </p:tav>
                                        <p:tav tm="100000">
                                          <p:val>
                                            <p:strVal val="ppt_y+.1"/>
                                          </p:val>
                                        </p:tav>
                                      </p:tavLst>
                                    </p:anim>
                                    <p:set>
                                      <p:cBhvr>
                                        <p:cTn id="57" dur="1" fill="hold">
                                          <p:stCondLst>
                                            <p:cond delay="999"/>
                                          </p:stCondLst>
                                        </p:cTn>
                                        <p:tgtEl>
                                          <p:spTgt spid="77"/>
                                        </p:tgtEl>
                                        <p:attrNameLst>
                                          <p:attrName>style.visibility</p:attrName>
                                        </p:attrNameLst>
                                      </p:cBhvr>
                                      <p:to>
                                        <p:strVal val="hidden"/>
                                      </p:to>
                                    </p:set>
                                  </p:childTnLst>
                                </p:cTn>
                              </p:par>
                              <p:par>
                                <p:cTn id="58" presetID="42" presetClass="exit" presetSubtype="0" fill="hold" grpId="0" nodeType="withEffect">
                                  <p:stCondLst>
                                    <p:cond delay="0"/>
                                  </p:stCondLst>
                                  <p:childTnLst>
                                    <p:animEffect transition="out" filter="fade">
                                      <p:cBhvr>
                                        <p:cTn id="59" dur="1000"/>
                                        <p:tgtEl>
                                          <p:spTgt spid="78"/>
                                        </p:tgtEl>
                                      </p:cBhvr>
                                    </p:animEffect>
                                    <p:anim calcmode="lin" valueType="num">
                                      <p:cBhvr>
                                        <p:cTn id="60" dur="1000"/>
                                        <p:tgtEl>
                                          <p:spTgt spid="78"/>
                                        </p:tgtEl>
                                        <p:attrNameLst>
                                          <p:attrName>ppt_x</p:attrName>
                                        </p:attrNameLst>
                                      </p:cBhvr>
                                      <p:tavLst>
                                        <p:tav tm="0">
                                          <p:val>
                                            <p:strVal val="ppt_x"/>
                                          </p:val>
                                        </p:tav>
                                        <p:tav tm="100000">
                                          <p:val>
                                            <p:strVal val="ppt_x"/>
                                          </p:val>
                                        </p:tav>
                                      </p:tavLst>
                                    </p:anim>
                                    <p:anim calcmode="lin" valueType="num">
                                      <p:cBhvr>
                                        <p:cTn id="61" dur="1000"/>
                                        <p:tgtEl>
                                          <p:spTgt spid="78"/>
                                        </p:tgtEl>
                                        <p:attrNameLst>
                                          <p:attrName>ppt_y</p:attrName>
                                        </p:attrNameLst>
                                      </p:cBhvr>
                                      <p:tavLst>
                                        <p:tav tm="0">
                                          <p:val>
                                            <p:strVal val="ppt_y"/>
                                          </p:val>
                                        </p:tav>
                                        <p:tav tm="100000">
                                          <p:val>
                                            <p:strVal val="ppt_y+.1"/>
                                          </p:val>
                                        </p:tav>
                                      </p:tavLst>
                                    </p:anim>
                                    <p:set>
                                      <p:cBhvr>
                                        <p:cTn id="62" dur="1" fill="hold">
                                          <p:stCondLst>
                                            <p:cond delay="999"/>
                                          </p:stCondLst>
                                        </p:cTn>
                                        <p:tgtEl>
                                          <p:spTgt spid="78"/>
                                        </p:tgtEl>
                                        <p:attrNameLst>
                                          <p:attrName>style.visibility</p:attrName>
                                        </p:attrNameLst>
                                      </p:cBhvr>
                                      <p:to>
                                        <p:strVal val="hidden"/>
                                      </p:to>
                                    </p:set>
                                  </p:childTnLst>
                                </p:cTn>
                              </p:par>
                              <p:par>
                                <p:cTn id="63" presetID="42" presetClass="exit" presetSubtype="0" fill="hold" grpId="0" nodeType="withEffect">
                                  <p:stCondLst>
                                    <p:cond delay="0"/>
                                  </p:stCondLst>
                                  <p:childTnLst>
                                    <p:animEffect transition="out" filter="fade">
                                      <p:cBhvr>
                                        <p:cTn id="64" dur="1000"/>
                                        <p:tgtEl>
                                          <p:spTgt spid="79"/>
                                        </p:tgtEl>
                                      </p:cBhvr>
                                    </p:animEffect>
                                    <p:anim calcmode="lin" valueType="num">
                                      <p:cBhvr>
                                        <p:cTn id="65" dur="1000"/>
                                        <p:tgtEl>
                                          <p:spTgt spid="79"/>
                                        </p:tgtEl>
                                        <p:attrNameLst>
                                          <p:attrName>ppt_x</p:attrName>
                                        </p:attrNameLst>
                                      </p:cBhvr>
                                      <p:tavLst>
                                        <p:tav tm="0">
                                          <p:val>
                                            <p:strVal val="ppt_x"/>
                                          </p:val>
                                        </p:tav>
                                        <p:tav tm="100000">
                                          <p:val>
                                            <p:strVal val="ppt_x"/>
                                          </p:val>
                                        </p:tav>
                                      </p:tavLst>
                                    </p:anim>
                                    <p:anim calcmode="lin" valueType="num">
                                      <p:cBhvr>
                                        <p:cTn id="66" dur="1000"/>
                                        <p:tgtEl>
                                          <p:spTgt spid="79"/>
                                        </p:tgtEl>
                                        <p:attrNameLst>
                                          <p:attrName>ppt_y</p:attrName>
                                        </p:attrNameLst>
                                      </p:cBhvr>
                                      <p:tavLst>
                                        <p:tav tm="0">
                                          <p:val>
                                            <p:strVal val="ppt_y"/>
                                          </p:val>
                                        </p:tav>
                                        <p:tav tm="100000">
                                          <p:val>
                                            <p:strVal val="ppt_y+.1"/>
                                          </p:val>
                                        </p:tav>
                                      </p:tavLst>
                                    </p:anim>
                                    <p:set>
                                      <p:cBhvr>
                                        <p:cTn id="67" dur="1" fill="hold">
                                          <p:stCondLst>
                                            <p:cond delay="999"/>
                                          </p:stCondLst>
                                        </p:cTn>
                                        <p:tgtEl>
                                          <p:spTgt spid="79"/>
                                        </p:tgtEl>
                                        <p:attrNameLst>
                                          <p:attrName>style.visibility</p:attrName>
                                        </p:attrNameLst>
                                      </p:cBhvr>
                                      <p:to>
                                        <p:strVal val="hidden"/>
                                      </p:to>
                                    </p:set>
                                  </p:childTnLst>
                                </p:cTn>
                              </p:par>
                              <p:par>
                                <p:cTn id="68" presetID="42" presetClass="exit" presetSubtype="0" fill="hold" grpId="0" nodeType="withEffect">
                                  <p:stCondLst>
                                    <p:cond delay="0"/>
                                  </p:stCondLst>
                                  <p:childTnLst>
                                    <p:animEffect transition="out" filter="fade">
                                      <p:cBhvr>
                                        <p:cTn id="69" dur="1000"/>
                                        <p:tgtEl>
                                          <p:spTgt spid="113"/>
                                        </p:tgtEl>
                                      </p:cBhvr>
                                    </p:animEffect>
                                    <p:anim calcmode="lin" valueType="num">
                                      <p:cBhvr>
                                        <p:cTn id="70" dur="1000"/>
                                        <p:tgtEl>
                                          <p:spTgt spid="113"/>
                                        </p:tgtEl>
                                        <p:attrNameLst>
                                          <p:attrName>ppt_x</p:attrName>
                                        </p:attrNameLst>
                                      </p:cBhvr>
                                      <p:tavLst>
                                        <p:tav tm="0">
                                          <p:val>
                                            <p:strVal val="ppt_x"/>
                                          </p:val>
                                        </p:tav>
                                        <p:tav tm="100000">
                                          <p:val>
                                            <p:strVal val="ppt_x"/>
                                          </p:val>
                                        </p:tav>
                                      </p:tavLst>
                                    </p:anim>
                                    <p:anim calcmode="lin" valueType="num">
                                      <p:cBhvr>
                                        <p:cTn id="71" dur="1000"/>
                                        <p:tgtEl>
                                          <p:spTgt spid="113"/>
                                        </p:tgtEl>
                                        <p:attrNameLst>
                                          <p:attrName>ppt_y</p:attrName>
                                        </p:attrNameLst>
                                      </p:cBhvr>
                                      <p:tavLst>
                                        <p:tav tm="0">
                                          <p:val>
                                            <p:strVal val="ppt_y"/>
                                          </p:val>
                                        </p:tav>
                                        <p:tav tm="100000">
                                          <p:val>
                                            <p:strVal val="ppt_y+.1"/>
                                          </p:val>
                                        </p:tav>
                                      </p:tavLst>
                                    </p:anim>
                                    <p:set>
                                      <p:cBhvr>
                                        <p:cTn id="72" dur="1" fill="hold">
                                          <p:stCondLst>
                                            <p:cond delay="999"/>
                                          </p:stCondLst>
                                        </p:cTn>
                                        <p:tgtEl>
                                          <p:spTgt spid="113"/>
                                        </p:tgtEl>
                                        <p:attrNameLst>
                                          <p:attrName>style.visibility</p:attrName>
                                        </p:attrNameLst>
                                      </p:cBhvr>
                                      <p:to>
                                        <p:strVal val="hidden"/>
                                      </p:to>
                                    </p:set>
                                  </p:childTnLst>
                                </p:cTn>
                              </p:par>
                              <p:par>
                                <p:cTn id="73" presetID="42" presetClass="exit" presetSubtype="0" fill="hold" grpId="0" nodeType="withEffect">
                                  <p:stCondLst>
                                    <p:cond delay="0"/>
                                  </p:stCondLst>
                                  <p:childTnLst>
                                    <p:animEffect transition="out" filter="fade">
                                      <p:cBhvr>
                                        <p:cTn id="74" dur="1000"/>
                                        <p:tgtEl>
                                          <p:spTgt spid="115"/>
                                        </p:tgtEl>
                                      </p:cBhvr>
                                    </p:animEffect>
                                    <p:anim calcmode="lin" valueType="num">
                                      <p:cBhvr>
                                        <p:cTn id="75" dur="1000"/>
                                        <p:tgtEl>
                                          <p:spTgt spid="115"/>
                                        </p:tgtEl>
                                        <p:attrNameLst>
                                          <p:attrName>ppt_x</p:attrName>
                                        </p:attrNameLst>
                                      </p:cBhvr>
                                      <p:tavLst>
                                        <p:tav tm="0">
                                          <p:val>
                                            <p:strVal val="ppt_x"/>
                                          </p:val>
                                        </p:tav>
                                        <p:tav tm="100000">
                                          <p:val>
                                            <p:strVal val="ppt_x"/>
                                          </p:val>
                                        </p:tav>
                                      </p:tavLst>
                                    </p:anim>
                                    <p:anim calcmode="lin" valueType="num">
                                      <p:cBhvr>
                                        <p:cTn id="76" dur="1000"/>
                                        <p:tgtEl>
                                          <p:spTgt spid="115"/>
                                        </p:tgtEl>
                                        <p:attrNameLst>
                                          <p:attrName>ppt_y</p:attrName>
                                        </p:attrNameLst>
                                      </p:cBhvr>
                                      <p:tavLst>
                                        <p:tav tm="0">
                                          <p:val>
                                            <p:strVal val="ppt_y"/>
                                          </p:val>
                                        </p:tav>
                                        <p:tav tm="100000">
                                          <p:val>
                                            <p:strVal val="ppt_y+.1"/>
                                          </p:val>
                                        </p:tav>
                                      </p:tavLst>
                                    </p:anim>
                                    <p:set>
                                      <p:cBhvr>
                                        <p:cTn id="77" dur="1" fill="hold">
                                          <p:stCondLst>
                                            <p:cond delay="999"/>
                                          </p:stCondLst>
                                        </p:cTn>
                                        <p:tgtEl>
                                          <p:spTgt spid="115"/>
                                        </p:tgtEl>
                                        <p:attrNameLst>
                                          <p:attrName>style.visibility</p:attrName>
                                        </p:attrNameLst>
                                      </p:cBhvr>
                                      <p:to>
                                        <p:strVal val="hidden"/>
                                      </p:to>
                                    </p:set>
                                  </p:childTnLst>
                                </p:cTn>
                              </p:par>
                              <p:par>
                                <p:cTn id="78" presetID="42" presetClass="exit" presetSubtype="0" fill="hold" grpId="0" nodeType="withEffect">
                                  <p:stCondLst>
                                    <p:cond delay="0"/>
                                  </p:stCondLst>
                                  <p:childTnLst>
                                    <p:animEffect transition="out" filter="fade">
                                      <p:cBhvr>
                                        <p:cTn id="79" dur="1000"/>
                                        <p:tgtEl>
                                          <p:spTgt spid="116"/>
                                        </p:tgtEl>
                                      </p:cBhvr>
                                    </p:animEffect>
                                    <p:anim calcmode="lin" valueType="num">
                                      <p:cBhvr>
                                        <p:cTn id="80" dur="1000"/>
                                        <p:tgtEl>
                                          <p:spTgt spid="116"/>
                                        </p:tgtEl>
                                        <p:attrNameLst>
                                          <p:attrName>ppt_x</p:attrName>
                                        </p:attrNameLst>
                                      </p:cBhvr>
                                      <p:tavLst>
                                        <p:tav tm="0">
                                          <p:val>
                                            <p:strVal val="ppt_x"/>
                                          </p:val>
                                        </p:tav>
                                        <p:tav tm="100000">
                                          <p:val>
                                            <p:strVal val="ppt_x"/>
                                          </p:val>
                                        </p:tav>
                                      </p:tavLst>
                                    </p:anim>
                                    <p:anim calcmode="lin" valueType="num">
                                      <p:cBhvr>
                                        <p:cTn id="81" dur="1000"/>
                                        <p:tgtEl>
                                          <p:spTgt spid="116"/>
                                        </p:tgtEl>
                                        <p:attrNameLst>
                                          <p:attrName>ppt_y</p:attrName>
                                        </p:attrNameLst>
                                      </p:cBhvr>
                                      <p:tavLst>
                                        <p:tav tm="0">
                                          <p:val>
                                            <p:strVal val="ppt_y"/>
                                          </p:val>
                                        </p:tav>
                                        <p:tav tm="100000">
                                          <p:val>
                                            <p:strVal val="ppt_y+.1"/>
                                          </p:val>
                                        </p:tav>
                                      </p:tavLst>
                                    </p:anim>
                                    <p:set>
                                      <p:cBhvr>
                                        <p:cTn id="82" dur="1" fill="hold">
                                          <p:stCondLst>
                                            <p:cond delay="999"/>
                                          </p:stCondLst>
                                        </p:cTn>
                                        <p:tgtEl>
                                          <p:spTgt spid="116"/>
                                        </p:tgtEl>
                                        <p:attrNameLst>
                                          <p:attrName>style.visibility</p:attrName>
                                        </p:attrNameLst>
                                      </p:cBhvr>
                                      <p:to>
                                        <p:strVal val="hidden"/>
                                      </p:to>
                                    </p:set>
                                  </p:childTnLst>
                                </p:cTn>
                              </p:par>
                              <p:par>
                                <p:cTn id="83" presetID="42" presetClass="exit" presetSubtype="0" fill="hold" grpId="0" nodeType="withEffect">
                                  <p:stCondLst>
                                    <p:cond delay="0"/>
                                  </p:stCondLst>
                                  <p:childTnLst>
                                    <p:animEffect transition="out" filter="fade">
                                      <p:cBhvr>
                                        <p:cTn id="84" dur="1000"/>
                                        <p:tgtEl>
                                          <p:spTgt spid="118"/>
                                        </p:tgtEl>
                                      </p:cBhvr>
                                    </p:animEffect>
                                    <p:anim calcmode="lin" valueType="num">
                                      <p:cBhvr>
                                        <p:cTn id="85" dur="1000"/>
                                        <p:tgtEl>
                                          <p:spTgt spid="118"/>
                                        </p:tgtEl>
                                        <p:attrNameLst>
                                          <p:attrName>ppt_x</p:attrName>
                                        </p:attrNameLst>
                                      </p:cBhvr>
                                      <p:tavLst>
                                        <p:tav tm="0">
                                          <p:val>
                                            <p:strVal val="ppt_x"/>
                                          </p:val>
                                        </p:tav>
                                        <p:tav tm="100000">
                                          <p:val>
                                            <p:strVal val="ppt_x"/>
                                          </p:val>
                                        </p:tav>
                                      </p:tavLst>
                                    </p:anim>
                                    <p:anim calcmode="lin" valueType="num">
                                      <p:cBhvr>
                                        <p:cTn id="86" dur="1000"/>
                                        <p:tgtEl>
                                          <p:spTgt spid="118"/>
                                        </p:tgtEl>
                                        <p:attrNameLst>
                                          <p:attrName>ppt_y</p:attrName>
                                        </p:attrNameLst>
                                      </p:cBhvr>
                                      <p:tavLst>
                                        <p:tav tm="0">
                                          <p:val>
                                            <p:strVal val="ppt_y"/>
                                          </p:val>
                                        </p:tav>
                                        <p:tav tm="100000">
                                          <p:val>
                                            <p:strVal val="ppt_y+.1"/>
                                          </p:val>
                                        </p:tav>
                                      </p:tavLst>
                                    </p:anim>
                                    <p:set>
                                      <p:cBhvr>
                                        <p:cTn id="87" dur="1" fill="hold">
                                          <p:stCondLst>
                                            <p:cond delay="999"/>
                                          </p:stCondLst>
                                        </p:cTn>
                                        <p:tgtEl>
                                          <p:spTgt spid="118"/>
                                        </p:tgtEl>
                                        <p:attrNameLst>
                                          <p:attrName>style.visibility</p:attrName>
                                        </p:attrNameLst>
                                      </p:cBhvr>
                                      <p:to>
                                        <p:strVal val="hidden"/>
                                      </p:to>
                                    </p:set>
                                  </p:childTnLst>
                                </p:cTn>
                              </p:par>
                              <p:par>
                                <p:cTn id="88" presetID="42" presetClass="exit" presetSubtype="0" fill="hold" grpId="0" nodeType="withEffect">
                                  <p:stCondLst>
                                    <p:cond delay="0"/>
                                  </p:stCondLst>
                                  <p:childTnLst>
                                    <p:animEffect transition="out" filter="fade">
                                      <p:cBhvr>
                                        <p:cTn id="89" dur="1000"/>
                                        <p:tgtEl>
                                          <p:spTgt spid="119"/>
                                        </p:tgtEl>
                                      </p:cBhvr>
                                    </p:animEffect>
                                    <p:anim calcmode="lin" valueType="num">
                                      <p:cBhvr>
                                        <p:cTn id="90" dur="1000"/>
                                        <p:tgtEl>
                                          <p:spTgt spid="119"/>
                                        </p:tgtEl>
                                        <p:attrNameLst>
                                          <p:attrName>ppt_x</p:attrName>
                                        </p:attrNameLst>
                                      </p:cBhvr>
                                      <p:tavLst>
                                        <p:tav tm="0">
                                          <p:val>
                                            <p:strVal val="ppt_x"/>
                                          </p:val>
                                        </p:tav>
                                        <p:tav tm="100000">
                                          <p:val>
                                            <p:strVal val="ppt_x"/>
                                          </p:val>
                                        </p:tav>
                                      </p:tavLst>
                                    </p:anim>
                                    <p:anim calcmode="lin" valueType="num">
                                      <p:cBhvr>
                                        <p:cTn id="91" dur="1000"/>
                                        <p:tgtEl>
                                          <p:spTgt spid="119"/>
                                        </p:tgtEl>
                                        <p:attrNameLst>
                                          <p:attrName>ppt_y</p:attrName>
                                        </p:attrNameLst>
                                      </p:cBhvr>
                                      <p:tavLst>
                                        <p:tav tm="0">
                                          <p:val>
                                            <p:strVal val="ppt_y"/>
                                          </p:val>
                                        </p:tav>
                                        <p:tav tm="100000">
                                          <p:val>
                                            <p:strVal val="ppt_y+.1"/>
                                          </p:val>
                                        </p:tav>
                                      </p:tavLst>
                                    </p:anim>
                                    <p:set>
                                      <p:cBhvr>
                                        <p:cTn id="92" dur="1" fill="hold">
                                          <p:stCondLst>
                                            <p:cond delay="999"/>
                                          </p:stCondLst>
                                        </p:cTn>
                                        <p:tgtEl>
                                          <p:spTgt spid="119"/>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94"/>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01"/>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102"/>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103"/>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104"/>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105"/>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106"/>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7"/>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108"/>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13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3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4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101" grpId="0"/>
      <p:bldP spid="102" grpId="0"/>
      <p:bldP spid="103" grpId="0"/>
      <p:bldP spid="104" grpId="0"/>
      <p:bldP spid="105" grpId="0"/>
      <p:bldP spid="106" grpId="0"/>
      <p:bldP spid="107" grpId="0"/>
      <p:bldP spid="108" grpId="0"/>
      <p:bldP spid="109" grpId="0"/>
      <p:bldP spid="110" grpId="0"/>
      <p:bldP spid="111" grpId="0"/>
      <p:bldP spid="112" grpId="0"/>
      <p:bldP spid="7" grpId="0"/>
      <p:bldP spid="113" grpId="0"/>
      <p:bldP spid="115" grpId="0"/>
      <p:bldP spid="116" grpId="0"/>
      <p:bldP spid="118" grpId="0"/>
      <p:bldP spid="119" grpId="0"/>
      <p:bldP spid="66" grpId="0"/>
      <p:bldP spid="76" grpId="0"/>
      <p:bldP spid="77" grpId="0"/>
      <p:bldP spid="78" grpId="0"/>
      <p:bldP spid="79" grpId="0"/>
      <p:bldP spid="133" grpId="0"/>
      <p:bldP spid="134" grpId="0"/>
      <p:bldP spid="135" grpId="0"/>
      <p:bldP spid="136" grpId="0"/>
      <p:bldP spid="137" grpId="0"/>
      <p:bldP spid="138" grpId="0"/>
      <p:bldP spid="139" grpId="0"/>
      <p:bldP spid="140" grpId="0"/>
      <p:bldP spid="141" grpId="0"/>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5">
            <a:extLst>
              <a:ext uri="{FF2B5EF4-FFF2-40B4-BE49-F238E27FC236}">
                <a16:creationId xmlns:a16="http://schemas.microsoft.com/office/drawing/2014/main" id="{E26FF365-008A-DA47-B8CE-FE88E1422E3A}"/>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107504" y="1028071"/>
                <a:ext cx="9289032" cy="1336071"/>
              </a:xfrm>
              <a:prstGeom prst="rect">
                <a:avLst/>
              </a:prstGeom>
              <a:noFill/>
            </p:spPr>
            <p:txBody>
              <a:bodyPr wrap="square" rtlCol="0">
                <a:spAutoFit/>
              </a:bodyPr>
              <a:lstStyle/>
              <a:p>
                <a:r>
                  <a:rPr kumimoji="1" lang="en-US" altLang="zh-CN" sz="2000" b="0" dirty="0">
                    <a:latin typeface="Candara" panose="020E0502030303020204" pitchFamily="34" charset="0"/>
                  </a:rPr>
                  <a:t>      We propose a </a:t>
                </a:r>
                <a:r>
                  <a:rPr kumimoji="1" lang="en-US" altLang="zh-CN" sz="2000" dirty="0">
                    <a:solidFill>
                      <a:srgbClr val="FF0000"/>
                    </a:solidFill>
                    <a:latin typeface="Candara" panose="020E0502030303020204" pitchFamily="34" charset="0"/>
                  </a:rPr>
                  <a:t>Randomized Backward Search (RBS) </a:t>
                </a:r>
                <a:r>
                  <a:rPr kumimoji="1" lang="en-US" altLang="zh-CN" sz="2000" b="0" dirty="0">
                    <a:latin typeface="Candara" panose="020E0502030303020204" pitchFamily="34" charset="0"/>
                  </a:rPr>
                  <a:t>for single-target PPR: </a:t>
                </a:r>
              </a:p>
              <a:p>
                <a:pPr marL="342900" indent="-342900">
                  <a:buClr>
                    <a:schemeClr val="tx1"/>
                  </a:buClr>
                  <a:buSzPct val="80000"/>
                  <a:buFont typeface="Wingdings" pitchFamily="2" charset="2"/>
                  <a:buChar char="p"/>
                </a:pPr>
                <a:r>
                  <a:rPr kumimoji="1" lang="en-US" altLang="zh-CN" sz="2000" dirty="0">
                    <a:solidFill>
                      <a:srgbClr val="FF0000"/>
                    </a:solidFill>
                    <a:latin typeface="Candara" panose="020E0502030303020204" pitchFamily="34" charset="0"/>
                  </a:rPr>
                  <a:t>ONLY</a:t>
                </a:r>
                <a:r>
                  <a:rPr kumimoji="1" lang="en-US" altLang="zh-CN" sz="2000" b="0" dirty="0">
                    <a:latin typeface="Candara" panose="020E0502030303020204" pitchFamily="34" charset="0"/>
                  </a:rPr>
                  <a:t> push to the nodes with small out-degrees deterministically.</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en-US" altLang="zh-CN" sz="2000" b="0" kern="0" dirty="0">
                    <a:latin typeface="Candara" panose="020E0502030303020204" pitchFamily="34" charset="0"/>
                    <a:ea typeface="Cambria Math" panose="02040503050406030204" pitchFamily="18" charset="0"/>
                  </a:rPr>
                  <a:t>the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en-US" altLang="zh-CN" sz="2000" b="0" kern="0" dirty="0">
                    <a:latin typeface="Candara" panose="020E0502030303020204" pitchFamily="34" charset="0"/>
                    <a:ea typeface="Cambria Math" panose="02040503050406030204" pitchFamily="18" charset="0"/>
                  </a:rPr>
                  <a:t>  terminates at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t>
                </a: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th</a:t>
                </a:r>
                <a:r>
                  <a:rPr kumimoji="1" lang="en-US" altLang="zh-CN" sz="2000" b="0" dirty="0">
                    <a:latin typeface="Candara" panose="020E0502030303020204" pitchFamily="34" charset="0"/>
                  </a:rPr>
                  <a:t> steps}.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107504" y="1028071"/>
                <a:ext cx="9289032" cy="1336071"/>
              </a:xfrm>
              <a:prstGeom prst="rect">
                <a:avLst/>
              </a:prstGeom>
              <a:blipFill>
                <a:blip r:embed="rId3"/>
                <a:stretch>
                  <a:fillRect l="-136" t="-1887" b="-52830"/>
                </a:stretch>
              </a:blipFill>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677656"/>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a:p>
                <a:pPr marL="342900" indent="-342900">
                  <a:buSzPct val="80000"/>
                  <a:buFont typeface="Wingdings" pitchFamily="2" charset="2"/>
                  <a:buChar char="l"/>
                </a:pPr>
                <a:r>
                  <a:rPr kumimoji="1" lang="en-US" altLang="zh-CN" sz="2000" b="0" dirty="0">
                    <a:latin typeface="Corbel" panose="020B0503020204020204" pitchFamily="34" charset="0"/>
                  </a:rPr>
                  <a:t>Run RBS from level </a:t>
                </a:r>
                <a14:m>
                  <m:oMath xmlns:m="http://schemas.openxmlformats.org/officeDocument/2006/math">
                    <m:r>
                      <a:rPr kumimoji="1" lang="en-US" altLang="zh-CN" sz="2000" b="0" i="1" smtClean="0">
                        <a:latin typeface="Cambria Math" panose="02040503050406030204" pitchFamily="18" charset="0"/>
                      </a:rPr>
                      <m:t>0</m:t>
                    </m:r>
                  </m:oMath>
                </a14:m>
                <a:r>
                  <a:rPr kumimoji="1" lang="en-US" altLang="zh-CN" sz="2000" b="0" dirty="0">
                    <a:latin typeface="Corbel" panose="020B0503020204020204" pitchFamily="34" charset="0"/>
                  </a:rPr>
                  <a:t> to </a:t>
                </a:r>
                <a14:m>
                  <m:oMath xmlns:m="http://schemas.openxmlformats.org/officeDocument/2006/math">
                    <m:r>
                      <a:rPr kumimoji="1" lang="en-US" altLang="zh-CN" sz="2000" b="0" i="1" smtClean="0">
                        <a:latin typeface="Cambria Math" panose="02040503050406030204" pitchFamily="18" charset="0"/>
                      </a:rPr>
                      <m:t>𝐿</m:t>
                    </m:r>
                  </m:oMath>
                </a14:m>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For current level:</a:t>
                </a:r>
              </a:p>
              <a:p>
                <a:pPr marL="342900" indent="-342900">
                  <a:buSzPct val="80000"/>
                  <a:buFont typeface="Wingdings" pitchFamily="2" charset="2"/>
                  <a:buChar char="p"/>
                </a:pPr>
                <a:r>
                  <a:rPr kumimoji="1" lang="en-US" altLang="zh-CN" sz="1800" b="0" dirty="0">
                    <a:latin typeface="Corbel" panose="020B0503020204020204" pitchFamily="34" charset="0"/>
                  </a:rPr>
                  <a:t>Pick a node with reserve</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≠0</m:t>
                    </m:r>
                  </m:oMath>
                </a14:m>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en-US" altLang="zh-CN" sz="1800" b="0" dirty="0">
                    <a:latin typeface="Corbel" panose="020B0503020204020204" pitchFamily="34" charset="0"/>
                  </a:rPr>
                  <a:t>Update reserves for </a:t>
                </a:r>
                <a:r>
                  <a:rPr kumimoji="1" lang="en-US" altLang="zh-CN" sz="1800" b="0" dirty="0">
                    <a:solidFill>
                      <a:srgbClr val="C00000"/>
                    </a:solidFill>
                    <a:latin typeface="Corbel" panose="020B0503020204020204" pitchFamily="34" charset="0"/>
                  </a:rPr>
                  <a:t>specific  in-neighbors at next level. </a:t>
                </a:r>
              </a:p>
              <a:p>
                <a:pPr marL="800100" lvl="1" indent="-342900">
                  <a:buSzPct val="80000"/>
                  <a:buFont typeface="Wingdings" pitchFamily="2" charset="2"/>
                  <a:buChar char="Ø"/>
                </a:pPr>
                <a:r>
                  <a:rPr kumimoji="1" lang="en-US" altLang="zh-CN" sz="1800" b="0" dirty="0">
                    <a:latin typeface="Corbel" panose="020B0503020204020204" pitchFamily="34" charset="0"/>
                  </a:rPr>
                  <a:t>Deterministically update the in-neighbors with small out-degrees. </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677656"/>
              </a:xfrm>
              <a:prstGeom prst="rect">
                <a:avLst/>
              </a:prstGeom>
              <a:blipFill>
                <a:blip r:embed="rId10"/>
                <a:stretch>
                  <a:fillRect l="-370" t="-943" b="-2830"/>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3BF188A6-C37E-B940-A3F9-2C84AA8D9936}"/>
                  </a:ext>
                </a:extLst>
              </p:cNvPr>
              <p:cNvSpPr txBox="1"/>
              <p:nvPr/>
            </p:nvSpPr>
            <p:spPr>
              <a:xfrm>
                <a:off x="35496" y="5270389"/>
                <a:ext cx="7895868" cy="1542987"/>
              </a:xfrm>
              <a:prstGeom prst="rect">
                <a:avLst/>
              </a:prstGeom>
              <a:noFill/>
            </p:spPr>
            <p:txBody>
              <a:bodyPr wrap="square" rtlCol="0">
                <a:spAutoFit/>
              </a:bodyPr>
              <a:lstStyle/>
              <a:p>
                <a:r>
                  <a:rPr kumimoji="1" lang="en-US" altLang="zh-CN" sz="1800" b="0" dirty="0">
                    <a:solidFill>
                      <a:srgbClr val="FF0000"/>
                    </a:solidFill>
                    <a:latin typeface="Corbel" panose="020B0503020204020204" pitchFamily="34" charset="0"/>
                  </a:rPr>
                  <a:t>For in-neighbors </a:t>
                </a:r>
                <a14:m>
                  <m:oMath xmlns:m="http://schemas.openxmlformats.org/officeDocument/2006/math">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1800" b="0" i="1" smtClean="0">
                            <a:solidFill>
                              <a:srgbClr val="FF0000"/>
                            </a:solidFill>
                            <a:latin typeface="Cambria Math" panose="02040503050406030204" pitchFamily="18" charset="0"/>
                            <a:ea typeface="Cambria Math" panose="02040503050406030204" pitchFamily="18" charset="0"/>
                          </a:rPr>
                        </m:ctrlPr>
                      </m:sSubPr>
                      <m:e>
                        <m:r>
                          <a:rPr kumimoji="1" lang="en-US" altLang="zh-CN" sz="1800" b="0" i="1" smtClean="0">
                            <a:solidFill>
                              <a:srgbClr val="FF0000"/>
                            </a:solidFill>
                            <a:latin typeface="Cambria Math" panose="02040503050406030204" pitchFamily="18" charset="0"/>
                            <a:ea typeface="Cambria Math" panose="02040503050406030204" pitchFamily="18" charset="0"/>
                          </a:rPr>
                          <m:t>𝑁</m:t>
                        </m:r>
                      </m:e>
                      <m:sub>
                        <m:r>
                          <a:rPr kumimoji="1" lang="en-US" altLang="zh-CN" sz="1800" b="0" i="1" smtClean="0">
                            <a:solidFill>
                              <a:srgbClr val="FF0000"/>
                            </a:solidFill>
                            <a:latin typeface="Cambria Math" panose="02040503050406030204" pitchFamily="18" charset="0"/>
                            <a:ea typeface="Cambria Math" panose="02040503050406030204" pitchFamily="18" charset="0"/>
                          </a:rPr>
                          <m:t>𝑖𝑛</m:t>
                        </m:r>
                      </m:sub>
                    </m:sSub>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𝑡</m:t>
                    </m:r>
                    <m:r>
                      <a:rPr kumimoji="1" lang="en-US" altLang="zh-CN" sz="1800" b="0" i="1" smtClean="0">
                        <a:solidFill>
                          <a:srgbClr val="FF0000"/>
                        </a:solidFill>
                        <a:latin typeface="Cambria Math" panose="02040503050406030204" pitchFamily="18" charset="0"/>
                        <a:ea typeface="Cambria Math" panose="02040503050406030204" pitchFamily="18" charset="0"/>
                      </a:rPr>
                      <m:t>)</m:t>
                    </m:r>
                  </m:oMath>
                </a14:m>
                <a:r>
                  <a:rPr kumimoji="1" lang="en-US" altLang="zh-CN" sz="1800" b="0" dirty="0">
                    <a:solidFill>
                      <a:srgbClr val="FF0000"/>
                    </a:solidFill>
                    <a:latin typeface="Corbel" panose="020B0503020204020204" pitchFamily="34" charset="0"/>
                  </a:rPr>
                  <a:t> at next level: </a:t>
                </a:r>
              </a:p>
              <a:p>
                <a:r>
                  <a:rPr kumimoji="1" lang="en-US" altLang="zh-CN" sz="1800" b="0" dirty="0">
                    <a:solidFill>
                      <a:srgbClr val="FF0000"/>
                    </a:solidFill>
                    <a:latin typeface="Corbel" panose="020B0503020204020204" pitchFamily="34" charset="0"/>
                  </a:rPr>
                  <a:t>The increment of </a:t>
                </a:r>
                <a14:m>
                  <m:oMath xmlns:m="http://schemas.openxmlformats.org/officeDocument/2006/math">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1</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oMath>
                </a14:m>
                <a:r>
                  <a:rPr kumimoji="1" lang="en-US" altLang="zh-CN" sz="1800" b="0" dirty="0">
                    <a:solidFill>
                      <a:srgbClr val="FF0000"/>
                    </a:solidFill>
                    <a:latin typeface="Corbel" panose="020B0503020204020204" pitchFamily="34" charset="0"/>
                  </a:rPr>
                  <a:t> is </a:t>
                </a:r>
                <a14:m>
                  <m:oMath xmlns:m="http://schemas.openxmlformats.org/officeDocument/2006/math">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by one push. </a:t>
                </a:r>
              </a:p>
              <a:p>
                <a:r>
                  <a:rPr kumimoji="1" lang="en-US" altLang="zh-CN" sz="1800" b="0" dirty="0">
                    <a:solidFill>
                      <a:srgbClr val="FF0000"/>
                    </a:solidFill>
                    <a:latin typeface="Corbel" panose="020B0503020204020204" pitchFamily="34" charset="0"/>
                  </a:rPr>
                  <a:t>If </a:t>
                </a:r>
                <a14:m>
                  <m:oMath xmlns:m="http://schemas.openxmlformats.org/officeDocument/2006/math">
                    <m:f>
                      <m:fPr>
                        <m:ctrlPr>
                          <a:rPr kumimoji="1" lang="en-US" altLang="zh-CN" sz="1800" b="0" i="1" smtClean="0">
                            <a:solidFill>
                              <a:srgbClr val="FF0000"/>
                            </a:solidFill>
                            <a:latin typeface="Cambria Math" panose="02040503050406030204" pitchFamily="18" charset="0"/>
                          </a:rPr>
                        </m:ctrlPr>
                      </m:fPr>
                      <m:num>
                        <m:r>
                          <a:rPr kumimoji="1" lang="en-US" altLang="zh-CN" sz="1800" b="0" i="1" smtClean="0">
                            <a:solidFill>
                              <a:srgbClr val="FF0000"/>
                            </a:solidFill>
                            <a:latin typeface="Cambria Math" panose="02040503050406030204" pitchFamily="18" charset="0"/>
                          </a:rPr>
                          <m:t>(1−</m:t>
                        </m:r>
                        <m:r>
                          <a:rPr kumimoji="1" lang="en-US" altLang="zh-CN" sz="1800" b="0" i="1" smtClean="0">
                            <a:solidFill>
                              <a:srgbClr val="FF0000"/>
                            </a:solidFill>
                            <a:latin typeface="Cambria Math" panose="02040503050406030204" pitchFamily="18" charset="0"/>
                            <a:ea typeface="Cambria Math" panose="02040503050406030204" pitchFamily="18" charset="0"/>
                          </a:rPr>
                          <m:t>𝛼</m:t>
                        </m:r>
                        <m:r>
                          <a:rPr kumimoji="1" lang="en-US" altLang="zh-CN" sz="1800" b="0" i="1" smtClean="0">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smtClean="0">
                                <a:solidFill>
                                  <a:srgbClr val="FF0000"/>
                                </a:solidFill>
                                <a:latin typeface="Cambria Math" panose="02040503050406030204" pitchFamily="18" charset="0"/>
                              </a:rPr>
                            </m:ctrlPr>
                          </m:sSubPr>
                          <m:e>
                            <m:r>
                              <a:rPr kumimoji="1" lang="en-US" altLang="zh-CN" sz="1800" b="0" i="1" smtClean="0">
                                <a:solidFill>
                                  <a:srgbClr val="FF0000"/>
                                </a:solidFill>
                                <a:latin typeface="Cambria Math" panose="02040503050406030204" pitchFamily="18" charset="0"/>
                              </a:rPr>
                              <m:t>𝑑</m:t>
                            </m:r>
                          </m:e>
                          <m:sub>
                            <m:r>
                              <a:rPr kumimoji="1" lang="en-US" altLang="zh-CN" sz="1800" b="0" i="1" smtClean="0">
                                <a:solidFill>
                                  <a:srgbClr val="FF0000"/>
                                </a:solidFill>
                                <a:latin typeface="Cambria Math" panose="02040503050406030204" pitchFamily="18" charset="0"/>
                              </a:rPr>
                              <m:t>𝑜𝑢𝑡</m:t>
                            </m:r>
                          </m:sub>
                        </m:sSub>
                        <m:r>
                          <a:rPr kumimoji="1" lang="en-US" altLang="zh-CN" sz="1800" b="0" i="1" smtClean="0">
                            <a:solidFill>
                              <a:srgbClr val="FF0000"/>
                            </a:solidFill>
                            <a:latin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rPr>
                          <m:t>)</m:t>
                        </m:r>
                      </m:den>
                    </m:f>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𝛼𝛿</m:t>
                    </m:r>
                  </m:oMath>
                </a14:m>
                <a:r>
                  <a:rPr kumimoji="1" lang="en-US" altLang="zh-CN" sz="1800" b="0" dirty="0">
                    <a:solidFill>
                      <a:srgbClr val="FF0000"/>
                    </a:solidFill>
                    <a:latin typeface="Corbel" panose="020B0503020204020204" pitchFamily="34" charset="0"/>
                  </a:rPr>
                  <a:t>, update </a:t>
                </a:r>
                <a14:m>
                  <m:oMath xmlns:m="http://schemas.openxmlformats.org/officeDocument/2006/math">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smtClean="0">
                            <a:solidFill>
                              <a:srgbClr val="FF0000"/>
                            </a:solidFill>
                            <a:latin typeface="Cambria Math" panose="02040503050406030204" pitchFamily="18" charset="0"/>
                            <a:ea typeface="Cambria Math" panose="02040503050406030204" pitchFamily="18" charset="0"/>
                          </a:rPr>
                          <m:t>1</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deterministically.</a:t>
                </a:r>
              </a:p>
              <a:p>
                <a:r>
                  <a:rPr kumimoji="1" lang="en-US" altLang="zh-CN" sz="1800" b="0" dirty="0">
                    <a:solidFill>
                      <a:srgbClr val="FF0000"/>
                    </a:solidFill>
                    <a:latin typeface="Corbel" panose="020B0503020204020204" pitchFamily="34" charset="0"/>
                  </a:rPr>
                  <a:t>What about other in-neighbors?</a:t>
                </a:r>
              </a:p>
            </p:txBody>
          </p:sp>
        </mc:Choice>
        <mc:Fallback xmlns="">
          <p:sp>
            <p:nvSpPr>
              <p:cNvPr id="82" name="文本框 81">
                <a:extLst>
                  <a:ext uri="{FF2B5EF4-FFF2-40B4-BE49-F238E27FC236}">
                    <a16:creationId xmlns:a16="http://schemas.microsoft.com/office/drawing/2014/main" id="{3BF188A6-C37E-B940-A3F9-2C84AA8D9936}"/>
                  </a:ext>
                </a:extLst>
              </p:cNvPr>
              <p:cNvSpPr txBox="1">
                <a:spLocks noRot="1" noChangeAspect="1" noMove="1" noResize="1" noEditPoints="1" noAdjustHandles="1" noChangeArrowheads="1" noChangeShapeType="1" noTextEdit="1"/>
              </p:cNvSpPr>
              <p:nvPr/>
            </p:nvSpPr>
            <p:spPr>
              <a:xfrm>
                <a:off x="35496" y="5270389"/>
                <a:ext cx="7895868" cy="1542987"/>
              </a:xfrm>
              <a:prstGeom prst="rect">
                <a:avLst/>
              </a:prstGeom>
              <a:blipFill>
                <a:blip r:embed="rId23"/>
                <a:stretch>
                  <a:fillRect l="-482" t="-1639"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349DED36-DE7F-8D44-BDFF-17E8B966274D}"/>
                  </a:ext>
                </a:extLst>
              </p:cNvPr>
              <p:cNvSpPr/>
              <p:nvPr/>
            </p:nvSpPr>
            <p:spPr>
              <a:xfrm>
                <a:off x="7068080" y="2277457"/>
                <a:ext cx="2048318" cy="503471"/>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𝟏</m:t>
                        </m:r>
                      </m:sub>
                    </m:sSub>
                    <m:r>
                      <a:rPr kumimoji="1" lang="en-US" altLang="zh-CN" sz="1800" b="1" i="1" smtClean="0">
                        <a:solidFill>
                          <a:srgbClr val="0070C0"/>
                        </a:solidFill>
                        <a:latin typeface="Cambria Math" panose="02040503050406030204" pitchFamily="18" charset="0"/>
                      </a:rPr>
                      <m:t>:</m:t>
                    </m:r>
                    <m:f>
                      <m:fPr>
                        <m:ctrlPr>
                          <a:rPr kumimoji="1" lang="en-US" altLang="zh-CN" sz="1800" i="1" smtClean="0">
                            <a:solidFill>
                              <a:srgbClr val="0070C0"/>
                            </a:solidFill>
                            <a:latin typeface="Cambria Math" panose="02040503050406030204" pitchFamily="18" charset="0"/>
                          </a:rPr>
                        </m:ctrlPr>
                      </m:fPr>
                      <m:num>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rPr>
                          <m:t>𝟏</m:t>
                        </m:r>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ea typeface="Cambria Math" panose="02040503050406030204" pitchFamily="18" charset="0"/>
                          </a:rPr>
                          <m:t>𝜶</m:t>
                        </m:r>
                        <m:r>
                          <a:rPr kumimoji="1" lang="en-US" altLang="zh-CN" sz="1800" b="1"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b="1" i="1" dirty="0">
                                <a:solidFill>
                                  <a:srgbClr val="0070C0"/>
                                </a:solidFill>
                                <a:latin typeface="Cambria Math" panose="02040503050406030204" pitchFamily="18" charset="0"/>
                                <a:ea typeface="Cambria Math" panose="02040503050406030204" pitchFamily="18" charset="0"/>
                              </a:rPr>
                              <m:t>𝝅</m:t>
                            </m:r>
                          </m:e>
                          <m:sub>
                            <m:r>
                              <a:rPr kumimoji="1" lang="en-US" altLang="zh-CN" sz="1800" b="1"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b="1" i="1" dirty="0">
                                <a:solidFill>
                                  <a:srgbClr val="0070C0"/>
                                </a:solidFill>
                                <a:latin typeface="Cambria Math" panose="02040503050406030204" pitchFamily="18" charset="0"/>
                              </a:rPr>
                              <m:t>𝒕</m:t>
                            </m:r>
                            <m:r>
                              <a:rPr kumimoji="1" lang="en-US" altLang="zh-CN" sz="1800" b="1" i="1" dirty="0">
                                <a:solidFill>
                                  <a:srgbClr val="0070C0"/>
                                </a:solidFill>
                                <a:latin typeface="Cambria Math" panose="02040503050406030204" pitchFamily="18" charset="0"/>
                              </a:rPr>
                              <m:t>,</m:t>
                            </m:r>
                            <m:r>
                              <a:rPr kumimoji="1" lang="en-US" altLang="zh-CN" sz="1800" b="1" i="1" dirty="0">
                                <a:solidFill>
                                  <a:srgbClr val="0070C0"/>
                                </a:solidFill>
                                <a:latin typeface="Cambria Math" panose="02040503050406030204" pitchFamily="18" charset="0"/>
                              </a:rPr>
                              <m:t>𝒕</m:t>
                            </m:r>
                          </m:e>
                        </m:d>
                      </m:num>
                      <m:den>
                        <m:r>
                          <a:rPr kumimoji="1" lang="en-US" altLang="zh-CN" sz="1800" b="1" i="1" dirty="0" smtClean="0">
                            <a:solidFill>
                              <a:srgbClr val="0070C0"/>
                            </a:solidFill>
                            <a:latin typeface="Cambria Math" panose="02040503050406030204" pitchFamily="18" charset="0"/>
                          </a:rPr>
                          <m:t>𝟏</m:t>
                        </m:r>
                      </m:den>
                    </m:f>
                    <m:r>
                      <a:rPr kumimoji="1" lang="en-US" altLang="zh-CN" sz="1800" b="1" i="1" smtClean="0">
                        <a:solidFill>
                          <a:srgbClr val="0070C0"/>
                        </a:solidFill>
                        <a:latin typeface="Cambria Math" panose="02040503050406030204" pitchFamily="18" charset="0"/>
                        <a:ea typeface="Cambria Math" panose="02040503050406030204" pitchFamily="18" charset="0"/>
                      </a:rPr>
                      <m:t>≥</m:t>
                    </m:r>
                  </m:oMath>
                </a14:m>
                <a:r>
                  <a:rPr kumimoji="1" lang="en-US" altLang="zh-CN" sz="1800" dirty="0">
                    <a:solidFill>
                      <a:srgbClr val="0070C0"/>
                    </a:solidFill>
                    <a:latin typeface="Cambria Math" panose="02040503050406030204" pitchFamily="18" charset="0"/>
                    <a:ea typeface="Cambria Math" panose="02040503050406030204" pitchFamily="18" charset="0"/>
                  </a:rPr>
                  <a:t>𝜶𝛿</a:t>
                </a:r>
                <a:endParaRPr lang="zh-CN" altLang="en-US" sz="1800" dirty="0">
                  <a:solidFill>
                    <a:srgbClr val="0070C0"/>
                  </a:solidFill>
                </a:endParaRPr>
              </a:p>
            </p:txBody>
          </p:sp>
        </mc:Choice>
        <mc:Fallback xmlns="">
          <p:sp>
            <p:nvSpPr>
              <p:cNvPr id="3" name="矩形 2">
                <a:extLst>
                  <a:ext uri="{FF2B5EF4-FFF2-40B4-BE49-F238E27FC236}">
                    <a16:creationId xmlns:a16="http://schemas.microsoft.com/office/drawing/2014/main" id="{349DED36-DE7F-8D44-BDFF-17E8B966274D}"/>
                  </a:ext>
                </a:extLst>
              </p:cNvPr>
              <p:cNvSpPr>
                <a:spLocks noRot="1" noChangeAspect="1" noMove="1" noResize="1" noEditPoints="1" noAdjustHandles="1" noChangeArrowheads="1" noChangeShapeType="1" noTextEdit="1"/>
              </p:cNvSpPr>
              <p:nvPr/>
            </p:nvSpPr>
            <p:spPr>
              <a:xfrm>
                <a:off x="7068080" y="2277457"/>
                <a:ext cx="2048318" cy="503471"/>
              </a:xfrm>
              <a:prstGeom prst="rect">
                <a:avLst/>
              </a:prstGeom>
              <a:blipFill>
                <a:blip r:embed="rId24"/>
                <a:stretch>
                  <a:fillRect r="-1235" b="-7317"/>
                </a:stretch>
              </a:blipFill>
            </p:spPr>
            <p:txBody>
              <a:bodyPr/>
              <a:lstStyle/>
              <a:p>
                <a:r>
                  <a:rPr lang="zh-CN" altLang="en-US">
                    <a:noFill/>
                  </a:rPr>
                  <a:t> </a:t>
                </a:r>
              </a:p>
            </p:txBody>
          </p:sp>
        </mc:Fallback>
      </mc:AlternateContent>
      <p:pic>
        <p:nvPicPr>
          <p:cNvPr id="5" name="图形 4" descr="复选标记">
            <a:extLst>
              <a:ext uri="{FF2B5EF4-FFF2-40B4-BE49-F238E27FC236}">
                <a16:creationId xmlns:a16="http://schemas.microsoft.com/office/drawing/2014/main" id="{FCD647DC-5774-DE48-AD15-E0D313A0F53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595712" y="2456177"/>
            <a:ext cx="554384" cy="554384"/>
          </a:xfrm>
          <a:prstGeom prst="rect">
            <a:avLst/>
          </a:prstGeom>
        </p:spPr>
      </p:pic>
      <p:cxnSp>
        <p:nvCxnSpPr>
          <p:cNvPr id="89" name="直线箭头连接符 88">
            <a:extLst>
              <a:ext uri="{FF2B5EF4-FFF2-40B4-BE49-F238E27FC236}">
                <a16:creationId xmlns:a16="http://schemas.microsoft.com/office/drawing/2014/main" id="{AAC59DB3-AD50-314A-A1D1-3C6D05923229}"/>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0" name="Oval 5">
            <a:extLst>
              <a:ext uri="{FF2B5EF4-FFF2-40B4-BE49-F238E27FC236}">
                <a16:creationId xmlns:a16="http://schemas.microsoft.com/office/drawing/2014/main" id="{D972AC1C-F8D9-D74B-BBEF-232B9986406B}"/>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92" name="矩形 91">
                <a:extLst>
                  <a:ext uri="{FF2B5EF4-FFF2-40B4-BE49-F238E27FC236}">
                    <a16:creationId xmlns:a16="http://schemas.microsoft.com/office/drawing/2014/main" id="{0359C249-31B3-BB42-9D2B-623E95C1CFCF}"/>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92" name="矩形 91">
                <a:extLst>
                  <a:ext uri="{FF2B5EF4-FFF2-40B4-BE49-F238E27FC236}">
                    <a16:creationId xmlns:a16="http://schemas.microsoft.com/office/drawing/2014/main" id="{0359C249-31B3-BB42-9D2B-623E95C1CFCF}"/>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矩形 92">
                <a:extLst>
                  <a:ext uri="{FF2B5EF4-FFF2-40B4-BE49-F238E27FC236}">
                    <a16:creationId xmlns:a16="http://schemas.microsoft.com/office/drawing/2014/main" id="{D2F379E1-E608-7C4E-B9AC-9C88C1DC51CA}"/>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93" name="矩形 92">
                <a:extLst>
                  <a:ext uri="{FF2B5EF4-FFF2-40B4-BE49-F238E27FC236}">
                    <a16:creationId xmlns:a16="http://schemas.microsoft.com/office/drawing/2014/main" id="{D2F379E1-E608-7C4E-B9AC-9C88C1DC51CA}"/>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矩形 95">
                <a:extLst>
                  <a:ext uri="{FF2B5EF4-FFF2-40B4-BE49-F238E27FC236}">
                    <a16:creationId xmlns:a16="http://schemas.microsoft.com/office/drawing/2014/main" id="{9250FE79-8D57-2C40-AF0B-4F2A4F93C3E3}"/>
                  </a:ext>
                </a:extLst>
              </p:cNvPr>
              <p:cNvSpPr/>
              <p:nvPr/>
            </p:nvSpPr>
            <p:spPr>
              <a:xfrm>
                <a:off x="7020272" y="2269274"/>
                <a:ext cx="2179186" cy="503471"/>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𝟐</m:t>
                        </m:r>
                      </m:sub>
                    </m:sSub>
                    <m:r>
                      <a:rPr kumimoji="1" lang="en-US" altLang="zh-CN" sz="1800" b="1" i="1" smtClean="0">
                        <a:solidFill>
                          <a:srgbClr val="0070C0"/>
                        </a:solidFill>
                        <a:latin typeface="Cambria Math" panose="02040503050406030204" pitchFamily="18" charset="0"/>
                      </a:rPr>
                      <m:t>:</m:t>
                    </m:r>
                    <m:f>
                      <m:fPr>
                        <m:ctrlPr>
                          <a:rPr kumimoji="1" lang="en-US" altLang="zh-CN" sz="1800" i="1" smtClean="0">
                            <a:solidFill>
                              <a:srgbClr val="0070C0"/>
                            </a:solidFill>
                            <a:latin typeface="Cambria Math" panose="02040503050406030204" pitchFamily="18" charset="0"/>
                          </a:rPr>
                        </m:ctrlPr>
                      </m:fPr>
                      <m:num>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rPr>
                          <m:t>𝟏</m:t>
                        </m:r>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ea typeface="Cambria Math" panose="02040503050406030204" pitchFamily="18" charset="0"/>
                          </a:rPr>
                          <m:t>𝜶</m:t>
                        </m:r>
                        <m:r>
                          <a:rPr kumimoji="1" lang="en-US" altLang="zh-CN" sz="1800" b="1"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b="1" i="1" dirty="0">
                                <a:solidFill>
                                  <a:srgbClr val="0070C0"/>
                                </a:solidFill>
                                <a:latin typeface="Cambria Math" panose="02040503050406030204" pitchFamily="18" charset="0"/>
                                <a:ea typeface="Cambria Math" panose="02040503050406030204" pitchFamily="18" charset="0"/>
                              </a:rPr>
                              <m:t>𝝅</m:t>
                            </m:r>
                          </m:e>
                          <m:sub>
                            <m:r>
                              <a:rPr kumimoji="1" lang="en-US" altLang="zh-CN" sz="1800" b="1"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b="1" i="1" dirty="0">
                                <a:solidFill>
                                  <a:srgbClr val="0070C0"/>
                                </a:solidFill>
                                <a:latin typeface="Cambria Math" panose="02040503050406030204" pitchFamily="18" charset="0"/>
                              </a:rPr>
                              <m:t>𝒕</m:t>
                            </m:r>
                            <m:r>
                              <a:rPr kumimoji="1" lang="en-US" altLang="zh-CN" sz="1800" b="1" i="1" dirty="0">
                                <a:solidFill>
                                  <a:srgbClr val="0070C0"/>
                                </a:solidFill>
                                <a:latin typeface="Cambria Math" panose="02040503050406030204" pitchFamily="18" charset="0"/>
                              </a:rPr>
                              <m:t>,</m:t>
                            </m:r>
                            <m:r>
                              <a:rPr kumimoji="1" lang="en-US" altLang="zh-CN" sz="1800" b="1" i="1" dirty="0">
                                <a:solidFill>
                                  <a:srgbClr val="0070C0"/>
                                </a:solidFill>
                                <a:latin typeface="Cambria Math" panose="02040503050406030204" pitchFamily="18" charset="0"/>
                              </a:rPr>
                              <m:t>𝒕</m:t>
                            </m:r>
                          </m:e>
                        </m:d>
                      </m:num>
                      <m:den>
                        <m:r>
                          <a:rPr kumimoji="1" lang="en-US" altLang="zh-CN" sz="1800" b="1" i="1" dirty="0" smtClean="0">
                            <a:solidFill>
                              <a:srgbClr val="0070C0"/>
                            </a:solidFill>
                            <a:latin typeface="Cambria Math" panose="02040503050406030204" pitchFamily="18" charset="0"/>
                          </a:rPr>
                          <m:t>𝟐</m:t>
                        </m:r>
                      </m:den>
                    </m:f>
                    <m:r>
                      <a:rPr kumimoji="1" lang="en-US" altLang="zh-CN" sz="1800" b="1" i="1" smtClean="0">
                        <a:solidFill>
                          <a:srgbClr val="0070C0"/>
                        </a:solidFill>
                        <a:latin typeface="Cambria Math" panose="02040503050406030204" pitchFamily="18" charset="0"/>
                        <a:ea typeface="Cambria Math" panose="02040503050406030204" pitchFamily="18" charset="0"/>
                      </a:rPr>
                      <m:t>≥</m:t>
                    </m:r>
                    <m:r>
                      <a:rPr kumimoji="1" lang="en-US" altLang="zh-CN" sz="1800" b="1" i="1" smtClean="0">
                        <a:solidFill>
                          <a:srgbClr val="0070C0"/>
                        </a:solidFill>
                        <a:latin typeface="Cambria Math" panose="02040503050406030204" pitchFamily="18" charset="0"/>
                        <a:ea typeface="Cambria Math" panose="02040503050406030204" pitchFamily="18" charset="0"/>
                      </a:rPr>
                      <m:t>𝜶𝜹</m:t>
                    </m:r>
                  </m:oMath>
                </a14:m>
                <a:r>
                  <a:rPr lang="en-US" altLang="zh-CN" sz="1800" dirty="0">
                    <a:solidFill>
                      <a:srgbClr val="0070C0"/>
                    </a:solidFill>
                  </a:rPr>
                  <a:t> </a:t>
                </a:r>
                <a:endParaRPr lang="zh-CN" altLang="en-US" sz="1800" dirty="0">
                  <a:solidFill>
                    <a:srgbClr val="0070C0"/>
                  </a:solidFill>
                </a:endParaRPr>
              </a:p>
            </p:txBody>
          </p:sp>
        </mc:Choice>
        <mc:Fallback xmlns="">
          <p:sp>
            <p:nvSpPr>
              <p:cNvPr id="96" name="矩形 95">
                <a:extLst>
                  <a:ext uri="{FF2B5EF4-FFF2-40B4-BE49-F238E27FC236}">
                    <a16:creationId xmlns:a16="http://schemas.microsoft.com/office/drawing/2014/main" id="{9250FE79-8D57-2C40-AF0B-4F2A4F93C3E3}"/>
                  </a:ext>
                </a:extLst>
              </p:cNvPr>
              <p:cNvSpPr>
                <a:spLocks noRot="1" noChangeAspect="1" noMove="1" noResize="1" noEditPoints="1" noAdjustHandles="1" noChangeArrowheads="1" noChangeShapeType="1" noTextEdit="1"/>
              </p:cNvSpPr>
              <p:nvPr/>
            </p:nvSpPr>
            <p:spPr>
              <a:xfrm>
                <a:off x="7020272" y="2269274"/>
                <a:ext cx="2179186" cy="503471"/>
              </a:xfrm>
              <a:prstGeom prst="rect">
                <a:avLst/>
              </a:prstGeom>
              <a:blipFill>
                <a:blip r:embed="rId29"/>
                <a:stretch>
                  <a:fillRect/>
                </a:stretch>
              </a:blipFill>
            </p:spPr>
            <p:txBody>
              <a:bodyPr/>
              <a:lstStyle/>
              <a:p>
                <a:r>
                  <a:rPr lang="zh-CN" altLang="en-US">
                    <a:noFill/>
                  </a:rPr>
                  <a:t> </a:t>
                </a:r>
              </a:p>
            </p:txBody>
          </p:sp>
        </mc:Fallback>
      </mc:AlternateContent>
      <p:pic>
        <p:nvPicPr>
          <p:cNvPr id="97" name="图形 96" descr="复选标记">
            <a:extLst>
              <a:ext uri="{FF2B5EF4-FFF2-40B4-BE49-F238E27FC236}">
                <a16:creationId xmlns:a16="http://schemas.microsoft.com/office/drawing/2014/main" id="{3EA4989A-14DC-AA41-BA72-09A9C1C19C7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588442" y="2447409"/>
            <a:ext cx="554384" cy="554384"/>
          </a:xfrm>
          <a:prstGeom prst="rect">
            <a:avLst/>
          </a:prstGeom>
        </p:spPr>
      </p:pic>
      <p:cxnSp>
        <p:nvCxnSpPr>
          <p:cNvPr id="98" name="直线箭头连接符 97">
            <a:extLst>
              <a:ext uri="{FF2B5EF4-FFF2-40B4-BE49-F238E27FC236}">
                <a16:creationId xmlns:a16="http://schemas.microsoft.com/office/drawing/2014/main" id="{0CFBC5DF-B956-C344-8FB9-74C503BC2ABF}"/>
              </a:ext>
            </a:extLst>
          </p:cNvPr>
          <p:cNvCxnSpPr>
            <a:cxnSpLocks/>
            <a:stCxn id="99" idx="6"/>
            <a:endCxn id="36" idx="1"/>
          </p:cNvCxnSpPr>
          <p:nvPr/>
        </p:nvCxnSpPr>
        <p:spPr>
          <a:xfrm>
            <a:off x="6969781" y="3334206"/>
            <a:ext cx="1481915" cy="67028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9" name="Oval 5">
            <a:extLst>
              <a:ext uri="{FF2B5EF4-FFF2-40B4-BE49-F238E27FC236}">
                <a16:creationId xmlns:a16="http://schemas.microsoft.com/office/drawing/2014/main" id="{B08B6A68-CD3B-2545-9F6F-7765C1E1BB0A}"/>
              </a:ext>
            </a:extLst>
          </p:cNvPr>
          <p:cNvSpPr>
            <a:spLocks noChangeArrowheads="1"/>
          </p:cNvSpPr>
          <p:nvPr/>
        </p:nvSpPr>
        <p:spPr bwMode="auto">
          <a:xfrm>
            <a:off x="6522324" y="3124492"/>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00" name="矩形 99">
                <a:extLst>
                  <a:ext uri="{FF2B5EF4-FFF2-40B4-BE49-F238E27FC236}">
                    <a16:creationId xmlns:a16="http://schemas.microsoft.com/office/drawing/2014/main" id="{E4601465-6338-2A40-9636-65985DF7702B}"/>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100" name="矩形 99">
                <a:extLst>
                  <a:ext uri="{FF2B5EF4-FFF2-40B4-BE49-F238E27FC236}">
                    <a16:creationId xmlns:a16="http://schemas.microsoft.com/office/drawing/2014/main" id="{E4601465-6338-2A40-9636-65985DF7702B}"/>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矩形 113">
                <a:extLst>
                  <a:ext uri="{FF2B5EF4-FFF2-40B4-BE49-F238E27FC236}">
                    <a16:creationId xmlns:a16="http://schemas.microsoft.com/office/drawing/2014/main" id="{D1D972AE-15F8-7B47-A117-5BABCD7B8CBC}"/>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114" name="矩形 113">
                <a:extLst>
                  <a:ext uri="{FF2B5EF4-FFF2-40B4-BE49-F238E27FC236}">
                    <a16:creationId xmlns:a16="http://schemas.microsoft.com/office/drawing/2014/main" id="{D1D972AE-15F8-7B47-A117-5BABCD7B8CBC}"/>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32"/>
                <a:stretch>
                  <a:fillRect/>
                </a:stretch>
              </a:blipFill>
            </p:spPr>
            <p:txBody>
              <a:bodyPr/>
              <a:lstStyle/>
              <a:p>
                <a:r>
                  <a:rPr lang="zh-CN" altLang="en-US">
                    <a:noFill/>
                  </a:rPr>
                  <a:t> </a:t>
                </a:r>
              </a:p>
            </p:txBody>
          </p:sp>
        </mc:Fallback>
      </mc:AlternateContent>
      <p:cxnSp>
        <p:nvCxnSpPr>
          <p:cNvPr id="76" name="直线连接符 75">
            <a:extLst>
              <a:ext uri="{FF2B5EF4-FFF2-40B4-BE49-F238E27FC236}">
                <a16:creationId xmlns:a16="http://schemas.microsoft.com/office/drawing/2014/main" id="{AF69A432-9B64-5A44-9AA9-AEA8FF29DF09}"/>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8" name="矩形 77">
                <a:extLst>
                  <a:ext uri="{FF2B5EF4-FFF2-40B4-BE49-F238E27FC236}">
                    <a16:creationId xmlns:a16="http://schemas.microsoft.com/office/drawing/2014/main" id="{749A10C9-D2A5-794D-BB63-F92C32E3739B}"/>
                  </a:ext>
                </a:extLst>
              </p:cNvPr>
              <p:cNvSpPr/>
              <p:nvPr/>
            </p:nvSpPr>
            <p:spPr>
              <a:xfrm>
                <a:off x="7020272" y="2265401"/>
                <a:ext cx="2181366" cy="503471"/>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𝟑</m:t>
                        </m:r>
                      </m:sub>
                    </m:sSub>
                    <m:r>
                      <a:rPr kumimoji="1" lang="en-US" altLang="zh-CN" sz="1800" b="1" i="1" smtClean="0">
                        <a:solidFill>
                          <a:srgbClr val="0070C0"/>
                        </a:solidFill>
                        <a:latin typeface="Cambria Math" panose="02040503050406030204" pitchFamily="18" charset="0"/>
                      </a:rPr>
                      <m:t>:</m:t>
                    </m:r>
                    <m:f>
                      <m:fPr>
                        <m:ctrlPr>
                          <a:rPr kumimoji="1" lang="en-US" altLang="zh-CN" sz="1800" i="1">
                            <a:solidFill>
                              <a:srgbClr val="0070C0"/>
                            </a:solidFill>
                            <a:latin typeface="Cambria Math" panose="02040503050406030204" pitchFamily="18" charset="0"/>
                          </a:rPr>
                        </m:ctrlPr>
                      </m:fPr>
                      <m:num>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rPr>
                          <m:t>𝟏</m:t>
                        </m:r>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ea typeface="Cambria Math" panose="02040503050406030204" pitchFamily="18" charset="0"/>
                          </a:rPr>
                          <m:t>𝜶</m:t>
                        </m:r>
                        <m:r>
                          <a:rPr kumimoji="1" lang="en-US" altLang="zh-CN" sz="1800"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i="1" dirty="0">
                                <a:solidFill>
                                  <a:srgbClr val="0070C0"/>
                                </a:solidFill>
                                <a:latin typeface="Cambria Math" panose="02040503050406030204" pitchFamily="18" charset="0"/>
                                <a:ea typeface="Cambria Math" panose="02040503050406030204" pitchFamily="18" charset="0"/>
                              </a:rPr>
                              <m:t>𝝅</m:t>
                            </m:r>
                          </m:e>
                          <m:sub>
                            <m:r>
                              <a:rPr kumimoji="1" lang="en-US" altLang="zh-CN" sz="1800"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i="1" dirty="0">
                                <a:solidFill>
                                  <a:srgbClr val="0070C0"/>
                                </a:solidFill>
                                <a:latin typeface="Cambria Math" panose="02040503050406030204" pitchFamily="18" charset="0"/>
                              </a:rPr>
                              <m:t>𝒕</m:t>
                            </m:r>
                            <m:r>
                              <a:rPr kumimoji="1" lang="en-US" altLang="zh-CN" sz="1800" i="1" dirty="0">
                                <a:solidFill>
                                  <a:srgbClr val="0070C0"/>
                                </a:solidFill>
                                <a:latin typeface="Cambria Math" panose="02040503050406030204" pitchFamily="18" charset="0"/>
                              </a:rPr>
                              <m:t>,</m:t>
                            </m:r>
                            <m:r>
                              <a:rPr kumimoji="1" lang="en-US" altLang="zh-CN" sz="1800" i="1" dirty="0">
                                <a:solidFill>
                                  <a:srgbClr val="0070C0"/>
                                </a:solidFill>
                                <a:latin typeface="Cambria Math" panose="02040503050406030204" pitchFamily="18" charset="0"/>
                              </a:rPr>
                              <m:t>𝒕</m:t>
                            </m:r>
                          </m:e>
                        </m:d>
                      </m:num>
                      <m:den>
                        <m:r>
                          <a:rPr kumimoji="1" lang="en-US" altLang="zh-CN" sz="1800" b="1" i="1" dirty="0" smtClean="0">
                            <a:solidFill>
                              <a:srgbClr val="0070C0"/>
                            </a:solidFill>
                            <a:latin typeface="Cambria Math" panose="02040503050406030204" pitchFamily="18" charset="0"/>
                          </a:rPr>
                          <m:t>𝟑</m:t>
                        </m:r>
                      </m:den>
                    </m:f>
                    <m:r>
                      <a:rPr kumimoji="1" lang="en-US" altLang="zh-CN" sz="1800" b="1" i="1" dirty="0" smtClean="0">
                        <a:solidFill>
                          <a:srgbClr val="0070C0"/>
                        </a:solidFill>
                        <a:latin typeface="Cambria Math" panose="02040503050406030204" pitchFamily="18" charset="0"/>
                      </a:rPr>
                      <m:t>&lt;</m:t>
                    </m:r>
                    <m:r>
                      <a:rPr kumimoji="1" lang="en-US" altLang="zh-CN" sz="1800" i="1">
                        <a:solidFill>
                          <a:srgbClr val="0070C0"/>
                        </a:solidFill>
                        <a:latin typeface="Cambria Math" panose="02040503050406030204" pitchFamily="18" charset="0"/>
                        <a:ea typeface="Cambria Math" panose="02040503050406030204" pitchFamily="18" charset="0"/>
                      </a:rPr>
                      <m:t>𝜶𝜹</m:t>
                    </m:r>
                  </m:oMath>
                </a14:m>
                <a:r>
                  <a:rPr lang="en-US" altLang="zh-CN" sz="1800" dirty="0">
                    <a:solidFill>
                      <a:srgbClr val="0070C0"/>
                    </a:solidFill>
                  </a:rPr>
                  <a:t> </a:t>
                </a:r>
                <a:endParaRPr lang="zh-CN" altLang="en-US" sz="1800" dirty="0">
                  <a:solidFill>
                    <a:srgbClr val="0070C0"/>
                  </a:solidFill>
                </a:endParaRPr>
              </a:p>
            </p:txBody>
          </p:sp>
        </mc:Choice>
        <mc:Fallback>
          <p:sp>
            <p:nvSpPr>
              <p:cNvPr id="78" name="矩形 77">
                <a:extLst>
                  <a:ext uri="{FF2B5EF4-FFF2-40B4-BE49-F238E27FC236}">
                    <a16:creationId xmlns:a16="http://schemas.microsoft.com/office/drawing/2014/main" id="{749A10C9-D2A5-794D-BB63-F92C32E3739B}"/>
                  </a:ext>
                </a:extLst>
              </p:cNvPr>
              <p:cNvSpPr>
                <a:spLocks noRot="1" noChangeAspect="1" noMove="1" noResize="1" noEditPoints="1" noAdjustHandles="1" noChangeArrowheads="1" noChangeShapeType="1" noTextEdit="1"/>
              </p:cNvSpPr>
              <p:nvPr/>
            </p:nvSpPr>
            <p:spPr>
              <a:xfrm>
                <a:off x="7020272" y="2265401"/>
                <a:ext cx="2181366" cy="503471"/>
              </a:xfrm>
              <a:prstGeom prst="rect">
                <a:avLst/>
              </a:prstGeom>
              <a:blipFill>
                <a:blip r:embed="rId33"/>
                <a:stretch>
                  <a:fillRect/>
                </a:stretch>
              </a:blipFill>
            </p:spPr>
            <p:txBody>
              <a:bodyPr/>
              <a:lstStyle/>
              <a:p>
                <a:r>
                  <a:rPr lang="zh-CN" altLang="en-US">
                    <a:noFill/>
                  </a:rPr>
                  <a:t> </a:t>
                </a:r>
              </a:p>
            </p:txBody>
          </p:sp>
        </mc:Fallback>
      </mc:AlternateContent>
      <p:pic>
        <p:nvPicPr>
          <p:cNvPr id="79" name="图形 78" descr="关闭">
            <a:extLst>
              <a:ext uri="{FF2B5EF4-FFF2-40B4-BE49-F238E27FC236}">
                <a16:creationId xmlns:a16="http://schemas.microsoft.com/office/drawing/2014/main" id="{315D5DC4-45F8-1948-A9D7-8D0A6E44A4E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539080" y="2594913"/>
            <a:ext cx="501350" cy="501350"/>
          </a:xfrm>
          <a:prstGeom prst="rect">
            <a:avLst/>
          </a:prstGeom>
        </p:spPr>
      </p:pic>
    </p:spTree>
    <p:extLst>
      <p:ext uri="{BB962C8B-B14F-4D97-AF65-F5344CB8AC3E}">
        <p14:creationId xmlns:p14="http://schemas.microsoft.com/office/powerpoint/2010/main" val="40027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xEl>
                                              <p:pRg st="3" end="3"/>
                                            </p:txEl>
                                          </p:spTgt>
                                        </p:tgtEl>
                                        <p:attrNameLst>
                                          <p:attrName>style.visibility</p:attrName>
                                        </p:attrNameLst>
                                      </p:cBhvr>
                                      <p:to>
                                        <p:strVal val="visible"/>
                                      </p:to>
                                    </p:set>
                                    <p:animEffect transition="in" filter="fade">
                                      <p:cBhvr>
                                        <p:cTn id="7" dur="1000"/>
                                        <p:tgtEl>
                                          <p:spTgt spid="64">
                                            <p:txEl>
                                              <p:pRg st="3" end="3"/>
                                            </p:txEl>
                                          </p:spTgt>
                                        </p:tgtEl>
                                      </p:cBhvr>
                                    </p:animEffect>
                                    <p:anim calcmode="lin" valueType="num">
                                      <p:cBhvr>
                                        <p:cTn id="8" dur="100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4">
                                            <p:txEl>
                                              <p:pRg st="4" end="4"/>
                                            </p:txEl>
                                          </p:spTgt>
                                        </p:tgtEl>
                                        <p:attrNameLst>
                                          <p:attrName>style.visibility</p:attrName>
                                        </p:attrNameLst>
                                      </p:cBhvr>
                                      <p:to>
                                        <p:strVal val="visible"/>
                                      </p:to>
                                    </p:set>
                                    <p:animEffect transition="in" filter="fade">
                                      <p:cBhvr>
                                        <p:cTn id="17" dur="1000"/>
                                        <p:tgtEl>
                                          <p:spTgt spid="64">
                                            <p:txEl>
                                              <p:pRg st="4" end="4"/>
                                            </p:txEl>
                                          </p:spTgt>
                                        </p:tgtEl>
                                      </p:cBhvr>
                                    </p:animEffect>
                                    <p:anim calcmode="lin" valueType="num">
                                      <p:cBhvr>
                                        <p:cTn id="18" dur="10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4">
                                            <p:txEl>
                                              <p:pRg st="5" end="5"/>
                                            </p:txEl>
                                          </p:spTgt>
                                        </p:tgtEl>
                                        <p:attrNameLst>
                                          <p:attrName>style.visibility</p:attrName>
                                        </p:attrNameLst>
                                      </p:cBhvr>
                                      <p:to>
                                        <p:strVal val="visible"/>
                                      </p:to>
                                    </p:set>
                                    <p:animEffect transition="in" filter="fade">
                                      <p:cBhvr>
                                        <p:cTn id="24" dur="1000"/>
                                        <p:tgtEl>
                                          <p:spTgt spid="64">
                                            <p:txEl>
                                              <p:pRg st="5" end="5"/>
                                            </p:txEl>
                                          </p:spTgt>
                                        </p:tgtEl>
                                      </p:cBhvr>
                                    </p:animEffect>
                                    <p:anim calcmode="lin" valueType="num">
                                      <p:cBhvr>
                                        <p:cTn id="25" dur="100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2">
                                            <p:txEl>
                                              <p:pRg st="0" end="0"/>
                                            </p:txEl>
                                          </p:spTgt>
                                        </p:tgtEl>
                                        <p:attrNameLst>
                                          <p:attrName>style.visibility</p:attrName>
                                        </p:attrNameLst>
                                      </p:cBhvr>
                                      <p:to>
                                        <p:strVal val="visible"/>
                                      </p:to>
                                    </p:set>
                                    <p:animEffect transition="in" filter="fade">
                                      <p:cBhvr>
                                        <p:cTn id="31" dur="1000"/>
                                        <p:tgtEl>
                                          <p:spTgt spid="82">
                                            <p:txEl>
                                              <p:pRg st="0" end="0"/>
                                            </p:txEl>
                                          </p:spTgt>
                                        </p:tgtEl>
                                      </p:cBhvr>
                                    </p:animEffect>
                                    <p:anim calcmode="lin" valueType="num">
                                      <p:cBhvr>
                                        <p:cTn id="32" dur="10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2">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2">
                                            <p:txEl>
                                              <p:pRg st="1" end="1"/>
                                            </p:txEl>
                                          </p:spTgt>
                                        </p:tgtEl>
                                        <p:attrNameLst>
                                          <p:attrName>style.visibility</p:attrName>
                                        </p:attrNameLst>
                                      </p:cBhvr>
                                      <p:to>
                                        <p:strVal val="visible"/>
                                      </p:to>
                                    </p:set>
                                    <p:animEffect transition="in" filter="fade">
                                      <p:cBhvr>
                                        <p:cTn id="36" dur="1000"/>
                                        <p:tgtEl>
                                          <p:spTgt spid="82">
                                            <p:txEl>
                                              <p:pRg st="1" end="1"/>
                                            </p:txEl>
                                          </p:spTgt>
                                        </p:tgtEl>
                                      </p:cBhvr>
                                    </p:animEffect>
                                    <p:anim calcmode="lin" valueType="num">
                                      <p:cBhvr>
                                        <p:cTn id="37" dur="1000" fill="hold"/>
                                        <p:tgtEl>
                                          <p:spTgt spid="8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2">
                                            <p:txEl>
                                              <p:pRg st="2" end="2"/>
                                            </p:txEl>
                                          </p:spTgt>
                                        </p:tgtEl>
                                        <p:attrNameLst>
                                          <p:attrName>style.visibility</p:attrName>
                                        </p:attrNameLst>
                                      </p:cBhvr>
                                      <p:to>
                                        <p:strVal val="visible"/>
                                      </p:to>
                                    </p:set>
                                    <p:animEffect transition="in" filter="fade">
                                      <p:cBhvr>
                                        <p:cTn id="43" dur="1000"/>
                                        <p:tgtEl>
                                          <p:spTgt spid="82">
                                            <p:txEl>
                                              <p:pRg st="2" end="2"/>
                                            </p:txEl>
                                          </p:spTgt>
                                        </p:tgtEl>
                                      </p:cBhvr>
                                    </p:animEffect>
                                    <p:anim calcmode="lin" valueType="num">
                                      <p:cBhvr>
                                        <p:cTn id="44" dur="1000" fill="hold"/>
                                        <p:tgtEl>
                                          <p:spTgt spid="82">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 presetClass="entr" presetSubtype="0" fill="hold" nodeType="afterEffect">
                                  <p:stCondLst>
                                    <p:cond delay="50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wipe(down)">
                                      <p:cBhvr>
                                        <p:cTn id="60" dur="1000"/>
                                        <p:tgtEl>
                                          <p:spTgt spid="89"/>
                                        </p:tgtEl>
                                      </p:cBhvr>
                                    </p:animEffect>
                                  </p:childTnLst>
                                </p:cTn>
                              </p:par>
                            </p:childTnLst>
                          </p:cTn>
                        </p:par>
                        <p:par>
                          <p:cTn id="61" fill="hold">
                            <p:stCondLst>
                              <p:cond delay="1000"/>
                            </p:stCondLst>
                            <p:childTnLst>
                              <p:par>
                                <p:cTn id="62" presetID="1" presetClass="entr" presetSubtype="0" fill="hold" grpId="0" nodeType="afterEffect">
                                  <p:stCondLst>
                                    <p:cond delay="500"/>
                                  </p:stCondLst>
                                  <p:childTnLst>
                                    <p:set>
                                      <p:cBhvr>
                                        <p:cTn id="63" dur="1" fill="hold">
                                          <p:stCondLst>
                                            <p:cond delay="0"/>
                                          </p:stCondLst>
                                        </p:cTn>
                                        <p:tgtEl>
                                          <p:spTgt spid="90"/>
                                        </p:tgtEl>
                                        <p:attrNameLst>
                                          <p:attrName>style.visibility</p:attrName>
                                        </p:attrNameLst>
                                      </p:cBhvr>
                                      <p:to>
                                        <p:strVal val="visible"/>
                                      </p:to>
                                    </p:set>
                                  </p:childTnLst>
                                </p:cTn>
                              </p:par>
                            </p:childTnLst>
                          </p:cTn>
                        </p:par>
                        <p:par>
                          <p:cTn id="64" fill="hold">
                            <p:stCondLst>
                              <p:cond delay="1500"/>
                            </p:stCondLst>
                            <p:childTnLst>
                              <p:par>
                                <p:cTn id="65" presetID="42" presetClass="entr" presetSubtype="0" fill="hold" grpId="0" nodeType="afterEffect">
                                  <p:stCondLst>
                                    <p:cond delay="50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1000"/>
                                        <p:tgtEl>
                                          <p:spTgt spid="92"/>
                                        </p:tgtEl>
                                      </p:cBhvr>
                                    </p:animEffect>
                                    <p:anim calcmode="lin" valueType="num">
                                      <p:cBhvr>
                                        <p:cTn id="68" dur="1000" fill="hold"/>
                                        <p:tgtEl>
                                          <p:spTgt spid="92"/>
                                        </p:tgtEl>
                                        <p:attrNameLst>
                                          <p:attrName>ppt_x</p:attrName>
                                        </p:attrNameLst>
                                      </p:cBhvr>
                                      <p:tavLst>
                                        <p:tav tm="0">
                                          <p:val>
                                            <p:strVal val="#ppt_x"/>
                                          </p:val>
                                        </p:tav>
                                        <p:tav tm="100000">
                                          <p:val>
                                            <p:strVal val="#ppt_x"/>
                                          </p:val>
                                        </p:tav>
                                      </p:tavLst>
                                    </p:anim>
                                    <p:anim calcmode="lin" valueType="num">
                                      <p:cBhvr>
                                        <p:cTn id="69" dur="1000" fill="hold"/>
                                        <p:tgtEl>
                                          <p:spTgt spid="9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1000"/>
                                        <p:tgtEl>
                                          <p:spTgt spid="93"/>
                                        </p:tgtEl>
                                      </p:cBhvr>
                                    </p:animEffect>
                                    <p:anim calcmode="lin" valueType="num">
                                      <p:cBhvr>
                                        <p:cTn id="73" dur="1000" fill="hold"/>
                                        <p:tgtEl>
                                          <p:spTgt spid="93"/>
                                        </p:tgtEl>
                                        <p:attrNameLst>
                                          <p:attrName>ppt_x</p:attrName>
                                        </p:attrNameLst>
                                      </p:cBhvr>
                                      <p:tavLst>
                                        <p:tav tm="0">
                                          <p:val>
                                            <p:strVal val="#ppt_x"/>
                                          </p:val>
                                        </p:tav>
                                        <p:tav tm="100000">
                                          <p:val>
                                            <p:strVal val="#ppt_x"/>
                                          </p:val>
                                        </p:tav>
                                      </p:tavLst>
                                    </p:anim>
                                    <p:anim calcmode="lin" valueType="num">
                                      <p:cBhvr>
                                        <p:cTn id="7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3"/>
                                        </p:tgtEl>
                                      </p:cBhvr>
                                    </p:animEffect>
                                    <p:anim calcmode="lin" valueType="num">
                                      <p:cBhvr>
                                        <p:cTn id="79" dur="1000"/>
                                        <p:tgtEl>
                                          <p:spTgt spid="3"/>
                                        </p:tgtEl>
                                        <p:attrNameLst>
                                          <p:attrName>ppt_x</p:attrName>
                                        </p:attrNameLst>
                                      </p:cBhvr>
                                      <p:tavLst>
                                        <p:tav tm="0">
                                          <p:val>
                                            <p:strVal val="ppt_x"/>
                                          </p:val>
                                        </p:tav>
                                        <p:tav tm="100000">
                                          <p:val>
                                            <p:strVal val="ppt_x"/>
                                          </p:val>
                                        </p:tav>
                                      </p:tavLst>
                                    </p:anim>
                                    <p:anim calcmode="lin" valueType="num">
                                      <p:cBhvr>
                                        <p:cTn id="80" dur="1000"/>
                                        <p:tgtEl>
                                          <p:spTgt spid="3"/>
                                        </p:tgtEl>
                                        <p:attrNameLst>
                                          <p:attrName>ppt_y</p:attrName>
                                        </p:attrNameLst>
                                      </p:cBhvr>
                                      <p:tavLst>
                                        <p:tav tm="0">
                                          <p:val>
                                            <p:strVal val="ppt_y"/>
                                          </p:val>
                                        </p:tav>
                                        <p:tav tm="100000">
                                          <p:val>
                                            <p:strVal val="ppt_y+.1"/>
                                          </p:val>
                                        </p:tav>
                                      </p:tavLst>
                                    </p:anim>
                                    <p:set>
                                      <p:cBhvr>
                                        <p:cTn id="81" dur="1" fill="hold">
                                          <p:stCondLst>
                                            <p:cond delay="999"/>
                                          </p:stCondLst>
                                        </p:cTn>
                                        <p:tgtEl>
                                          <p:spTgt spid="3"/>
                                        </p:tgtEl>
                                        <p:attrNameLst>
                                          <p:attrName>style.visibility</p:attrName>
                                        </p:attrNameLst>
                                      </p:cBhvr>
                                      <p:to>
                                        <p:strVal val="hidden"/>
                                      </p:to>
                                    </p:set>
                                  </p:childTnLst>
                                </p:cTn>
                              </p:par>
                              <p:par>
                                <p:cTn id="82" presetID="42" presetClass="exit" presetSubtype="0" fill="hold" nodeType="withEffect">
                                  <p:stCondLst>
                                    <p:cond delay="500"/>
                                  </p:stCondLst>
                                  <p:childTnLst>
                                    <p:animEffect transition="out" filter="fade">
                                      <p:cBhvr>
                                        <p:cTn id="83" dur="1000"/>
                                        <p:tgtEl>
                                          <p:spTgt spid="5"/>
                                        </p:tgtEl>
                                      </p:cBhvr>
                                    </p:animEffect>
                                    <p:anim calcmode="lin" valueType="num">
                                      <p:cBhvr>
                                        <p:cTn id="84" dur="1000"/>
                                        <p:tgtEl>
                                          <p:spTgt spid="5"/>
                                        </p:tgtEl>
                                        <p:attrNameLst>
                                          <p:attrName>ppt_x</p:attrName>
                                        </p:attrNameLst>
                                      </p:cBhvr>
                                      <p:tavLst>
                                        <p:tav tm="0">
                                          <p:val>
                                            <p:strVal val="ppt_x"/>
                                          </p:val>
                                        </p:tav>
                                        <p:tav tm="100000">
                                          <p:val>
                                            <p:strVal val="ppt_x"/>
                                          </p:val>
                                        </p:tav>
                                      </p:tavLst>
                                    </p:anim>
                                    <p:anim calcmode="lin" valueType="num">
                                      <p:cBhvr>
                                        <p:cTn id="85" dur="1000"/>
                                        <p:tgtEl>
                                          <p:spTgt spid="5"/>
                                        </p:tgtEl>
                                        <p:attrNameLst>
                                          <p:attrName>ppt_y</p:attrName>
                                        </p:attrNameLst>
                                      </p:cBhvr>
                                      <p:tavLst>
                                        <p:tav tm="0">
                                          <p:val>
                                            <p:strVal val="ppt_y"/>
                                          </p:val>
                                        </p:tav>
                                        <p:tav tm="100000">
                                          <p:val>
                                            <p:strVal val="ppt_y+.1"/>
                                          </p:val>
                                        </p:tav>
                                      </p:tavLst>
                                    </p:anim>
                                    <p:set>
                                      <p:cBhvr>
                                        <p:cTn id="86" dur="1" fill="hold">
                                          <p:stCondLst>
                                            <p:cond delay="999"/>
                                          </p:stCondLst>
                                        </p:cTn>
                                        <p:tgtEl>
                                          <p:spTgt spid="5"/>
                                        </p:tgtEl>
                                        <p:attrNameLst>
                                          <p:attrName>style.visibility</p:attrName>
                                        </p:attrNameLst>
                                      </p:cBhvr>
                                      <p:to>
                                        <p:strVal val="hidden"/>
                                      </p:to>
                                    </p:set>
                                  </p:childTnLst>
                                </p:cTn>
                              </p:par>
                            </p:childTnLst>
                          </p:cTn>
                        </p:par>
                        <p:par>
                          <p:cTn id="87" fill="hold">
                            <p:stCondLst>
                              <p:cond delay="1500"/>
                            </p:stCondLst>
                            <p:childTnLst>
                              <p:par>
                                <p:cTn id="88" presetID="42" presetClass="entr" presetSubtype="0" fill="hold" grpId="0" nodeType="afterEffect">
                                  <p:stCondLst>
                                    <p:cond delay="50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1000"/>
                                        <p:tgtEl>
                                          <p:spTgt spid="96"/>
                                        </p:tgtEl>
                                      </p:cBhvr>
                                    </p:animEffect>
                                    <p:anim calcmode="lin" valueType="num">
                                      <p:cBhvr>
                                        <p:cTn id="91" dur="1000" fill="hold"/>
                                        <p:tgtEl>
                                          <p:spTgt spid="96"/>
                                        </p:tgtEl>
                                        <p:attrNameLst>
                                          <p:attrName>ppt_x</p:attrName>
                                        </p:attrNameLst>
                                      </p:cBhvr>
                                      <p:tavLst>
                                        <p:tav tm="0">
                                          <p:val>
                                            <p:strVal val="#ppt_x"/>
                                          </p:val>
                                        </p:tav>
                                        <p:tav tm="100000">
                                          <p:val>
                                            <p:strVal val="#ppt_x"/>
                                          </p:val>
                                        </p:tav>
                                      </p:tavLst>
                                    </p:anim>
                                    <p:anim calcmode="lin" valueType="num">
                                      <p:cBhvr>
                                        <p:cTn id="92" dur="1000" fill="hold"/>
                                        <p:tgtEl>
                                          <p:spTgt spid="96"/>
                                        </p:tgtEl>
                                        <p:attrNameLst>
                                          <p:attrName>ppt_y</p:attrName>
                                        </p:attrNameLst>
                                      </p:cBhvr>
                                      <p:tavLst>
                                        <p:tav tm="0">
                                          <p:val>
                                            <p:strVal val="#ppt_y+.1"/>
                                          </p:val>
                                        </p:tav>
                                        <p:tav tm="100000">
                                          <p:val>
                                            <p:strVal val="#ppt_y"/>
                                          </p:val>
                                        </p:tav>
                                      </p:tavLst>
                                    </p:anim>
                                  </p:childTnLst>
                                </p:cTn>
                              </p:par>
                            </p:childTnLst>
                          </p:cTn>
                        </p:par>
                        <p:par>
                          <p:cTn id="93" fill="hold">
                            <p:stCondLst>
                              <p:cond delay="3000"/>
                            </p:stCondLst>
                            <p:childTnLst>
                              <p:par>
                                <p:cTn id="94" presetID="1" presetClass="entr" presetSubtype="0" fill="hold" nodeType="afterEffect">
                                  <p:stCondLst>
                                    <p:cond delay="500"/>
                                  </p:stCondLst>
                                  <p:childTnLst>
                                    <p:set>
                                      <p:cBhvr>
                                        <p:cTn id="95" dur="1" fill="hold">
                                          <p:stCondLst>
                                            <p:cond delay="0"/>
                                          </p:stCondLst>
                                        </p:cTn>
                                        <p:tgtEl>
                                          <p:spTgt spid="97"/>
                                        </p:tgtEl>
                                        <p:attrNameLst>
                                          <p:attrName>style.visibility</p:attrName>
                                        </p:attrNameLst>
                                      </p:cBhvr>
                                      <p:to>
                                        <p:strVal val="visible"/>
                                      </p:to>
                                    </p:set>
                                  </p:childTnLst>
                                </p:cTn>
                              </p:par>
                            </p:childTnLst>
                          </p:cTn>
                        </p:par>
                        <p:par>
                          <p:cTn id="96" fill="hold">
                            <p:stCondLst>
                              <p:cond delay="3500"/>
                            </p:stCondLst>
                            <p:childTnLst>
                              <p:par>
                                <p:cTn id="97" presetID="22" presetClass="entr" presetSubtype="4" fill="hold" nodeType="afterEffect">
                                  <p:stCondLst>
                                    <p:cond delay="500"/>
                                  </p:stCondLst>
                                  <p:childTnLst>
                                    <p:set>
                                      <p:cBhvr>
                                        <p:cTn id="98" dur="1" fill="hold">
                                          <p:stCondLst>
                                            <p:cond delay="0"/>
                                          </p:stCondLst>
                                        </p:cTn>
                                        <p:tgtEl>
                                          <p:spTgt spid="98"/>
                                        </p:tgtEl>
                                        <p:attrNameLst>
                                          <p:attrName>style.visibility</p:attrName>
                                        </p:attrNameLst>
                                      </p:cBhvr>
                                      <p:to>
                                        <p:strVal val="visible"/>
                                      </p:to>
                                    </p:set>
                                    <p:animEffect transition="in" filter="wipe(down)">
                                      <p:cBhvr>
                                        <p:cTn id="99" dur="1000"/>
                                        <p:tgtEl>
                                          <p:spTgt spid="98"/>
                                        </p:tgtEl>
                                      </p:cBhvr>
                                    </p:animEffect>
                                  </p:childTnLst>
                                </p:cTn>
                              </p:par>
                            </p:childTnLst>
                          </p:cTn>
                        </p:par>
                        <p:par>
                          <p:cTn id="100" fill="hold">
                            <p:stCondLst>
                              <p:cond delay="5000"/>
                            </p:stCondLst>
                            <p:childTnLst>
                              <p:par>
                                <p:cTn id="101" presetID="1" presetClass="entr" presetSubtype="0" fill="hold" grpId="0" nodeType="afterEffect">
                                  <p:stCondLst>
                                    <p:cond delay="500"/>
                                  </p:stCondLst>
                                  <p:childTnLst>
                                    <p:set>
                                      <p:cBhvr>
                                        <p:cTn id="102" dur="1" fill="hold">
                                          <p:stCondLst>
                                            <p:cond delay="0"/>
                                          </p:stCondLst>
                                        </p:cTn>
                                        <p:tgtEl>
                                          <p:spTgt spid="99"/>
                                        </p:tgtEl>
                                        <p:attrNameLst>
                                          <p:attrName>style.visibility</p:attrName>
                                        </p:attrNameLst>
                                      </p:cBhvr>
                                      <p:to>
                                        <p:strVal val="visible"/>
                                      </p:to>
                                    </p:set>
                                  </p:childTnLst>
                                </p:cTn>
                              </p:par>
                            </p:childTnLst>
                          </p:cTn>
                        </p:par>
                        <p:par>
                          <p:cTn id="103" fill="hold">
                            <p:stCondLst>
                              <p:cond delay="5500"/>
                            </p:stCondLst>
                            <p:childTnLst>
                              <p:par>
                                <p:cTn id="104" presetID="42" presetClass="entr" presetSubtype="0" fill="hold" grpId="0" nodeType="afterEffect">
                                  <p:stCondLst>
                                    <p:cond delay="500"/>
                                  </p:stCondLst>
                                  <p:childTnLst>
                                    <p:set>
                                      <p:cBhvr>
                                        <p:cTn id="105" dur="1" fill="hold">
                                          <p:stCondLst>
                                            <p:cond delay="0"/>
                                          </p:stCondLst>
                                        </p:cTn>
                                        <p:tgtEl>
                                          <p:spTgt spid="100"/>
                                        </p:tgtEl>
                                        <p:attrNameLst>
                                          <p:attrName>style.visibility</p:attrName>
                                        </p:attrNameLst>
                                      </p:cBhvr>
                                      <p:to>
                                        <p:strVal val="visible"/>
                                      </p:to>
                                    </p:set>
                                    <p:animEffect transition="in" filter="fade">
                                      <p:cBhvr>
                                        <p:cTn id="106" dur="1000"/>
                                        <p:tgtEl>
                                          <p:spTgt spid="100"/>
                                        </p:tgtEl>
                                      </p:cBhvr>
                                    </p:animEffect>
                                    <p:anim calcmode="lin" valueType="num">
                                      <p:cBhvr>
                                        <p:cTn id="107" dur="1000" fill="hold"/>
                                        <p:tgtEl>
                                          <p:spTgt spid="100"/>
                                        </p:tgtEl>
                                        <p:attrNameLst>
                                          <p:attrName>ppt_x</p:attrName>
                                        </p:attrNameLst>
                                      </p:cBhvr>
                                      <p:tavLst>
                                        <p:tav tm="0">
                                          <p:val>
                                            <p:strVal val="#ppt_x"/>
                                          </p:val>
                                        </p:tav>
                                        <p:tav tm="100000">
                                          <p:val>
                                            <p:strVal val="#ppt_x"/>
                                          </p:val>
                                        </p:tav>
                                      </p:tavLst>
                                    </p:anim>
                                    <p:anim calcmode="lin" valueType="num">
                                      <p:cBhvr>
                                        <p:cTn id="108" dur="1000" fill="hold"/>
                                        <p:tgtEl>
                                          <p:spTgt spid="10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500"/>
                                  </p:stCondLst>
                                  <p:childTnLst>
                                    <p:set>
                                      <p:cBhvr>
                                        <p:cTn id="110" dur="1" fill="hold">
                                          <p:stCondLst>
                                            <p:cond delay="0"/>
                                          </p:stCondLst>
                                        </p:cTn>
                                        <p:tgtEl>
                                          <p:spTgt spid="114"/>
                                        </p:tgtEl>
                                        <p:attrNameLst>
                                          <p:attrName>style.visibility</p:attrName>
                                        </p:attrNameLst>
                                      </p:cBhvr>
                                      <p:to>
                                        <p:strVal val="visible"/>
                                      </p:to>
                                    </p:set>
                                    <p:animEffect transition="in" filter="fade">
                                      <p:cBhvr>
                                        <p:cTn id="111" dur="1000"/>
                                        <p:tgtEl>
                                          <p:spTgt spid="114"/>
                                        </p:tgtEl>
                                      </p:cBhvr>
                                    </p:animEffect>
                                    <p:anim calcmode="lin" valueType="num">
                                      <p:cBhvr>
                                        <p:cTn id="112" dur="1000" fill="hold"/>
                                        <p:tgtEl>
                                          <p:spTgt spid="114"/>
                                        </p:tgtEl>
                                        <p:attrNameLst>
                                          <p:attrName>ppt_x</p:attrName>
                                        </p:attrNameLst>
                                      </p:cBhvr>
                                      <p:tavLst>
                                        <p:tav tm="0">
                                          <p:val>
                                            <p:strVal val="#ppt_x"/>
                                          </p:val>
                                        </p:tav>
                                        <p:tav tm="100000">
                                          <p:val>
                                            <p:strVal val="#ppt_x"/>
                                          </p:val>
                                        </p:tav>
                                      </p:tavLst>
                                    </p:anim>
                                    <p:anim calcmode="lin" valueType="num">
                                      <p:cBhvr>
                                        <p:cTn id="113" dur="1000" fill="hold"/>
                                        <p:tgtEl>
                                          <p:spTgt spid="114"/>
                                        </p:tgtEl>
                                        <p:attrNameLst>
                                          <p:attrName>ppt_y</p:attrName>
                                        </p:attrNameLst>
                                      </p:cBhvr>
                                      <p:tavLst>
                                        <p:tav tm="0">
                                          <p:val>
                                            <p:strVal val="#ppt_y+.1"/>
                                          </p:val>
                                        </p:tav>
                                        <p:tav tm="100000">
                                          <p:val>
                                            <p:strVal val="#ppt_y"/>
                                          </p:val>
                                        </p:tav>
                                      </p:tavLst>
                                    </p:anim>
                                  </p:childTnLst>
                                </p:cTn>
                              </p:par>
                            </p:childTnLst>
                          </p:cTn>
                        </p:par>
                        <p:par>
                          <p:cTn id="114" fill="hold">
                            <p:stCondLst>
                              <p:cond delay="7000"/>
                            </p:stCondLst>
                            <p:childTnLst>
                              <p:par>
                                <p:cTn id="115" presetID="42" presetClass="exit" presetSubtype="0" fill="hold" grpId="1" nodeType="afterEffect">
                                  <p:stCondLst>
                                    <p:cond delay="500"/>
                                  </p:stCondLst>
                                  <p:childTnLst>
                                    <p:animEffect transition="out" filter="fade">
                                      <p:cBhvr>
                                        <p:cTn id="116" dur="1000"/>
                                        <p:tgtEl>
                                          <p:spTgt spid="96"/>
                                        </p:tgtEl>
                                      </p:cBhvr>
                                    </p:animEffect>
                                    <p:anim calcmode="lin" valueType="num">
                                      <p:cBhvr>
                                        <p:cTn id="117" dur="1000"/>
                                        <p:tgtEl>
                                          <p:spTgt spid="96"/>
                                        </p:tgtEl>
                                        <p:attrNameLst>
                                          <p:attrName>ppt_x</p:attrName>
                                        </p:attrNameLst>
                                      </p:cBhvr>
                                      <p:tavLst>
                                        <p:tav tm="0">
                                          <p:val>
                                            <p:strVal val="ppt_x"/>
                                          </p:val>
                                        </p:tav>
                                        <p:tav tm="100000">
                                          <p:val>
                                            <p:strVal val="ppt_x"/>
                                          </p:val>
                                        </p:tav>
                                      </p:tavLst>
                                    </p:anim>
                                    <p:anim calcmode="lin" valueType="num">
                                      <p:cBhvr>
                                        <p:cTn id="118" dur="1000"/>
                                        <p:tgtEl>
                                          <p:spTgt spid="96"/>
                                        </p:tgtEl>
                                        <p:attrNameLst>
                                          <p:attrName>ppt_y</p:attrName>
                                        </p:attrNameLst>
                                      </p:cBhvr>
                                      <p:tavLst>
                                        <p:tav tm="0">
                                          <p:val>
                                            <p:strVal val="ppt_y"/>
                                          </p:val>
                                        </p:tav>
                                        <p:tav tm="100000">
                                          <p:val>
                                            <p:strVal val="ppt_y+.1"/>
                                          </p:val>
                                        </p:tav>
                                      </p:tavLst>
                                    </p:anim>
                                    <p:set>
                                      <p:cBhvr>
                                        <p:cTn id="119" dur="1" fill="hold">
                                          <p:stCondLst>
                                            <p:cond delay="999"/>
                                          </p:stCondLst>
                                        </p:cTn>
                                        <p:tgtEl>
                                          <p:spTgt spid="96"/>
                                        </p:tgtEl>
                                        <p:attrNameLst>
                                          <p:attrName>style.visibility</p:attrName>
                                        </p:attrNameLst>
                                      </p:cBhvr>
                                      <p:to>
                                        <p:strVal val="hidden"/>
                                      </p:to>
                                    </p:set>
                                  </p:childTnLst>
                                </p:cTn>
                              </p:par>
                              <p:par>
                                <p:cTn id="120" presetID="42" presetClass="exit" presetSubtype="0" fill="hold" nodeType="withEffect">
                                  <p:stCondLst>
                                    <p:cond delay="500"/>
                                  </p:stCondLst>
                                  <p:childTnLst>
                                    <p:animEffect transition="out" filter="fade">
                                      <p:cBhvr>
                                        <p:cTn id="121" dur="1000"/>
                                        <p:tgtEl>
                                          <p:spTgt spid="97"/>
                                        </p:tgtEl>
                                      </p:cBhvr>
                                    </p:animEffect>
                                    <p:anim calcmode="lin" valueType="num">
                                      <p:cBhvr>
                                        <p:cTn id="122" dur="1000"/>
                                        <p:tgtEl>
                                          <p:spTgt spid="97"/>
                                        </p:tgtEl>
                                        <p:attrNameLst>
                                          <p:attrName>ppt_x</p:attrName>
                                        </p:attrNameLst>
                                      </p:cBhvr>
                                      <p:tavLst>
                                        <p:tav tm="0">
                                          <p:val>
                                            <p:strVal val="ppt_x"/>
                                          </p:val>
                                        </p:tav>
                                        <p:tav tm="100000">
                                          <p:val>
                                            <p:strVal val="ppt_x"/>
                                          </p:val>
                                        </p:tav>
                                      </p:tavLst>
                                    </p:anim>
                                    <p:anim calcmode="lin" valueType="num">
                                      <p:cBhvr>
                                        <p:cTn id="123" dur="1000"/>
                                        <p:tgtEl>
                                          <p:spTgt spid="97"/>
                                        </p:tgtEl>
                                        <p:attrNameLst>
                                          <p:attrName>ppt_y</p:attrName>
                                        </p:attrNameLst>
                                      </p:cBhvr>
                                      <p:tavLst>
                                        <p:tav tm="0">
                                          <p:val>
                                            <p:strVal val="ppt_y"/>
                                          </p:val>
                                        </p:tav>
                                        <p:tav tm="100000">
                                          <p:val>
                                            <p:strVal val="ppt_y+.1"/>
                                          </p:val>
                                        </p:tav>
                                      </p:tavLst>
                                    </p:anim>
                                    <p:set>
                                      <p:cBhvr>
                                        <p:cTn id="124" dur="1" fill="hold">
                                          <p:stCondLst>
                                            <p:cond delay="999"/>
                                          </p:stCondLst>
                                        </p:cTn>
                                        <p:tgtEl>
                                          <p:spTgt spid="9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fade">
                                      <p:cBhvr>
                                        <p:cTn id="129" dur="1000"/>
                                        <p:tgtEl>
                                          <p:spTgt spid="78"/>
                                        </p:tgtEl>
                                      </p:cBhvr>
                                    </p:animEffect>
                                    <p:anim calcmode="lin" valueType="num">
                                      <p:cBhvr>
                                        <p:cTn id="130" dur="1000" fill="hold"/>
                                        <p:tgtEl>
                                          <p:spTgt spid="78"/>
                                        </p:tgtEl>
                                        <p:attrNameLst>
                                          <p:attrName>ppt_x</p:attrName>
                                        </p:attrNameLst>
                                      </p:cBhvr>
                                      <p:tavLst>
                                        <p:tav tm="0">
                                          <p:val>
                                            <p:strVal val="#ppt_x"/>
                                          </p:val>
                                        </p:tav>
                                        <p:tav tm="100000">
                                          <p:val>
                                            <p:strVal val="#ppt_x"/>
                                          </p:val>
                                        </p:tav>
                                      </p:tavLst>
                                    </p:anim>
                                    <p:anim calcmode="lin" valueType="num">
                                      <p:cBhvr>
                                        <p:cTn id="131" dur="1000" fill="hold"/>
                                        <p:tgtEl>
                                          <p:spTgt spid="78"/>
                                        </p:tgtEl>
                                        <p:attrNameLst>
                                          <p:attrName>ppt_y</p:attrName>
                                        </p:attrNameLst>
                                      </p:cBhvr>
                                      <p:tavLst>
                                        <p:tav tm="0">
                                          <p:val>
                                            <p:strVal val="#ppt_y+.1"/>
                                          </p:val>
                                        </p:tav>
                                        <p:tav tm="100000">
                                          <p:val>
                                            <p:strVal val="#ppt_y"/>
                                          </p:val>
                                        </p:tav>
                                      </p:tavLst>
                                    </p:anim>
                                  </p:childTnLst>
                                </p:cTn>
                              </p:par>
                            </p:childTnLst>
                          </p:cTn>
                        </p:par>
                        <p:par>
                          <p:cTn id="132" fill="hold">
                            <p:stCondLst>
                              <p:cond delay="1000"/>
                            </p:stCondLst>
                            <p:childTnLst>
                              <p:par>
                                <p:cTn id="133" presetID="42" presetClass="entr" presetSubtype="0" fill="hold"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fade">
                                      <p:cBhvr>
                                        <p:cTn id="135" dur="1000"/>
                                        <p:tgtEl>
                                          <p:spTgt spid="79"/>
                                        </p:tgtEl>
                                      </p:cBhvr>
                                    </p:animEffect>
                                    <p:anim calcmode="lin" valueType="num">
                                      <p:cBhvr>
                                        <p:cTn id="136" dur="1000" fill="hold"/>
                                        <p:tgtEl>
                                          <p:spTgt spid="79"/>
                                        </p:tgtEl>
                                        <p:attrNameLst>
                                          <p:attrName>ppt_x</p:attrName>
                                        </p:attrNameLst>
                                      </p:cBhvr>
                                      <p:tavLst>
                                        <p:tav tm="0">
                                          <p:val>
                                            <p:strVal val="#ppt_x"/>
                                          </p:val>
                                        </p:tav>
                                        <p:tav tm="100000">
                                          <p:val>
                                            <p:strVal val="#ppt_x"/>
                                          </p:val>
                                        </p:tav>
                                      </p:tavLst>
                                    </p:anim>
                                    <p:anim calcmode="lin" valueType="num">
                                      <p:cBhvr>
                                        <p:cTn id="13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82">
                                            <p:txEl>
                                              <p:pRg st="3" end="3"/>
                                            </p:txEl>
                                          </p:spTgt>
                                        </p:tgtEl>
                                        <p:attrNameLst>
                                          <p:attrName>style.visibility</p:attrName>
                                        </p:attrNameLst>
                                      </p:cBhvr>
                                      <p:to>
                                        <p:strVal val="visible"/>
                                      </p:to>
                                    </p:set>
                                    <p:animEffect transition="in" filter="fade">
                                      <p:cBhvr>
                                        <p:cTn id="142" dur="1000"/>
                                        <p:tgtEl>
                                          <p:spTgt spid="82">
                                            <p:txEl>
                                              <p:pRg st="3" end="3"/>
                                            </p:txEl>
                                          </p:spTgt>
                                        </p:tgtEl>
                                      </p:cBhvr>
                                    </p:animEffect>
                                    <p:anim calcmode="lin" valueType="num">
                                      <p:cBhvr>
                                        <p:cTn id="143" dur="1000" fill="hold"/>
                                        <p:tgtEl>
                                          <p:spTgt spid="82">
                                            <p:txEl>
                                              <p:pRg st="3" end="3"/>
                                            </p:txEl>
                                          </p:spTgt>
                                        </p:tgtEl>
                                        <p:attrNameLst>
                                          <p:attrName>ppt_x</p:attrName>
                                        </p:attrNameLst>
                                      </p:cBhvr>
                                      <p:tavLst>
                                        <p:tav tm="0">
                                          <p:val>
                                            <p:strVal val="#ppt_x"/>
                                          </p:val>
                                        </p:tav>
                                        <p:tav tm="100000">
                                          <p:val>
                                            <p:strVal val="#ppt_x"/>
                                          </p:val>
                                        </p:tav>
                                      </p:tavLst>
                                    </p:anim>
                                    <p:anim calcmode="lin" valueType="num">
                                      <p:cBhvr>
                                        <p:cTn id="144" dur="1000" fill="hold"/>
                                        <p:tgtEl>
                                          <p:spTgt spid="8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3" grpId="0"/>
      <p:bldP spid="3" grpId="1"/>
      <p:bldP spid="90" grpId="0" animBg="1"/>
      <p:bldP spid="92" grpId="0"/>
      <p:bldP spid="93" grpId="0"/>
      <p:bldP spid="96" grpId="0"/>
      <p:bldP spid="96" grpId="1"/>
      <p:bldP spid="99" grpId="0" animBg="1"/>
      <p:bldP spid="100" grpId="0"/>
      <p:bldP spid="114"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Graph</a:t>
            </a:r>
            <a:endParaRPr kumimoji="1" lang="zh-CN" altLang="en-US" dirty="0"/>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55854" y="2136155"/>
            <a:ext cx="71437" cy="215900"/>
          </a:xfrm>
          <a:prstGeom prst="line">
            <a:avLst/>
          </a:prstGeom>
          <a:noFill/>
          <a:ln w="12700" algn="ctr">
            <a:solidFill>
              <a:schemeClr val="bg1"/>
            </a:solidFill>
            <a:round/>
            <a:headEnd/>
            <a:tailEnd/>
          </a:ln>
        </p:spPr>
      </p:cxnSp>
      <p:grpSp>
        <p:nvGrpSpPr>
          <p:cNvPr id="5" name="组合 4">
            <a:extLst>
              <a:ext uri="{FF2B5EF4-FFF2-40B4-BE49-F238E27FC236}">
                <a16:creationId xmlns:a16="http://schemas.microsoft.com/office/drawing/2014/main" id="{90FF9E10-47EB-3944-9150-25C5351306A3}"/>
              </a:ext>
            </a:extLst>
          </p:cNvPr>
          <p:cNvGrpSpPr/>
          <p:nvPr/>
        </p:nvGrpSpPr>
        <p:grpSpPr>
          <a:xfrm>
            <a:off x="107504" y="3134915"/>
            <a:ext cx="4680521" cy="3534445"/>
            <a:chOff x="229319" y="1724934"/>
            <a:chExt cx="6123534" cy="4776846"/>
          </a:xfrm>
        </p:grpSpPr>
        <p:pic>
          <p:nvPicPr>
            <p:cNvPr id="6" name="Picture 2" descr="http://www.touchgraph.com/assets/images/TouchGraph%20Hashable%20SXSW.png">
              <a:extLst>
                <a:ext uri="{FF2B5EF4-FFF2-40B4-BE49-F238E27FC236}">
                  <a16:creationId xmlns:a16="http://schemas.microsoft.com/office/drawing/2014/main" id="{44FA9C2D-04F1-D54C-9E68-918394E9378F}"/>
                </a:ext>
              </a:extLst>
            </p:cNvPr>
            <p:cNvPicPr>
              <a:picLocks noChangeAspect="1" noChangeArrowheads="1"/>
            </p:cNvPicPr>
            <p:nvPr/>
          </p:nvPicPr>
          <p:blipFill>
            <a:blip r:embed="rId3" cstate="print"/>
            <a:srcRect/>
            <a:stretch>
              <a:fillRect/>
            </a:stretch>
          </p:blipFill>
          <p:spPr bwMode="auto">
            <a:xfrm>
              <a:off x="323528" y="2348880"/>
              <a:ext cx="6029325" cy="4152900"/>
            </a:xfrm>
            <a:prstGeom prst="rect">
              <a:avLst/>
            </a:prstGeom>
            <a:noFill/>
            <a:ln w="25400">
              <a:solidFill>
                <a:schemeClr val="tx2"/>
              </a:solidFill>
            </a:ln>
          </p:spPr>
        </p:pic>
        <p:sp>
          <p:nvSpPr>
            <p:cNvPr id="7" name="TextBox 11">
              <a:extLst>
                <a:ext uri="{FF2B5EF4-FFF2-40B4-BE49-F238E27FC236}">
                  <a16:creationId xmlns:a16="http://schemas.microsoft.com/office/drawing/2014/main" id="{E1F4D564-5972-0D46-8C72-B82FA2454841}"/>
                </a:ext>
              </a:extLst>
            </p:cNvPr>
            <p:cNvSpPr txBox="1"/>
            <p:nvPr/>
          </p:nvSpPr>
          <p:spPr>
            <a:xfrm>
              <a:off x="229319" y="1724934"/>
              <a:ext cx="3674118" cy="623946"/>
            </a:xfrm>
            <a:prstGeom prst="rect">
              <a:avLst/>
            </a:prstGeom>
            <a:noFill/>
            <a:ln w="25400">
              <a:noFill/>
            </a:ln>
          </p:spPr>
          <p:txBody>
            <a:bodyPr wrap="square" rtlCol="0">
              <a:spAutoFit/>
            </a:bodyPr>
            <a:lstStyle/>
            <a:p>
              <a:r>
                <a:rPr lang="en-US" altLang="zh-CN" sz="2400" dirty="0">
                  <a:solidFill>
                    <a:srgbClr val="0070C0"/>
                  </a:solidFill>
                  <a:latin typeface="Corbel" panose="020B0503020204020204" pitchFamily="34" charset="0"/>
                  <a:ea typeface="黑体" pitchFamily="49" charset="-122"/>
                </a:rPr>
                <a:t>social network</a:t>
              </a:r>
              <a:endParaRPr lang="zh-CN" altLang="en-US" sz="2400" dirty="0">
                <a:solidFill>
                  <a:srgbClr val="0070C0"/>
                </a:solidFill>
                <a:latin typeface="Corbel" panose="020B0503020204020204" pitchFamily="34" charset="0"/>
                <a:ea typeface="黑体" pitchFamily="49" charset="-122"/>
              </a:endParaRPr>
            </a:p>
          </p:txBody>
        </p:sp>
      </p:grpSp>
      <p:pic>
        <p:nvPicPr>
          <p:cNvPr id="8" name="Picture 2" descr="http://eduinf.eu/wp-content/uploads/2012/03/cocitation133papers_cropped1.png">
            <a:extLst>
              <a:ext uri="{FF2B5EF4-FFF2-40B4-BE49-F238E27FC236}">
                <a16:creationId xmlns:a16="http://schemas.microsoft.com/office/drawing/2014/main" id="{73AE0C27-FE4C-3A49-BF52-42BE203F241C}"/>
              </a:ext>
            </a:extLst>
          </p:cNvPr>
          <p:cNvPicPr>
            <a:picLocks noChangeAspect="1" noChangeArrowheads="1"/>
          </p:cNvPicPr>
          <p:nvPr/>
        </p:nvPicPr>
        <p:blipFill>
          <a:blip r:embed="rId4" cstate="print"/>
          <a:srcRect/>
          <a:stretch>
            <a:fillRect/>
          </a:stretch>
        </p:blipFill>
        <p:spPr bwMode="auto">
          <a:xfrm>
            <a:off x="1475657" y="3068960"/>
            <a:ext cx="4764850" cy="3312368"/>
          </a:xfrm>
          <a:prstGeom prst="rect">
            <a:avLst/>
          </a:prstGeom>
          <a:noFill/>
          <a:ln w="25400">
            <a:solidFill>
              <a:schemeClr val="tx2"/>
            </a:solidFill>
          </a:ln>
        </p:spPr>
      </p:pic>
      <p:sp>
        <p:nvSpPr>
          <p:cNvPr id="9" name="TextBox 13">
            <a:extLst>
              <a:ext uri="{FF2B5EF4-FFF2-40B4-BE49-F238E27FC236}">
                <a16:creationId xmlns:a16="http://schemas.microsoft.com/office/drawing/2014/main" id="{64ED82DC-90D3-0C49-A510-A376AA6505B6}"/>
              </a:ext>
            </a:extLst>
          </p:cNvPr>
          <p:cNvSpPr txBox="1"/>
          <p:nvPr/>
        </p:nvSpPr>
        <p:spPr>
          <a:xfrm>
            <a:off x="1383737" y="2549971"/>
            <a:ext cx="3212739" cy="461665"/>
          </a:xfrm>
          <a:prstGeom prst="rect">
            <a:avLst/>
          </a:prstGeom>
          <a:noFill/>
        </p:spPr>
        <p:txBody>
          <a:bodyPr wrap="none" rtlCol="0">
            <a:spAutoFit/>
          </a:bodyPr>
          <a:lstStyle/>
          <a:p>
            <a:r>
              <a:rPr lang="en-US" altLang="zh-CN" sz="2400" dirty="0">
                <a:solidFill>
                  <a:srgbClr val="0070C0"/>
                </a:solidFill>
                <a:latin typeface="Corbel" panose="020B0503020204020204" pitchFamily="34" charset="0"/>
                <a:ea typeface="黑体" pitchFamily="49" charset="-122"/>
              </a:rPr>
              <a:t>paper citation network</a:t>
            </a:r>
            <a:endParaRPr lang="zh-CN" altLang="en-US" sz="2400" dirty="0">
              <a:solidFill>
                <a:srgbClr val="0070C0"/>
              </a:solidFill>
              <a:latin typeface="Corbel" panose="020B0503020204020204" pitchFamily="34" charset="0"/>
              <a:ea typeface="黑体" pitchFamily="49"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4175BC-7C28-B548-9653-6571336DD4CE}"/>
                  </a:ext>
                </a:extLst>
              </p:cNvPr>
              <p:cNvSpPr txBox="1"/>
              <p:nvPr/>
            </p:nvSpPr>
            <p:spPr>
              <a:xfrm>
                <a:off x="1034331" y="1076543"/>
                <a:ext cx="7858149" cy="1200329"/>
              </a:xfrm>
              <a:prstGeom prst="rect">
                <a:avLst/>
              </a:prstGeom>
              <a:noFill/>
            </p:spPr>
            <p:txBody>
              <a:bodyPr wrap="square" rtlCol="0">
                <a:spAutoFit/>
              </a:bodyPr>
              <a:lstStyle/>
              <a:p>
                <a:pPr>
                  <a:buSzPct val="80000"/>
                </a:pPr>
                <a:r>
                  <a:rPr kumimoji="1" lang="en-US" altLang="zh-CN" sz="2400" b="0" dirty="0">
                    <a:latin typeface="Candara" panose="020E0502030303020204" pitchFamily="34" charset="0"/>
                  </a:rPr>
                  <a:t>Graph </a:t>
                </a:r>
                <a14:m>
                  <m:oMath xmlns:m="http://schemas.openxmlformats.org/officeDocument/2006/math">
                    <m:r>
                      <a:rPr kumimoji="1" lang="en-US" altLang="zh-CN" sz="2400" b="0" i="1" smtClean="0">
                        <a:latin typeface="Cambria Math" panose="02040503050406030204" pitchFamily="18" charset="0"/>
                      </a:rPr>
                      <m:t>𝐺</m:t>
                    </m:r>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𝑉</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𝐸</m:t>
                        </m:r>
                      </m:e>
                    </m:d>
                  </m:oMath>
                </a14:m>
                <a:r>
                  <a:rPr kumimoji="1" lang="en-US" altLang="zh-CN" sz="2400" b="0" dirty="0">
                    <a:latin typeface="Candara" panose="020E0502030303020204" pitchFamily="34" charset="0"/>
                  </a:rPr>
                  <a:t>:</a:t>
                </a:r>
              </a:p>
              <a:p>
                <a:pPr marL="342900" indent="-342900">
                  <a:buSzPct val="80000"/>
                  <a:buFont typeface="Wingdings" pitchFamily="2" charset="2"/>
                  <a:buChar char="l"/>
                </a:pPr>
                <a:r>
                  <a:rPr kumimoji="1" lang="en-US" altLang="zh-CN" sz="2400" b="0" dirty="0">
                    <a:latin typeface="Candara" panose="020E0502030303020204" pitchFamily="34" charset="0"/>
                  </a:rPr>
                  <a:t>vertex set:  </a:t>
                </a:r>
                <a14:m>
                  <m:oMath xmlns:m="http://schemas.openxmlformats.org/officeDocument/2006/math">
                    <m:r>
                      <a:rPr kumimoji="1" lang="en-US" altLang="zh-CN" sz="2400" b="0" i="1">
                        <a:latin typeface="Cambria Math" panose="02040503050406030204" pitchFamily="18" charset="0"/>
                      </a:rPr>
                      <m:t>𝑉</m:t>
                    </m:r>
                  </m:oMath>
                </a14:m>
                <a:r>
                  <a:rPr kumimoji="1" lang="en-US" altLang="zh-CN" sz="2400" b="0" dirty="0">
                    <a:latin typeface="Candara" panose="020E0502030303020204" pitchFamily="34" charset="0"/>
                  </a:rPr>
                  <a:t>, edge set:  E.</a:t>
                </a:r>
              </a:p>
              <a:p>
                <a:pPr marL="342900" indent="-342900">
                  <a:buSzPct val="80000"/>
                  <a:buFont typeface="Wingdings" pitchFamily="2" charset="2"/>
                  <a:buChar char="l"/>
                </a:pPr>
                <a:r>
                  <a:rPr kumimoji="1" lang="en-US" altLang="zh-CN" sz="2400" b="0" dirty="0">
                    <a:latin typeface="Candara" panose="020E0502030303020204" pitchFamily="34" charset="0"/>
                  </a:rPr>
                  <a:t> </a:t>
                </a:r>
                <a14:m>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𝑉</m:t>
                        </m:r>
                      </m:e>
                    </m:d>
                    <m:r>
                      <a:rPr kumimoji="1" lang="en-US" altLang="zh-CN" sz="2400" b="0" i="1" smtClean="0">
                        <a:latin typeface="Cambria Math" panose="02040503050406030204" pitchFamily="18" charset="0"/>
                      </a:rPr>
                      <m:t>=</m:t>
                    </m:r>
                    <m:r>
                      <m:rPr>
                        <m:sty m:val="p"/>
                      </m:rPr>
                      <a:rPr kumimoji="1" lang="en-US" altLang="zh-CN" sz="2400" b="0" i="0" smtClean="0">
                        <a:latin typeface="Cambria Math" panose="02040503050406030204" pitchFamily="18" charset="0"/>
                      </a:rPr>
                      <m:t>n</m:t>
                    </m:r>
                  </m:oMath>
                </a14:m>
                <a:r>
                  <a:rPr kumimoji="1" lang="en-US" altLang="zh-CN" sz="2400" b="0" dirty="0">
                    <a:latin typeface="Candara" panose="020E0502030303020204" pitchFamily="34" charset="0"/>
                  </a:rPr>
                  <a:t>, </a:t>
                </a:r>
                <a14:m>
                  <m:oMath xmlns:m="http://schemas.openxmlformats.org/officeDocument/2006/math">
                    <m:d>
                      <m:dPr>
                        <m:begChr m:val="|"/>
                        <m:endChr m:val="|"/>
                        <m:ctrlPr>
                          <a:rPr kumimoji="1" lang="en-US" altLang="zh-CN" sz="2400" b="0" i="1">
                            <a:latin typeface="Cambria Math" panose="02040503050406030204" pitchFamily="18" charset="0"/>
                          </a:rPr>
                        </m:ctrlPr>
                      </m:dPr>
                      <m:e>
                        <m:r>
                          <a:rPr kumimoji="1" lang="en-US" altLang="zh-CN" sz="2400" b="0" i="1" smtClean="0">
                            <a:latin typeface="Cambria Math" panose="02040503050406030204" pitchFamily="18" charset="0"/>
                          </a:rPr>
                          <m:t>𝐸</m:t>
                        </m:r>
                      </m:e>
                    </m:d>
                    <m:r>
                      <a:rPr kumimoji="1" lang="en-US" altLang="zh-CN" sz="2400" b="0" i="1">
                        <a:latin typeface="Cambria Math" panose="02040503050406030204" pitchFamily="18" charset="0"/>
                      </a:rPr>
                      <m:t>=</m:t>
                    </m:r>
                    <m:r>
                      <m:rPr>
                        <m:sty m:val="p"/>
                      </m:rPr>
                      <a:rPr kumimoji="1" lang="en-US" altLang="zh-CN" sz="2400" b="0" i="0" smtClean="0">
                        <a:latin typeface="Cambria Math" panose="02040503050406030204" pitchFamily="18" charset="0"/>
                      </a:rPr>
                      <m:t>m</m:t>
                    </m:r>
                  </m:oMath>
                </a14:m>
                <a:r>
                  <a:rPr kumimoji="1" lang="en-US" altLang="zh-CN" sz="2400" b="0" dirty="0">
                    <a:latin typeface="Candara" panose="020E0502030303020204" pitchFamily="34" charset="0"/>
                  </a:rPr>
                  <a:t>.</a:t>
                </a:r>
              </a:p>
            </p:txBody>
          </p:sp>
        </mc:Choice>
        <mc:Fallback xmlns="">
          <p:sp>
            <p:nvSpPr>
              <p:cNvPr id="3" name="文本框 2">
                <a:extLst>
                  <a:ext uri="{FF2B5EF4-FFF2-40B4-BE49-F238E27FC236}">
                    <a16:creationId xmlns:a16="http://schemas.microsoft.com/office/drawing/2014/main" id="{5B4175BC-7C28-B548-9653-6571336DD4CE}"/>
                  </a:ext>
                </a:extLst>
              </p:cNvPr>
              <p:cNvSpPr txBox="1">
                <a:spLocks noRot="1" noChangeAspect="1" noMove="1" noResize="1" noEditPoints="1" noAdjustHandles="1" noChangeArrowheads="1" noChangeShapeType="1" noTextEdit="1"/>
              </p:cNvSpPr>
              <p:nvPr/>
            </p:nvSpPr>
            <p:spPr>
              <a:xfrm>
                <a:off x="1034331" y="1076543"/>
                <a:ext cx="7858149" cy="1200329"/>
              </a:xfrm>
              <a:prstGeom prst="rect">
                <a:avLst/>
              </a:prstGeom>
              <a:blipFill>
                <a:blip r:embed="rId5"/>
                <a:stretch>
                  <a:fillRect l="-1129" t="-2105" b="-10526"/>
                </a:stretch>
              </a:blipFill>
            </p:spPr>
            <p:txBody>
              <a:bodyPr/>
              <a:lstStyle/>
              <a:p>
                <a:r>
                  <a:rPr lang="zh-CN" altLang="en-US">
                    <a:noFill/>
                  </a:rPr>
                  <a:t> </a:t>
                </a:r>
              </a:p>
            </p:txBody>
          </p:sp>
        </mc:Fallback>
      </mc:AlternateContent>
      <p:pic>
        <p:nvPicPr>
          <p:cNvPr id="11" name="Picture 2">
            <a:extLst>
              <a:ext uri="{FF2B5EF4-FFF2-40B4-BE49-F238E27FC236}">
                <a16:creationId xmlns:a16="http://schemas.microsoft.com/office/drawing/2014/main" id="{B10DB0D8-EFE8-044B-A714-7D9660F767C7}"/>
              </a:ext>
            </a:extLst>
          </p:cNvPr>
          <p:cNvPicPr>
            <a:picLocks noChangeAspect="1" noChangeArrowheads="1"/>
          </p:cNvPicPr>
          <p:nvPr/>
        </p:nvPicPr>
        <p:blipFill>
          <a:blip r:embed="rId6" cstate="print"/>
          <a:srcRect/>
          <a:stretch>
            <a:fillRect/>
          </a:stretch>
        </p:blipFill>
        <p:spPr bwMode="auto">
          <a:xfrm>
            <a:off x="3531046" y="2711921"/>
            <a:ext cx="5505450" cy="3381375"/>
          </a:xfrm>
          <a:prstGeom prst="rect">
            <a:avLst/>
          </a:prstGeom>
          <a:noFill/>
          <a:ln w="25400">
            <a:solidFill>
              <a:schemeClr val="tx2"/>
            </a:solidFill>
            <a:miter lim="800000"/>
            <a:headEnd/>
            <a:tailEnd/>
          </a:ln>
        </p:spPr>
      </p:pic>
      <p:sp>
        <p:nvSpPr>
          <p:cNvPr id="12" name="TextBox 13">
            <a:extLst>
              <a:ext uri="{FF2B5EF4-FFF2-40B4-BE49-F238E27FC236}">
                <a16:creationId xmlns:a16="http://schemas.microsoft.com/office/drawing/2014/main" id="{25BD3FDB-E8BC-9E49-8B30-B69A4874616D}"/>
              </a:ext>
            </a:extLst>
          </p:cNvPr>
          <p:cNvSpPr txBox="1"/>
          <p:nvPr/>
        </p:nvSpPr>
        <p:spPr>
          <a:xfrm>
            <a:off x="3422212" y="2217279"/>
            <a:ext cx="2848857" cy="461665"/>
          </a:xfrm>
          <a:prstGeom prst="rect">
            <a:avLst/>
          </a:prstGeom>
          <a:noFill/>
        </p:spPr>
        <p:txBody>
          <a:bodyPr wrap="none" rtlCol="0">
            <a:spAutoFit/>
          </a:bodyPr>
          <a:lstStyle/>
          <a:p>
            <a:r>
              <a:rPr lang="en-US" altLang="zh-CN" sz="2400" dirty="0">
                <a:solidFill>
                  <a:srgbClr val="0070C0"/>
                </a:solidFill>
                <a:latin typeface="Corbel" panose="020B0503020204020204" pitchFamily="34" charset="0"/>
                <a:ea typeface="黑体" pitchFamily="49" charset="-122"/>
              </a:rPr>
              <a:t>geographic network</a:t>
            </a:r>
            <a:endParaRPr lang="zh-CN" altLang="en-US" sz="2400" dirty="0">
              <a:solidFill>
                <a:srgbClr val="0070C0"/>
              </a:solidFill>
              <a:latin typeface="Corbel" panose="020B0503020204020204" pitchFamily="34" charset="0"/>
              <a:ea typeface="黑体" pitchFamily="49" charset="-122"/>
            </a:endParaRPr>
          </a:p>
        </p:txBody>
      </p:sp>
    </p:spTree>
    <p:extLst>
      <p:ext uri="{BB962C8B-B14F-4D97-AF65-F5344CB8AC3E}">
        <p14:creationId xmlns:p14="http://schemas.microsoft.com/office/powerpoint/2010/main" val="32977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伞&#10;&#10;描述已自动生成">
            <a:extLst>
              <a:ext uri="{FF2B5EF4-FFF2-40B4-BE49-F238E27FC236}">
                <a16:creationId xmlns:a16="http://schemas.microsoft.com/office/drawing/2014/main" id="{DAA3B02B-2DC8-E54A-9C03-E72259670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965" y="1357388"/>
            <a:ext cx="5236217" cy="3987438"/>
          </a:xfrm>
          <a:prstGeom prst="rect">
            <a:avLst/>
          </a:prstGeom>
        </p:spPr>
      </p:pic>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3BF188A6-C37E-B940-A3F9-2C84AA8D9936}"/>
                  </a:ext>
                </a:extLst>
              </p:cNvPr>
              <p:cNvSpPr txBox="1"/>
              <p:nvPr/>
            </p:nvSpPr>
            <p:spPr>
              <a:xfrm>
                <a:off x="276532" y="5445224"/>
                <a:ext cx="7895868" cy="817660"/>
              </a:xfrm>
              <a:prstGeom prst="rect">
                <a:avLst/>
              </a:prstGeom>
              <a:noFill/>
            </p:spPr>
            <p:txBody>
              <a:bodyPr wrap="square" rtlCol="0">
                <a:spAutoFit/>
              </a:bodyPr>
              <a:lstStyle/>
              <a:p>
                <a:r>
                  <a:rPr kumimoji="1" lang="en-US" altLang="zh-CN" sz="1800" b="0" dirty="0">
                    <a:solidFill>
                      <a:srgbClr val="FF0000"/>
                    </a:solidFill>
                    <a:latin typeface="Corbel" panose="020B0503020204020204" pitchFamily="34" charset="0"/>
                  </a:rPr>
                  <a:t>For in-neighbors </a:t>
                </a:r>
                <a14:m>
                  <m:oMath xmlns:m="http://schemas.openxmlformats.org/officeDocument/2006/math">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1800" b="0" i="1" smtClean="0">
                            <a:solidFill>
                              <a:srgbClr val="FF0000"/>
                            </a:solidFill>
                            <a:latin typeface="Cambria Math" panose="02040503050406030204" pitchFamily="18" charset="0"/>
                            <a:ea typeface="Cambria Math" panose="02040503050406030204" pitchFamily="18" charset="0"/>
                          </a:rPr>
                        </m:ctrlPr>
                      </m:sSubPr>
                      <m:e>
                        <m:r>
                          <a:rPr kumimoji="1" lang="en-US" altLang="zh-CN" sz="1800" b="0" i="1" smtClean="0">
                            <a:solidFill>
                              <a:srgbClr val="FF0000"/>
                            </a:solidFill>
                            <a:latin typeface="Cambria Math" panose="02040503050406030204" pitchFamily="18" charset="0"/>
                            <a:ea typeface="Cambria Math" panose="02040503050406030204" pitchFamily="18" charset="0"/>
                          </a:rPr>
                          <m:t>𝑁</m:t>
                        </m:r>
                      </m:e>
                      <m:sub>
                        <m:r>
                          <a:rPr kumimoji="1" lang="en-US" altLang="zh-CN" sz="1800" b="0" i="1" smtClean="0">
                            <a:solidFill>
                              <a:srgbClr val="FF0000"/>
                            </a:solidFill>
                            <a:latin typeface="Cambria Math" panose="02040503050406030204" pitchFamily="18" charset="0"/>
                            <a:ea typeface="Cambria Math" panose="02040503050406030204" pitchFamily="18" charset="0"/>
                          </a:rPr>
                          <m:t>𝑖𝑛</m:t>
                        </m:r>
                      </m:sub>
                    </m:sSub>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𝑡</m:t>
                    </m:r>
                    <m:r>
                      <a:rPr kumimoji="1" lang="en-US" altLang="zh-CN" sz="1800" b="0" i="1" smtClean="0">
                        <a:solidFill>
                          <a:srgbClr val="FF0000"/>
                        </a:solidFill>
                        <a:latin typeface="Cambria Math" panose="02040503050406030204" pitchFamily="18" charset="0"/>
                        <a:ea typeface="Cambria Math" panose="02040503050406030204" pitchFamily="18" charset="0"/>
                      </a:rPr>
                      <m:t>)</m:t>
                    </m:r>
                  </m:oMath>
                </a14:m>
                <a:r>
                  <a:rPr kumimoji="1" lang="en-US" altLang="zh-CN" sz="1800" b="0" dirty="0">
                    <a:solidFill>
                      <a:srgbClr val="FF0000"/>
                    </a:solidFill>
                    <a:latin typeface="Corbel" panose="020B0503020204020204" pitchFamily="34" charset="0"/>
                  </a:rPr>
                  <a:t> at next level: </a:t>
                </a:r>
              </a:p>
              <a:p>
                <a:r>
                  <a:rPr kumimoji="1" lang="en-US" altLang="zh-CN" sz="1800" b="0" dirty="0">
                    <a:solidFill>
                      <a:srgbClr val="FF0000"/>
                    </a:solidFill>
                    <a:latin typeface="Corbel" panose="020B0503020204020204" pitchFamily="34" charset="0"/>
                  </a:rPr>
                  <a:t>If </a:t>
                </a:r>
                <a14:m>
                  <m:oMath xmlns:m="http://schemas.openxmlformats.org/officeDocument/2006/math">
                    <m:f>
                      <m:fPr>
                        <m:ctrlPr>
                          <a:rPr kumimoji="1" lang="en-US" altLang="zh-CN" sz="1800" b="0" i="1" smtClean="0">
                            <a:solidFill>
                              <a:srgbClr val="FF0000"/>
                            </a:solidFill>
                            <a:latin typeface="Cambria Math" panose="02040503050406030204" pitchFamily="18" charset="0"/>
                          </a:rPr>
                        </m:ctrlPr>
                      </m:fPr>
                      <m:num>
                        <m:r>
                          <a:rPr kumimoji="1" lang="en-US" altLang="zh-CN" sz="1800" b="0" i="1" smtClean="0">
                            <a:solidFill>
                              <a:srgbClr val="FF0000"/>
                            </a:solidFill>
                            <a:latin typeface="Cambria Math" panose="02040503050406030204" pitchFamily="18" charset="0"/>
                          </a:rPr>
                          <m:t>(1−</m:t>
                        </m:r>
                        <m:r>
                          <a:rPr kumimoji="1" lang="en-US" altLang="zh-CN" sz="1800" b="0" i="1" smtClean="0">
                            <a:solidFill>
                              <a:srgbClr val="FF0000"/>
                            </a:solidFill>
                            <a:latin typeface="Cambria Math" panose="02040503050406030204" pitchFamily="18" charset="0"/>
                            <a:ea typeface="Cambria Math" panose="02040503050406030204" pitchFamily="18" charset="0"/>
                          </a:rPr>
                          <m:t>𝛼</m:t>
                        </m:r>
                        <m:r>
                          <a:rPr kumimoji="1" lang="en-US" altLang="zh-CN" sz="1800" b="0" i="1" smtClean="0">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smtClean="0">
                                <a:solidFill>
                                  <a:srgbClr val="FF0000"/>
                                </a:solidFill>
                                <a:latin typeface="Cambria Math" panose="02040503050406030204" pitchFamily="18" charset="0"/>
                              </a:rPr>
                            </m:ctrlPr>
                          </m:sSubPr>
                          <m:e>
                            <m:r>
                              <a:rPr kumimoji="1" lang="en-US" altLang="zh-CN" sz="1800" b="0" i="1" smtClean="0">
                                <a:solidFill>
                                  <a:srgbClr val="FF0000"/>
                                </a:solidFill>
                                <a:latin typeface="Cambria Math" panose="02040503050406030204" pitchFamily="18" charset="0"/>
                              </a:rPr>
                              <m:t>𝑑</m:t>
                            </m:r>
                          </m:e>
                          <m:sub>
                            <m:r>
                              <a:rPr kumimoji="1" lang="en-US" altLang="zh-CN" sz="1800" b="0" i="1" smtClean="0">
                                <a:solidFill>
                                  <a:srgbClr val="FF0000"/>
                                </a:solidFill>
                                <a:latin typeface="Cambria Math" panose="02040503050406030204" pitchFamily="18" charset="0"/>
                              </a:rPr>
                              <m:t>𝑜𝑢𝑡</m:t>
                            </m:r>
                          </m:sub>
                        </m:sSub>
                        <m:r>
                          <a:rPr kumimoji="1" lang="en-US" altLang="zh-CN" sz="1800" b="0" i="1" smtClean="0">
                            <a:solidFill>
                              <a:srgbClr val="FF0000"/>
                            </a:solidFill>
                            <a:latin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rPr>
                          <m:t>)</m:t>
                        </m:r>
                      </m:den>
                    </m:f>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𝛼𝛿</m:t>
                    </m:r>
                  </m:oMath>
                </a14:m>
                <a:r>
                  <a:rPr kumimoji="1" lang="en-US" altLang="zh-CN" sz="1800" b="0" dirty="0">
                    <a:solidFill>
                      <a:srgbClr val="FF0000"/>
                    </a:solidFill>
                    <a:latin typeface="Corbel" panose="020B0503020204020204" pitchFamily="34" charset="0"/>
                  </a:rPr>
                  <a:t>, update </a:t>
                </a:r>
                <a14:m>
                  <m:oMath xmlns:m="http://schemas.openxmlformats.org/officeDocument/2006/math">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smtClean="0">
                            <a:solidFill>
                              <a:srgbClr val="FF0000"/>
                            </a:solidFill>
                            <a:latin typeface="Cambria Math" panose="02040503050406030204" pitchFamily="18" charset="0"/>
                            <a:ea typeface="Cambria Math" panose="02040503050406030204" pitchFamily="18" charset="0"/>
                          </a:rPr>
                          <m:t>1</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deterministically.</a:t>
                </a:r>
              </a:p>
            </p:txBody>
          </p:sp>
        </mc:Choice>
        <mc:Fallback xmlns="">
          <p:sp>
            <p:nvSpPr>
              <p:cNvPr id="82" name="文本框 81">
                <a:extLst>
                  <a:ext uri="{FF2B5EF4-FFF2-40B4-BE49-F238E27FC236}">
                    <a16:creationId xmlns:a16="http://schemas.microsoft.com/office/drawing/2014/main" id="{3BF188A6-C37E-B940-A3F9-2C84AA8D9936}"/>
                  </a:ext>
                </a:extLst>
              </p:cNvPr>
              <p:cNvSpPr txBox="1">
                <a:spLocks noRot="1" noChangeAspect="1" noMove="1" noResize="1" noEditPoints="1" noAdjustHandles="1" noChangeArrowheads="1" noChangeShapeType="1" noTextEdit="1"/>
              </p:cNvSpPr>
              <p:nvPr/>
            </p:nvSpPr>
            <p:spPr>
              <a:xfrm>
                <a:off x="276532" y="5445224"/>
                <a:ext cx="7895868" cy="817660"/>
              </a:xfrm>
              <a:prstGeom prst="rect">
                <a:avLst/>
              </a:prstGeom>
              <a:blipFill>
                <a:blip r:embed="rId4"/>
                <a:stretch>
                  <a:fillRect l="-643" t="-3077" b="-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矩形 108">
                <a:extLst>
                  <a:ext uri="{FF2B5EF4-FFF2-40B4-BE49-F238E27FC236}">
                    <a16:creationId xmlns:a16="http://schemas.microsoft.com/office/drawing/2014/main" id="{CDF6D261-1B7C-7D43-9863-707635AFCF82}"/>
                  </a:ext>
                </a:extLst>
              </p:cNvPr>
              <p:cNvSpPr/>
              <p:nvPr/>
            </p:nvSpPr>
            <p:spPr>
              <a:xfrm>
                <a:off x="1184630" y="3797312"/>
                <a:ext cx="14028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smtClean="0">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rPr>
                            <m:t>0</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𝑠</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b="0" i="1" smtClean="0">
                          <a:latin typeface="Cambria Math" panose="02040503050406030204" pitchFamily="18" charset="0"/>
                        </a:rPr>
                        <m:t>0</m:t>
                      </m:r>
                    </m:oMath>
                  </m:oMathPara>
                </a14:m>
                <a:endParaRPr lang="zh-CN" altLang="en-US" sz="1800" dirty="0"/>
              </a:p>
            </p:txBody>
          </p:sp>
        </mc:Choice>
        <mc:Fallback xmlns="">
          <p:sp>
            <p:nvSpPr>
              <p:cNvPr id="109" name="矩形 108">
                <a:extLst>
                  <a:ext uri="{FF2B5EF4-FFF2-40B4-BE49-F238E27FC236}">
                    <a16:creationId xmlns:a16="http://schemas.microsoft.com/office/drawing/2014/main" id="{CDF6D261-1B7C-7D43-9863-707635AFCF82}"/>
                  </a:ext>
                </a:extLst>
              </p:cNvPr>
              <p:cNvSpPr>
                <a:spLocks noRot="1" noChangeAspect="1" noMove="1" noResize="1" noEditPoints="1" noAdjustHandles="1" noChangeArrowheads="1" noChangeShapeType="1" noTextEdit="1"/>
              </p:cNvSpPr>
              <p:nvPr/>
            </p:nvSpPr>
            <p:spPr>
              <a:xfrm>
                <a:off x="1184630" y="3797312"/>
                <a:ext cx="1402884"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16F60E2C-E6A4-CC45-A919-B722247F9531}"/>
                  </a:ext>
                </a:extLst>
              </p:cNvPr>
              <p:cNvSpPr/>
              <p:nvPr/>
            </p:nvSpPr>
            <p:spPr>
              <a:xfrm>
                <a:off x="1224899" y="4070652"/>
                <a:ext cx="1402885" cy="369332"/>
              </a:xfrm>
              <a:prstGeom prst="rect">
                <a:avLst/>
              </a:prstGeom>
            </p:spPr>
            <p:txBody>
              <a:bodyPr wrap="none">
                <a:spAutoFit/>
              </a:bodyPr>
              <a:lstStyle/>
              <a:p>
                <a14:m>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ea typeface="Cambria Math" panose="02040503050406030204" pitchFamily="18" charset="0"/>
                          </a:rPr>
                          <m:t>2</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𝑠</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i="1" smtClean="0">
                        <a:latin typeface="Cambria Math" panose="02040503050406030204" pitchFamily="18" charset="0"/>
                      </a:rPr>
                      <m:t>0</m:t>
                    </m:r>
                  </m:oMath>
                </a14:m>
                <a:r>
                  <a:rPr lang="en-US" altLang="zh-CN" sz="1800" dirty="0"/>
                  <a:t> </a:t>
                </a:r>
                <a:endParaRPr lang="zh-CN" altLang="en-US" sz="1800" dirty="0"/>
              </a:p>
            </p:txBody>
          </p:sp>
        </mc:Choice>
        <mc:Fallback xmlns="">
          <p:sp>
            <p:nvSpPr>
              <p:cNvPr id="110" name="矩形 109">
                <a:extLst>
                  <a:ext uri="{FF2B5EF4-FFF2-40B4-BE49-F238E27FC236}">
                    <a16:creationId xmlns:a16="http://schemas.microsoft.com/office/drawing/2014/main" id="{16F60E2C-E6A4-CC45-A919-B722247F9531}"/>
                  </a:ext>
                </a:extLst>
              </p:cNvPr>
              <p:cNvSpPr>
                <a:spLocks noRot="1" noChangeAspect="1" noMove="1" noResize="1" noEditPoints="1" noAdjustHandles="1" noChangeArrowheads="1" noChangeShapeType="1" noTextEdit="1"/>
              </p:cNvSpPr>
              <p:nvPr/>
            </p:nvSpPr>
            <p:spPr>
              <a:xfrm>
                <a:off x="1224899" y="4070652"/>
                <a:ext cx="1402885"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77E922B5-7B05-914E-9289-C525F5D4F863}"/>
                  </a:ext>
                </a:extLst>
              </p:cNvPr>
              <p:cNvSpPr/>
              <p:nvPr/>
            </p:nvSpPr>
            <p:spPr>
              <a:xfrm>
                <a:off x="1191864" y="3506893"/>
                <a:ext cx="13975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smtClean="0">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rPr>
                            <m:t>1</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𝑠</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b="0" i="1" smtClean="0">
                          <a:latin typeface="Cambria Math" panose="02040503050406030204" pitchFamily="18" charset="0"/>
                        </a:rPr>
                        <m:t>0</m:t>
                      </m:r>
                    </m:oMath>
                  </m:oMathPara>
                </a14:m>
                <a:endParaRPr lang="zh-CN" altLang="en-US" sz="1800" dirty="0"/>
              </a:p>
            </p:txBody>
          </p:sp>
        </mc:Choice>
        <mc:Fallback xmlns="">
          <p:sp>
            <p:nvSpPr>
              <p:cNvPr id="111" name="矩形 110">
                <a:extLst>
                  <a:ext uri="{FF2B5EF4-FFF2-40B4-BE49-F238E27FC236}">
                    <a16:creationId xmlns:a16="http://schemas.microsoft.com/office/drawing/2014/main" id="{77E922B5-7B05-914E-9289-C525F5D4F863}"/>
                  </a:ext>
                </a:extLst>
              </p:cNvPr>
              <p:cNvSpPr>
                <a:spLocks noRot="1" noChangeAspect="1" noMove="1" noResize="1" noEditPoints="1" noAdjustHandles="1" noChangeArrowheads="1" noChangeShapeType="1" noTextEdit="1"/>
              </p:cNvSpPr>
              <p:nvPr/>
            </p:nvSpPr>
            <p:spPr>
              <a:xfrm>
                <a:off x="1191864" y="3506893"/>
                <a:ext cx="1397562"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89401D3E-9E75-C746-AC14-6E041BA8419A}"/>
                  </a:ext>
                </a:extLst>
              </p:cNvPr>
              <p:cNvSpPr/>
              <p:nvPr/>
            </p:nvSpPr>
            <p:spPr>
              <a:xfrm>
                <a:off x="3208088" y="1150002"/>
                <a:ext cx="2342501" cy="369332"/>
              </a:xfrm>
              <a:prstGeom prst="rect">
                <a:avLst/>
              </a:prstGeom>
            </p:spPr>
            <p:txBody>
              <a:bodyPr wrap="none">
                <a:spAutoFit/>
              </a:bodyPr>
              <a:lstStyle/>
              <a:p>
                <a14:m>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smtClean="0">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rPr>
                          <m:t>1</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𝑣</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i="1">
                        <a:latin typeface="Cambria Math" panose="02040503050406030204" pitchFamily="18" charset="0"/>
                        <a:ea typeface="Cambria Math" panose="02040503050406030204" pitchFamily="18" charset="0"/>
                      </a:rPr>
                      <m:t>𝛼</m:t>
                    </m:r>
                    <m:r>
                      <a:rPr kumimoji="1" lang="en-US" altLang="zh-CN" sz="1800" i="1" smtClean="0">
                        <a:latin typeface="Cambria Math" panose="02040503050406030204" pitchFamily="18" charset="0"/>
                        <a:ea typeface="Cambria Math" panose="02040503050406030204" pitchFamily="18" charset="0"/>
                      </a:rPr>
                      <m:t>∙</m:t>
                    </m:r>
                    <m:d>
                      <m:dPr>
                        <m:ctrlPr>
                          <a:rPr kumimoji="1" lang="en-US" altLang="zh-CN" sz="1800" i="1" smtClean="0">
                            <a:latin typeface="Cambria Math" panose="02040503050406030204" pitchFamily="18" charset="0"/>
                            <a:ea typeface="Cambria Math" panose="02040503050406030204" pitchFamily="18" charset="0"/>
                          </a:rPr>
                        </m:ctrlPr>
                      </m:dPr>
                      <m:e>
                        <m:r>
                          <a:rPr kumimoji="1" lang="en-US" altLang="zh-CN" sz="1800" i="1">
                            <a:latin typeface="Cambria Math" panose="02040503050406030204" pitchFamily="18" charset="0"/>
                          </a:rPr>
                          <m:t>1−</m:t>
                        </m:r>
                        <m:r>
                          <a:rPr kumimoji="1" lang="en-US" altLang="zh-CN" sz="1800" i="1">
                            <a:latin typeface="Cambria Math" panose="02040503050406030204" pitchFamily="18" charset="0"/>
                            <a:ea typeface="Cambria Math" panose="02040503050406030204" pitchFamily="18" charset="0"/>
                          </a:rPr>
                          <m:t>𝛼</m:t>
                        </m:r>
                      </m:e>
                    </m:d>
                  </m:oMath>
                </a14:m>
                <a:r>
                  <a:rPr lang="en-US" altLang="zh-CN" sz="1800" dirty="0"/>
                  <a:t> </a:t>
                </a:r>
                <a:endParaRPr lang="zh-CN" altLang="en-US" sz="1800" dirty="0"/>
              </a:p>
            </p:txBody>
          </p:sp>
        </mc:Choice>
        <mc:Fallback xmlns="">
          <p:sp>
            <p:nvSpPr>
              <p:cNvPr id="112" name="矩形 111">
                <a:extLst>
                  <a:ext uri="{FF2B5EF4-FFF2-40B4-BE49-F238E27FC236}">
                    <a16:creationId xmlns:a16="http://schemas.microsoft.com/office/drawing/2014/main" id="{89401D3E-9E75-C746-AC14-6E041BA8419A}"/>
                  </a:ext>
                </a:extLst>
              </p:cNvPr>
              <p:cNvSpPr>
                <a:spLocks noRot="1" noChangeAspect="1" noMove="1" noResize="1" noEditPoints="1" noAdjustHandles="1" noChangeArrowheads="1" noChangeShapeType="1" noTextEdit="1"/>
              </p:cNvSpPr>
              <p:nvPr/>
            </p:nvSpPr>
            <p:spPr>
              <a:xfrm>
                <a:off x="3208088" y="1150002"/>
                <a:ext cx="2342501"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9C469078-195C-1541-B4B6-6BBC46181199}"/>
                  </a:ext>
                </a:extLst>
              </p:cNvPr>
              <p:cNvSpPr txBox="1"/>
              <p:nvPr/>
            </p:nvSpPr>
            <p:spPr>
              <a:xfrm>
                <a:off x="1224899" y="2783689"/>
                <a:ext cx="1229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b="0" i="1" smtClean="0">
                              <a:latin typeface="Cambria Math" panose="02040503050406030204" pitchFamily="18" charset="0"/>
                            </a:rPr>
                            <m:t>𝑑</m:t>
                          </m:r>
                        </m:e>
                        <m:sub>
                          <m:r>
                            <a:rPr kumimoji="1" lang="en-US" altLang="zh-CN" sz="1800" b="0" i="1" smtClean="0">
                              <a:latin typeface="Cambria Math" panose="02040503050406030204" pitchFamily="18" charset="0"/>
                            </a:rPr>
                            <m:t>𝑜𝑢𝑡</m:t>
                          </m:r>
                        </m:sub>
                      </m:sSub>
                      <m:d>
                        <m:dPr>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𝑠</m:t>
                          </m:r>
                        </m:e>
                      </m:d>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𝑛</m:t>
                      </m:r>
                    </m:oMath>
                  </m:oMathPara>
                </a14:m>
                <a:endParaRPr kumimoji="1" lang="zh-CN" altLang="en-US" sz="1800" dirty="0"/>
              </a:p>
            </p:txBody>
          </p:sp>
        </mc:Choice>
        <mc:Fallback xmlns="">
          <p:sp>
            <p:nvSpPr>
              <p:cNvPr id="113" name="文本框 112">
                <a:extLst>
                  <a:ext uri="{FF2B5EF4-FFF2-40B4-BE49-F238E27FC236}">
                    <a16:creationId xmlns:a16="http://schemas.microsoft.com/office/drawing/2014/main" id="{9C469078-195C-1541-B4B6-6BBC46181199}"/>
                  </a:ext>
                </a:extLst>
              </p:cNvPr>
              <p:cNvSpPr txBox="1">
                <a:spLocks noRot="1" noChangeAspect="1" noMove="1" noResize="1" noEditPoints="1" noAdjustHandles="1" noChangeArrowheads="1" noChangeShapeType="1" noTextEdit="1"/>
              </p:cNvSpPr>
              <p:nvPr/>
            </p:nvSpPr>
            <p:spPr>
              <a:xfrm>
                <a:off x="1224899" y="2783689"/>
                <a:ext cx="1229054" cy="276999"/>
              </a:xfrm>
              <a:prstGeom prst="rect">
                <a:avLst/>
              </a:prstGeom>
              <a:blipFill>
                <a:blip r:embed="rId9"/>
                <a:stretch>
                  <a:fillRect l="-4124" r="-1031"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矩形 114">
                <a:extLst>
                  <a:ext uri="{FF2B5EF4-FFF2-40B4-BE49-F238E27FC236}">
                    <a16:creationId xmlns:a16="http://schemas.microsoft.com/office/drawing/2014/main" id="{46924112-80F3-6845-8AC2-C347580F5E69}"/>
                  </a:ext>
                </a:extLst>
              </p:cNvPr>
              <p:cNvSpPr/>
              <p:nvPr/>
            </p:nvSpPr>
            <p:spPr>
              <a:xfrm>
                <a:off x="5835787" y="2717153"/>
                <a:ext cx="15404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0</m:t>
                          </m:r>
                        </m:sub>
                      </m:sSub>
                      <m:d>
                        <m:dPr>
                          <m:ctrlPr>
                            <a:rPr kumimoji="1" lang="en-US" altLang="zh-CN" sz="2000" i="1">
                              <a:latin typeface="Cambria Math" panose="02040503050406030204" pitchFamily="18" charset="0"/>
                            </a:rPr>
                          </m:ctrlPr>
                        </m:dPr>
                        <m:e>
                          <m:r>
                            <a:rPr kumimoji="1" lang="en-US" altLang="zh-CN" sz="2000" b="1" i="1" smtClean="0">
                              <a:latin typeface="Cambria Math" panose="02040503050406030204" pitchFamily="18" charset="0"/>
                            </a:rPr>
                            <m:t>𝒕</m:t>
                          </m:r>
                          <m:r>
                            <a:rPr kumimoji="1" lang="en-US" altLang="zh-CN" sz="2000" i="1">
                              <a:latin typeface="Cambria Math" panose="02040503050406030204" pitchFamily="18" charset="0"/>
                            </a:rPr>
                            <m:t>,</m:t>
                          </m:r>
                          <m:r>
                            <a:rPr kumimoji="1" lang="en-US" altLang="zh-CN" sz="2000" i="1">
                              <a:latin typeface="Cambria Math" panose="02040503050406030204" pitchFamily="18" charset="0"/>
                            </a:rPr>
                            <m:t>𝑡</m:t>
                          </m:r>
                        </m:e>
                      </m:d>
                      <m:r>
                        <a:rPr kumimoji="1" lang="en-US" altLang="zh-CN" sz="2000">
                          <a:latin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𝛼</m:t>
                      </m:r>
                    </m:oMath>
                  </m:oMathPara>
                </a14:m>
                <a:endParaRPr lang="zh-CN" altLang="en-US" sz="2000" dirty="0"/>
              </a:p>
            </p:txBody>
          </p:sp>
        </mc:Choice>
        <mc:Fallback xmlns="">
          <p:sp>
            <p:nvSpPr>
              <p:cNvPr id="115" name="矩形 114">
                <a:extLst>
                  <a:ext uri="{FF2B5EF4-FFF2-40B4-BE49-F238E27FC236}">
                    <a16:creationId xmlns:a16="http://schemas.microsoft.com/office/drawing/2014/main" id="{46924112-80F3-6845-8AC2-C347580F5E69}"/>
                  </a:ext>
                </a:extLst>
              </p:cNvPr>
              <p:cNvSpPr>
                <a:spLocks noRot="1" noChangeAspect="1" noMove="1" noResize="1" noEditPoints="1" noAdjustHandles="1" noChangeArrowheads="1" noChangeShapeType="1" noTextEdit="1"/>
              </p:cNvSpPr>
              <p:nvPr/>
            </p:nvSpPr>
            <p:spPr>
              <a:xfrm>
                <a:off x="5835787" y="2717153"/>
                <a:ext cx="1540422"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60F79679-21E2-CC41-8AF8-881175DB2E6B}"/>
                  </a:ext>
                </a:extLst>
              </p:cNvPr>
              <p:cNvSpPr/>
              <p:nvPr/>
            </p:nvSpPr>
            <p:spPr>
              <a:xfrm>
                <a:off x="5073649" y="1611035"/>
                <a:ext cx="4005135" cy="63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solidFill>
                            <a:srgbClr val="FF0000"/>
                          </a:solidFill>
                          <a:latin typeface="Cambria Math" panose="02040503050406030204" pitchFamily="18" charset="0"/>
                        </a:rPr>
                        <m:t>𝒔</m:t>
                      </m:r>
                      <m:r>
                        <a:rPr kumimoji="1" lang="en-US" altLang="zh-CN" sz="1600" b="1" i="1" smtClean="0">
                          <a:solidFill>
                            <a:srgbClr val="FF0000"/>
                          </a:solidFill>
                          <a:latin typeface="Cambria Math" panose="02040503050406030204" pitchFamily="18" charset="0"/>
                        </a:rPr>
                        <m:t>: </m:t>
                      </m:r>
                      <m:f>
                        <m:fPr>
                          <m:ctrlPr>
                            <a:rPr kumimoji="1" lang="en-US" altLang="zh-CN" sz="1600" i="1" smtClean="0">
                              <a:solidFill>
                                <a:srgbClr val="FF0000"/>
                              </a:solidFill>
                              <a:latin typeface="Cambria Math" panose="02040503050406030204" pitchFamily="18" charset="0"/>
                            </a:rPr>
                          </m:ctrlPr>
                        </m:fPr>
                        <m:num>
                          <m:r>
                            <a:rPr kumimoji="1" lang="en-US" altLang="zh-CN" sz="1600" i="1">
                              <a:solidFill>
                                <a:srgbClr val="FF0000"/>
                              </a:solidFill>
                              <a:latin typeface="Cambria Math" panose="02040503050406030204" pitchFamily="18" charset="0"/>
                            </a:rPr>
                            <m:t>(1−</m:t>
                          </m:r>
                          <m:r>
                            <a:rPr kumimoji="1" lang="en-US" altLang="zh-CN" sz="1600" i="1">
                              <a:solidFill>
                                <a:srgbClr val="FF0000"/>
                              </a:solidFill>
                              <a:latin typeface="Cambria Math" panose="02040503050406030204" pitchFamily="18" charset="0"/>
                              <a:ea typeface="Cambria Math" panose="02040503050406030204" pitchFamily="18" charset="0"/>
                            </a:rPr>
                            <m:t>𝛼</m:t>
                          </m:r>
                          <m:r>
                            <a:rPr kumimoji="1" lang="en-US" altLang="zh-CN" sz="1600" i="1">
                              <a:solidFill>
                                <a:srgbClr val="FF0000"/>
                              </a:solidFill>
                              <a:latin typeface="Cambria Math" panose="02040503050406030204" pitchFamily="18" charset="0"/>
                            </a:rPr>
                            <m:t>)</m:t>
                          </m:r>
                          <m:sSub>
                            <m:sSubPr>
                              <m:ctrlPr>
                                <a:rPr kumimoji="1" lang="en-US" altLang="zh-CN" sz="1600" i="1" dirty="0">
                                  <a:solidFill>
                                    <a:srgbClr val="FF0000"/>
                                  </a:solidFill>
                                  <a:latin typeface="Cambria Math" panose="02040503050406030204" pitchFamily="18" charset="0"/>
                                </a:rPr>
                              </m:ctrlPr>
                            </m:sSubPr>
                            <m:e>
                              <m:r>
                                <a:rPr kumimoji="1" lang="en-US" altLang="zh-CN" sz="1600" i="1" dirty="0">
                                  <a:solidFill>
                                    <a:srgbClr val="FF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FF0000"/>
                                  </a:solidFill>
                                  <a:latin typeface="Cambria Math" panose="02040503050406030204" pitchFamily="18" charset="0"/>
                                  <a:ea typeface="Cambria Math" panose="02040503050406030204" pitchFamily="18" charset="0"/>
                                </a:rPr>
                                <m:t>1</m:t>
                              </m:r>
                            </m:sub>
                          </m:sSub>
                          <m:d>
                            <m:dPr>
                              <m:ctrlPr>
                                <a:rPr kumimoji="1" lang="en-US" altLang="zh-CN" sz="1600" i="1" dirty="0">
                                  <a:solidFill>
                                    <a:srgbClr val="FF0000"/>
                                  </a:solidFill>
                                  <a:latin typeface="Cambria Math" panose="02040503050406030204" pitchFamily="18" charset="0"/>
                                </a:rPr>
                              </m:ctrlPr>
                            </m:dPr>
                            <m:e>
                              <m:r>
                                <a:rPr kumimoji="1" lang="en-US" altLang="zh-CN" sz="1600" b="0" i="1" dirty="0" smtClean="0">
                                  <a:solidFill>
                                    <a:srgbClr val="FF0000"/>
                                  </a:solidFill>
                                  <a:latin typeface="Cambria Math" panose="02040503050406030204" pitchFamily="18" charset="0"/>
                                </a:rPr>
                                <m:t>𝑣</m:t>
                              </m:r>
                              <m:r>
                                <a:rPr kumimoji="1" lang="en-US" altLang="zh-CN" sz="1600" i="1" dirty="0">
                                  <a:solidFill>
                                    <a:srgbClr val="FF0000"/>
                                  </a:solidFill>
                                  <a:latin typeface="Cambria Math" panose="02040503050406030204" pitchFamily="18" charset="0"/>
                                </a:rPr>
                                <m:t>,</m:t>
                              </m:r>
                              <m:r>
                                <a:rPr kumimoji="1" lang="en-US" altLang="zh-CN" sz="1600" i="1" dirty="0">
                                  <a:solidFill>
                                    <a:srgbClr val="FF0000"/>
                                  </a:solidFill>
                                  <a:latin typeface="Cambria Math" panose="02040503050406030204" pitchFamily="18" charset="0"/>
                                </a:rPr>
                                <m:t>𝑡</m:t>
                              </m:r>
                            </m:e>
                          </m:d>
                        </m:num>
                        <m:den>
                          <m:sSub>
                            <m:sSubPr>
                              <m:ctrlPr>
                                <a:rPr kumimoji="1" lang="en-US" altLang="zh-CN" sz="1600" i="1">
                                  <a:solidFill>
                                    <a:srgbClr val="FF0000"/>
                                  </a:solidFill>
                                  <a:latin typeface="Cambria Math" panose="02040503050406030204" pitchFamily="18" charset="0"/>
                                </a:rPr>
                              </m:ctrlPr>
                            </m:sSubPr>
                            <m:e>
                              <m:r>
                                <a:rPr kumimoji="1" lang="en-US" altLang="zh-CN" sz="1600" i="1">
                                  <a:solidFill>
                                    <a:srgbClr val="FF0000"/>
                                  </a:solidFill>
                                  <a:latin typeface="Cambria Math" panose="02040503050406030204" pitchFamily="18" charset="0"/>
                                </a:rPr>
                                <m:t>𝑑</m:t>
                              </m:r>
                            </m:e>
                            <m:sub>
                              <m:r>
                                <a:rPr kumimoji="1" lang="en-US" altLang="zh-CN" sz="1600" i="1">
                                  <a:solidFill>
                                    <a:srgbClr val="FF0000"/>
                                  </a:solidFill>
                                  <a:latin typeface="Cambria Math" panose="02040503050406030204" pitchFamily="18" charset="0"/>
                                </a:rPr>
                                <m:t>𝑜𝑢𝑡</m:t>
                              </m:r>
                            </m:sub>
                          </m:sSub>
                          <m:r>
                            <a:rPr kumimoji="1" lang="en-US" altLang="zh-CN" sz="1600" i="1">
                              <a:solidFill>
                                <a:srgbClr val="FF0000"/>
                              </a:solidFill>
                              <a:latin typeface="Cambria Math" panose="02040503050406030204" pitchFamily="18" charset="0"/>
                            </a:rPr>
                            <m:t>(</m:t>
                          </m:r>
                          <m:r>
                            <a:rPr kumimoji="1" lang="en-US" altLang="zh-CN" sz="1600" b="0" i="1" smtClean="0">
                              <a:solidFill>
                                <a:srgbClr val="FF0000"/>
                              </a:solidFill>
                              <a:latin typeface="Cambria Math" panose="02040503050406030204" pitchFamily="18" charset="0"/>
                            </a:rPr>
                            <m:t>𝑠</m:t>
                          </m:r>
                          <m:r>
                            <a:rPr kumimoji="1" lang="en-US" altLang="zh-CN" sz="1600" i="1">
                              <a:solidFill>
                                <a:srgbClr val="FF0000"/>
                              </a:solidFill>
                              <a:latin typeface="Cambria Math" panose="02040503050406030204" pitchFamily="18" charset="0"/>
                            </a:rPr>
                            <m:t>)</m:t>
                          </m:r>
                        </m:den>
                      </m:f>
                      <m:r>
                        <a:rPr kumimoji="1" lang="en-US" altLang="zh-CN" sz="1600" b="0" i="1" smtClean="0">
                          <a:solidFill>
                            <a:srgbClr val="FF0000"/>
                          </a:solidFill>
                          <a:latin typeface="Cambria Math" panose="02040503050406030204" pitchFamily="18" charset="0"/>
                        </a:rPr>
                        <m:t>=</m:t>
                      </m:r>
                      <m:f>
                        <m:fPr>
                          <m:ctrlPr>
                            <a:rPr kumimoji="1" lang="en-US" altLang="zh-CN" sz="1600" i="1" smtClean="0">
                              <a:solidFill>
                                <a:srgbClr val="FF0000"/>
                              </a:solidFill>
                              <a:latin typeface="Cambria Math" panose="02040503050406030204" pitchFamily="18" charset="0"/>
                            </a:rPr>
                          </m:ctrlPr>
                        </m:fPr>
                        <m:num>
                          <m:sSup>
                            <m:sSupPr>
                              <m:ctrlPr>
                                <a:rPr kumimoji="1" lang="en-US" altLang="zh-CN" sz="1600" i="1">
                                  <a:solidFill>
                                    <a:srgbClr val="FF0000"/>
                                  </a:solidFill>
                                  <a:latin typeface="Cambria Math" panose="02040503050406030204" pitchFamily="18" charset="0"/>
                                </a:rPr>
                              </m:ctrlPr>
                            </m:sSupPr>
                            <m:e>
                              <m:r>
                                <a:rPr kumimoji="1" lang="en-US" altLang="zh-CN" sz="1600" i="1">
                                  <a:solidFill>
                                    <a:srgbClr val="FF0000"/>
                                  </a:solidFill>
                                  <a:latin typeface="Cambria Math" panose="02040503050406030204" pitchFamily="18" charset="0"/>
                                  <a:ea typeface="Cambria Math" panose="02040503050406030204" pitchFamily="18" charset="0"/>
                                </a:rPr>
                                <m:t>𝛼</m:t>
                              </m:r>
                              <m:r>
                                <a:rPr kumimoji="1" lang="en-US" altLang="zh-CN" sz="1600" i="1">
                                  <a:solidFill>
                                    <a:srgbClr val="FF0000"/>
                                  </a:solidFill>
                                  <a:latin typeface="Cambria Math" panose="02040503050406030204" pitchFamily="18" charset="0"/>
                                  <a:ea typeface="Cambria Math" panose="02040503050406030204" pitchFamily="18" charset="0"/>
                                </a:rPr>
                                <m:t>∙</m:t>
                              </m:r>
                              <m:d>
                                <m:dPr>
                                  <m:ctrlPr>
                                    <a:rPr kumimoji="1" lang="en-US" altLang="zh-CN" sz="1600" i="1">
                                      <a:solidFill>
                                        <a:srgbClr val="FF0000"/>
                                      </a:solidFill>
                                      <a:latin typeface="Cambria Math" panose="02040503050406030204" pitchFamily="18" charset="0"/>
                                    </a:rPr>
                                  </m:ctrlPr>
                                </m:dPr>
                                <m:e>
                                  <m:r>
                                    <a:rPr kumimoji="1" lang="en-US" altLang="zh-CN" sz="1600">
                                      <a:solidFill>
                                        <a:srgbClr val="FF0000"/>
                                      </a:solidFill>
                                      <a:latin typeface="Cambria Math" panose="02040503050406030204" pitchFamily="18" charset="0"/>
                                    </a:rPr>
                                    <m:t>1−</m:t>
                                  </m:r>
                                  <m:r>
                                    <m:rPr>
                                      <m:sty m:val="p"/>
                                    </m:rPr>
                                    <a:rPr kumimoji="1" lang="el-GR" altLang="zh-CN" sz="1600" i="1">
                                      <a:solidFill>
                                        <a:srgbClr val="FF0000"/>
                                      </a:solidFill>
                                      <a:latin typeface="Cambria Math" panose="02040503050406030204" pitchFamily="18" charset="0"/>
                                      <a:ea typeface="Cambria Math" panose="02040503050406030204" pitchFamily="18" charset="0"/>
                                    </a:rPr>
                                    <m:t>α</m:t>
                                  </m:r>
                                </m:e>
                              </m:d>
                            </m:e>
                            <m:sup>
                              <m:r>
                                <a:rPr kumimoji="1" lang="en-US" altLang="zh-CN" sz="1600" i="1">
                                  <a:solidFill>
                                    <a:srgbClr val="FF0000"/>
                                  </a:solidFill>
                                  <a:latin typeface="Cambria Math" panose="02040503050406030204" pitchFamily="18" charset="0"/>
                                </a:rPr>
                                <m:t>2</m:t>
                              </m:r>
                            </m:sup>
                          </m:sSup>
                        </m:num>
                        <m:den>
                          <m:r>
                            <a:rPr kumimoji="1" lang="en-US" altLang="zh-CN" sz="1600" i="1">
                              <a:solidFill>
                                <a:srgbClr val="FF0000"/>
                              </a:solidFill>
                              <a:latin typeface="Cambria Math" panose="02040503050406030204" pitchFamily="18" charset="0"/>
                            </a:rPr>
                            <m:t>𝑛</m:t>
                          </m:r>
                        </m:den>
                      </m:f>
                      <m:r>
                        <a:rPr kumimoji="1" lang="en-US" altLang="zh-CN" sz="1600" b="0" i="1" smtClean="0">
                          <a:solidFill>
                            <a:srgbClr val="FF0000"/>
                          </a:solidFill>
                          <a:latin typeface="Cambria Math" panose="02040503050406030204" pitchFamily="18" charset="0"/>
                        </a:rPr>
                        <m:t>&lt;</m:t>
                      </m:r>
                      <m:r>
                        <a:rPr kumimoji="1" lang="en-US" altLang="zh-CN" sz="1600" b="0" i="1" smtClean="0">
                          <a:solidFill>
                            <a:srgbClr val="FF0000"/>
                          </a:solidFill>
                          <a:latin typeface="Cambria Math" panose="02040503050406030204" pitchFamily="18" charset="0"/>
                          <a:ea typeface="Cambria Math" panose="02040503050406030204" pitchFamily="18" charset="0"/>
                        </a:rPr>
                        <m:t>𝜶𝜹</m:t>
                      </m:r>
                      <m:r>
                        <a:rPr kumimoji="1" lang="en-US" altLang="zh-CN" sz="1600" b="1" i="1" smtClean="0">
                          <a:solidFill>
                            <a:srgbClr val="FF0000"/>
                          </a:solidFill>
                          <a:latin typeface="Cambria Math" panose="02040503050406030204" pitchFamily="18" charset="0"/>
                          <a:ea typeface="Cambria Math" panose="02040503050406030204" pitchFamily="18" charset="0"/>
                        </a:rPr>
                        <m:t>=</m:t>
                      </m:r>
                      <m:f>
                        <m:fPr>
                          <m:ctrlPr>
                            <a:rPr kumimoji="1" lang="en-US" altLang="zh-CN" sz="1600" i="1">
                              <a:solidFill>
                                <a:srgbClr val="FF0000"/>
                              </a:solidFill>
                              <a:latin typeface="Cambria Math" panose="02040503050406030204" pitchFamily="18" charset="0"/>
                            </a:rPr>
                          </m:ctrlPr>
                        </m:fPr>
                        <m:num>
                          <m:r>
                            <a:rPr kumimoji="1" lang="en-US" altLang="zh-CN" sz="1600" i="1" smtClean="0">
                              <a:solidFill>
                                <a:srgbClr val="FF0000"/>
                              </a:solidFill>
                              <a:latin typeface="Cambria Math" panose="02040503050406030204" pitchFamily="18" charset="0"/>
                              <a:ea typeface="Cambria Math" panose="02040503050406030204" pitchFamily="18" charset="0"/>
                            </a:rPr>
                            <m:t>𝛼</m:t>
                          </m:r>
                        </m:num>
                        <m:den>
                          <m:r>
                            <a:rPr kumimoji="1" lang="en-US" altLang="zh-CN" sz="1600" i="1">
                              <a:solidFill>
                                <a:srgbClr val="FF0000"/>
                              </a:solidFill>
                              <a:latin typeface="Cambria Math" panose="02040503050406030204" pitchFamily="18" charset="0"/>
                            </a:rPr>
                            <m:t>𝑛</m:t>
                          </m:r>
                        </m:den>
                      </m:f>
                    </m:oMath>
                  </m:oMathPara>
                </a14:m>
                <a:endParaRPr lang="zh-CN" altLang="en-US" sz="1600" dirty="0">
                  <a:solidFill>
                    <a:srgbClr val="FF0000"/>
                  </a:solidFill>
                </a:endParaRPr>
              </a:p>
            </p:txBody>
          </p:sp>
        </mc:Choice>
        <mc:Fallback xmlns="">
          <p:sp>
            <p:nvSpPr>
              <p:cNvPr id="116" name="矩形 115">
                <a:extLst>
                  <a:ext uri="{FF2B5EF4-FFF2-40B4-BE49-F238E27FC236}">
                    <a16:creationId xmlns:a16="http://schemas.microsoft.com/office/drawing/2014/main" id="{60F79679-21E2-CC41-8AF8-881175DB2E6B}"/>
                  </a:ext>
                </a:extLst>
              </p:cNvPr>
              <p:cNvSpPr>
                <a:spLocks noRot="1" noChangeAspect="1" noMove="1" noResize="1" noEditPoints="1" noAdjustHandles="1" noChangeArrowheads="1" noChangeShapeType="1" noTextEdit="1"/>
              </p:cNvSpPr>
              <p:nvPr/>
            </p:nvSpPr>
            <p:spPr>
              <a:xfrm>
                <a:off x="5073649" y="1611035"/>
                <a:ext cx="4005135" cy="630109"/>
              </a:xfrm>
              <a:prstGeom prst="rect">
                <a:avLst/>
              </a:prstGeom>
              <a:blipFill>
                <a:blip r:embed="rId11"/>
                <a:stretch>
                  <a:fillRect b="-80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8" name="矩形 117">
                <a:extLst>
                  <a:ext uri="{FF2B5EF4-FFF2-40B4-BE49-F238E27FC236}">
                    <a16:creationId xmlns:a16="http://schemas.microsoft.com/office/drawing/2014/main" id="{AEC4666E-B6C2-C24E-BDC9-8F3EBDC0D5C8}"/>
                  </a:ext>
                </a:extLst>
              </p:cNvPr>
              <p:cNvSpPr/>
              <p:nvPr/>
            </p:nvSpPr>
            <p:spPr>
              <a:xfrm>
                <a:off x="650144" y="4904278"/>
                <a:ext cx="2557944"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ea typeface="Cambria Math" panose="02040503050406030204" pitchFamily="18" charset="0"/>
                            </a:rPr>
                            <m:t>𝛼</m:t>
                          </m:r>
                          <m:r>
                            <a:rPr kumimoji="1" lang="en-US" altLang="zh-CN" sz="2000" i="1">
                              <a:latin typeface="Cambria Math" panose="02040503050406030204" pitchFamily="18" charset="0"/>
                              <a:ea typeface="Cambria Math" panose="02040503050406030204" pitchFamily="18" charset="0"/>
                            </a:rPr>
                            <m:t>∙</m:t>
                          </m:r>
                          <m:d>
                            <m:dPr>
                              <m:ctrlPr>
                                <a:rPr kumimoji="1" lang="en-US" altLang="zh-CN" sz="2000" i="1">
                                  <a:latin typeface="Cambria Math" panose="02040503050406030204" pitchFamily="18" charset="0"/>
                                </a:rPr>
                              </m:ctrlPr>
                            </m:dPr>
                            <m:e>
                              <m:r>
                                <a:rPr kumimoji="1" lang="en-US" altLang="zh-CN" sz="2000">
                                  <a:latin typeface="Cambria Math" panose="02040503050406030204" pitchFamily="18" charset="0"/>
                                </a:rPr>
                                <m:t>1−</m:t>
                              </m:r>
                              <m:r>
                                <m:rPr>
                                  <m:sty m:val="p"/>
                                </m:rPr>
                                <a:rPr kumimoji="1" lang="el-GR" altLang="zh-CN" sz="2000" i="1">
                                  <a:latin typeface="Cambria Math" panose="02040503050406030204" pitchFamily="18" charset="0"/>
                                  <a:ea typeface="Cambria Math" panose="02040503050406030204" pitchFamily="18" charset="0"/>
                                </a:rPr>
                                <m:t>α</m:t>
                              </m:r>
                            </m:e>
                          </m:d>
                        </m:e>
                        <m:sup>
                          <m:r>
                            <a:rPr kumimoji="1" lang="en-US" altLang="zh-CN" sz="2000" b="0" i="1">
                              <a:latin typeface="Cambria Math" panose="02040503050406030204" pitchFamily="18" charset="0"/>
                            </a:rPr>
                            <m:t>2</m:t>
                          </m:r>
                        </m:sup>
                      </m:sSup>
                    </m:oMath>
                  </m:oMathPara>
                </a14:m>
                <a:endParaRPr lang="zh-CN" altLang="en-US" sz="2000" dirty="0"/>
              </a:p>
            </p:txBody>
          </p:sp>
        </mc:Choice>
        <mc:Fallback>
          <p:sp>
            <p:nvSpPr>
              <p:cNvPr id="118" name="矩形 117">
                <a:extLst>
                  <a:ext uri="{FF2B5EF4-FFF2-40B4-BE49-F238E27FC236}">
                    <a16:creationId xmlns:a16="http://schemas.microsoft.com/office/drawing/2014/main" id="{AEC4666E-B6C2-C24E-BDC9-8F3EBDC0D5C8}"/>
                  </a:ext>
                </a:extLst>
              </p:cNvPr>
              <p:cNvSpPr>
                <a:spLocks noRot="1" noChangeAspect="1" noMove="1" noResize="1" noEditPoints="1" noAdjustHandles="1" noChangeArrowheads="1" noChangeShapeType="1" noTextEdit="1"/>
              </p:cNvSpPr>
              <p:nvPr/>
            </p:nvSpPr>
            <p:spPr>
              <a:xfrm>
                <a:off x="650144" y="4904278"/>
                <a:ext cx="2557944" cy="40011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9BFFCF9-4460-9046-9758-972F28F71D6A}"/>
                  </a:ext>
                </a:extLst>
              </p:cNvPr>
              <p:cNvSpPr txBox="1"/>
              <p:nvPr/>
            </p:nvSpPr>
            <p:spPr>
              <a:xfrm>
                <a:off x="5701348" y="1150002"/>
                <a:ext cx="2432145" cy="536942"/>
              </a:xfrm>
              <a:prstGeom prst="rect">
                <a:avLst/>
              </a:prstGeom>
              <a:noFill/>
            </p:spPr>
            <p:txBody>
              <a:bodyPr wrap="square" rtlCol="0">
                <a:spAutoFit/>
              </a:bodyPr>
              <a:lstStyle/>
              <a:p>
                <a:r>
                  <a:rPr kumimoji="1" lang="en-US" altLang="zh-CN" sz="2000" b="0" dirty="0">
                    <a:latin typeface="Corbel" panose="020B0503020204020204" pitchFamily="34" charset="0"/>
                  </a:rPr>
                  <a:t>Suppose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rPr>
                      <m:t>𝛿</m:t>
                    </m:r>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smtClean="0">
                            <a:latin typeface="Cambria Math" panose="02040503050406030204" pitchFamily="18" charset="0"/>
                            <a:ea typeface="Cambria Math" panose="02040503050406030204" pitchFamily="18" charset="0"/>
                          </a:rPr>
                        </m:ctrlPr>
                      </m:fPr>
                      <m:num>
                        <m:r>
                          <a:rPr kumimoji="1" lang="en-US" altLang="zh-CN" sz="2000" b="0" i="1" smtClean="0">
                            <a:latin typeface="Cambria Math" panose="02040503050406030204" pitchFamily="18" charset="0"/>
                            <a:ea typeface="Cambria Math" panose="02040503050406030204" pitchFamily="18" charset="0"/>
                          </a:rPr>
                          <m:t>1</m:t>
                        </m:r>
                      </m:num>
                      <m:den>
                        <m:r>
                          <a:rPr kumimoji="1" lang="en-US" altLang="zh-CN" sz="2000" b="0" i="1" smtClean="0">
                            <a:latin typeface="Cambria Math" panose="02040503050406030204" pitchFamily="18" charset="0"/>
                            <a:ea typeface="Cambria Math" panose="02040503050406030204" pitchFamily="18" charset="0"/>
                          </a:rPr>
                          <m:t>𝑛</m:t>
                        </m:r>
                      </m:den>
                    </m:f>
                  </m:oMath>
                </a14:m>
                <a:r>
                  <a:rPr kumimoji="1" lang="en-US" altLang="zh-CN" sz="2000" b="0" dirty="0">
                    <a:latin typeface="Corbel" panose="020B0503020204020204" pitchFamily="34" charset="0"/>
                  </a:rPr>
                  <a:t> :</a:t>
                </a:r>
                <a:endParaRPr kumimoji="1" lang="zh-CN" altLang="en-US" sz="2000" b="0" dirty="0">
                  <a:latin typeface="Corbel" panose="020B0503020204020204" pitchFamily="34" charset="0"/>
                </a:endParaRPr>
              </a:p>
            </p:txBody>
          </p:sp>
        </mc:Choice>
        <mc:Fallback xmlns="">
          <p:sp>
            <p:nvSpPr>
              <p:cNvPr id="8" name="文本框 7">
                <a:extLst>
                  <a:ext uri="{FF2B5EF4-FFF2-40B4-BE49-F238E27FC236}">
                    <a16:creationId xmlns:a16="http://schemas.microsoft.com/office/drawing/2014/main" id="{59BFFCF9-4460-9046-9758-972F28F71D6A}"/>
                  </a:ext>
                </a:extLst>
              </p:cNvPr>
              <p:cNvSpPr txBox="1">
                <a:spLocks noRot="1" noChangeAspect="1" noMove="1" noResize="1" noEditPoints="1" noAdjustHandles="1" noChangeArrowheads="1" noChangeShapeType="1" noTextEdit="1"/>
              </p:cNvSpPr>
              <p:nvPr/>
            </p:nvSpPr>
            <p:spPr>
              <a:xfrm>
                <a:off x="5701348" y="1150002"/>
                <a:ext cx="2432145" cy="536942"/>
              </a:xfrm>
              <a:prstGeom prst="rect">
                <a:avLst/>
              </a:prstGeom>
              <a:blipFill>
                <a:blip r:embed="rId13"/>
                <a:stretch>
                  <a:fillRect l="-2083" b="-4651"/>
                </a:stretch>
              </a:blipFill>
            </p:spPr>
            <p:txBody>
              <a:bodyPr/>
              <a:lstStyle/>
              <a:p>
                <a:r>
                  <a:rPr lang="zh-CN" altLang="en-US">
                    <a:noFill/>
                  </a:rPr>
                  <a:t> </a:t>
                </a:r>
              </a:p>
            </p:txBody>
          </p:sp>
        </mc:Fallback>
      </mc:AlternateContent>
      <p:pic>
        <p:nvPicPr>
          <p:cNvPr id="119" name="图形 118" descr="关闭">
            <a:extLst>
              <a:ext uri="{FF2B5EF4-FFF2-40B4-BE49-F238E27FC236}">
                <a16:creationId xmlns:a16="http://schemas.microsoft.com/office/drawing/2014/main" id="{5AFD762D-F51D-444E-B0DD-6989BC22252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63531" y="2144693"/>
            <a:ext cx="501350" cy="501350"/>
          </a:xfrm>
          <a:prstGeom prst="rect">
            <a:avLst/>
          </a:prstGeom>
        </p:spPr>
      </p:pic>
      <mc:AlternateContent xmlns:mc="http://schemas.openxmlformats.org/markup-compatibility/2006" xmlns:a14="http://schemas.microsoft.com/office/drawing/2010/main">
        <mc:Choice Requires="a14">
          <p:sp>
            <p:nvSpPr>
              <p:cNvPr id="120" name="矩形 119">
                <a:extLst>
                  <a:ext uri="{FF2B5EF4-FFF2-40B4-BE49-F238E27FC236}">
                    <a16:creationId xmlns:a16="http://schemas.microsoft.com/office/drawing/2014/main" id="{9297D473-8747-3A4B-9F73-F9484B72FC89}"/>
                  </a:ext>
                </a:extLst>
              </p:cNvPr>
              <p:cNvSpPr/>
              <p:nvPr/>
            </p:nvSpPr>
            <p:spPr>
              <a:xfrm>
                <a:off x="462286" y="4457063"/>
                <a:ext cx="2928109" cy="406778"/>
              </a:xfrm>
              <a:prstGeom prst="rect">
                <a:avLst/>
              </a:prstGeom>
            </p:spPr>
            <p:txBody>
              <a:bodyPr wrap="none">
                <a:spAutoFit/>
              </a:bodyPr>
              <a:lstStyle/>
              <a:p>
                <a14:m>
                  <m:oMath xmlns:m="http://schemas.openxmlformats.org/officeDocument/2006/math">
                    <m:acc>
                      <m:accPr>
                        <m:chr m:val="̂"/>
                        <m:ctrlPr>
                          <a:rPr kumimoji="1" lang="en-US" altLang="zh-CN" sz="2000" b="0" i="1" smtClean="0">
                            <a:latin typeface="Cambria Math" panose="02040503050406030204" pitchFamily="18" charset="0"/>
                          </a:rPr>
                        </m:ctrlPr>
                      </m:accPr>
                      <m:e>
                        <m:r>
                          <a:rPr kumimoji="1" lang="en-US" altLang="zh-CN" sz="2000" b="0" i="1" smtClean="0">
                            <a:latin typeface="Cambria Math" panose="02040503050406030204" pitchFamily="18" charset="0"/>
                            <a:ea typeface="Cambria Math" panose="02040503050406030204" pitchFamily="18" charset="0"/>
                          </a:rPr>
                          <m:t>𝜋</m:t>
                        </m:r>
                      </m:e>
                    </m:acc>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a:latin typeface="Cambria Math" panose="02040503050406030204" pitchFamily="18" charset="0"/>
                      </a:rPr>
                      <m:t>=</m:t>
                    </m:r>
                    <m:nary>
                      <m:naryPr>
                        <m:chr m:val="∑"/>
                        <m:supHide m:val="on"/>
                        <m:ctrlPr>
                          <a:rPr kumimoji="1" lang="en-US" altLang="zh-CN" sz="2000" b="0" i="1" smtClean="0">
                            <a:latin typeface="Cambria Math" panose="02040503050406030204" pitchFamily="18" charset="0"/>
                          </a:rPr>
                        </m:ctrlPr>
                      </m:naryPr>
                      <m:sub>
                        <m:r>
                          <m:rPr>
                            <m:brk m:alnAt="7"/>
                          </m:rPr>
                          <a:rPr kumimoji="1" lang="en-US" altLang="zh-CN" sz="2000" b="0" i="1" smtClean="0">
                            <a:latin typeface="Cambria Math" panose="02040503050406030204" pitchFamily="18" charset="0"/>
                          </a:rPr>
                          <m:t>𝑙</m:t>
                        </m:r>
                      </m:sub>
                      <m:sup/>
                      <m:e>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r>
                          <a:rPr kumimoji="1" lang="en-US" altLang="zh-CN" sz="2000" b="0" i="1" smtClean="0">
                            <a:latin typeface="Cambria Math" panose="02040503050406030204" pitchFamily="18" charset="0"/>
                          </a:rPr>
                          <m:t>)</m:t>
                        </m:r>
                      </m:e>
                    </m:nary>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0</m:t>
                    </m:r>
                  </m:oMath>
                </a14:m>
                <a:r>
                  <a:rPr lang="en-US" altLang="zh-CN" sz="2000" dirty="0"/>
                  <a:t> </a:t>
                </a:r>
                <a:endParaRPr lang="zh-CN" altLang="en-US" sz="2000" dirty="0"/>
              </a:p>
            </p:txBody>
          </p:sp>
        </mc:Choice>
        <mc:Fallback xmlns="">
          <p:sp>
            <p:nvSpPr>
              <p:cNvPr id="120" name="矩形 119">
                <a:extLst>
                  <a:ext uri="{FF2B5EF4-FFF2-40B4-BE49-F238E27FC236}">
                    <a16:creationId xmlns:a16="http://schemas.microsoft.com/office/drawing/2014/main" id="{9297D473-8747-3A4B-9F73-F9484B72FC89}"/>
                  </a:ext>
                </a:extLst>
              </p:cNvPr>
              <p:cNvSpPr>
                <a:spLocks noRot="1" noChangeAspect="1" noMove="1" noResize="1" noEditPoints="1" noAdjustHandles="1" noChangeArrowheads="1" noChangeShapeType="1" noTextEdit="1"/>
              </p:cNvSpPr>
              <p:nvPr/>
            </p:nvSpPr>
            <p:spPr>
              <a:xfrm>
                <a:off x="462286" y="4457063"/>
                <a:ext cx="2928109" cy="406778"/>
              </a:xfrm>
              <a:prstGeom prst="rect">
                <a:avLst/>
              </a:prstGeom>
              <a:blipFill>
                <a:blip r:embed="rId16"/>
                <a:stretch>
                  <a:fillRect t="-112121" b="-172727"/>
                </a:stretch>
              </a:blipFill>
            </p:spPr>
            <p:txBody>
              <a:bodyPr/>
              <a:lstStyle/>
              <a:p>
                <a:r>
                  <a:rPr lang="zh-CN" altLang="en-US">
                    <a:noFill/>
                  </a:rPr>
                  <a:t> </a:t>
                </a:r>
              </a:p>
            </p:txBody>
          </p:sp>
        </mc:Fallback>
      </mc:AlternateContent>
      <p:sp>
        <p:nvSpPr>
          <p:cNvPr id="121" name="文本框 120">
            <a:extLst>
              <a:ext uri="{FF2B5EF4-FFF2-40B4-BE49-F238E27FC236}">
                <a16:creationId xmlns:a16="http://schemas.microsoft.com/office/drawing/2014/main" id="{4003AE9A-6FDA-2647-AF2A-94C71D24E670}"/>
              </a:ext>
            </a:extLst>
          </p:cNvPr>
          <p:cNvSpPr txBox="1"/>
          <p:nvPr/>
        </p:nvSpPr>
        <p:spPr>
          <a:xfrm>
            <a:off x="265318" y="6286602"/>
            <a:ext cx="8958067" cy="369332"/>
          </a:xfrm>
          <a:prstGeom prst="rect">
            <a:avLst/>
          </a:prstGeom>
          <a:noFill/>
        </p:spPr>
        <p:txBody>
          <a:bodyPr wrap="square" rtlCol="0">
            <a:spAutoFit/>
          </a:bodyPr>
          <a:lstStyle/>
          <a:p>
            <a:r>
              <a:rPr kumimoji="1" lang="en-US" altLang="zh-CN" sz="1800" b="0" dirty="0">
                <a:latin typeface="Corbel" panose="020B0503020204020204" pitchFamily="34" charset="0"/>
              </a:rPr>
              <a:t>We </a:t>
            </a:r>
            <a:r>
              <a:rPr kumimoji="1" lang="en-US" altLang="zh-CN" sz="1800" dirty="0">
                <a:latin typeface="Corbel" panose="020B0503020204020204" pitchFamily="34" charset="0"/>
              </a:rPr>
              <a:t>CANNOT</a:t>
            </a:r>
            <a:r>
              <a:rPr kumimoji="1" lang="en-US" altLang="zh-CN" sz="1800" b="0" dirty="0">
                <a:latin typeface="Corbel" panose="020B0503020204020204" pitchFamily="34" charset="0"/>
              </a:rPr>
              <a:t> bound the error range if we ignore the nodes not be pushed deterministically</a:t>
            </a:r>
          </a:p>
        </p:txBody>
      </p:sp>
    </p:spTree>
    <p:extLst>
      <p:ext uri="{BB962C8B-B14F-4D97-AF65-F5344CB8AC3E}">
        <p14:creationId xmlns:p14="http://schemas.microsoft.com/office/powerpoint/2010/main" val="3330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1000"/>
                                        <p:tgtEl>
                                          <p:spTgt spid="112"/>
                                        </p:tgtEl>
                                      </p:cBhvr>
                                    </p:animEffect>
                                    <p:anim calcmode="lin" valueType="num">
                                      <p:cBhvr>
                                        <p:cTn id="15" dur="1000" fill="hold"/>
                                        <p:tgtEl>
                                          <p:spTgt spid="112"/>
                                        </p:tgtEl>
                                        <p:attrNameLst>
                                          <p:attrName>ppt_x</p:attrName>
                                        </p:attrNameLst>
                                      </p:cBhvr>
                                      <p:tavLst>
                                        <p:tav tm="0">
                                          <p:val>
                                            <p:strVal val="#ppt_x"/>
                                          </p:val>
                                        </p:tav>
                                        <p:tav tm="100000">
                                          <p:val>
                                            <p:strVal val="#ppt_x"/>
                                          </p:val>
                                        </p:tav>
                                      </p:tavLst>
                                    </p:anim>
                                    <p:anim calcmode="lin" valueType="num">
                                      <p:cBhvr>
                                        <p:cTn id="1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fade">
                                      <p:cBhvr>
                                        <p:cTn id="35" dur="1000"/>
                                        <p:tgtEl>
                                          <p:spTgt spid="116"/>
                                        </p:tgtEl>
                                      </p:cBhvr>
                                    </p:animEffect>
                                    <p:anim calcmode="lin" valueType="num">
                                      <p:cBhvr>
                                        <p:cTn id="36" dur="1000" fill="hold"/>
                                        <p:tgtEl>
                                          <p:spTgt spid="116"/>
                                        </p:tgtEl>
                                        <p:attrNameLst>
                                          <p:attrName>ppt_x</p:attrName>
                                        </p:attrNameLst>
                                      </p:cBhvr>
                                      <p:tavLst>
                                        <p:tav tm="0">
                                          <p:val>
                                            <p:strVal val="#ppt_x"/>
                                          </p:val>
                                        </p:tav>
                                        <p:tav tm="100000">
                                          <p:val>
                                            <p:strVal val="#ppt_x"/>
                                          </p:val>
                                        </p:tav>
                                      </p:tavLst>
                                    </p:anim>
                                    <p:anim calcmode="lin" valueType="num">
                                      <p:cBhvr>
                                        <p:cTn id="37"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1000"/>
                                        <p:tgtEl>
                                          <p:spTgt spid="119"/>
                                        </p:tgtEl>
                                      </p:cBhvr>
                                    </p:animEffect>
                                    <p:anim calcmode="lin" valueType="num">
                                      <p:cBhvr>
                                        <p:cTn id="43" dur="1000" fill="hold"/>
                                        <p:tgtEl>
                                          <p:spTgt spid="119"/>
                                        </p:tgtEl>
                                        <p:attrNameLst>
                                          <p:attrName>ppt_x</p:attrName>
                                        </p:attrNameLst>
                                      </p:cBhvr>
                                      <p:tavLst>
                                        <p:tav tm="0">
                                          <p:val>
                                            <p:strVal val="#ppt_x"/>
                                          </p:val>
                                        </p:tav>
                                        <p:tav tm="100000">
                                          <p:val>
                                            <p:strVal val="#ppt_x"/>
                                          </p:val>
                                        </p:tav>
                                      </p:tavLst>
                                    </p:anim>
                                    <p:anim calcmode="lin" valueType="num">
                                      <p:cBhvr>
                                        <p:cTn id="4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1000"/>
                                        <p:tgtEl>
                                          <p:spTgt spid="110"/>
                                        </p:tgtEl>
                                      </p:cBhvr>
                                    </p:animEffect>
                                    <p:anim calcmode="lin" valueType="num">
                                      <p:cBhvr>
                                        <p:cTn id="50" dur="1000" fill="hold"/>
                                        <p:tgtEl>
                                          <p:spTgt spid="110"/>
                                        </p:tgtEl>
                                        <p:attrNameLst>
                                          <p:attrName>ppt_x</p:attrName>
                                        </p:attrNameLst>
                                      </p:cBhvr>
                                      <p:tavLst>
                                        <p:tav tm="0">
                                          <p:val>
                                            <p:strVal val="#ppt_x"/>
                                          </p:val>
                                        </p:tav>
                                        <p:tav tm="100000">
                                          <p:val>
                                            <p:strVal val="#ppt_x"/>
                                          </p:val>
                                        </p:tav>
                                      </p:tavLst>
                                    </p:anim>
                                    <p:anim calcmode="lin" valueType="num">
                                      <p:cBhvr>
                                        <p:cTn id="51"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1000"/>
                                        <p:tgtEl>
                                          <p:spTgt spid="120"/>
                                        </p:tgtEl>
                                      </p:cBhvr>
                                    </p:animEffect>
                                    <p:anim calcmode="lin" valueType="num">
                                      <p:cBhvr>
                                        <p:cTn id="57" dur="1000" fill="hold"/>
                                        <p:tgtEl>
                                          <p:spTgt spid="120"/>
                                        </p:tgtEl>
                                        <p:attrNameLst>
                                          <p:attrName>ppt_x</p:attrName>
                                        </p:attrNameLst>
                                      </p:cBhvr>
                                      <p:tavLst>
                                        <p:tav tm="0">
                                          <p:val>
                                            <p:strVal val="#ppt_x"/>
                                          </p:val>
                                        </p:tav>
                                        <p:tav tm="100000">
                                          <p:val>
                                            <p:strVal val="#ppt_x"/>
                                          </p:val>
                                        </p:tav>
                                      </p:tavLst>
                                    </p:anim>
                                    <p:anim calcmode="lin" valueType="num">
                                      <p:cBhvr>
                                        <p:cTn id="58"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fade">
                                      <p:cBhvr>
                                        <p:cTn id="70" dur="1000"/>
                                        <p:tgtEl>
                                          <p:spTgt spid="121"/>
                                        </p:tgtEl>
                                      </p:cBhvr>
                                    </p:animEffect>
                                    <p:anim calcmode="lin" valueType="num">
                                      <p:cBhvr>
                                        <p:cTn id="71" dur="1000" fill="hold"/>
                                        <p:tgtEl>
                                          <p:spTgt spid="121"/>
                                        </p:tgtEl>
                                        <p:attrNameLst>
                                          <p:attrName>ppt_x</p:attrName>
                                        </p:attrNameLst>
                                      </p:cBhvr>
                                      <p:tavLst>
                                        <p:tav tm="0">
                                          <p:val>
                                            <p:strVal val="#ppt_x"/>
                                          </p:val>
                                        </p:tav>
                                        <p:tav tm="100000">
                                          <p:val>
                                            <p:strVal val="#ppt_x"/>
                                          </p:val>
                                        </p:tav>
                                      </p:tavLst>
                                    </p:anim>
                                    <p:anim calcmode="lin" valueType="num">
                                      <p:cBhvr>
                                        <p:cTn id="72"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2" grpId="0"/>
      <p:bldP spid="113" grpId="0"/>
      <p:bldP spid="115" grpId="0"/>
      <p:bldP spid="116" grpId="0"/>
      <p:bldP spid="118" grpId="0"/>
      <p:bldP spid="8" grpId="0"/>
      <p:bldP spid="120" grpId="0"/>
      <p:bldP spid="1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5">
            <a:extLst>
              <a:ext uri="{FF2B5EF4-FFF2-40B4-BE49-F238E27FC236}">
                <a16:creationId xmlns:a16="http://schemas.microsoft.com/office/drawing/2014/main" id="{E26FF365-008A-DA47-B8CE-FE88E1422E3A}"/>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107504" y="1028071"/>
                <a:ext cx="9289032" cy="1336071"/>
              </a:xfrm>
              <a:prstGeom prst="rect">
                <a:avLst/>
              </a:prstGeom>
              <a:noFill/>
            </p:spPr>
            <p:txBody>
              <a:bodyPr wrap="square" rtlCol="0">
                <a:spAutoFit/>
              </a:bodyPr>
              <a:lstStyle/>
              <a:p>
                <a:r>
                  <a:rPr kumimoji="1" lang="en-US" altLang="zh-CN" sz="2000" b="0" dirty="0">
                    <a:latin typeface="Candara" panose="020E0502030303020204" pitchFamily="34" charset="0"/>
                  </a:rPr>
                  <a:t>      We propose a </a:t>
                </a:r>
                <a:r>
                  <a:rPr kumimoji="1" lang="en-US" altLang="zh-CN" sz="2000" dirty="0">
                    <a:solidFill>
                      <a:srgbClr val="FF0000"/>
                    </a:solidFill>
                    <a:latin typeface="Candara" panose="020E0502030303020204" pitchFamily="34" charset="0"/>
                  </a:rPr>
                  <a:t>Randomized Backward Search (RBS) </a:t>
                </a:r>
                <a:r>
                  <a:rPr kumimoji="1" lang="en-US" altLang="zh-CN" sz="2000" b="0" dirty="0">
                    <a:latin typeface="Candara" panose="020E0502030303020204" pitchFamily="34" charset="0"/>
                  </a:rPr>
                  <a:t>for single-target PPR: </a:t>
                </a:r>
              </a:p>
              <a:p>
                <a:pPr marL="342900" indent="-342900">
                  <a:buClr>
                    <a:schemeClr val="tx1"/>
                  </a:buClr>
                  <a:buSzPct val="80000"/>
                  <a:buFont typeface="Wingdings" pitchFamily="2" charset="2"/>
                  <a:buChar char="p"/>
                </a:pPr>
                <a:r>
                  <a:rPr kumimoji="1" lang="en-US" altLang="zh-CN" sz="2000" dirty="0">
                    <a:solidFill>
                      <a:srgbClr val="FF0000"/>
                    </a:solidFill>
                    <a:latin typeface="Candara" panose="020E0502030303020204" pitchFamily="34" charset="0"/>
                  </a:rPr>
                  <a:t>ONLY</a:t>
                </a:r>
                <a:r>
                  <a:rPr kumimoji="1" lang="en-US" altLang="zh-CN" sz="2000" b="0" dirty="0">
                    <a:latin typeface="Candara" panose="020E0502030303020204" pitchFamily="34" charset="0"/>
                  </a:rPr>
                  <a:t> push to the nodes with small out-degrees deterministically.</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en-US" altLang="zh-CN" sz="2000" b="0" kern="0" dirty="0">
                    <a:latin typeface="Candara" panose="020E0502030303020204" pitchFamily="34" charset="0"/>
                    <a:ea typeface="Cambria Math" panose="02040503050406030204" pitchFamily="18" charset="0"/>
                  </a:rPr>
                  <a:t>the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en-US" altLang="zh-CN" sz="2000" b="0" kern="0" dirty="0">
                    <a:latin typeface="Candara" panose="020E0502030303020204" pitchFamily="34" charset="0"/>
                    <a:ea typeface="Cambria Math" panose="02040503050406030204" pitchFamily="18" charset="0"/>
                  </a:rPr>
                  <a:t>  terminates at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t>
                </a: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th</a:t>
                </a:r>
                <a:r>
                  <a:rPr kumimoji="1" lang="en-US" altLang="zh-CN" sz="2000" b="0" dirty="0">
                    <a:latin typeface="Candara" panose="020E0502030303020204" pitchFamily="34" charset="0"/>
                  </a:rPr>
                  <a:t> steps}.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oMath>
                </a14:m>
                <a:r>
                  <a:rPr kumimoji="1" lang="en-US" altLang="zh-CN" sz="2000" b="0" dirty="0">
                    <a:latin typeface="Candara" panose="020E0502030303020204" pitchFamily="34" charset="0"/>
                  </a:rPr>
                  <a:t>, </a:t>
                </a:r>
                <a14:m>
                  <m:oMath xmlns:m="http://schemas.openxmlformats.org/officeDocument/2006/math">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oMath>
                </a14:m>
                <a:r>
                  <a:rPr kumimoji="1" lang="en-US" altLang="zh-CN" sz="2000" b="0" dirty="0">
                    <a:latin typeface="Candara" panose="020E0502030303020204" pitchFamily="34" charset="0"/>
                  </a:rPr>
                  <a:t>.</a:t>
                </a: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107504" y="1028071"/>
                <a:ext cx="9289032" cy="1336071"/>
              </a:xfrm>
              <a:prstGeom prst="rect">
                <a:avLst/>
              </a:prstGeom>
              <a:blipFill>
                <a:blip r:embed="rId3"/>
                <a:stretch>
                  <a:fillRect l="-136" t="-1887" b="-52830"/>
                </a:stretch>
              </a:blipFill>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连接符 62">
            <a:extLst>
              <a:ext uri="{FF2B5EF4-FFF2-40B4-BE49-F238E27FC236}">
                <a16:creationId xmlns:a16="http://schemas.microsoft.com/office/drawing/2014/main" id="{50AB0107-2E30-EF41-9CF8-4C0ABDD2E688}"/>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677656"/>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a:p>
                <a:pPr marL="342900" indent="-342900">
                  <a:buSzPct val="80000"/>
                  <a:buFont typeface="Wingdings" pitchFamily="2" charset="2"/>
                  <a:buChar char="l"/>
                </a:pPr>
                <a:r>
                  <a:rPr kumimoji="1" lang="en-US" altLang="zh-CN" sz="2000" b="0" dirty="0">
                    <a:latin typeface="Corbel" panose="020B0503020204020204" pitchFamily="34" charset="0"/>
                  </a:rPr>
                  <a:t>Run RBS from level </a:t>
                </a:r>
                <a14:m>
                  <m:oMath xmlns:m="http://schemas.openxmlformats.org/officeDocument/2006/math">
                    <m:r>
                      <a:rPr kumimoji="1" lang="en-US" altLang="zh-CN" sz="2000" b="0" i="1" smtClean="0">
                        <a:latin typeface="Cambria Math" panose="02040503050406030204" pitchFamily="18" charset="0"/>
                      </a:rPr>
                      <m:t>0</m:t>
                    </m:r>
                  </m:oMath>
                </a14:m>
                <a:r>
                  <a:rPr kumimoji="1" lang="en-US" altLang="zh-CN" sz="2000" b="0" dirty="0">
                    <a:latin typeface="Corbel" panose="020B0503020204020204" pitchFamily="34" charset="0"/>
                  </a:rPr>
                  <a:t> to </a:t>
                </a:r>
                <a14:m>
                  <m:oMath xmlns:m="http://schemas.openxmlformats.org/officeDocument/2006/math">
                    <m:r>
                      <a:rPr kumimoji="1" lang="en-US" altLang="zh-CN" sz="2000" b="0" i="1" smtClean="0">
                        <a:latin typeface="Cambria Math" panose="02040503050406030204" pitchFamily="18" charset="0"/>
                      </a:rPr>
                      <m:t>𝐿</m:t>
                    </m:r>
                  </m:oMath>
                </a14:m>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For current level:</a:t>
                </a:r>
              </a:p>
              <a:p>
                <a:pPr marL="342900" indent="-342900">
                  <a:buSzPct val="80000"/>
                  <a:buFont typeface="Wingdings" pitchFamily="2" charset="2"/>
                  <a:buChar char="p"/>
                </a:pPr>
                <a:r>
                  <a:rPr kumimoji="1" lang="en-US" altLang="zh-CN" sz="1800" b="0" dirty="0">
                    <a:latin typeface="Corbel" panose="020B0503020204020204" pitchFamily="34" charset="0"/>
                  </a:rPr>
                  <a:t>Pick a node with reserve</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≠0</m:t>
                    </m:r>
                  </m:oMath>
                </a14:m>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en-US" altLang="zh-CN" sz="1800" b="0" dirty="0">
                    <a:latin typeface="Corbel" panose="020B0503020204020204" pitchFamily="34" charset="0"/>
                  </a:rPr>
                  <a:t>Update reserves for </a:t>
                </a:r>
                <a:r>
                  <a:rPr kumimoji="1" lang="en-US" altLang="zh-CN" sz="1800" b="0" dirty="0">
                    <a:solidFill>
                      <a:srgbClr val="C00000"/>
                    </a:solidFill>
                    <a:latin typeface="Corbel" panose="020B0503020204020204" pitchFamily="34" charset="0"/>
                  </a:rPr>
                  <a:t>specific  in-neighbors</a:t>
                </a:r>
                <a:r>
                  <a:rPr kumimoji="1" lang="en-US" altLang="zh-CN" sz="1800" b="0" dirty="0">
                    <a:latin typeface="Corbel" panose="020B0503020204020204" pitchFamily="34" charset="0"/>
                  </a:rPr>
                  <a:t> at next level. </a:t>
                </a:r>
              </a:p>
              <a:p>
                <a:pPr marL="800100" lvl="1" indent="-342900">
                  <a:buSzPct val="80000"/>
                  <a:buFont typeface="Wingdings" pitchFamily="2" charset="2"/>
                  <a:buChar char="Ø"/>
                </a:pPr>
                <a:r>
                  <a:rPr kumimoji="1" lang="en-US" altLang="zh-CN" sz="1800" b="0" dirty="0">
                    <a:latin typeface="Corbel" panose="020B0503020204020204" pitchFamily="34" charset="0"/>
                  </a:rPr>
                  <a:t>Deterministically update the in-neighbors with small out-degrees. </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677656"/>
              </a:xfrm>
              <a:prstGeom prst="rect">
                <a:avLst/>
              </a:prstGeom>
              <a:blipFill>
                <a:blip r:embed="rId10"/>
                <a:stretch>
                  <a:fillRect l="-370" t="-943" b="-2830"/>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21606" y="5896395"/>
                <a:ext cx="8890701" cy="988989"/>
              </a:xfrm>
              <a:prstGeom prst="rect">
                <a:avLst/>
              </a:prstGeom>
              <a:noFill/>
            </p:spPr>
            <p:txBody>
              <a:bodyPr wrap="square" rtlCol="0">
                <a:spAutoFit/>
              </a:bodyPr>
              <a:lstStyle/>
              <a:p>
                <a:r>
                  <a:rPr kumimoji="1" lang="en-US" altLang="zh-CN" sz="1800" b="0" dirty="0">
                    <a:solidFill>
                      <a:srgbClr val="FF0000"/>
                    </a:solidFill>
                    <a:latin typeface="Corbel" panose="020B0503020204020204" pitchFamily="34" charset="0"/>
                  </a:rPr>
                  <a:t>How about sampling the in-neighbors </a:t>
                </a:r>
                <a:r>
                  <a:rPr kumimoji="1" lang="en-US" altLang="zh-CN" sz="1800" b="0" dirty="0" err="1">
                    <a:solidFill>
                      <a:srgbClr val="FF0000"/>
                    </a:solidFill>
                    <a:latin typeface="Corbel" panose="020B0503020204020204" pitchFamily="34" charset="0"/>
                  </a:rPr>
                  <a:t>w.p.</a:t>
                </a:r>
                <a:r>
                  <a:rPr kumimoji="1" lang="en-US" altLang="zh-CN" sz="1800" b="0" dirty="0">
                    <a:solidFill>
                      <a:srgbClr val="FF0000"/>
                    </a:solidFill>
                    <a:latin typeface="Corbel" panose="020B0503020204020204" pitchFamily="34" charset="0"/>
                  </a:rPr>
                  <a:t> </a:t>
                </a:r>
                <a14:m>
                  <m:oMath xmlns:m="http://schemas.openxmlformats.org/officeDocument/2006/math">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and increase the reserve by </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𝛼𝛿</m:t>
                    </m:r>
                  </m:oMath>
                </a14:m>
                <a:r>
                  <a:rPr kumimoji="1" lang="en-US" altLang="zh-CN" sz="1800" b="0" dirty="0">
                    <a:solidFill>
                      <a:srgbClr val="FF0000"/>
                    </a:solidFill>
                    <a:latin typeface="Corbel" panose="020B0503020204020204" pitchFamily="34" charset="0"/>
                  </a:rPr>
                  <a:t> to guarantee unbiasedness (the expected increments for reserve is still </a:t>
                </a:r>
                <a14:m>
                  <m:oMath xmlns:m="http://schemas.openxmlformats.org/officeDocument/2006/math">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 </a:t>
                </a: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21606" y="5896395"/>
                <a:ext cx="8890701" cy="988989"/>
              </a:xfrm>
              <a:prstGeom prst="rect">
                <a:avLst/>
              </a:prstGeom>
              <a:blipFill>
                <a:blip r:embed="rId23"/>
                <a:stretch>
                  <a:fillRect l="-428" b="-25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Tree>
    <p:extLst>
      <p:ext uri="{BB962C8B-B14F-4D97-AF65-F5344CB8AC3E}">
        <p14:creationId xmlns:p14="http://schemas.microsoft.com/office/powerpoint/2010/main" val="1622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4">
                                            <p:txEl>
                                              <p:pRg st="0" end="0"/>
                                            </p:txEl>
                                          </p:spTgt>
                                        </p:tgtEl>
                                      </p:cBhvr>
                                    </p:animEffect>
                                    <p:anim calcmode="lin" valueType="num">
                                      <p:cBhvr>
                                        <p:cTn id="7" dur="1000"/>
                                        <p:tgtEl>
                                          <p:spTgt spid="8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8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8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5">
            <a:extLst>
              <a:ext uri="{FF2B5EF4-FFF2-40B4-BE49-F238E27FC236}">
                <a16:creationId xmlns:a16="http://schemas.microsoft.com/office/drawing/2014/main" id="{F7A2CEE2-245E-3C47-95DD-219EEB4044DB}"/>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107504" y="1028071"/>
                <a:ext cx="9289032" cy="1336071"/>
              </a:xfrm>
              <a:prstGeom prst="rect">
                <a:avLst/>
              </a:prstGeom>
              <a:noFill/>
            </p:spPr>
            <p:txBody>
              <a:bodyPr wrap="square" rtlCol="0">
                <a:spAutoFit/>
              </a:bodyPr>
              <a:lstStyle/>
              <a:p>
                <a:r>
                  <a:rPr kumimoji="1" lang="en-US" altLang="zh-CN" sz="2000" b="0" dirty="0">
                    <a:latin typeface="Candara" panose="020E0502030303020204" pitchFamily="34" charset="0"/>
                  </a:rPr>
                  <a:t>      We propose a </a:t>
                </a:r>
                <a:r>
                  <a:rPr kumimoji="1" lang="en-US" altLang="zh-CN" sz="2000" dirty="0">
                    <a:solidFill>
                      <a:srgbClr val="FF0000"/>
                    </a:solidFill>
                    <a:latin typeface="Candara" panose="020E0502030303020204" pitchFamily="34" charset="0"/>
                  </a:rPr>
                  <a:t>Randomized Backward Search (RBS) </a:t>
                </a:r>
                <a:r>
                  <a:rPr kumimoji="1" lang="en-US" altLang="zh-CN" sz="2000" b="0" dirty="0">
                    <a:latin typeface="Candara" panose="020E0502030303020204" pitchFamily="34" charset="0"/>
                  </a:rPr>
                  <a:t>for single-target PPR: </a:t>
                </a:r>
              </a:p>
              <a:p>
                <a:pPr marL="342900" indent="-342900">
                  <a:buClr>
                    <a:schemeClr val="tx1"/>
                  </a:buClr>
                  <a:buSzPct val="80000"/>
                  <a:buFont typeface="Wingdings" pitchFamily="2" charset="2"/>
                  <a:buChar char="p"/>
                </a:pPr>
                <a:r>
                  <a:rPr kumimoji="1" lang="en-US" altLang="zh-CN" sz="2000" dirty="0">
                    <a:solidFill>
                      <a:srgbClr val="FF0000"/>
                    </a:solidFill>
                    <a:latin typeface="Candara" panose="020E0502030303020204" pitchFamily="34" charset="0"/>
                  </a:rPr>
                  <a:t>ONLY</a:t>
                </a:r>
                <a:r>
                  <a:rPr kumimoji="1" lang="en-US" altLang="zh-CN" sz="2000" b="0" dirty="0">
                    <a:latin typeface="Candara" panose="020E0502030303020204" pitchFamily="34" charset="0"/>
                  </a:rPr>
                  <a:t> push to the nodes with small out-degrees deterministically.</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en-US" altLang="zh-CN" sz="2000" b="0" kern="0" dirty="0">
                    <a:latin typeface="Candara" panose="020E0502030303020204" pitchFamily="34" charset="0"/>
                    <a:ea typeface="Cambria Math" panose="02040503050406030204" pitchFamily="18" charset="0"/>
                  </a:rPr>
                  <a:t>the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en-US" altLang="zh-CN" sz="2000" b="0" kern="0" dirty="0">
                    <a:latin typeface="Candara" panose="020E0502030303020204" pitchFamily="34" charset="0"/>
                    <a:ea typeface="Cambria Math" panose="02040503050406030204" pitchFamily="18" charset="0"/>
                  </a:rPr>
                  <a:t>  terminates at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t>
                </a: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th</a:t>
                </a:r>
                <a:r>
                  <a:rPr kumimoji="1" lang="en-US" altLang="zh-CN" sz="2000" b="0" dirty="0">
                    <a:latin typeface="Candara" panose="020E0502030303020204" pitchFamily="34" charset="0"/>
                  </a:rPr>
                  <a:t> steps}.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107504" y="1028071"/>
                <a:ext cx="9289032" cy="1336071"/>
              </a:xfrm>
              <a:prstGeom prst="rect">
                <a:avLst/>
              </a:prstGeom>
              <a:blipFill>
                <a:blip r:embed="rId3"/>
                <a:stretch>
                  <a:fillRect l="-136" t="-1887" b="-52830"/>
                </a:stretch>
              </a:blipFill>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677656"/>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a:p>
                <a:pPr marL="342900" indent="-342900">
                  <a:buSzPct val="80000"/>
                  <a:buFont typeface="Wingdings" pitchFamily="2" charset="2"/>
                  <a:buChar char="l"/>
                </a:pPr>
                <a:r>
                  <a:rPr kumimoji="1" lang="en-US" altLang="zh-CN" sz="2000" b="0" dirty="0">
                    <a:latin typeface="Corbel" panose="020B0503020204020204" pitchFamily="34" charset="0"/>
                  </a:rPr>
                  <a:t>Run RBS from level </a:t>
                </a:r>
                <a14:m>
                  <m:oMath xmlns:m="http://schemas.openxmlformats.org/officeDocument/2006/math">
                    <m:r>
                      <a:rPr kumimoji="1" lang="en-US" altLang="zh-CN" sz="2000" b="0" i="1" smtClean="0">
                        <a:latin typeface="Cambria Math" panose="02040503050406030204" pitchFamily="18" charset="0"/>
                      </a:rPr>
                      <m:t>0</m:t>
                    </m:r>
                  </m:oMath>
                </a14:m>
                <a:r>
                  <a:rPr kumimoji="1" lang="en-US" altLang="zh-CN" sz="2000" b="0" dirty="0">
                    <a:latin typeface="Corbel" panose="020B0503020204020204" pitchFamily="34" charset="0"/>
                  </a:rPr>
                  <a:t> to </a:t>
                </a:r>
                <a14:m>
                  <m:oMath xmlns:m="http://schemas.openxmlformats.org/officeDocument/2006/math">
                    <m:r>
                      <a:rPr kumimoji="1" lang="en-US" altLang="zh-CN" sz="2000" b="0" i="1" smtClean="0">
                        <a:latin typeface="Cambria Math" panose="02040503050406030204" pitchFamily="18" charset="0"/>
                      </a:rPr>
                      <m:t>𝐿</m:t>
                    </m:r>
                  </m:oMath>
                </a14:m>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For current level:</a:t>
                </a:r>
              </a:p>
              <a:p>
                <a:pPr marL="342900" indent="-342900">
                  <a:buSzPct val="80000"/>
                  <a:buFont typeface="Wingdings" pitchFamily="2" charset="2"/>
                  <a:buChar char="p"/>
                </a:pPr>
                <a:r>
                  <a:rPr kumimoji="1" lang="en-US" altLang="zh-CN" sz="1800" b="0" dirty="0">
                    <a:latin typeface="Corbel" panose="020B0503020204020204" pitchFamily="34" charset="0"/>
                  </a:rPr>
                  <a:t>Pick a node with reserve</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≠0</m:t>
                    </m:r>
                  </m:oMath>
                </a14:m>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en-US" altLang="zh-CN" sz="1800" b="0" dirty="0">
                    <a:latin typeface="Corbel" panose="020B0503020204020204" pitchFamily="34" charset="0"/>
                  </a:rPr>
                  <a:t>Update reserves for </a:t>
                </a:r>
                <a:r>
                  <a:rPr kumimoji="1" lang="en-US" altLang="zh-CN" sz="1800" b="0" dirty="0">
                    <a:solidFill>
                      <a:srgbClr val="C00000"/>
                    </a:solidFill>
                    <a:latin typeface="Corbel" panose="020B0503020204020204" pitchFamily="34" charset="0"/>
                  </a:rPr>
                  <a:t>specific  in-neighbors</a:t>
                </a:r>
                <a:r>
                  <a:rPr kumimoji="1" lang="en-US" altLang="zh-CN" sz="1800" b="0" dirty="0">
                    <a:latin typeface="Corbel" panose="020B0503020204020204" pitchFamily="34" charset="0"/>
                  </a:rPr>
                  <a:t> at next level. </a:t>
                </a:r>
              </a:p>
              <a:p>
                <a:pPr marL="800100" lvl="1" indent="-342900">
                  <a:buSzPct val="80000"/>
                  <a:buFont typeface="Wingdings" pitchFamily="2" charset="2"/>
                  <a:buChar char="Ø"/>
                </a:pPr>
                <a:r>
                  <a:rPr kumimoji="1" lang="en-US" altLang="zh-CN" sz="1800" b="0" dirty="0">
                    <a:latin typeface="Corbel" panose="020B0503020204020204" pitchFamily="34" charset="0"/>
                  </a:rPr>
                  <a:t>Deterministically update the in-neighbors with small out-degrees. </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677656"/>
              </a:xfrm>
              <a:prstGeom prst="rect">
                <a:avLst/>
              </a:prstGeom>
              <a:blipFill>
                <a:blip r:embed="rId10"/>
                <a:stretch>
                  <a:fillRect l="-370" t="-943" b="-2830"/>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35496" y="5130543"/>
                <a:ext cx="9289031" cy="1682833"/>
              </a:xfrm>
              <a:prstGeom prst="rect">
                <a:avLst/>
              </a:prstGeom>
              <a:noFill/>
            </p:spPr>
            <p:txBody>
              <a:bodyPr wrap="square" rtlCol="0">
                <a:spAutoFit/>
              </a:bodyPr>
              <a:lstStyle/>
              <a:p>
                <a:r>
                  <a:rPr kumimoji="1" lang="en-US" altLang="zh-CN" sz="1800" b="0" dirty="0">
                    <a:solidFill>
                      <a:srgbClr val="FF0000"/>
                    </a:solidFill>
                    <a:latin typeface="Corbel" panose="020B0503020204020204" pitchFamily="34" charset="0"/>
                  </a:rPr>
                  <a:t>How to sample? </a:t>
                </a:r>
              </a:p>
              <a:p>
                <a:r>
                  <a:rPr kumimoji="1" lang="en-US" altLang="zh-CN" sz="1800" b="0" dirty="0">
                    <a:solidFill>
                      <a:srgbClr val="FF0000"/>
                    </a:solidFill>
                    <a:latin typeface="Corbel" panose="020B0503020204020204" pitchFamily="34" charset="0"/>
                  </a:rPr>
                  <a:t>We CANNOT generate the random numbers  </a:t>
                </a:r>
              </a:p>
              <a:p>
                <a:r>
                  <a:rPr kumimoji="1" lang="en-US" altLang="zh-CN" sz="1800" b="0" dirty="0">
                    <a:solidFill>
                      <a:srgbClr val="FF0000"/>
                    </a:solidFill>
                    <a:latin typeface="Corbel" panose="020B0503020204020204" pitchFamily="34" charset="0"/>
                  </a:rPr>
                  <a:t>for every other in-neighbors, because this still will cost </a:t>
                </a:r>
                <a14:m>
                  <m:oMath xmlns:m="http://schemas.openxmlformats.org/officeDocument/2006/math">
                    <m:r>
                      <a:rPr kumimoji="1" lang="en-US" altLang="zh-CN" sz="1800" b="0" i="1" smtClean="0">
                        <a:solidFill>
                          <a:srgbClr val="FF0000"/>
                        </a:solidFill>
                        <a:latin typeface="Cambria Math" panose="02040503050406030204" pitchFamily="18" charset="0"/>
                      </a:rPr>
                      <m:t>𝑂</m:t>
                    </m:r>
                    <m:d>
                      <m:dPr>
                        <m:ctrlPr>
                          <a:rPr kumimoji="1" lang="en-US" altLang="zh-CN" sz="1800" b="0" i="1" smtClean="0">
                            <a:solidFill>
                              <a:srgbClr val="FF0000"/>
                            </a:solidFill>
                            <a:latin typeface="Cambria Math" panose="02040503050406030204" pitchFamily="18" charset="0"/>
                          </a:rPr>
                        </m:ctrlPr>
                      </m:dPr>
                      <m:e>
                        <m:acc>
                          <m:accPr>
                            <m:chr m:val="̅"/>
                            <m:ctrlPr>
                              <a:rPr kumimoji="1" lang="en-US" altLang="zh-CN" sz="1800" b="0" i="1" smtClean="0">
                                <a:solidFill>
                                  <a:srgbClr val="FF0000"/>
                                </a:solidFill>
                                <a:latin typeface="Cambria Math" panose="02040503050406030204" pitchFamily="18" charset="0"/>
                              </a:rPr>
                            </m:ctrlPr>
                          </m:accPr>
                          <m:e>
                            <m:r>
                              <a:rPr kumimoji="1" lang="en-US" altLang="zh-CN" sz="1800" b="0" i="1" smtClean="0">
                                <a:solidFill>
                                  <a:srgbClr val="FF0000"/>
                                </a:solidFill>
                                <a:latin typeface="Cambria Math" panose="02040503050406030204" pitchFamily="18" charset="0"/>
                              </a:rPr>
                              <m:t>𝑑</m:t>
                            </m:r>
                          </m:e>
                        </m:acc>
                      </m:e>
                    </m:d>
                  </m:oMath>
                </a14:m>
                <a:r>
                  <a:rPr kumimoji="1" lang="en-US" altLang="zh-CN" sz="1800" b="0" dirty="0">
                    <a:solidFill>
                      <a:srgbClr val="FF0000"/>
                    </a:solidFill>
                    <a:latin typeface="Corbel" panose="020B0503020204020204" pitchFamily="34" charset="0"/>
                  </a:rPr>
                  <a:t>. </a:t>
                </a:r>
              </a:p>
              <a:p>
                <a:r>
                  <a:rPr kumimoji="1" lang="en-US" altLang="zh-CN" sz="1800" b="0" dirty="0">
                    <a:solidFill>
                      <a:srgbClr val="FF0000"/>
                    </a:solidFill>
                    <a:latin typeface="Corbel" panose="020B0503020204020204" pitchFamily="34" charset="0"/>
                  </a:rPr>
                  <a:t>We can ONLY generate one random number </a:t>
                </a:r>
                <a14:m>
                  <m:oMath xmlns:m="http://schemas.openxmlformats.org/officeDocument/2006/math">
                    <m:r>
                      <a:rPr kumimoji="1" lang="en-US" altLang="zh-CN" sz="1800" b="0" i="1">
                        <a:solidFill>
                          <a:srgbClr val="FF0000"/>
                        </a:solidFill>
                        <a:latin typeface="Cambria Math" panose="02040503050406030204" pitchFamily="18" charset="0"/>
                      </a:rPr>
                      <m:t>𝑟</m:t>
                    </m:r>
                    <m:r>
                      <a:rPr kumimoji="1" lang="en-US" altLang="zh-CN" sz="1800" b="0" i="1">
                        <a:solidFill>
                          <a:srgbClr val="FF0000"/>
                        </a:solidFill>
                        <a:latin typeface="Cambria Math" panose="02040503050406030204" pitchFamily="18" charset="0"/>
                        <a:ea typeface="Cambria Math" panose="02040503050406030204" pitchFamily="18" charset="0"/>
                      </a:rPr>
                      <m:t>∈</m:t>
                    </m:r>
                    <m:d>
                      <m:dPr>
                        <m:begChr m:val="["/>
                        <m:endChr m:val="]"/>
                        <m:ctrlPr>
                          <a:rPr kumimoji="1" lang="en-US" altLang="zh-CN" sz="1800" b="0" i="1">
                            <a:solidFill>
                              <a:srgbClr val="FF0000"/>
                            </a:solidFill>
                            <a:latin typeface="Cambria Math" panose="02040503050406030204" pitchFamily="18" charset="0"/>
                            <a:ea typeface="Cambria Math" panose="02040503050406030204" pitchFamily="18" charset="0"/>
                          </a:rPr>
                        </m:ctrlPr>
                      </m:dPr>
                      <m:e>
                        <m:r>
                          <a:rPr kumimoji="1" lang="en-US" altLang="zh-CN" sz="1800" b="0" i="1">
                            <a:solidFill>
                              <a:srgbClr val="FF0000"/>
                            </a:solidFill>
                            <a:latin typeface="Cambria Math" panose="02040503050406030204" pitchFamily="18" charset="0"/>
                            <a:ea typeface="Cambria Math" panose="02040503050406030204" pitchFamily="18" charset="0"/>
                          </a:rPr>
                          <m:t>0,1</m:t>
                        </m:r>
                      </m:e>
                    </m:d>
                  </m:oMath>
                </a14:m>
                <a:r>
                  <a:rPr kumimoji="1" lang="en-US" altLang="zh-CN" sz="1800" b="0" dirty="0">
                    <a:solidFill>
                      <a:srgbClr val="FF0000"/>
                    </a:solidFill>
                    <a:latin typeface="Corbel" panose="020B0503020204020204" pitchFamily="34" charset="0"/>
                  </a:rPr>
                  <a:t> for all in-neighbors, and check whether </a:t>
                </a:r>
              </a:p>
              <a:p>
                <a14:m>
                  <m:oMath xmlns:m="http://schemas.openxmlformats.org/officeDocument/2006/math">
                    <m:r>
                      <m:rPr>
                        <m:sty m:val="p"/>
                      </m:rPr>
                      <a:rPr kumimoji="1" lang="en-US" altLang="zh-CN" sz="1800" b="0">
                        <a:solidFill>
                          <a:srgbClr val="FF0000"/>
                        </a:solidFill>
                        <a:latin typeface="Cambria Math" panose="02040503050406030204" pitchFamily="18" charset="0"/>
                        <a:ea typeface="Cambria Math" panose="02040503050406030204" pitchFamily="18" charset="0"/>
                      </a:rPr>
                      <m:t>r</m:t>
                    </m:r>
                    <m:r>
                      <a:rPr kumimoji="1" lang="en-US" altLang="zh-CN" sz="1800" b="0">
                        <a:solidFill>
                          <a:srgbClr val="FF0000"/>
                        </a:solidFill>
                        <a:latin typeface="Cambria Math" panose="02040503050406030204" pitchFamily="18" charset="0"/>
                        <a:ea typeface="Cambria Math" panose="02040503050406030204" pitchFamily="18" charset="0"/>
                      </a:rPr>
                      <m:t>&lt;</m:t>
                    </m:r>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en-US" altLang="zh-CN" sz="1800" b="0" dirty="0">
                    <a:solidFill>
                      <a:srgbClr val="FF0000"/>
                    </a:solidFill>
                    <a:latin typeface="Corbel" panose="020B0503020204020204" pitchFamily="34" charset="0"/>
                  </a:rPr>
                  <a:t>.  And </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𝜋</m:t>
                    </m:r>
                    <m:r>
                      <a:rPr kumimoji="1" lang="en-US" altLang="zh-CN" sz="1800" b="0" i="1">
                        <a:solidFill>
                          <a:srgbClr val="FF0000"/>
                        </a:solidFill>
                        <a:latin typeface="Cambria Math" panose="02040503050406030204" pitchFamily="18" charset="0"/>
                        <a:ea typeface="Cambria Math" panose="02040503050406030204" pitchFamily="18" charset="0"/>
                      </a:rPr>
                      <m:t>(</m:t>
                    </m:r>
                    <m:r>
                      <a:rPr kumimoji="1" lang="en-US" altLang="zh-CN" sz="1800" b="0" i="1">
                        <a:solidFill>
                          <a:srgbClr val="FF0000"/>
                        </a:solidFill>
                        <a:latin typeface="Cambria Math" panose="02040503050406030204" pitchFamily="18" charset="0"/>
                        <a:ea typeface="Cambria Math" panose="02040503050406030204" pitchFamily="18" charset="0"/>
                      </a:rPr>
                      <m:t>𝑣</m:t>
                    </m:r>
                    <m:r>
                      <a:rPr kumimoji="1" lang="en-US" altLang="zh-CN" sz="1800" b="0" i="1">
                        <a:solidFill>
                          <a:srgbClr val="FF0000"/>
                        </a:solidFill>
                        <a:latin typeface="Cambria Math" panose="02040503050406030204" pitchFamily="18" charset="0"/>
                        <a:ea typeface="Cambria Math" panose="02040503050406030204" pitchFamily="18" charset="0"/>
                      </a:rPr>
                      <m:t>,</m:t>
                    </m:r>
                    <m:r>
                      <a:rPr kumimoji="1" lang="en-US" altLang="zh-CN" sz="1800" b="0" i="1">
                        <a:solidFill>
                          <a:srgbClr val="FF0000"/>
                        </a:solidFill>
                        <a:latin typeface="Cambria Math" panose="02040503050406030204" pitchFamily="18" charset="0"/>
                        <a:ea typeface="Cambria Math" panose="02040503050406030204" pitchFamily="18" charset="0"/>
                      </a:rPr>
                      <m:t>𝑡</m:t>
                    </m:r>
                    <m:r>
                      <a:rPr kumimoji="1" lang="en-US" altLang="zh-CN" sz="1800" b="0" i="1">
                        <a:solidFill>
                          <a:srgbClr val="FF0000"/>
                        </a:solidFill>
                        <a:latin typeface="Cambria Math" panose="02040503050406030204" pitchFamily="18" charset="0"/>
                        <a:ea typeface="Cambria Math" panose="02040503050406030204" pitchFamily="18" charset="0"/>
                      </a:rPr>
                      <m:t>)</m:t>
                    </m:r>
                  </m:oMath>
                </a14:m>
                <a:r>
                  <a:rPr kumimoji="1" lang="en-US" altLang="zh-CN" sz="1800" b="0" dirty="0">
                    <a:solidFill>
                      <a:srgbClr val="FF0000"/>
                    </a:solidFill>
                    <a:latin typeface="Corbel" panose="020B0503020204020204" pitchFamily="34" charset="0"/>
                  </a:rPr>
                  <a:t> increases by the push from its out-edges, which is independent.</a:t>
                </a: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35496" y="5130543"/>
                <a:ext cx="9289031" cy="1682833"/>
              </a:xfrm>
              <a:prstGeom prst="rect">
                <a:avLst/>
              </a:prstGeom>
              <a:blipFill>
                <a:blip r:embed="rId23"/>
                <a:stretch>
                  <a:fillRect l="-410" t="-15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82" name="直线连接符 81">
            <a:extLst>
              <a:ext uri="{FF2B5EF4-FFF2-40B4-BE49-F238E27FC236}">
                <a16:creationId xmlns:a16="http://schemas.microsoft.com/office/drawing/2014/main" id="{649DF9A6-409E-6C49-B6A0-42D068504E20}"/>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7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anim calcmode="lin" valueType="num">
                                      <p:cBhvr>
                                        <p:cTn id="8" dur="10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
                                            <p:txEl>
                                              <p:pRg st="1" end="1"/>
                                            </p:txEl>
                                          </p:spTgt>
                                        </p:tgtEl>
                                        <p:attrNameLst>
                                          <p:attrName>style.visibility</p:attrName>
                                        </p:attrNameLst>
                                      </p:cBhvr>
                                      <p:to>
                                        <p:strVal val="visible"/>
                                      </p:to>
                                    </p:set>
                                    <p:animEffect transition="in" filter="fade">
                                      <p:cBhvr>
                                        <p:cTn id="14" dur="1000"/>
                                        <p:tgtEl>
                                          <p:spTgt spid="84">
                                            <p:txEl>
                                              <p:pRg st="1" end="1"/>
                                            </p:txEl>
                                          </p:spTgt>
                                        </p:tgtEl>
                                      </p:cBhvr>
                                    </p:animEffect>
                                    <p:anim calcmode="lin" valueType="num">
                                      <p:cBhvr>
                                        <p:cTn id="15" dur="10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4">
                                            <p:txEl>
                                              <p:pRg st="2" end="2"/>
                                            </p:txEl>
                                          </p:spTgt>
                                        </p:tgtEl>
                                        <p:attrNameLst>
                                          <p:attrName>style.visibility</p:attrName>
                                        </p:attrNameLst>
                                      </p:cBhvr>
                                      <p:to>
                                        <p:strVal val="visible"/>
                                      </p:to>
                                    </p:set>
                                    <p:animEffect transition="in" filter="fade">
                                      <p:cBhvr>
                                        <p:cTn id="19" dur="1000"/>
                                        <p:tgtEl>
                                          <p:spTgt spid="84">
                                            <p:txEl>
                                              <p:pRg st="2" end="2"/>
                                            </p:txEl>
                                          </p:spTgt>
                                        </p:tgtEl>
                                      </p:cBhvr>
                                    </p:animEffect>
                                    <p:anim calcmode="lin" valueType="num">
                                      <p:cBhvr>
                                        <p:cTn id="20" dur="10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4">
                                            <p:txEl>
                                              <p:pRg st="3" end="3"/>
                                            </p:txEl>
                                          </p:spTgt>
                                        </p:tgtEl>
                                        <p:attrNameLst>
                                          <p:attrName>style.visibility</p:attrName>
                                        </p:attrNameLst>
                                      </p:cBhvr>
                                      <p:to>
                                        <p:strVal val="visible"/>
                                      </p:to>
                                    </p:set>
                                    <p:animEffect transition="in" filter="fade">
                                      <p:cBhvr>
                                        <p:cTn id="26" dur="1000"/>
                                        <p:tgtEl>
                                          <p:spTgt spid="84">
                                            <p:txEl>
                                              <p:pRg st="3" end="3"/>
                                            </p:txEl>
                                          </p:spTgt>
                                        </p:tgtEl>
                                      </p:cBhvr>
                                    </p:animEffect>
                                    <p:anim calcmode="lin" valueType="num">
                                      <p:cBhvr>
                                        <p:cTn id="27" dur="1000" fill="hold"/>
                                        <p:tgtEl>
                                          <p:spTgt spid="8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4">
                                            <p:txEl>
                                              <p:pRg st="4" end="4"/>
                                            </p:txEl>
                                          </p:spTgt>
                                        </p:tgtEl>
                                        <p:attrNameLst>
                                          <p:attrName>style.visibility</p:attrName>
                                        </p:attrNameLst>
                                      </p:cBhvr>
                                      <p:to>
                                        <p:strVal val="visible"/>
                                      </p:to>
                                    </p:set>
                                    <p:animEffect transition="in" filter="fade">
                                      <p:cBhvr>
                                        <p:cTn id="31" dur="1000"/>
                                        <p:tgtEl>
                                          <p:spTgt spid="84">
                                            <p:txEl>
                                              <p:pRg st="4" end="4"/>
                                            </p:txEl>
                                          </p:spTgt>
                                        </p:tgtEl>
                                      </p:cBhvr>
                                    </p:animEffect>
                                    <p:anim calcmode="lin" valueType="num">
                                      <p:cBhvr>
                                        <p:cTn id="32" dur="1000" fill="hold"/>
                                        <p:tgtEl>
                                          <p:spTgt spid="8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1000"/>
                                        <p:tgtEl>
                                          <p:spTgt spid="84">
                                            <p:txEl>
                                              <p:pRg st="0" end="0"/>
                                            </p:txEl>
                                          </p:spTgt>
                                        </p:tgtEl>
                                      </p:cBhvr>
                                    </p:animEffect>
                                    <p:anim calcmode="lin" valueType="num">
                                      <p:cBhvr>
                                        <p:cTn id="38" dur="1000"/>
                                        <p:tgtEl>
                                          <p:spTgt spid="84">
                                            <p:txEl>
                                              <p:pRg st="0" end="0"/>
                                            </p:txEl>
                                          </p:spTgt>
                                        </p:tgtEl>
                                        <p:attrNameLst>
                                          <p:attrName>ppt_x</p:attrName>
                                        </p:attrNameLst>
                                      </p:cBhvr>
                                      <p:tavLst>
                                        <p:tav tm="0">
                                          <p:val>
                                            <p:strVal val="ppt_x"/>
                                          </p:val>
                                        </p:tav>
                                        <p:tav tm="100000">
                                          <p:val>
                                            <p:strVal val="ppt_x"/>
                                          </p:val>
                                        </p:tav>
                                      </p:tavLst>
                                    </p:anim>
                                    <p:anim calcmode="lin" valueType="num">
                                      <p:cBhvr>
                                        <p:cTn id="39" dur="1000"/>
                                        <p:tgtEl>
                                          <p:spTgt spid="84">
                                            <p:txEl>
                                              <p:pRg st="0" end="0"/>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84">
                                            <p:txEl>
                                              <p:pRg st="0" end="0"/>
                                            </p:txEl>
                                          </p:spTgt>
                                        </p:tgtEl>
                                        <p:attrNameLst>
                                          <p:attrName>style.visibility</p:attrName>
                                        </p:attrNameLst>
                                      </p:cBhvr>
                                      <p:to>
                                        <p:strVal val="hidden"/>
                                      </p:to>
                                    </p:set>
                                  </p:childTnLst>
                                </p:cTn>
                              </p:par>
                              <p:par>
                                <p:cTn id="41" presetID="42" presetClass="exit" presetSubtype="0" fill="hold" grpId="0" nodeType="withEffect">
                                  <p:stCondLst>
                                    <p:cond delay="0"/>
                                  </p:stCondLst>
                                  <p:childTnLst>
                                    <p:animEffect transition="out" filter="fade">
                                      <p:cBhvr>
                                        <p:cTn id="42" dur="1000"/>
                                        <p:tgtEl>
                                          <p:spTgt spid="84">
                                            <p:txEl>
                                              <p:pRg st="1" end="1"/>
                                            </p:txEl>
                                          </p:spTgt>
                                        </p:tgtEl>
                                      </p:cBhvr>
                                    </p:animEffect>
                                    <p:anim calcmode="lin" valueType="num">
                                      <p:cBhvr>
                                        <p:cTn id="43" dur="1000"/>
                                        <p:tgtEl>
                                          <p:spTgt spid="84">
                                            <p:txEl>
                                              <p:pRg st="1" end="1"/>
                                            </p:txEl>
                                          </p:spTgt>
                                        </p:tgtEl>
                                        <p:attrNameLst>
                                          <p:attrName>ppt_x</p:attrName>
                                        </p:attrNameLst>
                                      </p:cBhvr>
                                      <p:tavLst>
                                        <p:tav tm="0">
                                          <p:val>
                                            <p:strVal val="ppt_x"/>
                                          </p:val>
                                        </p:tav>
                                        <p:tav tm="100000">
                                          <p:val>
                                            <p:strVal val="ppt_x"/>
                                          </p:val>
                                        </p:tav>
                                      </p:tavLst>
                                    </p:anim>
                                    <p:anim calcmode="lin" valueType="num">
                                      <p:cBhvr>
                                        <p:cTn id="44" dur="1000"/>
                                        <p:tgtEl>
                                          <p:spTgt spid="84">
                                            <p:txEl>
                                              <p:pRg st="1" end="1"/>
                                            </p:txEl>
                                          </p:spTgt>
                                        </p:tgtEl>
                                        <p:attrNameLst>
                                          <p:attrName>ppt_y</p:attrName>
                                        </p:attrNameLst>
                                      </p:cBhvr>
                                      <p:tavLst>
                                        <p:tav tm="0">
                                          <p:val>
                                            <p:strVal val="ppt_y"/>
                                          </p:val>
                                        </p:tav>
                                        <p:tav tm="100000">
                                          <p:val>
                                            <p:strVal val="ppt_y+.1"/>
                                          </p:val>
                                        </p:tav>
                                      </p:tavLst>
                                    </p:anim>
                                    <p:set>
                                      <p:cBhvr>
                                        <p:cTn id="45" dur="1" fill="hold">
                                          <p:stCondLst>
                                            <p:cond delay="999"/>
                                          </p:stCondLst>
                                        </p:cTn>
                                        <p:tgtEl>
                                          <p:spTgt spid="84">
                                            <p:txEl>
                                              <p:pRg st="1" end="1"/>
                                            </p:txEl>
                                          </p:spTgt>
                                        </p:tgtEl>
                                        <p:attrNameLst>
                                          <p:attrName>style.visibility</p:attrName>
                                        </p:attrNameLst>
                                      </p:cBhvr>
                                      <p:to>
                                        <p:strVal val="hidden"/>
                                      </p:to>
                                    </p:set>
                                  </p:childTnLst>
                                </p:cTn>
                              </p:par>
                              <p:par>
                                <p:cTn id="46" presetID="42" presetClass="exit" presetSubtype="0" fill="hold" grpId="0" nodeType="withEffect">
                                  <p:stCondLst>
                                    <p:cond delay="0"/>
                                  </p:stCondLst>
                                  <p:childTnLst>
                                    <p:animEffect transition="out" filter="fade">
                                      <p:cBhvr>
                                        <p:cTn id="47" dur="1000"/>
                                        <p:tgtEl>
                                          <p:spTgt spid="84">
                                            <p:txEl>
                                              <p:pRg st="2" end="2"/>
                                            </p:txEl>
                                          </p:spTgt>
                                        </p:tgtEl>
                                      </p:cBhvr>
                                    </p:animEffect>
                                    <p:anim calcmode="lin" valueType="num">
                                      <p:cBhvr>
                                        <p:cTn id="48" dur="1000"/>
                                        <p:tgtEl>
                                          <p:spTgt spid="84">
                                            <p:txEl>
                                              <p:pRg st="2" end="2"/>
                                            </p:txEl>
                                          </p:spTgt>
                                        </p:tgtEl>
                                        <p:attrNameLst>
                                          <p:attrName>ppt_x</p:attrName>
                                        </p:attrNameLst>
                                      </p:cBhvr>
                                      <p:tavLst>
                                        <p:tav tm="0">
                                          <p:val>
                                            <p:strVal val="ppt_x"/>
                                          </p:val>
                                        </p:tav>
                                        <p:tav tm="100000">
                                          <p:val>
                                            <p:strVal val="ppt_x"/>
                                          </p:val>
                                        </p:tav>
                                      </p:tavLst>
                                    </p:anim>
                                    <p:anim calcmode="lin" valueType="num">
                                      <p:cBhvr>
                                        <p:cTn id="49" dur="1000"/>
                                        <p:tgtEl>
                                          <p:spTgt spid="84">
                                            <p:txEl>
                                              <p:pRg st="2" end="2"/>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84">
                                            <p:txEl>
                                              <p:pRg st="2" end="2"/>
                                            </p:txEl>
                                          </p:spTgt>
                                        </p:tgtEl>
                                        <p:attrNameLst>
                                          <p:attrName>style.visibility</p:attrName>
                                        </p:attrNameLst>
                                      </p:cBhvr>
                                      <p:to>
                                        <p:strVal val="hidden"/>
                                      </p:to>
                                    </p:set>
                                  </p:childTnLst>
                                </p:cTn>
                              </p:par>
                              <p:par>
                                <p:cTn id="51" presetID="42" presetClass="exit" presetSubtype="0" fill="hold" grpId="0" nodeType="withEffect">
                                  <p:stCondLst>
                                    <p:cond delay="0"/>
                                  </p:stCondLst>
                                  <p:childTnLst>
                                    <p:animEffect transition="out" filter="fade">
                                      <p:cBhvr>
                                        <p:cTn id="52" dur="1000"/>
                                        <p:tgtEl>
                                          <p:spTgt spid="84">
                                            <p:txEl>
                                              <p:pRg st="3" end="3"/>
                                            </p:txEl>
                                          </p:spTgt>
                                        </p:tgtEl>
                                      </p:cBhvr>
                                    </p:animEffect>
                                    <p:anim calcmode="lin" valueType="num">
                                      <p:cBhvr>
                                        <p:cTn id="53" dur="1000"/>
                                        <p:tgtEl>
                                          <p:spTgt spid="84">
                                            <p:txEl>
                                              <p:pRg st="3" end="3"/>
                                            </p:txEl>
                                          </p:spTgt>
                                        </p:tgtEl>
                                        <p:attrNameLst>
                                          <p:attrName>ppt_x</p:attrName>
                                        </p:attrNameLst>
                                      </p:cBhvr>
                                      <p:tavLst>
                                        <p:tav tm="0">
                                          <p:val>
                                            <p:strVal val="ppt_x"/>
                                          </p:val>
                                        </p:tav>
                                        <p:tav tm="100000">
                                          <p:val>
                                            <p:strVal val="ppt_x"/>
                                          </p:val>
                                        </p:tav>
                                      </p:tavLst>
                                    </p:anim>
                                    <p:anim calcmode="lin" valueType="num">
                                      <p:cBhvr>
                                        <p:cTn id="54" dur="1000"/>
                                        <p:tgtEl>
                                          <p:spTgt spid="84">
                                            <p:txEl>
                                              <p:pRg st="3" end="3"/>
                                            </p:txEl>
                                          </p:spTgt>
                                        </p:tgtEl>
                                        <p:attrNameLst>
                                          <p:attrName>ppt_y</p:attrName>
                                        </p:attrNameLst>
                                      </p:cBhvr>
                                      <p:tavLst>
                                        <p:tav tm="0">
                                          <p:val>
                                            <p:strVal val="ppt_y"/>
                                          </p:val>
                                        </p:tav>
                                        <p:tav tm="100000">
                                          <p:val>
                                            <p:strVal val="ppt_y+.1"/>
                                          </p:val>
                                        </p:tav>
                                      </p:tavLst>
                                    </p:anim>
                                    <p:set>
                                      <p:cBhvr>
                                        <p:cTn id="55" dur="1" fill="hold">
                                          <p:stCondLst>
                                            <p:cond delay="999"/>
                                          </p:stCondLst>
                                        </p:cTn>
                                        <p:tgtEl>
                                          <p:spTgt spid="84">
                                            <p:txEl>
                                              <p:pRg st="3" end="3"/>
                                            </p:txEl>
                                          </p:spTgt>
                                        </p:tgtEl>
                                        <p:attrNameLst>
                                          <p:attrName>style.visibility</p:attrName>
                                        </p:attrNameLst>
                                      </p:cBhvr>
                                      <p:to>
                                        <p:strVal val="hidden"/>
                                      </p:to>
                                    </p:set>
                                  </p:childTnLst>
                                </p:cTn>
                              </p:par>
                              <p:par>
                                <p:cTn id="56" presetID="42" presetClass="exit" presetSubtype="0" fill="hold" grpId="0" nodeType="withEffect">
                                  <p:stCondLst>
                                    <p:cond delay="0"/>
                                  </p:stCondLst>
                                  <p:childTnLst>
                                    <p:animEffect transition="out" filter="fade">
                                      <p:cBhvr>
                                        <p:cTn id="57" dur="1000"/>
                                        <p:tgtEl>
                                          <p:spTgt spid="84">
                                            <p:txEl>
                                              <p:pRg st="4" end="4"/>
                                            </p:txEl>
                                          </p:spTgt>
                                        </p:tgtEl>
                                      </p:cBhvr>
                                    </p:animEffect>
                                    <p:anim calcmode="lin" valueType="num">
                                      <p:cBhvr>
                                        <p:cTn id="58" dur="1000"/>
                                        <p:tgtEl>
                                          <p:spTgt spid="84">
                                            <p:txEl>
                                              <p:pRg st="4" end="4"/>
                                            </p:txEl>
                                          </p:spTgt>
                                        </p:tgtEl>
                                        <p:attrNameLst>
                                          <p:attrName>ppt_x</p:attrName>
                                        </p:attrNameLst>
                                      </p:cBhvr>
                                      <p:tavLst>
                                        <p:tav tm="0">
                                          <p:val>
                                            <p:strVal val="ppt_x"/>
                                          </p:val>
                                        </p:tav>
                                        <p:tav tm="100000">
                                          <p:val>
                                            <p:strVal val="ppt_x"/>
                                          </p:val>
                                        </p:tav>
                                      </p:tavLst>
                                    </p:anim>
                                    <p:anim calcmode="lin" valueType="num">
                                      <p:cBhvr>
                                        <p:cTn id="59" dur="1000"/>
                                        <p:tgtEl>
                                          <p:spTgt spid="84">
                                            <p:txEl>
                                              <p:pRg st="4" end="4"/>
                                            </p:txEl>
                                          </p:spTgt>
                                        </p:tgtEl>
                                        <p:attrNameLst>
                                          <p:attrName>ppt_y</p:attrName>
                                        </p:attrNameLst>
                                      </p:cBhvr>
                                      <p:tavLst>
                                        <p:tav tm="0">
                                          <p:val>
                                            <p:strVal val="ppt_y"/>
                                          </p:val>
                                        </p:tav>
                                        <p:tav tm="100000">
                                          <p:val>
                                            <p:strVal val="ppt_y+.1"/>
                                          </p:val>
                                        </p:tav>
                                      </p:tavLst>
                                    </p:anim>
                                    <p:set>
                                      <p:cBhvr>
                                        <p:cTn id="60" dur="1" fill="hold">
                                          <p:stCondLst>
                                            <p:cond delay="999"/>
                                          </p:stCondLst>
                                        </p:cTn>
                                        <p:tgtEl>
                                          <p:spTgt spid="8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5">
            <a:extLst>
              <a:ext uri="{FF2B5EF4-FFF2-40B4-BE49-F238E27FC236}">
                <a16:creationId xmlns:a16="http://schemas.microsoft.com/office/drawing/2014/main" id="{61A461A6-E45C-A743-B6D8-0B8C7DD98844}"/>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107504" y="1028071"/>
                <a:ext cx="9289032" cy="1336071"/>
              </a:xfrm>
              <a:prstGeom prst="rect">
                <a:avLst/>
              </a:prstGeom>
              <a:noFill/>
            </p:spPr>
            <p:txBody>
              <a:bodyPr wrap="square" rtlCol="0">
                <a:spAutoFit/>
              </a:bodyPr>
              <a:lstStyle/>
              <a:p>
                <a:r>
                  <a:rPr kumimoji="1" lang="en-US" altLang="zh-CN" sz="2000" b="0" dirty="0">
                    <a:latin typeface="Candara" panose="020E0502030303020204" pitchFamily="34" charset="0"/>
                  </a:rPr>
                  <a:t>      We propose a </a:t>
                </a:r>
                <a:r>
                  <a:rPr kumimoji="1" lang="en-US" altLang="zh-CN" sz="2000" dirty="0">
                    <a:solidFill>
                      <a:srgbClr val="FF0000"/>
                    </a:solidFill>
                    <a:latin typeface="Candara" panose="020E0502030303020204" pitchFamily="34" charset="0"/>
                  </a:rPr>
                  <a:t>Randomized Backward Search (RBS) </a:t>
                </a:r>
                <a:r>
                  <a:rPr kumimoji="1" lang="en-US" altLang="zh-CN" sz="2000" b="0" dirty="0">
                    <a:latin typeface="Candara" panose="020E0502030303020204" pitchFamily="34" charset="0"/>
                  </a:rPr>
                  <a:t>for single-target PPR: </a:t>
                </a:r>
              </a:p>
              <a:p>
                <a:pPr marL="342900" indent="-342900">
                  <a:buClr>
                    <a:schemeClr val="tx1"/>
                  </a:buClr>
                  <a:buSzPct val="80000"/>
                  <a:buFont typeface="Wingdings" pitchFamily="2" charset="2"/>
                  <a:buChar char="p"/>
                </a:pPr>
                <a:r>
                  <a:rPr kumimoji="1" lang="en-US" altLang="zh-CN" sz="2000" dirty="0">
                    <a:solidFill>
                      <a:srgbClr val="FF0000"/>
                    </a:solidFill>
                    <a:latin typeface="Candara" panose="020E0502030303020204" pitchFamily="34" charset="0"/>
                  </a:rPr>
                  <a:t>ONLY</a:t>
                </a:r>
                <a:r>
                  <a:rPr kumimoji="1" lang="en-US" altLang="zh-CN" sz="2000" b="0" dirty="0">
                    <a:latin typeface="Candara" panose="020E0502030303020204" pitchFamily="34" charset="0"/>
                  </a:rPr>
                  <a:t> push to the nodes with small out-degrees deterministically.</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en-US" altLang="zh-CN" sz="2000" b="0" kern="0" dirty="0">
                    <a:latin typeface="Candara" panose="020E0502030303020204" pitchFamily="34" charset="0"/>
                    <a:ea typeface="Cambria Math" panose="02040503050406030204" pitchFamily="18" charset="0"/>
                  </a:rPr>
                  <a:t>the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en-US" altLang="zh-CN" sz="2000" b="0" kern="0" dirty="0">
                    <a:latin typeface="Candara" panose="020E0502030303020204" pitchFamily="34" charset="0"/>
                    <a:ea typeface="Cambria Math" panose="02040503050406030204" pitchFamily="18" charset="0"/>
                  </a:rPr>
                  <a:t>  terminates at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t>
                </a: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th</a:t>
                </a:r>
                <a:r>
                  <a:rPr kumimoji="1" lang="en-US" altLang="zh-CN" sz="2000" b="0" dirty="0">
                    <a:latin typeface="Candara" panose="020E0502030303020204" pitchFamily="34" charset="0"/>
                  </a:rPr>
                  <a:t> steps}.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107504" y="1028071"/>
                <a:ext cx="9289032" cy="1336071"/>
              </a:xfrm>
              <a:prstGeom prst="rect">
                <a:avLst/>
              </a:prstGeom>
              <a:blipFill>
                <a:blip r:embed="rId3"/>
                <a:stretch>
                  <a:fillRect l="-136" t="-1887" b="-52830"/>
                </a:stretch>
              </a:blipFill>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677656"/>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a:p>
                <a:pPr marL="342900" indent="-342900">
                  <a:buSzPct val="80000"/>
                  <a:buFont typeface="Wingdings" pitchFamily="2" charset="2"/>
                  <a:buChar char="l"/>
                </a:pPr>
                <a:r>
                  <a:rPr kumimoji="1" lang="en-US" altLang="zh-CN" sz="2000" b="0" dirty="0">
                    <a:latin typeface="Corbel" panose="020B0503020204020204" pitchFamily="34" charset="0"/>
                  </a:rPr>
                  <a:t>Run RBS from level </a:t>
                </a:r>
                <a14:m>
                  <m:oMath xmlns:m="http://schemas.openxmlformats.org/officeDocument/2006/math">
                    <m:r>
                      <a:rPr kumimoji="1" lang="en-US" altLang="zh-CN" sz="2000" b="0" i="1" smtClean="0">
                        <a:latin typeface="Cambria Math" panose="02040503050406030204" pitchFamily="18" charset="0"/>
                      </a:rPr>
                      <m:t>0</m:t>
                    </m:r>
                  </m:oMath>
                </a14:m>
                <a:r>
                  <a:rPr kumimoji="1" lang="en-US" altLang="zh-CN" sz="2000" b="0" dirty="0">
                    <a:latin typeface="Corbel" panose="020B0503020204020204" pitchFamily="34" charset="0"/>
                  </a:rPr>
                  <a:t> to </a:t>
                </a:r>
                <a14:m>
                  <m:oMath xmlns:m="http://schemas.openxmlformats.org/officeDocument/2006/math">
                    <m:r>
                      <a:rPr kumimoji="1" lang="en-US" altLang="zh-CN" sz="2000" b="0" i="1" smtClean="0">
                        <a:latin typeface="Cambria Math" panose="02040503050406030204" pitchFamily="18" charset="0"/>
                      </a:rPr>
                      <m:t>𝐿</m:t>
                    </m:r>
                  </m:oMath>
                </a14:m>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For current level:</a:t>
                </a:r>
              </a:p>
              <a:p>
                <a:pPr marL="342900" indent="-342900">
                  <a:buSzPct val="80000"/>
                  <a:buFont typeface="Wingdings" pitchFamily="2" charset="2"/>
                  <a:buChar char="p"/>
                </a:pPr>
                <a:r>
                  <a:rPr kumimoji="1" lang="en-US" altLang="zh-CN" sz="1800" b="0" dirty="0">
                    <a:latin typeface="Corbel" panose="020B0503020204020204" pitchFamily="34" charset="0"/>
                  </a:rPr>
                  <a:t>Pick a node with reserve</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≠0</m:t>
                    </m:r>
                  </m:oMath>
                </a14:m>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en-US" altLang="zh-CN" sz="1800" b="0" dirty="0">
                    <a:latin typeface="Corbel" panose="020B0503020204020204" pitchFamily="34" charset="0"/>
                  </a:rPr>
                  <a:t>Update reserves for </a:t>
                </a:r>
                <a:r>
                  <a:rPr kumimoji="1" lang="en-US" altLang="zh-CN" sz="1800" b="0" dirty="0">
                    <a:solidFill>
                      <a:srgbClr val="C00000"/>
                    </a:solidFill>
                    <a:latin typeface="Corbel" panose="020B0503020204020204" pitchFamily="34" charset="0"/>
                  </a:rPr>
                  <a:t>specific  in-neighbors</a:t>
                </a:r>
                <a:r>
                  <a:rPr kumimoji="1" lang="en-US" altLang="zh-CN" sz="1800" b="0" dirty="0">
                    <a:latin typeface="Corbel" panose="020B0503020204020204" pitchFamily="34" charset="0"/>
                  </a:rPr>
                  <a:t> at next level. </a:t>
                </a:r>
              </a:p>
              <a:p>
                <a:pPr marL="800100" lvl="1" indent="-342900">
                  <a:buSzPct val="80000"/>
                  <a:buFont typeface="Wingdings" pitchFamily="2" charset="2"/>
                  <a:buChar char="Ø"/>
                </a:pPr>
                <a:r>
                  <a:rPr kumimoji="1" lang="en-US" altLang="zh-CN" sz="1800" b="0" dirty="0">
                    <a:latin typeface="Corbel" panose="020B0503020204020204" pitchFamily="34" charset="0"/>
                  </a:rPr>
                  <a:t>Deterministically update the in-neighbors with small out-degrees. </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677656"/>
              </a:xfrm>
              <a:prstGeom prst="rect">
                <a:avLst/>
              </a:prstGeom>
              <a:blipFill>
                <a:blip r:embed="rId10"/>
                <a:stretch>
                  <a:fillRect l="-370" t="-943" b="-2830"/>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48482" y="5589240"/>
                <a:ext cx="9219221" cy="1263038"/>
              </a:xfrm>
              <a:prstGeom prst="rect">
                <a:avLst/>
              </a:prstGeom>
              <a:noFill/>
            </p:spPr>
            <p:txBody>
              <a:bodyPr wrap="square" rtlCol="0">
                <a:spAutoFit/>
              </a:bodyPr>
              <a:lstStyle/>
              <a:p>
                <a:r>
                  <a:rPr kumimoji="1" lang="en-US" altLang="zh-CN" sz="1800" b="0" dirty="0">
                    <a:solidFill>
                      <a:srgbClr val="FF0000"/>
                    </a:solidFill>
                    <a:latin typeface="Candara" panose="020E0502030303020204" pitchFamily="34" charset="0"/>
                  </a:rPr>
                  <a:t>Note that </a:t>
                </a:r>
                <a14:m>
                  <m:oMath xmlns:m="http://schemas.openxmlformats.org/officeDocument/2006/math">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en-US" altLang="zh-CN" sz="1800" b="0" dirty="0">
                    <a:solidFill>
                      <a:srgbClr val="FF0000"/>
                    </a:solidFill>
                    <a:latin typeface="Candara" panose="020E0502030303020204" pitchFamily="34" charset="0"/>
                  </a:rPr>
                  <a:t> is decrease by </a:t>
                </a:r>
                <a14:m>
                  <m:oMath xmlns:m="http://schemas.openxmlformats.org/officeDocument/2006/math">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oMath>
                </a14:m>
                <a:r>
                  <a:rPr kumimoji="1" lang="en-US" altLang="zh-CN" sz="1800" b="0" dirty="0">
                    <a:solidFill>
                      <a:srgbClr val="FF0000"/>
                    </a:solidFill>
                    <a:latin typeface="Candara" panose="020E0502030303020204" pitchFamily="34" charset="0"/>
                  </a:rPr>
                  <a:t>. </a:t>
                </a:r>
              </a:p>
              <a:p>
                <a:r>
                  <a:rPr kumimoji="1" lang="en-US" altLang="zh-CN" sz="1800" b="0" dirty="0">
                    <a:solidFill>
                      <a:srgbClr val="FF0000"/>
                    </a:solidFill>
                    <a:latin typeface="Candara" panose="020E0502030303020204" pitchFamily="34" charset="0"/>
                  </a:rPr>
                  <a:t>So we can sort the in-neighbors in ascending order of their out-degrees during graph input.</a:t>
                </a:r>
              </a:p>
              <a:p>
                <a:r>
                  <a:rPr kumimoji="1" lang="en-US" altLang="zh-CN" sz="1800" b="0" dirty="0">
                    <a:solidFill>
                      <a:srgbClr val="FF0000"/>
                    </a:solidFill>
                    <a:latin typeface="Candara" panose="020E0502030303020204" pitchFamily="34" charset="0"/>
                  </a:rPr>
                  <a:t>Scan the in-neighbors of </a:t>
                </a:r>
                <a14:m>
                  <m:oMath xmlns:m="http://schemas.openxmlformats.org/officeDocument/2006/math">
                    <m:r>
                      <a:rPr kumimoji="1" lang="en-US" altLang="zh-CN" sz="1800" b="0" i="1">
                        <a:solidFill>
                          <a:srgbClr val="FF0000"/>
                        </a:solidFill>
                        <a:latin typeface="Cambria Math" panose="02040503050406030204" pitchFamily="18" charset="0"/>
                      </a:rPr>
                      <m:t>𝑡</m:t>
                    </m:r>
                  </m:oMath>
                </a14:m>
                <a:r>
                  <a:rPr kumimoji="1" lang="en-US" altLang="zh-CN" sz="1800" b="0" dirty="0">
                    <a:solidFill>
                      <a:srgbClr val="FF0000"/>
                    </a:solidFill>
                    <a:latin typeface="Corbel" panose="020B0503020204020204" pitchFamily="34" charset="0"/>
                  </a:rPr>
                  <a:t> and stop when we first meet the the node with </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𝑟</m:t>
                    </m:r>
                    <m:r>
                      <a:rPr kumimoji="1" lang="en-US" altLang="zh-CN" sz="1800" b="0" i="1">
                        <a:solidFill>
                          <a:srgbClr val="FF0000"/>
                        </a:solidFill>
                        <a:latin typeface="Cambria Math" panose="02040503050406030204" pitchFamily="18" charset="0"/>
                        <a:ea typeface="Cambria Math" panose="02040503050406030204" pitchFamily="18" charset="0"/>
                      </a:rPr>
                      <m:t>&gt;</m:t>
                    </m:r>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en-US" altLang="zh-CN" sz="1800" b="0" dirty="0">
                    <a:solidFill>
                      <a:srgbClr val="FF0000"/>
                    </a:solidFill>
                    <a:latin typeface="Corbel" panose="020B0503020204020204" pitchFamily="34" charset="0"/>
                  </a:rPr>
                  <a:t>. </a:t>
                </a: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48482" y="5589240"/>
                <a:ext cx="9219221" cy="1263038"/>
              </a:xfrm>
              <a:prstGeom prst="rect">
                <a:avLst/>
              </a:prstGeom>
              <a:blipFill>
                <a:blip r:embed="rId23"/>
                <a:stretch>
                  <a:fillRect l="-4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97" name="直线连接符 96">
            <a:extLst>
              <a:ext uri="{FF2B5EF4-FFF2-40B4-BE49-F238E27FC236}">
                <a16:creationId xmlns:a16="http://schemas.microsoft.com/office/drawing/2014/main" id="{9D4DE49C-7AF5-3E4D-B1D8-7277B38025F6}"/>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13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xEl>
                                              <p:pRg st="2" end="2"/>
                                            </p:txEl>
                                          </p:spTgt>
                                        </p:tgtEl>
                                        <p:attrNameLst>
                                          <p:attrName>style.visibility</p:attrName>
                                        </p:attrNameLst>
                                      </p:cBhvr>
                                      <p:to>
                                        <p:strVal val="visible"/>
                                      </p:to>
                                    </p:set>
                                    <p:animEffect transition="in" filter="fade">
                                      <p:cBhvr>
                                        <p:cTn id="7" dur="1000"/>
                                        <p:tgtEl>
                                          <p:spTgt spid="84">
                                            <p:txEl>
                                              <p:pRg st="2" end="2"/>
                                            </p:txEl>
                                          </p:spTgt>
                                        </p:tgtEl>
                                      </p:cBhvr>
                                    </p:animEffect>
                                    <p:anim calcmode="lin" valueType="num">
                                      <p:cBhvr>
                                        <p:cTn id="8" dur="10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84">
                                            <p:txEl>
                                              <p:pRg st="0" end="0"/>
                                            </p:txEl>
                                          </p:spTgt>
                                        </p:tgtEl>
                                      </p:cBhvr>
                                    </p:animEffect>
                                    <p:anim calcmode="lin" valueType="num">
                                      <p:cBhvr>
                                        <p:cTn id="14" dur="1000"/>
                                        <p:tgtEl>
                                          <p:spTgt spid="84">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84">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84">
                                            <p:txEl>
                                              <p:pRg st="0" end="0"/>
                                            </p:txEl>
                                          </p:spTgt>
                                        </p:tgtEl>
                                        <p:attrNameLst>
                                          <p:attrName>style.visibility</p:attrName>
                                        </p:attrNameLst>
                                      </p:cBhvr>
                                      <p:to>
                                        <p:strVal val="hidden"/>
                                      </p:to>
                                    </p:set>
                                  </p:childTnLst>
                                </p:cTn>
                              </p:par>
                              <p:par>
                                <p:cTn id="17" presetID="42" presetClass="exit" presetSubtype="0" fill="hold" grpId="0" nodeType="withEffect">
                                  <p:stCondLst>
                                    <p:cond delay="0"/>
                                  </p:stCondLst>
                                  <p:childTnLst>
                                    <p:animEffect transition="out" filter="fade">
                                      <p:cBhvr>
                                        <p:cTn id="18" dur="1000"/>
                                        <p:tgtEl>
                                          <p:spTgt spid="84">
                                            <p:txEl>
                                              <p:pRg st="1" end="1"/>
                                            </p:txEl>
                                          </p:spTgt>
                                        </p:tgtEl>
                                      </p:cBhvr>
                                    </p:animEffect>
                                    <p:anim calcmode="lin" valueType="num">
                                      <p:cBhvr>
                                        <p:cTn id="19" dur="1000"/>
                                        <p:tgtEl>
                                          <p:spTgt spid="84">
                                            <p:txEl>
                                              <p:pRg st="1" end="1"/>
                                            </p:txEl>
                                          </p:spTgt>
                                        </p:tgtEl>
                                        <p:attrNameLst>
                                          <p:attrName>ppt_x</p:attrName>
                                        </p:attrNameLst>
                                      </p:cBhvr>
                                      <p:tavLst>
                                        <p:tav tm="0">
                                          <p:val>
                                            <p:strVal val="ppt_x"/>
                                          </p:val>
                                        </p:tav>
                                        <p:tav tm="100000">
                                          <p:val>
                                            <p:strVal val="ppt_x"/>
                                          </p:val>
                                        </p:tav>
                                      </p:tavLst>
                                    </p:anim>
                                    <p:anim calcmode="lin" valueType="num">
                                      <p:cBhvr>
                                        <p:cTn id="20" dur="1000"/>
                                        <p:tgtEl>
                                          <p:spTgt spid="84">
                                            <p:txEl>
                                              <p:pRg st="1" end="1"/>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84">
                                            <p:txEl>
                                              <p:pRg st="1" end="1"/>
                                            </p:txEl>
                                          </p:spTgt>
                                        </p:tgtEl>
                                        <p:attrNameLst>
                                          <p:attrName>style.visibility</p:attrName>
                                        </p:attrNameLst>
                                      </p:cBhvr>
                                      <p:to>
                                        <p:strVal val="hidden"/>
                                      </p:to>
                                    </p:set>
                                  </p:childTnLst>
                                </p:cTn>
                              </p:par>
                              <p:par>
                                <p:cTn id="22" presetID="42" presetClass="exit" presetSubtype="0" fill="hold" grpId="0" nodeType="withEffect">
                                  <p:stCondLst>
                                    <p:cond delay="0"/>
                                  </p:stCondLst>
                                  <p:childTnLst>
                                    <p:animEffect transition="out" filter="fade">
                                      <p:cBhvr>
                                        <p:cTn id="23" dur="1000"/>
                                        <p:tgtEl>
                                          <p:spTgt spid="84">
                                            <p:txEl>
                                              <p:pRg st="2" end="2"/>
                                            </p:txEl>
                                          </p:spTgt>
                                        </p:tgtEl>
                                      </p:cBhvr>
                                    </p:animEffect>
                                    <p:anim calcmode="lin" valueType="num">
                                      <p:cBhvr>
                                        <p:cTn id="24" dur="1000"/>
                                        <p:tgtEl>
                                          <p:spTgt spid="84">
                                            <p:txEl>
                                              <p:pRg st="2" end="2"/>
                                            </p:txEl>
                                          </p:spTgt>
                                        </p:tgtEl>
                                        <p:attrNameLst>
                                          <p:attrName>ppt_x</p:attrName>
                                        </p:attrNameLst>
                                      </p:cBhvr>
                                      <p:tavLst>
                                        <p:tav tm="0">
                                          <p:val>
                                            <p:strVal val="ppt_x"/>
                                          </p:val>
                                        </p:tav>
                                        <p:tav tm="100000">
                                          <p:val>
                                            <p:strVal val="ppt_x"/>
                                          </p:val>
                                        </p:tav>
                                      </p:tavLst>
                                    </p:anim>
                                    <p:anim calcmode="lin" valueType="num">
                                      <p:cBhvr>
                                        <p:cTn id="25" dur="1000"/>
                                        <p:tgtEl>
                                          <p:spTgt spid="84">
                                            <p:txEl>
                                              <p:pRg st="2" end="2"/>
                                            </p:txEl>
                                          </p:spTgt>
                                        </p:tgtEl>
                                        <p:attrNameLst>
                                          <p:attrName>ppt_y</p:attrName>
                                        </p:attrNameLst>
                                      </p:cBhvr>
                                      <p:tavLst>
                                        <p:tav tm="0">
                                          <p:val>
                                            <p:strVal val="ppt_y"/>
                                          </p:val>
                                        </p:tav>
                                        <p:tav tm="100000">
                                          <p:val>
                                            <p:strVal val="ppt_y+.1"/>
                                          </p:val>
                                        </p:tav>
                                      </p:tavLst>
                                    </p:anim>
                                    <p:set>
                                      <p:cBhvr>
                                        <p:cTn id="26" dur="1" fill="hold">
                                          <p:stCondLst>
                                            <p:cond delay="999"/>
                                          </p:stCondLst>
                                        </p:cTn>
                                        <p:tgtEl>
                                          <p:spTgt spid="8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5">
            <a:extLst>
              <a:ext uri="{FF2B5EF4-FFF2-40B4-BE49-F238E27FC236}">
                <a16:creationId xmlns:a16="http://schemas.microsoft.com/office/drawing/2014/main" id="{E26FF365-008A-DA47-B8CE-FE88E1422E3A}"/>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107504" y="1028071"/>
                <a:ext cx="9289032" cy="1336071"/>
              </a:xfrm>
              <a:prstGeom prst="rect">
                <a:avLst/>
              </a:prstGeom>
              <a:noFill/>
            </p:spPr>
            <p:txBody>
              <a:bodyPr wrap="square" rtlCol="0">
                <a:spAutoFit/>
              </a:bodyPr>
              <a:lstStyle/>
              <a:p>
                <a:r>
                  <a:rPr kumimoji="1" lang="en-US" altLang="zh-CN" sz="2000" b="0" dirty="0">
                    <a:latin typeface="Candara" panose="020E0502030303020204" pitchFamily="34" charset="0"/>
                  </a:rPr>
                  <a:t>      We propose a </a:t>
                </a:r>
                <a:r>
                  <a:rPr kumimoji="1" lang="en-US" altLang="zh-CN" sz="2000" dirty="0">
                    <a:solidFill>
                      <a:srgbClr val="FF0000"/>
                    </a:solidFill>
                    <a:latin typeface="Candara" panose="020E0502030303020204" pitchFamily="34" charset="0"/>
                  </a:rPr>
                  <a:t>Randomized Backward Search (RBS) </a:t>
                </a:r>
                <a:r>
                  <a:rPr kumimoji="1" lang="en-US" altLang="zh-CN" sz="2000" b="0" dirty="0">
                    <a:latin typeface="Candara" panose="020E0502030303020204" pitchFamily="34" charset="0"/>
                  </a:rPr>
                  <a:t>for single-target PPR: </a:t>
                </a:r>
              </a:p>
              <a:p>
                <a:pPr marL="342900" indent="-342900">
                  <a:buClr>
                    <a:schemeClr val="tx1"/>
                  </a:buClr>
                  <a:buSzPct val="80000"/>
                  <a:buFont typeface="Wingdings" pitchFamily="2" charset="2"/>
                  <a:buChar char="p"/>
                </a:pPr>
                <a:r>
                  <a:rPr kumimoji="1" lang="en-US" altLang="zh-CN" sz="2000" dirty="0">
                    <a:solidFill>
                      <a:srgbClr val="FF0000"/>
                    </a:solidFill>
                    <a:latin typeface="Candara" panose="020E0502030303020204" pitchFamily="34" charset="0"/>
                  </a:rPr>
                  <a:t>ONLY</a:t>
                </a:r>
                <a:r>
                  <a:rPr kumimoji="1" lang="en-US" altLang="zh-CN" sz="2000" b="0" dirty="0">
                    <a:latin typeface="Candara" panose="020E0502030303020204" pitchFamily="34" charset="0"/>
                  </a:rPr>
                  <a:t> push to the nodes with small out-degrees deterministically.</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en-US" altLang="zh-CN" sz="2000" b="0" kern="0" dirty="0">
                    <a:latin typeface="Candara" panose="020E0502030303020204" pitchFamily="34" charset="0"/>
                    <a:ea typeface="Cambria Math" panose="02040503050406030204" pitchFamily="18" charset="0"/>
                  </a:rPr>
                  <a:t>the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en-US" altLang="zh-CN" sz="2000" b="0" kern="0" dirty="0">
                    <a:latin typeface="Candara" panose="020E0502030303020204" pitchFamily="34" charset="0"/>
                    <a:ea typeface="Cambria Math" panose="02040503050406030204" pitchFamily="18" charset="0"/>
                  </a:rPr>
                  <a:t>  terminates at </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t>
                </a:r>
                <a14:m>
                  <m:oMath xmlns:m="http://schemas.openxmlformats.org/officeDocument/2006/math">
                    <m:r>
                      <a:rPr kumimoji="1" lang="en-US" altLang="zh-CN" sz="2000" b="0" i="1">
                        <a:latin typeface="Cambria Math" panose="02040503050406030204" pitchFamily="18" charset="0"/>
                      </a:rPr>
                      <m:t>𝑙</m:t>
                    </m:r>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th</a:t>
                </a:r>
                <a:r>
                  <a:rPr kumimoji="1" lang="en-US" altLang="zh-CN" sz="2000" b="0" dirty="0">
                    <a:latin typeface="Candara" panose="020E0502030303020204" pitchFamily="34" charset="0"/>
                  </a:rPr>
                  <a:t> steps}.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107504" y="1028071"/>
                <a:ext cx="9289032" cy="1336071"/>
              </a:xfrm>
              <a:prstGeom prst="rect">
                <a:avLst/>
              </a:prstGeom>
              <a:blipFill>
                <a:blip r:embed="rId3"/>
                <a:stretch>
                  <a:fillRect l="-136" t="-1887" b="-52830"/>
                </a:stretch>
              </a:blipFill>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4382546"/>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000" b="0" dirty="0">
                    <a:latin typeface="Corbel" panose="020B0503020204020204" pitchFamily="34" charset="0"/>
                  </a:rPr>
                  <a:t>Initialize</a:t>
                </a:r>
              </a:p>
              <a:p>
                <a:pPr marL="342900" indent="-342900">
                  <a:buSzPct val="80000"/>
                  <a:buFont typeface="Wingdings" pitchFamily="2" charset="2"/>
                  <a:buChar char="l"/>
                </a:pPr>
                <a:r>
                  <a:rPr kumimoji="1" lang="en-US" altLang="zh-CN" sz="2000" b="0" dirty="0">
                    <a:latin typeface="Corbel" panose="020B0503020204020204" pitchFamily="34" charset="0"/>
                  </a:rPr>
                  <a:t>Run RBS from level </a:t>
                </a:r>
                <a14:m>
                  <m:oMath xmlns:m="http://schemas.openxmlformats.org/officeDocument/2006/math">
                    <m:r>
                      <a:rPr kumimoji="1" lang="en-US" altLang="zh-CN" sz="2000" b="0" i="1" smtClean="0">
                        <a:latin typeface="Cambria Math" panose="02040503050406030204" pitchFamily="18" charset="0"/>
                      </a:rPr>
                      <m:t>0</m:t>
                    </m:r>
                  </m:oMath>
                </a14:m>
                <a:r>
                  <a:rPr kumimoji="1" lang="en-US" altLang="zh-CN" sz="2000" b="0" dirty="0">
                    <a:latin typeface="Corbel" panose="020B0503020204020204" pitchFamily="34" charset="0"/>
                  </a:rPr>
                  <a:t> to </a:t>
                </a:r>
                <a14:m>
                  <m:oMath xmlns:m="http://schemas.openxmlformats.org/officeDocument/2006/math">
                    <m:r>
                      <a:rPr kumimoji="1" lang="en-US" altLang="zh-CN" sz="2000" b="0" i="1" smtClean="0">
                        <a:latin typeface="Cambria Math" panose="02040503050406030204" pitchFamily="18" charset="0"/>
                      </a:rPr>
                      <m:t>𝐿</m:t>
                    </m:r>
                  </m:oMath>
                </a14:m>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For current level:</a:t>
                </a:r>
              </a:p>
              <a:p>
                <a:pPr marL="342900" indent="-342900">
                  <a:buSzPct val="80000"/>
                  <a:buFont typeface="Wingdings" pitchFamily="2" charset="2"/>
                  <a:buChar char="p"/>
                </a:pPr>
                <a:r>
                  <a:rPr kumimoji="1" lang="en-US" altLang="zh-CN" sz="1800" b="0" dirty="0">
                    <a:latin typeface="Corbel" panose="020B0503020204020204" pitchFamily="34" charset="0"/>
                  </a:rPr>
                  <a:t>Pick a node with reserve</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≠0</m:t>
                    </m:r>
                  </m:oMath>
                </a14:m>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en-US" altLang="zh-CN" sz="1800" b="0" dirty="0">
                    <a:latin typeface="Corbel" panose="020B0503020204020204" pitchFamily="34" charset="0"/>
                  </a:rPr>
                  <a:t>Update reserves for </a:t>
                </a:r>
                <a:r>
                  <a:rPr kumimoji="1" lang="en-US" altLang="zh-CN" sz="1800" b="0" dirty="0">
                    <a:solidFill>
                      <a:srgbClr val="C00000"/>
                    </a:solidFill>
                    <a:latin typeface="Corbel" panose="020B0503020204020204" pitchFamily="34" charset="0"/>
                  </a:rPr>
                  <a:t>specific  in-neighbors</a:t>
                </a:r>
                <a:r>
                  <a:rPr kumimoji="1" lang="en-US" altLang="zh-CN" sz="1800" b="0" dirty="0">
                    <a:latin typeface="Corbel" panose="020B0503020204020204" pitchFamily="34" charset="0"/>
                  </a:rPr>
                  <a:t> at next level. </a:t>
                </a:r>
              </a:p>
              <a:p>
                <a:pPr marL="800100" lvl="1" indent="-342900">
                  <a:buSzPct val="80000"/>
                  <a:buFont typeface="Wingdings" pitchFamily="2" charset="2"/>
                  <a:buChar char="Ø"/>
                </a:pPr>
                <a:r>
                  <a:rPr kumimoji="1" lang="en-US" altLang="zh-CN" sz="1800" b="0" dirty="0">
                    <a:latin typeface="Corbel" panose="020B0503020204020204" pitchFamily="34" charset="0"/>
                  </a:rPr>
                  <a:t>Deterministically update the in-neighbors with small out-degrees. </a:t>
                </a:r>
              </a:p>
              <a:p>
                <a:pPr marL="800100" lvl="1" indent="-342900">
                  <a:buSzPct val="80000"/>
                  <a:buFont typeface="Wingdings" pitchFamily="2" charset="2"/>
                  <a:buChar char="Ø"/>
                </a:pPr>
                <a:r>
                  <a:rPr kumimoji="1" lang="en-US" altLang="zh-CN" sz="1800" b="0" dirty="0">
                    <a:latin typeface="Corbel" panose="020B0503020204020204" pitchFamily="34" charset="0"/>
                  </a:rPr>
                  <a:t>Update the in-neighbors by sampling.</a:t>
                </a:r>
              </a:p>
              <a:p>
                <a:pPr marL="342900" indent="-342900">
                  <a:buSzPct val="80000"/>
                  <a:buFont typeface="Wingdings" pitchFamily="2" charset="2"/>
                  <a:buChar char="p"/>
                </a:pPr>
                <a:r>
                  <a:rPr kumimoji="1" lang="en-US" altLang="zh-CN" sz="1800" b="0" dirty="0">
                    <a:latin typeface="Corbel" panose="020B0503020204020204" pitchFamily="34" charset="0"/>
                  </a:rPr>
                  <a:t>Repeat unless no nonzero nodes. Move to next level. </a:t>
                </a:r>
              </a:p>
              <a:p>
                <a:pPr marL="342900" indent="-342900">
                  <a:buSzPct val="80000"/>
                  <a:buFont typeface="Wingdings" pitchFamily="2" charset="2"/>
                  <a:buChar char="l"/>
                </a:pPr>
                <a:r>
                  <a:rPr kumimoji="1" lang="en-US" altLang="zh-CN" sz="1900" b="0" dirty="0">
                    <a:latin typeface="Corbel" panose="020B0503020204020204" pitchFamily="34" charset="0"/>
                    <a:ea typeface="Cambria Math" panose="02040503050406030204" pitchFamily="18" charset="0"/>
                  </a:rPr>
                  <a:t>Regard</a:t>
                </a:r>
                <a:r>
                  <a:rPr kumimoji="1" lang="en-US" altLang="zh-CN" sz="1900" b="0" dirty="0">
                    <a:ea typeface="Cambria Math" panose="02040503050406030204" pitchFamily="18" charset="0"/>
                  </a:rPr>
                  <a:t> </a:t>
                </a:r>
                <a14:m>
                  <m:oMath xmlns:m="http://schemas.openxmlformats.org/officeDocument/2006/math">
                    <m:nary>
                      <m:naryPr>
                        <m:chr m:val="∑"/>
                        <m:limLoc m:val="subSup"/>
                        <m:ctrlPr>
                          <a:rPr kumimoji="1" lang="en-US" altLang="zh-CN" sz="1900" b="0" i="1">
                            <a:latin typeface="Cambria Math" panose="02040503050406030204" pitchFamily="18" charset="0"/>
                          </a:rPr>
                        </m:ctrlPr>
                      </m:naryPr>
                      <m:sub>
                        <m:r>
                          <m:rPr>
                            <m:brk m:alnAt="25"/>
                          </m:rPr>
                          <a:rPr kumimoji="1" lang="en-US" altLang="zh-CN" sz="1900" b="0" i="1">
                            <a:latin typeface="Cambria Math" panose="02040503050406030204" pitchFamily="18" charset="0"/>
                          </a:rPr>
                          <m:t>𝑙</m:t>
                        </m:r>
                        <m:r>
                          <a:rPr kumimoji="1" lang="en-US" altLang="zh-CN" sz="1900" b="0" i="1">
                            <a:latin typeface="Cambria Math" panose="02040503050406030204" pitchFamily="18" charset="0"/>
                          </a:rPr>
                          <m:t>=0</m:t>
                        </m:r>
                      </m:sub>
                      <m:sup>
                        <m:r>
                          <a:rPr kumimoji="1" lang="en-US" altLang="zh-CN" sz="1900" b="0" i="1">
                            <a:latin typeface="Cambria Math" panose="02040503050406030204" pitchFamily="18" charset="0"/>
                          </a:rPr>
                          <m:t>𝐿</m:t>
                        </m:r>
                      </m:sup>
                      <m:e>
                        <m:sSub>
                          <m:sSubPr>
                            <m:ctrlPr>
                              <a:rPr kumimoji="1" lang="en-US" altLang="zh-CN" sz="1900" b="0" i="1">
                                <a:latin typeface="Cambria Math" panose="02040503050406030204" pitchFamily="18" charset="0"/>
                              </a:rPr>
                            </m:ctrlPr>
                          </m:sSubPr>
                          <m:e>
                            <m:r>
                              <a:rPr kumimoji="1" lang="en-US" altLang="zh-CN" sz="1900" b="0" i="1">
                                <a:latin typeface="Cambria Math" panose="02040503050406030204" pitchFamily="18" charset="0"/>
                                <a:ea typeface="Cambria Math" panose="02040503050406030204" pitchFamily="18" charset="0"/>
                              </a:rPr>
                              <m:t>𝜋</m:t>
                            </m:r>
                          </m:e>
                          <m:sub>
                            <m:r>
                              <a:rPr kumimoji="1" lang="en-US" altLang="zh-CN" sz="1900" b="0" i="1">
                                <a:latin typeface="Cambria Math" panose="02040503050406030204" pitchFamily="18" charset="0"/>
                              </a:rPr>
                              <m:t>𝑙</m:t>
                            </m:r>
                          </m:sub>
                        </m:sSub>
                        <m:d>
                          <m:dPr>
                            <m:ctrlPr>
                              <a:rPr kumimoji="1" lang="en-US" altLang="zh-CN" sz="1900" b="0" i="1">
                                <a:latin typeface="Cambria Math" panose="02040503050406030204" pitchFamily="18" charset="0"/>
                              </a:rPr>
                            </m:ctrlPr>
                          </m:dPr>
                          <m:e>
                            <m:r>
                              <a:rPr kumimoji="1" lang="en-US" altLang="zh-CN" sz="1900" b="0" i="1">
                                <a:latin typeface="Cambria Math" panose="02040503050406030204" pitchFamily="18" charset="0"/>
                              </a:rPr>
                              <m:t>𝑠</m:t>
                            </m:r>
                            <m:r>
                              <a:rPr kumimoji="1" lang="en-US" altLang="zh-CN" sz="1900" b="0" i="1">
                                <a:latin typeface="Cambria Math" panose="02040503050406030204" pitchFamily="18" charset="0"/>
                              </a:rPr>
                              <m:t>,</m:t>
                            </m:r>
                            <m:r>
                              <a:rPr kumimoji="1" lang="en-US" altLang="zh-CN" sz="1900" b="0" i="1">
                                <a:latin typeface="Cambria Math" panose="02040503050406030204" pitchFamily="18" charset="0"/>
                              </a:rPr>
                              <m:t>𝑡</m:t>
                            </m:r>
                          </m:e>
                        </m:d>
                      </m:e>
                    </m:nary>
                  </m:oMath>
                </a14:m>
                <a:r>
                  <a:rPr kumimoji="1" lang="en-US" altLang="zh-CN" sz="1900" b="0" dirty="0">
                    <a:latin typeface="Corbel" panose="020B0503020204020204" pitchFamily="34" charset="0"/>
                  </a:rPr>
                  <a:t> for  each node as PPR. </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4382546"/>
              </a:xfrm>
              <a:prstGeom prst="rect">
                <a:avLst/>
              </a:prstGeom>
              <a:blipFill>
                <a:blip r:embed="rId10"/>
                <a:stretch>
                  <a:fillRect l="-370" t="-578" b="-8382"/>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3300867" y="6021288"/>
                <a:ext cx="5896901" cy="816185"/>
              </a:xfrm>
              <a:prstGeom prst="rect">
                <a:avLst/>
              </a:prstGeom>
              <a:noFill/>
            </p:spPr>
            <p:txBody>
              <a:bodyPr wrap="square" rtlCol="0">
                <a:spAutoFit/>
              </a:bodyPr>
              <a:lstStyle/>
              <a:p>
                <a:r>
                  <a:rPr kumimoji="1" lang="en-US" altLang="zh-CN" sz="1800" b="0" dirty="0">
                    <a:solidFill>
                      <a:srgbClr val="FF0000"/>
                    </a:solidFill>
                    <a:latin typeface="Candara" panose="020E0502030303020204" pitchFamily="34" charset="0"/>
                  </a:rPr>
                  <a:t>Scan the in-neighbors of </a:t>
                </a:r>
                <a14:m>
                  <m:oMath xmlns:m="http://schemas.openxmlformats.org/officeDocument/2006/math">
                    <m:r>
                      <a:rPr kumimoji="1" lang="en-US" altLang="zh-CN" sz="1800" b="0" i="1" smtClean="0">
                        <a:solidFill>
                          <a:srgbClr val="FF0000"/>
                        </a:solidFill>
                        <a:latin typeface="Cambria Math" panose="02040503050406030204" pitchFamily="18" charset="0"/>
                      </a:rPr>
                      <m:t>𝑡</m:t>
                    </m:r>
                  </m:oMath>
                </a14:m>
                <a:r>
                  <a:rPr kumimoji="1" lang="en-US" altLang="zh-CN" sz="1800" b="0" dirty="0">
                    <a:solidFill>
                      <a:srgbClr val="FF0000"/>
                    </a:solidFill>
                    <a:latin typeface="Corbel" panose="020B0503020204020204" pitchFamily="34" charset="0"/>
                  </a:rPr>
                  <a:t> and stop when we first meet the the node with </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𝑟</m:t>
                    </m:r>
                    <m:r>
                      <a:rPr kumimoji="1" lang="en-US" altLang="zh-CN" sz="1800" b="0" i="1" smtClean="0">
                        <a:solidFill>
                          <a:srgbClr val="FF0000"/>
                        </a:solidFill>
                        <a:latin typeface="Cambria Math" panose="02040503050406030204" pitchFamily="18" charset="0"/>
                        <a:ea typeface="Cambria Math" panose="02040503050406030204" pitchFamily="18" charset="0"/>
                      </a:rPr>
                      <m:t>&gt;</m:t>
                    </m:r>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en-US" altLang="zh-CN" sz="1800" b="0" dirty="0">
                    <a:solidFill>
                      <a:srgbClr val="FF0000"/>
                    </a:solidFill>
                    <a:latin typeface="Corbel" panose="020B0503020204020204" pitchFamily="34" charset="0"/>
                  </a:rPr>
                  <a:t>. </a:t>
                </a: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3300867" y="6021288"/>
                <a:ext cx="5896901" cy="816185"/>
              </a:xfrm>
              <a:prstGeom prst="rect">
                <a:avLst/>
              </a:prstGeom>
              <a:blipFill>
                <a:blip r:embed="rId23"/>
                <a:stretch>
                  <a:fillRect l="-860" t="-3077"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89" name="直线箭头连接符 88">
            <a:extLst>
              <a:ext uri="{FF2B5EF4-FFF2-40B4-BE49-F238E27FC236}">
                <a16:creationId xmlns:a16="http://schemas.microsoft.com/office/drawing/2014/main" id="{986CB996-3201-CC48-AE0B-27FF0E1AEB4C}"/>
              </a:ext>
            </a:extLst>
          </p:cNvPr>
          <p:cNvCxnSpPr>
            <a:cxnSpLocks/>
            <a:stCxn id="41" idx="6"/>
            <a:endCxn id="36" idx="2"/>
          </p:cNvCxnSpPr>
          <p:nvPr/>
        </p:nvCxnSpPr>
        <p:spPr>
          <a:xfrm>
            <a:off x="6948264" y="4073896"/>
            <a:ext cx="1440160" cy="83349"/>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0" name="Oval 5">
            <a:extLst>
              <a:ext uri="{FF2B5EF4-FFF2-40B4-BE49-F238E27FC236}">
                <a16:creationId xmlns:a16="http://schemas.microsoft.com/office/drawing/2014/main" id="{86A1FA15-BFBE-064E-A9D7-82AB4C8B1E11}"/>
              </a:ext>
            </a:extLst>
          </p:cNvPr>
          <p:cNvSpPr>
            <a:spLocks noChangeArrowheads="1"/>
          </p:cNvSpPr>
          <p:nvPr/>
        </p:nvSpPr>
        <p:spPr bwMode="auto">
          <a:xfrm>
            <a:off x="6504659" y="3868776"/>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92" name="矩形 91">
                <a:extLst>
                  <a:ext uri="{FF2B5EF4-FFF2-40B4-BE49-F238E27FC236}">
                    <a16:creationId xmlns:a16="http://schemas.microsoft.com/office/drawing/2014/main" id="{9DECCD5F-F53B-0244-A375-B8DA71735530}"/>
                  </a:ext>
                </a:extLst>
              </p:cNvPr>
              <p:cNvSpPr/>
              <p:nvPr/>
            </p:nvSpPr>
            <p:spPr>
              <a:xfrm>
                <a:off x="4724365" y="413240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3</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92" name="矩形 91">
                <a:extLst>
                  <a:ext uri="{FF2B5EF4-FFF2-40B4-BE49-F238E27FC236}">
                    <a16:creationId xmlns:a16="http://schemas.microsoft.com/office/drawing/2014/main" id="{9DECCD5F-F53B-0244-A375-B8DA71735530}"/>
                  </a:ext>
                </a:extLst>
              </p:cNvPr>
              <p:cNvSpPr>
                <a:spLocks noRot="1" noChangeAspect="1" noMove="1" noResize="1" noEditPoints="1" noAdjustHandles="1" noChangeArrowheads="1" noChangeShapeType="1" noTextEdit="1"/>
              </p:cNvSpPr>
              <p:nvPr/>
            </p:nvSpPr>
            <p:spPr>
              <a:xfrm>
                <a:off x="4724365" y="4132400"/>
                <a:ext cx="986360" cy="338554"/>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矩形 92">
                <a:extLst>
                  <a:ext uri="{FF2B5EF4-FFF2-40B4-BE49-F238E27FC236}">
                    <a16:creationId xmlns:a16="http://schemas.microsoft.com/office/drawing/2014/main" id="{D937CD4F-A9BC-AA4D-8B96-85F092437D96}"/>
                  </a:ext>
                </a:extLst>
              </p:cNvPr>
              <p:cNvSpPr/>
              <p:nvPr/>
            </p:nvSpPr>
            <p:spPr>
              <a:xfrm>
                <a:off x="5510758" y="4150303"/>
                <a:ext cx="703334" cy="338554"/>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r>
                      <a:rPr kumimoji="1" lang="en-US" altLang="zh-CN" sz="1600" i="1" dirty="0" smtClean="0">
                        <a:solidFill>
                          <a:srgbClr val="C00000"/>
                        </a:solidFill>
                        <a:latin typeface="Cambria Math" panose="02040503050406030204" pitchFamily="18" charset="0"/>
                        <a:ea typeface="Cambria Math" panose="02040503050406030204" pitchFamily="18" charset="0"/>
                      </a:rPr>
                      <m:t>𝜶𝜹</m:t>
                    </m:r>
                  </m:oMath>
                </a14:m>
                <a:r>
                  <a:rPr lang="en-US" altLang="zh-CN" sz="1600" b="0" dirty="0"/>
                  <a:t> </a:t>
                </a:r>
              </a:p>
            </p:txBody>
          </p:sp>
        </mc:Choice>
        <mc:Fallback xmlns="">
          <p:sp>
            <p:nvSpPr>
              <p:cNvPr id="93" name="矩形 92">
                <a:extLst>
                  <a:ext uri="{FF2B5EF4-FFF2-40B4-BE49-F238E27FC236}">
                    <a16:creationId xmlns:a16="http://schemas.microsoft.com/office/drawing/2014/main" id="{D937CD4F-A9BC-AA4D-8B96-85F092437D96}"/>
                  </a:ext>
                </a:extLst>
              </p:cNvPr>
              <p:cNvSpPr>
                <a:spLocks noRot="1" noChangeAspect="1" noMove="1" noResize="1" noEditPoints="1" noAdjustHandles="1" noChangeArrowheads="1" noChangeShapeType="1" noTextEdit="1"/>
              </p:cNvSpPr>
              <p:nvPr/>
            </p:nvSpPr>
            <p:spPr>
              <a:xfrm>
                <a:off x="5510758" y="4150303"/>
                <a:ext cx="703334" cy="338554"/>
              </a:xfrm>
              <a:prstGeom prst="rect">
                <a:avLst/>
              </a:prstGeom>
              <a:blipFill>
                <a:blip r:embed="rId32"/>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8E8EEC9D-2588-5F45-AA57-16A8F58852CB}"/>
              </a:ext>
            </a:extLst>
          </p:cNvPr>
          <p:cNvSpPr txBox="1"/>
          <p:nvPr/>
        </p:nvSpPr>
        <p:spPr>
          <a:xfrm>
            <a:off x="7740352" y="2676031"/>
            <a:ext cx="1639840" cy="830997"/>
          </a:xfrm>
          <a:prstGeom prst="rect">
            <a:avLst/>
          </a:prstGeom>
          <a:noFill/>
        </p:spPr>
        <p:txBody>
          <a:bodyPr wrap="square" rtlCol="0">
            <a:spAutoFit/>
          </a:bodyPr>
          <a:lstStyle/>
          <a:p>
            <a:r>
              <a:rPr kumimoji="1" lang="en-US" altLang="zh-CN" sz="2400" dirty="0">
                <a:latin typeface="Corbel" panose="020B0503020204020204" pitchFamily="34" charset="0"/>
              </a:rPr>
              <a:t>Stop checking!  </a:t>
            </a:r>
            <a:endParaRPr kumimoji="1" lang="zh-CN"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82" name="矩形 81">
                <a:extLst>
                  <a:ext uri="{FF2B5EF4-FFF2-40B4-BE49-F238E27FC236}">
                    <a16:creationId xmlns:a16="http://schemas.microsoft.com/office/drawing/2014/main" id="{8A8DA976-4EE7-6A46-A66B-0A01A53BB4FC}"/>
                  </a:ext>
                </a:extLst>
              </p:cNvPr>
              <p:cNvSpPr/>
              <p:nvPr/>
            </p:nvSpPr>
            <p:spPr>
              <a:xfrm>
                <a:off x="6948264" y="2132856"/>
                <a:ext cx="2439450" cy="584775"/>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𝟑</m:t>
                        </m:r>
                      </m:sub>
                    </m:sSub>
                    <m:r>
                      <a:rPr kumimoji="1" lang="en-US" altLang="zh-CN" sz="1800" b="1" i="1" smtClean="0">
                        <a:solidFill>
                          <a:srgbClr val="0070C0"/>
                        </a:solidFill>
                        <a:latin typeface="Cambria Math" panose="02040503050406030204" pitchFamily="18" charset="0"/>
                      </a:rPr>
                      <m:t>:</m:t>
                    </m:r>
                    <m:r>
                      <a:rPr kumimoji="1" lang="en-US" altLang="zh-CN" sz="1800" i="1">
                        <a:solidFill>
                          <a:srgbClr val="C00000"/>
                        </a:solidFill>
                        <a:latin typeface="Cambria Math" panose="02040503050406030204" pitchFamily="18" charset="0"/>
                        <a:ea typeface="Cambria Math" panose="02040503050406030204" pitchFamily="18" charset="0"/>
                      </a:rPr>
                      <m:t>𝒓</m:t>
                    </m:r>
                    <m:r>
                      <a:rPr kumimoji="1" lang="en-US" altLang="zh-CN" sz="1800" b="1" i="1" smtClean="0">
                        <a:solidFill>
                          <a:srgbClr val="0070C0"/>
                        </a:solidFill>
                        <a:latin typeface="Cambria Math" panose="02040503050406030204" pitchFamily="18" charset="0"/>
                        <a:ea typeface="Cambria Math" panose="02040503050406030204" pitchFamily="18" charset="0"/>
                      </a:rPr>
                      <m:t>≥</m:t>
                    </m:r>
                    <m:f>
                      <m:fPr>
                        <m:ctrlPr>
                          <a:rPr kumimoji="1" lang="en-US" altLang="zh-CN" sz="1800" b="1" i="1" smtClean="0">
                            <a:solidFill>
                              <a:srgbClr val="0070C0"/>
                            </a:solidFill>
                            <a:latin typeface="Cambria Math" panose="02040503050406030204" pitchFamily="18" charset="0"/>
                            <a:ea typeface="Cambria Math" panose="02040503050406030204" pitchFamily="18" charset="0"/>
                          </a:rPr>
                        </m:ctrlPr>
                      </m:fPr>
                      <m:num>
                        <m:r>
                          <a:rPr kumimoji="1" lang="en-US" altLang="zh-CN" sz="1800" b="1" i="1" smtClean="0">
                            <a:solidFill>
                              <a:srgbClr val="0070C0"/>
                            </a:solidFill>
                            <a:latin typeface="Cambria Math" panose="02040503050406030204" pitchFamily="18" charset="0"/>
                            <a:ea typeface="Cambria Math" panose="02040503050406030204" pitchFamily="18" charset="0"/>
                          </a:rPr>
                          <m:t>𝟏</m:t>
                        </m:r>
                      </m:num>
                      <m:den>
                        <m:r>
                          <a:rPr kumimoji="1" lang="en-US" altLang="zh-CN" sz="1800" i="1">
                            <a:solidFill>
                              <a:srgbClr val="0070C0"/>
                            </a:solidFill>
                            <a:latin typeface="Cambria Math" panose="02040503050406030204" pitchFamily="18" charset="0"/>
                            <a:ea typeface="Cambria Math" panose="02040503050406030204" pitchFamily="18" charset="0"/>
                          </a:rPr>
                          <m:t>𝜶𝜹</m:t>
                        </m:r>
                      </m:den>
                    </m:f>
                    <m:r>
                      <a:rPr kumimoji="1" lang="en-US" altLang="zh-CN" sz="1800" i="1" smtClean="0">
                        <a:solidFill>
                          <a:srgbClr val="0070C0"/>
                        </a:solidFill>
                        <a:latin typeface="Cambria Math" panose="02040503050406030204" pitchFamily="18" charset="0"/>
                        <a:ea typeface="Cambria Math" panose="02040503050406030204" pitchFamily="18" charset="0"/>
                      </a:rPr>
                      <m:t>∙</m:t>
                    </m:r>
                    <m:f>
                      <m:fPr>
                        <m:ctrlPr>
                          <a:rPr kumimoji="1" lang="en-US" altLang="zh-CN" sz="1800" i="1">
                            <a:solidFill>
                              <a:srgbClr val="0070C0"/>
                            </a:solidFill>
                            <a:latin typeface="Cambria Math" panose="02040503050406030204" pitchFamily="18" charset="0"/>
                          </a:rPr>
                        </m:ctrlPr>
                      </m:fPr>
                      <m:num>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rPr>
                          <m:t>𝟏</m:t>
                        </m:r>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ea typeface="Cambria Math" panose="02040503050406030204" pitchFamily="18" charset="0"/>
                          </a:rPr>
                          <m:t>𝜶</m:t>
                        </m:r>
                        <m:r>
                          <a:rPr kumimoji="1" lang="en-US" altLang="zh-CN" sz="1800"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i="1" dirty="0">
                                <a:solidFill>
                                  <a:srgbClr val="0070C0"/>
                                </a:solidFill>
                                <a:latin typeface="Cambria Math" panose="02040503050406030204" pitchFamily="18" charset="0"/>
                                <a:ea typeface="Cambria Math" panose="02040503050406030204" pitchFamily="18" charset="0"/>
                              </a:rPr>
                              <m:t>𝝅</m:t>
                            </m:r>
                          </m:e>
                          <m:sub>
                            <m:r>
                              <a:rPr kumimoji="1" lang="en-US" altLang="zh-CN" sz="1800"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i="1" dirty="0">
                                <a:solidFill>
                                  <a:srgbClr val="0070C0"/>
                                </a:solidFill>
                                <a:latin typeface="Cambria Math" panose="02040503050406030204" pitchFamily="18" charset="0"/>
                              </a:rPr>
                              <m:t>𝒕</m:t>
                            </m:r>
                            <m:r>
                              <a:rPr kumimoji="1" lang="en-US" altLang="zh-CN" sz="1800" i="1" dirty="0">
                                <a:solidFill>
                                  <a:srgbClr val="0070C0"/>
                                </a:solidFill>
                                <a:latin typeface="Cambria Math" panose="02040503050406030204" pitchFamily="18" charset="0"/>
                              </a:rPr>
                              <m:t>,</m:t>
                            </m:r>
                            <m:r>
                              <a:rPr kumimoji="1" lang="en-US" altLang="zh-CN" sz="1800" i="1" dirty="0">
                                <a:solidFill>
                                  <a:srgbClr val="0070C0"/>
                                </a:solidFill>
                                <a:latin typeface="Cambria Math" panose="02040503050406030204" pitchFamily="18" charset="0"/>
                              </a:rPr>
                              <m:t>𝒕</m:t>
                            </m:r>
                          </m:e>
                        </m:d>
                      </m:num>
                      <m:den>
                        <m:r>
                          <a:rPr kumimoji="1" lang="en-US" altLang="zh-CN" sz="1800" i="1" dirty="0">
                            <a:solidFill>
                              <a:srgbClr val="0070C0"/>
                            </a:solidFill>
                            <a:latin typeface="Cambria Math" panose="02040503050406030204" pitchFamily="18" charset="0"/>
                          </a:rPr>
                          <m:t>𝟑</m:t>
                        </m:r>
                      </m:den>
                    </m:f>
                  </m:oMath>
                </a14:m>
                <a:r>
                  <a:rPr lang="zh-CN" altLang="en-US" dirty="0">
                    <a:solidFill>
                      <a:srgbClr val="0070C0"/>
                    </a:solidFill>
                  </a:rPr>
                  <a:t> </a:t>
                </a:r>
              </a:p>
            </p:txBody>
          </p:sp>
        </mc:Choice>
        <mc:Fallback xmlns="">
          <p:sp>
            <p:nvSpPr>
              <p:cNvPr id="82" name="矩形 81">
                <a:extLst>
                  <a:ext uri="{FF2B5EF4-FFF2-40B4-BE49-F238E27FC236}">
                    <a16:creationId xmlns:a16="http://schemas.microsoft.com/office/drawing/2014/main" id="{8A8DA976-4EE7-6A46-A66B-0A01A53BB4FC}"/>
                  </a:ext>
                </a:extLst>
              </p:cNvPr>
              <p:cNvSpPr>
                <a:spLocks noRot="1" noChangeAspect="1" noMove="1" noResize="1" noEditPoints="1" noAdjustHandles="1" noChangeArrowheads="1" noChangeShapeType="1" noTextEdit="1"/>
              </p:cNvSpPr>
              <p:nvPr/>
            </p:nvSpPr>
            <p:spPr>
              <a:xfrm>
                <a:off x="6948264" y="2132856"/>
                <a:ext cx="2439450" cy="584775"/>
              </a:xfrm>
              <a:prstGeom prst="rect">
                <a:avLst/>
              </a:prstGeom>
              <a:blipFill>
                <a:blip r:embed="rId33"/>
                <a:stretch>
                  <a:fillRect b="-2174"/>
                </a:stretch>
              </a:blipFill>
            </p:spPr>
            <p:txBody>
              <a:bodyPr/>
              <a:lstStyle/>
              <a:p>
                <a:r>
                  <a:rPr lang="zh-CN" altLang="en-US">
                    <a:noFill/>
                  </a:rPr>
                  <a:t> </a:t>
                </a:r>
              </a:p>
            </p:txBody>
          </p:sp>
        </mc:Fallback>
      </mc:AlternateContent>
      <p:pic>
        <p:nvPicPr>
          <p:cNvPr id="83" name="图形 82" descr="复选标记">
            <a:extLst>
              <a:ext uri="{FF2B5EF4-FFF2-40B4-BE49-F238E27FC236}">
                <a16:creationId xmlns:a16="http://schemas.microsoft.com/office/drawing/2014/main" id="{AB7807A6-F207-FC41-B58F-42E0C56DE08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532440" y="2492896"/>
            <a:ext cx="554384" cy="554384"/>
          </a:xfrm>
          <a:prstGeom prst="rect">
            <a:avLst/>
          </a:prstGeom>
        </p:spPr>
      </p:pic>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EE409910-00B1-3C45-8CA0-A29EB4BBEF6F}"/>
                  </a:ext>
                </a:extLst>
              </p:cNvPr>
              <p:cNvSpPr/>
              <p:nvPr/>
            </p:nvSpPr>
            <p:spPr>
              <a:xfrm>
                <a:off x="6949999" y="2211300"/>
                <a:ext cx="2394566" cy="504818"/>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𝟒</m:t>
                        </m:r>
                      </m:sub>
                    </m:sSub>
                    <m:r>
                      <a:rPr kumimoji="1" lang="en-US" altLang="zh-CN" sz="1800" b="1" i="1" smtClean="0">
                        <a:solidFill>
                          <a:srgbClr val="0070C0"/>
                        </a:solidFill>
                        <a:latin typeface="Cambria Math" panose="02040503050406030204" pitchFamily="18" charset="0"/>
                      </a:rPr>
                      <m:t>:</m:t>
                    </m:r>
                    <m:r>
                      <a:rPr kumimoji="1" lang="en-US" altLang="zh-CN" sz="1800" i="1">
                        <a:solidFill>
                          <a:srgbClr val="C00000"/>
                        </a:solidFill>
                        <a:latin typeface="Cambria Math" panose="02040503050406030204" pitchFamily="18" charset="0"/>
                        <a:ea typeface="Cambria Math" panose="02040503050406030204" pitchFamily="18" charset="0"/>
                      </a:rPr>
                      <m:t>𝒓</m:t>
                    </m:r>
                    <m:r>
                      <a:rPr kumimoji="1" lang="en-US" altLang="zh-CN" sz="1800" i="1">
                        <a:solidFill>
                          <a:srgbClr val="0070C0"/>
                        </a:solidFill>
                        <a:latin typeface="Cambria Math" panose="02040503050406030204" pitchFamily="18" charset="0"/>
                        <a:ea typeface="Cambria Math" panose="02040503050406030204" pitchFamily="18" charset="0"/>
                      </a:rPr>
                      <m:t>≤</m:t>
                    </m:r>
                    <m:f>
                      <m:fPr>
                        <m:ctrlPr>
                          <a:rPr kumimoji="1" lang="en-US" altLang="zh-CN" sz="1800" i="1" smtClean="0">
                            <a:solidFill>
                              <a:srgbClr val="0070C0"/>
                            </a:solidFill>
                            <a:latin typeface="Cambria Math" panose="02040503050406030204" pitchFamily="18" charset="0"/>
                            <a:ea typeface="Cambria Math" panose="02040503050406030204" pitchFamily="18" charset="0"/>
                          </a:rPr>
                        </m:ctrlPr>
                      </m:fPr>
                      <m:num>
                        <m:r>
                          <a:rPr kumimoji="1" lang="en-US" altLang="zh-CN" sz="1800" b="1" i="1" smtClean="0">
                            <a:solidFill>
                              <a:srgbClr val="0070C0"/>
                            </a:solidFill>
                            <a:latin typeface="Cambria Math" panose="02040503050406030204" pitchFamily="18" charset="0"/>
                            <a:ea typeface="Cambria Math" panose="02040503050406030204" pitchFamily="18" charset="0"/>
                          </a:rPr>
                          <m:t>𝟏</m:t>
                        </m:r>
                      </m:num>
                      <m:den>
                        <m:r>
                          <a:rPr kumimoji="1" lang="en-US" altLang="zh-CN" sz="1800" i="1">
                            <a:solidFill>
                              <a:srgbClr val="0070C0"/>
                            </a:solidFill>
                            <a:latin typeface="Cambria Math" panose="02040503050406030204" pitchFamily="18" charset="0"/>
                            <a:ea typeface="Cambria Math" panose="02040503050406030204" pitchFamily="18" charset="0"/>
                          </a:rPr>
                          <m:t>𝜶𝜹</m:t>
                        </m:r>
                      </m:den>
                    </m:f>
                    <m:r>
                      <a:rPr kumimoji="1" lang="en-US" altLang="zh-CN" sz="1800" i="1" smtClean="0">
                        <a:solidFill>
                          <a:srgbClr val="0070C0"/>
                        </a:solidFill>
                        <a:latin typeface="Cambria Math" panose="02040503050406030204" pitchFamily="18" charset="0"/>
                        <a:ea typeface="Cambria Math" panose="02040503050406030204" pitchFamily="18" charset="0"/>
                      </a:rPr>
                      <m:t>∙</m:t>
                    </m:r>
                    <m:f>
                      <m:fPr>
                        <m:ctrlPr>
                          <a:rPr kumimoji="1" lang="en-US" altLang="zh-CN" sz="1800" i="1">
                            <a:solidFill>
                              <a:srgbClr val="0070C0"/>
                            </a:solidFill>
                            <a:latin typeface="Cambria Math" panose="02040503050406030204" pitchFamily="18" charset="0"/>
                          </a:rPr>
                        </m:ctrlPr>
                      </m:fPr>
                      <m:num>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rPr>
                          <m:t>𝟏</m:t>
                        </m:r>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ea typeface="Cambria Math" panose="02040503050406030204" pitchFamily="18" charset="0"/>
                          </a:rPr>
                          <m:t>𝜶</m:t>
                        </m:r>
                        <m:r>
                          <a:rPr kumimoji="1" lang="en-US" altLang="zh-CN" sz="1800"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i="1" dirty="0">
                                <a:solidFill>
                                  <a:srgbClr val="0070C0"/>
                                </a:solidFill>
                                <a:latin typeface="Cambria Math" panose="02040503050406030204" pitchFamily="18" charset="0"/>
                                <a:ea typeface="Cambria Math" panose="02040503050406030204" pitchFamily="18" charset="0"/>
                              </a:rPr>
                              <m:t>𝝅</m:t>
                            </m:r>
                          </m:e>
                          <m:sub>
                            <m:r>
                              <a:rPr kumimoji="1" lang="en-US" altLang="zh-CN" sz="1800"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i="1" dirty="0">
                                <a:solidFill>
                                  <a:srgbClr val="0070C0"/>
                                </a:solidFill>
                                <a:latin typeface="Cambria Math" panose="02040503050406030204" pitchFamily="18" charset="0"/>
                              </a:rPr>
                              <m:t>𝒕</m:t>
                            </m:r>
                            <m:r>
                              <a:rPr kumimoji="1" lang="en-US" altLang="zh-CN" sz="1800" i="1" dirty="0">
                                <a:solidFill>
                                  <a:srgbClr val="0070C0"/>
                                </a:solidFill>
                                <a:latin typeface="Cambria Math" panose="02040503050406030204" pitchFamily="18" charset="0"/>
                              </a:rPr>
                              <m:t>,</m:t>
                            </m:r>
                            <m:r>
                              <a:rPr kumimoji="1" lang="en-US" altLang="zh-CN" sz="1800" i="1" dirty="0">
                                <a:solidFill>
                                  <a:srgbClr val="0070C0"/>
                                </a:solidFill>
                                <a:latin typeface="Cambria Math" panose="02040503050406030204" pitchFamily="18" charset="0"/>
                              </a:rPr>
                              <m:t>𝒕</m:t>
                            </m:r>
                          </m:e>
                        </m:d>
                      </m:num>
                      <m:den>
                        <m:r>
                          <a:rPr kumimoji="1" lang="en-US" altLang="zh-CN" sz="1800" i="1" dirty="0">
                            <a:solidFill>
                              <a:srgbClr val="0070C0"/>
                            </a:solidFill>
                            <a:latin typeface="Cambria Math" panose="02040503050406030204" pitchFamily="18" charset="0"/>
                          </a:rPr>
                          <m:t>𝟒</m:t>
                        </m:r>
                      </m:den>
                    </m:f>
                  </m:oMath>
                </a14:m>
                <a:r>
                  <a:rPr lang="zh-CN" altLang="en-US" sz="1800" dirty="0">
                    <a:solidFill>
                      <a:srgbClr val="0070C0"/>
                    </a:solidFill>
                  </a:rPr>
                  <a:t> </a:t>
                </a:r>
              </a:p>
            </p:txBody>
          </p:sp>
        </mc:Choice>
        <mc:Fallback xmlns="">
          <p:sp>
            <p:nvSpPr>
              <p:cNvPr id="86" name="矩形 85">
                <a:extLst>
                  <a:ext uri="{FF2B5EF4-FFF2-40B4-BE49-F238E27FC236}">
                    <a16:creationId xmlns:a16="http://schemas.microsoft.com/office/drawing/2014/main" id="{EE409910-00B1-3C45-8CA0-A29EB4BBEF6F}"/>
                  </a:ext>
                </a:extLst>
              </p:cNvPr>
              <p:cNvSpPr>
                <a:spLocks noRot="1" noChangeAspect="1" noMove="1" noResize="1" noEditPoints="1" noAdjustHandles="1" noChangeArrowheads="1" noChangeShapeType="1" noTextEdit="1"/>
              </p:cNvSpPr>
              <p:nvPr/>
            </p:nvSpPr>
            <p:spPr>
              <a:xfrm>
                <a:off x="6949999" y="2211300"/>
                <a:ext cx="2394566" cy="504818"/>
              </a:xfrm>
              <a:prstGeom prst="rect">
                <a:avLst/>
              </a:prstGeom>
              <a:blipFill>
                <a:blip r:embed="rId36"/>
                <a:stretch>
                  <a:fillRect/>
                </a:stretch>
              </a:blipFill>
            </p:spPr>
            <p:txBody>
              <a:bodyPr/>
              <a:lstStyle/>
              <a:p>
                <a:r>
                  <a:rPr lang="zh-CN" altLang="en-US">
                    <a:noFill/>
                  </a:rPr>
                  <a:t> </a:t>
                </a:r>
              </a:p>
            </p:txBody>
          </p:sp>
        </mc:Fallback>
      </mc:AlternateContent>
      <p:pic>
        <p:nvPicPr>
          <p:cNvPr id="91" name="图形 90" descr="关闭">
            <a:extLst>
              <a:ext uri="{FF2B5EF4-FFF2-40B4-BE49-F238E27FC236}">
                <a16:creationId xmlns:a16="http://schemas.microsoft.com/office/drawing/2014/main" id="{FAD785D4-A86E-9847-900A-AB091B10AC2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611134" y="2572003"/>
            <a:ext cx="501350" cy="501350"/>
          </a:xfrm>
          <a:prstGeom prst="rect">
            <a:avLst/>
          </a:prstGeom>
        </p:spPr>
      </p:pic>
      <p:cxnSp>
        <p:nvCxnSpPr>
          <p:cNvPr id="76" name="直线连接符 75">
            <a:extLst>
              <a:ext uri="{FF2B5EF4-FFF2-40B4-BE49-F238E27FC236}">
                <a16:creationId xmlns:a16="http://schemas.microsoft.com/office/drawing/2014/main" id="{3ADA6EAC-5C16-5A46-B866-E4026E66549F}"/>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57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xEl>
                                              <p:pRg st="6" end="6"/>
                                            </p:txEl>
                                          </p:spTgt>
                                        </p:tgtEl>
                                        <p:attrNameLst>
                                          <p:attrName>style.visibility</p:attrName>
                                        </p:attrNameLst>
                                      </p:cBhvr>
                                      <p:to>
                                        <p:strVal val="visible"/>
                                      </p:to>
                                    </p:set>
                                    <p:animEffect transition="in" filter="fade">
                                      <p:cBhvr>
                                        <p:cTn id="7" dur="1000"/>
                                        <p:tgtEl>
                                          <p:spTgt spid="64">
                                            <p:txEl>
                                              <p:pRg st="6" end="6"/>
                                            </p:txEl>
                                          </p:spTgt>
                                        </p:tgtEl>
                                      </p:cBhvr>
                                    </p:animEffect>
                                    <p:anim calcmode="lin" valueType="num">
                                      <p:cBhvr>
                                        <p:cTn id="8" dur="10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000"/>
                                        <p:tgtEl>
                                          <p:spTgt spid="84"/>
                                        </p:tgtEl>
                                      </p:cBhvr>
                                    </p:animEffect>
                                    <p:anim calcmode="lin" valueType="num">
                                      <p:cBhvr>
                                        <p:cTn id="15" dur="1000" fill="hold"/>
                                        <p:tgtEl>
                                          <p:spTgt spid="84"/>
                                        </p:tgtEl>
                                        <p:attrNameLst>
                                          <p:attrName>ppt_x</p:attrName>
                                        </p:attrNameLst>
                                      </p:cBhvr>
                                      <p:tavLst>
                                        <p:tav tm="0">
                                          <p:val>
                                            <p:strVal val="#ppt_x"/>
                                          </p:val>
                                        </p:tav>
                                        <p:tav tm="100000">
                                          <p:val>
                                            <p:strVal val="#ppt_x"/>
                                          </p:val>
                                        </p:tav>
                                      </p:tavLst>
                                    </p:anim>
                                    <p:anim calcmode="lin" valueType="num">
                                      <p:cBhvr>
                                        <p:cTn id="1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1000"/>
                                        <p:tgtEl>
                                          <p:spTgt spid="82"/>
                                        </p:tgtEl>
                                      </p:cBhvr>
                                    </p:animEffect>
                                    <p:anim calcmode="lin" valueType="num">
                                      <p:cBhvr>
                                        <p:cTn id="22" dur="1000" fill="hold"/>
                                        <p:tgtEl>
                                          <p:spTgt spid="82"/>
                                        </p:tgtEl>
                                        <p:attrNameLst>
                                          <p:attrName>ppt_x</p:attrName>
                                        </p:attrNameLst>
                                      </p:cBhvr>
                                      <p:tavLst>
                                        <p:tav tm="0">
                                          <p:val>
                                            <p:strVal val="#ppt_x"/>
                                          </p:val>
                                        </p:tav>
                                        <p:tav tm="100000">
                                          <p:val>
                                            <p:strVal val="#ppt_x"/>
                                          </p:val>
                                        </p:tav>
                                      </p:tavLst>
                                    </p:anim>
                                    <p:anim calcmode="lin" valueType="num">
                                      <p:cBhvr>
                                        <p:cTn id="23" dur="1000" fill="hold"/>
                                        <p:tgtEl>
                                          <p:spTgt spid="8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nodeType="afterEffect">
                                  <p:stCondLst>
                                    <p:cond delay="500"/>
                                  </p:stCondLst>
                                  <p:childTnLst>
                                    <p:set>
                                      <p:cBhvr>
                                        <p:cTn id="26" dur="1" fill="hold">
                                          <p:stCondLst>
                                            <p:cond delay="0"/>
                                          </p:stCondLst>
                                        </p:cTn>
                                        <p:tgtEl>
                                          <p:spTgt spid="83"/>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4" fill="hold" nodeType="afterEffect">
                                  <p:stCondLst>
                                    <p:cond delay="500"/>
                                  </p:stCondLst>
                                  <p:childTnLst>
                                    <p:set>
                                      <p:cBhvr>
                                        <p:cTn id="29" dur="1" fill="hold">
                                          <p:stCondLst>
                                            <p:cond delay="0"/>
                                          </p:stCondLst>
                                        </p:cTn>
                                        <p:tgtEl>
                                          <p:spTgt spid="89"/>
                                        </p:tgtEl>
                                        <p:attrNameLst>
                                          <p:attrName>style.visibility</p:attrName>
                                        </p:attrNameLst>
                                      </p:cBhvr>
                                      <p:to>
                                        <p:strVal val="visible"/>
                                      </p:to>
                                    </p:set>
                                    <p:animEffect transition="in" filter="wipe(down)">
                                      <p:cBhvr>
                                        <p:cTn id="30" dur="1000"/>
                                        <p:tgtEl>
                                          <p:spTgt spid="89"/>
                                        </p:tgtEl>
                                      </p:cBhvr>
                                    </p:animEffect>
                                  </p:childTnLst>
                                </p:cTn>
                              </p:par>
                            </p:childTnLst>
                          </p:cTn>
                        </p:par>
                        <p:par>
                          <p:cTn id="31" fill="hold">
                            <p:stCondLst>
                              <p:cond delay="3000"/>
                            </p:stCondLst>
                            <p:childTnLst>
                              <p:par>
                                <p:cTn id="32" presetID="1" presetClass="entr" presetSubtype="0" fill="hold" grpId="0" nodeType="afterEffect">
                                  <p:stCondLst>
                                    <p:cond delay="500"/>
                                  </p:stCondLst>
                                  <p:childTnLst>
                                    <p:set>
                                      <p:cBhvr>
                                        <p:cTn id="33" dur="1" fill="hold">
                                          <p:stCondLst>
                                            <p:cond delay="0"/>
                                          </p:stCondLst>
                                        </p:cTn>
                                        <p:tgtEl>
                                          <p:spTgt spid="90"/>
                                        </p:tgtEl>
                                        <p:attrNameLst>
                                          <p:attrName>style.visibility</p:attrName>
                                        </p:attrNameLst>
                                      </p:cBhvr>
                                      <p:to>
                                        <p:strVal val="visible"/>
                                      </p:to>
                                    </p:set>
                                  </p:childTnLst>
                                </p:cTn>
                              </p:par>
                            </p:childTnLst>
                          </p:cTn>
                        </p:par>
                        <p:par>
                          <p:cTn id="34" fill="hold">
                            <p:stCondLst>
                              <p:cond delay="3500"/>
                            </p:stCondLst>
                            <p:childTnLst>
                              <p:par>
                                <p:cTn id="35" presetID="42" presetClass="entr" presetSubtype="0" fill="hold" grpId="0" nodeType="afterEffect">
                                  <p:stCondLst>
                                    <p:cond delay="50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000"/>
                                        <p:tgtEl>
                                          <p:spTgt spid="92"/>
                                        </p:tgtEl>
                                      </p:cBhvr>
                                    </p:animEffect>
                                    <p:anim calcmode="lin" valueType="num">
                                      <p:cBhvr>
                                        <p:cTn id="43" dur="1000" fill="hold"/>
                                        <p:tgtEl>
                                          <p:spTgt spid="92"/>
                                        </p:tgtEl>
                                        <p:attrNameLst>
                                          <p:attrName>ppt_x</p:attrName>
                                        </p:attrNameLst>
                                      </p:cBhvr>
                                      <p:tavLst>
                                        <p:tav tm="0">
                                          <p:val>
                                            <p:strVal val="#ppt_x"/>
                                          </p:val>
                                        </p:tav>
                                        <p:tav tm="100000">
                                          <p:val>
                                            <p:strVal val="#ppt_x"/>
                                          </p:val>
                                        </p:tav>
                                      </p:tavLst>
                                    </p:anim>
                                    <p:anim calcmode="lin" valueType="num">
                                      <p:cBhvr>
                                        <p:cTn id="44" dur="1000" fill="hold"/>
                                        <p:tgtEl>
                                          <p:spTgt spid="92"/>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42" presetClass="exit" presetSubtype="0" fill="hold" grpId="1" nodeType="afterEffect">
                                  <p:stCondLst>
                                    <p:cond delay="500"/>
                                  </p:stCondLst>
                                  <p:childTnLst>
                                    <p:animEffect transition="out" filter="fade">
                                      <p:cBhvr>
                                        <p:cTn id="47" dur="1000"/>
                                        <p:tgtEl>
                                          <p:spTgt spid="82"/>
                                        </p:tgtEl>
                                      </p:cBhvr>
                                    </p:animEffect>
                                    <p:anim calcmode="lin" valueType="num">
                                      <p:cBhvr>
                                        <p:cTn id="48" dur="1000"/>
                                        <p:tgtEl>
                                          <p:spTgt spid="82"/>
                                        </p:tgtEl>
                                        <p:attrNameLst>
                                          <p:attrName>ppt_x</p:attrName>
                                        </p:attrNameLst>
                                      </p:cBhvr>
                                      <p:tavLst>
                                        <p:tav tm="0">
                                          <p:val>
                                            <p:strVal val="ppt_x"/>
                                          </p:val>
                                        </p:tav>
                                        <p:tav tm="100000">
                                          <p:val>
                                            <p:strVal val="ppt_x"/>
                                          </p:val>
                                        </p:tav>
                                      </p:tavLst>
                                    </p:anim>
                                    <p:anim calcmode="lin" valueType="num">
                                      <p:cBhvr>
                                        <p:cTn id="49" dur="1000"/>
                                        <p:tgtEl>
                                          <p:spTgt spid="82"/>
                                        </p:tgtEl>
                                        <p:attrNameLst>
                                          <p:attrName>ppt_y</p:attrName>
                                        </p:attrNameLst>
                                      </p:cBhvr>
                                      <p:tavLst>
                                        <p:tav tm="0">
                                          <p:val>
                                            <p:strVal val="ppt_y"/>
                                          </p:val>
                                        </p:tav>
                                        <p:tav tm="100000">
                                          <p:val>
                                            <p:strVal val="ppt_y+.1"/>
                                          </p:val>
                                        </p:tav>
                                      </p:tavLst>
                                    </p:anim>
                                    <p:set>
                                      <p:cBhvr>
                                        <p:cTn id="50" dur="1" fill="hold">
                                          <p:stCondLst>
                                            <p:cond delay="999"/>
                                          </p:stCondLst>
                                        </p:cTn>
                                        <p:tgtEl>
                                          <p:spTgt spid="82"/>
                                        </p:tgtEl>
                                        <p:attrNameLst>
                                          <p:attrName>style.visibility</p:attrName>
                                        </p:attrNameLst>
                                      </p:cBhvr>
                                      <p:to>
                                        <p:strVal val="hidden"/>
                                      </p:to>
                                    </p:set>
                                  </p:childTnLst>
                                </p:cTn>
                              </p:par>
                              <p:par>
                                <p:cTn id="51" presetID="42" presetClass="exit" presetSubtype="0" fill="hold" nodeType="withEffect">
                                  <p:stCondLst>
                                    <p:cond delay="500"/>
                                  </p:stCondLst>
                                  <p:childTnLst>
                                    <p:animEffect transition="out" filter="fade">
                                      <p:cBhvr>
                                        <p:cTn id="52" dur="1000"/>
                                        <p:tgtEl>
                                          <p:spTgt spid="83"/>
                                        </p:tgtEl>
                                      </p:cBhvr>
                                    </p:animEffect>
                                    <p:anim calcmode="lin" valueType="num">
                                      <p:cBhvr>
                                        <p:cTn id="53" dur="1000"/>
                                        <p:tgtEl>
                                          <p:spTgt spid="83"/>
                                        </p:tgtEl>
                                        <p:attrNameLst>
                                          <p:attrName>ppt_x</p:attrName>
                                        </p:attrNameLst>
                                      </p:cBhvr>
                                      <p:tavLst>
                                        <p:tav tm="0">
                                          <p:val>
                                            <p:strVal val="ppt_x"/>
                                          </p:val>
                                        </p:tav>
                                        <p:tav tm="100000">
                                          <p:val>
                                            <p:strVal val="ppt_x"/>
                                          </p:val>
                                        </p:tav>
                                      </p:tavLst>
                                    </p:anim>
                                    <p:anim calcmode="lin" valueType="num">
                                      <p:cBhvr>
                                        <p:cTn id="54" dur="1000"/>
                                        <p:tgtEl>
                                          <p:spTgt spid="83"/>
                                        </p:tgtEl>
                                        <p:attrNameLst>
                                          <p:attrName>ppt_y</p:attrName>
                                        </p:attrNameLst>
                                      </p:cBhvr>
                                      <p:tavLst>
                                        <p:tav tm="0">
                                          <p:val>
                                            <p:strVal val="ppt_y"/>
                                          </p:val>
                                        </p:tav>
                                        <p:tav tm="100000">
                                          <p:val>
                                            <p:strVal val="ppt_y+.1"/>
                                          </p:val>
                                        </p:tav>
                                      </p:tavLst>
                                    </p:anim>
                                    <p:set>
                                      <p:cBhvr>
                                        <p:cTn id="55" dur="1" fill="hold">
                                          <p:stCondLst>
                                            <p:cond delay="999"/>
                                          </p:stCondLst>
                                        </p:cTn>
                                        <p:tgtEl>
                                          <p:spTgt spid="83"/>
                                        </p:tgtEl>
                                        <p:attrNameLst>
                                          <p:attrName>style.visibility</p:attrName>
                                        </p:attrNameLst>
                                      </p:cBhvr>
                                      <p:to>
                                        <p:strVal val="hidden"/>
                                      </p:to>
                                    </p:se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1000"/>
                                        <p:tgtEl>
                                          <p:spTgt spid="86"/>
                                        </p:tgtEl>
                                      </p:cBhvr>
                                    </p:animEffect>
                                    <p:anim calcmode="lin" valueType="num">
                                      <p:cBhvr>
                                        <p:cTn id="60" dur="1000" fill="hold"/>
                                        <p:tgtEl>
                                          <p:spTgt spid="86"/>
                                        </p:tgtEl>
                                        <p:attrNameLst>
                                          <p:attrName>ppt_x</p:attrName>
                                        </p:attrNameLst>
                                      </p:cBhvr>
                                      <p:tavLst>
                                        <p:tav tm="0">
                                          <p:val>
                                            <p:strVal val="#ppt_x"/>
                                          </p:val>
                                        </p:tav>
                                        <p:tav tm="100000">
                                          <p:val>
                                            <p:strVal val="#ppt_x"/>
                                          </p:val>
                                        </p:tav>
                                      </p:tavLst>
                                    </p:anim>
                                    <p:anim calcmode="lin" valueType="num">
                                      <p:cBhvr>
                                        <p:cTn id="61" dur="1000" fill="hold"/>
                                        <p:tgtEl>
                                          <p:spTgt spid="86"/>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1000"/>
                                        <p:tgtEl>
                                          <p:spTgt spid="91"/>
                                        </p:tgtEl>
                                      </p:cBhvr>
                                    </p:animEffect>
                                    <p:anim calcmode="lin" valueType="num">
                                      <p:cBhvr>
                                        <p:cTn id="66" dur="1000" fill="hold"/>
                                        <p:tgtEl>
                                          <p:spTgt spid="91"/>
                                        </p:tgtEl>
                                        <p:attrNameLst>
                                          <p:attrName>ppt_x</p:attrName>
                                        </p:attrNameLst>
                                      </p:cBhvr>
                                      <p:tavLst>
                                        <p:tav tm="0">
                                          <p:val>
                                            <p:strVal val="#ppt_x"/>
                                          </p:val>
                                        </p:tav>
                                        <p:tav tm="100000">
                                          <p:val>
                                            <p:strVal val="#ppt_x"/>
                                          </p:val>
                                        </p:tav>
                                      </p:tavLst>
                                    </p:anim>
                                    <p:anim calcmode="lin" valueType="num">
                                      <p:cBhvr>
                                        <p:cTn id="67" dur="1000" fill="hold"/>
                                        <p:tgtEl>
                                          <p:spTgt spid="91"/>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1" presetClass="entr" presetSubtype="0" fill="hold" grpId="0" nodeType="afterEffect">
                                  <p:stCondLst>
                                    <p:cond delay="50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4">
                                            <p:txEl>
                                              <p:pRg st="7" end="7"/>
                                            </p:txEl>
                                          </p:spTgt>
                                        </p:tgtEl>
                                        <p:attrNameLst>
                                          <p:attrName>style.visibility</p:attrName>
                                        </p:attrNameLst>
                                      </p:cBhvr>
                                      <p:to>
                                        <p:strVal val="visible"/>
                                      </p:to>
                                    </p:set>
                                    <p:animEffect transition="in" filter="fade">
                                      <p:cBhvr>
                                        <p:cTn id="75" dur="1000"/>
                                        <p:tgtEl>
                                          <p:spTgt spid="64">
                                            <p:txEl>
                                              <p:pRg st="7" end="7"/>
                                            </p:txEl>
                                          </p:spTgt>
                                        </p:tgtEl>
                                      </p:cBhvr>
                                    </p:animEffect>
                                    <p:anim calcmode="lin" valueType="num">
                                      <p:cBhvr>
                                        <p:cTn id="76" dur="100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4">
                                            <p:txEl>
                                              <p:pRg st="8" end="8"/>
                                            </p:txEl>
                                          </p:spTgt>
                                        </p:tgtEl>
                                        <p:attrNameLst>
                                          <p:attrName>style.visibility</p:attrName>
                                        </p:attrNameLst>
                                      </p:cBhvr>
                                      <p:to>
                                        <p:strVal val="visible"/>
                                      </p:to>
                                    </p:set>
                                    <p:animEffect transition="in" filter="fade">
                                      <p:cBhvr>
                                        <p:cTn id="82" dur="1000"/>
                                        <p:tgtEl>
                                          <p:spTgt spid="64">
                                            <p:txEl>
                                              <p:pRg st="8" end="8"/>
                                            </p:txEl>
                                          </p:spTgt>
                                        </p:tgtEl>
                                      </p:cBhvr>
                                    </p:animEffect>
                                    <p:anim calcmode="lin" valueType="num">
                                      <p:cBhvr>
                                        <p:cTn id="83" dur="10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0" grpId="0" animBg="1"/>
      <p:bldP spid="92" grpId="0"/>
      <p:bldP spid="93" grpId="0"/>
      <p:bldP spid="10" grpId="0"/>
      <p:bldP spid="82" grpId="0"/>
      <p:bldP spid="82" grpId="1"/>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a:extLst>
              <a:ext uri="{FF2B5EF4-FFF2-40B4-BE49-F238E27FC236}">
                <a16:creationId xmlns:a16="http://schemas.microsoft.com/office/drawing/2014/main" id="{FAC772EE-1AEB-9849-BE15-455BBFDACD91}"/>
              </a:ext>
            </a:extLst>
          </p:cNvPr>
          <p:cNvPicPr>
            <a:picLocks noChangeAspect="1"/>
          </p:cNvPicPr>
          <p:nvPr/>
        </p:nvPicPr>
        <p:blipFill rotWithShape="1">
          <a:blip r:embed="rId3"/>
          <a:srcRect l="3540"/>
          <a:stretch/>
        </p:blipFill>
        <p:spPr>
          <a:xfrm>
            <a:off x="107504" y="3140968"/>
            <a:ext cx="3923928" cy="3159974"/>
          </a:xfrm>
          <a:prstGeom prst="rect">
            <a:avLst/>
          </a:prstGeom>
        </p:spPr>
      </p:pic>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796CB87D-F96C-504D-83F0-79E16204A5AB}"/>
                  </a:ext>
                </a:extLst>
              </p:cNvPr>
              <p:cNvSpPr txBox="1"/>
              <p:nvPr/>
            </p:nvSpPr>
            <p:spPr>
              <a:xfrm>
                <a:off x="539552" y="980728"/>
                <a:ext cx="8208912" cy="2246769"/>
              </a:xfrm>
              <a:prstGeom prst="rect">
                <a:avLst/>
              </a:prstGeom>
              <a:noFill/>
            </p:spPr>
            <p:txBody>
              <a:bodyPr wrap="square" rtlCol="0">
                <a:spAutoFit/>
              </a:bodyPr>
              <a:lstStyle/>
              <a:p>
                <a:r>
                  <a:rPr kumimoji="1" lang="en-US" altLang="zh-CN" sz="1800" b="0" dirty="0">
                    <a:latin typeface="Candara" panose="020E0502030303020204" pitchFamily="34" charset="0"/>
                  </a:rPr>
                  <a:t>      </a:t>
                </a:r>
                <a:r>
                  <a:rPr kumimoji="1" lang="en-US" altLang="zh-CN" sz="2000" b="0" dirty="0">
                    <a:latin typeface="Candara" panose="020E0502030303020204" pitchFamily="34" charset="0"/>
                  </a:rPr>
                  <a:t>Properties of </a:t>
                </a:r>
                <a:r>
                  <a:rPr kumimoji="1" lang="en-US" altLang="zh-CN" sz="2000" dirty="0">
                    <a:solidFill>
                      <a:srgbClr val="FF0000"/>
                    </a:solidFill>
                    <a:latin typeface="Candara" panose="020E0502030303020204" pitchFamily="34" charset="0"/>
                  </a:rPr>
                  <a:t>Randomized Backward Search (RBS) : </a:t>
                </a:r>
                <a:endParaRPr kumimoji="1" lang="en-US" altLang="zh-CN" sz="2000" b="0" dirty="0">
                  <a:latin typeface="Candara" panose="020E0502030303020204" pitchFamily="34" charset="0"/>
                </a:endParaRPr>
              </a:p>
              <a:p>
                <a:pPr marL="342900" indent="-342900">
                  <a:buSzPct val="80000"/>
                  <a:buFont typeface="Wingdings" pitchFamily="2" charset="2"/>
                  <a:buChar char="l"/>
                </a:pPr>
                <a:r>
                  <a:rPr kumimoji="1" lang="en-US" altLang="zh-CN" sz="2000" b="0" dirty="0">
                    <a:latin typeface="Candara" panose="020E0502030303020204" pitchFamily="34" charset="0"/>
                  </a:rPr>
                  <a:t>In each push operation, </a:t>
                </a:r>
                <a:r>
                  <a:rPr kumimoji="1" lang="en-US" altLang="zh-CN" sz="2000" b="0" dirty="0">
                    <a:solidFill>
                      <a:srgbClr val="C00000"/>
                    </a:solidFill>
                    <a:latin typeface="Candara" panose="020E0502030303020204" pitchFamily="34" charset="0"/>
                  </a:rPr>
                  <a:t>RBS does not have to touch every in-neighbor.</a:t>
                </a:r>
              </a:p>
              <a:p>
                <a:pPr marL="342900" indent="-342900">
                  <a:buSzPct val="80000"/>
                  <a:buFont typeface="Wingdings" pitchFamily="2" charset="2"/>
                  <a:buChar char="l"/>
                </a:pPr>
                <a:r>
                  <a:rPr kumimoji="1" lang="en-US" altLang="zh-CN" sz="2000" b="0" dirty="0">
                    <a:latin typeface="Candara" panose="020E0502030303020204" pitchFamily="34" charset="0"/>
                  </a:rPr>
                  <a:t>RBS returns unbiased estimations for single-target PPR via randomness. </a:t>
                </a:r>
              </a:p>
              <a:p>
                <a:pPr marL="342900" indent="-342900">
                  <a:buSzPct val="80000"/>
                  <a:buFont typeface="Wingdings" pitchFamily="2" charset="2"/>
                  <a:buChar char="l"/>
                </a:pPr>
                <a:r>
                  <a:rPr kumimoji="1" lang="en-US" altLang="zh-CN" sz="2000" b="0" dirty="0">
                    <a:latin typeface="Candara" panose="020E0502030303020204" pitchFamily="34" charset="0"/>
                  </a:rPr>
                  <a:t>We can adjust the push condition to for additive error </a:t>
                </a: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𝜀</m:t>
                    </m:r>
                  </m:oMath>
                </a14:m>
                <a:r>
                  <a:rPr kumimoji="1" lang="en-US" altLang="zh-CN" sz="2000" b="0" dirty="0">
                    <a:solidFill>
                      <a:srgbClr val="C00000"/>
                    </a:solidFill>
                    <a:latin typeface="Candara" panose="020E0502030303020204" pitchFamily="34" charset="0"/>
                  </a:rPr>
                  <a:t>. </a:t>
                </a:r>
              </a:p>
              <a:p>
                <a:pPr marL="342900" indent="-342900">
                  <a:buSzPct val="80000"/>
                  <a:buFont typeface="Wingdings" pitchFamily="2" charset="2"/>
                  <a:buChar char="l"/>
                </a:pPr>
                <a:r>
                  <a:rPr kumimoji="1" lang="en-US" altLang="zh-CN" sz="2000" b="0" dirty="0">
                    <a:latin typeface="Candara" panose="020E0502030303020204" pitchFamily="34" charset="0"/>
                  </a:rPr>
                  <a:t>We can sort each node’s in-neighbors in the ascending order of out-degrees when read graph using counting sort. (</a:t>
                </a:r>
                <a14:m>
                  <m:oMath xmlns:m="http://schemas.openxmlformats.org/officeDocument/2006/math">
                    <m:r>
                      <a:rPr kumimoji="1" lang="en-US" altLang="zh-CN" sz="2000" b="0" i="1">
                        <a:latin typeface="Cambria Math" panose="02040503050406030204" pitchFamily="18" charset="0"/>
                      </a:rPr>
                      <m:t>𝑇</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𝑛</m:t>
                        </m:r>
                      </m:e>
                    </m:d>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d>
                          <m:dPr>
                            <m:begChr m:val="|"/>
                            <m:endChr m:val="|"/>
                            <m:ctrlPr>
                              <a:rPr kumimoji="1" lang="el-GR"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𝐸</m:t>
                            </m:r>
                          </m:e>
                        </m:d>
                        <m:r>
                          <a:rPr kumimoji="1" lang="en-US" altLang="zh-CN" sz="2000" b="0" i="1" smtClean="0">
                            <a:latin typeface="Cambria Math" panose="02040503050406030204" pitchFamily="18" charset="0"/>
                            <a:ea typeface="Cambria Math" panose="02040503050406030204" pitchFamily="18" charset="0"/>
                          </a:rPr>
                          <m:t>+</m:t>
                        </m:r>
                        <m:d>
                          <m:dPr>
                            <m:begChr m:val="|"/>
                            <m:endChr m:val="|"/>
                            <m:ctrlPr>
                              <a:rPr kumimoji="1" lang="en-US"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𝑉</m:t>
                            </m:r>
                          </m:e>
                        </m:d>
                      </m:e>
                    </m:d>
                  </m:oMath>
                </a14:m>
                <a:r>
                  <a:rPr kumimoji="1" lang="en-US" altLang="zh-CN" sz="2000" b="0" dirty="0">
                    <a:latin typeface="Candara" panose="020E0502030303020204" pitchFamily="34" charset="0"/>
                  </a:rPr>
                  <a:t>).</a:t>
                </a:r>
              </a:p>
              <a:p>
                <a:pPr marL="342900" indent="-342900">
                  <a:buSzPct val="80000"/>
                  <a:buFont typeface="Wingdings" pitchFamily="2" charset="2"/>
                  <a:buChar char="l"/>
                </a:pPr>
                <a:endParaRPr kumimoji="1" lang="en-US" altLang="zh-CN" sz="2000" b="0" dirty="0">
                  <a:latin typeface="Candara" panose="020E0502030303020204" pitchFamily="34" charset="0"/>
                </a:endParaRPr>
              </a:p>
            </p:txBody>
          </p:sp>
        </mc:Choice>
        <mc:Fallback xmlns="">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539552" y="980728"/>
                <a:ext cx="8208912" cy="2246769"/>
              </a:xfrm>
              <a:prstGeom prst="rect">
                <a:avLst/>
              </a:prstGeom>
              <a:blipFill>
                <a:blip r:embed="rId4"/>
                <a:stretch>
                  <a:fillRect l="-154" t="-1124" r="-12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D0F438D1-E1EA-5B44-9B06-0753DDC01BD2}"/>
                  </a:ext>
                </a:extLst>
              </p:cNvPr>
              <p:cNvGraphicFramePr>
                <a:graphicFrameLocks noGrp="1"/>
              </p:cNvGraphicFramePr>
              <p:nvPr>
                <p:extLst>
                  <p:ext uri="{D42A27DB-BD31-4B8C-83A1-F6EECF244321}">
                    <p14:modId xmlns:p14="http://schemas.microsoft.com/office/powerpoint/2010/main" val="418409926"/>
                  </p:ext>
                </p:extLst>
              </p:nvPr>
            </p:nvGraphicFramePr>
            <p:xfrm>
              <a:off x="4023617" y="3670596"/>
              <a:ext cx="4874788" cy="2978658"/>
            </p:xfrm>
            <a:graphic>
              <a:graphicData uri="http://schemas.openxmlformats.org/drawingml/2006/table">
                <a:tbl>
                  <a:tblPr firstRow="1" bandRow="1">
                    <a:tableStyleId>{5940675A-B579-460E-94D1-54222C63F5DA}</a:tableStyleId>
                  </a:tblPr>
                  <a:tblGrid>
                    <a:gridCol w="1042958">
                      <a:extLst>
                        <a:ext uri="{9D8B030D-6E8A-4147-A177-3AD203B41FA5}">
                          <a16:colId xmlns:a16="http://schemas.microsoft.com/office/drawing/2014/main" val="306731683"/>
                        </a:ext>
                      </a:extLst>
                    </a:gridCol>
                    <a:gridCol w="1824564">
                      <a:extLst>
                        <a:ext uri="{9D8B030D-6E8A-4147-A177-3AD203B41FA5}">
                          <a16:colId xmlns:a16="http://schemas.microsoft.com/office/drawing/2014/main" val="1124059318"/>
                        </a:ext>
                      </a:extLst>
                    </a:gridCol>
                    <a:gridCol w="2007266">
                      <a:extLst>
                        <a:ext uri="{9D8B030D-6E8A-4147-A177-3AD203B41FA5}">
                          <a16:colId xmlns:a16="http://schemas.microsoft.com/office/drawing/2014/main" val="1602071727"/>
                        </a:ext>
                      </a:extLst>
                    </a:gridCol>
                  </a:tblGrid>
                  <a:tr h="370840">
                    <a:tc>
                      <a:txBody>
                        <a:bodyPr/>
                        <a:lstStyle/>
                        <a:p>
                          <a:pPr algn="ctr"/>
                          <a:endParaRPr lang="zh-CN" altLang="en-US" b="0" dirty="0">
                            <a:latin typeface="Corbel" panose="020B0503020204020204" pitchFamily="34" charset="0"/>
                          </a:endParaRPr>
                        </a:p>
                      </a:txBody>
                      <a:tcPr anchor="ctr"/>
                    </a:tc>
                    <a:tc>
                      <a:txBody>
                        <a:bodyPr/>
                        <a:lstStyle/>
                        <a:p>
                          <a:pPr algn="ctr"/>
                          <a:r>
                            <a:rPr lang="en-US" altLang="zh-CN" sz="1600" b="0" dirty="0">
                              <a:latin typeface="Corbel" panose="020B0503020204020204" pitchFamily="34" charset="0"/>
                            </a:rPr>
                            <a:t>relative threshold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𝛿</m:t>
                              </m:r>
                            </m:oMath>
                          </a14:m>
                          <a:endParaRPr lang="zh-CN" altLang="en-US" sz="1600" b="0" dirty="0">
                            <a:latin typeface="Corbel" panose="020B0503020204020204" pitchFamily="34" charset="0"/>
                          </a:endParaRPr>
                        </a:p>
                      </a:txBody>
                      <a:tcPr anchor="ctr"/>
                    </a:tc>
                    <a:tc>
                      <a:txBody>
                        <a:bodyPr/>
                        <a:lstStyle/>
                        <a:p>
                          <a:pPr algn="ctr"/>
                          <a:r>
                            <a:rPr lang="en-US" altLang="zh-CN" sz="1600" b="0" dirty="0">
                              <a:latin typeface="Corbel" panose="020B0503020204020204" pitchFamily="34" charset="0"/>
                            </a:rPr>
                            <a:t>additive error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𝜀</m:t>
                              </m:r>
                            </m:oMath>
                          </a14:m>
                          <a:endParaRPr lang="zh-CN" altLang="en-US" sz="1600" b="0" dirty="0">
                            <a:latin typeface="Corbel" panose="020B0503020204020204" pitchFamily="34" charset="0"/>
                          </a:endParaRPr>
                        </a:p>
                      </a:txBody>
                      <a:tcPr anchor="ctr"/>
                    </a:tc>
                    <a:extLst>
                      <a:ext uri="{0D108BD9-81ED-4DB2-BD59-A6C34878D82A}">
                        <a16:rowId xmlns:a16="http://schemas.microsoft.com/office/drawing/2014/main" val="2345941733"/>
                      </a:ext>
                    </a:extLst>
                  </a:tr>
                  <a:tr h="370840">
                    <a:tc>
                      <a:txBody>
                        <a:bodyPr/>
                        <a:lstStyle/>
                        <a:p>
                          <a:pPr algn="ct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𝑇</m:t>
                                </m:r>
                                <m:d>
                                  <m:dPr>
                                    <m:ctrlPr>
                                      <a:rPr kumimoji="1" lang="en-US" altLang="zh-CN" sz="1600" b="0" i="1">
                                        <a:latin typeface="Cambria Math" panose="02040503050406030204" pitchFamily="18" charset="0"/>
                                      </a:rPr>
                                    </m:ctrlPr>
                                  </m:dPr>
                                  <m:e>
                                    <m:r>
                                      <a:rPr kumimoji="1" lang="en-US" altLang="zh-CN" sz="1600" b="0" i="1">
                                        <a:latin typeface="Cambria Math" panose="02040503050406030204" pitchFamily="18" charset="0"/>
                                      </a:rPr>
                                      <m:t>𝑛</m:t>
                                    </m:r>
                                  </m:e>
                                </m:d>
                              </m:oMath>
                            </m:oMathPara>
                          </a14:m>
                          <a:endParaRPr lang="zh-CN" altLang="en-US" sz="1600" b="1" dirty="0">
                            <a:solidFill>
                              <a:srgbClr val="C00000"/>
                            </a:solidFill>
                            <a:latin typeface="Corbel" panose="020B0503020204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rPr>
                                  <m:t>𝛰</m:t>
                                </m:r>
                                <m:d>
                                  <m:dPr>
                                    <m:ctrlPr>
                                      <a:rPr lang="en-US" altLang="zh-CN" sz="1600" b="0" i="1" smtClean="0">
                                        <a:solidFill>
                                          <a:schemeClr val="tx1"/>
                                        </a:solidFill>
                                        <a:latin typeface="Cambria Math" panose="02040503050406030204" pitchFamily="18" charset="0"/>
                                        <a:ea typeface="Cambria Math" panose="02040503050406030204" pitchFamily="18" charset="0"/>
                                      </a:rPr>
                                    </m:ctrlPr>
                                  </m:dPr>
                                  <m:e>
                                    <m:r>
                                      <a:rPr lang="en-US" altLang="zh-CN" sz="1600" b="0" i="1" smtClean="0">
                                        <a:solidFill>
                                          <a:schemeClr val="tx1"/>
                                        </a:solidFill>
                                        <a:latin typeface="Cambria Math" panose="02040503050406030204" pitchFamily="18" charset="0"/>
                                        <a:ea typeface="Cambria Math" panose="02040503050406030204" pitchFamily="18" charset="0"/>
                                      </a:rPr>
                                      <m:t>1/</m:t>
                                    </m:r>
                                    <m:r>
                                      <a:rPr lang="en-US" altLang="zh-CN" sz="1600" b="0" i="1" smtClean="0">
                                        <a:solidFill>
                                          <a:schemeClr val="tx1"/>
                                        </a:solidFill>
                                        <a:latin typeface="Cambria Math" panose="02040503050406030204" pitchFamily="18" charset="0"/>
                                        <a:ea typeface="Cambria Math" panose="02040503050406030204" pitchFamily="18" charset="0"/>
                                      </a:rPr>
                                      <m:t>𝛿</m:t>
                                    </m:r>
                                  </m:e>
                                </m:d>
                              </m:oMath>
                            </m:oMathPara>
                          </a14:m>
                          <a:endParaRPr lang="zh-CN" altLang="en-US" sz="1600" b="0" dirty="0">
                            <a:solidFill>
                              <a:schemeClr val="tx1"/>
                            </a:solidFill>
                            <a:latin typeface="Corbel" panose="020B05030202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rPr>
                                <m:t>𝛰</m:t>
                              </m:r>
                              <m:d>
                                <m:dPr>
                                  <m:ctrlPr>
                                    <a:rPr lang="en-US" altLang="zh-CN" sz="1600" b="0" i="1" smtClean="0">
                                      <a:solidFill>
                                        <a:schemeClr val="tx1"/>
                                      </a:solidFill>
                                      <a:latin typeface="Cambria Math" panose="02040503050406030204" pitchFamily="18" charset="0"/>
                                      <a:ea typeface="Cambria Math" panose="02040503050406030204" pitchFamily="18" charset="0"/>
                                    </a:rPr>
                                  </m:ctrlPr>
                                </m:dPr>
                                <m:e>
                                  <m:rad>
                                    <m:radPr>
                                      <m:degHide m:val="on"/>
                                      <m:ctrlPr>
                                        <a:rPr lang="en-US" altLang="zh-CN" sz="1600" b="0" i="1" smtClean="0">
                                          <a:solidFill>
                                            <a:schemeClr val="tx1"/>
                                          </a:solidFill>
                                          <a:latin typeface="Cambria Math" panose="02040503050406030204" pitchFamily="18" charset="0"/>
                                          <a:ea typeface="Cambria Math" panose="02040503050406030204" pitchFamily="18" charset="0"/>
                                        </a:rPr>
                                      </m:ctrlPr>
                                    </m:radPr>
                                    <m:deg/>
                                    <m:e>
                                      <m:acc>
                                        <m:accPr>
                                          <m:chr m:val="̅"/>
                                          <m:ctrlPr>
                                            <a:rPr lang="en-US" altLang="zh-CN" sz="1600" b="0" i="1" smtClean="0">
                                              <a:solidFill>
                                                <a:schemeClr val="tx1"/>
                                              </a:solidFill>
                                              <a:latin typeface="Cambria Math" panose="02040503050406030204" pitchFamily="18" charset="0"/>
                                              <a:ea typeface="Cambria Math" panose="02040503050406030204" pitchFamily="18" charset="0"/>
                                            </a:rPr>
                                          </m:ctrlPr>
                                        </m:accPr>
                                        <m:e>
                                          <m:r>
                                            <a:rPr lang="en-US" altLang="zh-CN" sz="1600" b="0" i="1" smtClean="0">
                                              <a:solidFill>
                                                <a:schemeClr val="tx1"/>
                                              </a:solidFill>
                                              <a:latin typeface="Cambria Math" panose="02040503050406030204" pitchFamily="18" charset="0"/>
                                              <a:ea typeface="Cambria Math" panose="02040503050406030204" pitchFamily="18" charset="0"/>
                                            </a:rPr>
                                            <m:t>𝑑</m:t>
                                          </m:r>
                                        </m:e>
                                      </m:acc>
                                    </m:e>
                                  </m:rad>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𝜀</m:t>
                                  </m:r>
                                </m:e>
                              </m:d>
                            </m:oMath>
                          </a14:m>
                          <a:r>
                            <a:rPr lang="en-US" altLang="zh-CN" sz="1600" b="0" dirty="0">
                              <a:solidFill>
                                <a:schemeClr val="tx1"/>
                              </a:solidFill>
                              <a:latin typeface="Corbel" panose="020B0503020204020204" pitchFamily="34" charset="0"/>
                            </a:rPr>
                            <a:t>  </a:t>
                          </a:r>
                          <a:endParaRPr lang="zh-CN" altLang="en-US" sz="1600"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1583888560"/>
                      </a:ext>
                    </a:extLst>
                  </a:tr>
                  <a:tr h="370840">
                    <a:tc>
                      <a:txBody>
                        <a:bodyPr/>
                        <a:lstStyle/>
                        <a:p>
                          <a:pPr algn="ctr"/>
                          <a:r>
                            <a:rPr lang="en-US" altLang="zh-CN" sz="1600" b="1" dirty="0">
                              <a:solidFill>
                                <a:srgbClr val="C00000"/>
                              </a:solidFill>
                              <a:latin typeface="Corbel" panose="020B0503020204020204" pitchFamily="34" charset="0"/>
                            </a:rPr>
                            <a:t>push</a:t>
                          </a:r>
                          <a:endParaRPr lang="zh-CN" altLang="en-US" sz="1600" b="1" dirty="0">
                            <a:solidFill>
                              <a:srgbClr val="C00000"/>
                            </a:solidFill>
                            <a:latin typeface="Corbel" panose="020B0503020204020204" pitchFamily="34" charset="0"/>
                          </a:endParaRPr>
                        </a:p>
                      </a:txBody>
                      <a:tcPr anchor="ctr"/>
                    </a:tc>
                    <a:tc>
                      <a:txBody>
                        <a:bodyPr/>
                        <a:lstStyle/>
                        <a:p>
                          <a:r>
                            <a:rPr kumimoji="1" lang="en-US" altLang="zh-CN" sz="1600" b="0" dirty="0">
                              <a:solidFill>
                                <a:schemeClr val="tx1"/>
                              </a:solidFill>
                              <a:latin typeface="Corbel" panose="020B0503020204020204" pitchFamily="34" charset="0"/>
                              <a:ea typeface="Cambria Math" panose="02040503050406030204" pitchFamily="18" charset="0"/>
                            </a:rPr>
                            <a:t>if</a:t>
                          </a:r>
                        </a:p>
                        <a:p>
                          <a:r>
                            <a:rPr kumimoji="1" lang="en-US" altLang="zh-CN" sz="1600" b="0" dirty="0">
                              <a:solidFill>
                                <a:schemeClr val="tx1"/>
                              </a:solidFill>
                              <a:latin typeface="Corbel" panose="020B0503020204020204" pitchFamily="34" charset="0"/>
                              <a:ea typeface="Cambria Math" panose="02040503050406030204" pitchFamily="18" charset="0"/>
                            </a:rPr>
                            <a:t>increments </a:t>
                          </a:r>
                          <a14:m>
                            <m:oMath xmlns:m="http://schemas.openxmlformats.org/officeDocument/2006/math">
                              <m:r>
                                <a:rPr kumimoji="1" lang="en-US" altLang="zh-CN" sz="1600" b="1" i="1" smtClean="0">
                                  <a:solidFill>
                                    <a:srgbClr val="C00000"/>
                                  </a:solidFill>
                                  <a:latin typeface="Cambria Math" panose="02040503050406030204" pitchFamily="18" charset="0"/>
                                  <a:ea typeface="Cambria Math" panose="02040503050406030204" pitchFamily="18" charset="0"/>
                                </a:rPr>
                                <m:t>≥</m:t>
                              </m:r>
                              <m:r>
                                <a:rPr kumimoji="1" lang="en-US" altLang="zh-CN" sz="1600" b="1" i="1" smtClean="0">
                                  <a:solidFill>
                                    <a:srgbClr val="C00000"/>
                                  </a:solidFill>
                                  <a:latin typeface="Cambria Math" panose="02040503050406030204" pitchFamily="18" charset="0"/>
                                  <a:ea typeface="Cambria Math" panose="02040503050406030204" pitchFamily="18" charset="0"/>
                                </a:rPr>
                                <m:t>𝜶𝜹</m:t>
                              </m:r>
                            </m:oMath>
                          </a14:m>
                          <a:endParaRPr lang="zh-CN" altLang="en-US" sz="1600" b="1" dirty="0">
                            <a:solidFill>
                              <a:schemeClr val="tx1"/>
                            </a:solidFill>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rPr>
                            <a:t>if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ea typeface="Cambria Math" panose="02040503050406030204" pitchFamily="18" charset="0"/>
                            </a:rPr>
                            <a:t>increments</a:t>
                          </a:r>
                          <a14:m>
                            <m:oMath xmlns:m="http://schemas.openxmlformats.org/officeDocument/2006/math">
                              <m:r>
                                <a:rPr kumimoji="1" lang="en-US" altLang="zh-CN" sz="1600" b="1" i="1" smtClean="0">
                                  <a:solidFill>
                                    <a:srgbClr val="C00000"/>
                                  </a:solidFill>
                                  <a:latin typeface="Cambria Math" panose="02040503050406030204" pitchFamily="18" charset="0"/>
                                  <a:ea typeface="Cambria Math" panose="02040503050406030204" pitchFamily="18" charset="0"/>
                                </a:rPr>
                                <m:t>≥</m:t>
                              </m:r>
                              <m:f>
                                <m:fPr>
                                  <m:ctrlPr>
                                    <a:rPr kumimoji="1" lang="en-US" altLang="zh-CN" sz="1600" b="1" i="1" smtClean="0">
                                      <a:solidFill>
                                        <a:srgbClr val="C00000"/>
                                      </a:solidFill>
                                      <a:latin typeface="Cambria Math" panose="02040503050406030204" pitchFamily="18" charset="0"/>
                                      <a:ea typeface="Cambria Math" panose="02040503050406030204" pitchFamily="18" charset="0"/>
                                    </a:rPr>
                                  </m:ctrlPr>
                                </m:fPr>
                                <m:num>
                                  <m:r>
                                    <a:rPr kumimoji="1" lang="en-US" altLang="zh-CN" sz="1600" b="1" i="1" smtClean="0">
                                      <a:solidFill>
                                        <a:srgbClr val="C00000"/>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rgbClr val="C00000"/>
                                              </a:solidFill>
                                              <a:latin typeface="Cambria Math" panose="02040503050406030204" pitchFamily="18" charset="0"/>
                                              <a:ea typeface="Cambria Math" panose="02040503050406030204" pitchFamily="18" charset="0"/>
                                            </a:rPr>
                                          </m:ctrlPr>
                                        </m:sSubPr>
                                        <m:e>
                                          <m:r>
                                            <a:rPr kumimoji="1" lang="en-US" altLang="zh-CN" sz="1600" b="1" i="1" smtClean="0">
                                              <a:solidFill>
                                                <a:srgbClr val="C00000"/>
                                              </a:solidFill>
                                              <a:latin typeface="Cambria Math" panose="02040503050406030204" pitchFamily="18" charset="0"/>
                                              <a:ea typeface="Cambria Math" panose="02040503050406030204" pitchFamily="18" charset="0"/>
                                            </a:rPr>
                                            <m:t>𝒅</m:t>
                                          </m:r>
                                        </m:e>
                                        <m:sub>
                                          <m:r>
                                            <a:rPr kumimoji="1" lang="en-US" altLang="zh-CN" sz="1600" b="1" i="1" smtClean="0">
                                              <a:solidFill>
                                                <a:srgbClr val="C00000"/>
                                              </a:solidFill>
                                              <a:latin typeface="Cambria Math" panose="02040503050406030204" pitchFamily="18" charset="0"/>
                                              <a:ea typeface="Cambria Math" panose="02040503050406030204" pitchFamily="18" charset="0"/>
                                            </a:rPr>
                                            <m:t>𝒐𝒖𝒕</m:t>
                                          </m:r>
                                        </m:sub>
                                      </m:sSub>
                                      <m:r>
                                        <a:rPr kumimoji="1" lang="en-US" altLang="zh-CN" sz="1600" b="1" i="1" smtClean="0">
                                          <a:solidFill>
                                            <a:srgbClr val="C00000"/>
                                          </a:solidFill>
                                          <a:latin typeface="Cambria Math" panose="02040503050406030204" pitchFamily="18" charset="0"/>
                                          <a:ea typeface="Cambria Math" panose="02040503050406030204" pitchFamily="18" charset="0"/>
                                        </a:rPr>
                                        <m:t>(</m:t>
                                      </m:r>
                                      <m:r>
                                        <a:rPr kumimoji="1" lang="en-US" altLang="zh-CN" sz="1600" b="1" i="1" smtClean="0">
                                          <a:solidFill>
                                            <a:srgbClr val="C00000"/>
                                          </a:solidFill>
                                          <a:latin typeface="Cambria Math" panose="02040503050406030204" pitchFamily="18" charset="0"/>
                                          <a:ea typeface="Cambria Math" panose="02040503050406030204" pitchFamily="18" charset="0"/>
                                        </a:rPr>
                                        <m:t>𝒗</m:t>
                                      </m:r>
                                      <m:r>
                                        <a:rPr kumimoji="1" lang="en-US" altLang="zh-CN" sz="1600" b="1" i="1" smtClean="0">
                                          <a:solidFill>
                                            <a:srgbClr val="C00000"/>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tx1"/>
                            </a:solidFill>
                            <a:latin typeface="Corbel" panose="020B0503020204020204" pitchFamily="34" charset="0"/>
                          </a:endParaRPr>
                        </a:p>
                      </a:txBody>
                      <a:tcPr anchor="ctr"/>
                    </a:tc>
                    <a:extLst>
                      <a:ext uri="{0D108BD9-81ED-4DB2-BD59-A6C34878D82A}">
                        <a16:rowId xmlns:a16="http://schemas.microsoft.com/office/drawing/2014/main" val="3653101828"/>
                      </a:ext>
                    </a:extLst>
                  </a:tr>
                  <a:tr h="370840">
                    <a:tc>
                      <a:txBody>
                        <a:bodyPr/>
                        <a:lstStyle/>
                        <a:p>
                          <a:pPr algn="ctr"/>
                          <a:r>
                            <a:rPr lang="en-US" altLang="zh-CN" sz="1600" b="1" dirty="0">
                              <a:solidFill>
                                <a:srgbClr val="0070C0"/>
                              </a:solidFill>
                              <a:latin typeface="Corbel" panose="020B0503020204020204" pitchFamily="34" charset="0"/>
                            </a:rPr>
                            <a:t>push by random </a:t>
                          </a:r>
                          <a14:m>
                            <m:oMath xmlns:m="http://schemas.openxmlformats.org/officeDocument/2006/math">
                              <m:r>
                                <a:rPr lang="en-US" altLang="zh-CN" sz="1600" b="1" i="1" smtClean="0">
                                  <a:solidFill>
                                    <a:srgbClr val="0070C0"/>
                                  </a:solidFill>
                                  <a:latin typeface="Cambria Math" panose="02040503050406030204" pitchFamily="18" charset="0"/>
                                </a:rPr>
                                <m:t>𝒓</m:t>
                              </m:r>
                            </m:oMath>
                          </a14:m>
                          <a:endParaRPr lang="zh-CN" altLang="en-US" sz="1600" b="1" dirty="0">
                            <a:solidFill>
                              <a:srgbClr val="0070C0"/>
                            </a:solidFill>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rPr>
                            <a:t>else 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ea typeface="Cambria Math" panose="02040503050406030204" pitchFamily="18" charset="0"/>
                            </a:rPr>
                            <a:t>increments</a:t>
                          </a:r>
                          <a14:m>
                            <m:oMath xmlns:m="http://schemas.openxmlformats.org/officeDocument/2006/math">
                              <m:r>
                                <a:rPr kumimoji="1" lang="en-US" altLang="zh-CN" sz="1600" b="1" i="1" smtClean="0">
                                  <a:solidFill>
                                    <a:srgbClr val="0070C0"/>
                                  </a:solidFill>
                                  <a:latin typeface="Cambria Math" panose="02040503050406030204" pitchFamily="18" charset="0"/>
                                  <a:ea typeface="Cambria Math" panose="02040503050406030204" pitchFamily="18" charset="0"/>
                                </a:rPr>
                                <m:t>≥</m:t>
                              </m:r>
                              <m:r>
                                <a:rPr kumimoji="1" lang="en-US" altLang="zh-CN" sz="1600" b="1" i="1" smtClean="0">
                                  <a:solidFill>
                                    <a:srgbClr val="0070C0"/>
                                  </a:solidFill>
                                  <a:latin typeface="Cambria Math" panose="02040503050406030204" pitchFamily="18" charset="0"/>
                                  <a:ea typeface="Cambria Math" panose="02040503050406030204" pitchFamily="18" charset="0"/>
                                </a:rPr>
                                <m:t>𝒓</m:t>
                              </m:r>
                              <m:r>
                                <a:rPr kumimoji="1" lang="en-US" altLang="zh-CN" sz="1600" b="1" i="1">
                                  <a:solidFill>
                                    <a:srgbClr val="0070C0"/>
                                  </a:solidFill>
                                  <a:latin typeface="Cambria Math" panose="02040503050406030204" pitchFamily="18" charset="0"/>
                                  <a:ea typeface="Cambria Math" panose="02040503050406030204" pitchFamily="18" charset="0"/>
                                </a:rPr>
                                <m:t>𝜶𝜹</m:t>
                              </m:r>
                            </m:oMath>
                          </a14:m>
                          <a:endParaRPr lang="zh-CN" altLang="en-US" sz="1600" b="1" dirty="0">
                            <a:solidFill>
                              <a:schemeClr val="tx1"/>
                            </a:solidFill>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rPr>
                            <a:t>else 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ea typeface="Cambria Math" panose="02040503050406030204" pitchFamily="18" charset="0"/>
                            </a:rPr>
                            <a:t>increments</a:t>
                          </a:r>
                          <a14:m>
                            <m:oMath xmlns:m="http://schemas.openxmlformats.org/officeDocument/2006/math">
                              <m:r>
                                <a:rPr kumimoji="1" lang="en-US" altLang="zh-CN" sz="1600" b="1" i="1" smtClean="0">
                                  <a:solidFill>
                                    <a:srgbClr val="0070C0"/>
                                  </a:solidFill>
                                  <a:latin typeface="Cambria Math" panose="02040503050406030204" pitchFamily="18" charset="0"/>
                                  <a:ea typeface="Cambria Math" panose="02040503050406030204" pitchFamily="18" charset="0"/>
                                </a:rPr>
                                <m:t>≥</m:t>
                              </m:r>
                              <m:f>
                                <m:fPr>
                                  <m:ctrlPr>
                                    <a:rPr kumimoji="1" lang="en-US" altLang="zh-CN" sz="1600" b="1" i="1" smtClean="0">
                                      <a:solidFill>
                                        <a:srgbClr val="0070C0"/>
                                      </a:solidFill>
                                      <a:latin typeface="Cambria Math" panose="02040503050406030204" pitchFamily="18" charset="0"/>
                                      <a:ea typeface="Cambria Math" panose="02040503050406030204" pitchFamily="18" charset="0"/>
                                    </a:rPr>
                                  </m:ctrlPr>
                                </m:fPr>
                                <m:num>
                                  <m:r>
                                    <a:rPr kumimoji="1" lang="en-US" altLang="zh-CN" sz="1600" b="1" i="1" smtClean="0">
                                      <a:solidFill>
                                        <a:srgbClr val="0070C0"/>
                                      </a:solidFill>
                                      <a:latin typeface="Cambria Math" panose="02040503050406030204" pitchFamily="18" charset="0"/>
                                      <a:ea typeface="Cambria Math" panose="02040503050406030204" pitchFamily="18" charset="0"/>
                                    </a:rPr>
                                    <m:t>𝒓</m:t>
                                  </m:r>
                                  <m:r>
                                    <a:rPr kumimoji="1" lang="en-US" altLang="zh-CN" sz="1600" b="1" i="1" smtClean="0">
                                      <a:solidFill>
                                        <a:srgbClr val="0070C0"/>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rgbClr val="0070C0"/>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rgbClr val="0070C0"/>
                                              </a:solidFill>
                                              <a:latin typeface="Cambria Math" panose="02040503050406030204" pitchFamily="18" charset="0"/>
                                              <a:ea typeface="Cambria Math" panose="02040503050406030204" pitchFamily="18" charset="0"/>
                                            </a:rPr>
                                          </m:ctrlPr>
                                        </m:sSubPr>
                                        <m:e>
                                          <m:r>
                                            <a:rPr kumimoji="1" lang="en-US" altLang="zh-CN" sz="1600" b="1" i="1" smtClean="0">
                                              <a:solidFill>
                                                <a:srgbClr val="0070C0"/>
                                              </a:solidFill>
                                              <a:latin typeface="Cambria Math" panose="02040503050406030204" pitchFamily="18" charset="0"/>
                                              <a:ea typeface="Cambria Math" panose="02040503050406030204" pitchFamily="18" charset="0"/>
                                            </a:rPr>
                                            <m:t>𝒅</m:t>
                                          </m:r>
                                        </m:e>
                                        <m:sub>
                                          <m:r>
                                            <a:rPr kumimoji="1" lang="en-US" altLang="zh-CN" sz="1600" b="1" i="1" smtClean="0">
                                              <a:solidFill>
                                                <a:srgbClr val="0070C0"/>
                                              </a:solidFill>
                                              <a:latin typeface="Cambria Math" panose="02040503050406030204" pitchFamily="18" charset="0"/>
                                              <a:ea typeface="Cambria Math" panose="02040503050406030204" pitchFamily="18" charset="0"/>
                                            </a:rPr>
                                            <m:t>𝒐𝒖𝒕</m:t>
                                          </m:r>
                                        </m:sub>
                                      </m:sSub>
                                      <m:r>
                                        <a:rPr kumimoji="1" lang="en-US" altLang="zh-CN" sz="1600" b="1" i="1" smtClean="0">
                                          <a:solidFill>
                                            <a:srgbClr val="0070C0"/>
                                          </a:solidFill>
                                          <a:latin typeface="Cambria Math" panose="02040503050406030204" pitchFamily="18" charset="0"/>
                                          <a:ea typeface="Cambria Math" panose="02040503050406030204" pitchFamily="18" charset="0"/>
                                        </a:rPr>
                                        <m:t>(</m:t>
                                      </m:r>
                                      <m:r>
                                        <a:rPr kumimoji="1" lang="en-US" altLang="zh-CN" sz="1600" b="1" i="1" smtClean="0">
                                          <a:solidFill>
                                            <a:srgbClr val="0070C0"/>
                                          </a:solidFill>
                                          <a:latin typeface="Cambria Math" panose="02040503050406030204" pitchFamily="18" charset="0"/>
                                          <a:ea typeface="Cambria Math" panose="02040503050406030204" pitchFamily="18" charset="0"/>
                                        </a:rPr>
                                        <m:t>𝒗</m:t>
                                      </m:r>
                                      <m:r>
                                        <a:rPr kumimoji="1" lang="en-US" altLang="zh-CN" sz="1600" b="1" i="1" smtClean="0">
                                          <a:solidFill>
                                            <a:srgbClr val="0070C0"/>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tx1"/>
                            </a:solidFill>
                            <a:latin typeface="Corbel" panose="020B0503020204020204" pitchFamily="34" charset="0"/>
                          </a:endParaRPr>
                        </a:p>
                      </a:txBody>
                      <a:tcPr anchor="ctr"/>
                    </a:tc>
                    <a:extLst>
                      <a:ext uri="{0D108BD9-81ED-4DB2-BD59-A6C34878D82A}">
                        <a16:rowId xmlns:a16="http://schemas.microsoft.com/office/drawing/2014/main" val="1730850907"/>
                      </a:ext>
                    </a:extLst>
                  </a:tr>
                  <a:tr h="370840">
                    <a:tc>
                      <a:txBody>
                        <a:bodyPr/>
                        <a:lstStyle/>
                        <a:p>
                          <a:pPr algn="ctr"/>
                          <a:r>
                            <a:rPr lang="en-US" altLang="zh-CN" sz="1600" b="1" dirty="0">
                              <a:latin typeface="Corbel" panose="020B0503020204020204" pitchFamily="34" charset="0"/>
                            </a:rPr>
                            <a:t>no push</a:t>
                          </a:r>
                          <a:endParaRPr lang="zh-CN" altLang="en-US" sz="1600" b="1" dirty="0">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ea typeface="+mn-ea"/>
                            </a:rPr>
                            <a:t>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ea typeface="Cambria Math" panose="02040503050406030204" pitchFamily="18" charset="0"/>
                            </a:rPr>
                            <a:t>increments</a:t>
                          </a:r>
                          <a14:m>
                            <m:oMath xmlns:m="http://schemas.openxmlformats.org/officeDocument/2006/math">
                              <m:r>
                                <a:rPr kumimoji="1" lang="en-US" altLang="zh-CN" sz="1600" b="1" i="1" smtClean="0">
                                  <a:solidFill>
                                    <a:schemeClr val="tx1"/>
                                  </a:solidFill>
                                  <a:latin typeface="Cambria Math" panose="02040503050406030204" pitchFamily="18" charset="0"/>
                                </a:rPr>
                                <m:t>&lt;</m:t>
                              </m:r>
                              <m:r>
                                <a:rPr kumimoji="1" lang="en-US" altLang="zh-CN" sz="1600" b="1" i="1" smtClean="0">
                                  <a:solidFill>
                                    <a:schemeClr val="tx1"/>
                                  </a:solidFill>
                                  <a:latin typeface="Cambria Math" panose="02040503050406030204" pitchFamily="18" charset="0"/>
                                  <a:ea typeface="Cambria Math" panose="02040503050406030204" pitchFamily="18" charset="0"/>
                                </a:rPr>
                                <m:t>𝒓</m:t>
                              </m:r>
                              <m:r>
                                <a:rPr kumimoji="1" lang="en-US" altLang="zh-CN" sz="1600" b="1" i="1">
                                  <a:solidFill>
                                    <a:schemeClr val="tx1"/>
                                  </a:solidFill>
                                  <a:latin typeface="Cambria Math" panose="02040503050406030204" pitchFamily="18" charset="0"/>
                                  <a:ea typeface="Cambria Math" panose="02040503050406030204" pitchFamily="18" charset="0"/>
                                </a:rPr>
                                <m:t>𝜶𝜹</m:t>
                              </m:r>
                            </m:oMath>
                          </a14:m>
                          <a:endParaRPr lang="zh-CN" altLang="en-US" sz="1600" b="1" dirty="0">
                            <a:solidFill>
                              <a:schemeClr val="tx1"/>
                            </a:solidFill>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rPr>
                            <a:t>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rbel" panose="020B0503020204020204" pitchFamily="34" charset="0"/>
                              <a:ea typeface="Cambria Math" panose="02040503050406030204" pitchFamily="18" charset="0"/>
                            </a:rPr>
                            <a:t>increments</a:t>
                          </a:r>
                          <a14:m>
                            <m:oMath xmlns:m="http://schemas.openxmlformats.org/officeDocument/2006/math">
                              <m:r>
                                <a:rPr kumimoji="1" lang="en-US" altLang="zh-CN" sz="1600" b="1" i="1" smtClean="0">
                                  <a:solidFill>
                                    <a:schemeClr val="tx1"/>
                                  </a:solidFill>
                                  <a:latin typeface="Cambria Math" panose="02040503050406030204" pitchFamily="18" charset="0"/>
                                </a:rPr>
                                <m:t>&lt;</m:t>
                              </m:r>
                              <m:f>
                                <m:fPr>
                                  <m:ctrlPr>
                                    <a:rPr kumimoji="1" lang="en-US" altLang="zh-CN" sz="1600" b="1" i="1" smtClean="0">
                                      <a:solidFill>
                                        <a:schemeClr val="tx1"/>
                                      </a:solidFill>
                                      <a:latin typeface="Cambria Math" panose="02040503050406030204" pitchFamily="18" charset="0"/>
                                      <a:ea typeface="Cambria Math" panose="02040503050406030204" pitchFamily="18" charset="0"/>
                                    </a:rPr>
                                  </m:ctrlPr>
                                </m:fPr>
                                <m:num>
                                  <m:r>
                                    <a:rPr kumimoji="1" lang="en-US" altLang="zh-CN" sz="1600" b="1" i="1" smtClean="0">
                                      <a:solidFill>
                                        <a:schemeClr val="tx1"/>
                                      </a:solidFill>
                                      <a:latin typeface="Cambria Math" panose="02040503050406030204" pitchFamily="18" charset="0"/>
                                      <a:ea typeface="Cambria Math" panose="02040503050406030204" pitchFamily="18" charset="0"/>
                                    </a:rPr>
                                    <m:t>𝒓</m:t>
                                  </m:r>
                                  <m:r>
                                    <a:rPr kumimoji="1" lang="en-US" altLang="zh-CN" sz="1600" b="1" i="1" smtClean="0">
                                      <a:solidFill>
                                        <a:schemeClr val="tx1"/>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chemeClr val="tx1"/>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chemeClr val="tx1"/>
                                              </a:solidFill>
                                              <a:latin typeface="Cambria Math" panose="02040503050406030204" pitchFamily="18" charset="0"/>
                                              <a:ea typeface="Cambria Math" panose="02040503050406030204" pitchFamily="18" charset="0"/>
                                            </a:rPr>
                                          </m:ctrlPr>
                                        </m:sSubPr>
                                        <m:e>
                                          <m:r>
                                            <a:rPr kumimoji="1" lang="en-US" altLang="zh-CN" sz="1600" b="1" i="1" smtClean="0">
                                              <a:solidFill>
                                                <a:schemeClr val="tx1"/>
                                              </a:solidFill>
                                              <a:latin typeface="Cambria Math" panose="02040503050406030204" pitchFamily="18" charset="0"/>
                                              <a:ea typeface="Cambria Math" panose="02040503050406030204" pitchFamily="18" charset="0"/>
                                            </a:rPr>
                                            <m:t>𝒅</m:t>
                                          </m:r>
                                        </m:e>
                                        <m:sub>
                                          <m:r>
                                            <a:rPr kumimoji="1" lang="en-US" altLang="zh-CN" sz="1600" b="1" i="1" smtClean="0">
                                              <a:solidFill>
                                                <a:schemeClr val="tx1"/>
                                              </a:solidFill>
                                              <a:latin typeface="Cambria Math" panose="02040503050406030204" pitchFamily="18" charset="0"/>
                                              <a:ea typeface="Cambria Math" panose="02040503050406030204" pitchFamily="18" charset="0"/>
                                            </a:rPr>
                                            <m:t>𝒐𝒖𝒕</m:t>
                                          </m:r>
                                        </m:sub>
                                      </m:sSub>
                                      <m:r>
                                        <a:rPr kumimoji="1" lang="en-US" altLang="zh-CN" sz="1600" b="1" i="1" smtClean="0">
                                          <a:solidFill>
                                            <a:schemeClr val="tx1"/>
                                          </a:solidFill>
                                          <a:latin typeface="Cambria Math" panose="02040503050406030204" pitchFamily="18" charset="0"/>
                                          <a:ea typeface="Cambria Math" panose="02040503050406030204" pitchFamily="18" charset="0"/>
                                        </a:rPr>
                                        <m:t>(</m:t>
                                      </m:r>
                                      <m:r>
                                        <a:rPr kumimoji="1" lang="en-US" altLang="zh-CN" sz="1600" b="1" i="1" smtClean="0">
                                          <a:solidFill>
                                            <a:schemeClr val="tx1"/>
                                          </a:solidFill>
                                          <a:latin typeface="Cambria Math" panose="02040503050406030204" pitchFamily="18" charset="0"/>
                                          <a:ea typeface="Cambria Math" panose="02040503050406030204" pitchFamily="18" charset="0"/>
                                        </a:rPr>
                                        <m:t>𝒗</m:t>
                                      </m:r>
                                      <m:r>
                                        <a:rPr kumimoji="1" lang="en-US" altLang="zh-CN" sz="1600" b="1" i="1" smtClean="0">
                                          <a:solidFill>
                                            <a:schemeClr val="tx1"/>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tx1"/>
                            </a:solidFill>
                            <a:latin typeface="Corbel" panose="020B0503020204020204" pitchFamily="34" charset="0"/>
                          </a:endParaRPr>
                        </a:p>
                      </a:txBody>
                      <a:tcPr anchor="ctr"/>
                    </a:tc>
                    <a:extLst>
                      <a:ext uri="{0D108BD9-81ED-4DB2-BD59-A6C34878D82A}">
                        <a16:rowId xmlns:a16="http://schemas.microsoft.com/office/drawing/2014/main" val="1297930354"/>
                      </a:ext>
                    </a:extLst>
                  </a:tr>
                </a:tbl>
              </a:graphicData>
            </a:graphic>
          </p:graphicFrame>
        </mc:Choice>
        <mc:Fallback xmlns="">
          <p:graphicFrame>
            <p:nvGraphicFramePr>
              <p:cNvPr id="5" name="表格 4">
                <a:extLst>
                  <a:ext uri="{FF2B5EF4-FFF2-40B4-BE49-F238E27FC236}">
                    <a16:creationId xmlns:a16="http://schemas.microsoft.com/office/drawing/2014/main" id="{D0F438D1-E1EA-5B44-9B06-0753DDC01BD2}"/>
                  </a:ext>
                </a:extLst>
              </p:cNvPr>
              <p:cNvGraphicFramePr>
                <a:graphicFrameLocks noGrp="1"/>
              </p:cNvGraphicFramePr>
              <p:nvPr>
                <p:extLst>
                  <p:ext uri="{D42A27DB-BD31-4B8C-83A1-F6EECF244321}">
                    <p14:modId xmlns:p14="http://schemas.microsoft.com/office/powerpoint/2010/main" val="418409926"/>
                  </p:ext>
                </p:extLst>
              </p:nvPr>
            </p:nvGraphicFramePr>
            <p:xfrm>
              <a:off x="4023617" y="3670596"/>
              <a:ext cx="4874788" cy="2978658"/>
            </p:xfrm>
            <a:graphic>
              <a:graphicData uri="http://schemas.openxmlformats.org/drawingml/2006/table">
                <a:tbl>
                  <a:tblPr firstRow="1" bandRow="1">
                    <a:tableStyleId>{5940675A-B579-460E-94D1-54222C63F5DA}</a:tableStyleId>
                  </a:tblPr>
                  <a:tblGrid>
                    <a:gridCol w="1042958">
                      <a:extLst>
                        <a:ext uri="{9D8B030D-6E8A-4147-A177-3AD203B41FA5}">
                          <a16:colId xmlns:a16="http://schemas.microsoft.com/office/drawing/2014/main" val="306731683"/>
                        </a:ext>
                      </a:extLst>
                    </a:gridCol>
                    <a:gridCol w="1824564">
                      <a:extLst>
                        <a:ext uri="{9D8B030D-6E8A-4147-A177-3AD203B41FA5}">
                          <a16:colId xmlns:a16="http://schemas.microsoft.com/office/drawing/2014/main" val="1124059318"/>
                        </a:ext>
                      </a:extLst>
                    </a:gridCol>
                    <a:gridCol w="2007266">
                      <a:extLst>
                        <a:ext uri="{9D8B030D-6E8A-4147-A177-3AD203B41FA5}">
                          <a16:colId xmlns:a16="http://schemas.microsoft.com/office/drawing/2014/main" val="1602071727"/>
                        </a:ext>
                      </a:extLst>
                    </a:gridCol>
                  </a:tblGrid>
                  <a:tr h="370840">
                    <a:tc>
                      <a:txBody>
                        <a:bodyPr/>
                        <a:lstStyle/>
                        <a:p>
                          <a:pPr algn="ctr"/>
                          <a:endParaRPr lang="zh-CN" altLang="en-US" b="0" dirty="0">
                            <a:latin typeface="Corbel" panose="020B0503020204020204" pitchFamily="34" charset="0"/>
                          </a:endParaRPr>
                        </a:p>
                      </a:txBody>
                      <a:tcPr anchor="ctr"/>
                    </a:tc>
                    <a:tc>
                      <a:txBody>
                        <a:bodyPr/>
                        <a:lstStyle/>
                        <a:p>
                          <a:endParaRPr lang="zh-CN"/>
                        </a:p>
                      </a:txBody>
                      <a:tcPr anchor="ctr">
                        <a:blipFill>
                          <a:blip r:embed="rId5"/>
                          <a:stretch>
                            <a:fillRect l="-56944" t="-3448" r="-110417" b="-713793"/>
                          </a:stretch>
                        </a:blipFill>
                      </a:tcPr>
                    </a:tc>
                    <a:tc>
                      <a:txBody>
                        <a:bodyPr/>
                        <a:lstStyle/>
                        <a:p>
                          <a:endParaRPr lang="zh-CN"/>
                        </a:p>
                      </a:txBody>
                      <a:tcPr anchor="ctr">
                        <a:blipFill>
                          <a:blip r:embed="rId5"/>
                          <a:stretch>
                            <a:fillRect l="-142138" t="-3448" b="-713793"/>
                          </a:stretch>
                        </a:blipFill>
                      </a:tcPr>
                    </a:tc>
                    <a:extLst>
                      <a:ext uri="{0D108BD9-81ED-4DB2-BD59-A6C34878D82A}">
                        <a16:rowId xmlns:a16="http://schemas.microsoft.com/office/drawing/2014/main" val="2345941733"/>
                      </a:ext>
                    </a:extLst>
                  </a:tr>
                  <a:tr h="469646">
                    <a:tc>
                      <a:txBody>
                        <a:bodyPr/>
                        <a:lstStyle/>
                        <a:p>
                          <a:endParaRPr lang="zh-CN"/>
                        </a:p>
                      </a:txBody>
                      <a:tcPr anchor="ctr">
                        <a:blipFill>
                          <a:blip r:embed="rId5"/>
                          <a:stretch>
                            <a:fillRect t="-81081" r="-369512" b="-459459"/>
                          </a:stretch>
                        </a:blipFill>
                      </a:tcPr>
                    </a:tc>
                    <a:tc>
                      <a:txBody>
                        <a:bodyPr/>
                        <a:lstStyle/>
                        <a:p>
                          <a:endParaRPr lang="zh-CN"/>
                        </a:p>
                      </a:txBody>
                      <a:tcPr anchor="ctr">
                        <a:blipFill>
                          <a:blip r:embed="rId5"/>
                          <a:stretch>
                            <a:fillRect l="-56944" t="-81081" r="-110417" b="-459459"/>
                          </a:stretch>
                        </a:blipFill>
                      </a:tcPr>
                    </a:tc>
                    <a:tc>
                      <a:txBody>
                        <a:bodyPr/>
                        <a:lstStyle/>
                        <a:p>
                          <a:endParaRPr lang="zh-CN"/>
                        </a:p>
                      </a:txBody>
                      <a:tcPr anchor="ctr">
                        <a:blipFill>
                          <a:blip r:embed="rId5"/>
                          <a:stretch>
                            <a:fillRect l="-142138" t="-81081" b="-459459"/>
                          </a:stretch>
                        </a:blipFill>
                      </a:tcPr>
                    </a:tc>
                    <a:extLst>
                      <a:ext uri="{0D108BD9-81ED-4DB2-BD59-A6C34878D82A}">
                        <a16:rowId xmlns:a16="http://schemas.microsoft.com/office/drawing/2014/main" val="1583888560"/>
                      </a:ext>
                    </a:extLst>
                  </a:tr>
                  <a:tr h="712724">
                    <a:tc>
                      <a:txBody>
                        <a:bodyPr/>
                        <a:lstStyle/>
                        <a:p>
                          <a:pPr algn="ctr"/>
                          <a:r>
                            <a:rPr lang="en-US" altLang="zh-CN" sz="1600" b="1" dirty="0">
                              <a:solidFill>
                                <a:srgbClr val="C00000"/>
                              </a:solidFill>
                              <a:latin typeface="Corbel" panose="020B0503020204020204" pitchFamily="34" charset="0"/>
                            </a:rPr>
                            <a:t>push</a:t>
                          </a:r>
                          <a:endParaRPr lang="zh-CN" altLang="en-US" sz="1600" b="1" dirty="0">
                            <a:solidFill>
                              <a:srgbClr val="C00000"/>
                            </a:solidFill>
                            <a:latin typeface="Corbel" panose="020B0503020204020204" pitchFamily="34" charset="0"/>
                          </a:endParaRPr>
                        </a:p>
                      </a:txBody>
                      <a:tcPr anchor="ctr"/>
                    </a:tc>
                    <a:tc>
                      <a:txBody>
                        <a:bodyPr/>
                        <a:lstStyle/>
                        <a:p>
                          <a:endParaRPr lang="zh-CN"/>
                        </a:p>
                      </a:txBody>
                      <a:tcPr anchor="ctr">
                        <a:blipFill>
                          <a:blip r:embed="rId5"/>
                          <a:stretch>
                            <a:fillRect l="-56944" t="-117544" r="-110417" b="-198246"/>
                          </a:stretch>
                        </a:blipFill>
                      </a:tcPr>
                    </a:tc>
                    <a:tc>
                      <a:txBody>
                        <a:bodyPr/>
                        <a:lstStyle/>
                        <a:p>
                          <a:endParaRPr lang="zh-CN"/>
                        </a:p>
                      </a:txBody>
                      <a:tcPr anchor="ctr">
                        <a:blipFill>
                          <a:blip r:embed="rId5"/>
                          <a:stretch>
                            <a:fillRect l="-142138" t="-117544" b="-198246"/>
                          </a:stretch>
                        </a:blipFill>
                      </a:tcPr>
                    </a:tc>
                    <a:extLst>
                      <a:ext uri="{0D108BD9-81ED-4DB2-BD59-A6C34878D82A}">
                        <a16:rowId xmlns:a16="http://schemas.microsoft.com/office/drawing/2014/main" val="3653101828"/>
                      </a:ext>
                    </a:extLst>
                  </a:tr>
                  <a:tr h="712724">
                    <a:tc>
                      <a:txBody>
                        <a:bodyPr/>
                        <a:lstStyle/>
                        <a:p>
                          <a:endParaRPr lang="zh-CN"/>
                        </a:p>
                      </a:txBody>
                      <a:tcPr anchor="ctr">
                        <a:blipFill>
                          <a:blip r:embed="rId5"/>
                          <a:stretch>
                            <a:fillRect t="-221429" r="-369512" b="-101786"/>
                          </a:stretch>
                        </a:blipFill>
                      </a:tcPr>
                    </a:tc>
                    <a:tc>
                      <a:txBody>
                        <a:bodyPr/>
                        <a:lstStyle/>
                        <a:p>
                          <a:endParaRPr lang="zh-CN"/>
                        </a:p>
                      </a:txBody>
                      <a:tcPr anchor="ctr">
                        <a:blipFill>
                          <a:blip r:embed="rId5"/>
                          <a:stretch>
                            <a:fillRect l="-56944" t="-221429" r="-110417" b="-101786"/>
                          </a:stretch>
                        </a:blipFill>
                      </a:tcPr>
                    </a:tc>
                    <a:tc>
                      <a:txBody>
                        <a:bodyPr/>
                        <a:lstStyle/>
                        <a:p>
                          <a:endParaRPr lang="zh-CN"/>
                        </a:p>
                      </a:txBody>
                      <a:tcPr anchor="ctr">
                        <a:blipFill>
                          <a:blip r:embed="rId5"/>
                          <a:stretch>
                            <a:fillRect l="-142138" t="-221429" b="-101786"/>
                          </a:stretch>
                        </a:blipFill>
                      </a:tcPr>
                    </a:tc>
                    <a:extLst>
                      <a:ext uri="{0D108BD9-81ED-4DB2-BD59-A6C34878D82A}">
                        <a16:rowId xmlns:a16="http://schemas.microsoft.com/office/drawing/2014/main" val="1730850907"/>
                      </a:ext>
                    </a:extLst>
                  </a:tr>
                  <a:tr h="712724">
                    <a:tc>
                      <a:txBody>
                        <a:bodyPr/>
                        <a:lstStyle/>
                        <a:p>
                          <a:pPr algn="ctr"/>
                          <a:r>
                            <a:rPr lang="en-US" altLang="zh-CN" sz="1600" b="1" dirty="0">
                              <a:latin typeface="Corbel" panose="020B0503020204020204" pitchFamily="34" charset="0"/>
                            </a:rPr>
                            <a:t>no push</a:t>
                          </a:r>
                          <a:endParaRPr lang="zh-CN" altLang="en-US" sz="1600" b="1" dirty="0">
                            <a:latin typeface="Corbel" panose="020B0503020204020204" pitchFamily="34" charset="0"/>
                          </a:endParaRPr>
                        </a:p>
                      </a:txBody>
                      <a:tcPr anchor="ctr"/>
                    </a:tc>
                    <a:tc>
                      <a:txBody>
                        <a:bodyPr/>
                        <a:lstStyle/>
                        <a:p>
                          <a:endParaRPr lang="zh-CN"/>
                        </a:p>
                      </a:txBody>
                      <a:tcPr anchor="ctr">
                        <a:blipFill>
                          <a:blip r:embed="rId5"/>
                          <a:stretch>
                            <a:fillRect l="-56944" t="-321429" r="-110417" b="-1786"/>
                          </a:stretch>
                        </a:blipFill>
                      </a:tcPr>
                    </a:tc>
                    <a:tc>
                      <a:txBody>
                        <a:bodyPr/>
                        <a:lstStyle/>
                        <a:p>
                          <a:endParaRPr lang="zh-CN"/>
                        </a:p>
                      </a:txBody>
                      <a:tcPr anchor="ctr">
                        <a:blipFill>
                          <a:blip r:embed="rId5"/>
                          <a:stretch>
                            <a:fillRect l="-142138" t="-321429" b="-1786"/>
                          </a:stretch>
                        </a:blipFill>
                      </a:tcPr>
                    </a:tc>
                    <a:extLst>
                      <a:ext uri="{0D108BD9-81ED-4DB2-BD59-A6C34878D82A}">
                        <a16:rowId xmlns:a16="http://schemas.microsoft.com/office/drawing/2014/main" val="1297930354"/>
                      </a:ext>
                    </a:extLst>
                  </a:tr>
                </a:tbl>
              </a:graphicData>
            </a:graphic>
          </p:graphicFrame>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FF277B46-359B-1B48-9232-E4F9AC52187B}"/>
                  </a:ext>
                </a:extLst>
              </p:cNvPr>
              <p:cNvSpPr/>
              <p:nvPr/>
            </p:nvSpPr>
            <p:spPr>
              <a:xfrm>
                <a:off x="3967440" y="2852936"/>
                <a:ext cx="4925040" cy="817660"/>
              </a:xfrm>
              <a:prstGeom prst="rect">
                <a:avLst/>
              </a:prstGeom>
            </p:spPr>
            <p:txBody>
              <a:bodyPr wrap="square">
                <a:spAutoFit/>
              </a:bodyPr>
              <a:lstStyle/>
              <a:p>
                <a:r>
                  <a:rPr kumimoji="1" lang="en-US" altLang="zh-CN" sz="1800" b="0" dirty="0">
                    <a:latin typeface="Corbel" panose="020B0503020204020204" pitchFamily="34" charset="0"/>
                    <a:ea typeface="Cambria Math" panose="02040503050406030204" pitchFamily="18" charset="0"/>
                  </a:rPr>
                  <a:t>the </a:t>
                </a:r>
                <a:r>
                  <a:rPr kumimoji="1" lang="en-US" altLang="zh-CN" sz="1800" dirty="0">
                    <a:latin typeface="Corbel" panose="020B0503020204020204" pitchFamily="34" charset="0"/>
                    <a:ea typeface="Cambria Math" panose="02040503050406030204" pitchFamily="18" charset="0"/>
                  </a:rPr>
                  <a:t>reserve’s increment </a:t>
                </a:r>
                <a:r>
                  <a:rPr kumimoji="1" lang="en-US" altLang="zh-CN" sz="1800" b="0" dirty="0">
                    <a:latin typeface="Corbel" panose="020B0503020204020204" pitchFamily="34" charset="0"/>
                    <a:ea typeface="Cambria Math" panose="02040503050406030204" pitchFamily="18" charset="0"/>
                  </a:rPr>
                  <a:t>for node </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𝑣</m:t>
                    </m:r>
                    <m:r>
                      <a:rPr kumimoji="1" lang="en-US" altLang="zh-CN" sz="1800" b="0" i="1" smtClean="0">
                        <a:latin typeface="Cambria Math" panose="02040503050406030204" pitchFamily="18" charset="0"/>
                        <a:ea typeface="Cambria Math" panose="02040503050406030204" pitchFamily="18" charset="0"/>
                      </a:rPr>
                      <m:t>∈</m:t>
                    </m:r>
                    <m:sSub>
                      <m:sSubPr>
                        <m:ctrlPr>
                          <a:rPr kumimoji="1" lang="en-US" altLang="zh-CN" sz="1800" b="0" i="1" smtClean="0">
                            <a:latin typeface="Cambria Math" panose="02040503050406030204" pitchFamily="18" charset="0"/>
                            <a:ea typeface="Cambria Math" panose="02040503050406030204" pitchFamily="18" charset="0"/>
                          </a:rPr>
                        </m:ctrlPr>
                      </m:sSubPr>
                      <m:e>
                        <m:r>
                          <a:rPr kumimoji="1" lang="en-US" altLang="zh-CN" sz="1800" b="0" i="1" smtClean="0">
                            <a:latin typeface="Cambria Math" panose="02040503050406030204" pitchFamily="18" charset="0"/>
                            <a:ea typeface="Cambria Math" panose="02040503050406030204" pitchFamily="18" charset="0"/>
                          </a:rPr>
                          <m:t>𝑁</m:t>
                        </m:r>
                      </m:e>
                      <m:sub>
                        <m:r>
                          <a:rPr kumimoji="1" lang="en-US" altLang="zh-CN" sz="1800" b="0" i="1" smtClean="0">
                            <a:latin typeface="Cambria Math" panose="02040503050406030204" pitchFamily="18" charset="0"/>
                            <a:ea typeface="Cambria Math" panose="02040503050406030204" pitchFamily="18" charset="0"/>
                          </a:rPr>
                          <m:t>𝑖𝑛</m:t>
                        </m:r>
                      </m:sub>
                    </m:sSub>
                    <m:d>
                      <m:dPr>
                        <m:ctrlPr>
                          <a:rPr kumimoji="1" lang="en-US" altLang="zh-CN" sz="1800" b="0" i="1" smtClean="0">
                            <a:latin typeface="Cambria Math" panose="02040503050406030204" pitchFamily="18" charset="0"/>
                            <a:ea typeface="Cambria Math" panose="02040503050406030204" pitchFamily="18" charset="0"/>
                          </a:rPr>
                        </m:ctrlPr>
                      </m:dPr>
                      <m:e>
                        <m:r>
                          <a:rPr kumimoji="1" lang="en-US" altLang="zh-CN" sz="1800" b="0" i="1" smtClean="0">
                            <a:latin typeface="Cambria Math" panose="02040503050406030204" pitchFamily="18" charset="0"/>
                            <a:ea typeface="Cambria Math" panose="02040503050406030204" pitchFamily="18" charset="0"/>
                          </a:rPr>
                          <m:t>𝑡</m:t>
                        </m:r>
                      </m:e>
                    </m:d>
                  </m:oMath>
                </a14:m>
                <a:r>
                  <a:rPr lang="en-US" altLang="zh-CN" sz="1800" b="0" dirty="0">
                    <a:latin typeface="Corbel" panose="020B0503020204020204" pitchFamily="34" charset="0"/>
                  </a:rPr>
                  <a:t> in the push from </a:t>
                </a:r>
                <a14:m>
                  <m:oMath xmlns:m="http://schemas.openxmlformats.org/officeDocument/2006/math">
                    <m:r>
                      <a:rPr lang="en-US" altLang="zh-CN" sz="1800" b="0" i="1" smtClean="0">
                        <a:latin typeface="Cambria Math" panose="02040503050406030204" pitchFamily="18" charset="0"/>
                      </a:rPr>
                      <m:t>𝑡</m:t>
                    </m:r>
                  </m:oMath>
                </a14:m>
                <a:r>
                  <a:rPr lang="en-US" altLang="zh-CN" sz="1800" b="0" dirty="0">
                    <a:latin typeface="Corbel" panose="020B0503020204020204" pitchFamily="34" charset="0"/>
                  </a:rPr>
                  <a:t> at level </a:t>
                </a:r>
                <a14:m>
                  <m:oMath xmlns:m="http://schemas.openxmlformats.org/officeDocument/2006/math">
                    <m:r>
                      <a:rPr lang="en-US" altLang="zh-CN" sz="1800" b="0" i="1" smtClean="0">
                        <a:latin typeface="Cambria Math" panose="02040503050406030204" pitchFamily="18" charset="0"/>
                      </a:rPr>
                      <m:t>0</m:t>
                    </m:r>
                  </m:oMath>
                </a14:m>
                <a:r>
                  <a:rPr lang="en-US" altLang="zh-CN" sz="1800" b="0" dirty="0">
                    <a:latin typeface="Corbel" panose="020B0503020204020204" pitchFamily="34" charset="0"/>
                  </a:rPr>
                  <a:t>:</a:t>
                </a:r>
                <a:r>
                  <a:rPr kumimoji="1" lang="en-US" altLang="zh-CN" sz="1800" b="0" dirty="0">
                    <a:solidFill>
                      <a:srgbClr val="FF0000"/>
                    </a:solidFill>
                  </a:rPr>
                  <a:t> </a:t>
                </a:r>
                <a14:m>
                  <m:oMath xmlns:m="http://schemas.openxmlformats.org/officeDocument/2006/math">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endParaRPr lang="zh-CN" altLang="en-US" sz="1800" b="0" dirty="0">
                  <a:latin typeface="Corbel" panose="020B0503020204020204" pitchFamily="34" charset="0"/>
                </a:endParaRPr>
              </a:p>
            </p:txBody>
          </p:sp>
        </mc:Choice>
        <mc:Fallback xmlns="">
          <p:sp>
            <p:nvSpPr>
              <p:cNvPr id="6" name="矩形 5">
                <a:extLst>
                  <a:ext uri="{FF2B5EF4-FFF2-40B4-BE49-F238E27FC236}">
                    <a16:creationId xmlns:a16="http://schemas.microsoft.com/office/drawing/2014/main" id="{FF277B46-359B-1B48-9232-E4F9AC52187B}"/>
                  </a:ext>
                </a:extLst>
              </p:cNvPr>
              <p:cNvSpPr>
                <a:spLocks noRot="1" noChangeAspect="1" noMove="1" noResize="1" noEditPoints="1" noAdjustHandles="1" noChangeArrowheads="1" noChangeShapeType="1" noTextEdit="1"/>
              </p:cNvSpPr>
              <p:nvPr/>
            </p:nvSpPr>
            <p:spPr>
              <a:xfrm>
                <a:off x="3967440" y="2852936"/>
                <a:ext cx="4925040" cy="817660"/>
              </a:xfrm>
              <a:prstGeom prst="rect">
                <a:avLst/>
              </a:prstGeom>
              <a:blipFill>
                <a:blip r:embed="rId6"/>
                <a:stretch>
                  <a:fillRect l="-1031" t="-3077" b="-30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89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animEffect transition="in" filter="fade">
                                      <p:cBhvr>
                                        <p:cTn id="7" dur="1000"/>
                                        <p:tgtEl>
                                          <p:spTgt spid="28">
                                            <p:txEl>
                                              <p:pRg st="3" end="3"/>
                                            </p:txEl>
                                          </p:spTgt>
                                        </p:tgtEl>
                                      </p:cBhvr>
                                    </p:animEffect>
                                    <p:anim calcmode="lin" valueType="num">
                                      <p:cBhvr>
                                        <p:cTn id="8"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4" end="4"/>
                                            </p:txEl>
                                          </p:spTgt>
                                        </p:tgtEl>
                                        <p:attrNameLst>
                                          <p:attrName>style.visibility</p:attrName>
                                        </p:attrNameLst>
                                      </p:cBhvr>
                                      <p:to>
                                        <p:strVal val="visible"/>
                                      </p:to>
                                    </p:set>
                                    <p:animEffect transition="in" filter="fade">
                                      <p:cBhvr>
                                        <p:cTn id="25" dur="1000"/>
                                        <p:tgtEl>
                                          <p:spTgt spid="28">
                                            <p:txEl>
                                              <p:pRg st="4" end="4"/>
                                            </p:txEl>
                                          </p:spTgt>
                                        </p:tgtEl>
                                      </p:cBhvr>
                                    </p:animEffect>
                                    <p:anim calcmode="lin" valueType="num">
                                      <p:cBhvr>
                                        <p:cTn id="26"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sz="3200" dirty="0">
                <a:ea typeface="宋体" pitchFamily="2" charset="-122"/>
              </a:rPr>
              <a:t>Experiments</a:t>
            </a:r>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64DC8DAB-3129-7347-A99D-BAEA2737A9E4}"/>
                  </a:ext>
                </a:extLst>
              </p:cNvPr>
              <p:cNvSpPr>
                <a:spLocks noGrp="1"/>
              </p:cNvSpPr>
              <p:nvPr>
                <p:ph idx="1"/>
              </p:nvPr>
            </p:nvSpPr>
            <p:spPr>
              <a:xfrm>
                <a:off x="395536" y="1052736"/>
                <a:ext cx="8496944" cy="5616624"/>
              </a:xfrm>
            </p:spPr>
            <p:txBody>
              <a:bodyPr/>
              <a:lstStyle/>
              <a:p>
                <a:pPr>
                  <a:buFont typeface="Wingdings" pitchFamily="2" charset="2"/>
                  <a:buChar char="l"/>
                </a:pPr>
                <a:r>
                  <a:rPr lang="en-US" altLang="zh-CN" sz="2400" dirty="0">
                    <a:latin typeface="Candara" panose="020E0502030303020204" pitchFamily="34" charset="0"/>
                  </a:rPr>
                  <a:t>Datasets:</a:t>
                </a: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endParaRPr lang="en-US" altLang="zh-CN" sz="2400" dirty="0">
                  <a:latin typeface="Candara" panose="020E0502030303020204" pitchFamily="34" charset="0"/>
                </a:endParaRP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pPr>
                  <a:buFont typeface="Wingdings" pitchFamily="2" charset="2"/>
                  <a:buChar char="l"/>
                </a:pPr>
                <a:r>
                  <a:rPr lang="en-US" altLang="zh-CN" sz="2400" dirty="0">
                    <a:latin typeface="Candara" panose="020E0502030303020204" pitchFamily="34" charset="0"/>
                  </a:rPr>
                  <a:t>Competitor: vanilla Backward Search</a:t>
                </a:r>
              </a:p>
              <a:p>
                <a:pPr>
                  <a:buFont typeface="Wingdings" pitchFamily="2" charset="2"/>
                  <a:buChar char="l"/>
                </a:pPr>
                <a:r>
                  <a:rPr lang="en-US" altLang="zh-CN" sz="2400" dirty="0">
                    <a:latin typeface="Candara" panose="020E0502030303020204" pitchFamily="34" charset="0"/>
                  </a:rPr>
                  <a:t>Metrics:</a:t>
                </a:r>
              </a:p>
              <a:p>
                <a:pPr lvl="1">
                  <a:buFont typeface="Wingdings" pitchFamily="2" charset="2"/>
                  <a:buChar char="p"/>
                </a:pPr>
                <a:r>
                  <a:rPr lang="en-US" altLang="zh-CN" sz="2000" dirty="0" err="1">
                    <a:latin typeface="Times New Roman" pitchFamily="18" charset="0"/>
                    <a:ea typeface="楷体" pitchFamily="49" charset="-122"/>
                    <a:cs typeface="Times New Roman" pitchFamily="18" charset="0"/>
                  </a:rPr>
                  <a:t>MaxAdditiveError</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mr-IN" altLang="zh-CN" sz="2000" i="1">
                            <a:latin typeface="Cambria Math" panose="02040503050406030204" pitchFamily="18" charset="0"/>
                            <a:ea typeface="楷体" pitchFamily="49" charset="-122"/>
                            <a:cs typeface="Times New Roman" pitchFamily="18" charset="0"/>
                          </a:rPr>
                        </m:ctrlPr>
                      </m:fPr>
                      <m:num>
                        <m:r>
                          <a:rPr lang="en-US" altLang="zh-CN" sz="2000" i="1">
                            <a:latin typeface="Cambria Math" charset="0"/>
                            <a:ea typeface="楷体" pitchFamily="49" charset="-122"/>
                            <a:cs typeface="Times New Roman" pitchFamily="18" charset="0"/>
                          </a:rPr>
                          <m:t>1</m:t>
                        </m:r>
                      </m:num>
                      <m:den>
                        <m:r>
                          <a:rPr lang="en-US" altLang="zh-CN" sz="2000" b="0" i="1" smtClean="0">
                            <a:latin typeface="Cambria Math" panose="02040503050406030204" pitchFamily="18" charset="0"/>
                            <a:ea typeface="楷体" pitchFamily="49" charset="-122"/>
                            <a:cs typeface="Times New Roman" pitchFamily="18" charset="0"/>
                          </a:rPr>
                          <m:t>𝑛</m:t>
                        </m:r>
                      </m:den>
                    </m:f>
                    <m:func>
                      <m:funcPr>
                        <m:ctrlPr>
                          <a:rPr lang="en-US" altLang="zh-CN" sz="2000" i="1" smtClean="0">
                            <a:latin typeface="Cambria Math" panose="02040503050406030204" pitchFamily="18" charset="0"/>
                            <a:ea typeface="楷体" pitchFamily="49" charset="-122"/>
                            <a:cs typeface="Times New Roman" pitchFamily="18" charset="0"/>
                          </a:rPr>
                        </m:ctrlPr>
                      </m:funcPr>
                      <m:fName>
                        <m:limLow>
                          <m:limLowPr>
                            <m:ctrlPr>
                              <a:rPr lang="en-US" altLang="zh-CN" sz="2000" i="1" smtClean="0">
                                <a:latin typeface="Cambria Math" panose="02040503050406030204" pitchFamily="18" charset="0"/>
                                <a:ea typeface="楷体" pitchFamily="49" charset="-122"/>
                                <a:cs typeface="Times New Roman" pitchFamily="18" charset="0"/>
                              </a:rPr>
                            </m:ctrlPr>
                          </m:limLowPr>
                          <m:e>
                            <m:r>
                              <m:rPr>
                                <m:sty m:val="p"/>
                              </m:rPr>
                              <a:rPr lang="en-US" altLang="zh-CN" sz="2000" i="0" smtClean="0">
                                <a:latin typeface="Cambria Math" panose="02040503050406030204" pitchFamily="18" charset="0"/>
                                <a:ea typeface="楷体" pitchFamily="49" charset="-122"/>
                                <a:cs typeface="Times New Roman" pitchFamily="18" charset="0"/>
                              </a:rPr>
                              <m:t>max</m:t>
                            </m:r>
                          </m:e>
                          <m:lim>
                            <m:r>
                              <a:rPr lang="en-US" altLang="zh-CN" sz="2000" b="0" i="1" smtClean="0">
                                <a:latin typeface="Cambria Math" panose="02040503050406030204" pitchFamily="18" charset="0"/>
                                <a:ea typeface="楷体" pitchFamily="49" charset="-122"/>
                                <a:cs typeface="Times New Roman" pitchFamily="18" charset="0"/>
                              </a:rPr>
                              <m:t>1</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𝑖</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𝑛</m:t>
                            </m:r>
                          </m:lim>
                        </m:limLow>
                      </m:fName>
                      <m:e>
                        <m:r>
                          <a:rPr lang="en-US" altLang="zh-CN" sz="2000" i="1">
                            <a:latin typeface="Cambria Math" charset="0"/>
                            <a:ea typeface="楷体" pitchFamily="49" charset="-122"/>
                            <a:cs typeface="Times New Roman" pitchFamily="18" charset="0"/>
                          </a:rPr>
                          <m:t>|</m:t>
                        </m:r>
                        <m:acc>
                          <m:accPr>
                            <m:chr m:val="̃"/>
                            <m:ctrlPr>
                              <a:rPr lang="en-US" altLang="zh-CN" sz="2000" i="1">
                                <a:latin typeface="Cambria Math" panose="02040503050406030204" pitchFamily="18" charset="0"/>
                                <a:ea typeface="楷体" pitchFamily="49" charset="-122"/>
                                <a:cs typeface="Times New Roman" pitchFamily="18" charset="0"/>
                              </a:rPr>
                            </m:ctrlPr>
                          </m:accPr>
                          <m:e>
                            <m:r>
                              <a:rPr lang="en-US" altLang="zh-CN" sz="2000" i="1" smtClean="0">
                                <a:latin typeface="Cambria Math" panose="02040503050406030204" pitchFamily="18" charset="0"/>
                                <a:ea typeface="Cambria Math" panose="02040503050406030204" pitchFamily="18" charset="0"/>
                                <a:cs typeface="Times New Roman" pitchFamily="18" charset="0"/>
                              </a:rPr>
                              <m:t>𝜋</m:t>
                            </m:r>
                          </m:e>
                        </m:acc>
                        <m:d>
                          <m:dPr>
                            <m:ctrlPr>
                              <a:rPr lang="en-US" altLang="zh-CN" sz="2000" i="1">
                                <a:latin typeface="Cambria Math" panose="02040503050406030204" pitchFamily="18" charset="0"/>
                                <a:ea typeface="楷体" pitchFamily="49" charset="-122"/>
                                <a:cs typeface="Times New Roman" pitchFamily="18" charset="0"/>
                              </a:rPr>
                            </m:ctrlPr>
                          </m:dPr>
                          <m:e>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𝑡</m:t>
                            </m:r>
                          </m:e>
                        </m:d>
                        <m:r>
                          <a:rPr lang="en-US" altLang="zh-CN" sz="2000" i="1">
                            <a:latin typeface="Cambria Math" charset="0"/>
                            <a:ea typeface="楷体" pitchFamily="49" charset="-122"/>
                            <a:cs typeface="Times New Roman" pitchFamily="18" charset="0"/>
                          </a:rPr>
                          <m:t>−</m:t>
                        </m:r>
                        <m:r>
                          <a:rPr lang="en-US" altLang="zh-CN" sz="2000" i="1" smtClean="0">
                            <a:latin typeface="Cambria Math" panose="02040503050406030204" pitchFamily="18" charset="0"/>
                            <a:ea typeface="Cambria Math" panose="02040503050406030204" pitchFamily="18" charset="0"/>
                            <a:cs typeface="Times New Roman" pitchFamily="18" charset="0"/>
                          </a:rPr>
                          <m:t>𝜋</m:t>
                        </m:r>
                        <m:r>
                          <a:rPr lang="en-US" altLang="zh-CN" sz="2000" i="1">
                            <a:latin typeface="Cambria Math" charset="0"/>
                            <a:ea typeface="楷体" pitchFamily="49" charset="-122"/>
                            <a:cs typeface="Times New Roman" pitchFamily="18" charset="0"/>
                          </a:rPr>
                          <m:t>(</m:t>
                        </m:r>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𝑡</m:t>
                        </m:r>
                        <m:r>
                          <a:rPr lang="en-US" altLang="zh-CN" sz="2000" i="1">
                            <a:latin typeface="Cambria Math" charset="0"/>
                            <a:ea typeface="楷体" pitchFamily="49" charset="-122"/>
                            <a:cs typeface="Times New Roman" pitchFamily="18" charset="0"/>
                          </a:rPr>
                          <m:t>)|</m:t>
                        </m:r>
                      </m:e>
                    </m:func>
                  </m:oMath>
                </a14:m>
                <a:endParaRPr lang="en-US" altLang="zh-CN" sz="2000" dirty="0">
                  <a:latin typeface="Times New Roman" pitchFamily="18" charset="0"/>
                  <a:ea typeface="楷体" pitchFamily="49" charset="-122"/>
                  <a:cs typeface="Times New Roman" pitchFamily="18" charset="0"/>
                </a:endParaRPr>
              </a:p>
              <a:p>
                <a:pPr lvl="1">
                  <a:buFont typeface="Wingdings" pitchFamily="2" charset="2"/>
                  <a:buChar char="p"/>
                </a:pPr>
                <a:r>
                  <a:rPr lang="en-US" altLang="zh-CN" sz="2000" dirty="0" err="1">
                    <a:latin typeface="Times New Roman" pitchFamily="18" charset="0"/>
                    <a:ea typeface="楷体" pitchFamily="49" charset="-122"/>
                    <a:cs typeface="Times New Roman" pitchFamily="18" charset="0"/>
                  </a:rPr>
                  <a:t>precision@k</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en-US" altLang="zh-CN" sz="2000" i="1" smtClean="0">
                            <a:latin typeface="Cambria Math" panose="02040503050406030204" pitchFamily="18" charset="0"/>
                            <a:ea typeface="楷体" pitchFamily="49" charset="-122"/>
                            <a:cs typeface="Times New Roman" pitchFamily="18" charset="0"/>
                          </a:rPr>
                        </m:ctrlPr>
                      </m:fPr>
                      <m:num>
                        <m:d>
                          <m:dPr>
                            <m:begChr m:val="|"/>
                            <m:endChr m:val="|"/>
                            <m:ctrlPr>
                              <a:rPr lang="en-US" altLang="zh-CN" sz="2000" i="1" smtClean="0">
                                <a:latin typeface="Cambria Math" panose="02040503050406030204" pitchFamily="18" charset="0"/>
                                <a:ea typeface="楷体" pitchFamily="49" charset="-122"/>
                                <a:cs typeface="Times New Roman" pitchFamily="18" charset="0"/>
                              </a:rPr>
                            </m:ctrlPr>
                          </m:dPr>
                          <m:e>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𝑟𝑒𝑎𝑙</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𝑡𝑜𝑝</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𝑘</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𝑛𝑜𝑑𝑒𝑠</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𝑒𝑠𝑡𝑖𝑚𝑎𝑡𝑒𝑑</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𝑡𝑜𝑝</m:t>
                            </m:r>
                            <m:r>
                              <a:rPr lang="en-US" altLang="zh-CN" sz="2000" i="1">
                                <a:latin typeface="Cambria Math" panose="02040503050406030204" pitchFamily="18" charset="0"/>
                                <a:ea typeface="楷体" pitchFamily="49" charset="-122"/>
                                <a:cs typeface="Times New Roman" pitchFamily="18" charset="0"/>
                              </a:rPr>
                              <m:t>−</m:t>
                            </m:r>
                            <m:r>
                              <a:rPr lang="en-US" altLang="zh-CN" sz="2000" i="1">
                                <a:latin typeface="Cambria Math" panose="02040503050406030204" pitchFamily="18" charset="0"/>
                                <a:ea typeface="楷体" pitchFamily="49" charset="-122"/>
                                <a:cs typeface="Times New Roman" pitchFamily="18" charset="0"/>
                              </a:rPr>
                              <m:t>𝑘</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𝑛𝑜𝑑𝑒𝑠</m:t>
                            </m:r>
                            <m:r>
                              <a:rPr lang="en-US" altLang="zh-CN" sz="2000" i="1">
                                <a:latin typeface="Cambria Math" panose="02040503050406030204" pitchFamily="18" charset="0"/>
                                <a:ea typeface="楷体" pitchFamily="49" charset="-122"/>
                                <a:cs typeface="Times New Roman" pitchFamily="18" charset="0"/>
                              </a:rPr>
                              <m:t>}</m:t>
                            </m:r>
                          </m:e>
                        </m:d>
                      </m:num>
                      <m:den>
                        <m:r>
                          <a:rPr lang="en-US" altLang="zh-CN" sz="2000" b="0" i="1" smtClean="0">
                            <a:latin typeface="Cambria Math" panose="02040503050406030204" pitchFamily="18" charset="0"/>
                            <a:ea typeface="楷体" pitchFamily="49" charset="-122"/>
                            <a:cs typeface="Times New Roman" pitchFamily="18" charset="0"/>
                          </a:rPr>
                          <m:t>𝑘</m:t>
                        </m:r>
                      </m:den>
                    </m:f>
                  </m:oMath>
                </a14:m>
                <a:endParaRPr lang="en-US" altLang="zh-CN" sz="2000" dirty="0">
                  <a:latin typeface="Times New Roman" pitchFamily="18" charset="0"/>
                  <a:ea typeface="楷体" pitchFamily="49" charset="-122"/>
                  <a:cs typeface="Times New Roman" pitchFamily="18" charset="0"/>
                </a:endParaRPr>
              </a:p>
              <a:p>
                <a:pPr lvl="1">
                  <a:buFont typeface="Wingdings" pitchFamily="2" charset="2"/>
                  <a:buChar char="p"/>
                </a:pPr>
                <a:r>
                  <a:rPr lang="en-US" altLang="zh-CN" sz="2000" dirty="0">
                    <a:latin typeface="Times New Roman" pitchFamily="18" charset="0"/>
                    <a:ea typeface="楷体" pitchFamily="49" charset="-122"/>
                    <a:cs typeface="Times New Roman" pitchFamily="18" charset="0"/>
                  </a:rPr>
                  <a:t>F1 score = </a:t>
                </a:r>
                <a14:m>
                  <m:oMath xmlns:m="http://schemas.openxmlformats.org/officeDocument/2006/math">
                    <m:f>
                      <m:fPr>
                        <m:ctrlPr>
                          <a:rPr lang="en-US" altLang="zh-CN" sz="2000" i="1" smtClean="0">
                            <a:latin typeface="Cambria Math" panose="02040503050406030204" pitchFamily="18" charset="0"/>
                            <a:ea typeface="楷体" pitchFamily="49" charset="-122"/>
                            <a:cs typeface="Times New Roman" pitchFamily="18" charset="0"/>
                          </a:rPr>
                        </m:ctrlPr>
                      </m:fPr>
                      <m:num>
                        <m:r>
                          <a:rPr lang="en-US" altLang="zh-CN" sz="2000" b="0" i="1" smtClean="0">
                            <a:latin typeface="Cambria Math" panose="02040503050406030204" pitchFamily="18" charset="0"/>
                            <a:ea typeface="楷体" pitchFamily="49" charset="-122"/>
                            <a:cs typeface="Times New Roman" pitchFamily="18" charset="0"/>
                          </a:rPr>
                          <m:t>2</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𝑝𝑟𝑒𝑐𝑖𝑠𝑖𝑜𝑛</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𝑟𝑒𝑐𝑎𝑙𝑙</m:t>
                        </m:r>
                      </m:num>
                      <m:den>
                        <m:r>
                          <a:rPr lang="en-US" altLang="zh-CN" sz="2000" b="0" i="1" smtClean="0">
                            <a:latin typeface="Cambria Math" panose="02040503050406030204" pitchFamily="18" charset="0"/>
                            <a:ea typeface="楷体" pitchFamily="49" charset="-122"/>
                            <a:cs typeface="Times New Roman" pitchFamily="18" charset="0"/>
                          </a:rPr>
                          <m:t>𝑝𝑟𝑒𝑐𝑖𝑠𝑖𝑜𝑛</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𝑟𝑒𝑐𝑎𝑙𝑙</m:t>
                        </m:r>
                      </m:den>
                    </m:f>
                  </m:oMath>
                </a14:m>
                <a:r>
                  <a:rPr lang="en-US" altLang="zh-CN" sz="2000" dirty="0">
                    <a:latin typeface="Times New Roman" pitchFamily="18" charset="0"/>
                    <a:ea typeface="楷体" pitchFamily="49" charset="-122"/>
                    <a:cs typeface="Times New Roman" pitchFamily="18" charset="0"/>
                  </a:rPr>
                  <a:t>   </a:t>
                </a:r>
                <a:r>
                  <a:rPr lang="en-US" altLang="zh-CN" sz="2000" dirty="0">
                    <a:latin typeface="Corbel" panose="020B0503020204020204" pitchFamily="34" charset="0"/>
                    <a:ea typeface="楷体" pitchFamily="49" charset="-122"/>
                    <a:cs typeface="Times New Roman" pitchFamily="18" charset="0"/>
                  </a:rPr>
                  <a:t>(for PPR heavy hitters query)</a:t>
                </a:r>
              </a:p>
            </p:txBody>
          </p:sp>
        </mc:Choice>
        <mc:Fallback xmlns="">
          <p:sp>
            <p:nvSpPr>
              <p:cNvPr id="5" name="内容占位符 2">
                <a:extLst>
                  <a:ext uri="{FF2B5EF4-FFF2-40B4-BE49-F238E27FC236}">
                    <a16:creationId xmlns:a16="http://schemas.microsoft.com/office/drawing/2014/main" id="{64DC8DAB-3129-7347-A99D-BAEA2737A9E4}"/>
                  </a:ext>
                </a:extLst>
              </p:cNvPr>
              <p:cNvSpPr>
                <a:spLocks noGrp="1" noRot="1" noChangeAspect="1" noMove="1" noResize="1" noEditPoints="1" noAdjustHandles="1" noChangeArrowheads="1" noChangeShapeType="1" noTextEdit="1"/>
              </p:cNvSpPr>
              <p:nvPr>
                <p:ph idx="1"/>
              </p:nvPr>
            </p:nvSpPr>
            <p:spPr>
              <a:xfrm>
                <a:off x="395536" y="1052736"/>
                <a:ext cx="8496944" cy="5616624"/>
              </a:xfrm>
              <a:blipFill>
                <a:blip r:embed="rId3"/>
                <a:stretch>
                  <a:fillRect l="-299" t="-67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F1388511-541F-F64D-B7EF-325C9E747F58}"/>
              </a:ext>
            </a:extLst>
          </p:cNvPr>
          <p:cNvPicPr>
            <a:picLocks noChangeAspect="1"/>
          </p:cNvPicPr>
          <p:nvPr/>
        </p:nvPicPr>
        <p:blipFill rotWithShape="1">
          <a:blip r:embed="rId4"/>
          <a:srcRect t="16312"/>
          <a:stretch/>
        </p:blipFill>
        <p:spPr>
          <a:xfrm>
            <a:off x="2627784" y="1082757"/>
            <a:ext cx="5976906" cy="2634275"/>
          </a:xfrm>
          <a:prstGeom prst="rect">
            <a:avLst/>
          </a:prstGeom>
        </p:spPr>
      </p:pic>
      <p:sp>
        <p:nvSpPr>
          <p:cNvPr id="7" name="矩形 6">
            <a:extLst>
              <a:ext uri="{FF2B5EF4-FFF2-40B4-BE49-F238E27FC236}">
                <a16:creationId xmlns:a16="http://schemas.microsoft.com/office/drawing/2014/main" id="{07B37E15-8547-4A48-BCC8-DF2E86DFE7C3}"/>
              </a:ext>
            </a:extLst>
          </p:cNvPr>
          <p:cNvSpPr>
            <a:spLocks noChangeArrowheads="1"/>
          </p:cNvSpPr>
          <p:nvPr/>
        </p:nvSpPr>
        <p:spPr bwMode="auto">
          <a:xfrm>
            <a:off x="14846" y="6474822"/>
            <a:ext cx="8877634" cy="338554"/>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 </a:t>
            </a:r>
            <a:r>
              <a:rPr lang="zh-CN" altLang="en-US" sz="1600" b="0" dirty="0"/>
              <a:t> </a:t>
            </a:r>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p>
        </p:txBody>
      </p:sp>
      <p:sp>
        <p:nvSpPr>
          <p:cNvPr id="8" name="矩形 7">
            <a:extLst>
              <a:ext uri="{FF2B5EF4-FFF2-40B4-BE49-F238E27FC236}">
                <a16:creationId xmlns:a16="http://schemas.microsoft.com/office/drawing/2014/main" id="{DFD9F14C-E4F6-2F44-8A27-87594830FC00}"/>
              </a:ext>
            </a:extLst>
          </p:cNvPr>
          <p:cNvSpPr/>
          <p:nvPr/>
        </p:nvSpPr>
        <p:spPr>
          <a:xfrm>
            <a:off x="7236296" y="5157192"/>
            <a:ext cx="790601" cy="400110"/>
          </a:xfrm>
          <a:prstGeom prst="rect">
            <a:avLst/>
          </a:prstGeom>
        </p:spPr>
        <p:txBody>
          <a:bodyPr wrap="none">
            <a:spAutoFit/>
          </a:bodyPr>
          <a:lstStyle/>
          <a:p>
            <a:r>
              <a:rPr lang="en-US" altLang="zh-CN" sz="2000" b="0" dirty="0">
                <a:latin typeface="Candara" panose="020E0502030303020204" pitchFamily="34" charset="0"/>
                <a:ea typeface="楷体" pitchFamily="49" charset="-122"/>
                <a:cs typeface="Times New Roman" pitchFamily="18" charset="0"/>
              </a:rPr>
              <a:t>K=50 </a:t>
            </a:r>
            <a:endParaRPr lang="zh-CN" altLang="en-US" sz="2000" b="0" dirty="0">
              <a:latin typeface="Candara" panose="020E0502030303020204" pitchFamily="34" charset="0"/>
            </a:endParaRPr>
          </a:p>
        </p:txBody>
      </p:sp>
    </p:spTree>
    <p:extLst>
      <p:ext uri="{BB962C8B-B14F-4D97-AF65-F5344CB8AC3E}">
        <p14:creationId xmlns:p14="http://schemas.microsoft.com/office/powerpoint/2010/main" val="306008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sz="3200" dirty="0">
                <a:ea typeface="宋体" pitchFamily="2" charset="-122"/>
              </a:rPr>
              <a:t>Experiments</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31D7A09-7305-8C44-A021-4656D44F2102}"/>
                  </a:ext>
                </a:extLst>
              </p:cNvPr>
              <p:cNvSpPr txBox="1"/>
              <p:nvPr/>
            </p:nvSpPr>
            <p:spPr>
              <a:xfrm>
                <a:off x="1547664" y="1095127"/>
                <a:ext cx="6840760"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MaxAdditiveError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for additive error </a:t>
                </a:r>
                <a14:m>
                  <m:oMath xmlns:m="http://schemas.openxmlformats.org/officeDocument/2006/math">
                    <m:r>
                      <a:rPr kumimoji="1" lang="en-US" altLang="zh-CN" sz="2400" b="0" i="1" smtClean="0">
                        <a:latin typeface="Cambria Math" panose="02040503050406030204" pitchFamily="18" charset="0"/>
                        <a:ea typeface="Cambria Math" panose="02040503050406030204" pitchFamily="18" charset="0"/>
                      </a:rPr>
                      <m:t>𝜀</m:t>
                    </m:r>
                  </m:oMath>
                </a14:m>
                <a:endParaRPr kumimoji="1" lang="zh-CN" altLang="en-US" sz="2400" b="0" dirty="0">
                  <a:latin typeface="Corbel" panose="020B0503020204020204" pitchFamily="34" charset="0"/>
                </a:endParaRPr>
              </a:p>
            </p:txBody>
          </p:sp>
        </mc:Choice>
        <mc:Fallback xmlns="">
          <p:sp>
            <p:nvSpPr>
              <p:cNvPr id="5" name="文本框 4">
                <a:extLst>
                  <a:ext uri="{FF2B5EF4-FFF2-40B4-BE49-F238E27FC236}">
                    <a16:creationId xmlns:a16="http://schemas.microsoft.com/office/drawing/2014/main" id="{B31D7A09-7305-8C44-A021-4656D44F2102}"/>
                  </a:ext>
                </a:extLst>
              </p:cNvPr>
              <p:cNvSpPr txBox="1">
                <a:spLocks noRot="1" noChangeAspect="1" noMove="1" noResize="1" noEditPoints="1" noAdjustHandles="1" noChangeArrowheads="1" noChangeShapeType="1" noTextEdit="1"/>
              </p:cNvSpPr>
              <p:nvPr/>
            </p:nvSpPr>
            <p:spPr>
              <a:xfrm>
                <a:off x="1547664" y="1095127"/>
                <a:ext cx="6840760" cy="461665"/>
              </a:xfrm>
              <a:prstGeom prst="rect">
                <a:avLst/>
              </a:prstGeom>
              <a:blipFill>
                <a:blip r:embed="rId3"/>
                <a:stretch>
                  <a:fillRect l="-1296" t="-5263" b="-2631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E72DC17-6220-EE49-8752-4A3B34B5B545}"/>
              </a:ext>
            </a:extLst>
          </p:cNvPr>
          <p:cNvPicPr>
            <a:picLocks noChangeAspect="1"/>
          </p:cNvPicPr>
          <p:nvPr/>
        </p:nvPicPr>
        <p:blipFill>
          <a:blip r:embed="rId4"/>
          <a:stretch>
            <a:fillRect/>
          </a:stretch>
        </p:blipFill>
        <p:spPr>
          <a:xfrm>
            <a:off x="0" y="1484784"/>
            <a:ext cx="9144000" cy="2438951"/>
          </a:xfrm>
          <a:prstGeom prst="rect">
            <a:avLst/>
          </a:prstGeom>
        </p:spPr>
      </p:pic>
      <p:pic>
        <p:nvPicPr>
          <p:cNvPr id="6" name="图片 5">
            <a:extLst>
              <a:ext uri="{FF2B5EF4-FFF2-40B4-BE49-F238E27FC236}">
                <a16:creationId xmlns:a16="http://schemas.microsoft.com/office/drawing/2014/main" id="{EB9CC329-BEC5-9E45-8B0D-88732EEE035C}"/>
              </a:ext>
            </a:extLst>
          </p:cNvPr>
          <p:cNvPicPr>
            <a:picLocks noChangeAspect="1"/>
          </p:cNvPicPr>
          <p:nvPr/>
        </p:nvPicPr>
        <p:blipFill>
          <a:blip r:embed="rId5"/>
          <a:stretch>
            <a:fillRect/>
          </a:stretch>
        </p:blipFill>
        <p:spPr>
          <a:xfrm>
            <a:off x="1287043" y="4077072"/>
            <a:ext cx="6525317" cy="2587013"/>
          </a:xfrm>
          <a:prstGeom prst="rect">
            <a:avLst/>
          </a:prstGeom>
        </p:spPr>
      </p:pic>
    </p:spTree>
    <p:extLst>
      <p:ext uri="{BB962C8B-B14F-4D97-AF65-F5344CB8AC3E}">
        <p14:creationId xmlns:p14="http://schemas.microsoft.com/office/powerpoint/2010/main" val="305311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sz="3200" dirty="0">
                <a:ea typeface="宋体" pitchFamily="2" charset="-122"/>
              </a:rPr>
              <a:t>Experiments</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D50B259-4A6A-B84F-A2BA-BBF92C64B6BC}"/>
                  </a:ext>
                </a:extLst>
              </p:cNvPr>
              <p:cNvSpPr txBox="1"/>
              <p:nvPr/>
            </p:nvSpPr>
            <p:spPr>
              <a:xfrm>
                <a:off x="1403648" y="1095127"/>
                <a:ext cx="6984776" cy="461665"/>
              </a:xfrm>
              <a:prstGeom prst="rect">
                <a:avLst/>
              </a:prstGeom>
              <a:noFill/>
            </p:spPr>
            <p:txBody>
              <a:bodyPr wrap="square" rtlCol="0">
                <a:spAutoFit/>
              </a:bodyPr>
              <a:lstStyle/>
              <a:p>
                <a:r>
                  <a:rPr kumimoji="1" lang="en-US" altLang="zh-CN" sz="2400" b="0" dirty="0">
                    <a:solidFill>
                      <a:srgbClr val="C00000"/>
                    </a:solidFill>
                    <a:latin typeface="Corbel" panose="020B0503020204020204" pitchFamily="34" charset="0"/>
                  </a:rPr>
                  <a:t>precision@50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for relative threshold </a:t>
                </a:r>
                <a14:m>
                  <m:oMath xmlns:m="http://schemas.openxmlformats.org/officeDocument/2006/math">
                    <m:r>
                      <a:rPr kumimoji="1" lang="en-US" altLang="zh-CN" sz="2400" b="0" i="1" smtClean="0">
                        <a:latin typeface="Cambria Math" panose="02040503050406030204" pitchFamily="18" charset="0"/>
                        <a:ea typeface="Cambria Math" panose="02040503050406030204" pitchFamily="18" charset="0"/>
                      </a:rPr>
                      <m:t>𝛿</m:t>
                    </m:r>
                  </m:oMath>
                </a14:m>
                <a:endParaRPr kumimoji="1" lang="zh-CN" altLang="en-US" sz="2400" b="0" dirty="0">
                  <a:latin typeface="Corbel" panose="020B0503020204020204" pitchFamily="34" charset="0"/>
                </a:endParaRPr>
              </a:p>
            </p:txBody>
          </p:sp>
        </mc:Choice>
        <mc:Fallback xmlns="">
          <p:sp>
            <p:nvSpPr>
              <p:cNvPr id="5" name="文本框 4">
                <a:extLst>
                  <a:ext uri="{FF2B5EF4-FFF2-40B4-BE49-F238E27FC236}">
                    <a16:creationId xmlns:a16="http://schemas.microsoft.com/office/drawing/2014/main" id="{1D50B259-4A6A-B84F-A2BA-BBF92C64B6BC}"/>
                  </a:ext>
                </a:extLst>
              </p:cNvPr>
              <p:cNvSpPr txBox="1">
                <a:spLocks noRot="1" noChangeAspect="1" noMove="1" noResize="1" noEditPoints="1" noAdjustHandles="1" noChangeArrowheads="1" noChangeShapeType="1" noTextEdit="1"/>
              </p:cNvSpPr>
              <p:nvPr/>
            </p:nvSpPr>
            <p:spPr>
              <a:xfrm>
                <a:off x="1403648" y="1095127"/>
                <a:ext cx="6984776" cy="461665"/>
              </a:xfrm>
              <a:prstGeom prst="rect">
                <a:avLst/>
              </a:prstGeom>
              <a:blipFill>
                <a:blip r:embed="rId3"/>
                <a:stretch>
                  <a:fillRect l="-1270" t="-5263" b="-2631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DB07CE70-F747-4249-AC91-83470909236C}"/>
              </a:ext>
            </a:extLst>
          </p:cNvPr>
          <p:cNvPicPr>
            <a:picLocks noChangeAspect="1"/>
          </p:cNvPicPr>
          <p:nvPr/>
        </p:nvPicPr>
        <p:blipFill>
          <a:blip r:embed="rId4"/>
          <a:stretch>
            <a:fillRect/>
          </a:stretch>
        </p:blipFill>
        <p:spPr>
          <a:xfrm>
            <a:off x="0" y="1484784"/>
            <a:ext cx="9144000" cy="2478894"/>
          </a:xfrm>
          <a:prstGeom prst="rect">
            <a:avLst/>
          </a:prstGeom>
        </p:spPr>
      </p:pic>
      <p:pic>
        <p:nvPicPr>
          <p:cNvPr id="6" name="图片 5">
            <a:extLst>
              <a:ext uri="{FF2B5EF4-FFF2-40B4-BE49-F238E27FC236}">
                <a16:creationId xmlns:a16="http://schemas.microsoft.com/office/drawing/2014/main" id="{59D88CEB-7B8D-0246-B893-B55CF2583A70}"/>
              </a:ext>
            </a:extLst>
          </p:cNvPr>
          <p:cNvPicPr>
            <a:picLocks noChangeAspect="1"/>
          </p:cNvPicPr>
          <p:nvPr/>
        </p:nvPicPr>
        <p:blipFill>
          <a:blip r:embed="rId5"/>
          <a:stretch>
            <a:fillRect/>
          </a:stretch>
        </p:blipFill>
        <p:spPr>
          <a:xfrm>
            <a:off x="1223628" y="3992162"/>
            <a:ext cx="6696744" cy="2599807"/>
          </a:xfrm>
          <a:prstGeom prst="rect">
            <a:avLst/>
          </a:prstGeom>
        </p:spPr>
      </p:pic>
    </p:spTree>
    <p:extLst>
      <p:ext uri="{BB962C8B-B14F-4D97-AF65-F5344CB8AC3E}">
        <p14:creationId xmlns:p14="http://schemas.microsoft.com/office/powerpoint/2010/main" val="23222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sz="3200" dirty="0">
                <a:ea typeface="宋体" pitchFamily="2" charset="-122"/>
              </a:rPr>
              <a:t>Experiments - PPR heavy hitters query</a:t>
            </a:r>
          </a:p>
        </p:txBody>
      </p:sp>
      <p:sp>
        <p:nvSpPr>
          <p:cNvPr id="7" name="文本框 6">
            <a:extLst>
              <a:ext uri="{FF2B5EF4-FFF2-40B4-BE49-F238E27FC236}">
                <a16:creationId xmlns:a16="http://schemas.microsoft.com/office/drawing/2014/main" id="{AA24C5B4-F5C7-4844-8B8F-60A59F09F2A7}"/>
              </a:ext>
            </a:extLst>
          </p:cNvPr>
          <p:cNvSpPr txBox="1"/>
          <p:nvPr/>
        </p:nvSpPr>
        <p:spPr>
          <a:xfrm>
            <a:off x="2027158" y="1095127"/>
            <a:ext cx="6289258" cy="461665"/>
          </a:xfrm>
          <a:prstGeom prst="rect">
            <a:avLst/>
          </a:prstGeom>
          <a:noFill/>
        </p:spPr>
        <p:txBody>
          <a:bodyPr wrap="square" rtlCol="0">
            <a:spAutoFit/>
          </a:bodyPr>
          <a:lstStyle/>
          <a:p>
            <a:r>
              <a:rPr kumimoji="1" lang="en-US" altLang="zh-CN" sz="2400" b="0" dirty="0">
                <a:solidFill>
                  <a:srgbClr val="C00000"/>
                </a:solidFill>
                <a:latin typeface="Corbel" panose="020B0503020204020204" pitchFamily="34" charset="0"/>
              </a:rPr>
              <a:t>F1 score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for heavy hitters</a:t>
            </a:r>
            <a:endParaRPr kumimoji="1" lang="zh-CN" altLang="en-US" sz="2400" b="0" dirty="0">
              <a:latin typeface="Corbel" panose="020B0503020204020204" pitchFamily="34" charset="0"/>
            </a:endParaRPr>
          </a:p>
        </p:txBody>
      </p:sp>
      <p:pic>
        <p:nvPicPr>
          <p:cNvPr id="6" name="图片 5">
            <a:extLst>
              <a:ext uri="{FF2B5EF4-FFF2-40B4-BE49-F238E27FC236}">
                <a16:creationId xmlns:a16="http://schemas.microsoft.com/office/drawing/2014/main" id="{BFB07375-9F7B-4940-9AE1-3C6779AAF6A8}"/>
              </a:ext>
            </a:extLst>
          </p:cNvPr>
          <p:cNvPicPr>
            <a:picLocks noChangeAspect="1"/>
          </p:cNvPicPr>
          <p:nvPr/>
        </p:nvPicPr>
        <p:blipFill>
          <a:blip r:embed="rId3"/>
          <a:stretch>
            <a:fillRect/>
          </a:stretch>
        </p:blipFill>
        <p:spPr>
          <a:xfrm>
            <a:off x="0" y="1556792"/>
            <a:ext cx="9144000" cy="2469127"/>
          </a:xfrm>
          <a:prstGeom prst="rect">
            <a:avLst/>
          </a:prstGeom>
        </p:spPr>
      </p:pic>
      <p:pic>
        <p:nvPicPr>
          <p:cNvPr id="8" name="图片 7">
            <a:extLst>
              <a:ext uri="{FF2B5EF4-FFF2-40B4-BE49-F238E27FC236}">
                <a16:creationId xmlns:a16="http://schemas.microsoft.com/office/drawing/2014/main" id="{037DAFE2-90D0-D943-8750-02FA2EB27C61}"/>
              </a:ext>
            </a:extLst>
          </p:cNvPr>
          <p:cNvPicPr>
            <a:picLocks noChangeAspect="1"/>
          </p:cNvPicPr>
          <p:nvPr/>
        </p:nvPicPr>
        <p:blipFill>
          <a:blip r:embed="rId4"/>
          <a:stretch>
            <a:fillRect/>
          </a:stretch>
        </p:blipFill>
        <p:spPr>
          <a:xfrm>
            <a:off x="1331640" y="4042861"/>
            <a:ext cx="6228184" cy="2516694"/>
          </a:xfrm>
          <a:prstGeom prst="rect">
            <a:avLst/>
          </a:prstGeom>
        </p:spPr>
      </p:pic>
    </p:spTree>
    <p:extLst>
      <p:ext uri="{BB962C8B-B14F-4D97-AF65-F5344CB8AC3E}">
        <p14:creationId xmlns:p14="http://schemas.microsoft.com/office/powerpoint/2010/main" val="340247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90E9C46-5AC8-BD4D-BA1B-F691D8064CE5}"/>
              </a:ext>
            </a:extLst>
          </p:cNvPr>
          <p:cNvPicPr>
            <a:picLocks noChangeAspect="1"/>
          </p:cNvPicPr>
          <p:nvPr/>
        </p:nvPicPr>
        <p:blipFill rotWithShape="1">
          <a:blip r:embed="rId3"/>
          <a:srcRect r="4290"/>
          <a:stretch/>
        </p:blipFill>
        <p:spPr>
          <a:xfrm>
            <a:off x="6660232" y="2099212"/>
            <a:ext cx="2489417" cy="1329788"/>
          </a:xfrm>
          <a:prstGeom prst="rect">
            <a:avLst/>
          </a:prstGeom>
        </p:spPr>
      </p:pic>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043608" y="115888"/>
            <a:ext cx="7929586" cy="1128712"/>
          </a:xfrm>
        </p:spPr>
        <p:txBody>
          <a:bodyPr/>
          <a:lstStyle/>
          <a:p>
            <a:r>
              <a:rPr kumimoji="1" lang="en-US" altLang="zh-CN" sz="3200" dirty="0"/>
              <a:t>PageRank and Personalized PageRank</a:t>
            </a:r>
            <a:endParaRPr kumimoji="1" lang="zh-CN" altLang="en-US" sz="3200" dirty="0"/>
          </a:p>
        </p:txBody>
      </p:sp>
      <p:pic>
        <p:nvPicPr>
          <p:cNvPr id="3" name="图片 2">
            <a:extLst>
              <a:ext uri="{FF2B5EF4-FFF2-40B4-BE49-F238E27FC236}">
                <a16:creationId xmlns:a16="http://schemas.microsoft.com/office/drawing/2014/main" id="{1F783F06-2DFF-DE47-A667-7F524690920C}"/>
              </a:ext>
            </a:extLst>
          </p:cNvPr>
          <p:cNvPicPr>
            <a:picLocks noChangeAspect="1"/>
          </p:cNvPicPr>
          <p:nvPr/>
        </p:nvPicPr>
        <p:blipFill rotWithShape="1">
          <a:blip r:embed="rId4"/>
          <a:srcRect t="4898"/>
          <a:stretch/>
        </p:blipFill>
        <p:spPr>
          <a:xfrm>
            <a:off x="107504" y="3681464"/>
            <a:ext cx="4320480" cy="3059904"/>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5BCACAE-7E98-4143-926B-50C8349C6D94}"/>
                  </a:ext>
                </a:extLst>
              </p:cNvPr>
              <p:cNvSpPr txBox="1"/>
              <p:nvPr/>
            </p:nvSpPr>
            <p:spPr>
              <a:xfrm>
                <a:off x="-10968" y="1052736"/>
                <a:ext cx="8687424" cy="2123658"/>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200" b="0" dirty="0">
                    <a:latin typeface="Candara" panose="020E0502030303020204" pitchFamily="34" charset="0"/>
                  </a:rPr>
                  <a:t>PageRank: the importance rank of web pages. </a:t>
                </a:r>
              </a:p>
              <a:p>
                <a:pPr marL="800100" lvl="1" indent="-342900">
                  <a:buSzPct val="80000"/>
                  <a:buFont typeface="Wingdings" pitchFamily="2" charset="2"/>
                  <a:buChar char="p"/>
                </a:pPr>
                <a:r>
                  <a:rPr kumimoji="1" lang="en-US" altLang="zh-CN" sz="2200" b="0" dirty="0">
                    <a:latin typeface="Candara" panose="020E0502030303020204" pitchFamily="34" charset="0"/>
                  </a:rPr>
                  <a:t>If a page is cited by more pages, it is more important. </a:t>
                </a:r>
              </a:p>
              <a:p>
                <a:pPr marL="800100" lvl="1" indent="-342900">
                  <a:buSzPct val="80000"/>
                  <a:buFont typeface="Wingdings" pitchFamily="2" charset="2"/>
                  <a:buChar char="p"/>
                </a:pPr>
                <a:r>
                  <a:rPr kumimoji="1" lang="en-US" altLang="zh-CN" sz="2200" b="0" dirty="0">
                    <a:latin typeface="Candara" panose="020E0502030303020204" pitchFamily="34" charset="0"/>
                  </a:rPr>
                  <a:t>If a page is cited by more important pages, it is more important.</a:t>
                </a:r>
              </a:p>
              <a:p>
                <a:pPr marL="342900" indent="-342900">
                  <a:buSzPct val="80000"/>
                  <a:buFont typeface="Wingdings" pitchFamily="2" charset="2"/>
                  <a:buChar char="l"/>
                </a:pPr>
                <a:r>
                  <a:rPr kumimoji="1" lang="en-US" altLang="zh-CN" sz="2200" b="0" dirty="0">
                    <a:latin typeface="Candara" panose="020E0502030303020204" pitchFamily="34" charset="0"/>
                  </a:rPr>
                  <a:t>Power method for PageRank: </a:t>
                </a:r>
                <a14:m>
                  <m:oMath xmlns:m="http://schemas.openxmlformats.org/officeDocument/2006/math">
                    <m:acc>
                      <m:accPr>
                        <m:chr m:val="⃗"/>
                        <m:ctrlPr>
                          <a:rPr kumimoji="1" lang="zh-CN" altLang="en-US" sz="2200" b="0" i="1">
                            <a:latin typeface="Cambria Math" panose="02040503050406030204" pitchFamily="18" charset="0"/>
                          </a:rPr>
                        </m:ctrlPr>
                      </m:accPr>
                      <m:e>
                        <m:r>
                          <a:rPr kumimoji="1" lang="zh-CN" altLang="en-US" sz="2200" b="0" i="1">
                            <a:latin typeface="Cambria Math" panose="02040503050406030204" pitchFamily="18" charset="0"/>
                          </a:rPr>
                          <m:t>𝜋</m:t>
                        </m:r>
                      </m:e>
                    </m:acc>
                    <m:r>
                      <a:rPr kumimoji="1" lang="en-US" altLang="zh-CN" sz="2200" b="0" i="1">
                        <a:latin typeface="Cambria Math" panose="02040503050406030204" pitchFamily="18" charset="0"/>
                      </a:rPr>
                      <m:t>=</m:t>
                    </m:r>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1−</m:t>
                        </m:r>
                        <m:r>
                          <a:rPr kumimoji="1" lang="en-US" altLang="zh-CN" sz="2200" b="0" i="1">
                            <a:latin typeface="Cambria Math" panose="02040503050406030204" pitchFamily="18" charset="0"/>
                            <a:ea typeface="Cambria Math" panose="02040503050406030204" pitchFamily="18" charset="0"/>
                          </a:rPr>
                          <m:t>𝛼</m:t>
                        </m:r>
                      </m:e>
                    </m:d>
                    <m:acc>
                      <m:accPr>
                        <m:chr m:val="⃗"/>
                        <m:ctrlPr>
                          <a:rPr kumimoji="1" lang="zh-CN" altLang="en-US" sz="2200" b="0" i="1">
                            <a:latin typeface="Cambria Math" panose="02040503050406030204" pitchFamily="18" charset="0"/>
                          </a:rPr>
                        </m:ctrlPr>
                      </m:accPr>
                      <m:e>
                        <m:r>
                          <a:rPr kumimoji="1" lang="zh-CN" altLang="en-US" sz="2200" b="0" i="1">
                            <a:latin typeface="Cambria Math" panose="02040503050406030204" pitchFamily="18" charset="0"/>
                          </a:rPr>
                          <m:t>𝜋</m:t>
                        </m:r>
                      </m:e>
                    </m:acc>
                    <m:r>
                      <a:rPr kumimoji="1" lang="en-US" altLang="zh-CN" sz="2200" b="0" i="1">
                        <a:latin typeface="Cambria Math" panose="02040503050406030204" pitchFamily="18" charset="0"/>
                      </a:rPr>
                      <m:t>𝑃</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𝛼</m:t>
                    </m:r>
                    <m:r>
                      <a:rPr kumimoji="1" lang="en-US" altLang="zh-CN" sz="2200" b="0" i="1">
                        <a:latin typeface="Cambria Math" panose="02040503050406030204" pitchFamily="18" charset="0"/>
                        <a:ea typeface="Cambria Math" panose="02040503050406030204" pitchFamily="18" charset="0"/>
                      </a:rPr>
                      <m:t>∙</m:t>
                    </m:r>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𝑒</m:t>
                        </m:r>
                      </m:e>
                    </m:acc>
                  </m:oMath>
                </a14:m>
                <a:endParaRPr kumimoji="1" lang="en-US" altLang="zh-CN" sz="2200" b="0" dirty="0">
                  <a:latin typeface="Candara" panose="020E0502030303020204" pitchFamily="34" charset="0"/>
                </a:endParaRPr>
              </a:p>
              <a:p>
                <a:pPr marL="800100" lvl="1" indent="-342900">
                  <a:buSzPct val="80000"/>
                  <a:buFont typeface="Wingdings" pitchFamily="2" charset="2"/>
                  <a:buChar char="p"/>
                </a:pPr>
                <a14:m>
                  <m:oMath xmlns:m="http://schemas.openxmlformats.org/officeDocument/2006/math">
                    <m:acc>
                      <m:accPr>
                        <m:chr m:val="⃗"/>
                        <m:ctrlPr>
                          <a:rPr kumimoji="1" lang="zh-CN" altLang="en-US" sz="2200" b="0" i="1">
                            <a:latin typeface="Cambria Math" panose="02040503050406030204" pitchFamily="18" charset="0"/>
                          </a:rPr>
                        </m:ctrlPr>
                      </m:accPr>
                      <m:e>
                        <m:r>
                          <a:rPr kumimoji="1" lang="zh-CN" altLang="en-US" sz="2200" b="0" i="1">
                            <a:latin typeface="Cambria Math" panose="02040503050406030204" pitchFamily="18" charset="0"/>
                          </a:rPr>
                          <m:t>𝜋</m:t>
                        </m:r>
                      </m:e>
                    </m:acc>
                  </m:oMath>
                </a14:m>
                <a:r>
                  <a:rPr kumimoji="1" lang="en-US" altLang="zh-CN" sz="2200" b="0" dirty="0">
                    <a:latin typeface="Candara" panose="020E0502030303020204" pitchFamily="34" charset="0"/>
                  </a:rPr>
                  <a:t>: the PageRank vector.     </a:t>
                </a:r>
                <a14:m>
                  <m:oMath xmlns:m="http://schemas.openxmlformats.org/officeDocument/2006/math">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𝑒</m:t>
                        </m:r>
                      </m:e>
                    </m:acc>
                  </m:oMath>
                </a14:m>
                <a:r>
                  <a:rPr kumimoji="1" lang="en-US" altLang="zh-CN" sz="2200" b="0" dirty="0">
                    <a:latin typeface="Candara" panose="020E0502030303020204" pitchFamily="34" charset="0"/>
                  </a:rPr>
                  <a:t>: initialization vector. </a:t>
                </a:r>
              </a:p>
              <a:p>
                <a:pPr marL="800100" lvl="1" indent="-342900">
                  <a:buSzPct val="80000"/>
                  <a:buFont typeface="Wingdings" pitchFamily="2" charset="2"/>
                  <a:buChar char="p"/>
                </a:pPr>
                <a14:m>
                  <m:oMath xmlns:m="http://schemas.openxmlformats.org/officeDocument/2006/math">
                    <m:r>
                      <a:rPr kumimoji="1" lang="en-US" altLang="zh-CN" sz="2200" b="0" i="1" smtClean="0">
                        <a:latin typeface="Cambria Math" panose="02040503050406030204" pitchFamily="18" charset="0"/>
                        <a:ea typeface="Cambria Math" panose="02040503050406030204" pitchFamily="18" charset="0"/>
                      </a:rPr>
                      <m:t>𝑃</m:t>
                    </m:r>
                  </m:oMath>
                </a14:m>
                <a:r>
                  <a:rPr kumimoji="1" lang="en-US" altLang="zh-CN" sz="2200" b="0" dirty="0">
                    <a:latin typeface="Candara" panose="020E0502030303020204" pitchFamily="34" charset="0"/>
                    <a:ea typeface="Cambria Math" panose="02040503050406030204" pitchFamily="18" charset="0"/>
                  </a:rPr>
                  <a:t>: transformation matrix.  </a:t>
                </a:r>
                <a14:m>
                  <m:oMath xmlns:m="http://schemas.openxmlformats.org/officeDocument/2006/math">
                    <m:r>
                      <a:rPr kumimoji="1" lang="en-US" altLang="zh-CN" sz="2200" b="0" i="1">
                        <a:latin typeface="Cambria Math" panose="02040503050406030204" pitchFamily="18" charset="0"/>
                        <a:ea typeface="Cambria Math" panose="02040503050406030204" pitchFamily="18" charset="0"/>
                      </a:rPr>
                      <m:t>𝛼</m:t>
                    </m:r>
                  </m:oMath>
                </a14:m>
                <a:r>
                  <a:rPr kumimoji="1" lang="en-US" altLang="zh-CN" sz="2200" b="0" dirty="0">
                    <a:latin typeface="Candara" panose="020E0502030303020204" pitchFamily="34" charset="0"/>
                  </a:rPr>
                  <a:t>: teleport probability. </a:t>
                </a:r>
              </a:p>
            </p:txBody>
          </p:sp>
        </mc:Choice>
        <mc:Fallback xmlns="">
          <p:sp>
            <p:nvSpPr>
              <p:cNvPr id="8" name="文本框 7">
                <a:extLst>
                  <a:ext uri="{FF2B5EF4-FFF2-40B4-BE49-F238E27FC236}">
                    <a16:creationId xmlns:a16="http://schemas.microsoft.com/office/drawing/2014/main" id="{E5BCACAE-7E98-4143-926B-50C8349C6D94}"/>
                  </a:ext>
                </a:extLst>
              </p:cNvPr>
              <p:cNvSpPr txBox="1">
                <a:spLocks noRot="1" noChangeAspect="1" noMove="1" noResize="1" noEditPoints="1" noAdjustHandles="1" noChangeArrowheads="1" noChangeShapeType="1" noTextEdit="1"/>
              </p:cNvSpPr>
              <p:nvPr/>
            </p:nvSpPr>
            <p:spPr>
              <a:xfrm>
                <a:off x="-10968" y="1052736"/>
                <a:ext cx="8687424" cy="2123658"/>
              </a:xfrm>
              <a:prstGeom prst="rect">
                <a:avLst/>
              </a:prstGeom>
              <a:blipFill>
                <a:blip r:embed="rId5"/>
                <a:stretch>
                  <a:fillRect l="-292" t="-1786"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448C861-C2CE-7442-9D7A-81B81C645D96}"/>
                  </a:ext>
                </a:extLst>
              </p:cNvPr>
              <p:cNvSpPr txBox="1"/>
              <p:nvPr/>
            </p:nvSpPr>
            <p:spPr>
              <a:xfrm>
                <a:off x="4427984" y="3717032"/>
                <a:ext cx="4412663" cy="860748"/>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PageRank: </a:t>
                </a:r>
                <a14:m>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f>
                          <m:fPr>
                            <m:ctrlPr>
                              <a:rPr kumimoji="1" lang="en-US" altLang="zh-CN" sz="2000" b="0" i="1" smtClean="0">
                                <a:latin typeface="Cambria Math" panose="02040503050406030204" pitchFamily="18" charset="0"/>
                                <a:ea typeface="Cambria Math" panose="02040503050406030204" pitchFamily="18" charset="0"/>
                              </a:rPr>
                            </m:ctrlPr>
                          </m:fPr>
                          <m:num>
                            <m:r>
                              <a:rPr kumimoji="1" lang="en-US" altLang="zh-CN" sz="2000" b="0" i="1" smtClean="0">
                                <a:latin typeface="Cambria Math" panose="02040503050406030204" pitchFamily="18" charset="0"/>
                                <a:ea typeface="Cambria Math" panose="02040503050406030204" pitchFamily="18" charset="0"/>
                              </a:rPr>
                              <m:t>1</m:t>
                            </m:r>
                          </m:num>
                          <m:den>
                            <m:r>
                              <a:rPr kumimoji="1" lang="en-US" altLang="zh-CN" sz="2000" b="0" i="1" smtClean="0">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e>
                    </m:d>
                  </m:oMath>
                </a14:m>
                <a:endParaRPr kumimoji="1" lang="en-US" altLang="zh-CN" sz="2000" b="0" dirty="0">
                  <a:solidFill>
                    <a:srgbClr val="C00000"/>
                  </a:solidFill>
                  <a:latin typeface="Candara" panose="020E0502030303020204" pitchFamily="34" charset="0"/>
                </a:endParaRPr>
              </a:p>
              <a:p>
                <a:r>
                  <a:rPr kumimoji="1" lang="en-US" altLang="zh-CN" sz="2000" b="0" dirty="0">
                    <a:latin typeface="Candara" panose="020E0502030303020204" pitchFamily="34" charset="0"/>
                  </a:rPr>
                  <a:t>Rank the </a:t>
                </a:r>
                <a:r>
                  <a:rPr kumimoji="1" lang="en-US" altLang="zh-CN" sz="2000" dirty="0">
                    <a:solidFill>
                      <a:srgbClr val="0070C0"/>
                    </a:solidFill>
                    <a:latin typeface="Candara" panose="020E0502030303020204" pitchFamily="34" charset="0"/>
                  </a:rPr>
                  <a:t>overall importance </a:t>
                </a:r>
                <a:r>
                  <a:rPr kumimoji="1" lang="en-US" altLang="zh-CN" sz="2000" b="0" dirty="0">
                    <a:latin typeface="Candara" panose="020E0502030303020204" pitchFamily="34" charset="0"/>
                  </a:rPr>
                  <a:t>of a node. </a:t>
                </a:r>
              </a:p>
            </p:txBody>
          </p:sp>
        </mc:Choice>
        <mc:Fallback xmlns="">
          <p:sp>
            <p:nvSpPr>
              <p:cNvPr id="9" name="文本框 8">
                <a:extLst>
                  <a:ext uri="{FF2B5EF4-FFF2-40B4-BE49-F238E27FC236}">
                    <a16:creationId xmlns:a16="http://schemas.microsoft.com/office/drawing/2014/main" id="{6448C861-C2CE-7442-9D7A-81B81C645D96}"/>
                  </a:ext>
                </a:extLst>
              </p:cNvPr>
              <p:cNvSpPr txBox="1">
                <a:spLocks noRot="1" noChangeAspect="1" noMove="1" noResize="1" noEditPoints="1" noAdjustHandles="1" noChangeArrowheads="1" noChangeShapeType="1" noTextEdit="1"/>
              </p:cNvSpPr>
              <p:nvPr/>
            </p:nvSpPr>
            <p:spPr>
              <a:xfrm>
                <a:off x="4427984" y="3717032"/>
                <a:ext cx="4412663" cy="860748"/>
              </a:xfrm>
              <a:prstGeom prst="rect">
                <a:avLst/>
              </a:prstGeom>
              <a:blipFill>
                <a:blip r:embed="rId6"/>
                <a:stretch>
                  <a:fillRect l="-1437" r="-2011" b="-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F1C824D-65D1-084F-9A7E-5894DD9A0C78}"/>
                  </a:ext>
                </a:extLst>
              </p:cNvPr>
              <p:cNvSpPr txBox="1"/>
              <p:nvPr/>
            </p:nvSpPr>
            <p:spPr>
              <a:xfrm>
                <a:off x="4400679" y="4849817"/>
                <a:ext cx="4812272" cy="1631216"/>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Personalized PageRank: </a:t>
                </a:r>
                <a:endParaRPr kumimoji="1" lang="en-US" altLang="zh-CN"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0,0, …,0,1,0…,0</m:t>
                          </m:r>
                        </m:e>
                      </m:d>
                    </m:oMath>
                  </m:oMathPara>
                </a14:m>
                <a:endParaRPr kumimoji="1" lang="en-US" altLang="zh-CN" sz="2000" b="0" dirty="0">
                  <a:solidFill>
                    <a:srgbClr val="C00000"/>
                  </a:solidFill>
                  <a:latin typeface="Candara" panose="020E0502030303020204" pitchFamily="34" charset="0"/>
                </a:endParaRPr>
              </a:p>
              <a:p>
                <a:endParaRPr kumimoji="1" lang="en-US" altLang="zh-CN" sz="2000" b="0" dirty="0">
                  <a:latin typeface="Candara" panose="020E0502030303020204" pitchFamily="34" charset="0"/>
                </a:endParaRPr>
              </a:p>
              <a:p>
                <a:r>
                  <a:rPr kumimoji="1" lang="en-US" altLang="zh-CN" sz="2000" b="0" dirty="0">
                    <a:latin typeface="Candara" panose="020E0502030303020204" pitchFamily="34" charset="0"/>
                  </a:rPr>
                  <a:t>Rank the </a:t>
                </a:r>
                <a:r>
                  <a:rPr kumimoji="1" lang="en-US" altLang="zh-CN" sz="2000" dirty="0">
                    <a:solidFill>
                      <a:srgbClr val="0070C0"/>
                    </a:solidFill>
                    <a:latin typeface="Candara" panose="020E0502030303020204" pitchFamily="34" charset="0"/>
                  </a:rPr>
                  <a:t>personalized importance </a:t>
                </a:r>
                <a:r>
                  <a:rPr kumimoji="1" lang="en-US" altLang="zh-CN" sz="2000" b="0" dirty="0">
                    <a:latin typeface="Candara" panose="020E0502030303020204" pitchFamily="34" charset="0"/>
                  </a:rPr>
                  <a:t>with  regards to a given node.</a:t>
                </a:r>
              </a:p>
            </p:txBody>
          </p:sp>
        </mc:Choice>
        <mc:Fallback xmlns="">
          <p:sp>
            <p:nvSpPr>
              <p:cNvPr id="10" name="文本框 9">
                <a:extLst>
                  <a:ext uri="{FF2B5EF4-FFF2-40B4-BE49-F238E27FC236}">
                    <a16:creationId xmlns:a16="http://schemas.microsoft.com/office/drawing/2014/main" id="{6F1C824D-65D1-084F-9A7E-5894DD9A0C78}"/>
                  </a:ext>
                </a:extLst>
              </p:cNvPr>
              <p:cNvSpPr txBox="1">
                <a:spLocks noRot="1" noChangeAspect="1" noMove="1" noResize="1" noEditPoints="1" noAdjustHandles="1" noChangeArrowheads="1" noChangeShapeType="1" noTextEdit="1"/>
              </p:cNvSpPr>
              <p:nvPr/>
            </p:nvSpPr>
            <p:spPr>
              <a:xfrm>
                <a:off x="4400679" y="4849817"/>
                <a:ext cx="4812272" cy="1631216"/>
              </a:xfrm>
              <a:prstGeom prst="rect">
                <a:avLst/>
              </a:prstGeom>
              <a:blipFill>
                <a:blip r:embed="rId7"/>
                <a:stretch>
                  <a:fillRect l="-1319" t="-1550" b="-5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518DEF5-0E5D-564A-95CB-70236EEAF19C}"/>
                  </a:ext>
                </a:extLst>
              </p:cNvPr>
              <p:cNvSpPr/>
              <p:nvPr/>
            </p:nvSpPr>
            <p:spPr>
              <a:xfrm>
                <a:off x="792088" y="3025574"/>
                <a:ext cx="3491880" cy="568297"/>
              </a:xfrm>
              <a:prstGeom prst="rect">
                <a:avLst/>
              </a:prstGeom>
            </p:spPr>
            <p:txBody>
              <a:bodyPr wrap="square">
                <a:spAutoFit/>
              </a:bodyPr>
              <a:lstStyle/>
              <a:p>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𝑃</m:t>
                    </m:r>
                    <m:d>
                      <m:dPr>
                        <m:ctrlPr>
                          <a:rPr kumimoji="1" lang="en-US" altLang="zh-CN" sz="2000" b="0" i="1">
                            <a:latin typeface="Cambria Math" panose="02040503050406030204" pitchFamily="18" charset="0"/>
                            <a:ea typeface="Cambria Math" panose="02040503050406030204" pitchFamily="18" charset="0"/>
                          </a:rPr>
                        </m:ctrlPr>
                      </m:dPr>
                      <m:e>
                        <m:r>
                          <a:rPr kumimoji="1" lang="en-US" altLang="zh-CN" sz="2000" b="0" i="1">
                            <a:latin typeface="Cambria Math" panose="02040503050406030204" pitchFamily="18" charset="0"/>
                            <a:ea typeface="Cambria Math" panose="02040503050406030204" pitchFamily="18" charset="0"/>
                          </a:rPr>
                          <m:t>𝑖</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𝑗</m:t>
                        </m:r>
                      </m:e>
                    </m:d>
                    <m:r>
                      <a:rPr kumimoji="1" lang="en-US" altLang="zh-CN" sz="2000" b="0" i="1">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𝑑</m:t>
                            </m:r>
                          </m:e>
                          <m:sub>
                            <m:r>
                              <a:rPr kumimoji="1" lang="en-US" altLang="zh-CN" sz="2000" b="0" i="1">
                                <a:latin typeface="Cambria Math" panose="02040503050406030204" pitchFamily="18" charset="0"/>
                                <a:ea typeface="Cambria Math" panose="02040503050406030204" pitchFamily="18" charset="0"/>
                              </a:rPr>
                              <m:t>𝑜𝑢𝑡</m:t>
                            </m:r>
                          </m:sub>
                        </m:sSub>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𝑖</m:t>
                        </m:r>
                        <m:r>
                          <a:rPr kumimoji="1" lang="en-US" altLang="zh-CN" sz="2000" b="0" i="1">
                            <a:latin typeface="Cambria Math" panose="02040503050406030204" pitchFamily="18" charset="0"/>
                            <a:ea typeface="Cambria Math" panose="02040503050406030204" pitchFamily="18" charset="0"/>
                          </a:rPr>
                          <m:t>)</m:t>
                        </m:r>
                      </m:den>
                    </m:f>
                  </m:oMath>
                </a14:m>
                <a:r>
                  <a:rPr kumimoji="1" lang="en-US" altLang="zh-CN" sz="2000" b="0" dirty="0">
                    <a:latin typeface="Candara" panose="020E0502030303020204" pitchFamily="34" charset="0"/>
                    <a:ea typeface="Cambria Math" panose="02040503050406030204" pitchFamily="18" charset="0"/>
                  </a:rPr>
                  <a:t> ,if </a:t>
                </a:r>
                <a14:m>
                  <m:oMath xmlns:m="http://schemas.openxmlformats.org/officeDocument/2006/math">
                    <m:d>
                      <m:dPr>
                        <m:ctrlPr>
                          <a:rPr kumimoji="1" lang="en-US" altLang="zh-CN" sz="2000" b="0" i="1">
                            <a:latin typeface="Cambria Math" panose="02040503050406030204" pitchFamily="18" charset="0"/>
                            <a:ea typeface="Cambria Math" panose="02040503050406030204" pitchFamily="18" charset="0"/>
                          </a:rPr>
                        </m:ctrlPr>
                      </m:d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𝑣</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𝑣</m:t>
                            </m:r>
                          </m:e>
                          <m:sub>
                            <m:r>
                              <a:rPr kumimoji="1" lang="en-US" altLang="zh-CN" sz="2000" b="0" i="1">
                                <a:latin typeface="Cambria Math" panose="02040503050406030204" pitchFamily="18" charset="0"/>
                                <a:ea typeface="Cambria Math" panose="02040503050406030204" pitchFamily="18" charset="0"/>
                              </a:rPr>
                              <m:t>𝑗</m:t>
                            </m:r>
                          </m:sub>
                        </m:sSub>
                      </m:e>
                    </m:d>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𝐸</m:t>
                    </m:r>
                  </m:oMath>
                </a14:m>
                <a:r>
                  <a:rPr kumimoji="1" lang="en-US" altLang="zh-CN" sz="2000" b="0" dirty="0">
                    <a:latin typeface="Candara" panose="020E0502030303020204" pitchFamily="34" charset="0"/>
                    <a:ea typeface="Cambria Math" panose="02040503050406030204" pitchFamily="18" charset="0"/>
                  </a:rPr>
                  <a:t> </a:t>
                </a:r>
                <a:endParaRPr lang="zh-CN" altLang="en-US" sz="2000" dirty="0"/>
              </a:p>
            </p:txBody>
          </p:sp>
        </mc:Choice>
        <mc:Fallback xmlns="">
          <p:sp>
            <p:nvSpPr>
              <p:cNvPr id="4" name="矩形 3">
                <a:extLst>
                  <a:ext uri="{FF2B5EF4-FFF2-40B4-BE49-F238E27FC236}">
                    <a16:creationId xmlns:a16="http://schemas.microsoft.com/office/drawing/2014/main" id="{F518DEF5-0E5D-564A-95CB-70236EEAF19C}"/>
                  </a:ext>
                </a:extLst>
              </p:cNvPr>
              <p:cNvSpPr>
                <a:spLocks noRot="1" noChangeAspect="1" noMove="1" noResize="1" noEditPoints="1" noAdjustHandles="1" noChangeArrowheads="1" noChangeShapeType="1" noTextEdit="1"/>
              </p:cNvSpPr>
              <p:nvPr/>
            </p:nvSpPr>
            <p:spPr>
              <a:xfrm>
                <a:off x="792088" y="3025574"/>
                <a:ext cx="3491880" cy="568297"/>
              </a:xfrm>
              <a:prstGeom prst="rect">
                <a:avLst/>
              </a:prstGeom>
              <a:blipFill>
                <a:blip r:embed="rId8"/>
                <a:stretch>
                  <a:fillRect b="-4348"/>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21C5D75E-5EB7-FC41-9905-9012230F4EDA}"/>
              </a:ext>
            </a:extLst>
          </p:cNvPr>
          <p:cNvSpPr/>
          <p:nvPr/>
        </p:nvSpPr>
        <p:spPr>
          <a:xfrm>
            <a:off x="7092280" y="5151245"/>
            <a:ext cx="144016" cy="3466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FE29766B-617E-734A-90D9-2235D3A94047}"/>
              </a:ext>
            </a:extLst>
          </p:cNvPr>
          <p:cNvSpPr txBox="1"/>
          <p:nvPr/>
        </p:nvSpPr>
        <p:spPr>
          <a:xfrm>
            <a:off x="6372200" y="5437374"/>
            <a:ext cx="1944216" cy="400110"/>
          </a:xfrm>
          <a:prstGeom prst="rect">
            <a:avLst/>
          </a:prstGeom>
          <a:noFill/>
        </p:spPr>
        <p:txBody>
          <a:bodyPr wrap="square" rtlCol="0">
            <a:spAutoFit/>
          </a:bodyPr>
          <a:lstStyle/>
          <a:p>
            <a:r>
              <a:rPr kumimoji="1" lang="en-US" altLang="zh-CN" sz="2000" b="0" dirty="0">
                <a:latin typeface="Corbel" panose="020B0503020204020204" pitchFamily="34" charset="0"/>
              </a:rPr>
              <a:t>the s-</a:t>
            </a:r>
            <a:r>
              <a:rPr kumimoji="1" lang="en-US" altLang="zh-CN" sz="2000" b="0" dirty="0" err="1">
                <a:latin typeface="Corbel" panose="020B0503020204020204" pitchFamily="34" charset="0"/>
              </a:rPr>
              <a:t>th</a:t>
            </a:r>
            <a:r>
              <a:rPr kumimoji="1" lang="en-US" altLang="zh-CN" sz="2000" b="0" dirty="0">
                <a:latin typeface="Corbel" panose="020B0503020204020204" pitchFamily="34" charset="0"/>
              </a:rPr>
              <a:t> entry</a:t>
            </a:r>
            <a:endParaRPr kumimoji="1" lang="zh-CN" altLang="en-US" sz="2000" b="0" dirty="0">
              <a:latin typeface="Corbel" panose="020B0503020204020204" pitchFamily="34" charset="0"/>
            </a:endParaRPr>
          </a:p>
        </p:txBody>
      </p:sp>
    </p:spTree>
    <p:extLst>
      <p:ext uri="{BB962C8B-B14F-4D97-AF65-F5344CB8AC3E}">
        <p14:creationId xmlns:p14="http://schemas.microsoft.com/office/powerpoint/2010/main" val="39835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1000"/>
                                        <p:tgtEl>
                                          <p:spTgt spid="8">
                                            <p:txEl>
                                              <p:pRg st="5" end="5"/>
                                            </p:txEl>
                                          </p:spTgt>
                                        </p:tgtEl>
                                      </p:cBhvr>
                                    </p:animEffect>
                                    <p:anim calcmode="lin" valueType="num">
                                      <p:cBhvr>
                                        <p:cTn id="2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sz="3200" dirty="0">
                <a:ea typeface="宋体" pitchFamily="2" charset="-122"/>
              </a:rPr>
              <a:t>Experiments - </a:t>
            </a:r>
            <a:r>
              <a:rPr lang="en-US" altLang="zh-CN" sz="3200" dirty="0" err="1">
                <a:ea typeface="宋体" pitchFamily="2" charset="-122"/>
              </a:rPr>
              <a:t>SimRank</a:t>
            </a:r>
            <a:r>
              <a:rPr lang="en-US" altLang="zh-CN" sz="3200" dirty="0">
                <a:ea typeface="宋体" pitchFamily="2" charset="-122"/>
              </a:rPr>
              <a:t> computation</a:t>
            </a:r>
          </a:p>
        </p:txBody>
      </p:sp>
      <p:pic>
        <p:nvPicPr>
          <p:cNvPr id="2" name="图片 1">
            <a:extLst>
              <a:ext uri="{FF2B5EF4-FFF2-40B4-BE49-F238E27FC236}">
                <a16:creationId xmlns:a16="http://schemas.microsoft.com/office/drawing/2014/main" id="{6762A5D8-0F9E-624F-BB25-5DDF83009A15}"/>
              </a:ext>
            </a:extLst>
          </p:cNvPr>
          <p:cNvPicPr>
            <a:picLocks noChangeAspect="1"/>
          </p:cNvPicPr>
          <p:nvPr/>
        </p:nvPicPr>
        <p:blipFill rotWithShape="1">
          <a:blip r:embed="rId3"/>
          <a:srcRect b="22669"/>
          <a:stretch/>
        </p:blipFill>
        <p:spPr>
          <a:xfrm>
            <a:off x="899592" y="2780928"/>
            <a:ext cx="7344816" cy="2906995"/>
          </a:xfrm>
          <a:prstGeom prst="rect">
            <a:avLst/>
          </a:prstGeom>
        </p:spPr>
      </p:pic>
      <p:sp>
        <p:nvSpPr>
          <p:cNvPr id="6" name="文本框 5">
            <a:extLst>
              <a:ext uri="{FF2B5EF4-FFF2-40B4-BE49-F238E27FC236}">
                <a16:creationId xmlns:a16="http://schemas.microsoft.com/office/drawing/2014/main" id="{B72915D4-C701-D943-B875-5931289FA6DA}"/>
              </a:ext>
            </a:extLst>
          </p:cNvPr>
          <p:cNvSpPr txBox="1"/>
          <p:nvPr/>
        </p:nvSpPr>
        <p:spPr>
          <a:xfrm>
            <a:off x="1547664" y="5929679"/>
            <a:ext cx="6624736" cy="430887"/>
          </a:xfrm>
          <a:prstGeom prst="rect">
            <a:avLst/>
          </a:prstGeom>
          <a:noFill/>
        </p:spPr>
        <p:txBody>
          <a:bodyPr wrap="square" rtlCol="0">
            <a:spAutoFit/>
          </a:bodyPr>
          <a:lstStyle/>
          <a:p>
            <a:r>
              <a:rPr kumimoji="1" lang="en-US" altLang="zh-CN" sz="2200" b="0" dirty="0" err="1">
                <a:solidFill>
                  <a:srgbClr val="C00000"/>
                </a:solidFill>
                <a:latin typeface="Corbel" panose="020B0503020204020204" pitchFamily="34" charset="0"/>
              </a:rPr>
              <a:t>MaxAdditiveError</a:t>
            </a:r>
            <a:r>
              <a:rPr kumimoji="1" lang="en-US" altLang="zh-CN" sz="2200" b="0" dirty="0">
                <a:latin typeface="Corbel" panose="020B0503020204020204" pitchFamily="34" charset="0"/>
              </a:rPr>
              <a:t> </a:t>
            </a:r>
            <a:r>
              <a:rPr kumimoji="1" lang="en-US" altLang="zh-CN" sz="2200" b="0" dirty="0" err="1">
                <a:latin typeface="Corbel" panose="020B0503020204020204" pitchFamily="34" charset="0"/>
              </a:rPr>
              <a:t>v.s</a:t>
            </a:r>
            <a:r>
              <a:rPr kumimoji="1" lang="en-US" altLang="zh-CN" sz="2200" b="0" dirty="0">
                <a:latin typeface="Corbel" panose="020B0503020204020204" pitchFamily="34" charset="0"/>
              </a:rPr>
              <a:t>. preprocessing time in </a:t>
            </a:r>
            <a:r>
              <a:rPr kumimoji="1" lang="en-US" altLang="zh-CN" sz="2200" b="0" dirty="0" err="1">
                <a:latin typeface="Corbel" panose="020B0503020204020204" pitchFamily="34" charset="0"/>
              </a:rPr>
              <a:t>PRSim</a:t>
            </a:r>
            <a:endParaRPr kumimoji="1" lang="zh-CN" altLang="en-US" sz="22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6C10D85-AF42-D34C-9370-8A0DA5A44225}"/>
                  </a:ext>
                </a:extLst>
              </p:cNvPr>
              <p:cNvSpPr txBox="1"/>
              <p:nvPr/>
            </p:nvSpPr>
            <p:spPr>
              <a:xfrm>
                <a:off x="755576" y="1124744"/>
                <a:ext cx="8208912" cy="1357423"/>
              </a:xfrm>
              <a:prstGeom prst="rect">
                <a:avLst/>
              </a:prstGeom>
              <a:noFill/>
            </p:spPr>
            <p:txBody>
              <a:bodyPr wrap="square" rtlCol="0">
                <a:spAutoFit/>
              </a:bodyPr>
              <a:lstStyle/>
              <a:p>
                <a:r>
                  <a:rPr kumimoji="1" lang="en-US" altLang="zh-CN" sz="2400" b="0" dirty="0">
                    <a:latin typeface="Candara" panose="020E0502030303020204" pitchFamily="34" charset="0"/>
                  </a:rPr>
                  <a:t>SimRank </a:t>
                </a:r>
                <a14:m>
                  <m:oMath xmlns:m="http://schemas.openxmlformats.org/officeDocument/2006/math">
                    <m:r>
                      <a:rPr kumimoji="1" lang="en-US" altLang="zh-CN" sz="2200" b="0" i="1">
                        <a:latin typeface="Cambria Math" panose="02040503050406030204" pitchFamily="18" charset="0"/>
                      </a:rPr>
                      <m:t>𝑠</m:t>
                    </m:r>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𝑢</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𝑣</m:t>
                        </m:r>
                      </m:e>
                    </m:d>
                    <m:r>
                      <a:rPr kumimoji="1" lang="en-US" altLang="zh-CN" sz="2200" b="0" i="1" smtClean="0">
                        <a:latin typeface="Cambria Math" panose="02040503050406030204" pitchFamily="18" charset="0"/>
                      </a:rPr>
                      <m:t>=</m:t>
                    </m:r>
                    <m:f>
                      <m:fPr>
                        <m:ctrlPr>
                          <a:rPr kumimoji="1" lang="en-US" altLang="zh-CN" sz="2200" b="0" i="1" smtClean="0">
                            <a:latin typeface="Cambria Math" panose="02040503050406030204" pitchFamily="18" charset="0"/>
                          </a:rPr>
                        </m:ctrlPr>
                      </m:fPr>
                      <m:num>
                        <m:r>
                          <a:rPr kumimoji="1" lang="en-US" altLang="zh-CN" sz="2200" b="0" i="1" smtClean="0">
                            <a:latin typeface="Cambria Math" panose="02040503050406030204" pitchFamily="18" charset="0"/>
                          </a:rPr>
                          <m:t>1</m:t>
                        </m:r>
                      </m:num>
                      <m:den>
                        <m:sSup>
                          <m:sSupPr>
                            <m:ctrlPr>
                              <a:rPr kumimoji="1" lang="en-US" altLang="zh-CN" sz="2200" b="0" i="1" smtClean="0">
                                <a:latin typeface="Cambria Math" panose="02040503050406030204" pitchFamily="18" charset="0"/>
                              </a:rPr>
                            </m:ctrlPr>
                          </m:sSupPr>
                          <m:e>
                            <m:d>
                              <m:dPr>
                                <m:ctrlPr>
                                  <a:rPr kumimoji="1" lang="en-US" altLang="zh-CN" sz="2200" b="0" i="1" smtClean="0">
                                    <a:latin typeface="Cambria Math" panose="02040503050406030204" pitchFamily="18" charset="0"/>
                                  </a:rPr>
                                </m:ctrlPr>
                              </m:dPr>
                              <m:e>
                                <m:r>
                                  <a:rPr kumimoji="1" lang="en-US" altLang="zh-CN" sz="2200" b="0" i="1" smtClean="0">
                                    <a:latin typeface="Cambria Math" panose="02040503050406030204" pitchFamily="18" charset="0"/>
                                  </a:rPr>
                                  <m:t>1−</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e>
                            </m:d>
                          </m:e>
                          <m:sup>
                            <m:r>
                              <a:rPr kumimoji="1" lang="en-US" altLang="zh-CN" sz="2200" b="0" i="1" smtClean="0">
                                <a:latin typeface="Cambria Math" panose="02040503050406030204" pitchFamily="18" charset="0"/>
                              </a:rPr>
                              <m:t>2</m:t>
                            </m:r>
                          </m:sup>
                        </m:sSup>
                      </m:den>
                    </m:f>
                    <m:nary>
                      <m:naryPr>
                        <m:chr m:val="∑"/>
                        <m:limLoc m:val="subSup"/>
                        <m:ctrlPr>
                          <a:rPr kumimoji="1" lang="en-US" altLang="zh-CN" sz="2200" b="0" i="1" smtClean="0">
                            <a:latin typeface="Cambria Math" panose="02040503050406030204" pitchFamily="18" charset="0"/>
                          </a:rPr>
                        </m:ctrlPr>
                      </m:naryPr>
                      <m:sub>
                        <m:r>
                          <m:rPr>
                            <m:brk m:alnAt="25"/>
                          </m:rPr>
                          <a:rPr kumimoji="1" lang="en-US" altLang="zh-CN" sz="2200" b="0" i="1" smtClean="0">
                            <a:latin typeface="Cambria Math" panose="02040503050406030204" pitchFamily="18" charset="0"/>
                          </a:rPr>
                          <m:t>𝑙</m:t>
                        </m:r>
                        <m:r>
                          <a:rPr kumimoji="1" lang="en-US" altLang="zh-CN" sz="2200" b="0" i="1" smtClean="0">
                            <a:latin typeface="Cambria Math" panose="02040503050406030204" pitchFamily="18" charset="0"/>
                          </a:rPr>
                          <m:t>=0</m:t>
                        </m:r>
                      </m:sub>
                      <m:sup>
                        <m:r>
                          <a:rPr kumimoji="1" lang="en-US" altLang="zh-CN" sz="2200" b="0" i="1" smtClean="0">
                            <a:latin typeface="Cambria Math" panose="02040503050406030204" pitchFamily="18" charset="0"/>
                            <a:ea typeface="Cambria Math" panose="02040503050406030204" pitchFamily="18" charset="0"/>
                          </a:rPr>
                          <m:t>∞</m:t>
                        </m:r>
                      </m:sup>
                      <m:e>
                        <m:nary>
                          <m:naryPr>
                            <m:chr m:val="∑"/>
                            <m:supHide m:val="on"/>
                            <m:ctrlPr>
                              <a:rPr kumimoji="1" lang="en-US" altLang="zh-CN" sz="2200" b="0" i="1" smtClean="0">
                                <a:latin typeface="Cambria Math" panose="02040503050406030204" pitchFamily="18" charset="0"/>
                              </a:rPr>
                            </m:ctrlPr>
                          </m:naryPr>
                          <m:sub>
                            <m:r>
                              <m:rPr>
                                <m:brk m:alnAt="7"/>
                              </m:rPr>
                              <a:rPr kumimoji="1" lang="en-US" altLang="zh-CN" sz="2200" b="0" i="1" smtClean="0">
                                <a:latin typeface="Cambria Math" panose="02040503050406030204" pitchFamily="18" charset="0"/>
                              </a:rPr>
                              <m:t>𝑤</m:t>
                            </m:r>
                            <m:r>
                              <a:rPr kumimoji="1" lang="en-US" altLang="zh-CN" sz="2200" b="0" i="1" smtClean="0">
                                <a:latin typeface="Cambria Math" panose="02040503050406030204" pitchFamily="18" charset="0"/>
                                <a:ea typeface="Cambria Math" panose="02040503050406030204" pitchFamily="18" charset="0"/>
                              </a:rPr>
                              <m:t>∈</m:t>
                            </m:r>
                            <m:r>
                              <a:rPr kumimoji="1" lang="en-US" altLang="zh-CN" sz="2200" b="0" i="1" smtClean="0">
                                <a:latin typeface="Cambria Math" panose="02040503050406030204" pitchFamily="18" charset="0"/>
                                <a:ea typeface="Cambria Math" panose="02040503050406030204" pitchFamily="18" charset="0"/>
                              </a:rPr>
                              <m:t>𝑉</m:t>
                            </m:r>
                          </m:sub>
                          <m:sup/>
                          <m:e>
                            <m:sSub>
                              <m:sSubPr>
                                <m:ctrlPr>
                                  <a:rPr kumimoji="1" lang="en-US" altLang="zh-CN" sz="2200" b="0" i="1" smtClean="0">
                                    <a:latin typeface="Cambria Math" panose="02040503050406030204" pitchFamily="18" charset="0"/>
                                  </a:rPr>
                                </m:ctrlPr>
                              </m:sSubPr>
                              <m:e>
                                <m:r>
                                  <a:rPr kumimoji="1" lang="en-US" altLang="zh-CN" sz="2200" b="0" i="1" smtClean="0">
                                    <a:latin typeface="Cambria Math" panose="02040503050406030204" pitchFamily="18" charset="0"/>
                                    <a:ea typeface="Cambria Math" panose="02040503050406030204" pitchFamily="18" charset="0"/>
                                  </a:rPr>
                                  <m:t>𝜋</m:t>
                                </m:r>
                              </m:e>
                              <m:sub>
                                <m:r>
                                  <a:rPr kumimoji="1" lang="en-US" altLang="zh-CN" sz="2200" b="0" i="1" smtClean="0">
                                    <a:latin typeface="Cambria Math" panose="02040503050406030204" pitchFamily="18" charset="0"/>
                                  </a:rPr>
                                  <m:t>𝑙</m:t>
                                </m:r>
                              </m:sub>
                            </m:sSub>
                            <m:d>
                              <m:dPr>
                                <m:ctrlPr>
                                  <a:rPr kumimoji="1" lang="en-US" altLang="zh-CN" sz="2200" b="0" i="1" smtClean="0">
                                    <a:latin typeface="Cambria Math" panose="02040503050406030204" pitchFamily="18" charset="0"/>
                                  </a:rPr>
                                </m:ctrlPr>
                              </m:dPr>
                              <m:e>
                                <m:r>
                                  <a:rPr kumimoji="1" lang="en-US" altLang="zh-CN" sz="2200" b="0" i="1" smtClean="0">
                                    <a:latin typeface="Cambria Math" panose="02040503050406030204" pitchFamily="18" charset="0"/>
                                  </a:rPr>
                                  <m:t>𝑢</m:t>
                                </m:r>
                                <m:r>
                                  <a:rPr kumimoji="1" lang="en-US" altLang="zh-CN" sz="2200" b="0" i="1" smtClean="0">
                                    <a:latin typeface="Cambria Math" panose="02040503050406030204" pitchFamily="18" charset="0"/>
                                  </a:rPr>
                                  <m:t>,</m:t>
                                </m:r>
                                <m:r>
                                  <a:rPr kumimoji="1" lang="en-US" altLang="zh-CN" sz="2200" b="0" i="1" smtClean="0">
                                    <a:latin typeface="Cambria Math" panose="02040503050406030204" pitchFamily="18" charset="0"/>
                                  </a:rPr>
                                  <m:t>𝑤</m:t>
                                </m:r>
                              </m:e>
                            </m:d>
                            <m:sSub>
                              <m:sSubPr>
                                <m:ctrlPr>
                                  <a:rPr kumimoji="1" lang="en-US" altLang="zh-CN" sz="2200" b="0" i="1" smtClean="0">
                                    <a:solidFill>
                                      <a:srgbClr val="C00000"/>
                                    </a:solidFill>
                                    <a:latin typeface="Cambria Math" panose="02040503050406030204" pitchFamily="18" charset="0"/>
                                  </a:rPr>
                                </m:ctrlPr>
                              </m:sSubPr>
                              <m:e>
                                <m:r>
                                  <a:rPr kumimoji="1" lang="en-US" altLang="zh-CN" sz="2200" b="0" i="1">
                                    <a:solidFill>
                                      <a:srgbClr val="C00000"/>
                                    </a:solidFill>
                                    <a:latin typeface="Cambria Math" panose="02040503050406030204" pitchFamily="18" charset="0"/>
                                    <a:ea typeface="Cambria Math" panose="02040503050406030204" pitchFamily="18" charset="0"/>
                                  </a:rPr>
                                  <m:t>𝜋</m:t>
                                </m:r>
                              </m:e>
                              <m:sub>
                                <m:r>
                                  <a:rPr kumimoji="1" lang="en-US" altLang="zh-CN" sz="2200" b="0" i="1">
                                    <a:solidFill>
                                      <a:srgbClr val="C00000"/>
                                    </a:solidFill>
                                    <a:latin typeface="Cambria Math" panose="02040503050406030204" pitchFamily="18" charset="0"/>
                                  </a:rPr>
                                  <m:t>𝑙</m:t>
                                </m:r>
                              </m:sub>
                            </m:sSub>
                            <m:d>
                              <m:dPr>
                                <m:ctrlPr>
                                  <a:rPr kumimoji="1" lang="en-US" altLang="zh-CN" sz="2200" b="0" i="1">
                                    <a:solidFill>
                                      <a:srgbClr val="C00000"/>
                                    </a:solidFill>
                                    <a:latin typeface="Cambria Math" panose="02040503050406030204" pitchFamily="18" charset="0"/>
                                  </a:rPr>
                                </m:ctrlPr>
                              </m:dPr>
                              <m:e>
                                <m:r>
                                  <a:rPr kumimoji="1" lang="en-US" altLang="zh-CN" sz="2200" b="0" i="1" smtClean="0">
                                    <a:solidFill>
                                      <a:srgbClr val="C00000"/>
                                    </a:solidFill>
                                    <a:latin typeface="Cambria Math" panose="02040503050406030204" pitchFamily="18" charset="0"/>
                                  </a:rPr>
                                  <m:t>𝑣</m:t>
                                </m:r>
                                <m:r>
                                  <a:rPr kumimoji="1" lang="en-US" altLang="zh-CN" sz="2200" b="0" i="1">
                                    <a:solidFill>
                                      <a:srgbClr val="C00000"/>
                                    </a:solidFill>
                                    <a:latin typeface="Cambria Math" panose="02040503050406030204" pitchFamily="18" charset="0"/>
                                  </a:rPr>
                                  <m:t>,</m:t>
                                </m:r>
                                <m:r>
                                  <a:rPr kumimoji="1" lang="en-US" altLang="zh-CN" sz="2200" b="0" i="1">
                                    <a:solidFill>
                                      <a:srgbClr val="C00000"/>
                                    </a:solidFill>
                                    <a:latin typeface="Cambria Math" panose="02040503050406030204" pitchFamily="18" charset="0"/>
                                  </a:rPr>
                                  <m:t>𝑤</m:t>
                                </m:r>
                              </m:e>
                            </m:d>
                          </m:e>
                        </m:nary>
                        <m:r>
                          <a:rPr kumimoji="1" lang="en-US" altLang="zh-CN" sz="2200" b="0" i="1" smtClean="0">
                            <a:latin typeface="Cambria Math" panose="02040503050406030204" pitchFamily="18" charset="0"/>
                            <a:ea typeface="Cambria Math" panose="02040503050406030204" pitchFamily="18" charset="0"/>
                          </a:rPr>
                          <m:t>𝜂</m:t>
                        </m:r>
                        <m:r>
                          <a:rPr kumimoji="1" lang="en-US" altLang="zh-CN" sz="2200" b="0" i="1" smtClean="0">
                            <a:latin typeface="Cambria Math" panose="02040503050406030204" pitchFamily="18" charset="0"/>
                            <a:ea typeface="Cambria Math" panose="02040503050406030204" pitchFamily="18" charset="0"/>
                          </a:rPr>
                          <m:t>(</m:t>
                        </m:r>
                        <m:r>
                          <a:rPr kumimoji="1" lang="en-US" altLang="zh-CN" sz="2200" b="0" i="1" smtClean="0">
                            <a:latin typeface="Cambria Math" panose="02040503050406030204" pitchFamily="18" charset="0"/>
                            <a:ea typeface="Cambria Math" panose="02040503050406030204" pitchFamily="18" charset="0"/>
                          </a:rPr>
                          <m:t>𝑤</m:t>
                        </m:r>
                        <m:r>
                          <a:rPr kumimoji="1" lang="en-US" altLang="zh-CN" sz="2200" b="0" i="1" smtClean="0">
                            <a:latin typeface="Cambria Math" panose="02040503050406030204" pitchFamily="18" charset="0"/>
                            <a:ea typeface="Cambria Math" panose="02040503050406030204" pitchFamily="18" charset="0"/>
                          </a:rPr>
                          <m:t>)</m:t>
                        </m:r>
                      </m:e>
                    </m:nary>
                  </m:oMath>
                </a14:m>
                <a:r>
                  <a:rPr kumimoji="1" lang="en-US" altLang="zh-CN" sz="2200" b="0" dirty="0">
                    <a:latin typeface="Candara" panose="020E0502030303020204" pitchFamily="34" charset="0"/>
                  </a:rPr>
                  <a:t>.</a:t>
                </a:r>
              </a:p>
              <a:p>
                <a:pPr marL="342900" indent="-342900">
                  <a:buSzPct val="80000"/>
                  <a:buFont typeface="Wingdings" pitchFamily="2" charset="2"/>
                  <a:buChar char="p"/>
                </a:pPr>
                <a:r>
                  <a:rPr kumimoji="1" lang="en-US" altLang="zh-CN" sz="2200" b="0" dirty="0" err="1">
                    <a:latin typeface="Candara" panose="020E0502030303020204" pitchFamily="34" charset="0"/>
                  </a:rPr>
                  <a:t>PRSim</a:t>
                </a:r>
                <a:r>
                  <a:rPr kumimoji="1" lang="en-US" altLang="zh-CN" sz="2200" b="0" dirty="0">
                    <a:latin typeface="Candara" panose="020E0502030303020204" pitchFamily="34" charset="0"/>
                  </a:rPr>
                  <a:t> </a:t>
                </a:r>
                <a:r>
                  <a:rPr kumimoji="1" lang="en-US" altLang="zh-CN" sz="1800" b="0" dirty="0">
                    <a:latin typeface="Candara" panose="020E0502030303020204" pitchFamily="34" charset="0"/>
                  </a:rPr>
                  <a:t>[Wei et al. SIGMOD’19] </a:t>
                </a:r>
                <a:r>
                  <a:rPr kumimoji="1" lang="en-US" altLang="zh-CN" sz="2200" b="0" dirty="0">
                    <a:latin typeface="Candara" panose="020E0502030303020204" pitchFamily="34" charset="0"/>
                  </a:rPr>
                  <a:t>pre-computes </a:t>
                </a:r>
                <a14:m>
                  <m:oMath xmlns:m="http://schemas.openxmlformats.org/officeDocument/2006/math">
                    <m:sSub>
                      <m:sSubPr>
                        <m:ctrlPr>
                          <a:rPr kumimoji="1" lang="en-US" altLang="zh-CN" sz="2200" b="0" i="1">
                            <a:solidFill>
                              <a:srgbClr val="C00000"/>
                            </a:solidFill>
                            <a:latin typeface="Cambria Math" panose="02040503050406030204" pitchFamily="18" charset="0"/>
                          </a:rPr>
                        </m:ctrlPr>
                      </m:sSubPr>
                      <m:e>
                        <m:r>
                          <a:rPr kumimoji="1" lang="en-US" altLang="zh-CN" sz="2200" b="0" i="1">
                            <a:solidFill>
                              <a:srgbClr val="C00000"/>
                            </a:solidFill>
                            <a:latin typeface="Cambria Math" panose="02040503050406030204" pitchFamily="18" charset="0"/>
                            <a:ea typeface="Cambria Math" panose="02040503050406030204" pitchFamily="18" charset="0"/>
                          </a:rPr>
                          <m:t>𝜋</m:t>
                        </m:r>
                      </m:e>
                      <m:sub>
                        <m:r>
                          <a:rPr kumimoji="1" lang="en-US" altLang="zh-CN" sz="2200" b="0" i="1">
                            <a:solidFill>
                              <a:srgbClr val="C00000"/>
                            </a:solidFill>
                            <a:latin typeface="Cambria Math" panose="02040503050406030204" pitchFamily="18" charset="0"/>
                          </a:rPr>
                          <m:t>𝑙</m:t>
                        </m:r>
                      </m:sub>
                    </m:sSub>
                    <m:d>
                      <m:dPr>
                        <m:ctrlPr>
                          <a:rPr kumimoji="1" lang="en-US" altLang="zh-CN" sz="2200" b="0" i="1">
                            <a:solidFill>
                              <a:srgbClr val="C00000"/>
                            </a:solidFill>
                            <a:latin typeface="Cambria Math" panose="02040503050406030204" pitchFamily="18" charset="0"/>
                          </a:rPr>
                        </m:ctrlPr>
                      </m:dPr>
                      <m:e>
                        <m:r>
                          <a:rPr kumimoji="1" lang="en-US" altLang="zh-CN" sz="2200" b="0" i="1">
                            <a:solidFill>
                              <a:srgbClr val="C00000"/>
                            </a:solidFill>
                            <a:latin typeface="Cambria Math" panose="02040503050406030204" pitchFamily="18" charset="0"/>
                          </a:rPr>
                          <m:t>𝑣</m:t>
                        </m:r>
                        <m:r>
                          <a:rPr kumimoji="1" lang="en-US" altLang="zh-CN" sz="2200" b="0" i="1">
                            <a:solidFill>
                              <a:srgbClr val="C00000"/>
                            </a:solidFill>
                            <a:latin typeface="Cambria Math" panose="02040503050406030204" pitchFamily="18" charset="0"/>
                          </a:rPr>
                          <m:t>,</m:t>
                        </m:r>
                        <m:r>
                          <a:rPr kumimoji="1" lang="en-US" altLang="zh-CN" sz="2200" b="0" i="1">
                            <a:solidFill>
                              <a:srgbClr val="C00000"/>
                            </a:solidFill>
                            <a:latin typeface="Cambria Math" panose="02040503050406030204" pitchFamily="18" charset="0"/>
                          </a:rPr>
                          <m:t>𝑤</m:t>
                        </m:r>
                      </m:e>
                    </m:d>
                  </m:oMath>
                </a14:m>
                <a:r>
                  <a:rPr kumimoji="1" lang="en-US" altLang="zh-CN" sz="2200" b="0" dirty="0">
                    <a:latin typeface="Candara" panose="020E0502030303020204" pitchFamily="34" charset="0"/>
                  </a:rPr>
                  <a:t> for target </a:t>
                </a:r>
                <a14:m>
                  <m:oMath xmlns:m="http://schemas.openxmlformats.org/officeDocument/2006/math">
                    <m:r>
                      <a:rPr kumimoji="1" lang="en-US" altLang="zh-CN" sz="2200" b="0" i="1" smtClean="0">
                        <a:latin typeface="Cambria Math" panose="02040503050406030204" pitchFamily="18" charset="0"/>
                      </a:rPr>
                      <m:t>𝑤</m:t>
                    </m:r>
                  </m:oMath>
                </a14:m>
                <a:r>
                  <a:rPr kumimoji="1" lang="en-US" altLang="zh-CN" sz="2200" b="0" dirty="0">
                    <a:latin typeface="Candara" panose="020E0502030303020204" pitchFamily="34" charset="0"/>
                  </a:rPr>
                  <a:t> using vanilla Backward Search.</a:t>
                </a:r>
                <a:endParaRPr kumimoji="1" lang="zh-CN" altLang="en-US" sz="2200" b="0" dirty="0">
                  <a:latin typeface="Candara" panose="020E0502030303020204" pitchFamily="34" charset="0"/>
                </a:endParaRPr>
              </a:p>
            </p:txBody>
          </p:sp>
        </mc:Choice>
        <mc:Fallback xmlns="">
          <p:sp>
            <p:nvSpPr>
              <p:cNvPr id="7" name="文本框 6">
                <a:extLst>
                  <a:ext uri="{FF2B5EF4-FFF2-40B4-BE49-F238E27FC236}">
                    <a16:creationId xmlns:a16="http://schemas.microsoft.com/office/drawing/2014/main" id="{D6C10D85-AF42-D34C-9370-8A0DA5A44225}"/>
                  </a:ext>
                </a:extLst>
              </p:cNvPr>
              <p:cNvSpPr txBox="1">
                <a:spLocks noRot="1" noChangeAspect="1" noMove="1" noResize="1" noEditPoints="1" noAdjustHandles="1" noChangeArrowheads="1" noChangeShapeType="1" noTextEdit="1"/>
              </p:cNvSpPr>
              <p:nvPr/>
            </p:nvSpPr>
            <p:spPr>
              <a:xfrm>
                <a:off x="755576" y="1124744"/>
                <a:ext cx="8208912" cy="1357423"/>
              </a:xfrm>
              <a:prstGeom prst="rect">
                <a:avLst/>
              </a:prstGeom>
              <a:blipFill>
                <a:blip r:embed="rId4"/>
                <a:stretch>
                  <a:fillRect l="-1080" t="-34579" b="-84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17515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043608" y="-27384"/>
            <a:ext cx="7801942" cy="1128712"/>
          </a:xfrm>
        </p:spPr>
        <p:txBody>
          <a:bodyPr/>
          <a:lstStyle/>
          <a:p>
            <a:pPr eaLnBrk="1" hangingPunct="1"/>
            <a:r>
              <a:rPr lang="en-US" altLang="zh-CN" sz="3000" dirty="0">
                <a:ea typeface="宋体" pitchFamily="2" charset="-122"/>
              </a:rPr>
              <a:t>Experiments:</a:t>
            </a:r>
            <a:br>
              <a:rPr lang="en-US" altLang="zh-CN" sz="3000" dirty="0">
                <a:ea typeface="宋体" pitchFamily="2" charset="-122"/>
              </a:rPr>
            </a:br>
            <a:r>
              <a:rPr lang="en-US" altLang="zh-CN" sz="3000" dirty="0">
                <a:ea typeface="宋体" pitchFamily="2" charset="-122"/>
              </a:rPr>
              <a:t>PPR matrix in graph embedding or GNN</a:t>
            </a:r>
          </a:p>
        </p:txBody>
      </p:sp>
      <p:pic>
        <p:nvPicPr>
          <p:cNvPr id="2" name="图片 1">
            <a:extLst>
              <a:ext uri="{FF2B5EF4-FFF2-40B4-BE49-F238E27FC236}">
                <a16:creationId xmlns:a16="http://schemas.microsoft.com/office/drawing/2014/main" id="{01EF3FE1-E294-B640-9A66-9470AB4904BD}"/>
              </a:ext>
            </a:extLst>
          </p:cNvPr>
          <p:cNvPicPr>
            <a:picLocks noChangeAspect="1"/>
          </p:cNvPicPr>
          <p:nvPr/>
        </p:nvPicPr>
        <p:blipFill rotWithShape="1">
          <a:blip r:embed="rId3"/>
          <a:srcRect b="23163"/>
          <a:stretch/>
        </p:blipFill>
        <p:spPr>
          <a:xfrm>
            <a:off x="851049" y="2852936"/>
            <a:ext cx="7441902" cy="2880320"/>
          </a:xfrm>
          <a:prstGeom prst="rect">
            <a:avLst/>
          </a:prstGeom>
        </p:spPr>
      </p:pic>
      <p:sp>
        <p:nvSpPr>
          <p:cNvPr id="6" name="矩形 5">
            <a:extLst>
              <a:ext uri="{FF2B5EF4-FFF2-40B4-BE49-F238E27FC236}">
                <a16:creationId xmlns:a16="http://schemas.microsoft.com/office/drawing/2014/main" id="{8487DE23-1D32-C44A-A25B-C4081A56A425}"/>
              </a:ext>
            </a:extLst>
          </p:cNvPr>
          <p:cNvSpPr/>
          <p:nvPr/>
        </p:nvSpPr>
        <p:spPr>
          <a:xfrm>
            <a:off x="843510" y="1196752"/>
            <a:ext cx="7992888" cy="1569660"/>
          </a:xfrm>
          <a:prstGeom prst="rect">
            <a:avLst/>
          </a:prstGeom>
          <a:ln w="28575">
            <a:noFill/>
          </a:ln>
        </p:spPr>
        <p:txBody>
          <a:bodyPr wrap="square">
            <a:spAutoFit/>
          </a:bodyPr>
          <a:lstStyle/>
          <a:p>
            <a:pPr marL="342900" indent="-342900">
              <a:buSzPct val="80000"/>
              <a:buFont typeface="Wingdings" pitchFamily="2" charset="2"/>
              <a:buChar char="l"/>
            </a:pPr>
            <a:r>
              <a:rPr kumimoji="1" lang="en-US" altLang="zh-CN" sz="2400" b="0" dirty="0">
                <a:latin typeface="Candara" panose="020E0502030303020204" pitchFamily="34" charset="0"/>
              </a:rPr>
              <a:t>PPR matrix: apply </a:t>
            </a:r>
            <a:r>
              <a:rPr kumimoji="1" lang="en-US" altLang="zh-CN" sz="2400" dirty="0">
                <a:solidFill>
                  <a:srgbClr val="0070C0"/>
                </a:solidFill>
                <a:latin typeface="Candara" panose="020E0502030303020204" pitchFamily="34" charset="0"/>
              </a:rPr>
              <a:t>single-target PPR query </a:t>
            </a:r>
            <a:r>
              <a:rPr kumimoji="1" lang="en-US" altLang="zh-CN" sz="2400" b="0" dirty="0">
                <a:latin typeface="Candara" panose="020E0502030303020204" pitchFamily="34" charset="0"/>
              </a:rPr>
              <a:t>for </a:t>
            </a:r>
            <a:r>
              <a:rPr kumimoji="1" lang="en-US" altLang="zh-CN" sz="2400" dirty="0">
                <a:latin typeface="Candara" panose="020E0502030303020204" pitchFamily="34" charset="0"/>
              </a:rPr>
              <a:t>each node </a:t>
            </a:r>
            <a:r>
              <a:rPr kumimoji="1" lang="en-US" altLang="zh-CN" sz="2400" b="0" dirty="0">
                <a:latin typeface="Candara" panose="020E0502030303020204" pitchFamily="34" charset="0"/>
              </a:rPr>
              <a:t>as the target node. </a:t>
            </a:r>
          </a:p>
          <a:p>
            <a:pPr marL="342900" indent="-342900">
              <a:buSzPct val="80000"/>
              <a:buFont typeface="Wingdings" pitchFamily="2" charset="2"/>
              <a:buChar char="l"/>
            </a:pPr>
            <a:r>
              <a:rPr kumimoji="1" lang="en-US" altLang="zh-CN" sz="2400" b="0" dirty="0">
                <a:latin typeface="Candara" panose="020E0502030303020204" pitchFamily="34" charset="0"/>
              </a:rPr>
              <a:t>We compare with </a:t>
            </a:r>
            <a:r>
              <a:rPr kumimoji="1" lang="en-US" altLang="zh-CN" sz="2400" b="0" dirty="0">
                <a:solidFill>
                  <a:srgbClr val="C00000"/>
                </a:solidFill>
                <a:latin typeface="Candara" panose="020E0502030303020204" pitchFamily="34" charset="0"/>
              </a:rPr>
              <a:t>vanilla Backward Search </a:t>
            </a:r>
            <a:r>
              <a:rPr kumimoji="1" lang="en-US" altLang="zh-CN" sz="2400" b="0" dirty="0">
                <a:latin typeface="Candara" panose="020E0502030303020204" pitchFamily="34" charset="0"/>
              </a:rPr>
              <a:t>and </a:t>
            </a:r>
            <a:r>
              <a:rPr kumimoji="1" lang="en-US" altLang="zh-CN" sz="2400" b="0" dirty="0">
                <a:solidFill>
                  <a:srgbClr val="C00000"/>
                </a:solidFill>
                <a:latin typeface="Candara" panose="020E0502030303020204" pitchFamily="34" charset="0"/>
              </a:rPr>
              <a:t>Forward Search</a:t>
            </a:r>
            <a:r>
              <a:rPr kumimoji="1" lang="en-US" altLang="zh-CN" sz="2400" b="0" dirty="0">
                <a:latin typeface="Candara" panose="020E0502030303020204" pitchFamily="34" charset="0"/>
              </a:rPr>
              <a:t> to compute PPR matrix.</a:t>
            </a:r>
          </a:p>
        </p:txBody>
      </p:sp>
      <p:sp>
        <p:nvSpPr>
          <p:cNvPr id="7" name="文本框 6">
            <a:extLst>
              <a:ext uri="{FF2B5EF4-FFF2-40B4-BE49-F238E27FC236}">
                <a16:creationId xmlns:a16="http://schemas.microsoft.com/office/drawing/2014/main" id="{2A6E376B-8528-834A-AF52-9E29B3E3A36C}"/>
              </a:ext>
            </a:extLst>
          </p:cNvPr>
          <p:cNvSpPr txBox="1"/>
          <p:nvPr/>
        </p:nvSpPr>
        <p:spPr>
          <a:xfrm>
            <a:off x="2483768" y="5929679"/>
            <a:ext cx="5760640" cy="430887"/>
          </a:xfrm>
          <a:prstGeom prst="rect">
            <a:avLst/>
          </a:prstGeom>
          <a:noFill/>
        </p:spPr>
        <p:txBody>
          <a:bodyPr wrap="square" rtlCol="0">
            <a:spAutoFit/>
          </a:bodyPr>
          <a:lstStyle/>
          <a:p>
            <a:r>
              <a:rPr kumimoji="1" lang="en-US" altLang="zh-CN" sz="2200" b="0" dirty="0" err="1">
                <a:solidFill>
                  <a:srgbClr val="C00000"/>
                </a:solidFill>
                <a:latin typeface="Corbel" panose="020B0503020204020204" pitchFamily="34" charset="0"/>
              </a:rPr>
              <a:t>MaxAdditiveError</a:t>
            </a:r>
            <a:r>
              <a:rPr kumimoji="1" lang="en-US" altLang="zh-CN" sz="2200" b="0" dirty="0">
                <a:latin typeface="Corbel" panose="020B0503020204020204" pitchFamily="34" charset="0"/>
              </a:rPr>
              <a:t> </a:t>
            </a:r>
            <a:r>
              <a:rPr kumimoji="1" lang="en-US" altLang="zh-CN" sz="2200" b="0" dirty="0" err="1">
                <a:latin typeface="Corbel" panose="020B0503020204020204" pitchFamily="34" charset="0"/>
              </a:rPr>
              <a:t>v.s</a:t>
            </a:r>
            <a:r>
              <a:rPr kumimoji="1" lang="en-US" altLang="zh-CN" sz="2200" b="0" dirty="0">
                <a:latin typeface="Corbel" panose="020B0503020204020204" pitchFamily="34" charset="0"/>
              </a:rPr>
              <a:t>. running time </a:t>
            </a:r>
            <a:endParaRPr kumimoji="1" lang="zh-CN" altLang="en-US" sz="2200" b="0" dirty="0">
              <a:latin typeface="Corbel" panose="020B0503020204020204" pitchFamily="34" charset="0"/>
            </a:endParaRPr>
          </a:p>
        </p:txBody>
      </p:sp>
    </p:spTree>
    <p:extLst>
      <p:ext uri="{BB962C8B-B14F-4D97-AF65-F5344CB8AC3E}">
        <p14:creationId xmlns:p14="http://schemas.microsoft.com/office/powerpoint/2010/main" val="2689113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sz="3200" dirty="0">
                <a:ea typeface="宋体" pitchFamily="2" charset="-122"/>
              </a:rPr>
              <a:t>Conclusion</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406B85-F305-0D4E-AC7A-C7A045840E5D}"/>
                  </a:ext>
                </a:extLst>
              </p:cNvPr>
              <p:cNvSpPr>
                <a:spLocks noGrp="1"/>
              </p:cNvSpPr>
              <p:nvPr>
                <p:ph idx="1"/>
              </p:nvPr>
            </p:nvSpPr>
            <p:spPr>
              <a:xfrm>
                <a:off x="323528" y="1340768"/>
                <a:ext cx="8748464" cy="4968552"/>
              </a:xfrm>
            </p:spPr>
            <p:txBody>
              <a:bodyPr/>
              <a:lstStyle/>
              <a:p>
                <a:r>
                  <a:rPr lang="en-US" altLang="zh-CN" sz="2600" dirty="0">
                    <a:latin typeface="Candara" panose="020E0502030303020204" pitchFamily="34" charset="0"/>
                  </a:rPr>
                  <a:t>RBS</a:t>
                </a:r>
                <a:r>
                  <a:rPr lang="en-US" altLang="zh-CN" sz="2600" dirty="0">
                    <a:solidFill>
                      <a:schemeClr val="tx1"/>
                    </a:solidFill>
                    <a:latin typeface="Candara" panose="020E0502030303020204" pitchFamily="34" charset="0"/>
                  </a:rPr>
                  <a:t> can achieve </a:t>
                </a:r>
                <a14:m>
                  <m:oMath xmlns:m="http://schemas.openxmlformats.org/officeDocument/2006/math">
                    <m:r>
                      <m:rPr>
                        <m:sty m:val="p"/>
                      </m:rPr>
                      <a:rPr kumimoji="1" lang="en-US" altLang="zh-CN" sz="2600" i="1">
                        <a:latin typeface="Cambria Math" panose="02040503050406030204" pitchFamily="18" charset="0"/>
                        <a:ea typeface="Cambria Math" panose="02040503050406030204" pitchFamily="18" charset="0"/>
                      </a:rPr>
                      <m:t>Ο</m:t>
                    </m:r>
                    <m:d>
                      <m:dPr>
                        <m:ctrlPr>
                          <a:rPr kumimoji="1" lang="en-US" altLang="zh-CN" sz="2600" i="1">
                            <a:latin typeface="Cambria Math" panose="02040503050406030204" pitchFamily="18" charset="0"/>
                            <a:ea typeface="Cambria Math" panose="02040503050406030204" pitchFamily="18" charset="0"/>
                          </a:rPr>
                        </m:ctrlPr>
                      </m:dPr>
                      <m:e>
                        <m:f>
                          <m:fPr>
                            <m:ctrlPr>
                              <a:rPr kumimoji="1" lang="en-US" altLang="zh-CN" sz="2600" i="1">
                                <a:latin typeface="Cambria Math" panose="02040503050406030204" pitchFamily="18" charset="0"/>
                                <a:ea typeface="Cambria Math" panose="02040503050406030204" pitchFamily="18" charset="0"/>
                              </a:rPr>
                            </m:ctrlPr>
                          </m:fPr>
                          <m:num>
                            <m:r>
                              <a:rPr kumimoji="1" lang="en-US" altLang="zh-CN" sz="2600" b="0" i="1" smtClean="0">
                                <a:latin typeface="Cambria Math" panose="02040503050406030204" pitchFamily="18" charset="0"/>
                                <a:ea typeface="Cambria Math" panose="02040503050406030204" pitchFamily="18" charset="0"/>
                              </a:rPr>
                              <m:t>1</m:t>
                            </m:r>
                          </m:num>
                          <m:den>
                            <m:r>
                              <a:rPr kumimoji="1" lang="en-US" altLang="zh-CN" sz="2600" i="1">
                                <a:latin typeface="Cambria Math" panose="02040503050406030204" pitchFamily="18" charset="0"/>
                                <a:ea typeface="Cambria Math" panose="02040503050406030204" pitchFamily="18" charset="0"/>
                              </a:rPr>
                              <m:t>𝛿</m:t>
                            </m:r>
                          </m:den>
                        </m:f>
                      </m:e>
                    </m:d>
                  </m:oMath>
                </a14:m>
                <a:r>
                  <a:rPr lang="en-US" altLang="zh-CN" sz="2600" dirty="0">
                    <a:solidFill>
                      <a:schemeClr val="tx1"/>
                    </a:solidFill>
                    <a:latin typeface="Candara" panose="020E0502030303020204" pitchFamily="34" charset="0"/>
                  </a:rPr>
                  <a:t> for relative threshold </a:t>
                </a:r>
                <a14:m>
                  <m:oMath xmlns:m="http://schemas.openxmlformats.org/officeDocument/2006/math">
                    <m:r>
                      <a:rPr lang="en-US" altLang="zh-CN" sz="2600" i="1" smtClean="0">
                        <a:solidFill>
                          <a:schemeClr val="tx1"/>
                        </a:solidFill>
                        <a:latin typeface="Cambria Math" panose="02040503050406030204" pitchFamily="18" charset="0"/>
                        <a:ea typeface="Cambria Math" panose="02040503050406030204" pitchFamily="18" charset="0"/>
                      </a:rPr>
                      <m:t>𝛿</m:t>
                    </m:r>
                  </m:oMath>
                </a14:m>
                <a:r>
                  <a:rPr lang="en-US" altLang="zh-CN" sz="2600" dirty="0">
                    <a:solidFill>
                      <a:schemeClr val="tx1"/>
                    </a:solidFill>
                    <a:latin typeface="Candara" panose="020E0502030303020204" pitchFamily="34" charset="0"/>
                  </a:rPr>
                  <a:t>, or </a:t>
                </a:r>
                <a14:m>
                  <m:oMath xmlns:m="http://schemas.openxmlformats.org/officeDocument/2006/math">
                    <m:r>
                      <m:rPr>
                        <m:sty m:val="p"/>
                      </m:rPr>
                      <a:rPr kumimoji="1" lang="en-US" altLang="zh-CN" sz="2600" i="1">
                        <a:latin typeface="Cambria Math" panose="02040503050406030204" pitchFamily="18" charset="0"/>
                        <a:ea typeface="Cambria Math" panose="02040503050406030204" pitchFamily="18" charset="0"/>
                      </a:rPr>
                      <m:t>Ο</m:t>
                    </m:r>
                    <m:d>
                      <m:dPr>
                        <m:ctrlPr>
                          <a:rPr kumimoji="1" lang="en-US" altLang="zh-CN" sz="2600" i="1">
                            <a:latin typeface="Cambria Math" panose="02040503050406030204" pitchFamily="18" charset="0"/>
                            <a:ea typeface="Cambria Math" panose="02040503050406030204" pitchFamily="18" charset="0"/>
                          </a:rPr>
                        </m:ctrlPr>
                      </m:dPr>
                      <m:e>
                        <m:f>
                          <m:fPr>
                            <m:ctrlPr>
                              <a:rPr kumimoji="1" lang="en-US" altLang="zh-CN" sz="2600" i="1">
                                <a:latin typeface="Cambria Math" panose="02040503050406030204" pitchFamily="18" charset="0"/>
                                <a:ea typeface="Cambria Math" panose="02040503050406030204" pitchFamily="18" charset="0"/>
                              </a:rPr>
                            </m:ctrlPr>
                          </m:fPr>
                          <m:num>
                            <m:rad>
                              <m:radPr>
                                <m:degHide m:val="on"/>
                                <m:ctrlPr>
                                  <a:rPr kumimoji="1" lang="en-US" altLang="zh-CN" sz="2600" i="1" smtClean="0">
                                    <a:latin typeface="Cambria Math" panose="02040503050406030204" pitchFamily="18" charset="0"/>
                                    <a:ea typeface="Cambria Math" panose="02040503050406030204" pitchFamily="18" charset="0"/>
                                  </a:rPr>
                                </m:ctrlPr>
                              </m:radPr>
                              <m:deg/>
                              <m:e>
                                <m:acc>
                                  <m:accPr>
                                    <m:chr m:val="̅"/>
                                    <m:ctrlPr>
                                      <a:rPr kumimoji="1" lang="en-US" altLang="zh-CN" sz="2600" i="1" smtClean="0">
                                        <a:latin typeface="Cambria Math" panose="02040503050406030204" pitchFamily="18" charset="0"/>
                                        <a:ea typeface="Cambria Math" panose="02040503050406030204" pitchFamily="18" charset="0"/>
                                      </a:rPr>
                                    </m:ctrlPr>
                                  </m:accPr>
                                  <m:e>
                                    <m:r>
                                      <a:rPr kumimoji="1" lang="en-US" altLang="zh-CN" sz="2600" b="0" i="1" smtClean="0">
                                        <a:latin typeface="Cambria Math" panose="02040503050406030204" pitchFamily="18" charset="0"/>
                                        <a:ea typeface="Cambria Math" panose="02040503050406030204" pitchFamily="18" charset="0"/>
                                      </a:rPr>
                                      <m:t>𝑑</m:t>
                                    </m:r>
                                  </m:e>
                                </m:acc>
                              </m:e>
                            </m:rad>
                          </m:num>
                          <m:den>
                            <m:r>
                              <a:rPr kumimoji="1" lang="en-US" altLang="zh-CN" sz="2600" b="0" i="1" smtClean="0">
                                <a:latin typeface="Cambria Math" panose="02040503050406030204" pitchFamily="18" charset="0"/>
                                <a:ea typeface="Cambria Math" panose="02040503050406030204" pitchFamily="18" charset="0"/>
                              </a:rPr>
                              <m:t>𝜀</m:t>
                            </m:r>
                          </m:den>
                        </m:f>
                      </m:e>
                    </m:d>
                  </m:oMath>
                </a14:m>
                <a:r>
                  <a:rPr lang="en-US" altLang="zh-CN" sz="2600" dirty="0">
                    <a:solidFill>
                      <a:schemeClr val="tx1"/>
                    </a:solidFill>
                    <a:latin typeface="Candara" panose="020E0502030303020204" pitchFamily="34" charset="0"/>
                  </a:rPr>
                  <a:t> for additive error </a:t>
                </a:r>
                <a14:m>
                  <m:oMath xmlns:m="http://schemas.openxmlformats.org/officeDocument/2006/math">
                    <m:r>
                      <a:rPr lang="en-US" altLang="zh-CN" sz="2600" i="1" smtClean="0">
                        <a:solidFill>
                          <a:schemeClr val="tx1"/>
                        </a:solidFill>
                        <a:latin typeface="Cambria Math" panose="02040503050406030204" pitchFamily="18" charset="0"/>
                        <a:ea typeface="Cambria Math" panose="02040503050406030204" pitchFamily="18" charset="0"/>
                      </a:rPr>
                      <m:t>𝜀</m:t>
                    </m:r>
                  </m:oMath>
                </a14:m>
                <a:r>
                  <a:rPr lang="en-US" altLang="zh-CN" sz="2600" dirty="0">
                    <a:solidFill>
                      <a:schemeClr val="tx1"/>
                    </a:solidFill>
                    <a:latin typeface="Candara" panose="020E0502030303020204" pitchFamily="34" charset="0"/>
                  </a:rPr>
                  <a:t> for single-target PPR query.  </a:t>
                </a:r>
              </a:p>
              <a:p>
                <a:endParaRPr lang="en-US" altLang="zh-CN" sz="2600" dirty="0">
                  <a:solidFill>
                    <a:schemeClr val="tx1"/>
                  </a:solidFill>
                  <a:latin typeface="Candara" panose="020E0502030303020204" pitchFamily="34" charset="0"/>
                </a:endParaRPr>
              </a:p>
              <a:p>
                <a:r>
                  <a:rPr lang="en-US" altLang="zh-CN" sz="2600" dirty="0">
                    <a:solidFill>
                      <a:schemeClr val="tx1"/>
                    </a:solidFill>
                    <a:latin typeface="Candara" panose="020E0502030303020204" pitchFamily="34" charset="0"/>
                  </a:rPr>
                  <a:t>RBS successfully eliminates the </a:t>
                </a:r>
                <a14:m>
                  <m:oMath xmlns:m="http://schemas.openxmlformats.org/officeDocument/2006/math">
                    <m:r>
                      <m:rPr>
                        <m:sty m:val="p"/>
                      </m:rPr>
                      <a:rPr kumimoji="1" lang="en-US" altLang="zh-CN" sz="2600" i="1">
                        <a:latin typeface="Cambria Math" panose="02040503050406030204" pitchFamily="18" charset="0"/>
                        <a:ea typeface="Cambria Math" panose="02040503050406030204" pitchFamily="18" charset="0"/>
                      </a:rPr>
                      <m:t>Ο</m:t>
                    </m:r>
                    <m:d>
                      <m:dPr>
                        <m:ctrlPr>
                          <a:rPr kumimoji="1" lang="en-US" altLang="zh-CN" sz="2600" i="1">
                            <a:latin typeface="Cambria Math" panose="02040503050406030204" pitchFamily="18" charset="0"/>
                            <a:ea typeface="Cambria Math" panose="02040503050406030204" pitchFamily="18" charset="0"/>
                          </a:rPr>
                        </m:ctrlPr>
                      </m:dPr>
                      <m:e>
                        <m:acc>
                          <m:accPr>
                            <m:chr m:val="̅"/>
                            <m:ctrlPr>
                              <a:rPr kumimoji="1" lang="en-US" altLang="zh-CN" sz="2600" i="1">
                                <a:latin typeface="Cambria Math" panose="02040503050406030204" pitchFamily="18" charset="0"/>
                                <a:ea typeface="Cambria Math" panose="02040503050406030204" pitchFamily="18" charset="0"/>
                              </a:rPr>
                            </m:ctrlPr>
                          </m:accPr>
                          <m:e>
                            <m:r>
                              <a:rPr kumimoji="1" lang="en-US" altLang="zh-CN" sz="2600" i="1">
                                <a:latin typeface="Cambria Math" panose="02040503050406030204" pitchFamily="18" charset="0"/>
                                <a:ea typeface="Cambria Math" panose="02040503050406030204" pitchFamily="18" charset="0"/>
                              </a:rPr>
                              <m:t>𝑑</m:t>
                            </m:r>
                          </m:e>
                        </m:acc>
                      </m:e>
                    </m:d>
                  </m:oMath>
                </a14:m>
                <a:r>
                  <a:rPr lang="en-US" altLang="zh-CN" sz="2600" dirty="0">
                    <a:solidFill>
                      <a:schemeClr val="tx1"/>
                    </a:solidFill>
                    <a:latin typeface="Candara" panose="020E0502030303020204" pitchFamily="34" charset="0"/>
                  </a:rPr>
                  <a:t> gap </a:t>
                </a:r>
                <a:r>
                  <a:rPr lang="en-US" altLang="zh-CN" sz="2600" dirty="0">
                    <a:latin typeface="Candara" panose="020E0502030303020204" pitchFamily="34" charset="0"/>
                  </a:rPr>
                  <a:t>with the lower bound for single-target PPR with the relative threshold </a:t>
                </a:r>
                <a14:m>
                  <m:oMath xmlns:m="http://schemas.openxmlformats.org/officeDocument/2006/math">
                    <m:r>
                      <a:rPr lang="en-US" altLang="zh-CN" sz="2600" i="1">
                        <a:latin typeface="Cambria Math" panose="02040503050406030204" pitchFamily="18" charset="0"/>
                        <a:ea typeface="Cambria Math" panose="02040503050406030204" pitchFamily="18" charset="0"/>
                      </a:rPr>
                      <m:t>𝛿</m:t>
                    </m:r>
                  </m:oMath>
                </a14:m>
                <a:r>
                  <a:rPr lang="en-US" altLang="zh-CN" sz="2600" dirty="0">
                    <a:solidFill>
                      <a:schemeClr val="tx1"/>
                    </a:solidFill>
                    <a:latin typeface="Candara" panose="020E0502030303020204" pitchFamily="34" charset="0"/>
                  </a:rPr>
                  <a:t>. </a:t>
                </a:r>
              </a:p>
              <a:p>
                <a:endParaRPr lang="en-US" altLang="zh-CN" sz="2600" dirty="0">
                  <a:solidFill>
                    <a:schemeClr val="tx1"/>
                  </a:solidFill>
                  <a:latin typeface="Candara" panose="020E0502030303020204" pitchFamily="34" charset="0"/>
                </a:endParaRPr>
              </a:p>
              <a:p>
                <a:r>
                  <a:rPr lang="en-US" altLang="zh-CN" sz="2600" dirty="0">
                    <a:latin typeface="Candara" panose="020E0502030303020204" pitchFamily="34" charset="0"/>
                  </a:rPr>
                  <a:t>RBS can be applied to many applications and increase their performance, such as PPR heavy hitters query, </a:t>
                </a:r>
                <a:r>
                  <a:rPr lang="en-US" altLang="zh-CN" sz="2600" dirty="0" err="1">
                    <a:latin typeface="Candara" panose="020E0502030303020204" pitchFamily="34" charset="0"/>
                  </a:rPr>
                  <a:t>SimRank</a:t>
                </a:r>
                <a:r>
                  <a:rPr lang="en-US" altLang="zh-CN" sz="2600" dirty="0">
                    <a:latin typeface="Candara" panose="020E0502030303020204" pitchFamily="34" charset="0"/>
                  </a:rPr>
                  <a:t> computation,  graph embedding, GNN and so on.</a:t>
                </a:r>
                <a:endParaRPr lang="en-US" altLang="zh-CN" sz="2600" dirty="0">
                  <a:solidFill>
                    <a:schemeClr val="tx1"/>
                  </a:solidFill>
                  <a:latin typeface="Candara" panose="020E0502030303020204" pitchFamily="34" charset="0"/>
                </a:endParaRPr>
              </a:p>
            </p:txBody>
          </p:sp>
        </mc:Choice>
        <mc:Fallback xmlns="">
          <p:sp>
            <p:nvSpPr>
              <p:cNvPr id="3" name="内容占位符 2">
                <a:extLst>
                  <a:ext uri="{FF2B5EF4-FFF2-40B4-BE49-F238E27FC236}">
                    <a16:creationId xmlns:a16="http://schemas.microsoft.com/office/drawing/2014/main" id="{54406B85-F305-0D4E-AC7A-C7A045840E5D}"/>
                  </a:ext>
                </a:extLst>
              </p:cNvPr>
              <p:cNvSpPr>
                <a:spLocks noGrp="1" noRot="1" noChangeAspect="1" noMove="1" noResize="1" noEditPoints="1" noAdjustHandles="1" noChangeArrowheads="1" noChangeShapeType="1" noTextEdit="1"/>
              </p:cNvSpPr>
              <p:nvPr>
                <p:ph idx="1"/>
              </p:nvPr>
            </p:nvSpPr>
            <p:spPr>
              <a:xfrm>
                <a:off x="323528" y="1340768"/>
                <a:ext cx="8748464" cy="4968552"/>
              </a:xfrm>
              <a:blipFill>
                <a:blip r:embed="rId3"/>
                <a:stretch>
                  <a:fillRect l="-435" r="-13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081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154663"/>
            <a:ext cx="7772400" cy="1470025"/>
          </a:xfrm>
        </p:spPr>
        <p:txBody>
          <a:bodyPr/>
          <a:lstStyle/>
          <a:p>
            <a:pPr algn="ctr"/>
            <a:r>
              <a:rPr lang="en-US" altLang="zh-CN" sz="4800" dirty="0"/>
              <a:t>Thank you!</a:t>
            </a:r>
            <a:endParaRPr lang="zh-CN" altLang="en-US" sz="4800" dirty="0"/>
          </a:p>
        </p:txBody>
      </p:sp>
      <p:sp>
        <p:nvSpPr>
          <p:cNvPr id="21" name="标题 1">
            <a:extLst>
              <a:ext uri="{FF2B5EF4-FFF2-40B4-BE49-F238E27FC236}">
                <a16:creationId xmlns:a16="http://schemas.microsoft.com/office/drawing/2014/main" id="{A798C4C8-B4E2-1D48-8B47-854604F50904}"/>
              </a:ext>
            </a:extLst>
          </p:cNvPr>
          <p:cNvSpPr txBox="1">
            <a:spLocks/>
          </p:cNvSpPr>
          <p:nvPr/>
        </p:nvSpPr>
        <p:spPr bwMode="auto">
          <a:xfrm>
            <a:off x="1259632" y="44624"/>
            <a:ext cx="6552728" cy="5539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chemeClr val="tx1"/>
                </a:solidFill>
                <a:effectLst>
                  <a:outerShdw blurRad="38100" dist="38100" dir="2700000" algn="tl">
                    <a:srgbClr val="C0C0C0"/>
                  </a:outerShdw>
                </a:effectLst>
                <a:latin typeface="+mj-ea"/>
                <a:ea typeface="+mj-ea"/>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sz="1800" b="0" kern="0" dirty="0">
                <a:latin typeface="+mj-lt"/>
                <a:ea typeface="Cambria Math" panose="02040503050406030204" pitchFamily="18" charset="0"/>
              </a:rPr>
              <a:t>Personalized PageRank to a Target Node, Revisited </a:t>
            </a:r>
          </a:p>
        </p:txBody>
      </p:sp>
      <p:cxnSp>
        <p:nvCxnSpPr>
          <p:cNvPr id="23" name="直线连接符 22">
            <a:extLst>
              <a:ext uri="{FF2B5EF4-FFF2-40B4-BE49-F238E27FC236}">
                <a16:creationId xmlns:a16="http://schemas.microsoft.com/office/drawing/2014/main" id="{3CAE9B57-1CE6-114D-AC77-7D007EBF4606}"/>
              </a:ext>
            </a:extLst>
          </p:cNvPr>
          <p:cNvCxnSpPr/>
          <p:nvPr/>
        </p:nvCxnSpPr>
        <p:spPr>
          <a:xfrm>
            <a:off x="323528" y="5733256"/>
            <a:ext cx="8496944"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pic>
        <p:nvPicPr>
          <p:cNvPr id="7" name="Picture 12" descr="Image result for renmin university of china logo">
            <a:extLst>
              <a:ext uri="{FF2B5EF4-FFF2-40B4-BE49-F238E27FC236}">
                <a16:creationId xmlns:a16="http://schemas.microsoft.com/office/drawing/2014/main" id="{E8911338-7A05-FC49-BC5B-F2841B8C8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0" y="6046663"/>
            <a:ext cx="2253674" cy="64717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106F6F35-8656-344A-AAA6-B4D21A237937}"/>
              </a:ext>
            </a:extLst>
          </p:cNvPr>
          <p:cNvPicPr>
            <a:picLocks noChangeAspect="1"/>
          </p:cNvPicPr>
          <p:nvPr/>
        </p:nvPicPr>
        <p:blipFill rotWithShape="1">
          <a:blip r:embed="rId4"/>
          <a:srcRect t="18661" b="16334"/>
          <a:stretch/>
        </p:blipFill>
        <p:spPr>
          <a:xfrm>
            <a:off x="6897684" y="5934433"/>
            <a:ext cx="2232246" cy="759400"/>
          </a:xfrm>
          <a:prstGeom prst="rect">
            <a:avLst/>
          </a:prstGeom>
        </p:spPr>
      </p:pic>
      <p:pic>
        <p:nvPicPr>
          <p:cNvPr id="9" name="图片 8">
            <a:extLst>
              <a:ext uri="{FF2B5EF4-FFF2-40B4-BE49-F238E27FC236}">
                <a16:creationId xmlns:a16="http://schemas.microsoft.com/office/drawing/2014/main" id="{42BE132D-FCDA-B74B-9025-338AA24355E1}"/>
              </a:ext>
            </a:extLst>
          </p:cNvPr>
          <p:cNvPicPr>
            <a:picLocks noChangeAspect="1"/>
          </p:cNvPicPr>
          <p:nvPr/>
        </p:nvPicPr>
        <p:blipFill>
          <a:blip r:embed="rId5"/>
          <a:stretch>
            <a:fillRect/>
          </a:stretch>
        </p:blipFill>
        <p:spPr>
          <a:xfrm>
            <a:off x="2316358" y="5805264"/>
            <a:ext cx="2327650" cy="1049725"/>
          </a:xfrm>
          <a:prstGeom prst="rect">
            <a:avLst/>
          </a:prstGeom>
        </p:spPr>
      </p:pic>
      <p:pic>
        <p:nvPicPr>
          <p:cNvPr id="10" name="图片 9">
            <a:extLst>
              <a:ext uri="{FF2B5EF4-FFF2-40B4-BE49-F238E27FC236}">
                <a16:creationId xmlns:a16="http://schemas.microsoft.com/office/drawing/2014/main" id="{EFD565D9-621C-E043-96E3-39E851F36CCF}"/>
              </a:ext>
            </a:extLst>
          </p:cNvPr>
          <p:cNvPicPr>
            <a:picLocks noChangeAspect="1"/>
          </p:cNvPicPr>
          <p:nvPr/>
        </p:nvPicPr>
        <p:blipFill>
          <a:blip r:embed="rId6"/>
          <a:stretch>
            <a:fillRect/>
          </a:stretch>
        </p:blipFill>
        <p:spPr>
          <a:xfrm>
            <a:off x="4572000" y="6024689"/>
            <a:ext cx="2319536" cy="644973"/>
          </a:xfrm>
          <a:prstGeom prst="rect">
            <a:avLst/>
          </a:prstGeom>
        </p:spPr>
      </p:pic>
    </p:spTree>
    <p:extLst>
      <p:ext uri="{BB962C8B-B14F-4D97-AF65-F5344CB8AC3E}">
        <p14:creationId xmlns:p14="http://schemas.microsoft.com/office/powerpoint/2010/main" val="272956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D2E36B9-29C6-DF40-909A-681F03E6E57D}"/>
              </a:ext>
            </a:extLst>
          </p:cNvPr>
          <p:cNvGrpSpPr>
            <a:grpSpLocks/>
          </p:cNvGrpSpPr>
          <p:nvPr/>
        </p:nvGrpSpPr>
        <p:grpSpPr bwMode="auto">
          <a:xfrm>
            <a:off x="145504" y="1131912"/>
            <a:ext cx="7162800" cy="5105400"/>
            <a:chOff x="1152" y="1344"/>
            <a:chExt cx="3408" cy="2064"/>
          </a:xfrm>
        </p:grpSpPr>
        <p:sp>
          <p:nvSpPr>
            <p:cNvPr id="5" name="Oval 3">
              <a:extLst>
                <a:ext uri="{FF2B5EF4-FFF2-40B4-BE49-F238E27FC236}">
                  <a16:creationId xmlns:a16="http://schemas.microsoft.com/office/drawing/2014/main" id="{3B371B94-515E-D247-A047-6EC47C3EC8A8}"/>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6" name="Oval 4">
              <a:extLst>
                <a:ext uri="{FF2B5EF4-FFF2-40B4-BE49-F238E27FC236}">
                  <a16:creationId xmlns:a16="http://schemas.microsoft.com/office/drawing/2014/main" id="{5469FD16-4C3E-974D-BB05-408BBC256732}"/>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 name="Oval 5">
              <a:extLst>
                <a:ext uri="{FF2B5EF4-FFF2-40B4-BE49-F238E27FC236}">
                  <a16:creationId xmlns:a16="http://schemas.microsoft.com/office/drawing/2014/main" id="{E1C2F402-F890-394D-BCE3-A2628B4B0448}"/>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8" name="Oval 6">
              <a:extLst>
                <a:ext uri="{FF2B5EF4-FFF2-40B4-BE49-F238E27FC236}">
                  <a16:creationId xmlns:a16="http://schemas.microsoft.com/office/drawing/2014/main" id="{A34C6DF8-D82C-4C44-8E54-43EBDDBB0739}"/>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9" name="Oval 7">
              <a:extLst>
                <a:ext uri="{FF2B5EF4-FFF2-40B4-BE49-F238E27FC236}">
                  <a16:creationId xmlns:a16="http://schemas.microsoft.com/office/drawing/2014/main" id="{1926C1E9-7811-8C40-A7D1-C49588931BE9}"/>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10" name="Oval 8">
              <a:extLst>
                <a:ext uri="{FF2B5EF4-FFF2-40B4-BE49-F238E27FC236}">
                  <a16:creationId xmlns:a16="http://schemas.microsoft.com/office/drawing/2014/main" id="{24D0087D-EDE7-CA49-B9DF-AF50AF6168C3}"/>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11" name="Oval 9">
              <a:extLst>
                <a:ext uri="{FF2B5EF4-FFF2-40B4-BE49-F238E27FC236}">
                  <a16:creationId xmlns:a16="http://schemas.microsoft.com/office/drawing/2014/main" id="{C9ACCF77-CFCA-0B4E-98A7-C79DA7C9B1DF}"/>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2" name="Oval 10">
              <a:extLst>
                <a:ext uri="{FF2B5EF4-FFF2-40B4-BE49-F238E27FC236}">
                  <a16:creationId xmlns:a16="http://schemas.microsoft.com/office/drawing/2014/main" id="{9F922BC5-7E93-7F47-983A-62415F5F361C}"/>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3" name="Oval 11">
              <a:extLst>
                <a:ext uri="{FF2B5EF4-FFF2-40B4-BE49-F238E27FC236}">
                  <a16:creationId xmlns:a16="http://schemas.microsoft.com/office/drawing/2014/main" id="{A75CB9A7-CCDE-D940-99F7-9BC3422E7BDF}"/>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4" name="Oval 12">
              <a:extLst>
                <a:ext uri="{FF2B5EF4-FFF2-40B4-BE49-F238E27FC236}">
                  <a16:creationId xmlns:a16="http://schemas.microsoft.com/office/drawing/2014/main" id="{955BE6FC-1E56-614D-84DD-ECE6B7818620}"/>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5" name="Oval 13">
              <a:extLst>
                <a:ext uri="{FF2B5EF4-FFF2-40B4-BE49-F238E27FC236}">
                  <a16:creationId xmlns:a16="http://schemas.microsoft.com/office/drawing/2014/main" id="{7E3AA7C9-2B1C-4640-82EF-106842278E3B}"/>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6" name="Oval 14">
              <a:extLst>
                <a:ext uri="{FF2B5EF4-FFF2-40B4-BE49-F238E27FC236}">
                  <a16:creationId xmlns:a16="http://schemas.microsoft.com/office/drawing/2014/main" id="{3EC42BCC-F6B7-CC4A-A855-44A842A65189}"/>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34" name="AutoShape 39">
            <a:extLst>
              <a:ext uri="{FF2B5EF4-FFF2-40B4-BE49-F238E27FC236}">
                <a16:creationId xmlns:a16="http://schemas.microsoft.com/office/drawing/2014/main" id="{B818A59D-1EFB-BA4E-8A96-5D505FDB5B06}"/>
              </a:ext>
            </a:extLst>
          </p:cNvPr>
          <p:cNvSpPr>
            <a:spLocks noChangeArrowheads="1"/>
          </p:cNvSpPr>
          <p:nvPr/>
        </p:nvSpPr>
        <p:spPr bwMode="auto">
          <a:xfrm>
            <a:off x="907504"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37" name="Oval 5">
            <a:extLst>
              <a:ext uri="{FF2B5EF4-FFF2-40B4-BE49-F238E27FC236}">
                <a16:creationId xmlns:a16="http://schemas.microsoft.com/office/drawing/2014/main" id="{15215F96-238F-1448-8D60-CCD8C6493F5C}"/>
              </a:ext>
            </a:extLst>
          </p:cNvPr>
          <p:cNvSpPr>
            <a:spLocks noChangeArrowheads="1"/>
          </p:cNvSpPr>
          <p:nvPr/>
        </p:nvSpPr>
        <p:spPr bwMode="auto">
          <a:xfrm>
            <a:off x="4092029" y="257653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5" name="AutoShape 39">
            <a:extLst>
              <a:ext uri="{FF2B5EF4-FFF2-40B4-BE49-F238E27FC236}">
                <a16:creationId xmlns:a16="http://schemas.microsoft.com/office/drawing/2014/main" id="{3676751B-ED3D-C344-9DFE-36109E60571A}"/>
              </a:ext>
            </a:extLst>
          </p:cNvPr>
          <p:cNvSpPr>
            <a:spLocks noChangeArrowheads="1"/>
          </p:cNvSpPr>
          <p:nvPr/>
        </p:nvSpPr>
        <p:spPr bwMode="auto">
          <a:xfrm>
            <a:off x="907504"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56" name="AutoShape 39">
            <a:extLst>
              <a:ext uri="{FF2B5EF4-FFF2-40B4-BE49-F238E27FC236}">
                <a16:creationId xmlns:a16="http://schemas.microsoft.com/office/drawing/2014/main" id="{22BA021F-0F0F-474A-A96A-3FB5D4F6E731}"/>
              </a:ext>
            </a:extLst>
          </p:cNvPr>
          <p:cNvSpPr>
            <a:spLocks noChangeArrowheads="1"/>
          </p:cNvSpPr>
          <p:nvPr/>
        </p:nvSpPr>
        <p:spPr bwMode="auto">
          <a:xfrm>
            <a:off x="907504"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59" name="Oval 5">
            <a:extLst>
              <a:ext uri="{FF2B5EF4-FFF2-40B4-BE49-F238E27FC236}">
                <a16:creationId xmlns:a16="http://schemas.microsoft.com/office/drawing/2014/main" id="{37FA8123-378B-7B41-9BBE-F58B973C0C96}"/>
              </a:ext>
            </a:extLst>
          </p:cNvPr>
          <p:cNvSpPr>
            <a:spLocks noChangeArrowheads="1"/>
          </p:cNvSpPr>
          <p:nvPr/>
        </p:nvSpPr>
        <p:spPr bwMode="auto">
          <a:xfrm>
            <a:off x="4090911" y="2560266"/>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1" name="Oval 5">
            <a:extLst>
              <a:ext uri="{FF2B5EF4-FFF2-40B4-BE49-F238E27FC236}">
                <a16:creationId xmlns:a16="http://schemas.microsoft.com/office/drawing/2014/main" id="{558AF257-6CDB-1446-B1D5-5EEAFE7109C2}"/>
              </a:ext>
            </a:extLst>
          </p:cNvPr>
          <p:cNvSpPr>
            <a:spLocks noChangeArrowheads="1"/>
          </p:cNvSpPr>
          <p:nvPr/>
        </p:nvSpPr>
        <p:spPr bwMode="auto">
          <a:xfrm>
            <a:off x="3579267" y="4441850"/>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6" name="AutoShape 39">
            <a:extLst>
              <a:ext uri="{FF2B5EF4-FFF2-40B4-BE49-F238E27FC236}">
                <a16:creationId xmlns:a16="http://schemas.microsoft.com/office/drawing/2014/main" id="{C163053D-E956-864B-926F-5A80D0DE7BB8}"/>
              </a:ext>
            </a:extLst>
          </p:cNvPr>
          <p:cNvSpPr>
            <a:spLocks noChangeArrowheads="1"/>
          </p:cNvSpPr>
          <p:nvPr/>
        </p:nvSpPr>
        <p:spPr bwMode="auto">
          <a:xfrm>
            <a:off x="907504"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69" name="Oval 5">
            <a:extLst>
              <a:ext uri="{FF2B5EF4-FFF2-40B4-BE49-F238E27FC236}">
                <a16:creationId xmlns:a16="http://schemas.microsoft.com/office/drawing/2014/main" id="{736EF846-D6CE-7D43-A58B-7D3D7B0687A7}"/>
              </a:ext>
            </a:extLst>
          </p:cNvPr>
          <p:cNvSpPr>
            <a:spLocks noChangeArrowheads="1"/>
          </p:cNvSpPr>
          <p:nvPr/>
        </p:nvSpPr>
        <p:spPr bwMode="auto">
          <a:xfrm>
            <a:off x="1146087" y="2089283"/>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3E96BD54-1A54-B945-82C7-8EBE2B6080C2}"/>
                  </a:ext>
                </a:extLst>
              </p:cNvPr>
              <p:cNvSpPr txBox="1"/>
              <p:nvPr/>
            </p:nvSpPr>
            <p:spPr>
              <a:xfrm>
                <a:off x="1611728" y="372870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75" name="文本框 74">
                <a:extLst>
                  <a:ext uri="{FF2B5EF4-FFF2-40B4-BE49-F238E27FC236}">
                    <a16:creationId xmlns:a16="http://schemas.microsoft.com/office/drawing/2014/main" id="{3E96BD54-1A54-B945-82C7-8EBE2B6080C2}"/>
                  </a:ext>
                </a:extLst>
              </p:cNvPr>
              <p:cNvSpPr txBox="1">
                <a:spLocks noRot="1" noChangeAspect="1" noMove="1" noResize="1" noEditPoints="1" noAdjustHandles="1" noChangeArrowheads="1" noChangeShapeType="1" noTextEdit="1"/>
              </p:cNvSpPr>
              <p:nvPr/>
            </p:nvSpPr>
            <p:spPr>
              <a:xfrm>
                <a:off x="1611728" y="3728706"/>
                <a:ext cx="933757"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7" name="文本框 76">
                <a:extLst>
                  <a:ext uri="{FF2B5EF4-FFF2-40B4-BE49-F238E27FC236}">
                    <a16:creationId xmlns:a16="http://schemas.microsoft.com/office/drawing/2014/main" id="{EF1651B1-83D6-A345-BF29-C2291479D01B}"/>
                  </a:ext>
                </a:extLst>
              </p:cNvPr>
              <p:cNvSpPr txBox="1"/>
              <p:nvPr/>
            </p:nvSpPr>
            <p:spPr>
              <a:xfrm>
                <a:off x="1737766" y="253400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77" name="文本框 76">
                <a:extLst>
                  <a:ext uri="{FF2B5EF4-FFF2-40B4-BE49-F238E27FC236}">
                    <a16:creationId xmlns:a16="http://schemas.microsoft.com/office/drawing/2014/main" id="{EF1651B1-83D6-A345-BF29-C2291479D01B}"/>
                  </a:ext>
                </a:extLst>
              </p:cNvPr>
              <p:cNvSpPr txBox="1">
                <a:spLocks noRot="1" noChangeAspect="1" noMove="1" noResize="1" noEditPoints="1" noAdjustHandles="1" noChangeArrowheads="1" noChangeShapeType="1" noTextEdit="1"/>
              </p:cNvSpPr>
              <p:nvPr/>
            </p:nvSpPr>
            <p:spPr>
              <a:xfrm>
                <a:off x="1737766" y="2534008"/>
                <a:ext cx="933757"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B3AB25F5-0E46-6644-AAEA-F83CCB63EB74}"/>
                  </a:ext>
                </a:extLst>
              </p:cNvPr>
              <p:cNvSpPr txBox="1"/>
              <p:nvPr/>
            </p:nvSpPr>
            <p:spPr>
              <a:xfrm>
                <a:off x="2560914" y="221524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78" name="文本框 77">
                <a:extLst>
                  <a:ext uri="{FF2B5EF4-FFF2-40B4-BE49-F238E27FC236}">
                    <a16:creationId xmlns:a16="http://schemas.microsoft.com/office/drawing/2014/main" id="{B3AB25F5-0E46-6644-AAEA-F83CCB63EB74}"/>
                  </a:ext>
                </a:extLst>
              </p:cNvPr>
              <p:cNvSpPr txBox="1">
                <a:spLocks noRot="1" noChangeAspect="1" noMove="1" noResize="1" noEditPoints="1" noAdjustHandles="1" noChangeArrowheads="1" noChangeShapeType="1" noTextEdit="1"/>
              </p:cNvSpPr>
              <p:nvPr/>
            </p:nvSpPr>
            <p:spPr>
              <a:xfrm>
                <a:off x="2560914" y="2215242"/>
                <a:ext cx="933757"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1" name="文本框 80">
                <a:extLst>
                  <a:ext uri="{FF2B5EF4-FFF2-40B4-BE49-F238E27FC236}">
                    <a16:creationId xmlns:a16="http://schemas.microsoft.com/office/drawing/2014/main" id="{04DC5C4C-7B13-C443-A8F9-88C96A2835C3}"/>
                  </a:ext>
                </a:extLst>
              </p:cNvPr>
              <p:cNvSpPr txBox="1"/>
              <p:nvPr/>
            </p:nvSpPr>
            <p:spPr>
              <a:xfrm>
                <a:off x="4171898" y="312388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p:sp>
            <p:nvSpPr>
              <p:cNvPr id="81" name="文本框 80">
                <a:extLst>
                  <a:ext uri="{FF2B5EF4-FFF2-40B4-BE49-F238E27FC236}">
                    <a16:creationId xmlns:a16="http://schemas.microsoft.com/office/drawing/2014/main" id="{04DC5C4C-7B13-C443-A8F9-88C96A2835C3}"/>
                  </a:ext>
                </a:extLst>
              </p:cNvPr>
              <p:cNvSpPr txBox="1">
                <a:spLocks noRot="1" noChangeAspect="1" noMove="1" noResize="1" noEditPoints="1" noAdjustHandles="1" noChangeArrowheads="1" noChangeShapeType="1" noTextEdit="1"/>
              </p:cNvSpPr>
              <p:nvPr/>
            </p:nvSpPr>
            <p:spPr>
              <a:xfrm>
                <a:off x="4171898" y="3123882"/>
                <a:ext cx="933757"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60D56CCB-4BF1-874C-90CB-F2DCE6E1435F}"/>
                  </a:ext>
                </a:extLst>
              </p:cNvPr>
              <p:cNvSpPr txBox="1"/>
              <p:nvPr/>
            </p:nvSpPr>
            <p:spPr>
              <a:xfrm>
                <a:off x="1288264" y="444185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83" name="文本框 82">
                <a:extLst>
                  <a:ext uri="{FF2B5EF4-FFF2-40B4-BE49-F238E27FC236}">
                    <a16:creationId xmlns:a16="http://schemas.microsoft.com/office/drawing/2014/main" id="{60D56CCB-4BF1-874C-90CB-F2DCE6E1435F}"/>
                  </a:ext>
                </a:extLst>
              </p:cNvPr>
              <p:cNvSpPr txBox="1">
                <a:spLocks noRot="1" noChangeAspect="1" noMove="1" noResize="1" noEditPoints="1" noAdjustHandles="1" noChangeArrowheads="1" noChangeShapeType="1" noTextEdit="1"/>
              </p:cNvSpPr>
              <p:nvPr/>
            </p:nvSpPr>
            <p:spPr>
              <a:xfrm>
                <a:off x="1288264" y="4441850"/>
                <a:ext cx="933757"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4" name="文本框 83">
                <a:extLst>
                  <a:ext uri="{FF2B5EF4-FFF2-40B4-BE49-F238E27FC236}">
                    <a16:creationId xmlns:a16="http://schemas.microsoft.com/office/drawing/2014/main" id="{3D7B92D9-70A2-D14A-8E8F-5A90377DAE08}"/>
                  </a:ext>
                </a:extLst>
              </p:cNvPr>
              <p:cNvSpPr txBox="1"/>
              <p:nvPr/>
            </p:nvSpPr>
            <p:spPr>
              <a:xfrm>
                <a:off x="3244195" y="390551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84" name="文本框 83">
                <a:extLst>
                  <a:ext uri="{FF2B5EF4-FFF2-40B4-BE49-F238E27FC236}">
                    <a16:creationId xmlns:a16="http://schemas.microsoft.com/office/drawing/2014/main" id="{3D7B92D9-70A2-D14A-8E8F-5A90377DAE08}"/>
                  </a:ext>
                </a:extLst>
              </p:cNvPr>
              <p:cNvSpPr txBox="1">
                <a:spLocks noRot="1" noChangeAspect="1" noMove="1" noResize="1" noEditPoints="1" noAdjustHandles="1" noChangeArrowheads="1" noChangeShapeType="1" noTextEdit="1"/>
              </p:cNvSpPr>
              <p:nvPr/>
            </p:nvSpPr>
            <p:spPr>
              <a:xfrm>
                <a:off x="3244195" y="3905514"/>
                <a:ext cx="933757"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8" name="文本框 87">
                <a:extLst>
                  <a:ext uri="{FF2B5EF4-FFF2-40B4-BE49-F238E27FC236}">
                    <a16:creationId xmlns:a16="http://schemas.microsoft.com/office/drawing/2014/main" id="{87F13A62-D795-F544-A953-F0B05CBCF15B}"/>
                  </a:ext>
                </a:extLst>
              </p:cNvPr>
              <p:cNvSpPr txBox="1"/>
              <p:nvPr/>
            </p:nvSpPr>
            <p:spPr>
              <a:xfrm>
                <a:off x="4184505" y="230778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p:sp>
            <p:nvSpPr>
              <p:cNvPr id="88" name="文本框 87">
                <a:extLst>
                  <a:ext uri="{FF2B5EF4-FFF2-40B4-BE49-F238E27FC236}">
                    <a16:creationId xmlns:a16="http://schemas.microsoft.com/office/drawing/2014/main" id="{87F13A62-D795-F544-A953-F0B05CBCF15B}"/>
                  </a:ext>
                </a:extLst>
              </p:cNvPr>
              <p:cNvSpPr txBox="1">
                <a:spLocks noRot="1" noChangeAspect="1" noMove="1" noResize="1" noEditPoints="1" noAdjustHandles="1" noChangeArrowheads="1" noChangeShapeType="1" noTextEdit="1"/>
              </p:cNvSpPr>
              <p:nvPr/>
            </p:nvSpPr>
            <p:spPr>
              <a:xfrm>
                <a:off x="4184505" y="2307789"/>
                <a:ext cx="933757"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6EE3C5C5-C7EA-C147-8063-A0F11D51D282}"/>
                  </a:ext>
                </a:extLst>
              </p:cNvPr>
              <p:cNvSpPr txBox="1"/>
              <p:nvPr/>
            </p:nvSpPr>
            <p:spPr>
              <a:xfrm>
                <a:off x="66303" y="344659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89" name="文本框 88">
                <a:extLst>
                  <a:ext uri="{FF2B5EF4-FFF2-40B4-BE49-F238E27FC236}">
                    <a16:creationId xmlns:a16="http://schemas.microsoft.com/office/drawing/2014/main" id="{6EE3C5C5-C7EA-C147-8063-A0F11D51D282}"/>
                  </a:ext>
                </a:extLst>
              </p:cNvPr>
              <p:cNvSpPr txBox="1">
                <a:spLocks noRot="1" noChangeAspect="1" noMove="1" noResize="1" noEditPoints="1" noAdjustHandles="1" noChangeArrowheads="1" noChangeShapeType="1" noTextEdit="1"/>
              </p:cNvSpPr>
              <p:nvPr/>
            </p:nvSpPr>
            <p:spPr>
              <a:xfrm>
                <a:off x="66303" y="3446594"/>
                <a:ext cx="933757"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DC90C190-5F81-BE4C-ABD3-39B061993DCC}"/>
                  </a:ext>
                </a:extLst>
              </p:cNvPr>
              <p:cNvSpPr txBox="1"/>
              <p:nvPr/>
            </p:nvSpPr>
            <p:spPr>
              <a:xfrm>
                <a:off x="142191" y="224682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90" name="文本框 89">
                <a:extLst>
                  <a:ext uri="{FF2B5EF4-FFF2-40B4-BE49-F238E27FC236}">
                    <a16:creationId xmlns:a16="http://schemas.microsoft.com/office/drawing/2014/main" id="{DC90C190-5F81-BE4C-ABD3-39B061993DCC}"/>
                  </a:ext>
                </a:extLst>
              </p:cNvPr>
              <p:cNvSpPr txBox="1">
                <a:spLocks noRot="1" noChangeAspect="1" noMove="1" noResize="1" noEditPoints="1" noAdjustHandles="1" noChangeArrowheads="1" noChangeShapeType="1" noTextEdit="1"/>
              </p:cNvSpPr>
              <p:nvPr/>
            </p:nvSpPr>
            <p:spPr>
              <a:xfrm>
                <a:off x="142191" y="2246828"/>
                <a:ext cx="933757"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38B76929-2B39-BF41-9C11-50B66AAE01C9}"/>
                  </a:ext>
                </a:extLst>
              </p:cNvPr>
              <p:cNvSpPr txBox="1"/>
              <p:nvPr/>
            </p:nvSpPr>
            <p:spPr>
              <a:xfrm>
                <a:off x="2316976" y="219265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91" name="文本框 90">
                <a:extLst>
                  <a:ext uri="{FF2B5EF4-FFF2-40B4-BE49-F238E27FC236}">
                    <a16:creationId xmlns:a16="http://schemas.microsoft.com/office/drawing/2014/main" id="{38B76929-2B39-BF41-9C11-50B66AAE01C9}"/>
                  </a:ext>
                </a:extLst>
              </p:cNvPr>
              <p:cNvSpPr txBox="1">
                <a:spLocks noRot="1" noChangeAspect="1" noMove="1" noResize="1" noEditPoints="1" noAdjustHandles="1" noChangeArrowheads="1" noChangeShapeType="1" noTextEdit="1"/>
              </p:cNvSpPr>
              <p:nvPr/>
            </p:nvSpPr>
            <p:spPr>
              <a:xfrm>
                <a:off x="2316976" y="2192659"/>
                <a:ext cx="933757"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2" name="文本框 91">
                <a:extLst>
                  <a:ext uri="{FF2B5EF4-FFF2-40B4-BE49-F238E27FC236}">
                    <a16:creationId xmlns:a16="http://schemas.microsoft.com/office/drawing/2014/main" id="{5D6ADBD9-7A9D-D045-9D7B-97EC419AE69A}"/>
                  </a:ext>
                </a:extLst>
              </p:cNvPr>
              <p:cNvSpPr txBox="1"/>
              <p:nvPr/>
            </p:nvSpPr>
            <p:spPr>
              <a:xfrm>
                <a:off x="2786665" y="3517757"/>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92" name="文本框 91">
                <a:extLst>
                  <a:ext uri="{FF2B5EF4-FFF2-40B4-BE49-F238E27FC236}">
                    <a16:creationId xmlns:a16="http://schemas.microsoft.com/office/drawing/2014/main" id="{5D6ADBD9-7A9D-D045-9D7B-97EC419AE69A}"/>
                  </a:ext>
                </a:extLst>
              </p:cNvPr>
              <p:cNvSpPr txBox="1">
                <a:spLocks noRot="1" noChangeAspect="1" noMove="1" noResize="1" noEditPoints="1" noAdjustHandles="1" noChangeArrowheads="1" noChangeShapeType="1" noTextEdit="1"/>
              </p:cNvSpPr>
              <p:nvPr/>
            </p:nvSpPr>
            <p:spPr>
              <a:xfrm>
                <a:off x="2786665" y="3517757"/>
                <a:ext cx="933757"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3" name="文本框 92">
                <a:extLst>
                  <a:ext uri="{FF2B5EF4-FFF2-40B4-BE49-F238E27FC236}">
                    <a16:creationId xmlns:a16="http://schemas.microsoft.com/office/drawing/2014/main" id="{F28881F6-161F-5843-8000-2034A24387C8}"/>
                  </a:ext>
                </a:extLst>
              </p:cNvPr>
              <p:cNvSpPr txBox="1"/>
              <p:nvPr/>
            </p:nvSpPr>
            <p:spPr>
              <a:xfrm>
                <a:off x="2806067" y="447030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93" name="文本框 92">
                <a:extLst>
                  <a:ext uri="{FF2B5EF4-FFF2-40B4-BE49-F238E27FC236}">
                    <a16:creationId xmlns:a16="http://schemas.microsoft.com/office/drawing/2014/main" id="{F28881F6-161F-5843-8000-2034A24387C8}"/>
                  </a:ext>
                </a:extLst>
              </p:cNvPr>
              <p:cNvSpPr txBox="1">
                <a:spLocks noRot="1" noChangeAspect="1" noMove="1" noResize="1" noEditPoints="1" noAdjustHandles="1" noChangeArrowheads="1" noChangeShapeType="1" noTextEdit="1"/>
              </p:cNvSpPr>
              <p:nvPr/>
            </p:nvSpPr>
            <p:spPr>
              <a:xfrm>
                <a:off x="2806067" y="4470309"/>
                <a:ext cx="933757"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D29471AB-660D-0E43-9220-29F3CCBECF28}"/>
                  </a:ext>
                </a:extLst>
              </p:cNvPr>
              <p:cNvSpPr txBox="1"/>
              <p:nvPr/>
            </p:nvSpPr>
            <p:spPr>
              <a:xfrm>
                <a:off x="3558753" y="414342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94" name="文本框 93">
                <a:extLst>
                  <a:ext uri="{FF2B5EF4-FFF2-40B4-BE49-F238E27FC236}">
                    <a16:creationId xmlns:a16="http://schemas.microsoft.com/office/drawing/2014/main" id="{D29471AB-660D-0E43-9220-29F3CCBECF28}"/>
                  </a:ext>
                </a:extLst>
              </p:cNvPr>
              <p:cNvSpPr txBox="1">
                <a:spLocks noRot="1" noChangeAspect="1" noMove="1" noResize="1" noEditPoints="1" noAdjustHandles="1" noChangeArrowheads="1" noChangeShapeType="1" noTextEdit="1"/>
              </p:cNvSpPr>
              <p:nvPr/>
            </p:nvSpPr>
            <p:spPr>
              <a:xfrm>
                <a:off x="3558753" y="4143423"/>
                <a:ext cx="933757"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5" name="文本框 94">
                <a:extLst>
                  <a:ext uri="{FF2B5EF4-FFF2-40B4-BE49-F238E27FC236}">
                    <a16:creationId xmlns:a16="http://schemas.microsoft.com/office/drawing/2014/main" id="{DDE76B8A-BEB3-7E4B-B5A4-2CCA52452211}"/>
                  </a:ext>
                </a:extLst>
              </p:cNvPr>
              <p:cNvSpPr txBox="1"/>
              <p:nvPr/>
            </p:nvSpPr>
            <p:spPr>
              <a:xfrm>
                <a:off x="850665" y="320799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95" name="文本框 94">
                <a:extLst>
                  <a:ext uri="{FF2B5EF4-FFF2-40B4-BE49-F238E27FC236}">
                    <a16:creationId xmlns:a16="http://schemas.microsoft.com/office/drawing/2014/main" id="{DDE76B8A-BEB3-7E4B-B5A4-2CCA52452211}"/>
                  </a:ext>
                </a:extLst>
              </p:cNvPr>
              <p:cNvSpPr txBox="1">
                <a:spLocks noRot="1" noChangeAspect="1" noMove="1" noResize="1" noEditPoints="1" noAdjustHandles="1" noChangeArrowheads="1" noChangeShapeType="1" noTextEdit="1"/>
              </p:cNvSpPr>
              <p:nvPr/>
            </p:nvSpPr>
            <p:spPr>
              <a:xfrm>
                <a:off x="850665" y="3207998"/>
                <a:ext cx="933757" cy="36933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0910EA01-B775-5949-968B-802146BFE875}"/>
                  </a:ext>
                </a:extLst>
              </p:cNvPr>
              <p:cNvSpPr txBox="1"/>
              <p:nvPr/>
            </p:nvSpPr>
            <p:spPr>
              <a:xfrm>
                <a:off x="227346" y="223920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97" name="文本框 96">
                <a:extLst>
                  <a:ext uri="{FF2B5EF4-FFF2-40B4-BE49-F238E27FC236}">
                    <a16:creationId xmlns:a16="http://schemas.microsoft.com/office/drawing/2014/main" id="{0910EA01-B775-5949-968B-802146BFE875}"/>
                  </a:ext>
                </a:extLst>
              </p:cNvPr>
              <p:cNvSpPr txBox="1">
                <a:spLocks noRot="1" noChangeAspect="1" noMove="1" noResize="1" noEditPoints="1" noAdjustHandles="1" noChangeArrowheads="1" noChangeShapeType="1" noTextEdit="1"/>
              </p:cNvSpPr>
              <p:nvPr/>
            </p:nvSpPr>
            <p:spPr>
              <a:xfrm>
                <a:off x="227346" y="2239205"/>
                <a:ext cx="933757" cy="36933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701A059A-539F-364F-A6C3-14ABD4DB6248}"/>
                  </a:ext>
                </a:extLst>
              </p:cNvPr>
              <p:cNvSpPr txBox="1"/>
              <p:nvPr/>
            </p:nvSpPr>
            <p:spPr>
              <a:xfrm>
                <a:off x="1248290" y="182030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98" name="文本框 97">
                <a:extLst>
                  <a:ext uri="{FF2B5EF4-FFF2-40B4-BE49-F238E27FC236}">
                    <a16:creationId xmlns:a16="http://schemas.microsoft.com/office/drawing/2014/main" id="{701A059A-539F-364F-A6C3-14ABD4DB6248}"/>
                  </a:ext>
                </a:extLst>
              </p:cNvPr>
              <p:cNvSpPr txBox="1">
                <a:spLocks noRot="1" noChangeAspect="1" noMove="1" noResize="1" noEditPoints="1" noAdjustHandles="1" noChangeArrowheads="1" noChangeShapeType="1" noTextEdit="1"/>
              </p:cNvSpPr>
              <p:nvPr/>
            </p:nvSpPr>
            <p:spPr>
              <a:xfrm>
                <a:off x="1248290" y="1820305"/>
                <a:ext cx="933757" cy="369332"/>
              </a:xfrm>
              <a:prstGeom prst="rect">
                <a:avLst/>
              </a:prstGeom>
              <a:blipFill>
                <a:blip r:embed="rId15"/>
                <a:stretch>
                  <a:fillRect/>
                </a:stretch>
              </a:blipFill>
            </p:spPr>
            <p:txBody>
              <a:bodyPr/>
              <a:lstStyle/>
              <a:p>
                <a:r>
                  <a:rPr lang="zh-CN" altLang="en-US">
                    <a:noFill/>
                  </a:rPr>
                  <a:t> </a:t>
                </a:r>
              </a:p>
            </p:txBody>
          </p:sp>
        </mc:Fallback>
      </mc:AlternateContent>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214414" y="115888"/>
            <a:ext cx="7358114" cy="1128712"/>
          </a:xfrm>
        </p:spPr>
        <p:txBody>
          <a:bodyPr>
            <a:noAutofit/>
          </a:bodyPr>
          <a:lstStyle/>
          <a:p>
            <a:r>
              <a:rPr lang="en-US" altLang="zh-CN" sz="3600" dirty="0"/>
              <a:t>Personalized PageRank (PPR)</a:t>
            </a:r>
            <a:endParaRPr lang="zh-HK" altLang="en-US" sz="3600" dirty="0"/>
          </a:p>
        </p:txBody>
      </p:sp>
      <p:cxnSp>
        <p:nvCxnSpPr>
          <p:cNvPr id="100" name="直线箭头连接符 99">
            <a:extLst>
              <a:ext uri="{FF2B5EF4-FFF2-40B4-BE49-F238E27FC236}">
                <a16:creationId xmlns:a16="http://schemas.microsoft.com/office/drawing/2014/main" id="{9F472997-281D-9E46-BB13-80980F4244FB}"/>
              </a:ext>
            </a:extLst>
          </p:cNvPr>
          <p:cNvCxnSpPr>
            <a:cxnSpLocks/>
            <a:stCxn id="6" idx="5"/>
          </p:cNvCxnSpPr>
          <p:nvPr/>
        </p:nvCxnSpPr>
        <p:spPr>
          <a:xfrm>
            <a:off x="1368358" y="4250690"/>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641FBA15-5D32-5442-B861-25699471C25B}"/>
              </a:ext>
            </a:extLst>
          </p:cNvPr>
          <p:cNvCxnSpPr>
            <a:cxnSpLocks/>
            <a:stCxn id="6" idx="1"/>
            <a:endCxn id="5" idx="5"/>
          </p:cNvCxnSpPr>
          <p:nvPr/>
        </p:nvCxnSpPr>
        <p:spPr>
          <a:xfrm flipH="1" flipV="1">
            <a:off x="662166" y="3182118"/>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2642BA18-07E4-074F-8C32-FD02094DD6B8}"/>
              </a:ext>
            </a:extLst>
          </p:cNvPr>
          <p:cNvCxnSpPr>
            <a:cxnSpLocks/>
            <a:endCxn id="69" idx="2"/>
          </p:cNvCxnSpPr>
          <p:nvPr/>
        </p:nvCxnSpPr>
        <p:spPr>
          <a:xfrm flipV="1">
            <a:off x="660403" y="2386146"/>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698B899D-5E05-DE42-90A9-2056EBE8BE2E}"/>
              </a:ext>
            </a:extLst>
          </p:cNvPr>
          <p:cNvCxnSpPr>
            <a:cxnSpLocks/>
            <a:stCxn id="69" idx="6"/>
            <a:endCxn id="59" idx="2"/>
          </p:cNvCxnSpPr>
          <p:nvPr/>
        </p:nvCxnSpPr>
        <p:spPr>
          <a:xfrm>
            <a:off x="1752512" y="2386146"/>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6" name="直线箭头连接符 115">
            <a:extLst>
              <a:ext uri="{FF2B5EF4-FFF2-40B4-BE49-F238E27FC236}">
                <a16:creationId xmlns:a16="http://schemas.microsoft.com/office/drawing/2014/main" id="{67C81345-4471-1049-94D0-2ED61F79D15E}"/>
              </a:ext>
            </a:extLst>
          </p:cNvPr>
          <p:cNvCxnSpPr>
            <a:cxnSpLocks/>
            <a:endCxn id="69" idx="5"/>
          </p:cNvCxnSpPr>
          <p:nvPr/>
        </p:nvCxnSpPr>
        <p:spPr>
          <a:xfrm flipH="1" flipV="1">
            <a:off x="1663703" y="2596059"/>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865607F9-8078-1E48-A886-129A687CAD51}"/>
              </a:ext>
            </a:extLst>
          </p:cNvPr>
          <p:cNvCxnSpPr>
            <a:cxnSpLocks/>
          </p:cNvCxnSpPr>
          <p:nvPr/>
        </p:nvCxnSpPr>
        <p:spPr>
          <a:xfrm>
            <a:off x="751929" y="2973413"/>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2" name="直线箭头连接符 121">
            <a:extLst>
              <a:ext uri="{FF2B5EF4-FFF2-40B4-BE49-F238E27FC236}">
                <a16:creationId xmlns:a16="http://schemas.microsoft.com/office/drawing/2014/main" id="{6B906B77-0747-CC4B-A260-45B10A10D674}"/>
              </a:ext>
            </a:extLst>
          </p:cNvPr>
          <p:cNvCxnSpPr>
            <a:cxnSpLocks/>
          </p:cNvCxnSpPr>
          <p:nvPr/>
        </p:nvCxnSpPr>
        <p:spPr>
          <a:xfrm flipV="1">
            <a:off x="2835747" y="3100413"/>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D5BD9F75-7FED-2441-B663-A05C2E2BDABF}"/>
              </a:ext>
            </a:extLst>
          </p:cNvPr>
          <p:cNvCxnSpPr>
            <a:cxnSpLocks/>
            <a:stCxn id="6" idx="7"/>
          </p:cNvCxnSpPr>
          <p:nvPr/>
        </p:nvCxnSpPr>
        <p:spPr>
          <a:xfrm flipV="1">
            <a:off x="1368358" y="3506517"/>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9" name="直线箭头连接符 128">
            <a:extLst>
              <a:ext uri="{FF2B5EF4-FFF2-40B4-BE49-F238E27FC236}">
                <a16:creationId xmlns:a16="http://schemas.microsoft.com/office/drawing/2014/main" id="{D2C46589-0E6A-9447-B150-F5D266CE72B7}"/>
              </a:ext>
            </a:extLst>
          </p:cNvPr>
          <p:cNvCxnSpPr>
            <a:cxnSpLocks/>
            <a:endCxn id="10" idx="2"/>
          </p:cNvCxnSpPr>
          <p:nvPr/>
        </p:nvCxnSpPr>
        <p:spPr>
          <a:xfrm flipV="1">
            <a:off x="2869654" y="4753185"/>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32" name="直线箭头连接符 131">
            <a:extLst>
              <a:ext uri="{FF2B5EF4-FFF2-40B4-BE49-F238E27FC236}">
                <a16:creationId xmlns:a16="http://schemas.microsoft.com/office/drawing/2014/main" id="{E0AFFA34-F41C-6E48-AE0C-B457B5C83211}"/>
              </a:ext>
            </a:extLst>
          </p:cNvPr>
          <p:cNvCxnSpPr>
            <a:cxnSpLocks/>
            <a:stCxn id="9" idx="5"/>
            <a:endCxn id="11" idx="1"/>
          </p:cNvCxnSpPr>
          <p:nvPr/>
        </p:nvCxnSpPr>
        <p:spPr>
          <a:xfrm>
            <a:off x="2780741" y="5200532"/>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C366DD7F-19C0-AA46-B569-22496291DDC8}"/>
              </a:ext>
            </a:extLst>
          </p:cNvPr>
          <p:cNvCxnSpPr>
            <a:cxnSpLocks/>
            <a:stCxn id="11" idx="0"/>
            <a:endCxn id="61" idx="4"/>
          </p:cNvCxnSpPr>
          <p:nvPr/>
        </p:nvCxnSpPr>
        <p:spPr>
          <a:xfrm flipV="1">
            <a:off x="3514627" y="5035575"/>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13D699BB-4CC6-864E-AE96-C18680CE14E3}"/>
              </a:ext>
            </a:extLst>
          </p:cNvPr>
          <p:cNvCxnSpPr>
            <a:cxnSpLocks/>
            <a:stCxn id="59" idx="5"/>
            <a:endCxn id="15" idx="2"/>
          </p:cNvCxnSpPr>
          <p:nvPr/>
        </p:nvCxnSpPr>
        <p:spPr>
          <a:xfrm>
            <a:off x="4608527" y="3067042"/>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5" name="直线箭头连接符 144">
            <a:extLst>
              <a:ext uri="{FF2B5EF4-FFF2-40B4-BE49-F238E27FC236}">
                <a16:creationId xmlns:a16="http://schemas.microsoft.com/office/drawing/2014/main" id="{4F2040EB-C0F7-9347-882F-DCE5A3DB28D8}"/>
              </a:ext>
            </a:extLst>
          </p:cNvPr>
          <p:cNvCxnSpPr>
            <a:cxnSpLocks/>
          </p:cNvCxnSpPr>
          <p:nvPr/>
        </p:nvCxnSpPr>
        <p:spPr>
          <a:xfrm flipV="1">
            <a:off x="5908220" y="2340363"/>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9" name="直线箭头连接符 148">
            <a:extLst>
              <a:ext uri="{FF2B5EF4-FFF2-40B4-BE49-F238E27FC236}">
                <a16:creationId xmlns:a16="http://schemas.microsoft.com/office/drawing/2014/main" id="{888F3999-5C9A-D744-8061-918AFDB0360B}"/>
              </a:ext>
            </a:extLst>
          </p:cNvPr>
          <p:cNvCxnSpPr>
            <a:cxnSpLocks/>
          </p:cNvCxnSpPr>
          <p:nvPr/>
        </p:nvCxnSpPr>
        <p:spPr>
          <a:xfrm>
            <a:off x="6005799" y="1499573"/>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2" name="直线箭头连接符 151">
            <a:extLst>
              <a:ext uri="{FF2B5EF4-FFF2-40B4-BE49-F238E27FC236}">
                <a16:creationId xmlns:a16="http://schemas.microsoft.com/office/drawing/2014/main" id="{12AFE7BE-6D40-CB40-B8F4-C6A1595625CC}"/>
              </a:ext>
            </a:extLst>
          </p:cNvPr>
          <p:cNvCxnSpPr>
            <a:cxnSpLocks/>
            <a:endCxn id="13" idx="4"/>
          </p:cNvCxnSpPr>
          <p:nvPr/>
        </p:nvCxnSpPr>
        <p:spPr>
          <a:xfrm flipV="1">
            <a:off x="5693817" y="1725563"/>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5" name="直线箭头连接符 154">
            <a:extLst>
              <a:ext uri="{FF2B5EF4-FFF2-40B4-BE49-F238E27FC236}">
                <a16:creationId xmlns:a16="http://schemas.microsoft.com/office/drawing/2014/main" id="{62A4CF5B-A7B2-9D4F-BECB-BAE23AD9A51E}"/>
              </a:ext>
            </a:extLst>
          </p:cNvPr>
          <p:cNvCxnSpPr>
            <a:cxnSpLocks/>
            <a:stCxn id="12" idx="6"/>
          </p:cNvCxnSpPr>
          <p:nvPr/>
        </p:nvCxnSpPr>
        <p:spPr>
          <a:xfrm flipV="1">
            <a:off x="4584422" y="1428775"/>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8B6A2A19-3D61-824C-ABEF-4F4D31401C99}"/>
              </a:ext>
            </a:extLst>
          </p:cNvPr>
          <p:cNvCxnSpPr>
            <a:cxnSpLocks/>
            <a:stCxn id="59" idx="0"/>
            <a:endCxn id="12" idx="4"/>
          </p:cNvCxnSpPr>
          <p:nvPr/>
        </p:nvCxnSpPr>
        <p:spPr>
          <a:xfrm flipH="1" flipV="1">
            <a:off x="4281769" y="1963023"/>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5" name="直线箭头连接符 174">
            <a:extLst>
              <a:ext uri="{FF2B5EF4-FFF2-40B4-BE49-F238E27FC236}">
                <a16:creationId xmlns:a16="http://schemas.microsoft.com/office/drawing/2014/main" id="{0C8A2470-FB90-C840-B223-E72109A0D844}"/>
              </a:ext>
            </a:extLst>
          </p:cNvPr>
          <p:cNvCxnSpPr>
            <a:cxnSpLocks/>
          </p:cNvCxnSpPr>
          <p:nvPr/>
        </p:nvCxnSpPr>
        <p:spPr>
          <a:xfrm flipH="1">
            <a:off x="2737792" y="3059550"/>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9" name="直线箭头连接符 178">
            <a:extLst>
              <a:ext uri="{FF2B5EF4-FFF2-40B4-BE49-F238E27FC236}">
                <a16:creationId xmlns:a16="http://schemas.microsoft.com/office/drawing/2014/main" id="{7D05C401-FC30-AE4B-95D1-9A14102F6973}"/>
              </a:ext>
            </a:extLst>
          </p:cNvPr>
          <p:cNvCxnSpPr>
            <a:cxnSpLocks/>
          </p:cNvCxnSpPr>
          <p:nvPr/>
        </p:nvCxnSpPr>
        <p:spPr>
          <a:xfrm flipH="1" flipV="1">
            <a:off x="749005" y="3057550"/>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0" name="TextBox 81">
                <a:extLst>
                  <a:ext uri="{FF2B5EF4-FFF2-40B4-BE49-F238E27FC236}">
                    <a16:creationId xmlns:a16="http://schemas.microsoft.com/office/drawing/2014/main" id="{5087F617-C5CD-C740-B73D-3D92D2C9872F}"/>
                  </a:ext>
                </a:extLst>
              </p:cNvPr>
              <p:cNvSpPr txBox="1"/>
              <p:nvPr/>
            </p:nvSpPr>
            <p:spPr>
              <a:xfrm>
                <a:off x="4583233" y="4221088"/>
                <a:ext cx="4016190" cy="461665"/>
              </a:xfrm>
              <a:prstGeom prst="rect">
                <a:avLst/>
              </a:prstGeom>
              <a:noFill/>
            </p:spPr>
            <p:txBody>
              <a:bodyPr wrap="square" rtlCol="0">
                <a:spAutoFit/>
              </a:bodyPr>
              <a:lstStyle/>
              <a:p>
                <a14:m>
                  <m:oMath xmlns:m="http://schemas.openxmlformats.org/officeDocument/2006/math">
                    <m:r>
                      <a:rPr lang="en-US" altLang="zh-CN" sz="2400" b="0" i="1" kern="0" dirty="0" smtClean="0">
                        <a:solidFill>
                          <a:srgbClr val="C00000"/>
                        </a:solidFill>
                        <a:latin typeface="Cambria Math" panose="02040503050406030204" pitchFamily="18" charset="0"/>
                        <a:ea typeface="Cambria Math" panose="02040503050406030204" pitchFamily="18" charset="0"/>
                        <a:cs typeface="STKaiti" charset="-122"/>
                      </a:rPr>
                      <m:t>𝛼</m:t>
                    </m:r>
                  </m:oMath>
                </a14:m>
                <a:r>
                  <a:rPr lang="en-US" altLang="zh-CN" sz="2400" b="0" kern="0" dirty="0">
                    <a:solidFill>
                      <a:srgbClr val="C00000"/>
                    </a:solidFill>
                    <a:latin typeface="Candara" panose="020E0502030303020204" pitchFamily="34" charset="0"/>
                    <a:ea typeface="STKaiti" charset="-122"/>
                    <a:cs typeface="STKaiti" charset="-122"/>
                  </a:rPr>
                  <a:t>-discounted random walk: </a:t>
                </a:r>
              </a:p>
            </p:txBody>
          </p:sp>
        </mc:Choice>
        <mc:Fallback xmlns="">
          <p:sp>
            <p:nvSpPr>
              <p:cNvPr id="180" name="TextBox 81">
                <a:extLst>
                  <a:ext uri="{FF2B5EF4-FFF2-40B4-BE49-F238E27FC236}">
                    <a16:creationId xmlns:a16="http://schemas.microsoft.com/office/drawing/2014/main" id="{5087F617-C5CD-C740-B73D-3D92D2C9872F}"/>
                  </a:ext>
                </a:extLst>
              </p:cNvPr>
              <p:cNvSpPr txBox="1">
                <a:spLocks noRot="1" noChangeAspect="1" noMove="1" noResize="1" noEditPoints="1" noAdjustHandles="1" noChangeArrowheads="1" noChangeShapeType="1" noTextEdit="1"/>
              </p:cNvSpPr>
              <p:nvPr/>
            </p:nvSpPr>
            <p:spPr>
              <a:xfrm>
                <a:off x="4583233" y="4221088"/>
                <a:ext cx="4016190" cy="461665"/>
              </a:xfrm>
              <a:prstGeom prst="rect">
                <a:avLst/>
              </a:prstGeom>
              <a:blipFill>
                <a:blip r:embed="rId18"/>
                <a:stretch>
                  <a:fillRect t="-5263" b="-26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1" name="文本框 180">
                <a:extLst>
                  <a:ext uri="{FF2B5EF4-FFF2-40B4-BE49-F238E27FC236}">
                    <a16:creationId xmlns:a16="http://schemas.microsoft.com/office/drawing/2014/main" id="{31539E90-1665-2742-A1DB-6CFBC3CDBCF3}"/>
                  </a:ext>
                </a:extLst>
              </p:cNvPr>
              <p:cNvSpPr txBox="1"/>
              <p:nvPr/>
            </p:nvSpPr>
            <p:spPr>
              <a:xfrm>
                <a:off x="4602216" y="4656215"/>
                <a:ext cx="4344700" cy="369332"/>
              </a:xfrm>
              <a:prstGeom prst="rect">
                <a:avLst/>
              </a:prstGeom>
              <a:noFill/>
            </p:spPr>
            <p:txBody>
              <a:bodyPr wrap="square" rtlCol="0">
                <a:spAutoFit/>
              </a:bodyPr>
              <a:lstStyle/>
              <a:p>
                <a:r>
                  <a:rPr kumimoji="1" lang="en-US" altLang="zh-CN" sz="1800" b="0" dirty="0">
                    <a:latin typeface="Candara" panose="020E0502030303020204" pitchFamily="34" charset="0"/>
                  </a:rPr>
                  <a:t>terminates at the current node,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181" name="文本框 180">
                <a:extLst>
                  <a:ext uri="{FF2B5EF4-FFF2-40B4-BE49-F238E27FC236}">
                    <a16:creationId xmlns:a16="http://schemas.microsoft.com/office/drawing/2014/main" id="{31539E90-1665-2742-A1DB-6CFBC3CDBCF3}"/>
                  </a:ext>
                </a:extLst>
              </p:cNvPr>
              <p:cNvSpPr txBox="1">
                <a:spLocks noRot="1" noChangeAspect="1" noMove="1" noResize="1" noEditPoints="1" noAdjustHandles="1" noChangeArrowheads="1" noChangeShapeType="1" noTextEdit="1"/>
              </p:cNvSpPr>
              <p:nvPr/>
            </p:nvSpPr>
            <p:spPr>
              <a:xfrm>
                <a:off x="4602216" y="4656215"/>
                <a:ext cx="4344700" cy="369332"/>
              </a:xfrm>
              <a:prstGeom prst="rect">
                <a:avLst/>
              </a:prstGeom>
              <a:blipFill>
                <a:blip r:embed="rId19"/>
                <a:stretch>
                  <a:fillRect l="-875" t="-6667"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912EDD3C-313F-E645-B471-0B4CABB5168A}"/>
                  </a:ext>
                </a:extLst>
              </p:cNvPr>
              <p:cNvSpPr txBox="1"/>
              <p:nvPr/>
            </p:nvSpPr>
            <p:spPr>
              <a:xfrm>
                <a:off x="4628195" y="4992135"/>
                <a:ext cx="4735399" cy="369332"/>
              </a:xfrm>
              <a:prstGeom prst="rect">
                <a:avLst/>
              </a:prstGeom>
              <a:noFill/>
            </p:spPr>
            <p:txBody>
              <a:bodyPr wrap="square" rtlCol="0">
                <a:spAutoFit/>
              </a:bodyPr>
              <a:lstStyle/>
              <a:p>
                <a:r>
                  <a:rPr kumimoji="1" lang="en-US" altLang="zh-CN" sz="1800" b="0" dirty="0">
                    <a:latin typeface="Candara" panose="020E0502030303020204" pitchFamily="34" charset="0"/>
                  </a:rPr>
                  <a:t>moves to a random out-neighbor,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0" smtClean="0">
                        <a:latin typeface="Cambria Math" panose="02040503050406030204" pitchFamily="18" charset="0"/>
                        <a:ea typeface="Cambria Math" panose="02040503050406030204" pitchFamily="18" charset="0"/>
                      </a:rPr>
                      <m:t>1−</m:t>
                    </m:r>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182" name="文本框 181">
                <a:extLst>
                  <a:ext uri="{FF2B5EF4-FFF2-40B4-BE49-F238E27FC236}">
                    <a16:creationId xmlns:a16="http://schemas.microsoft.com/office/drawing/2014/main" id="{912EDD3C-313F-E645-B471-0B4CABB5168A}"/>
                  </a:ext>
                </a:extLst>
              </p:cNvPr>
              <p:cNvSpPr txBox="1">
                <a:spLocks noRot="1" noChangeAspect="1" noMove="1" noResize="1" noEditPoints="1" noAdjustHandles="1" noChangeArrowheads="1" noChangeShapeType="1" noTextEdit="1"/>
              </p:cNvSpPr>
              <p:nvPr/>
            </p:nvSpPr>
            <p:spPr>
              <a:xfrm>
                <a:off x="4628195" y="4992135"/>
                <a:ext cx="4735399" cy="369332"/>
              </a:xfrm>
              <a:prstGeom prst="rect">
                <a:avLst/>
              </a:prstGeom>
              <a:blipFill>
                <a:blip r:embed="rId20"/>
                <a:stretch>
                  <a:fillRect l="-802" t="-6667" b="-26667"/>
                </a:stretch>
              </a:blipFill>
            </p:spPr>
            <p:txBody>
              <a:bodyPr/>
              <a:lstStyle/>
              <a:p>
                <a:r>
                  <a:rPr lang="zh-CN" altLang="en-US">
                    <a:noFill/>
                  </a:rPr>
                  <a:t> </a:t>
                </a:r>
              </a:p>
            </p:txBody>
          </p:sp>
        </mc:Fallback>
      </mc:AlternateContent>
      <p:sp>
        <p:nvSpPr>
          <p:cNvPr id="183" name="左大括号 182">
            <a:extLst>
              <a:ext uri="{FF2B5EF4-FFF2-40B4-BE49-F238E27FC236}">
                <a16:creationId xmlns:a16="http://schemas.microsoft.com/office/drawing/2014/main" id="{913D5177-A7CA-3E4C-B6EC-6DCA2E58F721}"/>
              </a:ext>
            </a:extLst>
          </p:cNvPr>
          <p:cNvSpPr/>
          <p:nvPr/>
        </p:nvSpPr>
        <p:spPr>
          <a:xfrm>
            <a:off x="4465984" y="4838501"/>
            <a:ext cx="200211" cy="36933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185" name="直线箭头连接符 184">
            <a:extLst>
              <a:ext uri="{FF2B5EF4-FFF2-40B4-BE49-F238E27FC236}">
                <a16:creationId xmlns:a16="http://schemas.microsoft.com/office/drawing/2014/main" id="{E9D97812-05D8-8941-94F4-D9D68895CFCD}"/>
              </a:ext>
            </a:extLst>
          </p:cNvPr>
          <p:cNvCxnSpPr>
            <a:cxnSpLocks/>
          </p:cNvCxnSpPr>
          <p:nvPr/>
        </p:nvCxnSpPr>
        <p:spPr>
          <a:xfrm rot="10800000">
            <a:off x="5952709" y="1583106"/>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7" name="矩形 186">
                <a:extLst>
                  <a:ext uri="{FF2B5EF4-FFF2-40B4-BE49-F238E27FC236}">
                    <a16:creationId xmlns:a16="http://schemas.microsoft.com/office/drawing/2014/main" id="{A25933B1-3196-D74D-85C6-E084D6691D7C}"/>
                  </a:ext>
                </a:extLst>
              </p:cNvPr>
              <p:cNvSpPr/>
              <p:nvPr/>
            </p:nvSpPr>
            <p:spPr>
              <a:xfrm>
                <a:off x="359986" y="6279703"/>
                <a:ext cx="8676487" cy="461665"/>
              </a:xfrm>
              <a:prstGeom prst="rect">
                <a:avLst/>
              </a:prstGeom>
            </p:spPr>
            <p:txBody>
              <a:bodyPr wrap="square">
                <a:spAutoFit/>
              </a:bodyPr>
              <a:lstStyle/>
              <a:p>
                <a:pPr marL="0" indent="0">
                  <a:buNone/>
                </a:pPr>
                <a:r>
                  <a:rPr lang="en-US" altLang="zh-CN" sz="2400" b="0" kern="0" dirty="0">
                    <a:solidFill>
                      <a:schemeClr val="tx1"/>
                    </a:solidFill>
                    <a:ea typeface="Cambria Math" panose="02040503050406030204" pitchFamily="18" charset="0"/>
                  </a:rPr>
                  <a:t>PPR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𝜋</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𝑠</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𝑡</m:t>
                    </m:r>
                    <m:r>
                      <a:rPr lang="en-US" altLang="zh-CN" sz="2400" b="0" i="1" kern="0" smtClean="0">
                        <a:solidFill>
                          <a:schemeClr val="tx1"/>
                        </a:solidFill>
                        <a:latin typeface="Cambria Math" panose="02040503050406030204" pitchFamily="18" charset="0"/>
                        <a:ea typeface="Cambria Math" panose="02040503050406030204" pitchFamily="18" charset="0"/>
                      </a:rPr>
                      <m:t>)</m:t>
                    </m:r>
                  </m:oMath>
                </a14:m>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a:latin typeface="Candara" panose="020E0502030303020204" pitchFamily="34" charset="0"/>
                    <a:ea typeface="Cambria Math" panose="02040503050406030204" pitchFamily="18" charset="0"/>
                  </a:rPr>
                  <a:t>the</a:t>
                </a:r>
                <a:r>
                  <a:rPr lang="en-US" altLang="zh-CN" sz="2400" b="0" kern="0" dirty="0">
                    <a:solidFill>
                      <a:schemeClr val="tx1"/>
                    </a:solidFill>
                    <a:latin typeface="Candara" panose="020E0502030303020204" pitchFamily="34" charset="0"/>
                    <a:ea typeface="Cambria Math" panose="02040503050406030204" pitchFamily="18" charset="0"/>
                  </a:rPr>
                  <a:t>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𝛼</m:t>
                    </m:r>
                  </m:oMath>
                </a14:m>
                <a:r>
                  <a:rPr lang="en-US" altLang="zh-CN" sz="2400" b="0" kern="0" dirty="0">
                    <a:solidFill>
                      <a:schemeClr val="tx1"/>
                    </a:solidFill>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𝑠</m:t>
                    </m:r>
                  </m:oMath>
                </a14:m>
                <a:r>
                  <a:rPr lang="en-US" altLang="zh-CN" sz="2400" b="0" kern="0" dirty="0">
                    <a:solidFill>
                      <a:schemeClr val="tx1"/>
                    </a:solidFill>
                    <a:latin typeface="Candara" panose="020E0502030303020204" pitchFamily="34" charset="0"/>
                    <a:ea typeface="Cambria Math" panose="02040503050406030204" pitchFamily="18" charset="0"/>
                  </a:rPr>
                  <a:t>  terminates at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𝑡</m:t>
                    </m:r>
                  </m:oMath>
                </a14:m>
                <a:r>
                  <a:rPr lang="en-US" altLang="zh-CN" sz="2400" b="0" kern="0" dirty="0">
                    <a:solidFill>
                      <a:schemeClr val="tx1"/>
                    </a:solidFill>
                    <a:latin typeface="Candara" panose="020E0502030303020204" pitchFamily="34" charset="0"/>
                    <a:ea typeface="Cambria Math" panose="02040503050406030204" pitchFamily="18" charset="0"/>
                  </a:rPr>
                  <a:t>}</a:t>
                </a:r>
              </a:p>
            </p:txBody>
          </p:sp>
        </mc:Choice>
        <mc:Fallback xmlns="">
          <p:sp>
            <p:nvSpPr>
              <p:cNvPr id="187" name="矩形 186">
                <a:extLst>
                  <a:ext uri="{FF2B5EF4-FFF2-40B4-BE49-F238E27FC236}">
                    <a16:creationId xmlns:a16="http://schemas.microsoft.com/office/drawing/2014/main" id="{A25933B1-3196-D74D-85C6-E084D6691D7C}"/>
                  </a:ext>
                </a:extLst>
              </p:cNvPr>
              <p:cNvSpPr>
                <a:spLocks noRot="1" noChangeAspect="1" noMove="1" noResize="1" noEditPoints="1" noAdjustHandles="1" noChangeArrowheads="1" noChangeShapeType="1" noTextEdit="1"/>
              </p:cNvSpPr>
              <p:nvPr/>
            </p:nvSpPr>
            <p:spPr>
              <a:xfrm>
                <a:off x="359986" y="6279703"/>
                <a:ext cx="8676487" cy="461665"/>
              </a:xfrm>
              <a:prstGeom prst="rect">
                <a:avLst/>
              </a:prstGeom>
              <a:blipFill>
                <a:blip r:embed="rId21"/>
                <a:stretch>
                  <a:fillRect l="-1022" t="-7895" b="-263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9136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3.7037E-6 C 0.05434 -0.02801 0.1085 -0.05579 0.11302 -0.09746 C 0.11736 -0.13912 -0.01372 -0.23774 0.02673 -0.25024 C 0.06701 -0.26274 0.27708 -0.19422 0.35521 -0.17246 " pathEditMode="relative" rAng="0" ptsTypes="AAAA">
                                      <p:cBhvr>
                                        <p:cTn id="6" dur="1500" fill="hold"/>
                                        <p:tgtEl>
                                          <p:spTgt spid="34"/>
                                        </p:tgtEl>
                                        <p:attrNameLst>
                                          <p:attrName>ppt_x</p:attrName>
                                          <p:attrName>ppt_y</p:attrName>
                                        </p:attrNameLst>
                                      </p:cBhvr>
                                      <p:rCtr x="17760" y="-12593"/>
                                    </p:animMotion>
                                  </p:childTnLst>
                                </p:cTn>
                              </p:par>
                              <p:par>
                                <p:cTn id="7" presetID="1" presetClass="entr" presetSubtype="0" fill="hold" grpId="0" nodeType="withEffect">
                                  <p:stCondLst>
                                    <p:cond delay="20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60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1200"/>
                                  </p:stCondLst>
                                  <p:childTnLst>
                                    <p:set>
                                      <p:cBhvr>
                                        <p:cTn id="14" dur="1" fill="hold">
                                          <p:stCondLst>
                                            <p:cond delay="0"/>
                                          </p:stCondLst>
                                        </p:cTn>
                                        <p:tgtEl>
                                          <p:spTgt spid="81"/>
                                        </p:tgtEl>
                                        <p:attrNameLst>
                                          <p:attrName>style.visibility</p:attrName>
                                        </p:attrNameLst>
                                      </p:cBhvr>
                                      <p:to>
                                        <p:strVal val="visible"/>
                                      </p:to>
                                    </p:set>
                                  </p:childTnLst>
                                </p:cTn>
                              </p:par>
                            </p:childTnLst>
                          </p:cTn>
                        </p:par>
                        <p:par>
                          <p:cTn id="15" fill="hold">
                            <p:stCondLst>
                              <p:cond delay="1500"/>
                            </p:stCondLst>
                            <p:childTnLst>
                              <p:par>
                                <p:cTn id="16" presetID="10" presetClass="exit" presetSubtype="0" fill="hold" grpId="1" nodeType="afterEffect">
                                  <p:stCondLst>
                                    <p:cond delay="200"/>
                                  </p:stCondLst>
                                  <p:childTnLst>
                                    <p:animEffect transition="out" filter="fade">
                                      <p:cBhvr>
                                        <p:cTn id="17" dur="100"/>
                                        <p:tgtEl>
                                          <p:spTgt spid="34"/>
                                        </p:tgtEl>
                                      </p:cBhvr>
                                    </p:animEffect>
                                    <p:set>
                                      <p:cBhvr>
                                        <p:cTn id="18" dur="1" fill="hold">
                                          <p:stCondLst>
                                            <p:cond delay="99"/>
                                          </p:stCondLst>
                                        </p:cTn>
                                        <p:tgtEl>
                                          <p:spTgt spid="34"/>
                                        </p:tgtEl>
                                        <p:attrNameLst>
                                          <p:attrName>style.visibility</p:attrName>
                                        </p:attrNameLst>
                                      </p:cBhvr>
                                      <p:to>
                                        <p:strVal val="hidden"/>
                                      </p:to>
                                    </p:set>
                                  </p:childTnLst>
                                </p:cTn>
                              </p:par>
                              <p:par>
                                <p:cTn id="19" presetID="5" presetClass="entr" presetSubtype="10" fill="hold" grpId="0" nodeType="withEffect">
                                  <p:stCondLst>
                                    <p:cond delay="50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1" presetClass="exit" presetSubtype="0" fill="hold" grpId="1" nodeType="withEffect">
                                  <p:stCondLst>
                                    <p:cond delay="1000"/>
                                  </p:stCondLst>
                                  <p:childTnLst>
                                    <p:set>
                                      <p:cBhvr>
                                        <p:cTn id="23" dur="1" fill="hold">
                                          <p:stCondLst>
                                            <p:cond delay="0"/>
                                          </p:stCondLst>
                                        </p:cTn>
                                        <p:tgtEl>
                                          <p:spTgt spid="75"/>
                                        </p:tgtEl>
                                        <p:attrNameLst>
                                          <p:attrName>style.visibility</p:attrName>
                                        </p:attrNameLst>
                                      </p:cBhvr>
                                      <p:to>
                                        <p:strVal val="hidden"/>
                                      </p:to>
                                    </p:set>
                                  </p:childTnLst>
                                </p:cTn>
                              </p:par>
                              <p:par>
                                <p:cTn id="24" presetID="1" presetClass="exit" presetSubtype="0" fill="hold" grpId="1" nodeType="withEffect">
                                  <p:stCondLst>
                                    <p:cond delay="1000"/>
                                  </p:stCondLst>
                                  <p:childTnLst>
                                    <p:set>
                                      <p:cBhvr>
                                        <p:cTn id="25" dur="1" fill="hold">
                                          <p:stCondLst>
                                            <p:cond delay="0"/>
                                          </p:stCondLst>
                                        </p:cTn>
                                        <p:tgtEl>
                                          <p:spTgt spid="77"/>
                                        </p:tgtEl>
                                        <p:attrNameLst>
                                          <p:attrName>style.visibility</p:attrName>
                                        </p:attrNameLst>
                                      </p:cBhvr>
                                      <p:to>
                                        <p:strVal val="hidden"/>
                                      </p:to>
                                    </p:set>
                                  </p:childTnLst>
                                </p:cTn>
                              </p:par>
                              <p:par>
                                <p:cTn id="26" presetID="1" presetClass="exit" presetSubtype="0" fill="hold" grpId="1" nodeType="withEffect">
                                  <p:stCondLst>
                                    <p:cond delay="1000"/>
                                  </p:stCondLst>
                                  <p:childTnLst>
                                    <p:set>
                                      <p:cBhvr>
                                        <p:cTn id="27" dur="1" fill="hold">
                                          <p:stCondLst>
                                            <p:cond delay="0"/>
                                          </p:stCondLst>
                                        </p:cTn>
                                        <p:tgtEl>
                                          <p:spTgt spid="78"/>
                                        </p:tgtEl>
                                        <p:attrNameLst>
                                          <p:attrName>style.visibility</p:attrName>
                                        </p:attrNameLst>
                                      </p:cBhvr>
                                      <p:to>
                                        <p:strVal val="hidden"/>
                                      </p:to>
                                    </p:set>
                                  </p:childTnLst>
                                </p:cTn>
                              </p:par>
                              <p:par>
                                <p:cTn id="28" presetID="1" presetClass="exit" presetSubtype="0" fill="hold" grpId="1" nodeType="withEffect">
                                  <p:stCondLst>
                                    <p:cond delay="1000"/>
                                  </p:stCondLst>
                                  <p:childTnLst>
                                    <p:set>
                                      <p:cBhvr>
                                        <p:cTn id="29" dur="1" fill="hold">
                                          <p:stCondLst>
                                            <p:cond delay="0"/>
                                          </p:stCondLst>
                                        </p:cTn>
                                        <p:tgtEl>
                                          <p:spTgt spid="81"/>
                                        </p:tgtEl>
                                        <p:attrNameLst>
                                          <p:attrName>style.visibility</p:attrName>
                                        </p:attrNameLst>
                                      </p:cBhvr>
                                      <p:to>
                                        <p:strVal val="hidden"/>
                                      </p:to>
                                    </p:set>
                                  </p:childTnLst>
                                </p:cTn>
                              </p:par>
                            </p:childTnLst>
                          </p:cTn>
                        </p:par>
                        <p:par>
                          <p:cTn id="30" fill="hold">
                            <p:stCondLst>
                              <p:cond delay="2500"/>
                            </p:stCondLst>
                            <p:childTnLst>
                              <p:par>
                                <p:cTn id="31" presetID="5" presetClass="entr" presetSubtype="10" fill="hold" grpId="0" nodeType="after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checkerboard(across)">
                                      <p:cBhvr>
                                        <p:cTn id="33" dur="100"/>
                                        <p:tgtEl>
                                          <p:spTgt spid="45"/>
                                        </p:tgtEl>
                                      </p:cBhvr>
                                    </p:animEffect>
                                  </p:childTnLst>
                                </p:cTn>
                              </p:par>
                            </p:childTnLst>
                          </p:cTn>
                        </p:par>
                        <p:par>
                          <p:cTn id="34" fill="hold">
                            <p:stCondLst>
                              <p:cond delay="3100"/>
                            </p:stCondLst>
                            <p:childTnLst>
                              <p:par>
                                <p:cTn id="35" presetID="0" presetClass="path" presetSubtype="0" accel="50000" decel="50000" fill="hold" grpId="2" nodeType="afterEffect">
                                  <p:stCondLst>
                                    <p:cond delay="0"/>
                                  </p:stCondLst>
                                  <p:childTnLst>
                                    <p:animMotion origin="layout" path="M -2.22222E-6 1.48148E-6 C 0.04913 0.0868 0.09792 0.17361 0.15608 0.14444 C 0.21406 0.11528 0.31788 -0.09283 0.34757 -0.17523 " pathEditMode="relative" rAng="0" ptsTypes="AAA">
                                      <p:cBhvr>
                                        <p:cTn id="36" dur="1500" fill="hold"/>
                                        <p:tgtEl>
                                          <p:spTgt spid="45"/>
                                        </p:tgtEl>
                                        <p:attrNameLst>
                                          <p:attrName>ppt_x</p:attrName>
                                          <p:attrName>ppt_y</p:attrName>
                                        </p:attrNameLst>
                                      </p:cBhvr>
                                      <p:rCtr x="17378" y="-1250"/>
                                    </p:animMotion>
                                  </p:childTnLst>
                                </p:cTn>
                              </p:par>
                              <p:par>
                                <p:cTn id="37" presetID="1" presetClass="entr" presetSubtype="0" fill="hold" grpId="0" nodeType="withEffect">
                                  <p:stCondLst>
                                    <p:cond delay="20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80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1200"/>
                                  </p:stCondLst>
                                  <p:childTnLst>
                                    <p:set>
                                      <p:cBhvr>
                                        <p:cTn id="42" dur="1" fill="hold">
                                          <p:stCondLst>
                                            <p:cond delay="0"/>
                                          </p:stCondLst>
                                        </p:cTn>
                                        <p:tgtEl>
                                          <p:spTgt spid="88"/>
                                        </p:tgtEl>
                                        <p:attrNameLst>
                                          <p:attrName>style.visibility</p:attrName>
                                        </p:attrNameLst>
                                      </p:cBhvr>
                                      <p:to>
                                        <p:strVal val="visible"/>
                                      </p:to>
                                    </p:set>
                                  </p:childTnLst>
                                </p:cTn>
                              </p:par>
                            </p:childTnLst>
                          </p:cTn>
                        </p:par>
                        <p:par>
                          <p:cTn id="43" fill="hold">
                            <p:stCondLst>
                              <p:cond delay="4600"/>
                            </p:stCondLst>
                            <p:childTnLst>
                              <p:par>
                                <p:cTn id="44" presetID="10" presetClass="exit" presetSubtype="0" fill="hold" grpId="1" nodeType="afterEffect">
                                  <p:stCondLst>
                                    <p:cond delay="100"/>
                                  </p:stCondLst>
                                  <p:childTnLst>
                                    <p:animEffect transition="out" filter="fade">
                                      <p:cBhvr>
                                        <p:cTn id="45" dur="100"/>
                                        <p:tgtEl>
                                          <p:spTgt spid="45"/>
                                        </p:tgtEl>
                                      </p:cBhvr>
                                    </p:animEffect>
                                    <p:set>
                                      <p:cBhvr>
                                        <p:cTn id="46" dur="1" fill="hold">
                                          <p:stCondLst>
                                            <p:cond delay="99"/>
                                          </p:stCondLst>
                                        </p:cTn>
                                        <p:tgtEl>
                                          <p:spTgt spid="45"/>
                                        </p:tgtEl>
                                        <p:attrNameLst>
                                          <p:attrName>style.visibility</p:attrName>
                                        </p:attrNameLst>
                                      </p:cBhvr>
                                      <p:to>
                                        <p:strVal val="hidden"/>
                                      </p:to>
                                    </p:set>
                                  </p:childTnLst>
                                </p:cTn>
                              </p:par>
                            </p:childTnLst>
                          </p:cTn>
                        </p:par>
                        <p:par>
                          <p:cTn id="47" fill="hold">
                            <p:stCondLst>
                              <p:cond delay="4800"/>
                            </p:stCondLst>
                            <p:childTnLst>
                              <p:par>
                                <p:cTn id="48" presetID="5" presetClass="entr" presetSubtype="10" fill="hold" grpId="0" nodeType="afterEffect">
                                  <p:stCondLst>
                                    <p:cond delay="500"/>
                                  </p:stCondLst>
                                  <p:childTnLst>
                                    <p:set>
                                      <p:cBhvr>
                                        <p:cTn id="49" dur="1" fill="hold">
                                          <p:stCondLst>
                                            <p:cond delay="0"/>
                                          </p:stCondLst>
                                        </p:cTn>
                                        <p:tgtEl>
                                          <p:spTgt spid="59"/>
                                        </p:tgtEl>
                                        <p:attrNameLst>
                                          <p:attrName>style.visibility</p:attrName>
                                        </p:attrNameLst>
                                      </p:cBhvr>
                                      <p:to>
                                        <p:strVal val="visible"/>
                                      </p:to>
                                    </p:set>
                                    <p:animEffect transition="in" filter="checkerboard(across)">
                                      <p:cBhvr>
                                        <p:cTn id="50" dur="500"/>
                                        <p:tgtEl>
                                          <p:spTgt spid="59"/>
                                        </p:tgtEl>
                                      </p:cBhvr>
                                    </p:animEffect>
                                  </p:childTnLst>
                                </p:cTn>
                              </p:par>
                            </p:childTnLst>
                          </p:cTn>
                        </p:par>
                        <p:par>
                          <p:cTn id="51" fill="hold">
                            <p:stCondLst>
                              <p:cond delay="5800"/>
                            </p:stCondLst>
                            <p:childTnLst>
                              <p:par>
                                <p:cTn id="52" presetID="1" presetClass="exit" presetSubtype="0" fill="hold" grpId="1" nodeType="afterEffect">
                                  <p:stCondLst>
                                    <p:cond delay="500"/>
                                  </p:stCondLst>
                                  <p:childTnLst>
                                    <p:set>
                                      <p:cBhvr>
                                        <p:cTn id="53" dur="1" fill="hold">
                                          <p:stCondLst>
                                            <p:cond delay="0"/>
                                          </p:stCondLst>
                                        </p:cTn>
                                        <p:tgtEl>
                                          <p:spTgt spid="83"/>
                                        </p:tgtEl>
                                        <p:attrNameLst>
                                          <p:attrName>style.visibility</p:attrName>
                                        </p:attrNameLst>
                                      </p:cBhvr>
                                      <p:to>
                                        <p:strVal val="hidden"/>
                                      </p:to>
                                    </p:set>
                                  </p:childTnLst>
                                </p:cTn>
                              </p:par>
                              <p:par>
                                <p:cTn id="54" presetID="1" presetClass="exit" presetSubtype="0" fill="hold" grpId="1" nodeType="withEffect">
                                  <p:stCondLst>
                                    <p:cond delay="500"/>
                                  </p:stCondLst>
                                  <p:childTnLst>
                                    <p:set>
                                      <p:cBhvr>
                                        <p:cTn id="55" dur="1" fill="hold">
                                          <p:stCondLst>
                                            <p:cond delay="0"/>
                                          </p:stCondLst>
                                        </p:cTn>
                                        <p:tgtEl>
                                          <p:spTgt spid="84"/>
                                        </p:tgtEl>
                                        <p:attrNameLst>
                                          <p:attrName>style.visibility</p:attrName>
                                        </p:attrNameLst>
                                      </p:cBhvr>
                                      <p:to>
                                        <p:strVal val="hidden"/>
                                      </p:to>
                                    </p:set>
                                  </p:childTnLst>
                                </p:cTn>
                              </p:par>
                              <p:par>
                                <p:cTn id="56" presetID="1" presetClass="exit" presetSubtype="0" fill="hold" grpId="1" nodeType="withEffect">
                                  <p:stCondLst>
                                    <p:cond delay="500"/>
                                  </p:stCondLst>
                                  <p:childTnLst>
                                    <p:set>
                                      <p:cBhvr>
                                        <p:cTn id="57" dur="1" fill="hold">
                                          <p:stCondLst>
                                            <p:cond delay="0"/>
                                          </p:stCondLst>
                                        </p:cTn>
                                        <p:tgtEl>
                                          <p:spTgt spid="88"/>
                                        </p:tgtEl>
                                        <p:attrNameLst>
                                          <p:attrName>style.visibility</p:attrName>
                                        </p:attrNameLst>
                                      </p:cBhvr>
                                      <p:to>
                                        <p:strVal val="hidden"/>
                                      </p:to>
                                    </p:set>
                                  </p:childTnLst>
                                </p:cTn>
                              </p:par>
                            </p:childTnLst>
                          </p:cTn>
                        </p:par>
                        <p:par>
                          <p:cTn id="58" fill="hold">
                            <p:stCondLst>
                              <p:cond delay="6300"/>
                            </p:stCondLst>
                            <p:childTnLst>
                              <p:par>
                                <p:cTn id="59" presetID="5" presetClass="entr" presetSubtype="10" fill="hold" grpId="0" nodeType="afterEffect">
                                  <p:stCondLst>
                                    <p:cond delay="500"/>
                                  </p:stCondLst>
                                  <p:childTnLst>
                                    <p:set>
                                      <p:cBhvr>
                                        <p:cTn id="60" dur="1" fill="hold">
                                          <p:stCondLst>
                                            <p:cond delay="0"/>
                                          </p:stCondLst>
                                        </p:cTn>
                                        <p:tgtEl>
                                          <p:spTgt spid="56"/>
                                        </p:tgtEl>
                                        <p:attrNameLst>
                                          <p:attrName>style.visibility</p:attrName>
                                        </p:attrNameLst>
                                      </p:cBhvr>
                                      <p:to>
                                        <p:strVal val="visible"/>
                                      </p:to>
                                    </p:set>
                                    <p:animEffect transition="in" filter="checkerboard(across)">
                                      <p:cBhvr>
                                        <p:cTn id="61" dur="100"/>
                                        <p:tgtEl>
                                          <p:spTgt spid="56"/>
                                        </p:tgtEl>
                                      </p:cBhvr>
                                    </p:animEffect>
                                  </p:childTnLst>
                                </p:cTn>
                              </p:par>
                            </p:childTnLst>
                          </p:cTn>
                        </p:par>
                        <p:par>
                          <p:cTn id="62" fill="hold">
                            <p:stCondLst>
                              <p:cond delay="6900"/>
                            </p:stCondLst>
                            <p:childTnLst>
                              <p:par>
                                <p:cTn id="63" presetID="0" presetClass="path" presetSubtype="0" accel="50000" decel="50000" fill="hold" grpId="2" nodeType="afterEffect">
                                  <p:stCondLst>
                                    <p:cond delay="0"/>
                                  </p:stCondLst>
                                  <p:childTnLst>
                                    <p:animMotion origin="layout" path="M -2.22222E-6 1.48148E-6 C -0.04392 -0.05417 -0.08767 -0.1081 -0.08333 -0.14884 C -0.07899 -0.18958 -0.04566 -0.24097 0.02656 -0.24445 C 0.09879 -0.24792 0.32934 -0.23611 0.35 -0.16991 C 0.37066 -0.10371 0.15938 0.10648 0.15 0.15231 C 0.14063 0.19815 0.21736 0.15139 0.2941 0.10463 " pathEditMode="relative" rAng="0" ptsTypes="AAAAAA">
                                      <p:cBhvr>
                                        <p:cTn id="64" dur="2500" fill="hold"/>
                                        <p:tgtEl>
                                          <p:spTgt spid="56"/>
                                        </p:tgtEl>
                                        <p:attrNameLst>
                                          <p:attrName>ppt_x</p:attrName>
                                          <p:attrName>ppt_y</p:attrName>
                                        </p:attrNameLst>
                                      </p:cBhvr>
                                      <p:rCtr x="13385" y="-3704"/>
                                    </p:animMotion>
                                  </p:childTnLst>
                                </p:cTn>
                              </p:par>
                              <p:par>
                                <p:cTn id="65" presetID="1" presetClass="entr" presetSubtype="0" fill="hold" grpId="0" nodeType="withEffect">
                                  <p:stCondLst>
                                    <p:cond delay="20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90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2400"/>
                                  </p:stCondLst>
                                  <p:childTnLst>
                                    <p:set>
                                      <p:cBhvr>
                                        <p:cTn id="76" dur="1" fill="hold">
                                          <p:stCondLst>
                                            <p:cond delay="0"/>
                                          </p:stCondLst>
                                        </p:cTn>
                                        <p:tgtEl>
                                          <p:spTgt spid="94"/>
                                        </p:tgtEl>
                                        <p:attrNameLst>
                                          <p:attrName>style.visibility</p:attrName>
                                        </p:attrNameLst>
                                      </p:cBhvr>
                                      <p:to>
                                        <p:strVal val="visible"/>
                                      </p:to>
                                    </p:set>
                                  </p:childTnLst>
                                </p:cTn>
                              </p:par>
                            </p:childTnLst>
                          </p:cTn>
                        </p:par>
                        <p:par>
                          <p:cTn id="77" fill="hold">
                            <p:stCondLst>
                              <p:cond delay="9400"/>
                            </p:stCondLst>
                            <p:childTnLst>
                              <p:par>
                                <p:cTn id="78" presetID="10" presetClass="exit" presetSubtype="0" fill="hold" grpId="1" nodeType="afterEffect">
                                  <p:stCondLst>
                                    <p:cond delay="500"/>
                                  </p:stCondLst>
                                  <p:childTnLst>
                                    <p:animEffect transition="out" filter="fade">
                                      <p:cBhvr>
                                        <p:cTn id="79" dur="100"/>
                                        <p:tgtEl>
                                          <p:spTgt spid="56"/>
                                        </p:tgtEl>
                                      </p:cBhvr>
                                    </p:animEffect>
                                    <p:set>
                                      <p:cBhvr>
                                        <p:cTn id="80" dur="1" fill="hold">
                                          <p:stCondLst>
                                            <p:cond delay="99"/>
                                          </p:stCondLst>
                                        </p:cTn>
                                        <p:tgtEl>
                                          <p:spTgt spid="56"/>
                                        </p:tgtEl>
                                        <p:attrNameLst>
                                          <p:attrName>style.visibility</p:attrName>
                                        </p:attrNameLst>
                                      </p:cBhvr>
                                      <p:to>
                                        <p:strVal val="hidden"/>
                                      </p:to>
                                    </p:set>
                                  </p:childTnLst>
                                </p:cTn>
                              </p:par>
                            </p:childTnLst>
                          </p:cTn>
                        </p:par>
                        <p:par>
                          <p:cTn id="81" fill="hold">
                            <p:stCondLst>
                              <p:cond delay="10000"/>
                            </p:stCondLst>
                            <p:childTnLst>
                              <p:par>
                                <p:cTn id="82" presetID="5" presetClass="entr" presetSubtype="10" fill="hold" grpId="0" nodeType="afterEffect">
                                  <p:stCondLst>
                                    <p:cond delay="500"/>
                                  </p:stCondLst>
                                  <p:childTnLst>
                                    <p:set>
                                      <p:cBhvr>
                                        <p:cTn id="83" dur="1" fill="hold">
                                          <p:stCondLst>
                                            <p:cond delay="0"/>
                                          </p:stCondLst>
                                        </p:cTn>
                                        <p:tgtEl>
                                          <p:spTgt spid="61"/>
                                        </p:tgtEl>
                                        <p:attrNameLst>
                                          <p:attrName>style.visibility</p:attrName>
                                        </p:attrNameLst>
                                      </p:cBhvr>
                                      <p:to>
                                        <p:strVal val="visible"/>
                                      </p:to>
                                    </p:set>
                                    <p:animEffect transition="in" filter="checkerboard(across)">
                                      <p:cBhvr>
                                        <p:cTn id="84" dur="500"/>
                                        <p:tgtEl>
                                          <p:spTgt spid="61"/>
                                        </p:tgtEl>
                                      </p:cBhvr>
                                    </p:animEffect>
                                  </p:childTnLst>
                                </p:cTn>
                              </p:par>
                            </p:childTnLst>
                          </p:cTn>
                        </p:par>
                        <p:par>
                          <p:cTn id="85" fill="hold">
                            <p:stCondLst>
                              <p:cond delay="11000"/>
                            </p:stCondLst>
                            <p:childTnLst>
                              <p:par>
                                <p:cTn id="86" presetID="1" presetClass="exit" presetSubtype="0" fill="hold" grpId="1" nodeType="afterEffect">
                                  <p:stCondLst>
                                    <p:cond delay="500"/>
                                  </p:stCondLst>
                                  <p:childTnLst>
                                    <p:set>
                                      <p:cBhvr>
                                        <p:cTn id="87" dur="1" fill="hold">
                                          <p:stCondLst>
                                            <p:cond delay="0"/>
                                          </p:stCondLst>
                                        </p:cTn>
                                        <p:tgtEl>
                                          <p:spTgt spid="89"/>
                                        </p:tgtEl>
                                        <p:attrNameLst>
                                          <p:attrName>style.visibility</p:attrName>
                                        </p:attrNameLst>
                                      </p:cBhvr>
                                      <p:to>
                                        <p:strVal val="hidden"/>
                                      </p:to>
                                    </p:set>
                                  </p:childTnLst>
                                </p:cTn>
                              </p:par>
                              <p:par>
                                <p:cTn id="88" presetID="1" presetClass="exit" presetSubtype="0" fill="hold" grpId="1" nodeType="withEffect">
                                  <p:stCondLst>
                                    <p:cond delay="500"/>
                                  </p:stCondLst>
                                  <p:childTnLst>
                                    <p:set>
                                      <p:cBhvr>
                                        <p:cTn id="89" dur="1" fill="hold">
                                          <p:stCondLst>
                                            <p:cond delay="0"/>
                                          </p:stCondLst>
                                        </p:cTn>
                                        <p:tgtEl>
                                          <p:spTgt spid="90"/>
                                        </p:tgtEl>
                                        <p:attrNameLst>
                                          <p:attrName>style.visibility</p:attrName>
                                        </p:attrNameLst>
                                      </p:cBhvr>
                                      <p:to>
                                        <p:strVal val="hidden"/>
                                      </p:to>
                                    </p:set>
                                  </p:childTnLst>
                                </p:cTn>
                              </p:par>
                              <p:par>
                                <p:cTn id="90" presetID="1" presetClass="exit" presetSubtype="0" fill="hold" grpId="1" nodeType="withEffect">
                                  <p:stCondLst>
                                    <p:cond delay="500"/>
                                  </p:stCondLst>
                                  <p:childTnLst>
                                    <p:set>
                                      <p:cBhvr>
                                        <p:cTn id="91" dur="1" fill="hold">
                                          <p:stCondLst>
                                            <p:cond delay="0"/>
                                          </p:stCondLst>
                                        </p:cTn>
                                        <p:tgtEl>
                                          <p:spTgt spid="91"/>
                                        </p:tgtEl>
                                        <p:attrNameLst>
                                          <p:attrName>style.visibility</p:attrName>
                                        </p:attrNameLst>
                                      </p:cBhvr>
                                      <p:to>
                                        <p:strVal val="hidden"/>
                                      </p:to>
                                    </p:set>
                                  </p:childTnLst>
                                </p:cTn>
                              </p:par>
                              <p:par>
                                <p:cTn id="92" presetID="1" presetClass="exit" presetSubtype="0" fill="hold" grpId="1" nodeType="withEffect">
                                  <p:stCondLst>
                                    <p:cond delay="500"/>
                                  </p:stCondLst>
                                  <p:childTnLst>
                                    <p:set>
                                      <p:cBhvr>
                                        <p:cTn id="93" dur="1" fill="hold">
                                          <p:stCondLst>
                                            <p:cond delay="0"/>
                                          </p:stCondLst>
                                        </p:cTn>
                                        <p:tgtEl>
                                          <p:spTgt spid="92"/>
                                        </p:tgtEl>
                                        <p:attrNameLst>
                                          <p:attrName>style.visibility</p:attrName>
                                        </p:attrNameLst>
                                      </p:cBhvr>
                                      <p:to>
                                        <p:strVal val="hidden"/>
                                      </p:to>
                                    </p:set>
                                  </p:childTnLst>
                                </p:cTn>
                              </p:par>
                              <p:par>
                                <p:cTn id="94" presetID="1" presetClass="exit" presetSubtype="0" fill="hold" grpId="1" nodeType="withEffect">
                                  <p:stCondLst>
                                    <p:cond delay="500"/>
                                  </p:stCondLst>
                                  <p:childTnLst>
                                    <p:set>
                                      <p:cBhvr>
                                        <p:cTn id="95" dur="1" fill="hold">
                                          <p:stCondLst>
                                            <p:cond delay="0"/>
                                          </p:stCondLst>
                                        </p:cTn>
                                        <p:tgtEl>
                                          <p:spTgt spid="93"/>
                                        </p:tgtEl>
                                        <p:attrNameLst>
                                          <p:attrName>style.visibility</p:attrName>
                                        </p:attrNameLst>
                                      </p:cBhvr>
                                      <p:to>
                                        <p:strVal val="hidden"/>
                                      </p:to>
                                    </p:set>
                                  </p:childTnLst>
                                </p:cTn>
                              </p:par>
                              <p:par>
                                <p:cTn id="96" presetID="1" presetClass="exit" presetSubtype="0" fill="hold" grpId="1" nodeType="withEffect">
                                  <p:stCondLst>
                                    <p:cond delay="500"/>
                                  </p:stCondLst>
                                  <p:childTnLst>
                                    <p:set>
                                      <p:cBhvr>
                                        <p:cTn id="97" dur="1" fill="hold">
                                          <p:stCondLst>
                                            <p:cond delay="0"/>
                                          </p:stCondLst>
                                        </p:cTn>
                                        <p:tgtEl>
                                          <p:spTgt spid="94"/>
                                        </p:tgtEl>
                                        <p:attrNameLst>
                                          <p:attrName>style.visibility</p:attrName>
                                        </p:attrNameLst>
                                      </p:cBhvr>
                                      <p:to>
                                        <p:strVal val="hidden"/>
                                      </p:to>
                                    </p:set>
                                  </p:childTnLst>
                                </p:cTn>
                              </p:par>
                            </p:childTnLst>
                          </p:cTn>
                        </p:par>
                        <p:par>
                          <p:cTn id="98" fill="hold">
                            <p:stCondLst>
                              <p:cond delay="11500"/>
                            </p:stCondLst>
                            <p:childTnLst>
                              <p:par>
                                <p:cTn id="99" presetID="5" presetClass="entr" presetSubtype="10" fill="hold" grpId="0" nodeType="afterEffect">
                                  <p:stCondLst>
                                    <p:cond delay="500"/>
                                  </p:stCondLst>
                                  <p:childTnLst>
                                    <p:set>
                                      <p:cBhvr>
                                        <p:cTn id="100" dur="1" fill="hold">
                                          <p:stCondLst>
                                            <p:cond delay="0"/>
                                          </p:stCondLst>
                                        </p:cTn>
                                        <p:tgtEl>
                                          <p:spTgt spid="66"/>
                                        </p:tgtEl>
                                        <p:attrNameLst>
                                          <p:attrName>style.visibility</p:attrName>
                                        </p:attrNameLst>
                                      </p:cBhvr>
                                      <p:to>
                                        <p:strVal val="visible"/>
                                      </p:to>
                                    </p:set>
                                    <p:animEffect transition="in" filter="checkerboard(across)">
                                      <p:cBhvr>
                                        <p:cTn id="101" dur="100"/>
                                        <p:tgtEl>
                                          <p:spTgt spid="66"/>
                                        </p:tgtEl>
                                      </p:cBhvr>
                                    </p:animEffect>
                                  </p:childTnLst>
                                </p:cTn>
                              </p:par>
                            </p:childTnLst>
                          </p:cTn>
                        </p:par>
                        <p:par>
                          <p:cTn id="102" fill="hold">
                            <p:stCondLst>
                              <p:cond delay="12100"/>
                            </p:stCondLst>
                            <p:childTnLst>
                              <p:par>
                                <p:cTn id="103" presetID="0" presetClass="path" presetSubtype="0" accel="50000" decel="50000" fill="hold" grpId="2" nodeType="afterEffect">
                                  <p:stCondLst>
                                    <p:cond delay="0"/>
                                  </p:stCondLst>
                                  <p:childTnLst>
                                    <p:animMotion origin="layout" path="M -0.00347 0.00301 C 0.06094 -0.02685 0.12552 -0.05625 0.11302 -0.08357 C 0.10052 -0.11111 -0.06528 -0.13519 -0.07847 -0.1625 C -0.09149 -0.18866 -0.02916 -0.21482 0.03334 -0.24097 " pathEditMode="relative" rAng="300000" ptsTypes="AAAA">
                                      <p:cBhvr>
                                        <p:cTn id="104" dur="1300" fill="hold"/>
                                        <p:tgtEl>
                                          <p:spTgt spid="66"/>
                                        </p:tgtEl>
                                        <p:attrNameLst>
                                          <p:attrName>ppt_x</p:attrName>
                                          <p:attrName>ppt_y</p:attrName>
                                        </p:attrNameLst>
                                      </p:cBhvr>
                                      <p:rCtr x="2031" y="-12176"/>
                                    </p:animMotion>
                                  </p:childTnLst>
                                </p:cTn>
                              </p:par>
                              <p:par>
                                <p:cTn id="105" presetID="1" presetClass="entr" presetSubtype="0" fill="hold" grpId="0" nodeType="withEffect">
                                  <p:stCondLst>
                                    <p:cond delay="70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grpId="0" nodeType="withEffect">
                                  <p:stCondLst>
                                    <p:cond delay="900"/>
                                  </p:stCondLst>
                                  <p:childTnLst>
                                    <p:set>
                                      <p:cBhvr>
                                        <p:cTn id="108" dur="1" fill="hold">
                                          <p:stCondLst>
                                            <p:cond delay="0"/>
                                          </p:stCondLst>
                                        </p:cTn>
                                        <p:tgtEl>
                                          <p:spTgt spid="97"/>
                                        </p:tgtEl>
                                        <p:attrNameLst>
                                          <p:attrName>style.visibility</p:attrName>
                                        </p:attrNameLst>
                                      </p:cBhvr>
                                      <p:to>
                                        <p:strVal val="visible"/>
                                      </p:to>
                                    </p:set>
                                  </p:childTnLst>
                                </p:cTn>
                              </p:par>
                              <p:par>
                                <p:cTn id="109" presetID="1" presetClass="entr" presetSubtype="0" fill="hold" grpId="0" nodeType="withEffect">
                                  <p:stCondLst>
                                    <p:cond delay="1200"/>
                                  </p:stCondLst>
                                  <p:childTnLst>
                                    <p:set>
                                      <p:cBhvr>
                                        <p:cTn id="110" dur="1" fill="hold">
                                          <p:stCondLst>
                                            <p:cond delay="0"/>
                                          </p:stCondLst>
                                        </p:cTn>
                                        <p:tgtEl>
                                          <p:spTgt spid="98"/>
                                        </p:tgtEl>
                                        <p:attrNameLst>
                                          <p:attrName>style.visibility</p:attrName>
                                        </p:attrNameLst>
                                      </p:cBhvr>
                                      <p:to>
                                        <p:strVal val="visible"/>
                                      </p:to>
                                    </p:set>
                                  </p:childTnLst>
                                </p:cTn>
                              </p:par>
                            </p:childTnLst>
                          </p:cTn>
                        </p:par>
                        <p:par>
                          <p:cTn id="111" fill="hold">
                            <p:stCondLst>
                              <p:cond delay="13400"/>
                            </p:stCondLst>
                            <p:childTnLst>
                              <p:par>
                                <p:cTn id="112" presetID="10" presetClass="exit" presetSubtype="0" fill="hold" grpId="1" nodeType="afterEffect">
                                  <p:stCondLst>
                                    <p:cond delay="500"/>
                                  </p:stCondLst>
                                  <p:childTnLst>
                                    <p:animEffect transition="out" filter="fade">
                                      <p:cBhvr>
                                        <p:cTn id="113" dur="100"/>
                                        <p:tgtEl>
                                          <p:spTgt spid="66"/>
                                        </p:tgtEl>
                                      </p:cBhvr>
                                    </p:animEffect>
                                    <p:set>
                                      <p:cBhvr>
                                        <p:cTn id="114" dur="1" fill="hold">
                                          <p:stCondLst>
                                            <p:cond delay="99"/>
                                          </p:stCondLst>
                                        </p:cTn>
                                        <p:tgtEl>
                                          <p:spTgt spid="66"/>
                                        </p:tgtEl>
                                        <p:attrNameLst>
                                          <p:attrName>style.visibility</p:attrName>
                                        </p:attrNameLst>
                                      </p:cBhvr>
                                      <p:to>
                                        <p:strVal val="hidden"/>
                                      </p:to>
                                    </p:set>
                                  </p:childTnLst>
                                </p:cTn>
                              </p:par>
                            </p:childTnLst>
                          </p:cTn>
                        </p:par>
                        <p:par>
                          <p:cTn id="115" fill="hold">
                            <p:stCondLst>
                              <p:cond delay="14000"/>
                            </p:stCondLst>
                            <p:childTnLst>
                              <p:par>
                                <p:cTn id="116" presetID="5" presetClass="entr" presetSubtype="10" fill="hold" grpId="0" nodeType="afterEffect">
                                  <p:stCondLst>
                                    <p:cond delay="500"/>
                                  </p:stCondLst>
                                  <p:childTnLst>
                                    <p:set>
                                      <p:cBhvr>
                                        <p:cTn id="117" dur="1" fill="hold">
                                          <p:stCondLst>
                                            <p:cond delay="0"/>
                                          </p:stCondLst>
                                        </p:cTn>
                                        <p:tgtEl>
                                          <p:spTgt spid="69"/>
                                        </p:tgtEl>
                                        <p:attrNameLst>
                                          <p:attrName>style.visibility</p:attrName>
                                        </p:attrNameLst>
                                      </p:cBhvr>
                                      <p:to>
                                        <p:strVal val="visible"/>
                                      </p:to>
                                    </p:set>
                                    <p:animEffect transition="in" filter="checkerboard(across)">
                                      <p:cBhvr>
                                        <p:cTn id="118" dur="500"/>
                                        <p:tgtEl>
                                          <p:spTgt spid="69"/>
                                        </p:tgtEl>
                                      </p:cBhvr>
                                    </p:animEffect>
                                  </p:childTnLst>
                                </p:cTn>
                              </p:par>
                            </p:childTnLst>
                          </p:cTn>
                        </p:par>
                        <p:par>
                          <p:cTn id="119" fill="hold">
                            <p:stCondLst>
                              <p:cond delay="15000"/>
                            </p:stCondLst>
                            <p:childTnLst>
                              <p:par>
                                <p:cTn id="120" presetID="1" presetClass="exit" presetSubtype="0" fill="hold" grpId="1" nodeType="afterEffect">
                                  <p:stCondLst>
                                    <p:cond delay="500"/>
                                  </p:stCondLst>
                                  <p:childTnLst>
                                    <p:set>
                                      <p:cBhvr>
                                        <p:cTn id="121" dur="1" fill="hold">
                                          <p:stCondLst>
                                            <p:cond delay="0"/>
                                          </p:stCondLst>
                                        </p:cTn>
                                        <p:tgtEl>
                                          <p:spTgt spid="95"/>
                                        </p:tgtEl>
                                        <p:attrNameLst>
                                          <p:attrName>style.visibility</p:attrName>
                                        </p:attrNameLst>
                                      </p:cBhvr>
                                      <p:to>
                                        <p:strVal val="hidden"/>
                                      </p:to>
                                    </p:set>
                                  </p:childTnLst>
                                </p:cTn>
                              </p:par>
                              <p:par>
                                <p:cTn id="122" presetID="1" presetClass="exit" presetSubtype="0" fill="hold" grpId="1" nodeType="withEffect">
                                  <p:stCondLst>
                                    <p:cond delay="500"/>
                                  </p:stCondLst>
                                  <p:childTnLst>
                                    <p:set>
                                      <p:cBhvr>
                                        <p:cTn id="123" dur="1" fill="hold">
                                          <p:stCondLst>
                                            <p:cond delay="0"/>
                                          </p:stCondLst>
                                        </p:cTn>
                                        <p:tgtEl>
                                          <p:spTgt spid="97"/>
                                        </p:tgtEl>
                                        <p:attrNameLst>
                                          <p:attrName>style.visibility</p:attrName>
                                        </p:attrNameLst>
                                      </p:cBhvr>
                                      <p:to>
                                        <p:strVal val="hidden"/>
                                      </p:to>
                                    </p:set>
                                  </p:childTnLst>
                                </p:cTn>
                              </p:par>
                              <p:par>
                                <p:cTn id="124" presetID="1" presetClass="exit" presetSubtype="0" fill="hold" grpId="1" nodeType="withEffect">
                                  <p:stCondLst>
                                    <p:cond delay="500"/>
                                  </p:stCondLst>
                                  <p:childTnLst>
                                    <p:set>
                                      <p:cBhvr>
                                        <p:cTn id="125" dur="1" fill="hold">
                                          <p:stCondLst>
                                            <p:cond delay="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7" grpId="0" animBg="1"/>
      <p:bldP spid="45" grpId="0" animBg="1"/>
      <p:bldP spid="45" grpId="1" animBg="1"/>
      <p:bldP spid="45" grpId="2" animBg="1"/>
      <p:bldP spid="56" grpId="0" animBg="1"/>
      <p:bldP spid="56" grpId="1" animBg="1"/>
      <p:bldP spid="56" grpId="2" animBg="1"/>
      <p:bldP spid="59" grpId="0" animBg="1"/>
      <p:bldP spid="61" grpId="0" animBg="1"/>
      <p:bldP spid="66" grpId="0" animBg="1"/>
      <p:bldP spid="66" grpId="1" animBg="1"/>
      <p:bldP spid="66" grpId="2" animBg="1"/>
      <p:bldP spid="69" grpId="0" animBg="1"/>
      <p:bldP spid="75" grpId="0"/>
      <p:bldP spid="75" grpId="1"/>
      <p:bldP spid="77" grpId="0"/>
      <p:bldP spid="77" grpId="1"/>
      <p:bldP spid="78" grpId="0"/>
      <p:bldP spid="78" grpId="1"/>
      <p:bldP spid="81" grpId="0"/>
      <p:bldP spid="81" grpId="1"/>
      <p:bldP spid="83" grpId="0"/>
      <p:bldP spid="83" grpId="1"/>
      <p:bldP spid="84" grpId="0"/>
      <p:bldP spid="84" grpId="1"/>
      <p:bldP spid="88" grpId="0"/>
      <p:bldP spid="88" grpId="1"/>
      <p:bldP spid="89" grpId="0"/>
      <p:bldP spid="89" grpId="1"/>
      <p:bldP spid="90" grpId="0"/>
      <p:bldP spid="90" grpId="1"/>
      <p:bldP spid="91" grpId="0"/>
      <p:bldP spid="91" grpId="1"/>
      <p:bldP spid="92" grpId="0"/>
      <p:bldP spid="92" grpId="1"/>
      <p:bldP spid="93" grpId="0"/>
      <p:bldP spid="93" grpId="1"/>
      <p:bldP spid="94" grpId="0"/>
      <p:bldP spid="94" grpId="1"/>
      <p:bldP spid="95" grpId="0"/>
      <p:bldP spid="95" grpId="1"/>
      <p:bldP spid="97" grpId="0"/>
      <p:bldP spid="97" grpId="1"/>
      <p:bldP spid="98" grpId="0"/>
      <p:bldP spid="9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a:t>Single-Source PPR Query</a:t>
            </a:r>
            <a:endParaRPr lang="zh-HK" altLang="en-US" sz="3600" dirty="0"/>
          </a:p>
        </p:txBody>
      </p:sp>
      <mc:AlternateContent xmlns:mc="http://schemas.openxmlformats.org/markup-compatibility/2006" xmlns:a14="http://schemas.microsoft.com/office/drawing/2010/main">
        <mc:Choice Requires="a14">
          <p:graphicFrame>
            <p:nvGraphicFramePr>
              <p:cNvPr id="44" name="表格 43">
                <a:extLst>
                  <a:ext uri="{FF2B5EF4-FFF2-40B4-BE49-F238E27FC236}">
                    <a16:creationId xmlns:a16="http://schemas.microsoft.com/office/drawing/2014/main" id="{52B94287-3D8F-3849-9877-4A50A3156315}"/>
                  </a:ext>
                </a:extLst>
              </p:cNvPr>
              <p:cNvGraphicFramePr>
                <a:graphicFrameLocks noGrp="1"/>
              </p:cNvGraphicFramePr>
              <p:nvPr>
                <p:extLst>
                  <p:ext uri="{D42A27DB-BD31-4B8C-83A1-F6EECF244321}">
                    <p14:modId xmlns:p14="http://schemas.microsoft.com/office/powerpoint/2010/main" val="726393839"/>
                  </p:ext>
                </p:extLst>
              </p:nvPr>
            </p:nvGraphicFramePr>
            <p:xfrm>
              <a:off x="7276221" y="2387265"/>
              <a:ext cx="1722445" cy="4023360"/>
            </p:xfrm>
            <a:graphic>
              <a:graphicData uri="http://schemas.openxmlformats.org/drawingml/2006/table">
                <a:tbl>
                  <a:tblPr firstRow="1" bandRow="1">
                    <a:tableStyleId>{5940675A-B579-460E-94D1-54222C63F5DA}</a:tableStyleId>
                  </a:tblPr>
                  <a:tblGrid>
                    <a:gridCol w="914746">
                      <a:extLst>
                        <a:ext uri="{9D8B030D-6E8A-4147-A177-3AD203B41FA5}">
                          <a16:colId xmlns:a16="http://schemas.microsoft.com/office/drawing/2014/main" val="455410597"/>
                        </a:ext>
                      </a:extLst>
                    </a:gridCol>
                    <a:gridCol w="807699">
                      <a:extLst>
                        <a:ext uri="{9D8B030D-6E8A-4147-A177-3AD203B41FA5}">
                          <a16:colId xmlns:a16="http://schemas.microsoft.com/office/drawing/2014/main" val="2015854312"/>
                        </a:ext>
                      </a:extLst>
                    </a:gridCol>
                  </a:tblGrid>
                  <a:tr h="330103">
                    <a:tc>
                      <a:txBody>
                        <a:bodyPr/>
                        <a:lstStyle/>
                        <a:p>
                          <a:pPr algn="ct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19345957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0.071</a:t>
                          </a:r>
                          <a:endParaRPr lang="zh-CN" altLang="en-US" sz="1600" dirty="0"/>
                        </a:p>
                      </a:txBody>
                      <a:tcPr>
                        <a:noFill/>
                      </a:tcPr>
                    </a:tc>
                    <a:extLst>
                      <a:ext uri="{0D108BD9-81ED-4DB2-BD59-A6C34878D82A}">
                        <a16:rowId xmlns:a16="http://schemas.microsoft.com/office/drawing/2014/main" val="31991307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3</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405917587"/>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4</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0.2</a:t>
                          </a:r>
                          <a:endParaRPr lang="zh-CN" altLang="en-US" sz="1600" dirty="0"/>
                        </a:p>
                      </a:txBody>
                      <a:tcPr>
                        <a:noFill/>
                      </a:tcPr>
                    </a:tc>
                    <a:extLst>
                      <a:ext uri="{0D108BD9-81ED-4DB2-BD59-A6C34878D82A}">
                        <a16:rowId xmlns:a16="http://schemas.microsoft.com/office/drawing/2014/main" val="543198350"/>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5</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0.074</a:t>
                          </a:r>
                          <a:endParaRPr lang="zh-CN" altLang="en-US" sz="1600" dirty="0"/>
                        </a:p>
                      </a:txBody>
                      <a:tcPr>
                        <a:noFill/>
                      </a:tcPr>
                    </a:tc>
                    <a:extLst>
                      <a:ext uri="{0D108BD9-81ED-4DB2-BD59-A6C34878D82A}">
                        <a16:rowId xmlns:a16="http://schemas.microsoft.com/office/drawing/2014/main" val="388727978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smtClean="0">
                                  <a:latin typeface="Cambria Math" panose="02040503050406030204" pitchFamily="18" charset="0"/>
                                </a:rPr>
                                <m:t>,6</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0.035</a:t>
                          </a:r>
                          <a:endParaRPr lang="zh-CN" altLang="en-US" sz="1600" dirty="0"/>
                        </a:p>
                      </a:txBody>
                      <a:tcPr>
                        <a:noFill/>
                      </a:tcPr>
                    </a:tc>
                    <a:extLst>
                      <a:ext uri="{0D108BD9-81ED-4DB2-BD59-A6C34878D82A}">
                        <a16:rowId xmlns:a16="http://schemas.microsoft.com/office/drawing/2014/main" val="131769034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7</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82805012"/>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8</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1460295936"/>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9</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260662872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10</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0.086</a:t>
                          </a:r>
                          <a:endParaRPr lang="zh-CN" altLang="en-US" sz="1600" dirty="0"/>
                        </a:p>
                      </a:txBody>
                      <a:tcPr>
                        <a:noFill/>
                      </a:tcPr>
                    </a:tc>
                    <a:extLst>
                      <a:ext uri="{0D108BD9-81ED-4DB2-BD59-A6C34878D82A}">
                        <a16:rowId xmlns:a16="http://schemas.microsoft.com/office/drawing/2014/main" val="36132612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11</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3628758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3215457175"/>
                      </a:ext>
                    </a:extLst>
                  </a:tr>
                </a:tbl>
              </a:graphicData>
            </a:graphic>
          </p:graphicFrame>
        </mc:Choice>
        <mc:Fallback xmlns="">
          <p:graphicFrame>
            <p:nvGraphicFramePr>
              <p:cNvPr id="44" name="表格 43">
                <a:extLst>
                  <a:ext uri="{FF2B5EF4-FFF2-40B4-BE49-F238E27FC236}">
                    <a16:creationId xmlns:a16="http://schemas.microsoft.com/office/drawing/2014/main" id="{52B94287-3D8F-3849-9877-4A50A3156315}"/>
                  </a:ext>
                </a:extLst>
              </p:cNvPr>
              <p:cNvGraphicFramePr>
                <a:graphicFrameLocks noGrp="1"/>
              </p:cNvGraphicFramePr>
              <p:nvPr>
                <p:extLst>
                  <p:ext uri="{D42A27DB-BD31-4B8C-83A1-F6EECF244321}">
                    <p14:modId xmlns:p14="http://schemas.microsoft.com/office/powerpoint/2010/main" val="726393839"/>
                  </p:ext>
                </p:extLst>
              </p:nvPr>
            </p:nvGraphicFramePr>
            <p:xfrm>
              <a:off x="7276221" y="2387265"/>
              <a:ext cx="1722445" cy="4023360"/>
            </p:xfrm>
            <a:graphic>
              <a:graphicData uri="http://schemas.openxmlformats.org/drawingml/2006/table">
                <a:tbl>
                  <a:tblPr firstRow="1" bandRow="1">
                    <a:tableStyleId>{5940675A-B579-460E-94D1-54222C63F5DA}</a:tableStyleId>
                  </a:tblPr>
                  <a:tblGrid>
                    <a:gridCol w="914746">
                      <a:extLst>
                        <a:ext uri="{9D8B030D-6E8A-4147-A177-3AD203B41FA5}">
                          <a16:colId xmlns:a16="http://schemas.microsoft.com/office/drawing/2014/main" val="455410597"/>
                        </a:ext>
                      </a:extLst>
                    </a:gridCol>
                    <a:gridCol w="807699">
                      <a:extLst>
                        <a:ext uri="{9D8B030D-6E8A-4147-A177-3AD203B41FA5}">
                          <a16:colId xmlns:a16="http://schemas.microsoft.com/office/drawing/2014/main" val="2015854312"/>
                        </a:ext>
                      </a:extLst>
                    </a:gridCol>
                  </a:tblGrid>
                  <a:tr h="335280">
                    <a:tc>
                      <a:txBody>
                        <a:bodyPr/>
                        <a:lstStyle/>
                        <a:p>
                          <a:endParaRPr lang="zh-CN"/>
                        </a:p>
                      </a:txBody>
                      <a:tcPr>
                        <a:blipFill>
                          <a:blip r:embed="rId4"/>
                          <a:stretch>
                            <a:fillRect t="-3704" r="-87671" b="-1100000"/>
                          </a:stretch>
                        </a:blip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193459574"/>
                      </a:ext>
                    </a:extLst>
                  </a:tr>
                  <a:tr h="335280">
                    <a:tc>
                      <a:txBody>
                        <a:bodyPr/>
                        <a:lstStyle/>
                        <a:p>
                          <a:endParaRPr lang="zh-CN"/>
                        </a:p>
                      </a:txBody>
                      <a:tcPr>
                        <a:blipFill>
                          <a:blip r:embed="rId4"/>
                          <a:stretch>
                            <a:fillRect t="-107692" r="-87671" b="-1042308"/>
                          </a:stretch>
                        </a:blipFill>
                      </a:tcPr>
                    </a:tc>
                    <a:tc>
                      <a:txBody>
                        <a:bodyPr/>
                        <a:lstStyle/>
                        <a:p>
                          <a:pPr algn="ctr"/>
                          <a:r>
                            <a:rPr lang="en-US" altLang="zh-CN" sz="1600" dirty="0"/>
                            <a:t>0.071</a:t>
                          </a:r>
                          <a:endParaRPr lang="zh-CN" altLang="en-US" sz="1600" dirty="0"/>
                        </a:p>
                      </a:txBody>
                      <a:tcPr>
                        <a:noFill/>
                      </a:tcPr>
                    </a:tc>
                    <a:extLst>
                      <a:ext uri="{0D108BD9-81ED-4DB2-BD59-A6C34878D82A}">
                        <a16:rowId xmlns:a16="http://schemas.microsoft.com/office/drawing/2014/main" val="3199130714"/>
                      </a:ext>
                    </a:extLst>
                  </a:tr>
                  <a:tr h="335280">
                    <a:tc>
                      <a:txBody>
                        <a:bodyPr/>
                        <a:lstStyle/>
                        <a:p>
                          <a:endParaRPr lang="zh-CN"/>
                        </a:p>
                      </a:txBody>
                      <a:tcPr>
                        <a:blipFill>
                          <a:blip r:embed="rId4"/>
                          <a:stretch>
                            <a:fillRect t="-200000" r="-87671" b="-903704"/>
                          </a:stretch>
                        </a:blip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405917587"/>
                      </a:ext>
                    </a:extLst>
                  </a:tr>
                  <a:tr h="335280">
                    <a:tc>
                      <a:txBody>
                        <a:bodyPr/>
                        <a:lstStyle/>
                        <a:p>
                          <a:endParaRPr lang="zh-CN"/>
                        </a:p>
                      </a:txBody>
                      <a:tcPr>
                        <a:blipFill>
                          <a:blip r:embed="rId4"/>
                          <a:stretch>
                            <a:fillRect t="-311538" r="-87671" b="-838462"/>
                          </a:stretch>
                        </a:blipFill>
                      </a:tcPr>
                    </a:tc>
                    <a:tc>
                      <a:txBody>
                        <a:bodyPr/>
                        <a:lstStyle/>
                        <a:p>
                          <a:pPr algn="ctr"/>
                          <a:r>
                            <a:rPr lang="en-US" altLang="zh-CN" sz="1600" dirty="0"/>
                            <a:t>0.2</a:t>
                          </a:r>
                          <a:endParaRPr lang="zh-CN" altLang="en-US" sz="1600" dirty="0"/>
                        </a:p>
                      </a:txBody>
                      <a:tcPr>
                        <a:noFill/>
                      </a:tcPr>
                    </a:tc>
                    <a:extLst>
                      <a:ext uri="{0D108BD9-81ED-4DB2-BD59-A6C34878D82A}">
                        <a16:rowId xmlns:a16="http://schemas.microsoft.com/office/drawing/2014/main" val="543198350"/>
                      </a:ext>
                    </a:extLst>
                  </a:tr>
                  <a:tr h="335280">
                    <a:tc>
                      <a:txBody>
                        <a:bodyPr/>
                        <a:lstStyle/>
                        <a:p>
                          <a:endParaRPr lang="zh-CN"/>
                        </a:p>
                      </a:txBody>
                      <a:tcPr>
                        <a:blipFill>
                          <a:blip r:embed="rId4"/>
                          <a:stretch>
                            <a:fillRect t="-396296" r="-87671" b="-707407"/>
                          </a:stretch>
                        </a:blipFill>
                      </a:tcPr>
                    </a:tc>
                    <a:tc>
                      <a:txBody>
                        <a:bodyPr/>
                        <a:lstStyle/>
                        <a:p>
                          <a:pPr algn="ctr"/>
                          <a:r>
                            <a:rPr lang="en-US" altLang="zh-CN" sz="1600" dirty="0"/>
                            <a:t>0.074</a:t>
                          </a:r>
                          <a:endParaRPr lang="zh-CN" altLang="en-US" sz="1600" dirty="0"/>
                        </a:p>
                      </a:txBody>
                      <a:tcPr>
                        <a:noFill/>
                      </a:tcPr>
                    </a:tc>
                    <a:extLst>
                      <a:ext uri="{0D108BD9-81ED-4DB2-BD59-A6C34878D82A}">
                        <a16:rowId xmlns:a16="http://schemas.microsoft.com/office/drawing/2014/main" val="3887279789"/>
                      </a:ext>
                    </a:extLst>
                  </a:tr>
                  <a:tr h="335280">
                    <a:tc>
                      <a:txBody>
                        <a:bodyPr/>
                        <a:lstStyle/>
                        <a:p>
                          <a:endParaRPr lang="zh-CN"/>
                        </a:p>
                      </a:txBody>
                      <a:tcPr>
                        <a:blipFill>
                          <a:blip r:embed="rId4"/>
                          <a:stretch>
                            <a:fillRect t="-515385" r="-87671" b="-634615"/>
                          </a:stretch>
                        </a:blipFill>
                      </a:tcPr>
                    </a:tc>
                    <a:tc>
                      <a:txBody>
                        <a:bodyPr/>
                        <a:lstStyle/>
                        <a:p>
                          <a:pPr algn="ctr"/>
                          <a:r>
                            <a:rPr lang="en-US" altLang="zh-CN" sz="1600" dirty="0"/>
                            <a:t>0.035</a:t>
                          </a:r>
                          <a:endParaRPr lang="zh-CN" altLang="en-US" sz="1600" dirty="0"/>
                        </a:p>
                      </a:txBody>
                      <a:tcPr>
                        <a:noFill/>
                      </a:tcPr>
                    </a:tc>
                    <a:extLst>
                      <a:ext uri="{0D108BD9-81ED-4DB2-BD59-A6C34878D82A}">
                        <a16:rowId xmlns:a16="http://schemas.microsoft.com/office/drawing/2014/main" val="1317690349"/>
                      </a:ext>
                    </a:extLst>
                  </a:tr>
                  <a:tr h="335280">
                    <a:tc>
                      <a:txBody>
                        <a:bodyPr/>
                        <a:lstStyle/>
                        <a:p>
                          <a:endParaRPr lang="zh-CN"/>
                        </a:p>
                      </a:txBody>
                      <a:tcPr>
                        <a:blipFill>
                          <a:blip r:embed="rId4"/>
                          <a:stretch>
                            <a:fillRect t="-592593" r="-87671" b="-511111"/>
                          </a:stretch>
                        </a:blip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82805012"/>
                      </a:ext>
                    </a:extLst>
                  </a:tr>
                  <a:tr h="335280">
                    <a:tc>
                      <a:txBody>
                        <a:bodyPr/>
                        <a:lstStyle/>
                        <a:p>
                          <a:endParaRPr lang="zh-CN"/>
                        </a:p>
                      </a:txBody>
                      <a:tcPr>
                        <a:blipFill>
                          <a:blip r:embed="rId4"/>
                          <a:stretch>
                            <a:fillRect t="-719231" r="-87671" b="-430769"/>
                          </a:stretch>
                        </a:blip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1460295936"/>
                      </a:ext>
                    </a:extLst>
                  </a:tr>
                  <a:tr h="335280">
                    <a:tc>
                      <a:txBody>
                        <a:bodyPr/>
                        <a:lstStyle/>
                        <a:p>
                          <a:endParaRPr lang="zh-CN"/>
                        </a:p>
                      </a:txBody>
                      <a:tcPr>
                        <a:blipFill>
                          <a:blip r:embed="rId4"/>
                          <a:stretch>
                            <a:fillRect t="-788889" r="-87671" b="-314815"/>
                          </a:stretch>
                        </a:blip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2606628723"/>
                      </a:ext>
                    </a:extLst>
                  </a:tr>
                  <a:tr h="335280">
                    <a:tc>
                      <a:txBody>
                        <a:bodyPr/>
                        <a:lstStyle/>
                        <a:p>
                          <a:endParaRPr lang="zh-CN"/>
                        </a:p>
                      </a:txBody>
                      <a:tcPr>
                        <a:blipFill>
                          <a:blip r:embed="rId4"/>
                          <a:stretch>
                            <a:fillRect t="-923077" r="-87671" b="-226923"/>
                          </a:stretch>
                        </a:blipFill>
                      </a:tcPr>
                    </a:tc>
                    <a:tc>
                      <a:txBody>
                        <a:bodyPr/>
                        <a:lstStyle/>
                        <a:p>
                          <a:pPr algn="ctr"/>
                          <a:r>
                            <a:rPr lang="en-US" altLang="zh-CN" sz="1600" dirty="0"/>
                            <a:t>0.086</a:t>
                          </a:r>
                          <a:endParaRPr lang="zh-CN" altLang="en-US" sz="1600" dirty="0"/>
                        </a:p>
                      </a:txBody>
                      <a:tcPr>
                        <a:noFill/>
                      </a:tcPr>
                    </a:tc>
                    <a:extLst>
                      <a:ext uri="{0D108BD9-81ED-4DB2-BD59-A6C34878D82A}">
                        <a16:rowId xmlns:a16="http://schemas.microsoft.com/office/drawing/2014/main" val="3613261214"/>
                      </a:ext>
                    </a:extLst>
                  </a:tr>
                  <a:tr h="335280">
                    <a:tc>
                      <a:txBody>
                        <a:bodyPr/>
                        <a:lstStyle/>
                        <a:p>
                          <a:endParaRPr lang="zh-CN"/>
                        </a:p>
                      </a:txBody>
                      <a:tcPr>
                        <a:blipFill>
                          <a:blip r:embed="rId4"/>
                          <a:stretch>
                            <a:fillRect t="-985185" r="-87671" b="-118519"/>
                          </a:stretch>
                        </a:blip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36287583"/>
                      </a:ext>
                    </a:extLst>
                  </a:tr>
                  <a:tr h="335280">
                    <a:tc>
                      <a:txBody>
                        <a:bodyPr/>
                        <a:lstStyle/>
                        <a:p>
                          <a:endParaRPr lang="zh-CN"/>
                        </a:p>
                      </a:txBody>
                      <a:tcPr>
                        <a:blipFill>
                          <a:blip r:embed="rId4"/>
                          <a:stretch>
                            <a:fillRect t="-1126923" r="-87671" b="-23077"/>
                          </a:stretch>
                        </a:blip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3215457175"/>
                      </a:ext>
                    </a:extLst>
                  </a:tr>
                </a:tbl>
              </a:graphicData>
            </a:graphic>
          </p:graphicFrame>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FC1C168B-5F54-F546-A03C-65FD32D77798}"/>
                  </a:ext>
                </a:extLst>
              </p:cNvPr>
              <p:cNvSpPr txBox="1"/>
              <p:nvPr/>
            </p:nvSpPr>
            <p:spPr>
              <a:xfrm>
                <a:off x="6878603" y="171926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25" name="文本框 124">
                <a:extLst>
                  <a:ext uri="{FF2B5EF4-FFF2-40B4-BE49-F238E27FC236}">
                    <a16:creationId xmlns:a16="http://schemas.microsoft.com/office/drawing/2014/main" id="{FC1C168B-5F54-F546-A03C-65FD32D77798}"/>
                  </a:ext>
                </a:extLst>
              </p:cNvPr>
              <p:cNvSpPr txBox="1">
                <a:spLocks noRot="1" noChangeAspect="1" noMove="1" noResize="1" noEditPoints="1" noAdjustHandles="1" noChangeArrowheads="1" noChangeShapeType="1" noTextEdit="1"/>
              </p:cNvSpPr>
              <p:nvPr/>
            </p:nvSpPr>
            <p:spPr>
              <a:xfrm>
                <a:off x="6878603" y="1719268"/>
                <a:ext cx="933757"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2" name="矩形 161">
                <a:extLst>
                  <a:ext uri="{FF2B5EF4-FFF2-40B4-BE49-F238E27FC236}">
                    <a16:creationId xmlns:a16="http://schemas.microsoft.com/office/drawing/2014/main" id="{8ADF8027-62E9-314B-ADDB-E186E7F2A940}"/>
                  </a:ext>
                </a:extLst>
              </p:cNvPr>
              <p:cNvSpPr/>
              <p:nvPr/>
            </p:nvSpPr>
            <p:spPr>
              <a:xfrm>
                <a:off x="218990" y="6183716"/>
                <a:ext cx="6452081" cy="629660"/>
              </a:xfrm>
              <a:prstGeom prst="rect">
                <a:avLst/>
              </a:prstGeom>
            </p:spPr>
            <p:txBody>
              <a:bodyPr wrap="square">
                <a:spAutoFit/>
              </a:bodyPr>
              <a:lstStyle/>
              <a:p>
                <a:pPr marL="0" indent="0">
                  <a:buNone/>
                </a:pPr>
                <a14:m>
                  <m:oMath xmlns:m="http://schemas.openxmlformats.org/officeDocument/2006/math">
                    <m:acc>
                      <m:accPr>
                        <m:chr m:val="̂"/>
                        <m:ctrlPr>
                          <a:rPr lang="en-US" altLang="zh-CN" sz="2400" b="0" i="1" kern="0" smtClean="0">
                            <a:solidFill>
                              <a:schemeClr val="tx1"/>
                            </a:solidFill>
                            <a:latin typeface="Cambria Math" panose="02040503050406030204" pitchFamily="18" charset="0"/>
                            <a:ea typeface="Cambria Math" panose="02040503050406030204" pitchFamily="18" charset="0"/>
                          </a:rPr>
                        </m:ctrlPr>
                      </m:accPr>
                      <m:e>
                        <m:r>
                          <a:rPr lang="en-US" altLang="zh-CN" sz="2400" b="0" i="1" kern="0">
                            <a:latin typeface="Cambria Math" panose="02040503050406030204" pitchFamily="18" charset="0"/>
                            <a:ea typeface="Cambria Math" panose="02040503050406030204" pitchFamily="18" charset="0"/>
                          </a:rPr>
                          <m:t>𝜋</m:t>
                        </m:r>
                      </m:e>
                    </m:acc>
                    <m:d>
                      <m:dPr>
                        <m:ctrlPr>
                          <a:rPr lang="en-US" altLang="zh-CN" sz="2400" b="0" i="1" kern="0" smtClean="0">
                            <a:solidFill>
                              <a:schemeClr val="tx1"/>
                            </a:solidFill>
                            <a:latin typeface="Cambria Math" panose="02040503050406030204" pitchFamily="18" charset="0"/>
                            <a:ea typeface="Cambria Math" panose="02040503050406030204" pitchFamily="18" charset="0"/>
                          </a:rPr>
                        </m:ctrlPr>
                      </m:dPr>
                      <m:e>
                        <m:r>
                          <a:rPr lang="en-US" altLang="zh-CN" sz="2400" b="0" i="1" kern="0" smtClean="0">
                            <a:solidFill>
                              <a:schemeClr val="tx1"/>
                            </a:solidFill>
                            <a:latin typeface="Cambria Math" panose="02040503050406030204" pitchFamily="18" charset="0"/>
                            <a:ea typeface="Cambria Math" panose="02040503050406030204" pitchFamily="18" charset="0"/>
                          </a:rPr>
                          <m:t>𝑠</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𝑡</m:t>
                        </m:r>
                      </m:e>
                    </m:d>
                    <m:r>
                      <a:rPr lang="en-US" altLang="zh-CN" sz="2400" b="0" i="0" kern="0" smtClean="0">
                        <a:solidFill>
                          <a:schemeClr val="tx1"/>
                        </a:solidFill>
                        <a:latin typeface="Cambria Math" panose="02040503050406030204" pitchFamily="18" charset="0"/>
                        <a:ea typeface="Cambria Math" panose="02040503050406030204" pitchFamily="18" charset="0"/>
                      </a:rPr>
                      <m:t>=</m:t>
                    </m:r>
                    <m:f>
                      <m:fPr>
                        <m:ctrlPr>
                          <a:rPr lang="en-US" altLang="zh-CN" sz="2400" b="0" i="1" kern="0" dirty="0" smtClean="0">
                            <a:solidFill>
                              <a:schemeClr val="tx1"/>
                            </a:solidFill>
                            <a:latin typeface="Cambria Math" panose="02040503050406030204" pitchFamily="18" charset="0"/>
                            <a:ea typeface="Cambria Math" panose="02040503050406030204" pitchFamily="18" charset="0"/>
                          </a:rPr>
                        </m:ctrlPr>
                      </m:fPr>
                      <m:num>
                        <m:r>
                          <a:rPr lang="en-US" altLang="zh-CN" sz="2400" b="0" i="1" kern="0" dirty="0" smtClean="0">
                            <a:solidFill>
                              <a:schemeClr val="tx1"/>
                            </a:solidFill>
                            <a:latin typeface="Cambria Math" panose="02040503050406030204" pitchFamily="18" charset="0"/>
                            <a:ea typeface="Cambria Math" panose="02040503050406030204" pitchFamily="18" charset="0"/>
                          </a:rPr>
                          <m:t>#</m:t>
                        </m:r>
                        <m:r>
                          <a:rPr lang="en-US" altLang="zh-CN" sz="2400" b="0" i="1" kern="0" dirty="0" smtClean="0">
                            <a:solidFill>
                              <a:schemeClr val="tx1"/>
                            </a:solidFill>
                            <a:latin typeface="Cambria Math" panose="02040503050406030204" pitchFamily="18" charset="0"/>
                            <a:ea typeface="Cambria Math" panose="02040503050406030204" pitchFamily="18" charset="0"/>
                          </a:rPr>
                          <m:t>𝑡h𝑒</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𝑤𝑎𝑙𝑘𝑠</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𝑠𝑡𝑎𝑟𝑡𝑖𝑛𝑔</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𝑓𝑟𝑜𝑚</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𝑠</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𝑡𝑒𝑟𝑚𝑖𝑛𝑎𝑡𝑒</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𝑎𝑡</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𝑡</m:t>
                        </m:r>
                      </m:num>
                      <m:den>
                        <m:r>
                          <a:rPr lang="en-US" altLang="zh-CN" sz="2400" b="0" i="1" kern="0" dirty="0" smtClean="0">
                            <a:solidFill>
                              <a:schemeClr val="tx1"/>
                            </a:solidFill>
                            <a:latin typeface="Cambria Math" panose="02040503050406030204" pitchFamily="18" charset="0"/>
                            <a:ea typeface="Cambria Math" panose="02040503050406030204" pitchFamily="18" charset="0"/>
                          </a:rPr>
                          <m:t>#</m:t>
                        </m:r>
                        <m:r>
                          <a:rPr lang="en-US" altLang="zh-CN" sz="2400" b="0" i="1" kern="0" dirty="0" smtClean="0">
                            <a:solidFill>
                              <a:schemeClr val="tx1"/>
                            </a:solidFill>
                            <a:latin typeface="Cambria Math" panose="02040503050406030204" pitchFamily="18" charset="0"/>
                            <a:ea typeface="Cambria Math" panose="02040503050406030204" pitchFamily="18" charset="0"/>
                          </a:rPr>
                          <m:t>𝑇𝑜𝑡𝑎𝑙</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𝑟𝑎𝑛𝑑𝑜𝑚</m:t>
                        </m:r>
                        <m:r>
                          <a:rPr lang="en-US" altLang="zh-CN" sz="2400" b="0" i="1" kern="0" dirty="0" smtClean="0">
                            <a:solidFill>
                              <a:schemeClr val="tx1"/>
                            </a:solidFill>
                            <a:latin typeface="Cambria Math" panose="02040503050406030204" pitchFamily="18" charset="0"/>
                            <a:ea typeface="Cambria Math" panose="02040503050406030204" pitchFamily="18" charset="0"/>
                          </a:rPr>
                          <m:t> </m:t>
                        </m:r>
                        <m:r>
                          <a:rPr lang="en-US" altLang="zh-CN" sz="2400" b="0" i="1" kern="0" dirty="0" smtClean="0">
                            <a:solidFill>
                              <a:schemeClr val="tx1"/>
                            </a:solidFill>
                            <a:latin typeface="Cambria Math" panose="02040503050406030204" pitchFamily="18" charset="0"/>
                            <a:ea typeface="Cambria Math" panose="02040503050406030204" pitchFamily="18" charset="0"/>
                          </a:rPr>
                          <m:t>𝑤𝑎𝑙𝑘𝑠</m:t>
                        </m:r>
                      </m:den>
                    </m:f>
                  </m:oMath>
                </a14:m>
                <a:r>
                  <a:rPr lang="en-US" altLang="zh-CN" sz="2400" b="0" kern="0" dirty="0">
                    <a:solidFill>
                      <a:schemeClr val="tx1"/>
                    </a:solidFill>
                    <a:latin typeface="Candara" panose="020E0502030303020204" pitchFamily="34" charset="0"/>
                    <a:ea typeface="Cambria Math" panose="02040503050406030204" pitchFamily="18" charset="0"/>
                  </a:rPr>
                  <a:t> </a:t>
                </a:r>
              </a:p>
            </p:txBody>
          </p:sp>
        </mc:Choice>
        <mc:Fallback xmlns="">
          <p:sp>
            <p:nvSpPr>
              <p:cNvPr id="162" name="矩形 161">
                <a:extLst>
                  <a:ext uri="{FF2B5EF4-FFF2-40B4-BE49-F238E27FC236}">
                    <a16:creationId xmlns:a16="http://schemas.microsoft.com/office/drawing/2014/main" id="{8ADF8027-62E9-314B-ADDB-E186E7F2A940}"/>
                  </a:ext>
                </a:extLst>
              </p:cNvPr>
              <p:cNvSpPr>
                <a:spLocks noRot="1" noChangeAspect="1" noMove="1" noResize="1" noEditPoints="1" noAdjustHandles="1" noChangeArrowheads="1" noChangeShapeType="1" noTextEdit="1"/>
              </p:cNvSpPr>
              <p:nvPr/>
            </p:nvSpPr>
            <p:spPr>
              <a:xfrm>
                <a:off x="218990" y="6183716"/>
                <a:ext cx="6452081" cy="629660"/>
              </a:xfrm>
              <a:prstGeom prst="rect">
                <a:avLst/>
              </a:prstGeom>
              <a:blipFill>
                <a:blip r:embed="rId24"/>
                <a:stretch>
                  <a:fillRect b="-1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CA45BA2E-B0E1-354C-ACC2-B3C5C0BC0E35}"/>
                  </a:ext>
                </a:extLst>
              </p:cNvPr>
              <p:cNvSpPr/>
              <p:nvPr/>
            </p:nvSpPr>
            <p:spPr>
              <a:xfrm>
                <a:off x="3952252" y="4978170"/>
                <a:ext cx="3246298" cy="1060868"/>
              </a:xfrm>
              <a:prstGeom prst="rect">
                <a:avLst/>
              </a:prstGeom>
              <a:ln w="28575">
                <a:solidFill>
                  <a:srgbClr val="C00000"/>
                </a:solidFill>
              </a:ln>
            </p:spPr>
            <p:txBody>
              <a:bodyPr wrap="square">
                <a:spAutoFit/>
              </a:bodyPr>
              <a:lstStyle/>
              <a:p>
                <a:pPr algn="ctr"/>
                <a14:m>
                  <m:oMath xmlns:m="http://schemas.openxmlformats.org/officeDocument/2006/math">
                    <m:r>
                      <a:rPr kumimoji="1" lang="en-US" altLang="zh-CN" sz="1800" i="1">
                        <a:solidFill>
                          <a:srgbClr val="C00000"/>
                        </a:solidFill>
                        <a:latin typeface="Cambria Math" panose="02040503050406030204" pitchFamily="18" charset="0"/>
                      </a:rPr>
                      <m:t>𝑻</m:t>
                    </m:r>
                    <m:d>
                      <m:dPr>
                        <m:ctrlPr>
                          <a:rPr kumimoji="1" lang="en-US" altLang="zh-CN" sz="1800" i="1">
                            <a:solidFill>
                              <a:srgbClr val="C00000"/>
                            </a:solidFill>
                            <a:latin typeface="Cambria Math" panose="02040503050406030204" pitchFamily="18" charset="0"/>
                          </a:rPr>
                        </m:ctrlPr>
                      </m:dPr>
                      <m:e>
                        <m:r>
                          <a:rPr kumimoji="1" lang="en-US" altLang="zh-CN" sz="1800" i="1">
                            <a:solidFill>
                              <a:srgbClr val="C00000"/>
                            </a:solidFill>
                            <a:latin typeface="Cambria Math" panose="02040503050406030204" pitchFamily="18" charset="0"/>
                          </a:rPr>
                          <m:t>𝒏</m:t>
                        </m:r>
                      </m:e>
                    </m:d>
                    <m:r>
                      <a:rPr kumimoji="1" lang="en-US" altLang="zh-CN" sz="1800" i="1">
                        <a:solidFill>
                          <a:srgbClr val="C00000"/>
                        </a:solidFill>
                        <a:latin typeface="Cambria Math" panose="02040503050406030204" pitchFamily="18" charset="0"/>
                      </a:rPr>
                      <m:t>= </m:t>
                    </m:r>
                    <m:acc>
                      <m:accPr>
                        <m:chr m:val="̃"/>
                        <m:ctrlPr>
                          <a:rPr kumimoji="1" lang="en-US" altLang="zh-CN" sz="1800" i="1">
                            <a:solidFill>
                              <a:srgbClr val="C00000"/>
                            </a:solidFill>
                            <a:latin typeface="Cambria Math" panose="02040503050406030204" pitchFamily="18" charset="0"/>
                          </a:rPr>
                        </m:ctrlPr>
                      </m:accPr>
                      <m:e>
                        <m:r>
                          <a:rPr kumimoji="1" lang="en-US" altLang="zh-CN" sz="1800" i="1">
                            <a:solidFill>
                              <a:srgbClr val="C00000"/>
                            </a:solidFill>
                            <a:latin typeface="Cambria Math" panose="02040503050406030204" pitchFamily="18" charset="0"/>
                            <a:ea typeface="Cambria Math" panose="02040503050406030204" pitchFamily="18" charset="0"/>
                          </a:rPr>
                          <m:t>𝚶</m:t>
                        </m:r>
                      </m:e>
                    </m:acc>
                    <m:d>
                      <m:dPr>
                        <m:ctrlPr>
                          <a:rPr kumimoji="1" lang="en-US" altLang="zh-CN" sz="1800" i="1">
                            <a:solidFill>
                              <a:srgbClr val="C00000"/>
                            </a:solidFill>
                            <a:latin typeface="Cambria Math" panose="02040503050406030204" pitchFamily="18" charset="0"/>
                            <a:ea typeface="Cambria Math" panose="02040503050406030204" pitchFamily="18" charset="0"/>
                          </a:rPr>
                        </m:ctrlPr>
                      </m:dPr>
                      <m:e>
                        <m:f>
                          <m:fPr>
                            <m:ctrlPr>
                              <a:rPr kumimoji="1" lang="en-US" altLang="zh-CN" sz="1800" i="1">
                                <a:solidFill>
                                  <a:srgbClr val="C00000"/>
                                </a:solidFill>
                                <a:latin typeface="Cambria Math" panose="02040503050406030204" pitchFamily="18" charset="0"/>
                                <a:ea typeface="Cambria Math" panose="02040503050406030204" pitchFamily="18" charset="0"/>
                              </a:rPr>
                            </m:ctrlPr>
                          </m:fPr>
                          <m:num>
                            <m:r>
                              <a:rPr kumimoji="1" lang="en-US" altLang="zh-CN" sz="1800" i="1">
                                <a:solidFill>
                                  <a:srgbClr val="C00000"/>
                                </a:solidFill>
                                <a:latin typeface="Cambria Math" panose="02040503050406030204" pitchFamily="18" charset="0"/>
                                <a:ea typeface="Cambria Math" panose="02040503050406030204" pitchFamily="18" charset="0"/>
                              </a:rPr>
                              <m:t>𝟏</m:t>
                            </m:r>
                          </m:num>
                          <m:den>
                            <m:r>
                              <a:rPr kumimoji="1" lang="en-US" altLang="zh-CN" sz="1800" i="1">
                                <a:solidFill>
                                  <a:srgbClr val="C00000"/>
                                </a:solidFill>
                                <a:latin typeface="Cambria Math" panose="02040503050406030204" pitchFamily="18" charset="0"/>
                                <a:ea typeface="Cambria Math" panose="02040503050406030204" pitchFamily="18" charset="0"/>
                              </a:rPr>
                              <m:t>𝜹</m:t>
                            </m:r>
                          </m:den>
                        </m:f>
                      </m:e>
                    </m:d>
                  </m:oMath>
                </a14:m>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 </a:t>
                </a:r>
              </a:p>
              <a:p>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for</a:t>
                </a:r>
                <a:r>
                  <a:rPr lang="en-US" altLang="zh-CN" sz="1800" dirty="0">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a:t> </a:t>
                </a:r>
                <a14:m>
                  <m:oMath xmlns:m="http://schemas.openxmlformats.org/officeDocument/2006/math">
                    <m:r>
                      <a:rPr lang="en-US" altLang="zh-CN" sz="1800" i="1" kern="0" smtClean="0">
                        <a:solidFill>
                          <a:sysClr val="windowText" lastClr="000000"/>
                        </a:solidFill>
                        <a:latin typeface="Cambria Math" panose="02040503050406030204" pitchFamily="18" charset="0"/>
                        <a:ea typeface="Cambria Math" panose="02040503050406030204" pitchFamily="18" charset="0"/>
                      </a:rPr>
                      <m:t>∀</m:t>
                    </m:r>
                    <m:r>
                      <a:rPr lang="en-US" altLang="zh-CN" sz="180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1800" b="0" i="1" kern="0" smtClean="0">
                        <a:solidFill>
                          <a:sysClr val="windowText" lastClr="000000"/>
                        </a:solidFill>
                        <a:latin typeface="Cambria Math" panose="02040503050406030204" pitchFamily="18" charset="0"/>
                        <a:ea typeface="Cambria Math" panose="02040503050406030204" pitchFamily="18" charset="0"/>
                      </a:rPr>
                      <m:t>&gt;</m:t>
                    </m:r>
                    <m:r>
                      <a:rPr lang="en-US" altLang="zh-CN" sz="1800" b="0" i="1" kern="0" smtClean="0">
                        <a:solidFill>
                          <a:sysClr val="windowText" lastClr="000000"/>
                        </a:solidFill>
                        <a:latin typeface="Cambria Math" panose="02040503050406030204" pitchFamily="18" charset="0"/>
                        <a:ea typeface="Cambria Math" panose="02040503050406030204" pitchFamily="18" charset="0"/>
                      </a:rPr>
                      <m:t>𝛿</m:t>
                    </m:r>
                  </m:oMath>
                </a14:m>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 and constant </a:t>
                </a:r>
                <a14:m>
                  <m:oMath xmlns:m="http://schemas.openxmlformats.org/officeDocument/2006/math">
                    <m:r>
                      <a:rPr lang="en-US" altLang="zh-CN" sz="1800" b="0" i="1" smtClean="0">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m:t>𝑐</m:t>
                    </m:r>
                  </m:oMath>
                </a14:m>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 </a:t>
                </a:r>
              </a:p>
              <a:p>
                <a:pPr/>
                <a14:m>
                  <m:oMathPara xmlns:m="http://schemas.openxmlformats.org/officeDocument/2006/math">
                    <m:oMathParaPr>
                      <m:jc m:val="centerGroup"/>
                    </m:oMathParaPr>
                    <m:oMath xmlns:m="http://schemas.openxmlformats.org/officeDocument/2006/math">
                      <m:d>
                        <m:dPr>
                          <m:begChr m:val="|"/>
                          <m:endChr m:val="|"/>
                          <m:ctrlPr>
                            <a:rPr lang="en-US" altLang="zh-CN" sz="1800" i="1">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m:ctrlPr>
                        </m:dPr>
                        <m:e>
                          <m:acc>
                            <m:accPr>
                              <m:chr m:val="̂"/>
                              <m:ctrlPr>
                                <a:rPr lang="en-US" altLang="zh-CN" sz="1800" b="0" i="1" kern="0">
                                  <a:solidFill>
                                    <a:sysClr val="windowText" lastClr="000000"/>
                                  </a:solidFill>
                                  <a:latin typeface="Cambria Math" panose="02040503050406030204" pitchFamily="18" charset="0"/>
                                  <a:ea typeface="Cambria Math" panose="02040503050406030204" pitchFamily="18" charset="0"/>
                                </a:rPr>
                              </m:ctrlPr>
                            </m:accPr>
                            <m:e>
                              <m:r>
                                <a:rPr lang="en-US" altLang="zh-CN" sz="1800" b="0" i="1" kern="0">
                                  <a:solidFill>
                                    <a:sysClr val="windowText" lastClr="000000"/>
                                  </a:solidFill>
                                  <a:latin typeface="Cambria Math" panose="02040503050406030204" pitchFamily="18" charset="0"/>
                                  <a:ea typeface="Cambria Math" panose="02040503050406030204" pitchFamily="18" charset="0"/>
                                </a:rPr>
                                <m:t>𝜋</m:t>
                              </m:r>
                            </m:e>
                          </m:acc>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1800" i="1" kern="0">
                              <a:solidFill>
                                <a:sysClr val="windowText" lastClr="000000"/>
                              </a:solidFill>
                              <a:latin typeface="Cambria Math" panose="02040503050406030204" pitchFamily="18" charset="0"/>
                              <a:ea typeface="Cambria Math" panose="02040503050406030204" pitchFamily="18" charset="0"/>
                            </a:rPr>
                            <m:t>−</m:t>
                          </m:r>
                          <m:r>
                            <a:rPr lang="en-US" altLang="zh-CN" sz="180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e>
                      </m:d>
                      <m:r>
                        <a:rPr lang="en-US" altLang="zh-CN" sz="18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18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𝑐</m:t>
                      </m:r>
                      <m:r>
                        <a:rPr lang="en-US" altLang="zh-CN" sz="18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oMath>
                  </m:oMathPara>
                </a14:m>
                <a:endParaRPr lang="en-US" altLang="zh-CN" sz="1800" dirty="0"/>
              </a:p>
            </p:txBody>
          </p:sp>
        </mc:Choice>
        <mc:Fallback xmlns="">
          <p:sp>
            <p:nvSpPr>
              <p:cNvPr id="19" name="矩形 18">
                <a:extLst>
                  <a:ext uri="{FF2B5EF4-FFF2-40B4-BE49-F238E27FC236}">
                    <a16:creationId xmlns:a16="http://schemas.microsoft.com/office/drawing/2014/main" id="{CA45BA2E-B0E1-354C-ACC2-B3C5C0BC0E35}"/>
                  </a:ext>
                </a:extLst>
              </p:cNvPr>
              <p:cNvSpPr>
                <a:spLocks noRot="1" noChangeAspect="1" noMove="1" noResize="1" noEditPoints="1" noAdjustHandles="1" noChangeArrowheads="1" noChangeShapeType="1" noTextEdit="1"/>
              </p:cNvSpPr>
              <p:nvPr/>
            </p:nvSpPr>
            <p:spPr>
              <a:xfrm>
                <a:off x="3952252" y="4978170"/>
                <a:ext cx="3246298" cy="1060868"/>
              </a:xfrm>
              <a:prstGeom prst="rect">
                <a:avLst/>
              </a:prstGeom>
              <a:blipFill>
                <a:blip r:embed="rId25"/>
                <a:stretch>
                  <a:fillRect l="-772" r="-772"/>
                </a:stretch>
              </a:blipFill>
              <a:ln w="28575">
                <a:solidFill>
                  <a:srgbClr val="C00000"/>
                </a:solidFill>
              </a:ln>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58A9B7A-1027-2545-B842-CB75A6C5EA82}"/>
              </a:ext>
            </a:extLst>
          </p:cNvPr>
          <p:cNvSpPr txBox="1"/>
          <p:nvPr/>
        </p:nvSpPr>
        <p:spPr>
          <a:xfrm>
            <a:off x="7157735" y="2022667"/>
            <a:ext cx="2350244" cy="400110"/>
          </a:xfrm>
          <a:prstGeom prst="rect">
            <a:avLst/>
          </a:prstGeom>
          <a:noFill/>
        </p:spPr>
        <p:txBody>
          <a:bodyPr wrap="square" rtlCol="0">
            <a:spAutoFit/>
          </a:bodyPr>
          <a:lstStyle/>
          <a:p>
            <a:r>
              <a:rPr kumimoji="1" lang="en-US" altLang="zh-CN" sz="2000" b="0" dirty="0">
                <a:latin typeface="Corbel" panose="020B0503020204020204" pitchFamily="34" charset="0"/>
              </a:rPr>
              <a:t>single-source PPR</a:t>
            </a:r>
            <a:endParaRPr kumimoji="1" lang="zh-CN" altLang="en-US" sz="2000" b="0" dirty="0">
              <a:latin typeface="Corbel" panose="020B0503020204020204" pitchFamily="34" charset="0"/>
            </a:endParaRPr>
          </a:p>
        </p:txBody>
      </p:sp>
      <p:sp>
        <p:nvSpPr>
          <p:cNvPr id="23" name="文本框 22">
            <a:extLst>
              <a:ext uri="{FF2B5EF4-FFF2-40B4-BE49-F238E27FC236}">
                <a16:creationId xmlns:a16="http://schemas.microsoft.com/office/drawing/2014/main" id="{8D673327-47E3-E840-9CE5-BA8400BF2BAF}"/>
              </a:ext>
            </a:extLst>
          </p:cNvPr>
          <p:cNvSpPr txBox="1"/>
          <p:nvPr/>
        </p:nvSpPr>
        <p:spPr>
          <a:xfrm>
            <a:off x="196539" y="5784822"/>
            <a:ext cx="2813758" cy="400110"/>
          </a:xfrm>
          <a:prstGeom prst="rect">
            <a:avLst/>
          </a:prstGeom>
          <a:noFill/>
        </p:spPr>
        <p:txBody>
          <a:bodyPr wrap="square" rtlCol="0">
            <a:spAutoFit/>
          </a:bodyPr>
          <a:lstStyle/>
          <a:p>
            <a:r>
              <a:rPr kumimoji="1" lang="en-US" altLang="zh-CN" sz="2000" dirty="0">
                <a:latin typeface="Corbel" panose="020B0503020204020204" pitchFamily="34" charset="0"/>
              </a:rPr>
              <a:t>Monte-Carlo sampling:</a:t>
            </a:r>
            <a:endParaRPr kumimoji="1" lang="zh-CN" altLang="en-US" sz="20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3" name="矩形 162">
                <a:extLst>
                  <a:ext uri="{FF2B5EF4-FFF2-40B4-BE49-F238E27FC236}">
                    <a16:creationId xmlns:a16="http://schemas.microsoft.com/office/drawing/2014/main" id="{C01BAD7A-607B-3E46-9DE0-8FB06310E1DD}"/>
                  </a:ext>
                </a:extLst>
              </p:cNvPr>
              <p:cNvSpPr/>
              <p:nvPr/>
            </p:nvSpPr>
            <p:spPr>
              <a:xfrm>
                <a:off x="7991263" y="1699181"/>
                <a:ext cx="1089337" cy="369332"/>
              </a:xfrm>
              <a:prstGeom prst="rect">
                <a:avLst/>
              </a:prstGeom>
            </p:spPr>
            <p:txBody>
              <a:bodyPr wrap="none">
                <a:spAutoFit/>
              </a:bodyPr>
              <a:lstStyle/>
              <a:p>
                <a:r>
                  <a:rPr lang="en-US" altLang="zh-CN" sz="1800" b="0" dirty="0"/>
                  <a:t>(</a:t>
                </a:r>
                <a14:m>
                  <m:oMath xmlns:m="http://schemas.openxmlformats.org/officeDocument/2006/math">
                    <m:r>
                      <a:rPr lang="en-US" altLang="zh-CN" sz="1800" b="0" i="1">
                        <a:latin typeface="Cambria Math" panose="02040503050406030204" pitchFamily="18" charset="0"/>
                        <a:ea typeface="Cambria Math" panose="02040503050406030204" pitchFamily="18" charset="0"/>
                      </a:rPr>
                      <m:t>𝛼</m:t>
                    </m:r>
                    <m:r>
                      <a:rPr lang="en-US" altLang="zh-CN" sz="1800" b="0" i="1">
                        <a:latin typeface="Cambria Math" panose="02040503050406030204" pitchFamily="18" charset="0"/>
                        <a:ea typeface="Cambria Math" panose="02040503050406030204" pitchFamily="18" charset="0"/>
                      </a:rPr>
                      <m:t>=0.2</m:t>
                    </m:r>
                  </m:oMath>
                </a14:m>
                <a:r>
                  <a:rPr lang="en-US" altLang="zh-CN" sz="1800" b="0" dirty="0"/>
                  <a:t>)</a:t>
                </a:r>
                <a:endParaRPr lang="zh-CN" altLang="en-US" sz="1800" dirty="0"/>
              </a:p>
            </p:txBody>
          </p:sp>
        </mc:Choice>
        <mc:Fallback xmlns="">
          <p:sp>
            <p:nvSpPr>
              <p:cNvPr id="163" name="矩形 162">
                <a:extLst>
                  <a:ext uri="{FF2B5EF4-FFF2-40B4-BE49-F238E27FC236}">
                    <a16:creationId xmlns:a16="http://schemas.microsoft.com/office/drawing/2014/main" id="{C01BAD7A-607B-3E46-9DE0-8FB06310E1DD}"/>
                  </a:ext>
                </a:extLst>
              </p:cNvPr>
              <p:cNvSpPr>
                <a:spLocks noRot="1" noChangeAspect="1" noMove="1" noResize="1" noEditPoints="1" noAdjustHandles="1" noChangeArrowheads="1" noChangeShapeType="1" noTextEdit="1"/>
              </p:cNvSpPr>
              <p:nvPr/>
            </p:nvSpPr>
            <p:spPr>
              <a:xfrm>
                <a:off x="7991263" y="1699181"/>
                <a:ext cx="1089337" cy="369332"/>
              </a:xfrm>
              <a:prstGeom prst="rect">
                <a:avLst/>
              </a:prstGeom>
              <a:blipFill>
                <a:blip r:embed="rId26"/>
                <a:stretch>
                  <a:fillRect l="-4598" t="-6667" r="-3448" b="-20000"/>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41F2374A-50DF-3B48-8FC6-21C72C476B19}"/>
              </a:ext>
            </a:extLst>
          </p:cNvPr>
          <p:cNvSpPr txBox="1"/>
          <p:nvPr/>
        </p:nvSpPr>
        <p:spPr>
          <a:xfrm rot="998619">
            <a:off x="5903092" y="4801156"/>
            <a:ext cx="1598798" cy="461665"/>
          </a:xfrm>
          <a:prstGeom prst="rect">
            <a:avLst/>
          </a:prstGeom>
          <a:noFill/>
        </p:spPr>
        <p:txBody>
          <a:bodyPr wrap="square" rtlCol="0">
            <a:spAutoFit/>
          </a:bodyPr>
          <a:lstStyle/>
          <a:p>
            <a:r>
              <a:rPr kumimoji="1" lang="en-US" altLang="zh-CN" sz="2400" dirty="0">
                <a:solidFill>
                  <a:srgbClr val="FF0000"/>
                </a:solidFill>
                <a:latin typeface="Cavolini" panose="03000502040302020204" pitchFamily="66" charset="0"/>
                <a:cs typeface="Cavolini" panose="03000502040302020204" pitchFamily="66" charset="0"/>
              </a:rPr>
              <a:t>optimal</a:t>
            </a:r>
            <a:endParaRPr kumimoji="1" lang="zh-CN" altLang="en-US" sz="2400" dirty="0">
              <a:solidFill>
                <a:srgbClr val="FF0000"/>
              </a:solidFill>
              <a:latin typeface="Cavolini" panose="03000502040302020204" pitchFamily="66" charset="0"/>
              <a:cs typeface="Cavolini" panose="03000502040302020204" pitchFamily="66"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4B55E6F2-F39B-0246-980A-1968756ACAEF}"/>
                  </a:ext>
                </a:extLst>
              </p:cNvPr>
              <p:cNvSpPr/>
              <p:nvPr/>
            </p:nvSpPr>
            <p:spPr>
              <a:xfrm>
                <a:off x="4649536" y="4461810"/>
                <a:ext cx="2083840" cy="401072"/>
              </a:xfrm>
              <a:prstGeom prst="rect">
                <a:avLst/>
              </a:prstGeom>
            </p:spPr>
            <p:txBody>
              <a:bodyPr wrap="square">
                <a:spAutoFit/>
              </a:bodyPr>
              <a:lstStyle/>
              <a:p>
                <a:pPr algn="ctr"/>
                <a14:m>
                  <m:oMath xmlns:m="http://schemas.openxmlformats.org/officeDocument/2006/math">
                    <m:nary>
                      <m:naryPr>
                        <m:chr m:val="∑"/>
                        <m:limLoc m:val="subSup"/>
                        <m:ctrlPr>
                          <a:rPr lang="en-US" altLang="zh-CN" sz="2000" b="0" i="1">
                            <a:latin typeface="Cambria Math" panose="02040503050406030204" pitchFamily="18" charset="0"/>
                          </a:rPr>
                        </m:ctrlPr>
                      </m:naryPr>
                      <m:sub>
                        <m:r>
                          <m:rPr>
                            <m:brk m:alnAt="25"/>
                          </m:rPr>
                          <a:rPr lang="en-US" altLang="zh-CN" sz="2000" b="0" i="1">
                            <a:latin typeface="Cambria Math" panose="02040503050406030204" pitchFamily="18" charset="0"/>
                          </a:rPr>
                          <m:t>𝑖</m:t>
                        </m:r>
                        <m:r>
                          <a:rPr lang="en-US" altLang="zh-CN" sz="2000" b="0" i="1">
                            <a:latin typeface="Cambria Math" panose="02040503050406030204" pitchFamily="18" charset="0"/>
                          </a:rPr>
                          <m:t>=1</m:t>
                        </m:r>
                      </m:sub>
                      <m:sup>
                        <m:r>
                          <a:rPr lang="en-US" altLang="zh-CN" sz="2000" b="0" i="1">
                            <a:latin typeface="Cambria Math" panose="02040503050406030204" pitchFamily="18" charset="0"/>
                          </a:rPr>
                          <m:t>𝑛</m:t>
                        </m:r>
                      </m:sup>
                      <m:e>
                        <m:r>
                          <a:rPr lang="en-US" altLang="zh-CN" sz="2000" b="0" i="1">
                            <a:latin typeface="Cambria Math" panose="02040503050406030204" pitchFamily="18" charset="0"/>
                            <a:ea typeface="Cambria Math" panose="02040503050406030204" pitchFamily="18" charset="0"/>
                          </a:rPr>
                          <m:t>𝜋</m:t>
                        </m:r>
                        <m:d>
                          <m:dPr>
                            <m:ctrlPr>
                              <a:rPr lang="en-US" altLang="zh-CN" sz="2000" b="0" i="1">
                                <a:latin typeface="Cambria Math" panose="02040503050406030204" pitchFamily="18" charset="0"/>
                                <a:ea typeface="Cambria Math" panose="02040503050406030204" pitchFamily="18" charset="0"/>
                              </a:rPr>
                            </m:ctrlPr>
                          </m:dPr>
                          <m:e>
                            <m:r>
                              <a:rPr lang="en-US" altLang="zh-CN" sz="2000" b="0" i="1">
                                <a:latin typeface="Cambria Math" panose="02040503050406030204" pitchFamily="18" charset="0"/>
                                <a:ea typeface="Cambria Math" panose="02040503050406030204" pitchFamily="18" charset="0"/>
                              </a:rPr>
                              <m:t>𝑠</m:t>
                            </m:r>
                            <m:r>
                              <a:rPr lang="en-US" altLang="zh-CN" sz="2000" b="0" i="1">
                                <a:latin typeface="Cambria Math" panose="02040503050406030204" pitchFamily="18" charset="0"/>
                                <a:ea typeface="Cambria Math" panose="02040503050406030204" pitchFamily="18" charset="0"/>
                              </a:rPr>
                              <m:t>,</m:t>
                            </m:r>
                            <m:sSub>
                              <m:sSubPr>
                                <m:ctrlPr>
                                  <a:rPr lang="en-US" altLang="zh-CN" sz="2000" b="0" i="1">
                                    <a:latin typeface="Cambria Math" panose="02040503050406030204" pitchFamily="18" charset="0"/>
                                    <a:ea typeface="Cambria Math" panose="02040503050406030204" pitchFamily="18" charset="0"/>
                                  </a:rPr>
                                </m:ctrlPr>
                              </m:sSubPr>
                              <m:e>
                                <m:r>
                                  <a:rPr lang="en-US" altLang="zh-CN" sz="2000" b="0" i="1">
                                    <a:latin typeface="Cambria Math" panose="02040503050406030204" pitchFamily="18" charset="0"/>
                                    <a:ea typeface="Cambria Math" panose="02040503050406030204" pitchFamily="18" charset="0"/>
                                  </a:rPr>
                                  <m:t>𝑣</m:t>
                                </m:r>
                              </m:e>
                              <m:sub>
                                <m:r>
                                  <a:rPr lang="en-US" altLang="zh-CN" sz="2000" b="0" i="1">
                                    <a:latin typeface="Cambria Math" panose="02040503050406030204" pitchFamily="18" charset="0"/>
                                    <a:ea typeface="Cambria Math" panose="02040503050406030204" pitchFamily="18" charset="0"/>
                                  </a:rPr>
                                  <m:t>𝑖</m:t>
                                </m:r>
                              </m:sub>
                            </m:sSub>
                          </m:e>
                        </m:d>
                        <m:r>
                          <a:rPr lang="en-US" altLang="zh-CN" sz="2000" b="0" i="1">
                            <a:latin typeface="Cambria Math" panose="02040503050406030204" pitchFamily="18" charset="0"/>
                            <a:ea typeface="Cambria Math" panose="02040503050406030204" pitchFamily="18" charset="0"/>
                          </a:rPr>
                          <m:t>=1</m:t>
                        </m:r>
                      </m:e>
                    </m:nary>
                  </m:oMath>
                </a14:m>
                <a:r>
                  <a:rPr lang="en-US" altLang="zh-CN" sz="2000" b="0" dirty="0"/>
                  <a:t> </a:t>
                </a:r>
                <a:r>
                  <a:rPr lang="en-US" altLang="zh-CN" sz="2000" dirty="0"/>
                  <a:t> </a:t>
                </a:r>
                <a:endParaRPr lang="zh-CN" altLang="en-US" sz="2000" dirty="0"/>
              </a:p>
            </p:txBody>
          </p:sp>
        </mc:Choice>
        <mc:Fallback xmlns="">
          <p:sp>
            <p:nvSpPr>
              <p:cNvPr id="3" name="矩形 2">
                <a:extLst>
                  <a:ext uri="{FF2B5EF4-FFF2-40B4-BE49-F238E27FC236}">
                    <a16:creationId xmlns:a16="http://schemas.microsoft.com/office/drawing/2014/main" id="{4B55E6F2-F39B-0246-980A-1968756ACAEF}"/>
                  </a:ext>
                </a:extLst>
              </p:cNvPr>
              <p:cNvSpPr>
                <a:spLocks noRot="1" noChangeAspect="1" noMove="1" noResize="1" noEditPoints="1" noAdjustHandles="1" noChangeArrowheads="1" noChangeShapeType="1" noTextEdit="1"/>
              </p:cNvSpPr>
              <p:nvPr/>
            </p:nvSpPr>
            <p:spPr>
              <a:xfrm>
                <a:off x="4649536" y="4461810"/>
                <a:ext cx="2083840" cy="401072"/>
              </a:xfrm>
              <a:prstGeom prst="rect">
                <a:avLst/>
              </a:prstGeom>
              <a:blipFill>
                <a:blip r:embed="rId27"/>
                <a:stretch>
                  <a:fillRect l="-15152" t="-112121" b="-172727"/>
                </a:stretch>
              </a:blipFill>
            </p:spPr>
            <p:txBody>
              <a:bodyPr/>
              <a:lstStyle/>
              <a:p>
                <a:r>
                  <a:rPr lang="zh-CN" altLang="en-US">
                    <a:noFill/>
                  </a:rPr>
                  <a:t> </a:t>
                </a:r>
              </a:p>
            </p:txBody>
          </p:sp>
        </mc:Fallback>
      </mc:AlternateContent>
      <p:grpSp>
        <p:nvGrpSpPr>
          <p:cNvPr id="108" name="Group 2">
            <a:extLst>
              <a:ext uri="{FF2B5EF4-FFF2-40B4-BE49-F238E27FC236}">
                <a16:creationId xmlns:a16="http://schemas.microsoft.com/office/drawing/2014/main" id="{56DB7F95-0596-4641-8279-E01F1BAE8889}"/>
              </a:ext>
            </a:extLst>
          </p:cNvPr>
          <p:cNvGrpSpPr>
            <a:grpSpLocks/>
          </p:cNvGrpSpPr>
          <p:nvPr/>
        </p:nvGrpSpPr>
        <p:grpSpPr bwMode="auto">
          <a:xfrm>
            <a:off x="73496" y="980728"/>
            <a:ext cx="7162800" cy="5105400"/>
            <a:chOff x="1152" y="1344"/>
            <a:chExt cx="3408" cy="2064"/>
          </a:xfrm>
        </p:grpSpPr>
        <p:sp>
          <p:nvSpPr>
            <p:cNvPr id="112" name="Oval 3">
              <a:extLst>
                <a:ext uri="{FF2B5EF4-FFF2-40B4-BE49-F238E27FC236}">
                  <a16:creationId xmlns:a16="http://schemas.microsoft.com/office/drawing/2014/main" id="{243C9B85-8242-A245-AD2A-8EAB564EE26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115" name="Oval 4">
              <a:extLst>
                <a:ext uri="{FF2B5EF4-FFF2-40B4-BE49-F238E27FC236}">
                  <a16:creationId xmlns:a16="http://schemas.microsoft.com/office/drawing/2014/main" id="{FCD34450-0DCC-864B-9A86-DD7EA13B27EC}"/>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120" name="Oval 5">
              <a:extLst>
                <a:ext uri="{FF2B5EF4-FFF2-40B4-BE49-F238E27FC236}">
                  <a16:creationId xmlns:a16="http://schemas.microsoft.com/office/drawing/2014/main" id="{CD223521-510D-3542-91F8-1B2D729CBC69}"/>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123" name="Oval 6">
              <a:extLst>
                <a:ext uri="{FF2B5EF4-FFF2-40B4-BE49-F238E27FC236}">
                  <a16:creationId xmlns:a16="http://schemas.microsoft.com/office/drawing/2014/main" id="{E7D0B75B-5F46-FF46-8DED-74898D524762}"/>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126" name="Oval 7">
              <a:extLst>
                <a:ext uri="{FF2B5EF4-FFF2-40B4-BE49-F238E27FC236}">
                  <a16:creationId xmlns:a16="http://schemas.microsoft.com/office/drawing/2014/main" id="{E805D66A-AC2B-EF4D-86EF-F56931BA62C8}"/>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131" name="Oval 8">
              <a:extLst>
                <a:ext uri="{FF2B5EF4-FFF2-40B4-BE49-F238E27FC236}">
                  <a16:creationId xmlns:a16="http://schemas.microsoft.com/office/drawing/2014/main" id="{394D8869-1503-614C-88FF-5F684A4336E8}"/>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135" name="Oval 9">
              <a:extLst>
                <a:ext uri="{FF2B5EF4-FFF2-40B4-BE49-F238E27FC236}">
                  <a16:creationId xmlns:a16="http://schemas.microsoft.com/office/drawing/2014/main" id="{F16DC6A1-1D87-CA47-B215-2C468B52757C}"/>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38" name="Oval 10">
              <a:extLst>
                <a:ext uri="{FF2B5EF4-FFF2-40B4-BE49-F238E27FC236}">
                  <a16:creationId xmlns:a16="http://schemas.microsoft.com/office/drawing/2014/main" id="{CC69AE37-7F41-D74A-9F30-04C4FF371C79}"/>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41" name="Oval 11">
              <a:extLst>
                <a:ext uri="{FF2B5EF4-FFF2-40B4-BE49-F238E27FC236}">
                  <a16:creationId xmlns:a16="http://schemas.microsoft.com/office/drawing/2014/main" id="{B16F378D-A4CA-844D-94B1-C193912BAE43}"/>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44" name="Oval 12">
              <a:extLst>
                <a:ext uri="{FF2B5EF4-FFF2-40B4-BE49-F238E27FC236}">
                  <a16:creationId xmlns:a16="http://schemas.microsoft.com/office/drawing/2014/main" id="{AF0C74C0-86D9-AB4F-A4B2-D5AB3DF6FACC}"/>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64" name="Oval 13">
              <a:extLst>
                <a:ext uri="{FF2B5EF4-FFF2-40B4-BE49-F238E27FC236}">
                  <a16:creationId xmlns:a16="http://schemas.microsoft.com/office/drawing/2014/main" id="{8A0B4587-9C31-254D-BD9D-10F05CA7B987}"/>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65" name="Oval 14">
              <a:extLst>
                <a:ext uri="{FF2B5EF4-FFF2-40B4-BE49-F238E27FC236}">
                  <a16:creationId xmlns:a16="http://schemas.microsoft.com/office/drawing/2014/main" id="{D9B8E62C-5E48-AC48-89D1-5823577F8F6F}"/>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166" name="AutoShape 39">
            <a:extLst>
              <a:ext uri="{FF2B5EF4-FFF2-40B4-BE49-F238E27FC236}">
                <a16:creationId xmlns:a16="http://schemas.microsoft.com/office/drawing/2014/main" id="{AAFA62B3-4C4A-AA42-A729-09E6E2B6FB5A}"/>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67" name="Oval 5">
            <a:extLst>
              <a:ext uri="{FF2B5EF4-FFF2-40B4-BE49-F238E27FC236}">
                <a16:creationId xmlns:a16="http://schemas.microsoft.com/office/drawing/2014/main" id="{73796AFA-3751-DF4F-B60D-90B294E8EA46}"/>
              </a:ext>
            </a:extLst>
          </p:cNvPr>
          <p:cNvSpPr>
            <a:spLocks noChangeArrowheads="1"/>
          </p:cNvSpPr>
          <p:nvPr/>
        </p:nvSpPr>
        <p:spPr bwMode="auto">
          <a:xfrm>
            <a:off x="4020021" y="242535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68" name="AutoShape 39">
            <a:extLst>
              <a:ext uri="{FF2B5EF4-FFF2-40B4-BE49-F238E27FC236}">
                <a16:creationId xmlns:a16="http://schemas.microsoft.com/office/drawing/2014/main" id="{F58F1A69-AD2C-274E-BC83-58773C0C3852}"/>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69" name="AutoShape 39">
            <a:extLst>
              <a:ext uri="{FF2B5EF4-FFF2-40B4-BE49-F238E27FC236}">
                <a16:creationId xmlns:a16="http://schemas.microsoft.com/office/drawing/2014/main" id="{50D01A3F-CD65-DE4F-9E86-6A127E9871E1}"/>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70" name="Oval 5">
            <a:extLst>
              <a:ext uri="{FF2B5EF4-FFF2-40B4-BE49-F238E27FC236}">
                <a16:creationId xmlns:a16="http://schemas.microsoft.com/office/drawing/2014/main" id="{8035CE35-54BC-054B-BE1B-063C73399E24}"/>
              </a:ext>
            </a:extLst>
          </p:cNvPr>
          <p:cNvSpPr>
            <a:spLocks noChangeArrowheads="1"/>
          </p:cNvSpPr>
          <p:nvPr/>
        </p:nvSpPr>
        <p:spPr bwMode="auto">
          <a:xfrm>
            <a:off x="4018903" y="2409082"/>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71" name="Oval 5">
            <a:extLst>
              <a:ext uri="{FF2B5EF4-FFF2-40B4-BE49-F238E27FC236}">
                <a16:creationId xmlns:a16="http://schemas.microsoft.com/office/drawing/2014/main" id="{EF086DE8-ECC1-EA44-9D41-FAD778021764}"/>
              </a:ext>
            </a:extLst>
          </p:cNvPr>
          <p:cNvSpPr>
            <a:spLocks noChangeArrowheads="1"/>
          </p:cNvSpPr>
          <p:nvPr/>
        </p:nvSpPr>
        <p:spPr bwMode="auto">
          <a:xfrm>
            <a:off x="3507259" y="4290666"/>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72" name="AutoShape 39">
            <a:extLst>
              <a:ext uri="{FF2B5EF4-FFF2-40B4-BE49-F238E27FC236}">
                <a16:creationId xmlns:a16="http://schemas.microsoft.com/office/drawing/2014/main" id="{4AE51C1A-CBD5-394E-9D6C-910079DAA502}"/>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73" name="Oval 5">
            <a:extLst>
              <a:ext uri="{FF2B5EF4-FFF2-40B4-BE49-F238E27FC236}">
                <a16:creationId xmlns:a16="http://schemas.microsoft.com/office/drawing/2014/main" id="{CFB4101D-E97C-8948-B6F9-B58835A7CC41}"/>
              </a:ext>
            </a:extLst>
          </p:cNvPr>
          <p:cNvSpPr>
            <a:spLocks noChangeArrowheads="1"/>
          </p:cNvSpPr>
          <p:nvPr/>
        </p:nvSpPr>
        <p:spPr bwMode="auto">
          <a:xfrm>
            <a:off x="1074079" y="1938099"/>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mc:Choice xmlns:a14="http://schemas.microsoft.com/office/drawing/2010/main" Requires="a14">
          <p:sp>
            <p:nvSpPr>
              <p:cNvPr id="174" name="文本框 173">
                <a:extLst>
                  <a:ext uri="{FF2B5EF4-FFF2-40B4-BE49-F238E27FC236}">
                    <a16:creationId xmlns:a16="http://schemas.microsoft.com/office/drawing/2014/main" id="{89FB4006-B9D8-9A43-A484-766789CB3C73}"/>
                  </a:ext>
                </a:extLst>
              </p:cNvPr>
              <p:cNvSpPr txBox="1"/>
              <p:nvPr/>
            </p:nvSpPr>
            <p:spPr>
              <a:xfrm>
                <a:off x="1539720" y="357752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74" name="文本框 173">
                <a:extLst>
                  <a:ext uri="{FF2B5EF4-FFF2-40B4-BE49-F238E27FC236}">
                    <a16:creationId xmlns:a16="http://schemas.microsoft.com/office/drawing/2014/main" id="{89FB4006-B9D8-9A43-A484-766789CB3C73}"/>
                  </a:ext>
                </a:extLst>
              </p:cNvPr>
              <p:cNvSpPr txBox="1">
                <a:spLocks noRot="1" noChangeAspect="1" noMove="1" noResize="1" noEditPoints="1" noAdjustHandles="1" noChangeArrowheads="1" noChangeShapeType="1" noTextEdit="1"/>
              </p:cNvSpPr>
              <p:nvPr/>
            </p:nvSpPr>
            <p:spPr>
              <a:xfrm>
                <a:off x="1539720" y="3577522"/>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5" name="文本框 174">
                <a:extLst>
                  <a:ext uri="{FF2B5EF4-FFF2-40B4-BE49-F238E27FC236}">
                    <a16:creationId xmlns:a16="http://schemas.microsoft.com/office/drawing/2014/main" id="{0637800F-5F88-2E44-82DE-28B357D50BE8}"/>
                  </a:ext>
                </a:extLst>
              </p:cNvPr>
              <p:cNvSpPr txBox="1"/>
              <p:nvPr/>
            </p:nvSpPr>
            <p:spPr>
              <a:xfrm>
                <a:off x="1665758" y="238282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75" name="文本框 174">
                <a:extLst>
                  <a:ext uri="{FF2B5EF4-FFF2-40B4-BE49-F238E27FC236}">
                    <a16:creationId xmlns:a16="http://schemas.microsoft.com/office/drawing/2014/main" id="{0637800F-5F88-2E44-82DE-28B357D50BE8}"/>
                  </a:ext>
                </a:extLst>
              </p:cNvPr>
              <p:cNvSpPr txBox="1">
                <a:spLocks noRot="1" noChangeAspect="1" noMove="1" noResize="1" noEditPoints="1" noAdjustHandles="1" noChangeArrowheads="1" noChangeShapeType="1" noTextEdit="1"/>
              </p:cNvSpPr>
              <p:nvPr/>
            </p:nvSpPr>
            <p:spPr>
              <a:xfrm>
                <a:off x="1665758" y="2382824"/>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6" name="文本框 175">
                <a:extLst>
                  <a:ext uri="{FF2B5EF4-FFF2-40B4-BE49-F238E27FC236}">
                    <a16:creationId xmlns:a16="http://schemas.microsoft.com/office/drawing/2014/main" id="{B1FC6EF9-4E53-094B-9077-3B728148542C}"/>
                  </a:ext>
                </a:extLst>
              </p:cNvPr>
              <p:cNvSpPr txBox="1"/>
              <p:nvPr/>
            </p:nvSpPr>
            <p:spPr>
              <a:xfrm>
                <a:off x="2488906" y="206405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76" name="文本框 175">
                <a:extLst>
                  <a:ext uri="{FF2B5EF4-FFF2-40B4-BE49-F238E27FC236}">
                    <a16:creationId xmlns:a16="http://schemas.microsoft.com/office/drawing/2014/main" id="{B1FC6EF9-4E53-094B-9077-3B728148542C}"/>
                  </a:ext>
                </a:extLst>
              </p:cNvPr>
              <p:cNvSpPr txBox="1">
                <a:spLocks noRot="1" noChangeAspect="1" noMove="1" noResize="1" noEditPoints="1" noAdjustHandles="1" noChangeArrowheads="1" noChangeShapeType="1" noTextEdit="1"/>
              </p:cNvSpPr>
              <p:nvPr/>
            </p:nvSpPr>
            <p:spPr>
              <a:xfrm>
                <a:off x="2488906" y="2064058"/>
                <a:ext cx="933757"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7" name="文本框 176">
                <a:extLst>
                  <a:ext uri="{FF2B5EF4-FFF2-40B4-BE49-F238E27FC236}">
                    <a16:creationId xmlns:a16="http://schemas.microsoft.com/office/drawing/2014/main" id="{844B6D11-FB5A-514A-88E6-6E1E2589561D}"/>
                  </a:ext>
                </a:extLst>
              </p:cNvPr>
              <p:cNvSpPr txBox="1"/>
              <p:nvPr/>
            </p:nvSpPr>
            <p:spPr>
              <a:xfrm>
                <a:off x="4099890" y="297269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p:sp>
            <p:nvSpPr>
              <p:cNvPr id="177" name="文本框 176">
                <a:extLst>
                  <a:ext uri="{FF2B5EF4-FFF2-40B4-BE49-F238E27FC236}">
                    <a16:creationId xmlns:a16="http://schemas.microsoft.com/office/drawing/2014/main" id="{844B6D11-FB5A-514A-88E6-6E1E2589561D}"/>
                  </a:ext>
                </a:extLst>
              </p:cNvPr>
              <p:cNvSpPr txBox="1">
                <a:spLocks noRot="1" noChangeAspect="1" noMove="1" noResize="1" noEditPoints="1" noAdjustHandles="1" noChangeArrowheads="1" noChangeShapeType="1" noTextEdit="1"/>
              </p:cNvSpPr>
              <p:nvPr/>
            </p:nvSpPr>
            <p:spPr>
              <a:xfrm>
                <a:off x="4099890" y="2972698"/>
                <a:ext cx="933757"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8" name="文本框 177">
                <a:extLst>
                  <a:ext uri="{FF2B5EF4-FFF2-40B4-BE49-F238E27FC236}">
                    <a16:creationId xmlns:a16="http://schemas.microsoft.com/office/drawing/2014/main" id="{7090A316-E4BD-F040-9AF2-5D4A00EE1565}"/>
                  </a:ext>
                </a:extLst>
              </p:cNvPr>
              <p:cNvSpPr txBox="1"/>
              <p:nvPr/>
            </p:nvSpPr>
            <p:spPr>
              <a:xfrm>
                <a:off x="1216256" y="429066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78" name="文本框 177">
                <a:extLst>
                  <a:ext uri="{FF2B5EF4-FFF2-40B4-BE49-F238E27FC236}">
                    <a16:creationId xmlns:a16="http://schemas.microsoft.com/office/drawing/2014/main" id="{7090A316-E4BD-F040-9AF2-5D4A00EE1565}"/>
                  </a:ext>
                </a:extLst>
              </p:cNvPr>
              <p:cNvSpPr txBox="1">
                <a:spLocks noRot="1" noChangeAspect="1" noMove="1" noResize="1" noEditPoints="1" noAdjustHandles="1" noChangeArrowheads="1" noChangeShapeType="1" noTextEdit="1"/>
              </p:cNvSpPr>
              <p:nvPr/>
            </p:nvSpPr>
            <p:spPr>
              <a:xfrm>
                <a:off x="1216256" y="4290666"/>
                <a:ext cx="933757"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9" name="文本框 178">
                <a:extLst>
                  <a:ext uri="{FF2B5EF4-FFF2-40B4-BE49-F238E27FC236}">
                    <a16:creationId xmlns:a16="http://schemas.microsoft.com/office/drawing/2014/main" id="{8E51E090-BF52-7846-8E9C-C2DE44B82E43}"/>
                  </a:ext>
                </a:extLst>
              </p:cNvPr>
              <p:cNvSpPr txBox="1"/>
              <p:nvPr/>
            </p:nvSpPr>
            <p:spPr>
              <a:xfrm>
                <a:off x="3172187" y="375433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79" name="文本框 178">
                <a:extLst>
                  <a:ext uri="{FF2B5EF4-FFF2-40B4-BE49-F238E27FC236}">
                    <a16:creationId xmlns:a16="http://schemas.microsoft.com/office/drawing/2014/main" id="{8E51E090-BF52-7846-8E9C-C2DE44B82E43}"/>
                  </a:ext>
                </a:extLst>
              </p:cNvPr>
              <p:cNvSpPr txBox="1">
                <a:spLocks noRot="1" noChangeAspect="1" noMove="1" noResize="1" noEditPoints="1" noAdjustHandles="1" noChangeArrowheads="1" noChangeShapeType="1" noTextEdit="1"/>
              </p:cNvSpPr>
              <p:nvPr/>
            </p:nvSpPr>
            <p:spPr>
              <a:xfrm>
                <a:off x="3172187" y="3754330"/>
                <a:ext cx="933757"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0" name="文本框 179">
                <a:extLst>
                  <a:ext uri="{FF2B5EF4-FFF2-40B4-BE49-F238E27FC236}">
                    <a16:creationId xmlns:a16="http://schemas.microsoft.com/office/drawing/2014/main" id="{42923251-393E-5D44-B251-3F0D1BC8156B}"/>
                  </a:ext>
                </a:extLst>
              </p:cNvPr>
              <p:cNvSpPr txBox="1"/>
              <p:nvPr/>
            </p:nvSpPr>
            <p:spPr>
              <a:xfrm>
                <a:off x="4112497" y="215660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p:sp>
            <p:nvSpPr>
              <p:cNvPr id="180" name="文本框 179">
                <a:extLst>
                  <a:ext uri="{FF2B5EF4-FFF2-40B4-BE49-F238E27FC236}">
                    <a16:creationId xmlns:a16="http://schemas.microsoft.com/office/drawing/2014/main" id="{42923251-393E-5D44-B251-3F0D1BC8156B}"/>
                  </a:ext>
                </a:extLst>
              </p:cNvPr>
              <p:cNvSpPr txBox="1">
                <a:spLocks noRot="1" noChangeAspect="1" noMove="1" noResize="1" noEditPoints="1" noAdjustHandles="1" noChangeArrowheads="1" noChangeShapeType="1" noTextEdit="1"/>
              </p:cNvSpPr>
              <p:nvPr/>
            </p:nvSpPr>
            <p:spPr>
              <a:xfrm>
                <a:off x="4112497" y="2156605"/>
                <a:ext cx="933757"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1" name="文本框 180">
                <a:extLst>
                  <a:ext uri="{FF2B5EF4-FFF2-40B4-BE49-F238E27FC236}">
                    <a16:creationId xmlns:a16="http://schemas.microsoft.com/office/drawing/2014/main" id="{9FAEDD8F-14D9-3D41-A052-3754332EDDBB}"/>
                  </a:ext>
                </a:extLst>
              </p:cNvPr>
              <p:cNvSpPr txBox="1"/>
              <p:nvPr/>
            </p:nvSpPr>
            <p:spPr>
              <a:xfrm>
                <a:off x="-5705" y="329541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81" name="文本框 180">
                <a:extLst>
                  <a:ext uri="{FF2B5EF4-FFF2-40B4-BE49-F238E27FC236}">
                    <a16:creationId xmlns:a16="http://schemas.microsoft.com/office/drawing/2014/main" id="{9FAEDD8F-14D9-3D41-A052-3754332EDDBB}"/>
                  </a:ext>
                </a:extLst>
              </p:cNvPr>
              <p:cNvSpPr txBox="1">
                <a:spLocks noRot="1" noChangeAspect="1" noMove="1" noResize="1" noEditPoints="1" noAdjustHandles="1" noChangeArrowheads="1" noChangeShapeType="1" noTextEdit="1"/>
              </p:cNvSpPr>
              <p:nvPr/>
            </p:nvSpPr>
            <p:spPr>
              <a:xfrm>
                <a:off x="-5705" y="3295410"/>
                <a:ext cx="933757" cy="369332"/>
              </a:xfrm>
              <a:prstGeom prst="rect">
                <a:avLst/>
              </a:prstGeom>
              <a:blipFill>
                <a:blip r:embed="rId3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2" name="文本框 181">
                <a:extLst>
                  <a:ext uri="{FF2B5EF4-FFF2-40B4-BE49-F238E27FC236}">
                    <a16:creationId xmlns:a16="http://schemas.microsoft.com/office/drawing/2014/main" id="{F1572602-709E-FF40-9772-B481212AB916}"/>
                  </a:ext>
                </a:extLst>
              </p:cNvPr>
              <p:cNvSpPr txBox="1"/>
              <p:nvPr/>
            </p:nvSpPr>
            <p:spPr>
              <a:xfrm>
                <a:off x="70183" y="209564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82" name="文本框 181">
                <a:extLst>
                  <a:ext uri="{FF2B5EF4-FFF2-40B4-BE49-F238E27FC236}">
                    <a16:creationId xmlns:a16="http://schemas.microsoft.com/office/drawing/2014/main" id="{F1572602-709E-FF40-9772-B481212AB916}"/>
                  </a:ext>
                </a:extLst>
              </p:cNvPr>
              <p:cNvSpPr txBox="1">
                <a:spLocks noRot="1" noChangeAspect="1" noMove="1" noResize="1" noEditPoints="1" noAdjustHandles="1" noChangeArrowheads="1" noChangeShapeType="1" noTextEdit="1"/>
              </p:cNvSpPr>
              <p:nvPr/>
            </p:nvSpPr>
            <p:spPr>
              <a:xfrm>
                <a:off x="70183" y="2095644"/>
                <a:ext cx="933757" cy="369332"/>
              </a:xfrm>
              <a:prstGeom prst="rect">
                <a:avLst/>
              </a:prstGeom>
              <a:blipFill>
                <a:blip r:embed="rId3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3" name="文本框 182">
                <a:extLst>
                  <a:ext uri="{FF2B5EF4-FFF2-40B4-BE49-F238E27FC236}">
                    <a16:creationId xmlns:a16="http://schemas.microsoft.com/office/drawing/2014/main" id="{C5205C6D-D399-BF4B-9CAD-C0A5538A26D5}"/>
                  </a:ext>
                </a:extLst>
              </p:cNvPr>
              <p:cNvSpPr txBox="1"/>
              <p:nvPr/>
            </p:nvSpPr>
            <p:spPr>
              <a:xfrm>
                <a:off x="2244968" y="204147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83" name="文本框 182">
                <a:extLst>
                  <a:ext uri="{FF2B5EF4-FFF2-40B4-BE49-F238E27FC236}">
                    <a16:creationId xmlns:a16="http://schemas.microsoft.com/office/drawing/2014/main" id="{C5205C6D-D399-BF4B-9CAD-C0A5538A26D5}"/>
                  </a:ext>
                </a:extLst>
              </p:cNvPr>
              <p:cNvSpPr txBox="1">
                <a:spLocks noRot="1" noChangeAspect="1" noMove="1" noResize="1" noEditPoints="1" noAdjustHandles="1" noChangeArrowheads="1" noChangeShapeType="1" noTextEdit="1"/>
              </p:cNvSpPr>
              <p:nvPr/>
            </p:nvSpPr>
            <p:spPr>
              <a:xfrm>
                <a:off x="2244968" y="2041475"/>
                <a:ext cx="933757"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4" name="文本框 183">
                <a:extLst>
                  <a:ext uri="{FF2B5EF4-FFF2-40B4-BE49-F238E27FC236}">
                    <a16:creationId xmlns:a16="http://schemas.microsoft.com/office/drawing/2014/main" id="{962948D6-5014-5D45-BCBC-D5D1920BA90C}"/>
                  </a:ext>
                </a:extLst>
              </p:cNvPr>
              <p:cNvSpPr txBox="1"/>
              <p:nvPr/>
            </p:nvSpPr>
            <p:spPr>
              <a:xfrm>
                <a:off x="2714657" y="336657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84" name="文本框 183">
                <a:extLst>
                  <a:ext uri="{FF2B5EF4-FFF2-40B4-BE49-F238E27FC236}">
                    <a16:creationId xmlns:a16="http://schemas.microsoft.com/office/drawing/2014/main" id="{962948D6-5014-5D45-BCBC-D5D1920BA90C}"/>
                  </a:ext>
                </a:extLst>
              </p:cNvPr>
              <p:cNvSpPr txBox="1">
                <a:spLocks noRot="1" noChangeAspect="1" noMove="1" noResize="1" noEditPoints="1" noAdjustHandles="1" noChangeArrowheads="1" noChangeShapeType="1" noTextEdit="1"/>
              </p:cNvSpPr>
              <p:nvPr/>
            </p:nvSpPr>
            <p:spPr>
              <a:xfrm>
                <a:off x="2714657" y="3366573"/>
                <a:ext cx="933757" cy="369332"/>
              </a:xfrm>
              <a:prstGeom prst="rect">
                <a:avLst/>
              </a:prstGeom>
              <a:blipFill>
                <a:blip r:embed="rId3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5" name="文本框 184">
                <a:extLst>
                  <a:ext uri="{FF2B5EF4-FFF2-40B4-BE49-F238E27FC236}">
                    <a16:creationId xmlns:a16="http://schemas.microsoft.com/office/drawing/2014/main" id="{ADE80421-A127-904C-9746-DE3B99C13316}"/>
                  </a:ext>
                </a:extLst>
              </p:cNvPr>
              <p:cNvSpPr txBox="1"/>
              <p:nvPr/>
            </p:nvSpPr>
            <p:spPr>
              <a:xfrm>
                <a:off x="2734059" y="431912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85" name="文本框 184">
                <a:extLst>
                  <a:ext uri="{FF2B5EF4-FFF2-40B4-BE49-F238E27FC236}">
                    <a16:creationId xmlns:a16="http://schemas.microsoft.com/office/drawing/2014/main" id="{ADE80421-A127-904C-9746-DE3B99C13316}"/>
                  </a:ext>
                </a:extLst>
              </p:cNvPr>
              <p:cNvSpPr txBox="1">
                <a:spLocks noRot="1" noChangeAspect="1" noMove="1" noResize="1" noEditPoints="1" noAdjustHandles="1" noChangeArrowheads="1" noChangeShapeType="1" noTextEdit="1"/>
              </p:cNvSpPr>
              <p:nvPr/>
            </p:nvSpPr>
            <p:spPr>
              <a:xfrm>
                <a:off x="2734059" y="4319125"/>
                <a:ext cx="933757" cy="369332"/>
              </a:xfrm>
              <a:prstGeom prst="rect">
                <a:avLst/>
              </a:prstGeom>
              <a:blipFill>
                <a:blip r:embed="rId3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6" name="文本框 185">
                <a:extLst>
                  <a:ext uri="{FF2B5EF4-FFF2-40B4-BE49-F238E27FC236}">
                    <a16:creationId xmlns:a16="http://schemas.microsoft.com/office/drawing/2014/main" id="{21E0FF9B-BC6F-4A4C-A52A-0B3A18152C9C}"/>
                  </a:ext>
                </a:extLst>
              </p:cNvPr>
              <p:cNvSpPr txBox="1"/>
              <p:nvPr/>
            </p:nvSpPr>
            <p:spPr>
              <a:xfrm>
                <a:off x="3486745" y="399223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p:sp>
            <p:nvSpPr>
              <p:cNvPr id="186" name="文本框 185">
                <a:extLst>
                  <a:ext uri="{FF2B5EF4-FFF2-40B4-BE49-F238E27FC236}">
                    <a16:creationId xmlns:a16="http://schemas.microsoft.com/office/drawing/2014/main" id="{21E0FF9B-BC6F-4A4C-A52A-0B3A18152C9C}"/>
                  </a:ext>
                </a:extLst>
              </p:cNvPr>
              <p:cNvSpPr txBox="1">
                <a:spLocks noRot="1" noChangeAspect="1" noMove="1" noResize="1" noEditPoints="1" noAdjustHandles="1" noChangeArrowheads="1" noChangeShapeType="1" noTextEdit="1"/>
              </p:cNvSpPr>
              <p:nvPr/>
            </p:nvSpPr>
            <p:spPr>
              <a:xfrm>
                <a:off x="3486745" y="3992239"/>
                <a:ext cx="933757" cy="369332"/>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7" name="文本框 186">
                <a:extLst>
                  <a:ext uri="{FF2B5EF4-FFF2-40B4-BE49-F238E27FC236}">
                    <a16:creationId xmlns:a16="http://schemas.microsoft.com/office/drawing/2014/main" id="{32413F77-1896-C840-8E18-2ABC6BD46349}"/>
                  </a:ext>
                </a:extLst>
              </p:cNvPr>
              <p:cNvSpPr txBox="1"/>
              <p:nvPr/>
            </p:nvSpPr>
            <p:spPr>
              <a:xfrm>
                <a:off x="778657" y="305681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87" name="文本框 186">
                <a:extLst>
                  <a:ext uri="{FF2B5EF4-FFF2-40B4-BE49-F238E27FC236}">
                    <a16:creationId xmlns:a16="http://schemas.microsoft.com/office/drawing/2014/main" id="{32413F77-1896-C840-8E18-2ABC6BD46349}"/>
                  </a:ext>
                </a:extLst>
              </p:cNvPr>
              <p:cNvSpPr txBox="1">
                <a:spLocks noRot="1" noChangeAspect="1" noMove="1" noResize="1" noEditPoints="1" noAdjustHandles="1" noChangeArrowheads="1" noChangeShapeType="1" noTextEdit="1"/>
              </p:cNvSpPr>
              <p:nvPr/>
            </p:nvSpPr>
            <p:spPr>
              <a:xfrm>
                <a:off x="778657" y="3056814"/>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8" name="文本框 187">
                <a:extLst>
                  <a:ext uri="{FF2B5EF4-FFF2-40B4-BE49-F238E27FC236}">
                    <a16:creationId xmlns:a16="http://schemas.microsoft.com/office/drawing/2014/main" id="{5D48113B-A063-5649-A101-238FC16B8706}"/>
                  </a:ext>
                </a:extLst>
              </p:cNvPr>
              <p:cNvSpPr txBox="1"/>
              <p:nvPr/>
            </p:nvSpPr>
            <p:spPr>
              <a:xfrm>
                <a:off x="155338" y="2088021"/>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p:sp>
            <p:nvSpPr>
              <p:cNvPr id="188" name="文本框 187">
                <a:extLst>
                  <a:ext uri="{FF2B5EF4-FFF2-40B4-BE49-F238E27FC236}">
                    <a16:creationId xmlns:a16="http://schemas.microsoft.com/office/drawing/2014/main" id="{5D48113B-A063-5649-A101-238FC16B8706}"/>
                  </a:ext>
                </a:extLst>
              </p:cNvPr>
              <p:cNvSpPr txBox="1">
                <a:spLocks noRot="1" noChangeAspect="1" noMove="1" noResize="1" noEditPoints="1" noAdjustHandles="1" noChangeArrowheads="1" noChangeShapeType="1" noTextEdit="1"/>
              </p:cNvSpPr>
              <p:nvPr/>
            </p:nvSpPr>
            <p:spPr>
              <a:xfrm>
                <a:off x="155338" y="2088021"/>
                <a:ext cx="933757" cy="369332"/>
              </a:xfrm>
              <a:prstGeom prst="rect">
                <a:avLst/>
              </a:prstGeom>
              <a:blipFill>
                <a:blip r:embed="rId3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9" name="文本框 188">
                <a:extLst>
                  <a:ext uri="{FF2B5EF4-FFF2-40B4-BE49-F238E27FC236}">
                    <a16:creationId xmlns:a16="http://schemas.microsoft.com/office/drawing/2014/main" id="{BF296A82-12F5-044A-AE33-7050C1C643B3}"/>
                  </a:ext>
                </a:extLst>
              </p:cNvPr>
              <p:cNvSpPr txBox="1"/>
              <p:nvPr/>
            </p:nvSpPr>
            <p:spPr>
              <a:xfrm>
                <a:off x="1176282" y="1669121"/>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p:sp>
            <p:nvSpPr>
              <p:cNvPr id="189" name="文本框 188">
                <a:extLst>
                  <a:ext uri="{FF2B5EF4-FFF2-40B4-BE49-F238E27FC236}">
                    <a16:creationId xmlns:a16="http://schemas.microsoft.com/office/drawing/2014/main" id="{BF296A82-12F5-044A-AE33-7050C1C643B3}"/>
                  </a:ext>
                </a:extLst>
              </p:cNvPr>
              <p:cNvSpPr txBox="1">
                <a:spLocks noRot="1" noChangeAspect="1" noMove="1" noResize="1" noEditPoints="1" noAdjustHandles="1" noChangeArrowheads="1" noChangeShapeType="1" noTextEdit="1"/>
              </p:cNvSpPr>
              <p:nvPr/>
            </p:nvSpPr>
            <p:spPr>
              <a:xfrm>
                <a:off x="1176282" y="1669121"/>
                <a:ext cx="933757" cy="369332"/>
              </a:xfrm>
              <a:prstGeom prst="rect">
                <a:avLst/>
              </a:prstGeom>
              <a:blipFill>
                <a:blip r:embed="rId40"/>
                <a:stretch>
                  <a:fillRect/>
                </a:stretch>
              </a:blipFill>
            </p:spPr>
            <p:txBody>
              <a:bodyPr/>
              <a:lstStyle/>
              <a:p>
                <a:r>
                  <a:rPr lang="zh-CN" altLang="en-US">
                    <a:noFill/>
                  </a:rPr>
                  <a:t> </a:t>
                </a:r>
              </a:p>
            </p:txBody>
          </p:sp>
        </mc:Fallback>
      </mc:AlternateContent>
      <p:cxnSp>
        <p:nvCxnSpPr>
          <p:cNvPr id="190" name="直线箭头连接符 189">
            <a:extLst>
              <a:ext uri="{FF2B5EF4-FFF2-40B4-BE49-F238E27FC236}">
                <a16:creationId xmlns:a16="http://schemas.microsoft.com/office/drawing/2014/main" id="{829CDC73-B3A7-9F47-9C40-EF8F71564061}"/>
              </a:ext>
            </a:extLst>
          </p:cNvPr>
          <p:cNvCxnSpPr>
            <a:cxnSpLocks/>
            <a:stCxn id="115" idx="5"/>
          </p:cNvCxnSpPr>
          <p:nvPr/>
        </p:nvCxnSpPr>
        <p:spPr>
          <a:xfrm>
            <a:off x="1296350" y="4099506"/>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1" name="直线箭头连接符 190">
            <a:extLst>
              <a:ext uri="{FF2B5EF4-FFF2-40B4-BE49-F238E27FC236}">
                <a16:creationId xmlns:a16="http://schemas.microsoft.com/office/drawing/2014/main" id="{D3BFF21D-9AAB-EB4B-9968-F2C8297EFA44}"/>
              </a:ext>
            </a:extLst>
          </p:cNvPr>
          <p:cNvCxnSpPr>
            <a:cxnSpLocks/>
            <a:stCxn id="115" idx="1"/>
            <a:endCxn id="112" idx="5"/>
          </p:cNvCxnSpPr>
          <p:nvPr/>
        </p:nvCxnSpPr>
        <p:spPr>
          <a:xfrm flipH="1" flipV="1">
            <a:off x="590158" y="3030934"/>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2" name="直线箭头连接符 191">
            <a:extLst>
              <a:ext uri="{FF2B5EF4-FFF2-40B4-BE49-F238E27FC236}">
                <a16:creationId xmlns:a16="http://schemas.microsoft.com/office/drawing/2014/main" id="{3801485F-0E92-B14E-AF75-9E4A5D28A1F1}"/>
              </a:ext>
            </a:extLst>
          </p:cNvPr>
          <p:cNvCxnSpPr>
            <a:cxnSpLocks/>
            <a:endCxn id="173" idx="2"/>
          </p:cNvCxnSpPr>
          <p:nvPr/>
        </p:nvCxnSpPr>
        <p:spPr>
          <a:xfrm flipV="1">
            <a:off x="588395" y="2234962"/>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3" name="直线箭头连接符 192">
            <a:extLst>
              <a:ext uri="{FF2B5EF4-FFF2-40B4-BE49-F238E27FC236}">
                <a16:creationId xmlns:a16="http://schemas.microsoft.com/office/drawing/2014/main" id="{A846F8A6-2318-5C49-9D9F-FBD3D358B6ED}"/>
              </a:ext>
            </a:extLst>
          </p:cNvPr>
          <p:cNvCxnSpPr>
            <a:cxnSpLocks/>
            <a:stCxn id="173" idx="6"/>
            <a:endCxn id="170" idx="2"/>
          </p:cNvCxnSpPr>
          <p:nvPr/>
        </p:nvCxnSpPr>
        <p:spPr>
          <a:xfrm>
            <a:off x="1680504" y="2234962"/>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4" name="直线箭头连接符 193">
            <a:extLst>
              <a:ext uri="{FF2B5EF4-FFF2-40B4-BE49-F238E27FC236}">
                <a16:creationId xmlns:a16="http://schemas.microsoft.com/office/drawing/2014/main" id="{42FCD320-4D06-2B45-A99A-4FC47CB9D583}"/>
              </a:ext>
            </a:extLst>
          </p:cNvPr>
          <p:cNvCxnSpPr>
            <a:cxnSpLocks/>
            <a:endCxn id="173" idx="5"/>
          </p:cNvCxnSpPr>
          <p:nvPr/>
        </p:nvCxnSpPr>
        <p:spPr>
          <a:xfrm flipH="1" flipV="1">
            <a:off x="1591695" y="2444875"/>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5" name="直线箭头连接符 194">
            <a:extLst>
              <a:ext uri="{FF2B5EF4-FFF2-40B4-BE49-F238E27FC236}">
                <a16:creationId xmlns:a16="http://schemas.microsoft.com/office/drawing/2014/main" id="{160B797A-756C-694B-B968-495D0BC751BA}"/>
              </a:ext>
            </a:extLst>
          </p:cNvPr>
          <p:cNvCxnSpPr>
            <a:cxnSpLocks/>
          </p:cNvCxnSpPr>
          <p:nvPr/>
        </p:nvCxnSpPr>
        <p:spPr>
          <a:xfrm>
            <a:off x="679921" y="2822229"/>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6" name="直线箭头连接符 195">
            <a:extLst>
              <a:ext uri="{FF2B5EF4-FFF2-40B4-BE49-F238E27FC236}">
                <a16:creationId xmlns:a16="http://schemas.microsoft.com/office/drawing/2014/main" id="{1F4BBAB9-53E5-8F49-B2AC-76C54E6B3EB0}"/>
              </a:ext>
            </a:extLst>
          </p:cNvPr>
          <p:cNvCxnSpPr>
            <a:cxnSpLocks/>
          </p:cNvCxnSpPr>
          <p:nvPr/>
        </p:nvCxnSpPr>
        <p:spPr>
          <a:xfrm flipV="1">
            <a:off x="2763739" y="2949229"/>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7" name="直线箭头连接符 196">
            <a:extLst>
              <a:ext uri="{FF2B5EF4-FFF2-40B4-BE49-F238E27FC236}">
                <a16:creationId xmlns:a16="http://schemas.microsoft.com/office/drawing/2014/main" id="{DAA7A863-50F5-EA48-A2B5-5BA07170481C}"/>
              </a:ext>
            </a:extLst>
          </p:cNvPr>
          <p:cNvCxnSpPr>
            <a:cxnSpLocks/>
            <a:stCxn id="115" idx="7"/>
          </p:cNvCxnSpPr>
          <p:nvPr/>
        </p:nvCxnSpPr>
        <p:spPr>
          <a:xfrm flipV="1">
            <a:off x="1296350" y="3355333"/>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8" name="直线箭头连接符 197">
            <a:extLst>
              <a:ext uri="{FF2B5EF4-FFF2-40B4-BE49-F238E27FC236}">
                <a16:creationId xmlns:a16="http://schemas.microsoft.com/office/drawing/2014/main" id="{34A88DB6-07BD-EC4A-BFAC-F24AD979B265}"/>
              </a:ext>
            </a:extLst>
          </p:cNvPr>
          <p:cNvCxnSpPr>
            <a:cxnSpLocks/>
            <a:endCxn id="131" idx="2"/>
          </p:cNvCxnSpPr>
          <p:nvPr/>
        </p:nvCxnSpPr>
        <p:spPr>
          <a:xfrm flipV="1">
            <a:off x="2797646" y="4602001"/>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9" name="直线箭头连接符 198">
            <a:extLst>
              <a:ext uri="{FF2B5EF4-FFF2-40B4-BE49-F238E27FC236}">
                <a16:creationId xmlns:a16="http://schemas.microsoft.com/office/drawing/2014/main" id="{3DF8C963-4E40-3D4F-A256-0A7802439942}"/>
              </a:ext>
            </a:extLst>
          </p:cNvPr>
          <p:cNvCxnSpPr>
            <a:cxnSpLocks/>
            <a:stCxn id="126" idx="5"/>
            <a:endCxn id="135" idx="1"/>
          </p:cNvCxnSpPr>
          <p:nvPr/>
        </p:nvCxnSpPr>
        <p:spPr>
          <a:xfrm>
            <a:off x="2708733" y="5049348"/>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0" name="直线箭头连接符 199">
            <a:extLst>
              <a:ext uri="{FF2B5EF4-FFF2-40B4-BE49-F238E27FC236}">
                <a16:creationId xmlns:a16="http://schemas.microsoft.com/office/drawing/2014/main" id="{FEC0A049-2330-8640-8A11-7DEED96E6DB7}"/>
              </a:ext>
            </a:extLst>
          </p:cNvPr>
          <p:cNvCxnSpPr>
            <a:cxnSpLocks/>
            <a:stCxn id="135" idx="0"/>
            <a:endCxn id="171" idx="4"/>
          </p:cNvCxnSpPr>
          <p:nvPr/>
        </p:nvCxnSpPr>
        <p:spPr>
          <a:xfrm flipV="1">
            <a:off x="3442619" y="4884391"/>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1" name="直线箭头连接符 200">
            <a:extLst>
              <a:ext uri="{FF2B5EF4-FFF2-40B4-BE49-F238E27FC236}">
                <a16:creationId xmlns:a16="http://schemas.microsoft.com/office/drawing/2014/main" id="{A115F34D-9D15-AC4B-9DC3-2AAC1F3619EF}"/>
              </a:ext>
            </a:extLst>
          </p:cNvPr>
          <p:cNvCxnSpPr>
            <a:cxnSpLocks/>
            <a:stCxn id="170" idx="5"/>
            <a:endCxn id="164" idx="2"/>
          </p:cNvCxnSpPr>
          <p:nvPr/>
        </p:nvCxnSpPr>
        <p:spPr>
          <a:xfrm>
            <a:off x="4536519" y="2915858"/>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2" name="直线箭头连接符 201">
            <a:extLst>
              <a:ext uri="{FF2B5EF4-FFF2-40B4-BE49-F238E27FC236}">
                <a16:creationId xmlns:a16="http://schemas.microsoft.com/office/drawing/2014/main" id="{37F06DF4-73C6-E742-B7A9-10DB70630040}"/>
              </a:ext>
            </a:extLst>
          </p:cNvPr>
          <p:cNvCxnSpPr>
            <a:cxnSpLocks/>
          </p:cNvCxnSpPr>
          <p:nvPr/>
        </p:nvCxnSpPr>
        <p:spPr>
          <a:xfrm flipV="1">
            <a:off x="5836212" y="2189179"/>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3" name="直线箭头连接符 202">
            <a:extLst>
              <a:ext uri="{FF2B5EF4-FFF2-40B4-BE49-F238E27FC236}">
                <a16:creationId xmlns:a16="http://schemas.microsoft.com/office/drawing/2014/main" id="{52A07F12-0B2E-2947-A188-1EF1C582C0A0}"/>
              </a:ext>
            </a:extLst>
          </p:cNvPr>
          <p:cNvCxnSpPr>
            <a:cxnSpLocks/>
          </p:cNvCxnSpPr>
          <p:nvPr/>
        </p:nvCxnSpPr>
        <p:spPr>
          <a:xfrm>
            <a:off x="5933791" y="1348389"/>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4" name="直线箭头连接符 203">
            <a:extLst>
              <a:ext uri="{FF2B5EF4-FFF2-40B4-BE49-F238E27FC236}">
                <a16:creationId xmlns:a16="http://schemas.microsoft.com/office/drawing/2014/main" id="{91F9E1E8-850C-F74D-AC2D-2EB3DB6059A4}"/>
              </a:ext>
            </a:extLst>
          </p:cNvPr>
          <p:cNvCxnSpPr>
            <a:cxnSpLocks/>
            <a:endCxn id="141" idx="4"/>
          </p:cNvCxnSpPr>
          <p:nvPr/>
        </p:nvCxnSpPr>
        <p:spPr>
          <a:xfrm flipV="1">
            <a:off x="5621809" y="1574379"/>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5" name="直线箭头连接符 204">
            <a:extLst>
              <a:ext uri="{FF2B5EF4-FFF2-40B4-BE49-F238E27FC236}">
                <a16:creationId xmlns:a16="http://schemas.microsoft.com/office/drawing/2014/main" id="{02B65BC1-77D3-8748-82A3-E91B94D59C76}"/>
              </a:ext>
            </a:extLst>
          </p:cNvPr>
          <p:cNvCxnSpPr>
            <a:cxnSpLocks/>
            <a:stCxn id="138" idx="6"/>
          </p:cNvCxnSpPr>
          <p:nvPr/>
        </p:nvCxnSpPr>
        <p:spPr>
          <a:xfrm flipV="1">
            <a:off x="4512414" y="1277591"/>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6" name="直线箭头连接符 205">
            <a:extLst>
              <a:ext uri="{FF2B5EF4-FFF2-40B4-BE49-F238E27FC236}">
                <a16:creationId xmlns:a16="http://schemas.microsoft.com/office/drawing/2014/main" id="{262CE6B2-07F5-5F4B-981E-CCF868777E7F}"/>
              </a:ext>
            </a:extLst>
          </p:cNvPr>
          <p:cNvCxnSpPr>
            <a:cxnSpLocks/>
            <a:stCxn id="170" idx="0"/>
            <a:endCxn id="138" idx="4"/>
          </p:cNvCxnSpPr>
          <p:nvPr/>
        </p:nvCxnSpPr>
        <p:spPr>
          <a:xfrm flipH="1" flipV="1">
            <a:off x="4209761" y="1811839"/>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7" name="直线箭头连接符 206">
            <a:extLst>
              <a:ext uri="{FF2B5EF4-FFF2-40B4-BE49-F238E27FC236}">
                <a16:creationId xmlns:a16="http://schemas.microsoft.com/office/drawing/2014/main" id="{ECF2E123-68C0-1942-9BB0-FDA8D6C08A38}"/>
              </a:ext>
            </a:extLst>
          </p:cNvPr>
          <p:cNvCxnSpPr>
            <a:cxnSpLocks/>
          </p:cNvCxnSpPr>
          <p:nvPr/>
        </p:nvCxnSpPr>
        <p:spPr>
          <a:xfrm flipH="1">
            <a:off x="2665784" y="2908366"/>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8" name="直线箭头连接符 207">
            <a:extLst>
              <a:ext uri="{FF2B5EF4-FFF2-40B4-BE49-F238E27FC236}">
                <a16:creationId xmlns:a16="http://schemas.microsoft.com/office/drawing/2014/main" id="{2BFFB243-BBC2-174E-8348-B517AEEA544A}"/>
              </a:ext>
            </a:extLst>
          </p:cNvPr>
          <p:cNvCxnSpPr>
            <a:cxnSpLocks/>
          </p:cNvCxnSpPr>
          <p:nvPr/>
        </p:nvCxnSpPr>
        <p:spPr>
          <a:xfrm flipH="1" flipV="1">
            <a:off x="676997" y="2906366"/>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9" name="直线箭头连接符 208">
            <a:extLst>
              <a:ext uri="{FF2B5EF4-FFF2-40B4-BE49-F238E27FC236}">
                <a16:creationId xmlns:a16="http://schemas.microsoft.com/office/drawing/2014/main" id="{915CBC03-A81C-8F40-88CE-6891B527FFB5}"/>
              </a:ext>
            </a:extLst>
          </p:cNvPr>
          <p:cNvCxnSpPr>
            <a:cxnSpLocks/>
          </p:cNvCxnSpPr>
          <p:nvPr/>
        </p:nvCxnSpPr>
        <p:spPr>
          <a:xfrm rot="10800000">
            <a:off x="5880701" y="1431922"/>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5515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000"/>
                                        <p:tgtEl>
                                          <p:spTgt spid="162"/>
                                        </p:tgtEl>
                                      </p:cBhvr>
                                    </p:animEffect>
                                    <p:anim calcmode="lin" valueType="num">
                                      <p:cBhvr>
                                        <p:cTn id="13" dur="1000" fill="hold"/>
                                        <p:tgtEl>
                                          <p:spTgt spid="162"/>
                                        </p:tgtEl>
                                        <p:attrNameLst>
                                          <p:attrName>ppt_x</p:attrName>
                                        </p:attrNameLst>
                                      </p:cBhvr>
                                      <p:tavLst>
                                        <p:tav tm="0">
                                          <p:val>
                                            <p:strVal val="#ppt_x"/>
                                          </p:val>
                                        </p:tav>
                                        <p:tav tm="100000">
                                          <p:val>
                                            <p:strVal val="#ppt_x"/>
                                          </p:val>
                                        </p:tav>
                                      </p:tavLst>
                                    </p:anim>
                                    <p:anim calcmode="lin" valueType="num">
                                      <p:cBhvr>
                                        <p:cTn id="14"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88889E-6 2.22222E-6 C 0.05434 -0.02801 0.1085 -0.05579 0.11302 -0.09746 C 0.11736 -0.13912 -0.01372 -0.23773 0.02673 -0.25023 C 0.06701 -0.26273 0.27708 -0.19422 0.3552 -0.17246 " pathEditMode="relative" rAng="0" ptsTypes="AAAA">
                                      <p:cBhvr>
                                        <p:cTn id="18" dur="1500" fill="hold"/>
                                        <p:tgtEl>
                                          <p:spTgt spid="166"/>
                                        </p:tgtEl>
                                        <p:attrNameLst>
                                          <p:attrName>ppt_x</p:attrName>
                                          <p:attrName>ppt_y</p:attrName>
                                        </p:attrNameLst>
                                      </p:cBhvr>
                                      <p:rCtr x="17760" y="-12593"/>
                                    </p:animMotion>
                                  </p:childTnLst>
                                </p:cTn>
                              </p:par>
                              <p:par>
                                <p:cTn id="19" presetID="1" presetClass="entr" presetSubtype="0" fill="hold" grpId="0" nodeType="withEffect">
                                  <p:stCondLst>
                                    <p:cond delay="200"/>
                                  </p:stCondLst>
                                  <p:childTnLst>
                                    <p:set>
                                      <p:cBhvr>
                                        <p:cTn id="20" dur="1" fill="hold">
                                          <p:stCondLst>
                                            <p:cond delay="0"/>
                                          </p:stCondLst>
                                        </p:cTn>
                                        <p:tgtEl>
                                          <p:spTgt spid="174"/>
                                        </p:tgtEl>
                                        <p:attrNameLst>
                                          <p:attrName>style.visibility</p:attrName>
                                        </p:attrNameLst>
                                      </p:cBhvr>
                                      <p:to>
                                        <p:strVal val="visible"/>
                                      </p:to>
                                    </p:set>
                                  </p:childTnLst>
                                </p:cTn>
                              </p:par>
                              <p:par>
                                <p:cTn id="21" presetID="1" presetClass="entr" presetSubtype="0" fill="hold" grpId="0" nodeType="withEffect">
                                  <p:stCondLst>
                                    <p:cond delay="600"/>
                                  </p:stCondLst>
                                  <p:childTnLst>
                                    <p:set>
                                      <p:cBhvr>
                                        <p:cTn id="22" dur="1" fill="hold">
                                          <p:stCondLst>
                                            <p:cond delay="0"/>
                                          </p:stCondLst>
                                        </p:cTn>
                                        <p:tgtEl>
                                          <p:spTgt spid="175"/>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176"/>
                                        </p:tgtEl>
                                        <p:attrNameLst>
                                          <p:attrName>style.visibility</p:attrName>
                                        </p:attrNameLst>
                                      </p:cBhvr>
                                      <p:to>
                                        <p:strVal val="visible"/>
                                      </p:to>
                                    </p:set>
                                  </p:childTnLst>
                                </p:cTn>
                              </p:par>
                              <p:par>
                                <p:cTn id="25" presetID="1" presetClass="entr" presetSubtype="0" fill="hold" grpId="0" nodeType="withEffect">
                                  <p:stCondLst>
                                    <p:cond delay="1200"/>
                                  </p:stCondLst>
                                  <p:childTnLst>
                                    <p:set>
                                      <p:cBhvr>
                                        <p:cTn id="26" dur="1" fill="hold">
                                          <p:stCondLst>
                                            <p:cond delay="0"/>
                                          </p:stCondLst>
                                        </p:cTn>
                                        <p:tgtEl>
                                          <p:spTgt spid="177"/>
                                        </p:tgtEl>
                                        <p:attrNameLst>
                                          <p:attrName>style.visibility</p:attrName>
                                        </p:attrNameLst>
                                      </p:cBhvr>
                                      <p:to>
                                        <p:strVal val="visible"/>
                                      </p:to>
                                    </p:set>
                                  </p:childTnLst>
                                </p:cTn>
                              </p:par>
                            </p:childTnLst>
                          </p:cTn>
                        </p:par>
                        <p:par>
                          <p:cTn id="27" fill="hold">
                            <p:stCondLst>
                              <p:cond delay="1500"/>
                            </p:stCondLst>
                            <p:childTnLst>
                              <p:par>
                                <p:cTn id="28" presetID="10" presetClass="exit" presetSubtype="0" fill="hold" grpId="1" nodeType="afterEffect">
                                  <p:stCondLst>
                                    <p:cond delay="200"/>
                                  </p:stCondLst>
                                  <p:childTnLst>
                                    <p:animEffect transition="out" filter="fade">
                                      <p:cBhvr>
                                        <p:cTn id="29" dur="100"/>
                                        <p:tgtEl>
                                          <p:spTgt spid="166"/>
                                        </p:tgtEl>
                                      </p:cBhvr>
                                    </p:animEffect>
                                    <p:set>
                                      <p:cBhvr>
                                        <p:cTn id="30" dur="1" fill="hold">
                                          <p:stCondLst>
                                            <p:cond delay="99"/>
                                          </p:stCondLst>
                                        </p:cTn>
                                        <p:tgtEl>
                                          <p:spTgt spid="166"/>
                                        </p:tgtEl>
                                        <p:attrNameLst>
                                          <p:attrName>style.visibility</p:attrName>
                                        </p:attrNameLst>
                                      </p:cBhvr>
                                      <p:to>
                                        <p:strVal val="hidden"/>
                                      </p:to>
                                    </p:set>
                                  </p:childTnLst>
                                </p:cTn>
                              </p:par>
                              <p:par>
                                <p:cTn id="31" presetID="5" presetClass="entr" presetSubtype="10" fill="hold" grpId="0" nodeType="withEffect">
                                  <p:stCondLst>
                                    <p:cond delay="500"/>
                                  </p:stCondLst>
                                  <p:childTnLst>
                                    <p:set>
                                      <p:cBhvr>
                                        <p:cTn id="32" dur="1" fill="hold">
                                          <p:stCondLst>
                                            <p:cond delay="0"/>
                                          </p:stCondLst>
                                        </p:cTn>
                                        <p:tgtEl>
                                          <p:spTgt spid="167"/>
                                        </p:tgtEl>
                                        <p:attrNameLst>
                                          <p:attrName>style.visibility</p:attrName>
                                        </p:attrNameLst>
                                      </p:cBhvr>
                                      <p:to>
                                        <p:strVal val="visible"/>
                                      </p:to>
                                    </p:set>
                                    <p:animEffect transition="in" filter="checkerboard(across)">
                                      <p:cBhvr>
                                        <p:cTn id="33" dur="500"/>
                                        <p:tgtEl>
                                          <p:spTgt spid="167"/>
                                        </p:tgtEl>
                                      </p:cBhvr>
                                    </p:animEffect>
                                  </p:childTnLst>
                                </p:cTn>
                              </p:par>
                              <p:par>
                                <p:cTn id="34" presetID="1" presetClass="exit" presetSubtype="0" fill="hold" grpId="1" nodeType="withEffect">
                                  <p:stCondLst>
                                    <p:cond delay="1000"/>
                                  </p:stCondLst>
                                  <p:childTnLst>
                                    <p:set>
                                      <p:cBhvr>
                                        <p:cTn id="35" dur="1" fill="hold">
                                          <p:stCondLst>
                                            <p:cond delay="0"/>
                                          </p:stCondLst>
                                        </p:cTn>
                                        <p:tgtEl>
                                          <p:spTgt spid="174"/>
                                        </p:tgtEl>
                                        <p:attrNameLst>
                                          <p:attrName>style.visibility</p:attrName>
                                        </p:attrNameLst>
                                      </p:cBhvr>
                                      <p:to>
                                        <p:strVal val="hidden"/>
                                      </p:to>
                                    </p:set>
                                  </p:childTnLst>
                                </p:cTn>
                              </p:par>
                              <p:par>
                                <p:cTn id="36" presetID="1" presetClass="exit" presetSubtype="0" fill="hold" grpId="1" nodeType="withEffect">
                                  <p:stCondLst>
                                    <p:cond delay="1000"/>
                                  </p:stCondLst>
                                  <p:childTnLst>
                                    <p:set>
                                      <p:cBhvr>
                                        <p:cTn id="37" dur="1" fill="hold">
                                          <p:stCondLst>
                                            <p:cond delay="0"/>
                                          </p:stCondLst>
                                        </p:cTn>
                                        <p:tgtEl>
                                          <p:spTgt spid="175"/>
                                        </p:tgtEl>
                                        <p:attrNameLst>
                                          <p:attrName>style.visibility</p:attrName>
                                        </p:attrNameLst>
                                      </p:cBhvr>
                                      <p:to>
                                        <p:strVal val="hidden"/>
                                      </p:to>
                                    </p:set>
                                  </p:childTnLst>
                                </p:cTn>
                              </p:par>
                              <p:par>
                                <p:cTn id="38" presetID="1" presetClass="exit" presetSubtype="0" fill="hold" grpId="1" nodeType="withEffect">
                                  <p:stCondLst>
                                    <p:cond delay="1000"/>
                                  </p:stCondLst>
                                  <p:childTnLst>
                                    <p:set>
                                      <p:cBhvr>
                                        <p:cTn id="39" dur="1" fill="hold">
                                          <p:stCondLst>
                                            <p:cond delay="0"/>
                                          </p:stCondLst>
                                        </p:cTn>
                                        <p:tgtEl>
                                          <p:spTgt spid="176"/>
                                        </p:tgtEl>
                                        <p:attrNameLst>
                                          <p:attrName>style.visibility</p:attrName>
                                        </p:attrNameLst>
                                      </p:cBhvr>
                                      <p:to>
                                        <p:strVal val="hidden"/>
                                      </p:to>
                                    </p:set>
                                  </p:childTnLst>
                                </p:cTn>
                              </p:par>
                              <p:par>
                                <p:cTn id="40" presetID="1" presetClass="exit" presetSubtype="0" fill="hold" grpId="1" nodeType="withEffect">
                                  <p:stCondLst>
                                    <p:cond delay="1000"/>
                                  </p:stCondLst>
                                  <p:childTnLst>
                                    <p:set>
                                      <p:cBhvr>
                                        <p:cTn id="41" dur="1" fill="hold">
                                          <p:stCondLst>
                                            <p:cond delay="0"/>
                                          </p:stCondLst>
                                        </p:cTn>
                                        <p:tgtEl>
                                          <p:spTgt spid="177"/>
                                        </p:tgtEl>
                                        <p:attrNameLst>
                                          <p:attrName>style.visibility</p:attrName>
                                        </p:attrNameLst>
                                      </p:cBhvr>
                                      <p:to>
                                        <p:strVal val="hidden"/>
                                      </p:to>
                                    </p:set>
                                  </p:childTnLst>
                                </p:cTn>
                              </p:par>
                            </p:childTnLst>
                          </p:cTn>
                        </p:par>
                        <p:par>
                          <p:cTn id="42" fill="hold">
                            <p:stCondLst>
                              <p:cond delay="2500"/>
                            </p:stCondLst>
                            <p:childTnLst>
                              <p:par>
                                <p:cTn id="43" presetID="5" presetClass="entr" presetSubtype="10" fill="hold" grpId="0" nodeType="afterEffect">
                                  <p:stCondLst>
                                    <p:cond delay="500"/>
                                  </p:stCondLst>
                                  <p:childTnLst>
                                    <p:set>
                                      <p:cBhvr>
                                        <p:cTn id="44" dur="1" fill="hold">
                                          <p:stCondLst>
                                            <p:cond delay="0"/>
                                          </p:stCondLst>
                                        </p:cTn>
                                        <p:tgtEl>
                                          <p:spTgt spid="168"/>
                                        </p:tgtEl>
                                        <p:attrNameLst>
                                          <p:attrName>style.visibility</p:attrName>
                                        </p:attrNameLst>
                                      </p:cBhvr>
                                      <p:to>
                                        <p:strVal val="visible"/>
                                      </p:to>
                                    </p:set>
                                    <p:animEffect transition="in" filter="checkerboard(across)">
                                      <p:cBhvr>
                                        <p:cTn id="45" dur="100"/>
                                        <p:tgtEl>
                                          <p:spTgt spid="168"/>
                                        </p:tgtEl>
                                      </p:cBhvr>
                                    </p:animEffect>
                                  </p:childTnLst>
                                </p:cTn>
                              </p:par>
                            </p:childTnLst>
                          </p:cTn>
                        </p:par>
                        <p:par>
                          <p:cTn id="46" fill="hold">
                            <p:stCondLst>
                              <p:cond delay="3100"/>
                            </p:stCondLst>
                            <p:childTnLst>
                              <p:par>
                                <p:cTn id="47" presetID="0" presetClass="path" presetSubtype="0" accel="50000" decel="50000" fill="hold" grpId="2" nodeType="afterEffect">
                                  <p:stCondLst>
                                    <p:cond delay="0"/>
                                  </p:stCondLst>
                                  <p:childTnLst>
                                    <p:animMotion origin="layout" path="M 3.88889E-6 2.22222E-6 C 0.04913 0.0868 0.09791 0.17361 0.15607 0.14444 C 0.21406 0.11528 0.31788 -0.09283 0.34757 -0.17523 " pathEditMode="relative" rAng="0" ptsTypes="AAA">
                                      <p:cBhvr>
                                        <p:cTn id="48" dur="1500" fill="hold"/>
                                        <p:tgtEl>
                                          <p:spTgt spid="168"/>
                                        </p:tgtEl>
                                        <p:attrNameLst>
                                          <p:attrName>ppt_x</p:attrName>
                                          <p:attrName>ppt_y</p:attrName>
                                        </p:attrNameLst>
                                      </p:cBhvr>
                                      <p:rCtr x="17378" y="-1273"/>
                                    </p:animMotion>
                                  </p:childTnLst>
                                </p:cTn>
                              </p:par>
                              <p:par>
                                <p:cTn id="49" presetID="1" presetClass="entr" presetSubtype="0" fill="hold" grpId="0" nodeType="withEffect">
                                  <p:stCondLst>
                                    <p:cond delay="200"/>
                                  </p:stCondLst>
                                  <p:childTnLst>
                                    <p:set>
                                      <p:cBhvr>
                                        <p:cTn id="50" dur="1" fill="hold">
                                          <p:stCondLst>
                                            <p:cond delay="0"/>
                                          </p:stCondLst>
                                        </p:cTn>
                                        <p:tgtEl>
                                          <p:spTgt spid="178"/>
                                        </p:tgtEl>
                                        <p:attrNameLst>
                                          <p:attrName>style.visibility</p:attrName>
                                        </p:attrNameLst>
                                      </p:cBhvr>
                                      <p:to>
                                        <p:strVal val="visible"/>
                                      </p:to>
                                    </p:set>
                                  </p:childTnLst>
                                </p:cTn>
                              </p:par>
                              <p:par>
                                <p:cTn id="51" presetID="1" presetClass="entr" presetSubtype="0" fill="hold" grpId="0" nodeType="withEffect">
                                  <p:stCondLst>
                                    <p:cond delay="800"/>
                                  </p:stCondLst>
                                  <p:childTnLst>
                                    <p:set>
                                      <p:cBhvr>
                                        <p:cTn id="52" dur="1" fill="hold">
                                          <p:stCondLst>
                                            <p:cond delay="0"/>
                                          </p:stCondLst>
                                        </p:cTn>
                                        <p:tgtEl>
                                          <p:spTgt spid="179"/>
                                        </p:tgtEl>
                                        <p:attrNameLst>
                                          <p:attrName>style.visibility</p:attrName>
                                        </p:attrNameLst>
                                      </p:cBhvr>
                                      <p:to>
                                        <p:strVal val="visible"/>
                                      </p:to>
                                    </p:set>
                                  </p:childTnLst>
                                </p:cTn>
                              </p:par>
                              <p:par>
                                <p:cTn id="53" presetID="1" presetClass="entr" presetSubtype="0" fill="hold" grpId="0" nodeType="withEffect">
                                  <p:stCondLst>
                                    <p:cond delay="1200"/>
                                  </p:stCondLst>
                                  <p:childTnLst>
                                    <p:set>
                                      <p:cBhvr>
                                        <p:cTn id="54" dur="1" fill="hold">
                                          <p:stCondLst>
                                            <p:cond delay="0"/>
                                          </p:stCondLst>
                                        </p:cTn>
                                        <p:tgtEl>
                                          <p:spTgt spid="180"/>
                                        </p:tgtEl>
                                        <p:attrNameLst>
                                          <p:attrName>style.visibility</p:attrName>
                                        </p:attrNameLst>
                                      </p:cBhvr>
                                      <p:to>
                                        <p:strVal val="visible"/>
                                      </p:to>
                                    </p:set>
                                  </p:childTnLst>
                                </p:cTn>
                              </p:par>
                            </p:childTnLst>
                          </p:cTn>
                        </p:par>
                        <p:par>
                          <p:cTn id="55" fill="hold">
                            <p:stCondLst>
                              <p:cond delay="4600"/>
                            </p:stCondLst>
                            <p:childTnLst>
                              <p:par>
                                <p:cTn id="56" presetID="10" presetClass="exit" presetSubtype="0" fill="hold" grpId="1" nodeType="afterEffect">
                                  <p:stCondLst>
                                    <p:cond delay="100"/>
                                  </p:stCondLst>
                                  <p:childTnLst>
                                    <p:animEffect transition="out" filter="fade">
                                      <p:cBhvr>
                                        <p:cTn id="57" dur="100"/>
                                        <p:tgtEl>
                                          <p:spTgt spid="168"/>
                                        </p:tgtEl>
                                      </p:cBhvr>
                                    </p:animEffect>
                                    <p:set>
                                      <p:cBhvr>
                                        <p:cTn id="58" dur="1" fill="hold">
                                          <p:stCondLst>
                                            <p:cond delay="99"/>
                                          </p:stCondLst>
                                        </p:cTn>
                                        <p:tgtEl>
                                          <p:spTgt spid="168"/>
                                        </p:tgtEl>
                                        <p:attrNameLst>
                                          <p:attrName>style.visibility</p:attrName>
                                        </p:attrNameLst>
                                      </p:cBhvr>
                                      <p:to>
                                        <p:strVal val="hidden"/>
                                      </p:to>
                                    </p:set>
                                  </p:childTnLst>
                                </p:cTn>
                              </p:par>
                            </p:childTnLst>
                          </p:cTn>
                        </p:par>
                        <p:par>
                          <p:cTn id="59" fill="hold">
                            <p:stCondLst>
                              <p:cond delay="4800"/>
                            </p:stCondLst>
                            <p:childTnLst>
                              <p:par>
                                <p:cTn id="60" presetID="5" presetClass="entr" presetSubtype="10" fill="hold" grpId="0" nodeType="afterEffect">
                                  <p:stCondLst>
                                    <p:cond delay="500"/>
                                  </p:stCondLst>
                                  <p:childTnLst>
                                    <p:set>
                                      <p:cBhvr>
                                        <p:cTn id="61" dur="1" fill="hold">
                                          <p:stCondLst>
                                            <p:cond delay="0"/>
                                          </p:stCondLst>
                                        </p:cTn>
                                        <p:tgtEl>
                                          <p:spTgt spid="170"/>
                                        </p:tgtEl>
                                        <p:attrNameLst>
                                          <p:attrName>style.visibility</p:attrName>
                                        </p:attrNameLst>
                                      </p:cBhvr>
                                      <p:to>
                                        <p:strVal val="visible"/>
                                      </p:to>
                                    </p:set>
                                    <p:animEffect transition="in" filter="checkerboard(across)">
                                      <p:cBhvr>
                                        <p:cTn id="62" dur="500"/>
                                        <p:tgtEl>
                                          <p:spTgt spid="170"/>
                                        </p:tgtEl>
                                      </p:cBhvr>
                                    </p:animEffect>
                                  </p:childTnLst>
                                </p:cTn>
                              </p:par>
                            </p:childTnLst>
                          </p:cTn>
                        </p:par>
                        <p:par>
                          <p:cTn id="63" fill="hold">
                            <p:stCondLst>
                              <p:cond delay="5800"/>
                            </p:stCondLst>
                            <p:childTnLst>
                              <p:par>
                                <p:cTn id="64" presetID="1" presetClass="exit" presetSubtype="0" fill="hold" grpId="1" nodeType="afterEffect">
                                  <p:stCondLst>
                                    <p:cond delay="500"/>
                                  </p:stCondLst>
                                  <p:childTnLst>
                                    <p:set>
                                      <p:cBhvr>
                                        <p:cTn id="65" dur="1" fill="hold">
                                          <p:stCondLst>
                                            <p:cond delay="0"/>
                                          </p:stCondLst>
                                        </p:cTn>
                                        <p:tgtEl>
                                          <p:spTgt spid="178"/>
                                        </p:tgtEl>
                                        <p:attrNameLst>
                                          <p:attrName>style.visibility</p:attrName>
                                        </p:attrNameLst>
                                      </p:cBhvr>
                                      <p:to>
                                        <p:strVal val="hidden"/>
                                      </p:to>
                                    </p:set>
                                  </p:childTnLst>
                                </p:cTn>
                              </p:par>
                              <p:par>
                                <p:cTn id="66" presetID="1" presetClass="exit" presetSubtype="0" fill="hold" grpId="1" nodeType="withEffect">
                                  <p:stCondLst>
                                    <p:cond delay="500"/>
                                  </p:stCondLst>
                                  <p:childTnLst>
                                    <p:set>
                                      <p:cBhvr>
                                        <p:cTn id="67" dur="1" fill="hold">
                                          <p:stCondLst>
                                            <p:cond delay="0"/>
                                          </p:stCondLst>
                                        </p:cTn>
                                        <p:tgtEl>
                                          <p:spTgt spid="179"/>
                                        </p:tgtEl>
                                        <p:attrNameLst>
                                          <p:attrName>style.visibility</p:attrName>
                                        </p:attrNameLst>
                                      </p:cBhvr>
                                      <p:to>
                                        <p:strVal val="hidden"/>
                                      </p:to>
                                    </p:set>
                                  </p:childTnLst>
                                </p:cTn>
                              </p:par>
                              <p:par>
                                <p:cTn id="68" presetID="1" presetClass="exit" presetSubtype="0" fill="hold" grpId="1" nodeType="withEffect">
                                  <p:stCondLst>
                                    <p:cond delay="500"/>
                                  </p:stCondLst>
                                  <p:childTnLst>
                                    <p:set>
                                      <p:cBhvr>
                                        <p:cTn id="69" dur="1" fill="hold">
                                          <p:stCondLst>
                                            <p:cond delay="0"/>
                                          </p:stCondLst>
                                        </p:cTn>
                                        <p:tgtEl>
                                          <p:spTgt spid="180"/>
                                        </p:tgtEl>
                                        <p:attrNameLst>
                                          <p:attrName>style.visibility</p:attrName>
                                        </p:attrNameLst>
                                      </p:cBhvr>
                                      <p:to>
                                        <p:strVal val="hidden"/>
                                      </p:to>
                                    </p:set>
                                  </p:childTnLst>
                                </p:cTn>
                              </p:par>
                            </p:childTnLst>
                          </p:cTn>
                        </p:par>
                        <p:par>
                          <p:cTn id="70" fill="hold">
                            <p:stCondLst>
                              <p:cond delay="6300"/>
                            </p:stCondLst>
                            <p:childTnLst>
                              <p:par>
                                <p:cTn id="71" presetID="5" presetClass="entr" presetSubtype="10" fill="hold" grpId="0" nodeType="afterEffect">
                                  <p:stCondLst>
                                    <p:cond delay="500"/>
                                  </p:stCondLst>
                                  <p:childTnLst>
                                    <p:set>
                                      <p:cBhvr>
                                        <p:cTn id="72" dur="1" fill="hold">
                                          <p:stCondLst>
                                            <p:cond delay="0"/>
                                          </p:stCondLst>
                                        </p:cTn>
                                        <p:tgtEl>
                                          <p:spTgt spid="169"/>
                                        </p:tgtEl>
                                        <p:attrNameLst>
                                          <p:attrName>style.visibility</p:attrName>
                                        </p:attrNameLst>
                                      </p:cBhvr>
                                      <p:to>
                                        <p:strVal val="visible"/>
                                      </p:to>
                                    </p:set>
                                    <p:animEffect transition="in" filter="checkerboard(across)">
                                      <p:cBhvr>
                                        <p:cTn id="73" dur="100"/>
                                        <p:tgtEl>
                                          <p:spTgt spid="169"/>
                                        </p:tgtEl>
                                      </p:cBhvr>
                                    </p:animEffect>
                                  </p:childTnLst>
                                </p:cTn>
                              </p:par>
                            </p:childTnLst>
                          </p:cTn>
                        </p:par>
                        <p:par>
                          <p:cTn id="74" fill="hold">
                            <p:stCondLst>
                              <p:cond delay="6900"/>
                            </p:stCondLst>
                            <p:childTnLst>
                              <p:par>
                                <p:cTn id="75" presetID="0" presetClass="path" presetSubtype="0" accel="50000" decel="50000" fill="hold" grpId="2" nodeType="afterEffect">
                                  <p:stCondLst>
                                    <p:cond delay="0"/>
                                  </p:stCondLst>
                                  <p:childTnLst>
                                    <p:animMotion origin="layout" path="M 3.88889E-6 2.22222E-6 C -0.04393 -0.05417 -0.08768 -0.1081 -0.08334 -0.14884 C -0.079 -0.18959 -0.04566 -0.24097 0.02656 -0.24445 C 0.09878 -0.24792 0.32934 -0.23611 0.35 -0.16991 C 0.37066 -0.10371 0.15937 0.10648 0.15 0.15231 C 0.14062 0.19815 0.21736 0.15139 0.29409 0.10463 " pathEditMode="relative" rAng="0" ptsTypes="AAAAAA">
                                      <p:cBhvr>
                                        <p:cTn id="76" dur="2500" fill="hold"/>
                                        <p:tgtEl>
                                          <p:spTgt spid="169"/>
                                        </p:tgtEl>
                                        <p:attrNameLst>
                                          <p:attrName>ppt_x</p:attrName>
                                          <p:attrName>ppt_y</p:attrName>
                                        </p:attrNameLst>
                                      </p:cBhvr>
                                      <p:rCtr x="13385" y="-3704"/>
                                    </p:animMotion>
                                  </p:childTnLst>
                                </p:cTn>
                              </p:par>
                              <p:par>
                                <p:cTn id="77" presetID="1" presetClass="entr" presetSubtype="0" fill="hold" grpId="0" nodeType="withEffect">
                                  <p:stCondLst>
                                    <p:cond delay="200"/>
                                  </p:stCondLst>
                                  <p:childTnLst>
                                    <p:set>
                                      <p:cBhvr>
                                        <p:cTn id="78" dur="1" fill="hold">
                                          <p:stCondLst>
                                            <p:cond delay="0"/>
                                          </p:stCondLst>
                                        </p:cTn>
                                        <p:tgtEl>
                                          <p:spTgt spid="181"/>
                                        </p:tgtEl>
                                        <p:attrNameLst>
                                          <p:attrName>style.visibility</p:attrName>
                                        </p:attrNameLst>
                                      </p:cBhvr>
                                      <p:to>
                                        <p:strVal val="visible"/>
                                      </p:to>
                                    </p:set>
                                  </p:childTnLst>
                                </p:cTn>
                              </p:par>
                              <p:par>
                                <p:cTn id="79" presetID="1" presetClass="entr" presetSubtype="0" fill="hold" grpId="0" nodeType="withEffect">
                                  <p:stCondLst>
                                    <p:cond delay="500"/>
                                  </p:stCondLst>
                                  <p:childTnLst>
                                    <p:set>
                                      <p:cBhvr>
                                        <p:cTn id="80" dur="1" fill="hold">
                                          <p:stCondLst>
                                            <p:cond delay="0"/>
                                          </p:stCondLst>
                                        </p:cTn>
                                        <p:tgtEl>
                                          <p:spTgt spid="182"/>
                                        </p:tgtEl>
                                        <p:attrNameLst>
                                          <p:attrName>style.visibility</p:attrName>
                                        </p:attrNameLst>
                                      </p:cBhvr>
                                      <p:to>
                                        <p:strVal val="visible"/>
                                      </p:to>
                                    </p:set>
                                  </p:childTnLst>
                                </p:cTn>
                              </p:par>
                              <p:par>
                                <p:cTn id="81" presetID="1" presetClass="entr" presetSubtype="0" fill="hold" grpId="0" nodeType="withEffect">
                                  <p:stCondLst>
                                    <p:cond delay="900"/>
                                  </p:stCondLst>
                                  <p:childTnLst>
                                    <p:set>
                                      <p:cBhvr>
                                        <p:cTn id="82" dur="1" fill="hold">
                                          <p:stCondLst>
                                            <p:cond delay="0"/>
                                          </p:stCondLst>
                                        </p:cTn>
                                        <p:tgtEl>
                                          <p:spTgt spid="183"/>
                                        </p:tgtEl>
                                        <p:attrNameLst>
                                          <p:attrName>style.visibility</p:attrName>
                                        </p:attrNameLst>
                                      </p:cBhvr>
                                      <p:to>
                                        <p:strVal val="visible"/>
                                      </p:to>
                                    </p:set>
                                  </p:childTnLst>
                                </p:cTn>
                              </p:par>
                              <p:par>
                                <p:cTn id="83" presetID="1" presetClass="entr" presetSubtype="0" fill="hold" grpId="0" nodeType="withEffect">
                                  <p:stCondLst>
                                    <p:cond delay="1500"/>
                                  </p:stCondLst>
                                  <p:childTnLst>
                                    <p:set>
                                      <p:cBhvr>
                                        <p:cTn id="84" dur="1" fill="hold">
                                          <p:stCondLst>
                                            <p:cond delay="0"/>
                                          </p:stCondLst>
                                        </p:cTn>
                                        <p:tgtEl>
                                          <p:spTgt spid="184"/>
                                        </p:tgtEl>
                                        <p:attrNameLst>
                                          <p:attrName>style.visibility</p:attrName>
                                        </p:attrNameLst>
                                      </p:cBhvr>
                                      <p:to>
                                        <p:strVal val="visible"/>
                                      </p:to>
                                    </p:set>
                                  </p:childTnLst>
                                </p:cTn>
                              </p:par>
                              <p:par>
                                <p:cTn id="85" presetID="1" presetClass="entr" presetSubtype="0" fill="hold" grpId="0" nodeType="withEffect">
                                  <p:stCondLst>
                                    <p:cond delay="2000"/>
                                  </p:stCondLst>
                                  <p:childTnLst>
                                    <p:set>
                                      <p:cBhvr>
                                        <p:cTn id="86" dur="1" fill="hold">
                                          <p:stCondLst>
                                            <p:cond delay="0"/>
                                          </p:stCondLst>
                                        </p:cTn>
                                        <p:tgtEl>
                                          <p:spTgt spid="185"/>
                                        </p:tgtEl>
                                        <p:attrNameLst>
                                          <p:attrName>style.visibility</p:attrName>
                                        </p:attrNameLst>
                                      </p:cBhvr>
                                      <p:to>
                                        <p:strVal val="visible"/>
                                      </p:to>
                                    </p:set>
                                  </p:childTnLst>
                                </p:cTn>
                              </p:par>
                              <p:par>
                                <p:cTn id="87" presetID="1" presetClass="entr" presetSubtype="0" fill="hold" grpId="0" nodeType="withEffect">
                                  <p:stCondLst>
                                    <p:cond delay="2400"/>
                                  </p:stCondLst>
                                  <p:childTnLst>
                                    <p:set>
                                      <p:cBhvr>
                                        <p:cTn id="88" dur="1" fill="hold">
                                          <p:stCondLst>
                                            <p:cond delay="0"/>
                                          </p:stCondLst>
                                        </p:cTn>
                                        <p:tgtEl>
                                          <p:spTgt spid="186"/>
                                        </p:tgtEl>
                                        <p:attrNameLst>
                                          <p:attrName>style.visibility</p:attrName>
                                        </p:attrNameLst>
                                      </p:cBhvr>
                                      <p:to>
                                        <p:strVal val="visible"/>
                                      </p:to>
                                    </p:set>
                                  </p:childTnLst>
                                </p:cTn>
                              </p:par>
                            </p:childTnLst>
                          </p:cTn>
                        </p:par>
                        <p:par>
                          <p:cTn id="89" fill="hold">
                            <p:stCondLst>
                              <p:cond delay="9400"/>
                            </p:stCondLst>
                            <p:childTnLst>
                              <p:par>
                                <p:cTn id="90" presetID="10" presetClass="exit" presetSubtype="0" fill="hold" grpId="1" nodeType="afterEffect">
                                  <p:stCondLst>
                                    <p:cond delay="500"/>
                                  </p:stCondLst>
                                  <p:childTnLst>
                                    <p:animEffect transition="out" filter="fade">
                                      <p:cBhvr>
                                        <p:cTn id="91" dur="100"/>
                                        <p:tgtEl>
                                          <p:spTgt spid="169"/>
                                        </p:tgtEl>
                                      </p:cBhvr>
                                    </p:animEffect>
                                    <p:set>
                                      <p:cBhvr>
                                        <p:cTn id="92" dur="1" fill="hold">
                                          <p:stCondLst>
                                            <p:cond delay="99"/>
                                          </p:stCondLst>
                                        </p:cTn>
                                        <p:tgtEl>
                                          <p:spTgt spid="169"/>
                                        </p:tgtEl>
                                        <p:attrNameLst>
                                          <p:attrName>style.visibility</p:attrName>
                                        </p:attrNameLst>
                                      </p:cBhvr>
                                      <p:to>
                                        <p:strVal val="hidden"/>
                                      </p:to>
                                    </p:set>
                                  </p:childTnLst>
                                </p:cTn>
                              </p:par>
                            </p:childTnLst>
                          </p:cTn>
                        </p:par>
                        <p:par>
                          <p:cTn id="93" fill="hold">
                            <p:stCondLst>
                              <p:cond delay="10000"/>
                            </p:stCondLst>
                            <p:childTnLst>
                              <p:par>
                                <p:cTn id="94" presetID="5" presetClass="entr" presetSubtype="10" fill="hold" grpId="0" nodeType="afterEffect">
                                  <p:stCondLst>
                                    <p:cond delay="500"/>
                                  </p:stCondLst>
                                  <p:childTnLst>
                                    <p:set>
                                      <p:cBhvr>
                                        <p:cTn id="95" dur="1" fill="hold">
                                          <p:stCondLst>
                                            <p:cond delay="0"/>
                                          </p:stCondLst>
                                        </p:cTn>
                                        <p:tgtEl>
                                          <p:spTgt spid="171"/>
                                        </p:tgtEl>
                                        <p:attrNameLst>
                                          <p:attrName>style.visibility</p:attrName>
                                        </p:attrNameLst>
                                      </p:cBhvr>
                                      <p:to>
                                        <p:strVal val="visible"/>
                                      </p:to>
                                    </p:set>
                                    <p:animEffect transition="in" filter="checkerboard(across)">
                                      <p:cBhvr>
                                        <p:cTn id="96" dur="500"/>
                                        <p:tgtEl>
                                          <p:spTgt spid="171"/>
                                        </p:tgtEl>
                                      </p:cBhvr>
                                    </p:animEffect>
                                  </p:childTnLst>
                                </p:cTn>
                              </p:par>
                            </p:childTnLst>
                          </p:cTn>
                        </p:par>
                        <p:par>
                          <p:cTn id="97" fill="hold">
                            <p:stCondLst>
                              <p:cond delay="11000"/>
                            </p:stCondLst>
                            <p:childTnLst>
                              <p:par>
                                <p:cTn id="98" presetID="1" presetClass="exit" presetSubtype="0" fill="hold" grpId="1" nodeType="afterEffect">
                                  <p:stCondLst>
                                    <p:cond delay="500"/>
                                  </p:stCondLst>
                                  <p:childTnLst>
                                    <p:set>
                                      <p:cBhvr>
                                        <p:cTn id="99" dur="1" fill="hold">
                                          <p:stCondLst>
                                            <p:cond delay="0"/>
                                          </p:stCondLst>
                                        </p:cTn>
                                        <p:tgtEl>
                                          <p:spTgt spid="181"/>
                                        </p:tgtEl>
                                        <p:attrNameLst>
                                          <p:attrName>style.visibility</p:attrName>
                                        </p:attrNameLst>
                                      </p:cBhvr>
                                      <p:to>
                                        <p:strVal val="hidden"/>
                                      </p:to>
                                    </p:set>
                                  </p:childTnLst>
                                </p:cTn>
                              </p:par>
                              <p:par>
                                <p:cTn id="100" presetID="1" presetClass="exit" presetSubtype="0" fill="hold" grpId="1" nodeType="withEffect">
                                  <p:stCondLst>
                                    <p:cond delay="500"/>
                                  </p:stCondLst>
                                  <p:childTnLst>
                                    <p:set>
                                      <p:cBhvr>
                                        <p:cTn id="101" dur="1" fill="hold">
                                          <p:stCondLst>
                                            <p:cond delay="0"/>
                                          </p:stCondLst>
                                        </p:cTn>
                                        <p:tgtEl>
                                          <p:spTgt spid="182"/>
                                        </p:tgtEl>
                                        <p:attrNameLst>
                                          <p:attrName>style.visibility</p:attrName>
                                        </p:attrNameLst>
                                      </p:cBhvr>
                                      <p:to>
                                        <p:strVal val="hidden"/>
                                      </p:to>
                                    </p:set>
                                  </p:childTnLst>
                                </p:cTn>
                              </p:par>
                              <p:par>
                                <p:cTn id="102" presetID="1" presetClass="exit" presetSubtype="0" fill="hold" grpId="1" nodeType="withEffect">
                                  <p:stCondLst>
                                    <p:cond delay="500"/>
                                  </p:stCondLst>
                                  <p:childTnLst>
                                    <p:set>
                                      <p:cBhvr>
                                        <p:cTn id="103" dur="1" fill="hold">
                                          <p:stCondLst>
                                            <p:cond delay="0"/>
                                          </p:stCondLst>
                                        </p:cTn>
                                        <p:tgtEl>
                                          <p:spTgt spid="183"/>
                                        </p:tgtEl>
                                        <p:attrNameLst>
                                          <p:attrName>style.visibility</p:attrName>
                                        </p:attrNameLst>
                                      </p:cBhvr>
                                      <p:to>
                                        <p:strVal val="hidden"/>
                                      </p:to>
                                    </p:set>
                                  </p:childTnLst>
                                </p:cTn>
                              </p:par>
                              <p:par>
                                <p:cTn id="104" presetID="1" presetClass="exit" presetSubtype="0" fill="hold" grpId="1" nodeType="withEffect">
                                  <p:stCondLst>
                                    <p:cond delay="500"/>
                                  </p:stCondLst>
                                  <p:childTnLst>
                                    <p:set>
                                      <p:cBhvr>
                                        <p:cTn id="105" dur="1" fill="hold">
                                          <p:stCondLst>
                                            <p:cond delay="0"/>
                                          </p:stCondLst>
                                        </p:cTn>
                                        <p:tgtEl>
                                          <p:spTgt spid="184"/>
                                        </p:tgtEl>
                                        <p:attrNameLst>
                                          <p:attrName>style.visibility</p:attrName>
                                        </p:attrNameLst>
                                      </p:cBhvr>
                                      <p:to>
                                        <p:strVal val="hidden"/>
                                      </p:to>
                                    </p:set>
                                  </p:childTnLst>
                                </p:cTn>
                              </p:par>
                              <p:par>
                                <p:cTn id="106" presetID="1" presetClass="exit" presetSubtype="0" fill="hold" grpId="1" nodeType="withEffect">
                                  <p:stCondLst>
                                    <p:cond delay="500"/>
                                  </p:stCondLst>
                                  <p:childTnLst>
                                    <p:set>
                                      <p:cBhvr>
                                        <p:cTn id="107" dur="1" fill="hold">
                                          <p:stCondLst>
                                            <p:cond delay="0"/>
                                          </p:stCondLst>
                                        </p:cTn>
                                        <p:tgtEl>
                                          <p:spTgt spid="185"/>
                                        </p:tgtEl>
                                        <p:attrNameLst>
                                          <p:attrName>style.visibility</p:attrName>
                                        </p:attrNameLst>
                                      </p:cBhvr>
                                      <p:to>
                                        <p:strVal val="hidden"/>
                                      </p:to>
                                    </p:set>
                                  </p:childTnLst>
                                </p:cTn>
                              </p:par>
                              <p:par>
                                <p:cTn id="108" presetID="1" presetClass="exit" presetSubtype="0" fill="hold" grpId="1" nodeType="withEffect">
                                  <p:stCondLst>
                                    <p:cond delay="500"/>
                                  </p:stCondLst>
                                  <p:childTnLst>
                                    <p:set>
                                      <p:cBhvr>
                                        <p:cTn id="109" dur="1" fill="hold">
                                          <p:stCondLst>
                                            <p:cond delay="0"/>
                                          </p:stCondLst>
                                        </p:cTn>
                                        <p:tgtEl>
                                          <p:spTgt spid="186"/>
                                        </p:tgtEl>
                                        <p:attrNameLst>
                                          <p:attrName>style.visibility</p:attrName>
                                        </p:attrNameLst>
                                      </p:cBhvr>
                                      <p:to>
                                        <p:strVal val="hidden"/>
                                      </p:to>
                                    </p:set>
                                  </p:childTnLst>
                                </p:cTn>
                              </p:par>
                            </p:childTnLst>
                          </p:cTn>
                        </p:par>
                        <p:par>
                          <p:cTn id="110" fill="hold">
                            <p:stCondLst>
                              <p:cond delay="11500"/>
                            </p:stCondLst>
                            <p:childTnLst>
                              <p:par>
                                <p:cTn id="111" presetID="5" presetClass="entr" presetSubtype="10" fill="hold" grpId="0" nodeType="afterEffect">
                                  <p:stCondLst>
                                    <p:cond delay="500"/>
                                  </p:stCondLst>
                                  <p:childTnLst>
                                    <p:set>
                                      <p:cBhvr>
                                        <p:cTn id="112" dur="1" fill="hold">
                                          <p:stCondLst>
                                            <p:cond delay="0"/>
                                          </p:stCondLst>
                                        </p:cTn>
                                        <p:tgtEl>
                                          <p:spTgt spid="172"/>
                                        </p:tgtEl>
                                        <p:attrNameLst>
                                          <p:attrName>style.visibility</p:attrName>
                                        </p:attrNameLst>
                                      </p:cBhvr>
                                      <p:to>
                                        <p:strVal val="visible"/>
                                      </p:to>
                                    </p:set>
                                    <p:animEffect transition="in" filter="checkerboard(across)">
                                      <p:cBhvr>
                                        <p:cTn id="113" dur="100"/>
                                        <p:tgtEl>
                                          <p:spTgt spid="172"/>
                                        </p:tgtEl>
                                      </p:cBhvr>
                                    </p:animEffect>
                                  </p:childTnLst>
                                </p:cTn>
                              </p:par>
                            </p:childTnLst>
                          </p:cTn>
                        </p:par>
                        <p:par>
                          <p:cTn id="114" fill="hold">
                            <p:stCondLst>
                              <p:cond delay="12100"/>
                            </p:stCondLst>
                            <p:childTnLst>
                              <p:par>
                                <p:cTn id="115" presetID="0" presetClass="path" presetSubtype="0" accel="50000" decel="50000" fill="hold" grpId="2" nodeType="afterEffect">
                                  <p:stCondLst>
                                    <p:cond delay="0"/>
                                  </p:stCondLst>
                                  <p:childTnLst>
                                    <p:animMotion origin="layout" path="M -0.00348 0.00301 C 0.06093 -0.02685 0.12552 -0.05625 0.11302 -0.08357 C 0.10052 -0.11111 -0.06528 -0.13519 -0.0783 -0.16366 C -0.0915 -0.18982 -0.02917 -0.21482 0.03333 -0.24097 " pathEditMode="relative" rAng="300000" ptsTypes="AAAA">
                                      <p:cBhvr>
                                        <p:cTn id="116" dur="1300" fill="hold"/>
                                        <p:tgtEl>
                                          <p:spTgt spid="172"/>
                                        </p:tgtEl>
                                        <p:attrNameLst>
                                          <p:attrName>ppt_x</p:attrName>
                                          <p:attrName>ppt_y</p:attrName>
                                        </p:attrNameLst>
                                      </p:cBhvr>
                                      <p:rCtr x="2031" y="-12176"/>
                                    </p:animMotion>
                                  </p:childTnLst>
                                </p:cTn>
                              </p:par>
                              <p:par>
                                <p:cTn id="117" presetID="1" presetClass="entr" presetSubtype="0" fill="hold" grpId="0" nodeType="withEffect">
                                  <p:stCondLst>
                                    <p:cond delay="700"/>
                                  </p:stCondLst>
                                  <p:childTnLst>
                                    <p:set>
                                      <p:cBhvr>
                                        <p:cTn id="118" dur="1" fill="hold">
                                          <p:stCondLst>
                                            <p:cond delay="0"/>
                                          </p:stCondLst>
                                        </p:cTn>
                                        <p:tgtEl>
                                          <p:spTgt spid="187"/>
                                        </p:tgtEl>
                                        <p:attrNameLst>
                                          <p:attrName>style.visibility</p:attrName>
                                        </p:attrNameLst>
                                      </p:cBhvr>
                                      <p:to>
                                        <p:strVal val="visible"/>
                                      </p:to>
                                    </p:set>
                                  </p:childTnLst>
                                </p:cTn>
                              </p:par>
                              <p:par>
                                <p:cTn id="119" presetID="1" presetClass="entr" presetSubtype="0" fill="hold" grpId="0" nodeType="withEffect">
                                  <p:stCondLst>
                                    <p:cond delay="900"/>
                                  </p:stCondLst>
                                  <p:childTnLst>
                                    <p:set>
                                      <p:cBhvr>
                                        <p:cTn id="120" dur="1" fill="hold">
                                          <p:stCondLst>
                                            <p:cond delay="0"/>
                                          </p:stCondLst>
                                        </p:cTn>
                                        <p:tgtEl>
                                          <p:spTgt spid="188"/>
                                        </p:tgtEl>
                                        <p:attrNameLst>
                                          <p:attrName>style.visibility</p:attrName>
                                        </p:attrNameLst>
                                      </p:cBhvr>
                                      <p:to>
                                        <p:strVal val="visible"/>
                                      </p:to>
                                    </p:set>
                                  </p:childTnLst>
                                </p:cTn>
                              </p:par>
                              <p:par>
                                <p:cTn id="121" presetID="1" presetClass="entr" presetSubtype="0" fill="hold" grpId="0" nodeType="withEffect">
                                  <p:stCondLst>
                                    <p:cond delay="1200"/>
                                  </p:stCondLst>
                                  <p:childTnLst>
                                    <p:set>
                                      <p:cBhvr>
                                        <p:cTn id="122" dur="1" fill="hold">
                                          <p:stCondLst>
                                            <p:cond delay="0"/>
                                          </p:stCondLst>
                                        </p:cTn>
                                        <p:tgtEl>
                                          <p:spTgt spid="189"/>
                                        </p:tgtEl>
                                        <p:attrNameLst>
                                          <p:attrName>style.visibility</p:attrName>
                                        </p:attrNameLst>
                                      </p:cBhvr>
                                      <p:to>
                                        <p:strVal val="visible"/>
                                      </p:to>
                                    </p:set>
                                  </p:childTnLst>
                                </p:cTn>
                              </p:par>
                            </p:childTnLst>
                          </p:cTn>
                        </p:par>
                        <p:par>
                          <p:cTn id="123" fill="hold">
                            <p:stCondLst>
                              <p:cond delay="13400"/>
                            </p:stCondLst>
                            <p:childTnLst>
                              <p:par>
                                <p:cTn id="124" presetID="10" presetClass="exit" presetSubtype="0" fill="hold" grpId="1" nodeType="afterEffect">
                                  <p:stCondLst>
                                    <p:cond delay="500"/>
                                  </p:stCondLst>
                                  <p:childTnLst>
                                    <p:animEffect transition="out" filter="fade">
                                      <p:cBhvr>
                                        <p:cTn id="125" dur="100"/>
                                        <p:tgtEl>
                                          <p:spTgt spid="172"/>
                                        </p:tgtEl>
                                      </p:cBhvr>
                                    </p:animEffect>
                                    <p:set>
                                      <p:cBhvr>
                                        <p:cTn id="126" dur="1" fill="hold">
                                          <p:stCondLst>
                                            <p:cond delay="99"/>
                                          </p:stCondLst>
                                        </p:cTn>
                                        <p:tgtEl>
                                          <p:spTgt spid="172"/>
                                        </p:tgtEl>
                                        <p:attrNameLst>
                                          <p:attrName>style.visibility</p:attrName>
                                        </p:attrNameLst>
                                      </p:cBhvr>
                                      <p:to>
                                        <p:strVal val="hidden"/>
                                      </p:to>
                                    </p:set>
                                  </p:childTnLst>
                                </p:cTn>
                              </p:par>
                            </p:childTnLst>
                          </p:cTn>
                        </p:par>
                        <p:par>
                          <p:cTn id="127" fill="hold">
                            <p:stCondLst>
                              <p:cond delay="14000"/>
                            </p:stCondLst>
                            <p:childTnLst>
                              <p:par>
                                <p:cTn id="128" presetID="5" presetClass="entr" presetSubtype="10" fill="hold" grpId="0" nodeType="afterEffect">
                                  <p:stCondLst>
                                    <p:cond delay="500"/>
                                  </p:stCondLst>
                                  <p:childTnLst>
                                    <p:set>
                                      <p:cBhvr>
                                        <p:cTn id="129" dur="1" fill="hold">
                                          <p:stCondLst>
                                            <p:cond delay="0"/>
                                          </p:stCondLst>
                                        </p:cTn>
                                        <p:tgtEl>
                                          <p:spTgt spid="173"/>
                                        </p:tgtEl>
                                        <p:attrNameLst>
                                          <p:attrName>style.visibility</p:attrName>
                                        </p:attrNameLst>
                                      </p:cBhvr>
                                      <p:to>
                                        <p:strVal val="visible"/>
                                      </p:to>
                                    </p:set>
                                    <p:animEffect transition="in" filter="checkerboard(across)">
                                      <p:cBhvr>
                                        <p:cTn id="130" dur="500"/>
                                        <p:tgtEl>
                                          <p:spTgt spid="173"/>
                                        </p:tgtEl>
                                      </p:cBhvr>
                                    </p:animEffect>
                                  </p:childTnLst>
                                </p:cTn>
                              </p:par>
                            </p:childTnLst>
                          </p:cTn>
                        </p:par>
                        <p:par>
                          <p:cTn id="131" fill="hold">
                            <p:stCondLst>
                              <p:cond delay="15000"/>
                            </p:stCondLst>
                            <p:childTnLst>
                              <p:par>
                                <p:cTn id="132" presetID="1" presetClass="exit" presetSubtype="0" fill="hold" grpId="1" nodeType="afterEffect">
                                  <p:stCondLst>
                                    <p:cond delay="500"/>
                                  </p:stCondLst>
                                  <p:childTnLst>
                                    <p:set>
                                      <p:cBhvr>
                                        <p:cTn id="133" dur="1" fill="hold">
                                          <p:stCondLst>
                                            <p:cond delay="0"/>
                                          </p:stCondLst>
                                        </p:cTn>
                                        <p:tgtEl>
                                          <p:spTgt spid="187"/>
                                        </p:tgtEl>
                                        <p:attrNameLst>
                                          <p:attrName>style.visibility</p:attrName>
                                        </p:attrNameLst>
                                      </p:cBhvr>
                                      <p:to>
                                        <p:strVal val="hidden"/>
                                      </p:to>
                                    </p:set>
                                  </p:childTnLst>
                                </p:cTn>
                              </p:par>
                              <p:par>
                                <p:cTn id="134" presetID="1" presetClass="exit" presetSubtype="0" fill="hold" grpId="1" nodeType="withEffect">
                                  <p:stCondLst>
                                    <p:cond delay="500"/>
                                  </p:stCondLst>
                                  <p:childTnLst>
                                    <p:set>
                                      <p:cBhvr>
                                        <p:cTn id="135" dur="1" fill="hold">
                                          <p:stCondLst>
                                            <p:cond delay="0"/>
                                          </p:stCondLst>
                                        </p:cTn>
                                        <p:tgtEl>
                                          <p:spTgt spid="188"/>
                                        </p:tgtEl>
                                        <p:attrNameLst>
                                          <p:attrName>style.visibility</p:attrName>
                                        </p:attrNameLst>
                                      </p:cBhvr>
                                      <p:to>
                                        <p:strVal val="hidden"/>
                                      </p:to>
                                    </p:set>
                                  </p:childTnLst>
                                </p:cTn>
                              </p:par>
                              <p:par>
                                <p:cTn id="136" presetID="1" presetClass="exit" presetSubtype="0" fill="hold" grpId="1" nodeType="withEffect">
                                  <p:stCondLst>
                                    <p:cond delay="500"/>
                                  </p:stCondLst>
                                  <p:childTnLst>
                                    <p:set>
                                      <p:cBhvr>
                                        <p:cTn id="137" dur="1" fill="hold">
                                          <p:stCondLst>
                                            <p:cond delay="0"/>
                                          </p:stCondLst>
                                        </p:cTn>
                                        <p:tgtEl>
                                          <p:spTgt spid="189"/>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fade">
                                      <p:cBhvr>
                                        <p:cTn id="142" dur="1000"/>
                                        <p:tgtEl>
                                          <p:spTgt spid="19"/>
                                        </p:tgtEl>
                                      </p:cBhvr>
                                    </p:animEffect>
                                    <p:anim calcmode="lin" valueType="num">
                                      <p:cBhvr>
                                        <p:cTn id="143" dur="1000" fill="hold"/>
                                        <p:tgtEl>
                                          <p:spTgt spid="19"/>
                                        </p:tgtEl>
                                        <p:attrNameLst>
                                          <p:attrName>ppt_x</p:attrName>
                                        </p:attrNameLst>
                                      </p:cBhvr>
                                      <p:tavLst>
                                        <p:tav tm="0">
                                          <p:val>
                                            <p:strVal val="#ppt_x"/>
                                          </p:val>
                                        </p:tav>
                                        <p:tav tm="100000">
                                          <p:val>
                                            <p:strVal val="#ppt_x"/>
                                          </p:val>
                                        </p:tav>
                                      </p:tavLst>
                                    </p:anim>
                                    <p:anim calcmode="lin" valueType="num">
                                      <p:cBhvr>
                                        <p:cTn id="1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3">
                                            <p:txEl>
                                              <p:pRg st="0" end="0"/>
                                            </p:txEl>
                                          </p:spTgt>
                                        </p:tgtEl>
                                        <p:attrNameLst>
                                          <p:attrName>style.visibility</p:attrName>
                                        </p:attrNameLst>
                                      </p:cBhvr>
                                      <p:to>
                                        <p:strVal val="visible"/>
                                      </p:to>
                                    </p:set>
                                    <p:animEffect transition="in" filter="fade">
                                      <p:cBhvr>
                                        <p:cTn id="149" dur="1000"/>
                                        <p:tgtEl>
                                          <p:spTgt spid="3">
                                            <p:txEl>
                                              <p:pRg st="0" end="0"/>
                                            </p:txEl>
                                          </p:spTgt>
                                        </p:tgtEl>
                                      </p:cBhvr>
                                    </p:animEffect>
                                    <p:anim calcmode="lin" valueType="num">
                                      <p:cBhvr>
                                        <p:cTn id="1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5"/>
                                        </p:tgtEl>
                                        <p:attrNameLst>
                                          <p:attrName>style.visibility</p:attrName>
                                        </p:attrNameLst>
                                      </p:cBhvr>
                                      <p:to>
                                        <p:strVal val="visible"/>
                                      </p:to>
                                    </p:set>
                                    <p:animEffect transition="in" filter="fade">
                                      <p:cBhvr>
                                        <p:cTn id="156" dur="1000"/>
                                        <p:tgtEl>
                                          <p:spTgt spid="5"/>
                                        </p:tgtEl>
                                      </p:cBhvr>
                                    </p:animEffect>
                                    <p:anim calcmode="lin" valueType="num">
                                      <p:cBhvr>
                                        <p:cTn id="157" dur="1000" fill="hold"/>
                                        <p:tgtEl>
                                          <p:spTgt spid="5"/>
                                        </p:tgtEl>
                                        <p:attrNameLst>
                                          <p:attrName>ppt_x</p:attrName>
                                        </p:attrNameLst>
                                      </p:cBhvr>
                                      <p:tavLst>
                                        <p:tav tm="0">
                                          <p:val>
                                            <p:strVal val="#ppt_x"/>
                                          </p:val>
                                        </p:tav>
                                        <p:tav tm="100000">
                                          <p:val>
                                            <p:strVal val="#ppt_x"/>
                                          </p:val>
                                        </p:tav>
                                      </p:tavLst>
                                    </p:anim>
                                    <p:anim calcmode="lin" valueType="num">
                                      <p:cBhvr>
                                        <p:cTn id="1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9" grpId="0" animBg="1"/>
      <p:bldP spid="23" grpId="0"/>
      <p:bldP spid="5" grpId="0"/>
      <p:bldP spid="166" grpId="0" animBg="1"/>
      <p:bldP spid="166" grpId="1" animBg="1"/>
      <p:bldP spid="167" grpId="0" animBg="1"/>
      <p:bldP spid="168" grpId="0" animBg="1"/>
      <p:bldP spid="168" grpId="1" animBg="1"/>
      <p:bldP spid="168" grpId="2" animBg="1"/>
      <p:bldP spid="169" grpId="0" animBg="1"/>
      <p:bldP spid="169" grpId="1" animBg="1"/>
      <p:bldP spid="169" grpId="2" animBg="1"/>
      <p:bldP spid="170" grpId="0" animBg="1"/>
      <p:bldP spid="171" grpId="0" animBg="1"/>
      <p:bldP spid="172" grpId="0" animBg="1"/>
      <p:bldP spid="172" grpId="1" animBg="1"/>
      <p:bldP spid="172" grpId="2" animBg="1"/>
      <p:bldP spid="173" grpId="0" animBg="1"/>
      <p:bldP spid="174" grpId="0"/>
      <p:bldP spid="174" grpId="1"/>
      <p:bldP spid="175" grpId="0"/>
      <p:bldP spid="175" grpId="1"/>
      <p:bldP spid="176" grpId="0"/>
      <p:bldP spid="176" grpId="1"/>
      <p:bldP spid="177" grpId="0"/>
      <p:bldP spid="177" grpId="1"/>
      <p:bldP spid="178" grpId="0"/>
      <p:bldP spid="178" grpId="1"/>
      <p:bldP spid="179" grpId="0"/>
      <p:bldP spid="179" grpId="1"/>
      <p:bldP spid="180" grpId="0"/>
      <p:bldP spid="180" grpId="1"/>
      <p:bldP spid="181" grpId="0"/>
      <p:bldP spid="181" grpId="1"/>
      <p:bldP spid="182" grpId="0"/>
      <p:bldP spid="182" grpId="1"/>
      <p:bldP spid="183" grpId="0"/>
      <p:bldP spid="183" grpId="1"/>
      <p:bldP spid="184" grpId="0"/>
      <p:bldP spid="184" grpId="1"/>
      <p:bldP spid="185" grpId="0"/>
      <p:bldP spid="185" grpId="1"/>
      <p:bldP spid="186" grpId="0"/>
      <p:bldP spid="186" grpId="1"/>
      <p:bldP spid="187" grpId="0"/>
      <p:bldP spid="187" grpId="1"/>
      <p:bldP spid="188" grpId="0"/>
      <p:bldP spid="188" grpId="1"/>
      <p:bldP spid="189" grpId="0"/>
      <p:bldP spid="18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1CBF2ADB-0C6A-C143-92C1-70C572F59808}"/>
              </a:ext>
            </a:extLst>
          </p:cNvPr>
          <p:cNvSpPr>
            <a:spLocks noGrp="1" noChangeArrowheads="1"/>
          </p:cNvSpPr>
          <p:nvPr>
            <p:ph type="title"/>
          </p:nvPr>
        </p:nvSpPr>
        <p:spPr>
          <a:xfrm>
            <a:off x="1187624" y="94950"/>
            <a:ext cx="8326138" cy="1128712"/>
          </a:xfrm>
        </p:spPr>
        <p:txBody>
          <a:bodyPr/>
          <a:lstStyle/>
          <a:p>
            <a:pPr eaLnBrk="1" hangingPunct="1"/>
            <a:r>
              <a:rPr lang="en-US" altLang="zh-CN" dirty="0">
                <a:ea typeface="宋体" pitchFamily="2" charset="-122"/>
              </a:rPr>
              <a:t>Single-Target PPR Query</a:t>
            </a: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B9BCE5F6-82DE-4846-9BCD-A7228A93984C}"/>
                  </a:ext>
                </a:extLst>
              </p:cNvPr>
              <p:cNvGraphicFramePr>
                <a:graphicFrameLocks noGrp="1"/>
              </p:cNvGraphicFramePr>
              <p:nvPr>
                <p:extLst>
                  <p:ext uri="{D42A27DB-BD31-4B8C-83A1-F6EECF244321}">
                    <p14:modId xmlns:p14="http://schemas.microsoft.com/office/powerpoint/2010/main" val="4267588133"/>
                  </p:ext>
                </p:extLst>
              </p:nvPr>
            </p:nvGraphicFramePr>
            <p:xfrm>
              <a:off x="6948264" y="2267784"/>
              <a:ext cx="1822552" cy="4023360"/>
            </p:xfrm>
            <a:graphic>
              <a:graphicData uri="http://schemas.openxmlformats.org/drawingml/2006/table">
                <a:tbl>
                  <a:tblPr firstRow="1" bandRow="1">
                    <a:tableStyleId>{5940675A-B579-460E-94D1-54222C63F5DA}</a:tableStyleId>
                  </a:tblPr>
                  <a:tblGrid>
                    <a:gridCol w="967912">
                      <a:extLst>
                        <a:ext uri="{9D8B030D-6E8A-4147-A177-3AD203B41FA5}">
                          <a16:colId xmlns:a16="http://schemas.microsoft.com/office/drawing/2014/main" val="455410597"/>
                        </a:ext>
                      </a:extLst>
                    </a:gridCol>
                    <a:gridCol w="854640">
                      <a:extLst>
                        <a:ext uri="{9D8B030D-6E8A-4147-A177-3AD203B41FA5}">
                          <a16:colId xmlns:a16="http://schemas.microsoft.com/office/drawing/2014/main" val="2015854312"/>
                        </a:ext>
                      </a:extLst>
                    </a:gridCol>
                  </a:tblGrid>
                  <a:tr h="330103">
                    <a:tc>
                      <a:txBody>
                        <a:bodyPr/>
                        <a:lstStyle/>
                        <a:p>
                          <a:pPr algn="ct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19345957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2</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0.174</a:t>
                          </a:r>
                          <a:endParaRPr lang="zh-CN" altLang="en-US" sz="1600" dirty="0"/>
                        </a:p>
                      </a:txBody>
                      <a:tcPr>
                        <a:noFill/>
                      </a:tcPr>
                    </a:tc>
                    <a:extLst>
                      <a:ext uri="{0D108BD9-81ED-4DB2-BD59-A6C34878D82A}">
                        <a16:rowId xmlns:a16="http://schemas.microsoft.com/office/drawing/2014/main" val="31991307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3</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405917587"/>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4</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0.078</a:t>
                          </a:r>
                          <a:endParaRPr lang="zh-CN" altLang="en-US" sz="1600" dirty="0"/>
                        </a:p>
                      </a:txBody>
                      <a:tcPr>
                        <a:noFill/>
                      </a:tcPr>
                    </a:tc>
                    <a:extLst>
                      <a:ext uri="{0D108BD9-81ED-4DB2-BD59-A6C34878D82A}">
                        <a16:rowId xmlns:a16="http://schemas.microsoft.com/office/drawing/2014/main" val="543198350"/>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5</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0.058</a:t>
                          </a:r>
                          <a:endParaRPr lang="zh-CN" altLang="en-US" sz="1600" dirty="0"/>
                        </a:p>
                      </a:txBody>
                      <a:tcPr>
                        <a:noFill/>
                      </a:tcPr>
                    </a:tc>
                    <a:extLst>
                      <a:ext uri="{0D108BD9-81ED-4DB2-BD59-A6C34878D82A}">
                        <a16:rowId xmlns:a16="http://schemas.microsoft.com/office/drawing/2014/main" val="388727978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6</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131769034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7</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3482805012"/>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8</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0.217</a:t>
                          </a:r>
                          <a:endParaRPr lang="zh-CN" altLang="en-US" sz="1600" dirty="0"/>
                        </a:p>
                      </a:txBody>
                      <a:tcPr>
                        <a:noFill/>
                      </a:tcPr>
                    </a:tc>
                    <a:extLst>
                      <a:ext uri="{0D108BD9-81ED-4DB2-BD59-A6C34878D82A}">
                        <a16:rowId xmlns:a16="http://schemas.microsoft.com/office/drawing/2014/main" val="1460295936"/>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9</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0.356</a:t>
                          </a:r>
                          <a:endParaRPr lang="zh-CN" altLang="en-US" sz="1600" dirty="0"/>
                        </a:p>
                      </a:txBody>
                      <a:tcPr>
                        <a:noFill/>
                      </a:tcPr>
                    </a:tc>
                    <a:extLst>
                      <a:ext uri="{0D108BD9-81ED-4DB2-BD59-A6C34878D82A}">
                        <a16:rowId xmlns:a16="http://schemas.microsoft.com/office/drawing/2014/main" val="260662872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10</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0.444</a:t>
                          </a:r>
                          <a:endParaRPr lang="zh-CN" altLang="en-US" sz="1600" dirty="0"/>
                        </a:p>
                      </a:txBody>
                      <a:tcPr>
                        <a:noFill/>
                      </a:tcPr>
                    </a:tc>
                    <a:extLst>
                      <a:ext uri="{0D108BD9-81ED-4DB2-BD59-A6C34878D82A}">
                        <a16:rowId xmlns:a16="http://schemas.microsoft.com/office/drawing/2014/main" val="36132612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(11</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0.4</a:t>
                          </a:r>
                          <a:endParaRPr lang="zh-CN" altLang="en-US" sz="1600" dirty="0"/>
                        </a:p>
                      </a:txBody>
                      <a:tcPr>
                        <a:noFill/>
                      </a:tcPr>
                    </a:tc>
                    <a:extLst>
                      <a:ext uri="{0D108BD9-81ED-4DB2-BD59-A6C34878D82A}">
                        <a16:rowId xmlns:a16="http://schemas.microsoft.com/office/drawing/2014/main" val="343628758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0.556</a:t>
                          </a:r>
                          <a:endParaRPr lang="zh-CN" altLang="en-US" sz="1600" dirty="0"/>
                        </a:p>
                      </a:txBody>
                      <a:tcPr>
                        <a:noFill/>
                      </a:tcPr>
                    </a:tc>
                    <a:extLst>
                      <a:ext uri="{0D108BD9-81ED-4DB2-BD59-A6C34878D82A}">
                        <a16:rowId xmlns:a16="http://schemas.microsoft.com/office/drawing/2014/main" val="3215457175"/>
                      </a:ext>
                    </a:extLst>
                  </a:tr>
                </a:tbl>
              </a:graphicData>
            </a:graphic>
          </p:graphicFrame>
        </mc:Choice>
        <mc:Fallback xmlns="">
          <p:graphicFrame>
            <p:nvGraphicFramePr>
              <p:cNvPr id="8" name="表格 7">
                <a:extLst>
                  <a:ext uri="{FF2B5EF4-FFF2-40B4-BE49-F238E27FC236}">
                    <a16:creationId xmlns:a16="http://schemas.microsoft.com/office/drawing/2014/main" id="{B9BCE5F6-82DE-4846-9BCD-A7228A93984C}"/>
                  </a:ext>
                </a:extLst>
              </p:cNvPr>
              <p:cNvGraphicFramePr>
                <a:graphicFrameLocks noGrp="1"/>
              </p:cNvGraphicFramePr>
              <p:nvPr>
                <p:extLst>
                  <p:ext uri="{D42A27DB-BD31-4B8C-83A1-F6EECF244321}">
                    <p14:modId xmlns:p14="http://schemas.microsoft.com/office/powerpoint/2010/main" val="4267588133"/>
                  </p:ext>
                </p:extLst>
              </p:nvPr>
            </p:nvGraphicFramePr>
            <p:xfrm>
              <a:off x="6948264" y="2267784"/>
              <a:ext cx="1822552" cy="4023360"/>
            </p:xfrm>
            <a:graphic>
              <a:graphicData uri="http://schemas.openxmlformats.org/drawingml/2006/table">
                <a:tbl>
                  <a:tblPr firstRow="1" bandRow="1">
                    <a:tableStyleId>{5940675A-B579-460E-94D1-54222C63F5DA}</a:tableStyleId>
                  </a:tblPr>
                  <a:tblGrid>
                    <a:gridCol w="967912">
                      <a:extLst>
                        <a:ext uri="{9D8B030D-6E8A-4147-A177-3AD203B41FA5}">
                          <a16:colId xmlns:a16="http://schemas.microsoft.com/office/drawing/2014/main" val="455410597"/>
                        </a:ext>
                      </a:extLst>
                    </a:gridCol>
                    <a:gridCol w="854640">
                      <a:extLst>
                        <a:ext uri="{9D8B030D-6E8A-4147-A177-3AD203B41FA5}">
                          <a16:colId xmlns:a16="http://schemas.microsoft.com/office/drawing/2014/main" val="2015854312"/>
                        </a:ext>
                      </a:extLst>
                    </a:gridCol>
                  </a:tblGrid>
                  <a:tr h="335280">
                    <a:tc>
                      <a:txBody>
                        <a:bodyPr/>
                        <a:lstStyle/>
                        <a:p>
                          <a:endParaRPr lang="zh-CN"/>
                        </a:p>
                      </a:txBody>
                      <a:tcPr>
                        <a:blipFill>
                          <a:blip r:embed="rId3"/>
                          <a:stretch>
                            <a:fillRect l="-1316" t="-3704" r="-89474" b="-1100000"/>
                          </a:stretch>
                        </a:blip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193459574"/>
                      </a:ext>
                    </a:extLst>
                  </a:tr>
                  <a:tr h="335280">
                    <a:tc>
                      <a:txBody>
                        <a:bodyPr/>
                        <a:lstStyle/>
                        <a:p>
                          <a:endParaRPr lang="zh-CN"/>
                        </a:p>
                      </a:txBody>
                      <a:tcPr>
                        <a:blipFill>
                          <a:blip r:embed="rId3"/>
                          <a:stretch>
                            <a:fillRect l="-1316" t="-107692" r="-89474" b="-1042308"/>
                          </a:stretch>
                        </a:blipFill>
                      </a:tcPr>
                    </a:tc>
                    <a:tc>
                      <a:txBody>
                        <a:bodyPr/>
                        <a:lstStyle/>
                        <a:p>
                          <a:pPr algn="ctr"/>
                          <a:r>
                            <a:rPr lang="en-US" altLang="zh-CN" sz="1600" dirty="0"/>
                            <a:t>0.174</a:t>
                          </a:r>
                          <a:endParaRPr lang="zh-CN" altLang="en-US" sz="1600" dirty="0"/>
                        </a:p>
                      </a:txBody>
                      <a:tcPr>
                        <a:noFill/>
                      </a:tcPr>
                    </a:tc>
                    <a:extLst>
                      <a:ext uri="{0D108BD9-81ED-4DB2-BD59-A6C34878D82A}">
                        <a16:rowId xmlns:a16="http://schemas.microsoft.com/office/drawing/2014/main" val="3199130714"/>
                      </a:ext>
                    </a:extLst>
                  </a:tr>
                  <a:tr h="335280">
                    <a:tc>
                      <a:txBody>
                        <a:bodyPr/>
                        <a:lstStyle/>
                        <a:p>
                          <a:endParaRPr lang="zh-CN"/>
                        </a:p>
                      </a:txBody>
                      <a:tcPr>
                        <a:blipFill>
                          <a:blip r:embed="rId3"/>
                          <a:stretch>
                            <a:fillRect l="-1316" t="-200000" r="-89474" b="-903704"/>
                          </a:stretch>
                        </a:blip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405917587"/>
                      </a:ext>
                    </a:extLst>
                  </a:tr>
                  <a:tr h="335280">
                    <a:tc>
                      <a:txBody>
                        <a:bodyPr/>
                        <a:lstStyle/>
                        <a:p>
                          <a:endParaRPr lang="zh-CN"/>
                        </a:p>
                      </a:txBody>
                      <a:tcPr>
                        <a:blipFill>
                          <a:blip r:embed="rId3"/>
                          <a:stretch>
                            <a:fillRect l="-1316" t="-311538" r="-89474" b="-838462"/>
                          </a:stretch>
                        </a:blipFill>
                      </a:tcPr>
                    </a:tc>
                    <a:tc>
                      <a:txBody>
                        <a:bodyPr/>
                        <a:lstStyle/>
                        <a:p>
                          <a:pPr algn="ctr"/>
                          <a:r>
                            <a:rPr lang="en-US" altLang="zh-CN" sz="1600" dirty="0"/>
                            <a:t>0.078</a:t>
                          </a:r>
                          <a:endParaRPr lang="zh-CN" altLang="en-US" sz="1600" dirty="0"/>
                        </a:p>
                      </a:txBody>
                      <a:tcPr>
                        <a:noFill/>
                      </a:tcPr>
                    </a:tc>
                    <a:extLst>
                      <a:ext uri="{0D108BD9-81ED-4DB2-BD59-A6C34878D82A}">
                        <a16:rowId xmlns:a16="http://schemas.microsoft.com/office/drawing/2014/main" val="543198350"/>
                      </a:ext>
                    </a:extLst>
                  </a:tr>
                  <a:tr h="335280">
                    <a:tc>
                      <a:txBody>
                        <a:bodyPr/>
                        <a:lstStyle/>
                        <a:p>
                          <a:endParaRPr lang="zh-CN"/>
                        </a:p>
                      </a:txBody>
                      <a:tcPr>
                        <a:blipFill>
                          <a:blip r:embed="rId3"/>
                          <a:stretch>
                            <a:fillRect l="-1316" t="-396296" r="-89474" b="-707407"/>
                          </a:stretch>
                        </a:blipFill>
                      </a:tcPr>
                    </a:tc>
                    <a:tc>
                      <a:txBody>
                        <a:bodyPr/>
                        <a:lstStyle/>
                        <a:p>
                          <a:pPr algn="ctr"/>
                          <a:r>
                            <a:rPr lang="en-US" altLang="zh-CN" sz="1600" dirty="0"/>
                            <a:t>0.058</a:t>
                          </a:r>
                          <a:endParaRPr lang="zh-CN" altLang="en-US" sz="1600" dirty="0"/>
                        </a:p>
                      </a:txBody>
                      <a:tcPr>
                        <a:noFill/>
                      </a:tcPr>
                    </a:tc>
                    <a:extLst>
                      <a:ext uri="{0D108BD9-81ED-4DB2-BD59-A6C34878D82A}">
                        <a16:rowId xmlns:a16="http://schemas.microsoft.com/office/drawing/2014/main" val="3887279789"/>
                      </a:ext>
                    </a:extLst>
                  </a:tr>
                  <a:tr h="335280">
                    <a:tc>
                      <a:txBody>
                        <a:bodyPr/>
                        <a:lstStyle/>
                        <a:p>
                          <a:endParaRPr lang="zh-CN"/>
                        </a:p>
                      </a:txBody>
                      <a:tcPr>
                        <a:blipFill>
                          <a:blip r:embed="rId3"/>
                          <a:stretch>
                            <a:fillRect l="-1316" t="-515385" r="-89474" b="-634615"/>
                          </a:stretch>
                        </a:blip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1317690349"/>
                      </a:ext>
                    </a:extLst>
                  </a:tr>
                  <a:tr h="335280">
                    <a:tc>
                      <a:txBody>
                        <a:bodyPr/>
                        <a:lstStyle/>
                        <a:p>
                          <a:endParaRPr lang="zh-CN"/>
                        </a:p>
                      </a:txBody>
                      <a:tcPr>
                        <a:blipFill>
                          <a:blip r:embed="rId3"/>
                          <a:stretch>
                            <a:fillRect l="-1316" t="-592593" r="-89474" b="-511111"/>
                          </a:stretch>
                        </a:blip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3482805012"/>
                      </a:ext>
                    </a:extLst>
                  </a:tr>
                  <a:tr h="335280">
                    <a:tc>
                      <a:txBody>
                        <a:bodyPr/>
                        <a:lstStyle/>
                        <a:p>
                          <a:endParaRPr lang="zh-CN"/>
                        </a:p>
                      </a:txBody>
                      <a:tcPr>
                        <a:blipFill>
                          <a:blip r:embed="rId3"/>
                          <a:stretch>
                            <a:fillRect l="-1316" t="-719231" r="-89474" b="-430769"/>
                          </a:stretch>
                        </a:blipFill>
                      </a:tcPr>
                    </a:tc>
                    <a:tc>
                      <a:txBody>
                        <a:bodyPr/>
                        <a:lstStyle/>
                        <a:p>
                          <a:pPr algn="ctr"/>
                          <a:r>
                            <a:rPr lang="en-US" altLang="zh-CN" sz="1600" dirty="0"/>
                            <a:t>0.217</a:t>
                          </a:r>
                          <a:endParaRPr lang="zh-CN" altLang="en-US" sz="1600" dirty="0"/>
                        </a:p>
                      </a:txBody>
                      <a:tcPr>
                        <a:noFill/>
                      </a:tcPr>
                    </a:tc>
                    <a:extLst>
                      <a:ext uri="{0D108BD9-81ED-4DB2-BD59-A6C34878D82A}">
                        <a16:rowId xmlns:a16="http://schemas.microsoft.com/office/drawing/2014/main" val="1460295936"/>
                      </a:ext>
                    </a:extLst>
                  </a:tr>
                  <a:tr h="335280">
                    <a:tc>
                      <a:txBody>
                        <a:bodyPr/>
                        <a:lstStyle/>
                        <a:p>
                          <a:endParaRPr lang="zh-CN"/>
                        </a:p>
                      </a:txBody>
                      <a:tcPr>
                        <a:blipFill>
                          <a:blip r:embed="rId3"/>
                          <a:stretch>
                            <a:fillRect l="-1316" t="-788889" r="-89474" b="-314815"/>
                          </a:stretch>
                        </a:blipFill>
                      </a:tcPr>
                    </a:tc>
                    <a:tc>
                      <a:txBody>
                        <a:bodyPr/>
                        <a:lstStyle/>
                        <a:p>
                          <a:pPr algn="ctr"/>
                          <a:r>
                            <a:rPr lang="en-US" altLang="zh-CN" sz="1600" dirty="0"/>
                            <a:t>0.356</a:t>
                          </a:r>
                          <a:endParaRPr lang="zh-CN" altLang="en-US" sz="1600" dirty="0"/>
                        </a:p>
                      </a:txBody>
                      <a:tcPr>
                        <a:noFill/>
                      </a:tcPr>
                    </a:tc>
                    <a:extLst>
                      <a:ext uri="{0D108BD9-81ED-4DB2-BD59-A6C34878D82A}">
                        <a16:rowId xmlns:a16="http://schemas.microsoft.com/office/drawing/2014/main" val="2606628723"/>
                      </a:ext>
                    </a:extLst>
                  </a:tr>
                  <a:tr h="335280">
                    <a:tc>
                      <a:txBody>
                        <a:bodyPr/>
                        <a:lstStyle/>
                        <a:p>
                          <a:endParaRPr lang="zh-CN"/>
                        </a:p>
                      </a:txBody>
                      <a:tcPr>
                        <a:blipFill>
                          <a:blip r:embed="rId3"/>
                          <a:stretch>
                            <a:fillRect l="-1316" t="-923077" r="-89474" b="-226923"/>
                          </a:stretch>
                        </a:blipFill>
                      </a:tcPr>
                    </a:tc>
                    <a:tc>
                      <a:txBody>
                        <a:bodyPr/>
                        <a:lstStyle/>
                        <a:p>
                          <a:pPr algn="ctr"/>
                          <a:r>
                            <a:rPr lang="en-US" altLang="zh-CN" sz="1600" dirty="0"/>
                            <a:t>0.444</a:t>
                          </a:r>
                          <a:endParaRPr lang="zh-CN" altLang="en-US" sz="1600" dirty="0"/>
                        </a:p>
                      </a:txBody>
                      <a:tcPr>
                        <a:noFill/>
                      </a:tcPr>
                    </a:tc>
                    <a:extLst>
                      <a:ext uri="{0D108BD9-81ED-4DB2-BD59-A6C34878D82A}">
                        <a16:rowId xmlns:a16="http://schemas.microsoft.com/office/drawing/2014/main" val="3613261214"/>
                      </a:ext>
                    </a:extLst>
                  </a:tr>
                  <a:tr h="335280">
                    <a:tc>
                      <a:txBody>
                        <a:bodyPr/>
                        <a:lstStyle/>
                        <a:p>
                          <a:endParaRPr lang="zh-CN"/>
                        </a:p>
                      </a:txBody>
                      <a:tcPr>
                        <a:blipFill>
                          <a:blip r:embed="rId3"/>
                          <a:stretch>
                            <a:fillRect l="-1316" t="-985185" r="-89474" b="-118519"/>
                          </a:stretch>
                        </a:blipFill>
                      </a:tcPr>
                    </a:tc>
                    <a:tc>
                      <a:txBody>
                        <a:bodyPr/>
                        <a:lstStyle/>
                        <a:p>
                          <a:pPr algn="ctr"/>
                          <a:r>
                            <a:rPr lang="en-US" altLang="zh-CN" sz="1600" dirty="0"/>
                            <a:t>0.4</a:t>
                          </a:r>
                          <a:endParaRPr lang="zh-CN" altLang="en-US" sz="1600" dirty="0"/>
                        </a:p>
                      </a:txBody>
                      <a:tcPr>
                        <a:noFill/>
                      </a:tcPr>
                    </a:tc>
                    <a:extLst>
                      <a:ext uri="{0D108BD9-81ED-4DB2-BD59-A6C34878D82A}">
                        <a16:rowId xmlns:a16="http://schemas.microsoft.com/office/drawing/2014/main" val="3436287583"/>
                      </a:ext>
                    </a:extLst>
                  </a:tr>
                  <a:tr h="335280">
                    <a:tc>
                      <a:txBody>
                        <a:bodyPr/>
                        <a:lstStyle/>
                        <a:p>
                          <a:endParaRPr lang="zh-CN"/>
                        </a:p>
                      </a:txBody>
                      <a:tcPr>
                        <a:blipFill>
                          <a:blip r:embed="rId3"/>
                          <a:stretch>
                            <a:fillRect l="-1316" t="-1126923" r="-89474" b="-23077"/>
                          </a:stretch>
                        </a:blipFill>
                      </a:tcPr>
                    </a:tc>
                    <a:tc>
                      <a:txBody>
                        <a:bodyPr/>
                        <a:lstStyle/>
                        <a:p>
                          <a:pPr algn="ctr"/>
                          <a:r>
                            <a:rPr lang="en-US" altLang="zh-CN" sz="1600" dirty="0"/>
                            <a:t>0.556</a:t>
                          </a:r>
                          <a:endParaRPr lang="zh-CN" altLang="en-US" sz="1600" dirty="0"/>
                        </a:p>
                      </a:txBody>
                      <a:tcPr>
                        <a:noFill/>
                      </a:tcPr>
                    </a:tc>
                    <a:extLst>
                      <a:ext uri="{0D108BD9-81ED-4DB2-BD59-A6C34878D82A}">
                        <a16:rowId xmlns:a16="http://schemas.microsoft.com/office/drawing/2014/main" val="3215457175"/>
                      </a:ext>
                    </a:extLst>
                  </a:tr>
                </a:tbl>
              </a:graphicData>
            </a:graphic>
          </p:graphicFrame>
        </mc:Fallback>
      </mc:AlternateContent>
      <p:sp>
        <p:nvSpPr>
          <p:cNvPr id="10" name="文本框 9">
            <a:extLst>
              <a:ext uri="{FF2B5EF4-FFF2-40B4-BE49-F238E27FC236}">
                <a16:creationId xmlns:a16="http://schemas.microsoft.com/office/drawing/2014/main" id="{318318BF-DCC7-D640-B196-F2029ECEA6BF}"/>
              </a:ext>
            </a:extLst>
          </p:cNvPr>
          <p:cNvSpPr txBox="1"/>
          <p:nvPr/>
        </p:nvSpPr>
        <p:spPr>
          <a:xfrm>
            <a:off x="6850881" y="1907744"/>
            <a:ext cx="2350244" cy="400110"/>
          </a:xfrm>
          <a:prstGeom prst="rect">
            <a:avLst/>
          </a:prstGeom>
          <a:noFill/>
        </p:spPr>
        <p:txBody>
          <a:bodyPr wrap="square" rtlCol="0">
            <a:spAutoFit/>
          </a:bodyPr>
          <a:lstStyle/>
          <a:p>
            <a:r>
              <a:rPr kumimoji="1" lang="en-US" altLang="zh-CN" sz="2000" b="0" dirty="0">
                <a:latin typeface="Corbel" panose="020B0503020204020204" pitchFamily="34" charset="0"/>
              </a:rPr>
              <a:t>single-target PPR</a:t>
            </a:r>
            <a:endParaRPr kumimoji="1" lang="zh-CN" altLang="en-US" sz="20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AB155DAA-C876-A64C-B9D5-307CA0DAECA9}"/>
                  </a:ext>
                </a:extLst>
              </p:cNvPr>
              <p:cNvSpPr/>
              <p:nvPr/>
            </p:nvSpPr>
            <p:spPr>
              <a:xfrm>
                <a:off x="7856020" y="1628800"/>
                <a:ext cx="1089337" cy="369332"/>
              </a:xfrm>
              <a:prstGeom prst="rect">
                <a:avLst/>
              </a:prstGeom>
            </p:spPr>
            <p:txBody>
              <a:bodyPr wrap="none">
                <a:spAutoFit/>
              </a:bodyPr>
              <a:lstStyle/>
              <a:p>
                <a:r>
                  <a:rPr lang="en-US" altLang="zh-CN" sz="1800" b="0" dirty="0"/>
                  <a:t>(</a:t>
                </a:r>
                <a14:m>
                  <m:oMath xmlns:m="http://schemas.openxmlformats.org/officeDocument/2006/math">
                    <m:r>
                      <a:rPr lang="en-US" altLang="zh-CN" sz="1800" b="0" i="1">
                        <a:latin typeface="Cambria Math" panose="02040503050406030204" pitchFamily="18" charset="0"/>
                        <a:ea typeface="Cambria Math" panose="02040503050406030204" pitchFamily="18" charset="0"/>
                      </a:rPr>
                      <m:t>𝛼</m:t>
                    </m:r>
                    <m:r>
                      <a:rPr lang="en-US" altLang="zh-CN" sz="1800" b="0" i="1">
                        <a:latin typeface="Cambria Math" panose="02040503050406030204" pitchFamily="18" charset="0"/>
                        <a:ea typeface="Cambria Math" panose="02040503050406030204" pitchFamily="18" charset="0"/>
                      </a:rPr>
                      <m:t>=0.2</m:t>
                    </m:r>
                  </m:oMath>
                </a14:m>
                <a:r>
                  <a:rPr lang="en-US" altLang="zh-CN" sz="1800" b="0" dirty="0"/>
                  <a:t>)</a:t>
                </a:r>
                <a:endParaRPr lang="zh-CN" altLang="en-US" sz="1800" dirty="0"/>
              </a:p>
            </p:txBody>
          </p:sp>
        </mc:Choice>
        <mc:Fallback xmlns="">
          <p:sp>
            <p:nvSpPr>
              <p:cNvPr id="12" name="矩形 11">
                <a:extLst>
                  <a:ext uri="{FF2B5EF4-FFF2-40B4-BE49-F238E27FC236}">
                    <a16:creationId xmlns:a16="http://schemas.microsoft.com/office/drawing/2014/main" id="{AB155DAA-C876-A64C-B9D5-307CA0DAECA9}"/>
                  </a:ext>
                </a:extLst>
              </p:cNvPr>
              <p:cNvSpPr>
                <a:spLocks noRot="1" noChangeAspect="1" noMove="1" noResize="1" noEditPoints="1" noAdjustHandles="1" noChangeArrowheads="1" noChangeShapeType="1" noTextEdit="1"/>
              </p:cNvSpPr>
              <p:nvPr/>
            </p:nvSpPr>
            <p:spPr>
              <a:xfrm>
                <a:off x="7856020" y="1628800"/>
                <a:ext cx="1089337" cy="369332"/>
              </a:xfrm>
              <a:prstGeom prst="rect">
                <a:avLst/>
              </a:prstGeom>
              <a:blipFill>
                <a:blip r:embed="rId4"/>
                <a:stretch>
                  <a:fillRect l="-4651" t="-3333" r="-3488" b="-23333"/>
                </a:stretch>
              </a:blipFill>
            </p:spPr>
            <p:txBody>
              <a:bodyPr/>
              <a:lstStyle/>
              <a:p>
                <a:r>
                  <a:rPr lang="zh-CN" altLang="en-US">
                    <a:noFill/>
                  </a:rPr>
                  <a:t> </a:t>
                </a:r>
              </a:p>
            </p:txBody>
          </p:sp>
        </mc:Fallback>
      </mc:AlternateContent>
      <p:sp>
        <p:nvSpPr>
          <p:cNvPr id="13" name="Oval 5">
            <a:extLst>
              <a:ext uri="{FF2B5EF4-FFF2-40B4-BE49-F238E27FC236}">
                <a16:creationId xmlns:a16="http://schemas.microsoft.com/office/drawing/2014/main" id="{B689EE88-9D35-BA46-8473-A7684C044BE4}"/>
              </a:ext>
            </a:extLst>
          </p:cNvPr>
          <p:cNvSpPr>
            <a:spLocks noChangeArrowheads="1"/>
          </p:cNvSpPr>
          <p:nvPr/>
        </p:nvSpPr>
        <p:spPr bwMode="auto">
          <a:xfrm>
            <a:off x="4428937" y="1233613"/>
            <a:ext cx="609845" cy="576337"/>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14" name="Oval 5">
            <a:extLst>
              <a:ext uri="{FF2B5EF4-FFF2-40B4-BE49-F238E27FC236}">
                <a16:creationId xmlns:a16="http://schemas.microsoft.com/office/drawing/2014/main" id="{816CB0AB-53BD-3B45-9549-7F963DF69A20}"/>
              </a:ext>
            </a:extLst>
          </p:cNvPr>
          <p:cNvSpPr>
            <a:spLocks noChangeArrowheads="1"/>
          </p:cNvSpPr>
          <p:nvPr/>
        </p:nvSpPr>
        <p:spPr bwMode="auto">
          <a:xfrm>
            <a:off x="4111301" y="2104232"/>
            <a:ext cx="609845" cy="576337"/>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15" name="Oval 5">
            <a:extLst>
              <a:ext uri="{FF2B5EF4-FFF2-40B4-BE49-F238E27FC236}">
                <a16:creationId xmlns:a16="http://schemas.microsoft.com/office/drawing/2014/main" id="{90BC510A-958A-9C4E-B33D-8C97E68A260D}"/>
              </a:ext>
            </a:extLst>
          </p:cNvPr>
          <p:cNvSpPr>
            <a:spLocks noChangeArrowheads="1"/>
          </p:cNvSpPr>
          <p:nvPr/>
        </p:nvSpPr>
        <p:spPr bwMode="auto">
          <a:xfrm>
            <a:off x="5442320" y="1134600"/>
            <a:ext cx="596565" cy="573939"/>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16" name="Oval 5">
            <a:extLst>
              <a:ext uri="{FF2B5EF4-FFF2-40B4-BE49-F238E27FC236}">
                <a16:creationId xmlns:a16="http://schemas.microsoft.com/office/drawing/2014/main" id="{33EDF2DD-A52B-2049-B786-F5B2BFC5A4E6}"/>
              </a:ext>
            </a:extLst>
          </p:cNvPr>
          <p:cNvSpPr>
            <a:spLocks noChangeArrowheads="1"/>
          </p:cNvSpPr>
          <p:nvPr/>
        </p:nvSpPr>
        <p:spPr bwMode="auto">
          <a:xfrm>
            <a:off x="5438283" y="2460420"/>
            <a:ext cx="596565" cy="573939"/>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grpSp>
        <p:nvGrpSpPr>
          <p:cNvPr id="17" name="Group 2">
            <a:extLst>
              <a:ext uri="{FF2B5EF4-FFF2-40B4-BE49-F238E27FC236}">
                <a16:creationId xmlns:a16="http://schemas.microsoft.com/office/drawing/2014/main" id="{6BDE9B1F-6631-4C4F-B133-2CA5FAE98BEA}"/>
              </a:ext>
            </a:extLst>
          </p:cNvPr>
          <p:cNvGrpSpPr>
            <a:grpSpLocks/>
          </p:cNvGrpSpPr>
          <p:nvPr/>
        </p:nvGrpSpPr>
        <p:grpSpPr bwMode="auto">
          <a:xfrm>
            <a:off x="179512" y="1124744"/>
            <a:ext cx="7162800" cy="4289130"/>
            <a:chOff x="1152" y="1528"/>
            <a:chExt cx="3408" cy="1734"/>
          </a:xfrm>
        </p:grpSpPr>
        <p:sp>
          <p:nvSpPr>
            <p:cNvPr id="18" name="Oval 3">
              <a:extLst>
                <a:ext uri="{FF2B5EF4-FFF2-40B4-BE49-F238E27FC236}">
                  <a16:creationId xmlns:a16="http://schemas.microsoft.com/office/drawing/2014/main" id="{04895EE7-92E5-B046-AAB0-B4191672EC91}"/>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a:ea typeface="宋体" panose="02010600030101010101" pitchFamily="2" charset="-122"/>
                </a:rPr>
                <a:t>1</a:t>
              </a:r>
            </a:p>
          </p:txBody>
        </p:sp>
        <p:sp>
          <p:nvSpPr>
            <p:cNvPr id="19" name="Oval 4">
              <a:extLst>
                <a:ext uri="{FF2B5EF4-FFF2-40B4-BE49-F238E27FC236}">
                  <a16:creationId xmlns:a16="http://schemas.microsoft.com/office/drawing/2014/main" id="{BAA203C8-1BD7-7C45-B5D0-F0F6906EDDA5}"/>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solidFill>
                    <a:sysClr val="windowText" lastClr="000000"/>
                  </a:solidFill>
                  <a:ea typeface="宋体" panose="02010600030101010101" pitchFamily="2" charset="-122"/>
                </a:rPr>
                <a:t>4</a:t>
              </a:r>
            </a:p>
          </p:txBody>
        </p:sp>
        <p:sp>
          <p:nvSpPr>
            <p:cNvPr id="20" name="Oval 5">
              <a:extLst>
                <a:ext uri="{FF2B5EF4-FFF2-40B4-BE49-F238E27FC236}">
                  <a16:creationId xmlns:a16="http://schemas.microsoft.com/office/drawing/2014/main" id="{2D9CF3AA-5C4E-6B4A-B270-2E01C9647FC1}"/>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3</a:t>
              </a:r>
            </a:p>
          </p:txBody>
        </p:sp>
        <p:sp>
          <p:nvSpPr>
            <p:cNvPr id="21" name="Oval 7">
              <a:extLst>
                <a:ext uri="{FF2B5EF4-FFF2-40B4-BE49-F238E27FC236}">
                  <a16:creationId xmlns:a16="http://schemas.microsoft.com/office/drawing/2014/main" id="{9F6F2028-9302-244F-9B08-7D356D88DD08}"/>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5</a:t>
              </a:r>
            </a:p>
          </p:txBody>
        </p:sp>
        <p:sp>
          <p:nvSpPr>
            <p:cNvPr id="22" name="Oval 8">
              <a:extLst>
                <a:ext uri="{FF2B5EF4-FFF2-40B4-BE49-F238E27FC236}">
                  <a16:creationId xmlns:a16="http://schemas.microsoft.com/office/drawing/2014/main" id="{8491F552-506A-AC40-B008-E500F8A3C8BA}"/>
                </a:ext>
              </a:extLst>
            </p:cNvPr>
            <p:cNvSpPr>
              <a:spLocks noChangeArrowheads="1"/>
            </p:cNvSpPr>
            <p:nvPr/>
          </p:nvSpPr>
          <p:spPr bwMode="auto">
            <a:xfrm>
              <a:off x="306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a:ea typeface="宋体" panose="02010600030101010101" pitchFamily="2" charset="-122"/>
                </a:rPr>
                <a:t>6</a:t>
              </a:r>
            </a:p>
          </p:txBody>
        </p:sp>
        <p:sp>
          <p:nvSpPr>
            <p:cNvPr id="25" name="Oval 9">
              <a:extLst>
                <a:ext uri="{FF2B5EF4-FFF2-40B4-BE49-F238E27FC236}">
                  <a16:creationId xmlns:a16="http://schemas.microsoft.com/office/drawing/2014/main" id="{9903325C-E8B2-6C4B-ACE4-6EC79D962580}"/>
                </a:ext>
              </a:extLst>
            </p:cNvPr>
            <p:cNvSpPr>
              <a:spLocks noChangeArrowheads="1"/>
            </p:cNvSpPr>
            <p:nvPr/>
          </p:nvSpPr>
          <p:spPr bwMode="auto">
            <a:xfrm>
              <a:off x="2611" y="302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7</a:t>
              </a:r>
            </a:p>
          </p:txBody>
        </p:sp>
        <p:sp>
          <p:nvSpPr>
            <p:cNvPr id="26" name="Oval 10">
              <a:extLst>
                <a:ext uri="{FF2B5EF4-FFF2-40B4-BE49-F238E27FC236}">
                  <a16:creationId xmlns:a16="http://schemas.microsoft.com/office/drawing/2014/main" id="{6B651BE1-C518-9247-AE76-A3A37DEBA0B7}"/>
                </a:ext>
              </a:extLst>
            </p:cNvPr>
            <p:cNvSpPr>
              <a:spLocks noChangeArrowheads="1"/>
            </p:cNvSpPr>
            <p:nvPr/>
          </p:nvSpPr>
          <p:spPr bwMode="auto">
            <a:xfrm>
              <a:off x="3172" y="1567"/>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9</a:t>
              </a:r>
            </a:p>
          </p:txBody>
        </p:sp>
        <p:sp>
          <p:nvSpPr>
            <p:cNvPr id="27" name="Oval 11">
              <a:extLst>
                <a:ext uri="{FF2B5EF4-FFF2-40B4-BE49-F238E27FC236}">
                  <a16:creationId xmlns:a16="http://schemas.microsoft.com/office/drawing/2014/main" id="{EEED74B3-EFE3-1544-B2D2-A1107580D74D}"/>
                </a:ext>
              </a:extLst>
            </p:cNvPr>
            <p:cNvSpPr>
              <a:spLocks noChangeArrowheads="1"/>
            </p:cNvSpPr>
            <p:nvPr/>
          </p:nvSpPr>
          <p:spPr bwMode="auto">
            <a:xfrm>
              <a:off x="3652" y="1528"/>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10</a:t>
              </a:r>
            </a:p>
          </p:txBody>
        </p:sp>
        <p:sp>
          <p:nvSpPr>
            <p:cNvPr id="28" name="Oval 12">
              <a:extLst>
                <a:ext uri="{FF2B5EF4-FFF2-40B4-BE49-F238E27FC236}">
                  <a16:creationId xmlns:a16="http://schemas.microsoft.com/office/drawing/2014/main" id="{B6D4BD96-0D65-9D4A-A8A5-3248E66A8C5A}"/>
                </a:ext>
              </a:extLst>
            </p:cNvPr>
            <p:cNvSpPr>
              <a:spLocks noChangeArrowheads="1"/>
            </p:cNvSpPr>
            <p:nvPr/>
          </p:nvSpPr>
          <p:spPr bwMode="auto">
            <a:xfrm>
              <a:off x="3024" y="192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8</a:t>
              </a:r>
            </a:p>
          </p:txBody>
        </p:sp>
        <p:sp>
          <p:nvSpPr>
            <p:cNvPr id="29" name="Oval 13">
              <a:extLst>
                <a:ext uri="{FF2B5EF4-FFF2-40B4-BE49-F238E27FC236}">
                  <a16:creationId xmlns:a16="http://schemas.microsoft.com/office/drawing/2014/main" id="{E0A7F9A1-E5B6-1B4F-B276-382A3FE76956}"/>
                </a:ext>
              </a:extLst>
            </p:cNvPr>
            <p:cNvSpPr>
              <a:spLocks noChangeArrowheads="1"/>
            </p:cNvSpPr>
            <p:nvPr/>
          </p:nvSpPr>
          <p:spPr bwMode="auto">
            <a:xfrm>
              <a:off x="3648" y="206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11</a:t>
              </a:r>
            </a:p>
          </p:txBody>
        </p:sp>
        <p:sp>
          <p:nvSpPr>
            <p:cNvPr id="30" name="Oval 14">
              <a:extLst>
                <a:ext uri="{FF2B5EF4-FFF2-40B4-BE49-F238E27FC236}">
                  <a16:creationId xmlns:a16="http://schemas.microsoft.com/office/drawing/2014/main" id="{3ACBCFE7-6AD9-1347-9BC9-264511148952}"/>
                </a:ext>
              </a:extLst>
            </p:cNvPr>
            <p:cNvSpPr>
              <a:spLocks noChangeArrowheads="1"/>
            </p:cNvSpPr>
            <p:nvPr/>
          </p:nvSpPr>
          <p:spPr bwMode="auto">
            <a:xfrm>
              <a:off x="4272" y="1632"/>
              <a:ext cx="288" cy="240"/>
            </a:xfrm>
            <a:prstGeom prst="ellipse">
              <a:avLst/>
            </a:prstGeom>
            <a:solidFill>
              <a:schemeClr val="tx1"/>
            </a:solidFill>
            <a:ln w="19050">
              <a:no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solidFill>
                    <a:schemeClr val="bg1"/>
                  </a:solidFill>
                </a:rPr>
                <a:t>12</a:t>
              </a:r>
            </a:p>
          </p:txBody>
        </p:sp>
      </p:grpSp>
      <p:cxnSp>
        <p:nvCxnSpPr>
          <p:cNvPr id="31" name="直线箭头连接符 30">
            <a:extLst>
              <a:ext uri="{FF2B5EF4-FFF2-40B4-BE49-F238E27FC236}">
                <a16:creationId xmlns:a16="http://schemas.microsoft.com/office/drawing/2014/main" id="{108940D7-52A7-F84E-9047-B399D3A073D2}"/>
              </a:ext>
            </a:extLst>
          </p:cNvPr>
          <p:cNvCxnSpPr>
            <a:cxnSpLocks/>
            <a:stCxn id="18" idx="6"/>
            <a:endCxn id="20" idx="2"/>
          </p:cNvCxnSpPr>
          <p:nvPr/>
        </p:nvCxnSpPr>
        <p:spPr>
          <a:xfrm>
            <a:off x="784819" y="2509931"/>
            <a:ext cx="1109730" cy="35619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098B2180-DE69-614D-B258-7C183922B089}"/>
              </a:ext>
            </a:extLst>
          </p:cNvPr>
          <p:cNvCxnSpPr>
            <a:cxnSpLocks/>
            <a:stCxn id="19" idx="1"/>
            <a:endCxn id="18" idx="5"/>
          </p:cNvCxnSpPr>
          <p:nvPr/>
        </p:nvCxnSpPr>
        <p:spPr>
          <a:xfrm flipH="1" flipV="1">
            <a:off x="696174" y="2719818"/>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8FC6033B-821E-DD4F-9640-A2AA14304CEA}"/>
              </a:ext>
            </a:extLst>
          </p:cNvPr>
          <p:cNvCxnSpPr>
            <a:cxnSpLocks/>
            <a:stCxn id="19" idx="7"/>
          </p:cNvCxnSpPr>
          <p:nvPr/>
        </p:nvCxnSpPr>
        <p:spPr>
          <a:xfrm flipV="1">
            <a:off x="1402366" y="3081389"/>
            <a:ext cx="582043" cy="28722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1D477C27-91E2-E346-8716-BEE2D4DB6929}"/>
              </a:ext>
            </a:extLst>
          </p:cNvPr>
          <p:cNvCxnSpPr>
            <a:cxnSpLocks/>
            <a:stCxn id="20" idx="1"/>
          </p:cNvCxnSpPr>
          <p:nvPr/>
        </p:nvCxnSpPr>
        <p:spPr>
          <a:xfrm flipH="1" flipV="1">
            <a:off x="1700428" y="2127301"/>
            <a:ext cx="282766" cy="52893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538D9FF8-A07B-6B41-9254-5E80B8454197}"/>
              </a:ext>
            </a:extLst>
          </p:cNvPr>
          <p:cNvCxnSpPr>
            <a:cxnSpLocks/>
          </p:cNvCxnSpPr>
          <p:nvPr/>
        </p:nvCxnSpPr>
        <p:spPr>
          <a:xfrm>
            <a:off x="1789237" y="1917388"/>
            <a:ext cx="2336800" cy="47625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3B254A79-7596-7447-A177-17619BF5A7BE}"/>
              </a:ext>
            </a:extLst>
          </p:cNvPr>
          <p:cNvCxnSpPr>
            <a:cxnSpLocks/>
            <a:endCxn id="26" idx="3"/>
          </p:cNvCxnSpPr>
          <p:nvPr/>
        </p:nvCxnSpPr>
        <p:spPr>
          <a:xfrm flipV="1">
            <a:off x="4429250" y="1727925"/>
            <a:ext cx="84463" cy="36885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353BA85D-3526-AC49-ACC4-2F68DE1A727B}"/>
              </a:ext>
            </a:extLst>
          </p:cNvPr>
          <p:cNvCxnSpPr>
            <a:cxnSpLocks/>
            <a:stCxn id="26" idx="6"/>
            <a:endCxn id="27" idx="2"/>
          </p:cNvCxnSpPr>
          <p:nvPr/>
        </p:nvCxnSpPr>
        <p:spPr>
          <a:xfrm flipV="1">
            <a:off x="5030375" y="1421570"/>
            <a:ext cx="403538" cy="9646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2373F0A6-73D4-5C4A-AB35-083349376B0C}"/>
              </a:ext>
            </a:extLst>
          </p:cNvPr>
          <p:cNvCxnSpPr>
            <a:cxnSpLocks/>
            <a:stCxn id="28" idx="5"/>
            <a:endCxn id="29" idx="2"/>
          </p:cNvCxnSpPr>
          <p:nvPr/>
        </p:nvCxnSpPr>
        <p:spPr>
          <a:xfrm>
            <a:off x="4630670" y="2601087"/>
            <a:ext cx="794836" cy="14630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6267DBF6-133D-B449-9780-609C6BA3F9DE}"/>
              </a:ext>
            </a:extLst>
          </p:cNvPr>
          <p:cNvCxnSpPr>
            <a:cxnSpLocks/>
            <a:endCxn id="27" idx="4"/>
          </p:cNvCxnSpPr>
          <p:nvPr/>
        </p:nvCxnSpPr>
        <p:spPr>
          <a:xfrm flipV="1">
            <a:off x="5727825" y="1718395"/>
            <a:ext cx="8742" cy="71969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994C7449-68E2-EC48-946D-7EAE98C03976}"/>
              </a:ext>
            </a:extLst>
          </p:cNvPr>
          <p:cNvCxnSpPr>
            <a:cxnSpLocks/>
            <a:stCxn id="29" idx="6"/>
            <a:endCxn id="30" idx="3"/>
          </p:cNvCxnSpPr>
          <p:nvPr/>
        </p:nvCxnSpPr>
        <p:spPr>
          <a:xfrm flipV="1">
            <a:off x="6030813" y="1888706"/>
            <a:ext cx="794837" cy="85868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B92C6CFC-49B4-E541-A094-F902807AB28C}"/>
              </a:ext>
            </a:extLst>
          </p:cNvPr>
          <p:cNvCxnSpPr>
            <a:cxnSpLocks/>
          </p:cNvCxnSpPr>
          <p:nvPr/>
        </p:nvCxnSpPr>
        <p:spPr>
          <a:xfrm flipV="1">
            <a:off x="2814853" y="2603551"/>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2" name="直线箭头连接符 41">
            <a:extLst>
              <a:ext uri="{FF2B5EF4-FFF2-40B4-BE49-F238E27FC236}">
                <a16:creationId xmlns:a16="http://schemas.microsoft.com/office/drawing/2014/main" id="{DD1128DA-2425-A64C-95ED-E8D7459D6EE1}"/>
              </a:ext>
            </a:extLst>
          </p:cNvPr>
          <p:cNvCxnSpPr>
            <a:cxnSpLocks/>
            <a:stCxn id="19" idx="5"/>
          </p:cNvCxnSpPr>
          <p:nvPr/>
        </p:nvCxnSpPr>
        <p:spPr>
          <a:xfrm>
            <a:off x="1402366" y="3788390"/>
            <a:ext cx="894871" cy="74361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82AA85CE-97F6-9E4E-A179-B78CB3CF30D2}"/>
              </a:ext>
            </a:extLst>
          </p:cNvPr>
          <p:cNvCxnSpPr>
            <a:cxnSpLocks/>
            <a:endCxn id="22" idx="2"/>
          </p:cNvCxnSpPr>
          <p:nvPr/>
        </p:nvCxnSpPr>
        <p:spPr>
          <a:xfrm flipV="1">
            <a:off x="2903662" y="4290885"/>
            <a:ext cx="1294416" cy="24111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2F5EF219-F829-B548-882E-121BE8CECA0E}"/>
              </a:ext>
            </a:extLst>
          </p:cNvPr>
          <p:cNvCxnSpPr>
            <a:cxnSpLocks/>
            <a:stCxn id="25" idx="7"/>
            <a:endCxn id="22" idx="3"/>
          </p:cNvCxnSpPr>
          <p:nvPr/>
        </p:nvCxnSpPr>
        <p:spPr>
          <a:xfrm flipV="1">
            <a:off x="3762643" y="4500772"/>
            <a:ext cx="524080" cy="40639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C2EBBF62-DE0E-C346-BD32-91DE9D7E1077}"/>
              </a:ext>
            </a:extLst>
          </p:cNvPr>
          <p:cNvCxnSpPr>
            <a:cxnSpLocks/>
            <a:endCxn id="25" idx="2"/>
          </p:cNvCxnSpPr>
          <p:nvPr/>
        </p:nvCxnSpPr>
        <p:spPr>
          <a:xfrm>
            <a:off x="2814853" y="4751438"/>
            <a:ext cx="431128" cy="36561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CAC174F7-D7AB-0D4F-950D-03600B278EF3}"/>
              </a:ext>
            </a:extLst>
          </p:cNvPr>
          <p:cNvCxnSpPr>
            <a:cxnSpLocks/>
          </p:cNvCxnSpPr>
          <p:nvPr/>
        </p:nvCxnSpPr>
        <p:spPr>
          <a:xfrm flipV="1">
            <a:off x="697128" y="1917388"/>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B60A4CA4-CF71-7A45-9485-AEAF2227AD55}"/>
              </a:ext>
            </a:extLst>
          </p:cNvPr>
          <p:cNvCxnSpPr>
            <a:cxnSpLocks/>
            <a:endCxn id="27" idx="6"/>
          </p:cNvCxnSpPr>
          <p:nvPr/>
        </p:nvCxnSpPr>
        <p:spPr>
          <a:xfrm flipH="1" flipV="1">
            <a:off x="6039220" y="1421570"/>
            <a:ext cx="720482" cy="2545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8" name="直线箭头连接符 47">
            <a:extLst>
              <a:ext uri="{FF2B5EF4-FFF2-40B4-BE49-F238E27FC236}">
                <a16:creationId xmlns:a16="http://schemas.microsoft.com/office/drawing/2014/main" id="{3F94DBE6-CE64-5C41-AC90-A3EFDD2177D0}"/>
              </a:ext>
            </a:extLst>
          </p:cNvPr>
          <p:cNvCxnSpPr>
            <a:cxnSpLocks/>
          </p:cNvCxnSpPr>
          <p:nvPr/>
        </p:nvCxnSpPr>
        <p:spPr>
          <a:xfrm>
            <a:off x="6061582" y="1515636"/>
            <a:ext cx="698120" cy="26837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EFF2B30D-FE29-D949-9DF4-3BB989A16B3E}"/>
                  </a:ext>
                </a:extLst>
              </p:cNvPr>
              <p:cNvSpPr txBox="1"/>
              <p:nvPr/>
            </p:nvSpPr>
            <p:spPr>
              <a:xfrm>
                <a:off x="185009" y="5637371"/>
                <a:ext cx="6214452" cy="707886"/>
              </a:xfrm>
              <a:prstGeom prst="rect">
                <a:avLst/>
              </a:prstGeom>
              <a:noFill/>
            </p:spPr>
            <p:txBody>
              <a:bodyPr wrap="square" rtlCol="0">
                <a:spAutoFit/>
              </a:bodyPr>
              <a:lstStyle/>
              <a:p>
                <a:r>
                  <a:rPr kumimoji="1" lang="en-US" altLang="zh-CN" sz="2000" dirty="0">
                    <a:solidFill>
                      <a:sysClr val="windowText" lastClr="000000"/>
                    </a:solidFill>
                    <a:latin typeface="Candara" panose="020E0502030303020204" pitchFamily="34" charset="0"/>
                    <a:cs typeface="Cavolini" panose="03000502040302020204" pitchFamily="66" charset="0"/>
                  </a:rPr>
                  <a:t>Single-Target PPR:</a:t>
                </a:r>
              </a:p>
              <a:p>
                <a:r>
                  <a:rPr kumimoji="1" lang="en-US" altLang="zh-CN" sz="2000" b="0" dirty="0">
                    <a:latin typeface="Candara" panose="020E0502030303020204" pitchFamily="34" charset="0"/>
                    <a:cs typeface="Cavolini" panose="03000502040302020204" pitchFamily="66" charset="0"/>
                  </a:rPr>
                  <a:t>the PPR value of </a:t>
                </a:r>
                <a:r>
                  <a:rPr kumimoji="1" lang="en-US" altLang="zh-CN" sz="2000" b="0" dirty="0">
                    <a:solidFill>
                      <a:srgbClr val="C00000"/>
                    </a:solidFill>
                    <a:latin typeface="Candara" panose="020E0502030303020204" pitchFamily="34" charset="0"/>
                    <a:cs typeface="Cavolini" panose="03000502040302020204" pitchFamily="66" charset="0"/>
                  </a:rPr>
                  <a:t>every node </a:t>
                </a:r>
                <a:r>
                  <a:rPr kumimoji="1" lang="en-US" altLang="zh-CN" sz="2000" b="0" dirty="0">
                    <a:latin typeface="Candara" panose="020E0502030303020204" pitchFamily="34" charset="0"/>
                    <a:cs typeface="Cavolini" panose="03000502040302020204" pitchFamily="66" charset="0"/>
                  </a:rPr>
                  <a:t>to a </a:t>
                </a:r>
                <a:r>
                  <a:rPr kumimoji="1" lang="en-US" altLang="zh-CN" sz="2000" b="0" dirty="0">
                    <a:solidFill>
                      <a:srgbClr val="C00000"/>
                    </a:solidFill>
                    <a:latin typeface="Candara" panose="020E0502030303020204" pitchFamily="34" charset="0"/>
                    <a:cs typeface="Cavolini" panose="03000502040302020204" pitchFamily="66" charset="0"/>
                  </a:rPr>
                  <a:t>given target node </a:t>
                </a:r>
                <a14:m>
                  <m:oMath xmlns:m="http://schemas.openxmlformats.org/officeDocument/2006/math">
                    <m:r>
                      <a:rPr lang="en-US" altLang="zh-CN" sz="2000" b="0" i="1" kern="0" smtClean="0">
                        <a:solidFill>
                          <a:srgbClr val="C00000"/>
                        </a:solidFill>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cs typeface="Cavolini" panose="03000502040302020204" pitchFamily="66" charset="0"/>
                  </a:rPr>
                  <a:t>. </a:t>
                </a:r>
                <a:endParaRPr kumimoji="1" lang="zh-CN" altLang="en-US" sz="2000" b="0" dirty="0">
                  <a:latin typeface="Candara" panose="020E0502030303020204" pitchFamily="34" charset="0"/>
                  <a:cs typeface="Cavolini" panose="03000502040302020204" pitchFamily="66" charset="0"/>
                </a:endParaRPr>
              </a:p>
            </p:txBody>
          </p:sp>
        </mc:Choice>
        <mc:Fallback xmlns="">
          <p:sp>
            <p:nvSpPr>
              <p:cNvPr id="49" name="文本框 48">
                <a:extLst>
                  <a:ext uri="{FF2B5EF4-FFF2-40B4-BE49-F238E27FC236}">
                    <a16:creationId xmlns:a16="http://schemas.microsoft.com/office/drawing/2014/main" id="{EFF2B30D-FE29-D949-9DF4-3BB989A16B3E}"/>
                  </a:ext>
                </a:extLst>
              </p:cNvPr>
              <p:cNvSpPr txBox="1">
                <a:spLocks noRot="1" noChangeAspect="1" noMove="1" noResize="1" noEditPoints="1" noAdjustHandles="1" noChangeArrowheads="1" noChangeShapeType="1" noTextEdit="1"/>
              </p:cNvSpPr>
              <p:nvPr/>
            </p:nvSpPr>
            <p:spPr>
              <a:xfrm>
                <a:off x="185009" y="5637371"/>
                <a:ext cx="6214452" cy="707886"/>
              </a:xfrm>
              <a:prstGeom prst="rect">
                <a:avLst/>
              </a:prstGeom>
              <a:blipFill>
                <a:blip r:embed="rId5"/>
                <a:stretch>
                  <a:fillRect l="-1020" t="-5357" b="-12500"/>
                </a:stretch>
              </a:blipFill>
            </p:spPr>
            <p:txBody>
              <a:bodyPr/>
              <a:lstStyle/>
              <a:p>
                <a:r>
                  <a:rPr lang="zh-CN" altLang="en-US">
                    <a:noFill/>
                  </a:rPr>
                  <a:t> </a:t>
                </a:r>
              </a:p>
            </p:txBody>
          </p:sp>
        </mc:Fallback>
      </mc:AlternateContent>
      <p:sp>
        <p:nvSpPr>
          <p:cNvPr id="50" name="Oval 5">
            <a:extLst>
              <a:ext uri="{FF2B5EF4-FFF2-40B4-BE49-F238E27FC236}">
                <a16:creationId xmlns:a16="http://schemas.microsoft.com/office/drawing/2014/main" id="{714C34AD-9A0C-4141-ACEF-07DF1FB6F034}"/>
              </a:ext>
            </a:extLst>
          </p:cNvPr>
          <p:cNvSpPr>
            <a:spLocks noChangeArrowheads="1"/>
          </p:cNvSpPr>
          <p:nvPr/>
        </p:nvSpPr>
        <p:spPr bwMode="auto">
          <a:xfrm>
            <a:off x="201935" y="2212114"/>
            <a:ext cx="595662" cy="593651"/>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51" name="Oval 5">
            <a:extLst>
              <a:ext uri="{FF2B5EF4-FFF2-40B4-BE49-F238E27FC236}">
                <a16:creationId xmlns:a16="http://schemas.microsoft.com/office/drawing/2014/main" id="{F8CEE129-E0C5-8140-AD4F-077145656F39}"/>
              </a:ext>
            </a:extLst>
          </p:cNvPr>
          <p:cNvSpPr>
            <a:spLocks noChangeArrowheads="1"/>
          </p:cNvSpPr>
          <p:nvPr/>
        </p:nvSpPr>
        <p:spPr bwMode="auto">
          <a:xfrm>
            <a:off x="1907326" y="2561587"/>
            <a:ext cx="595662" cy="593651"/>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52" name="Oval 6">
            <a:extLst>
              <a:ext uri="{FF2B5EF4-FFF2-40B4-BE49-F238E27FC236}">
                <a16:creationId xmlns:a16="http://schemas.microsoft.com/office/drawing/2014/main" id="{D258EFCF-963C-A84A-9F2F-A0BCBF9EF53A}"/>
              </a:ext>
            </a:extLst>
          </p:cNvPr>
          <p:cNvSpPr>
            <a:spLocks noChangeArrowheads="1"/>
          </p:cNvSpPr>
          <p:nvPr/>
        </p:nvSpPr>
        <p:spPr bwMode="auto">
          <a:xfrm>
            <a:off x="1188357" y="1619453"/>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a:ea typeface="宋体" panose="02010600030101010101" pitchFamily="2" charset="-122"/>
              </a:rPr>
              <a:t>2</a:t>
            </a:r>
          </a:p>
        </p:txBody>
      </p:sp>
      <p:sp>
        <p:nvSpPr>
          <p:cNvPr id="53" name="Oval 5">
            <a:extLst>
              <a:ext uri="{FF2B5EF4-FFF2-40B4-BE49-F238E27FC236}">
                <a16:creationId xmlns:a16="http://schemas.microsoft.com/office/drawing/2014/main" id="{1E394416-1C36-6A4F-86C0-3D13479BBEF9}"/>
              </a:ext>
            </a:extLst>
          </p:cNvPr>
          <p:cNvSpPr>
            <a:spLocks noChangeArrowheads="1"/>
          </p:cNvSpPr>
          <p:nvPr/>
        </p:nvSpPr>
        <p:spPr bwMode="auto">
          <a:xfrm>
            <a:off x="1190966" y="1614294"/>
            <a:ext cx="595662" cy="593651"/>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54" name="直线箭头连接符 53">
            <a:extLst>
              <a:ext uri="{FF2B5EF4-FFF2-40B4-BE49-F238E27FC236}">
                <a16:creationId xmlns:a16="http://schemas.microsoft.com/office/drawing/2014/main" id="{031110E5-B2D9-7642-A3BE-6F846E092764}"/>
              </a:ext>
            </a:extLst>
          </p:cNvPr>
          <p:cNvCxnSpPr>
            <a:cxnSpLocks/>
          </p:cNvCxnSpPr>
          <p:nvPr/>
        </p:nvCxnSpPr>
        <p:spPr>
          <a:xfrm flipH="1" flipV="1">
            <a:off x="785411" y="2578815"/>
            <a:ext cx="1109730" cy="35619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B9ACF3FC-AE7C-714C-8CDE-37C208342C46}"/>
              </a:ext>
            </a:extLst>
          </p:cNvPr>
          <p:cNvCxnSpPr>
            <a:cxnSpLocks/>
          </p:cNvCxnSpPr>
          <p:nvPr/>
        </p:nvCxnSpPr>
        <p:spPr>
          <a:xfrm flipH="1">
            <a:off x="2850740" y="2657028"/>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56" name="文本框 55">
            <a:extLst>
              <a:ext uri="{FF2B5EF4-FFF2-40B4-BE49-F238E27FC236}">
                <a16:creationId xmlns:a16="http://schemas.microsoft.com/office/drawing/2014/main" id="{B0B3BE41-6CE9-2447-8B9D-85B2AE52892D}"/>
              </a:ext>
            </a:extLst>
          </p:cNvPr>
          <p:cNvSpPr txBox="1"/>
          <p:nvPr/>
        </p:nvSpPr>
        <p:spPr>
          <a:xfrm>
            <a:off x="174541" y="6309320"/>
            <a:ext cx="8770816" cy="369332"/>
          </a:xfrm>
          <a:prstGeom prst="rect">
            <a:avLst/>
          </a:prstGeom>
          <a:noFill/>
          <a:ln w="38100">
            <a:noFill/>
          </a:ln>
        </p:spPr>
        <p:txBody>
          <a:bodyPr wrap="square" rtlCol="0">
            <a:spAutoFit/>
          </a:bodyPr>
          <a:lstStyle/>
          <a:p>
            <a:r>
              <a:rPr kumimoji="1" lang="en-US" altLang="zh-CN" sz="1800" dirty="0">
                <a:latin typeface="Cavolini" panose="03000502040302020204" pitchFamily="66" charset="0"/>
                <a:cs typeface="Cavolini" panose="03000502040302020204" pitchFamily="66" charset="0"/>
              </a:rPr>
              <a:t>Monte Carlo sampling</a:t>
            </a:r>
            <a:r>
              <a:rPr kumimoji="1" lang="zh-CN" altLang="en-US" sz="1800" dirty="0">
                <a:latin typeface="Cavolini" panose="03000502040302020204" pitchFamily="66" charset="0"/>
                <a:cs typeface="Cavolini" panose="03000502040302020204" pitchFamily="66" charset="0"/>
              </a:rPr>
              <a:t> </a:t>
            </a:r>
            <a:r>
              <a:rPr kumimoji="1" lang="en-US" altLang="zh-CN" sz="1800" dirty="0">
                <a:solidFill>
                  <a:srgbClr val="FF0000"/>
                </a:solidFill>
                <a:latin typeface="Cavolini" panose="03000502040302020204" pitchFamily="66" charset="0"/>
                <a:cs typeface="Cavolini" panose="03000502040302020204" pitchFamily="66" charset="0"/>
              </a:rPr>
              <a:t>CANNOT</a:t>
            </a:r>
            <a:r>
              <a:rPr kumimoji="1" lang="zh-CN" altLang="en-US" sz="1800" dirty="0">
                <a:latin typeface="Cavolini" panose="03000502040302020204" pitchFamily="66" charset="0"/>
                <a:cs typeface="Cavolini" panose="03000502040302020204" pitchFamily="66" charset="0"/>
              </a:rPr>
              <a:t> </a:t>
            </a:r>
            <a:r>
              <a:rPr kumimoji="1" lang="en-US" altLang="zh-CN" sz="1800" dirty="0">
                <a:latin typeface="Cavolini" panose="03000502040302020204" pitchFamily="66" charset="0"/>
                <a:cs typeface="Cavolini" panose="03000502040302020204" pitchFamily="66" charset="0"/>
              </a:rPr>
              <a:t>be applied to </a:t>
            </a:r>
            <a:r>
              <a:rPr kumimoji="1" lang="en-US" altLang="zh-CN" sz="1800" dirty="0">
                <a:solidFill>
                  <a:srgbClr val="0063AA"/>
                </a:solidFill>
                <a:latin typeface="Cavolini" panose="03000502040302020204" pitchFamily="66" charset="0"/>
                <a:cs typeface="Cavolini" panose="03000502040302020204" pitchFamily="66" charset="0"/>
              </a:rPr>
              <a:t>single-target PPR query</a:t>
            </a:r>
            <a:r>
              <a:rPr kumimoji="1" lang="en-US" altLang="zh-CN" sz="1800" dirty="0">
                <a:latin typeface="Cavolini" panose="03000502040302020204" pitchFamily="66" charset="0"/>
                <a:cs typeface="Cavolini" panose="03000502040302020204" pitchFamily="66" charset="0"/>
              </a:rPr>
              <a:t>.</a:t>
            </a:r>
            <a:endParaRPr kumimoji="1" lang="zh-CN" altLang="en-US" sz="18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9743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1CBF2ADB-0C6A-C143-92C1-70C572F59808}"/>
              </a:ext>
            </a:extLst>
          </p:cNvPr>
          <p:cNvSpPr>
            <a:spLocks noGrp="1" noChangeArrowheads="1"/>
          </p:cNvSpPr>
          <p:nvPr>
            <p:ph type="title"/>
          </p:nvPr>
        </p:nvSpPr>
        <p:spPr>
          <a:xfrm>
            <a:off x="1187624" y="94950"/>
            <a:ext cx="8326138" cy="1128712"/>
          </a:xfrm>
        </p:spPr>
        <p:txBody>
          <a:bodyPr/>
          <a:lstStyle/>
          <a:p>
            <a:pPr eaLnBrk="1" hangingPunct="1"/>
            <a:r>
              <a:rPr lang="en-US" altLang="zh-CN" dirty="0">
                <a:ea typeface="宋体" pitchFamily="2" charset="-122"/>
              </a:rPr>
              <a:t>Theoretical Motivation</a:t>
            </a: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1B68E3A-50D6-5340-AFD1-1B3ED24FD40F}"/>
                  </a:ext>
                </a:extLst>
              </p:cNvPr>
              <p:cNvSpPr txBox="1"/>
              <p:nvPr/>
            </p:nvSpPr>
            <p:spPr>
              <a:xfrm>
                <a:off x="404980" y="5445224"/>
                <a:ext cx="8487500" cy="599010"/>
              </a:xfrm>
              <a:prstGeom prst="rect">
                <a:avLst/>
              </a:prstGeom>
              <a:noFill/>
            </p:spPr>
            <p:txBody>
              <a:bodyPr wrap="square" rtlCol="0">
                <a:spAutoFit/>
              </a:bodyPr>
              <a:lstStyle/>
              <a:p>
                <a:r>
                  <a:rPr kumimoji="1" lang="en-US" altLang="zh-CN" sz="2200" dirty="0">
                    <a:latin typeface="Cavolini" panose="03000502040302020204" pitchFamily="66" charset="0"/>
                    <a:cs typeface="Cavolini" panose="03000502040302020204" pitchFamily="66" charset="0"/>
                  </a:rPr>
                  <a:t>Can we also achieve </a:t>
                </a:r>
                <a14:m>
                  <m:oMath xmlns:m="http://schemas.openxmlformats.org/officeDocument/2006/math">
                    <m:r>
                      <a:rPr kumimoji="1" lang="en-US" altLang="zh-CN" sz="2200" i="1">
                        <a:solidFill>
                          <a:srgbClr val="C00000"/>
                        </a:solidFill>
                        <a:latin typeface="Cambria Math" panose="02040503050406030204" pitchFamily="18" charset="0"/>
                        <a:ea typeface="Cambria Math" panose="02040503050406030204" pitchFamily="18" charset="0"/>
                      </a:rPr>
                      <m:t>𝜪</m:t>
                    </m:r>
                    <m:d>
                      <m:dPr>
                        <m:ctrlPr>
                          <a:rPr kumimoji="1" lang="en-US" altLang="zh-CN" sz="2200" i="1">
                            <a:solidFill>
                              <a:srgbClr val="C00000"/>
                            </a:solidFill>
                            <a:latin typeface="Cambria Math" panose="02040503050406030204" pitchFamily="18" charset="0"/>
                            <a:ea typeface="Cambria Math" panose="02040503050406030204" pitchFamily="18" charset="0"/>
                          </a:rPr>
                        </m:ctrlPr>
                      </m:dPr>
                      <m:e>
                        <m:f>
                          <m:fPr>
                            <m:ctrlPr>
                              <a:rPr kumimoji="1" lang="en-US" altLang="zh-CN" sz="2200" i="1">
                                <a:solidFill>
                                  <a:srgbClr val="C00000"/>
                                </a:solidFill>
                                <a:latin typeface="Cambria Math" panose="02040503050406030204" pitchFamily="18" charset="0"/>
                                <a:ea typeface="Cambria Math" panose="02040503050406030204" pitchFamily="18" charset="0"/>
                              </a:rPr>
                            </m:ctrlPr>
                          </m:fPr>
                          <m:num>
                            <m:r>
                              <a:rPr kumimoji="1" lang="en-US" altLang="zh-CN" sz="2200" b="1" i="1" smtClean="0">
                                <a:solidFill>
                                  <a:srgbClr val="C00000"/>
                                </a:solidFill>
                                <a:latin typeface="Cambria Math" panose="02040503050406030204" pitchFamily="18" charset="0"/>
                                <a:ea typeface="Cambria Math" panose="02040503050406030204" pitchFamily="18" charset="0"/>
                              </a:rPr>
                              <m:t>𝟏</m:t>
                            </m:r>
                          </m:num>
                          <m:den>
                            <m:r>
                              <a:rPr kumimoji="1" lang="en-US" altLang="zh-CN" sz="2200" i="1">
                                <a:solidFill>
                                  <a:srgbClr val="C00000"/>
                                </a:solidFill>
                                <a:latin typeface="Cambria Math" panose="02040503050406030204" pitchFamily="18" charset="0"/>
                                <a:ea typeface="Cambria Math" panose="02040503050406030204" pitchFamily="18" charset="0"/>
                              </a:rPr>
                              <m:t>𝜹</m:t>
                            </m:r>
                          </m:den>
                        </m:f>
                      </m:e>
                    </m:d>
                  </m:oMath>
                </a14:m>
                <a:r>
                  <a:rPr kumimoji="1" lang="en-US" altLang="zh-CN" sz="2200" dirty="0">
                    <a:latin typeface="Cavolini" panose="03000502040302020204" pitchFamily="66" charset="0"/>
                    <a:cs typeface="Cavolini" panose="03000502040302020204" pitchFamily="66" charset="0"/>
                  </a:rPr>
                  <a:t> for single-target PPR query?  </a:t>
                </a:r>
                <a:endParaRPr kumimoji="1" lang="zh-CN" altLang="en-US" sz="2200" dirty="0">
                  <a:latin typeface="Cavolini" panose="03000502040302020204" pitchFamily="66" charset="0"/>
                  <a:cs typeface="Cavolini" panose="03000502040302020204" pitchFamily="66" charset="0"/>
                </a:endParaRPr>
              </a:p>
            </p:txBody>
          </p:sp>
        </mc:Choice>
        <mc:Fallback xmlns="">
          <p:sp>
            <p:nvSpPr>
              <p:cNvPr id="23" name="文本框 22">
                <a:extLst>
                  <a:ext uri="{FF2B5EF4-FFF2-40B4-BE49-F238E27FC236}">
                    <a16:creationId xmlns:a16="http://schemas.microsoft.com/office/drawing/2014/main" id="{21B68E3A-50D6-5340-AFD1-1B3ED24FD40F}"/>
                  </a:ext>
                </a:extLst>
              </p:cNvPr>
              <p:cNvSpPr txBox="1">
                <a:spLocks noRot="1" noChangeAspect="1" noMove="1" noResize="1" noEditPoints="1" noAdjustHandles="1" noChangeArrowheads="1" noChangeShapeType="1" noTextEdit="1"/>
              </p:cNvSpPr>
              <p:nvPr/>
            </p:nvSpPr>
            <p:spPr>
              <a:xfrm>
                <a:off x="404980" y="5445224"/>
                <a:ext cx="8487500" cy="599010"/>
              </a:xfrm>
              <a:prstGeom prst="rect">
                <a:avLst/>
              </a:prstGeom>
              <a:blipFill>
                <a:blip r:embed="rId3"/>
                <a:stretch>
                  <a:fillRect l="-897" r="-747"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93CAC1E-EF05-8F4C-835A-CBAE99D7D370}"/>
                  </a:ext>
                </a:extLst>
              </p:cNvPr>
              <p:cNvSpPr txBox="1"/>
              <p:nvPr/>
            </p:nvSpPr>
            <p:spPr>
              <a:xfrm>
                <a:off x="251520" y="1135392"/>
                <a:ext cx="8751414" cy="1815882"/>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200" b="0" dirty="0">
                    <a:latin typeface="Candara" panose="020E0502030303020204" pitchFamily="34" charset="0"/>
                  </a:rPr>
                  <a:t>There is ONLY one method, Backward Search</a:t>
                </a:r>
                <a:r>
                  <a:rPr kumimoji="1" lang="en-US" altLang="zh-CN" sz="1800" b="0" dirty="0">
                    <a:latin typeface="Candara" panose="020E0502030303020204" pitchFamily="34" charset="0"/>
                  </a:rPr>
                  <a:t>[Lofgren et al. 2013]</a:t>
                </a:r>
                <a:r>
                  <a:rPr kumimoji="1" lang="en-US" altLang="zh-CN" sz="2200" b="0" dirty="0">
                    <a:latin typeface="Candara" panose="020E0502030303020204" pitchFamily="34" charset="0"/>
                  </a:rPr>
                  <a:t>,  can  be applied to single-target PPR query. </a:t>
                </a:r>
              </a:p>
              <a:p>
                <a:pPr marL="342900" indent="-342900">
                  <a:buSzPct val="80000"/>
                  <a:buFont typeface="Wingdings" pitchFamily="2" charset="2"/>
                  <a:buChar char="l"/>
                </a:pPr>
                <a:r>
                  <a:rPr lang="en-US" altLang="zh-CN" sz="24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For</a:t>
                </a:r>
                <a:r>
                  <a:rPr lang="en-US" altLang="zh-CN" sz="2400" b="0" dirty="0">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a:t> </a:t>
                </a:r>
                <a14:m>
                  <m:oMath xmlns:m="http://schemas.openxmlformats.org/officeDocument/2006/math">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2400" b="0" i="1" kern="0">
                        <a:solidFill>
                          <a:sysClr val="windowText" lastClr="000000"/>
                        </a:solidFill>
                        <a:latin typeface="Cambria Math" panose="02040503050406030204" pitchFamily="18" charset="0"/>
                        <a:ea typeface="Cambria Math" panose="02040503050406030204" pitchFamily="18" charset="0"/>
                      </a:rPr>
                      <m:t>&gt;</m:t>
                    </m:r>
                    <m:r>
                      <a:rPr lang="en-US" altLang="zh-CN" sz="2400" b="0" i="1" kern="0">
                        <a:solidFill>
                          <a:sysClr val="windowText" lastClr="000000"/>
                        </a:solidFill>
                        <a:latin typeface="Cambria Math" panose="02040503050406030204" pitchFamily="18" charset="0"/>
                        <a:ea typeface="Cambria Math" panose="02040503050406030204" pitchFamily="18" charset="0"/>
                      </a:rPr>
                      <m:t>𝛿</m:t>
                    </m:r>
                  </m:oMath>
                </a14:m>
                <a:r>
                  <a:rPr lang="en-US" altLang="zh-CN" sz="2400" b="0" dirty="0">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a:t>, </a:t>
                </a:r>
                <a14:m>
                  <m:oMath xmlns:m="http://schemas.openxmlformats.org/officeDocument/2006/math">
                    <m:d>
                      <m:dPr>
                        <m:begChr m:val="|"/>
                        <m:endChr m:val="|"/>
                        <m:ctrlPr>
                          <a:rPr lang="en-US" altLang="zh-CN" sz="2400" b="0" i="1">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m:ctrlPr>
                      </m:dPr>
                      <m:e>
                        <m:acc>
                          <m:accPr>
                            <m:chr m:val="̂"/>
                            <m:ctrlPr>
                              <a:rPr lang="en-US" altLang="zh-CN" sz="2400" b="0" i="1" kern="0">
                                <a:solidFill>
                                  <a:sysClr val="windowText" lastClr="000000"/>
                                </a:solidFill>
                                <a:latin typeface="Cambria Math" panose="02040503050406030204" pitchFamily="18" charset="0"/>
                                <a:ea typeface="Cambria Math" panose="02040503050406030204" pitchFamily="18" charset="0"/>
                              </a:rPr>
                            </m:ctrlPr>
                          </m:accPr>
                          <m:e>
                            <m:r>
                              <a:rPr lang="en-US" altLang="zh-CN" sz="2400" b="0" i="1" kern="0">
                                <a:solidFill>
                                  <a:sysClr val="windowText" lastClr="000000"/>
                                </a:solidFill>
                                <a:latin typeface="Cambria Math" panose="02040503050406030204" pitchFamily="18" charset="0"/>
                                <a:ea typeface="Cambria Math" panose="02040503050406030204" pitchFamily="18" charset="0"/>
                              </a:rPr>
                              <m:t>𝜋</m:t>
                            </m:r>
                          </m:e>
                        </m:acc>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e>
                    </m:d>
                    <m:r>
                      <a:rPr lang="en-US" altLang="zh-CN" sz="24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24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𝑐</m:t>
                    </m:r>
                    <m:r>
                      <a:rPr lang="en-US" altLang="zh-CN" sz="24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oMath>
                </a14:m>
                <a:r>
                  <a:rPr lang="en-US" altLang="zh-CN" sz="2400" b="0" dirty="0"/>
                  <a:t>.  </a:t>
                </a:r>
                <a:r>
                  <a:rPr lang="en-US" altLang="zh-CN" sz="2400" b="0" dirty="0">
                    <a:latin typeface="Corbel" panose="020B0503020204020204" pitchFamily="34" charset="0"/>
                  </a:rPr>
                  <a:t>(c is a constant)</a:t>
                </a:r>
                <a:endParaRPr kumimoji="1" lang="en-US" altLang="zh-CN" sz="2400" b="0" i="1" dirty="0">
                  <a:solidFill>
                    <a:srgbClr val="C00000"/>
                  </a:solidFill>
                  <a:latin typeface="Corbel" panose="020B0503020204020204" pitchFamily="34" charset="0"/>
                </a:endParaRPr>
              </a:p>
              <a:p>
                <a:pPr marL="342900" indent="-342900">
                  <a:buSzPct val="80000"/>
                  <a:buFont typeface="Wingdings" pitchFamily="2" charset="2"/>
                  <a:buChar char="l"/>
                </a:pPr>
                <a:endParaRPr kumimoji="1" lang="en-US" altLang="zh-CN" sz="2200" b="0" dirty="0">
                  <a:latin typeface="Candara" panose="020E0502030303020204" pitchFamily="34" charset="0"/>
                </a:endParaRP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xmlns="">
          <p:sp>
            <p:nvSpPr>
              <p:cNvPr id="24" name="文本框 23">
                <a:extLst>
                  <a:ext uri="{FF2B5EF4-FFF2-40B4-BE49-F238E27FC236}">
                    <a16:creationId xmlns:a16="http://schemas.microsoft.com/office/drawing/2014/main" id="{593CAC1E-EF05-8F4C-835A-CBAE99D7D370}"/>
                  </a:ext>
                </a:extLst>
              </p:cNvPr>
              <p:cNvSpPr txBox="1">
                <a:spLocks noRot="1" noChangeAspect="1" noMove="1" noResize="1" noEditPoints="1" noAdjustHandles="1" noChangeArrowheads="1" noChangeShapeType="1" noTextEdit="1"/>
              </p:cNvSpPr>
              <p:nvPr/>
            </p:nvSpPr>
            <p:spPr>
              <a:xfrm>
                <a:off x="251520" y="1135392"/>
                <a:ext cx="8751414" cy="1815882"/>
              </a:xfrm>
              <a:prstGeom prst="rect">
                <a:avLst/>
              </a:prstGeom>
              <a:blipFill>
                <a:blip r:embed="rId4"/>
                <a:stretch>
                  <a:fillRect l="-435" t="-1389" r="-5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BCCB603E-95D6-514E-91CC-11CCB2C69298}"/>
                  </a:ext>
                </a:extLst>
              </p:cNvPr>
              <p:cNvGraphicFramePr>
                <a:graphicFrameLocks noGrp="1"/>
              </p:cNvGraphicFramePr>
              <p:nvPr>
                <p:extLst>
                  <p:ext uri="{D42A27DB-BD31-4B8C-83A1-F6EECF244321}">
                    <p14:modId xmlns:p14="http://schemas.microsoft.com/office/powerpoint/2010/main" val="4053894970"/>
                  </p:ext>
                </p:extLst>
              </p:nvPr>
            </p:nvGraphicFramePr>
            <p:xfrm>
              <a:off x="899592" y="2492896"/>
              <a:ext cx="7056783" cy="2304001"/>
            </p:xfrm>
            <a:graphic>
              <a:graphicData uri="http://schemas.openxmlformats.org/drawingml/2006/table">
                <a:tbl>
                  <a:tblPr firstRow="1" bandRow="1">
                    <a:tableStyleId>{5940675A-B579-460E-94D1-54222C63F5DA}</a:tableStyleId>
                  </a:tblPr>
                  <a:tblGrid>
                    <a:gridCol w="2352261">
                      <a:extLst>
                        <a:ext uri="{9D8B030D-6E8A-4147-A177-3AD203B41FA5}">
                          <a16:colId xmlns:a16="http://schemas.microsoft.com/office/drawing/2014/main" val="739699811"/>
                        </a:ext>
                      </a:extLst>
                    </a:gridCol>
                    <a:gridCol w="2352261">
                      <a:extLst>
                        <a:ext uri="{9D8B030D-6E8A-4147-A177-3AD203B41FA5}">
                          <a16:colId xmlns:a16="http://schemas.microsoft.com/office/drawing/2014/main" val="794494009"/>
                        </a:ext>
                      </a:extLst>
                    </a:gridCol>
                    <a:gridCol w="2352261">
                      <a:extLst>
                        <a:ext uri="{9D8B030D-6E8A-4147-A177-3AD203B41FA5}">
                          <a16:colId xmlns:a16="http://schemas.microsoft.com/office/drawing/2014/main" val="2440649489"/>
                        </a:ext>
                      </a:extLst>
                    </a:gridCol>
                  </a:tblGrid>
                  <a:tr h="448819">
                    <a:tc>
                      <a:txBody>
                        <a:bodyPr/>
                        <a:lstStyle/>
                        <a:p>
                          <a:pPr algn="ctr"/>
                          <a:endParaRPr lang="zh-CN" altLang="en-US" sz="2200" dirty="0">
                            <a:latin typeface="Corbel" panose="020B0503020204020204" pitchFamily="34" charset="0"/>
                          </a:endParaRPr>
                        </a:p>
                      </a:txBody>
                      <a:tcPr anchor="ctr"/>
                    </a:tc>
                    <a:tc>
                      <a:txBody>
                        <a:bodyPr/>
                        <a:lstStyle/>
                        <a:p>
                          <a:pPr algn="ctr"/>
                          <a:r>
                            <a:rPr lang="en-US" altLang="zh-CN" sz="2200" dirty="0">
                              <a:latin typeface="Corbel" panose="020B0503020204020204" pitchFamily="34" charset="0"/>
                            </a:rPr>
                            <a:t>single-source PPR</a:t>
                          </a:r>
                          <a:endParaRPr lang="zh-CN" altLang="en-US" sz="2200" dirty="0">
                            <a:latin typeface="Corbel" panose="020B0503020204020204" pitchFamily="34" charset="0"/>
                          </a:endParaRPr>
                        </a:p>
                      </a:txBody>
                      <a:tcPr anchor="ctr"/>
                    </a:tc>
                    <a:tc>
                      <a:txBody>
                        <a:bodyPr/>
                        <a:lstStyle/>
                        <a:p>
                          <a:pPr algn="ctr"/>
                          <a:r>
                            <a:rPr lang="en-US" altLang="zh-CN" sz="2200" dirty="0">
                              <a:latin typeface="Corbel" panose="020B0503020204020204" pitchFamily="34" charset="0"/>
                            </a:rPr>
                            <a:t>single-target PPR</a:t>
                          </a:r>
                          <a:endParaRPr lang="zh-CN" altLang="en-US" sz="2200" dirty="0">
                            <a:latin typeface="Corbel" panose="020B0503020204020204" pitchFamily="34" charset="0"/>
                          </a:endParaRPr>
                        </a:p>
                      </a:txBody>
                      <a:tcPr anchor="ctr"/>
                    </a:tc>
                    <a:extLst>
                      <a:ext uri="{0D108BD9-81ED-4DB2-BD59-A6C34878D82A}">
                        <a16:rowId xmlns:a16="http://schemas.microsoft.com/office/drawing/2014/main" val="2443880536"/>
                      </a:ext>
                    </a:extLst>
                  </a:tr>
                  <a:tr h="390044">
                    <a:tc rowSpan="2">
                      <a:txBody>
                        <a:bodyPr/>
                        <a:lstStyle/>
                        <a:p>
                          <a:pPr algn="ctr"/>
                          <a:r>
                            <a:rPr lang="en-US" altLang="zh-CN" sz="2000" dirty="0">
                              <a:latin typeface="Corbel" panose="020B0503020204020204" pitchFamily="34" charset="0"/>
                            </a:rPr>
                            <a:t>methods</a:t>
                          </a:r>
                          <a:endParaRPr lang="zh-CN" altLang="en-US" sz="2000" dirty="0">
                            <a:latin typeface="Corbel" panose="020B0503020204020204" pitchFamily="34" charset="0"/>
                          </a:endParaRPr>
                        </a:p>
                      </a:txBody>
                      <a:tcPr anchor="ctr"/>
                    </a:tc>
                    <a:tc>
                      <a:txBody>
                        <a:bodyPr/>
                        <a:lstStyle/>
                        <a:p>
                          <a:pPr algn="ctr"/>
                          <a:r>
                            <a:rPr lang="en-US" altLang="zh-CN" b="0" dirty="0">
                              <a:solidFill>
                                <a:schemeClr val="tx1"/>
                              </a:solidFill>
                              <a:latin typeface="Corbel" panose="020B0503020204020204" pitchFamily="34" charset="0"/>
                            </a:rPr>
                            <a:t>MC-sampling</a:t>
                          </a:r>
                          <a:endParaRPr lang="zh-CN" altLang="en-US" b="0" dirty="0">
                            <a:solidFill>
                              <a:schemeClr val="tx1"/>
                            </a:solidFill>
                            <a:latin typeface="Corbel" panose="020B0503020204020204" pitchFamily="34" charset="0"/>
                          </a:endParaRPr>
                        </a:p>
                      </a:txBody>
                      <a:tcPr anchor="ctr"/>
                    </a:tc>
                    <a:tc rowSpan="2">
                      <a:txBody>
                        <a:bodyPr/>
                        <a:lstStyle/>
                        <a:p>
                          <a:pPr algn="ctr"/>
                          <a:r>
                            <a:rPr lang="en-US" altLang="zh-CN" b="0" dirty="0">
                              <a:solidFill>
                                <a:schemeClr val="tx1"/>
                              </a:solidFill>
                              <a:latin typeface="Corbel" panose="020B0503020204020204" pitchFamily="34" charset="0"/>
                            </a:rPr>
                            <a:t>Backward Search</a:t>
                          </a:r>
                          <a:endParaRPr lang="zh-CN" altLang="en-US"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133646289"/>
                      </a:ext>
                    </a:extLst>
                  </a:tr>
                  <a:tr h="390044">
                    <a:tc vMerge="1">
                      <a:txBody>
                        <a:bodyPr/>
                        <a:lstStyle/>
                        <a:p>
                          <a:pPr algn="ctr"/>
                          <a:endParaRPr lang="zh-CN" altLang="en-US" sz="2000" dirty="0">
                            <a:latin typeface="Corbel" panose="020B0503020204020204" pitchFamily="34" charset="0"/>
                          </a:endParaRPr>
                        </a:p>
                      </a:txBody>
                      <a:tcPr/>
                    </a:tc>
                    <a:tc>
                      <a:txBody>
                        <a:bodyPr/>
                        <a:lstStyle/>
                        <a:p>
                          <a:pPr algn="ctr"/>
                          <a:r>
                            <a:rPr lang="en-US" altLang="zh-CN" b="0" dirty="0">
                              <a:solidFill>
                                <a:schemeClr val="tx1"/>
                              </a:solidFill>
                              <a:latin typeface="Corbel" panose="020B0503020204020204" pitchFamily="34" charset="0"/>
                            </a:rPr>
                            <a:t>Forward Search</a:t>
                          </a:r>
                          <a:endParaRPr lang="zh-CN" altLang="en-US" b="0" dirty="0">
                            <a:solidFill>
                              <a:schemeClr val="tx1"/>
                            </a:solidFill>
                            <a:latin typeface="Corbel" panose="020B0503020204020204" pitchFamily="34" charset="0"/>
                          </a:endParaRPr>
                        </a:p>
                      </a:txBody>
                      <a:tcPr anchor="ctr"/>
                    </a:tc>
                    <a:tc vMerge="1">
                      <a:txBody>
                        <a:bodyPr/>
                        <a:lstStyle/>
                        <a:p>
                          <a:pPr algn="ctr"/>
                          <a:endParaRPr lang="zh-CN" altLang="en-US" dirty="0">
                            <a:latin typeface="Corbel" panose="020B0503020204020204" pitchFamily="34" charset="0"/>
                          </a:endParaRPr>
                        </a:p>
                      </a:txBody>
                      <a:tcPr anchor="ctr"/>
                    </a:tc>
                    <a:extLst>
                      <a:ext uri="{0D108BD9-81ED-4DB2-BD59-A6C34878D82A}">
                        <a16:rowId xmlns:a16="http://schemas.microsoft.com/office/drawing/2014/main" val="942990484"/>
                      </a:ext>
                    </a:extLst>
                  </a:tr>
                  <a:tr h="547131">
                    <a:tc>
                      <a:txBody>
                        <a:bodyPr/>
                        <a:lstStyle/>
                        <a:p>
                          <a:pPr algn="ctr"/>
                          <a:r>
                            <a:rPr lang="en-US" altLang="zh-CN" sz="2000" dirty="0">
                              <a:latin typeface="Corbel" panose="020B0503020204020204" pitchFamily="34" charset="0"/>
                            </a:rPr>
                            <a:t>query complexity</a:t>
                          </a:r>
                          <a:endParaRPr lang="zh-CN" altLang="en-US" sz="2000" dirty="0">
                            <a:latin typeface="Corbel" panose="020B0503020204020204" pitchFamily="34" charset="0"/>
                          </a:endParaRPr>
                        </a:p>
                      </a:txBody>
                      <a:tcPr anchor="ctr"/>
                    </a:tc>
                    <a:tc>
                      <a:txBody>
                        <a:bodyPr/>
                        <a:lstStyle/>
                        <a:p>
                          <a:pPr algn="ctr"/>
                          <a14:m>
                            <m:oMath xmlns:m="http://schemas.openxmlformats.org/officeDocument/2006/math">
                              <m:acc>
                                <m:accPr>
                                  <m:chr m:val="̃"/>
                                  <m:ctrlPr>
                                    <a:rPr kumimoji="1" lang="el-GR" altLang="zh-CN" sz="1800" b="0" i="1" smtClean="0">
                                      <a:solidFill>
                                        <a:schemeClr val="tx1"/>
                                      </a:solidFill>
                                      <a:latin typeface="Cambria Math" panose="02040503050406030204" pitchFamily="18" charset="0"/>
                                      <a:ea typeface="Cambria Math" panose="02040503050406030204" pitchFamily="18" charset="0"/>
                                    </a:rPr>
                                  </m:ctrlPr>
                                </m:accPr>
                                <m:e>
                                  <m:r>
                                    <a:rPr kumimoji="1" lang="el-GR" altLang="zh-CN" sz="1800" b="0" i="1">
                                      <a:solidFill>
                                        <a:schemeClr val="tx1"/>
                                      </a:solidFill>
                                      <a:latin typeface="Cambria Math" panose="02040503050406030204" pitchFamily="18" charset="0"/>
                                      <a:ea typeface="Cambria Math" panose="02040503050406030204" pitchFamily="18" charset="0"/>
                                    </a:rPr>
                                    <m:t>𝛰</m:t>
                                  </m:r>
                                </m:e>
                              </m:acc>
                              <m:d>
                                <m:dPr>
                                  <m:ctrlPr>
                                    <a:rPr kumimoji="1" lang="el-GR" altLang="zh-CN" sz="1800" b="0" i="1" smtClean="0">
                                      <a:solidFill>
                                        <a:schemeClr val="tx1"/>
                                      </a:solidFill>
                                      <a:latin typeface="Cambria Math" panose="02040503050406030204" pitchFamily="18" charset="0"/>
                                      <a:ea typeface="Cambria Math" panose="02040503050406030204" pitchFamily="18" charset="0"/>
                                    </a:rPr>
                                  </m:ctrlPr>
                                </m:dPr>
                                <m:e>
                                  <m:f>
                                    <m:fPr>
                                      <m:ctrlPr>
                                        <a:rPr kumimoji="1" lang="el-GR" altLang="zh-CN" sz="1800" b="0" i="1" smtClean="0">
                                          <a:solidFill>
                                            <a:schemeClr val="tx1"/>
                                          </a:solidFill>
                                          <a:latin typeface="Cambria Math" panose="02040503050406030204" pitchFamily="18" charset="0"/>
                                          <a:ea typeface="Cambria Math" panose="02040503050406030204" pitchFamily="18" charset="0"/>
                                        </a:rPr>
                                      </m:ctrlPr>
                                    </m:fPr>
                                    <m:num>
                                      <m:r>
                                        <a:rPr kumimoji="1" lang="en-US" altLang="zh-CN" sz="1800" b="0" i="1" smtClean="0">
                                          <a:solidFill>
                                            <a:schemeClr val="tx1"/>
                                          </a:solidFill>
                                          <a:latin typeface="Cambria Math" panose="02040503050406030204" pitchFamily="18" charset="0"/>
                                          <a:ea typeface="Cambria Math" panose="02040503050406030204" pitchFamily="18" charset="0"/>
                                        </a:rPr>
                                        <m:t>1</m:t>
                                      </m:r>
                                    </m:num>
                                    <m:den>
                                      <m:r>
                                        <a:rPr kumimoji="1" lang="el-GR" altLang="zh-CN" sz="1800" b="0" i="1" smtClean="0">
                                          <a:solidFill>
                                            <a:schemeClr val="tx1"/>
                                          </a:solidFill>
                                          <a:latin typeface="Cambria Math" panose="02040503050406030204" pitchFamily="18" charset="0"/>
                                          <a:ea typeface="Cambria Math" panose="02040503050406030204" pitchFamily="18" charset="0"/>
                                        </a:rPr>
                                        <m:t>𝛿</m:t>
                                      </m:r>
                                    </m:den>
                                  </m:f>
                                </m:e>
                              </m:d>
                            </m:oMath>
                          </a14:m>
                          <a:r>
                            <a:rPr kumimoji="1" lang="en-US" altLang="zh-CN" sz="1800" b="0" dirty="0">
                              <a:solidFill>
                                <a:schemeClr val="tx1"/>
                              </a:solidFill>
                              <a:latin typeface="Corbel" panose="020B0503020204020204" pitchFamily="34" charset="0"/>
                            </a:rPr>
                            <a:t> </a:t>
                          </a:r>
                          <a:endParaRPr lang="zh-CN" altLang="en-US" b="0" dirty="0">
                            <a:solidFill>
                              <a:schemeClr val="tx1"/>
                            </a:solidFill>
                            <a:latin typeface="Corbel" panose="020B0503020204020204" pitchFamily="34" charset="0"/>
                          </a:endParaRPr>
                        </a:p>
                      </a:txBody>
                      <a:tcPr anchor="ctr"/>
                    </a:tc>
                    <a:tc>
                      <a:txBody>
                        <a:bodyPr/>
                        <a:lstStyle/>
                        <a:p>
                          <a:pPr algn="ctr"/>
                          <a14:m>
                            <m:oMath xmlns:m="http://schemas.openxmlformats.org/officeDocument/2006/math">
                              <m:acc>
                                <m:accPr>
                                  <m:chr m:val="̃"/>
                                  <m:ctrlPr>
                                    <a:rPr kumimoji="1" lang="el-GR" altLang="zh-CN" sz="1800" b="0" i="1" smtClean="0">
                                      <a:solidFill>
                                        <a:schemeClr val="tx1"/>
                                      </a:solidFill>
                                      <a:latin typeface="Cambria Math" panose="02040503050406030204" pitchFamily="18" charset="0"/>
                                      <a:ea typeface="Cambria Math" panose="02040503050406030204" pitchFamily="18" charset="0"/>
                                    </a:rPr>
                                  </m:ctrlPr>
                                </m:accPr>
                                <m:e>
                                  <m:r>
                                    <a:rPr kumimoji="1" lang="el-GR" altLang="zh-CN" sz="1800" b="0" i="1" smtClean="0">
                                      <a:solidFill>
                                        <a:schemeClr val="tx1"/>
                                      </a:solidFill>
                                      <a:latin typeface="Cambria Math" panose="02040503050406030204" pitchFamily="18" charset="0"/>
                                      <a:ea typeface="Cambria Math" panose="02040503050406030204" pitchFamily="18" charset="0"/>
                                    </a:rPr>
                                    <m:t>𝛰</m:t>
                                  </m:r>
                                </m:e>
                              </m:acc>
                              <m:d>
                                <m:dPr>
                                  <m:ctrlPr>
                                    <a:rPr kumimoji="1" lang="el-GR" altLang="zh-CN" sz="1800" b="0" i="1" smtClean="0">
                                      <a:solidFill>
                                        <a:schemeClr val="tx1"/>
                                      </a:solidFill>
                                      <a:latin typeface="Cambria Math" panose="02040503050406030204" pitchFamily="18" charset="0"/>
                                      <a:ea typeface="Cambria Math" panose="02040503050406030204" pitchFamily="18" charset="0"/>
                                    </a:rPr>
                                  </m:ctrlPr>
                                </m:dPr>
                                <m:e>
                                  <m:f>
                                    <m:fPr>
                                      <m:ctrlPr>
                                        <a:rPr kumimoji="1" lang="el-GR" altLang="zh-CN" sz="1800" b="0" i="1" smtClean="0">
                                          <a:solidFill>
                                            <a:schemeClr val="tx1"/>
                                          </a:solidFill>
                                          <a:latin typeface="Cambria Math" panose="02040503050406030204" pitchFamily="18" charset="0"/>
                                          <a:ea typeface="Cambria Math" panose="02040503050406030204" pitchFamily="18" charset="0"/>
                                        </a:rPr>
                                      </m:ctrlPr>
                                    </m:fPr>
                                    <m:num>
                                      <m:acc>
                                        <m:accPr>
                                          <m:chr m:val="̅"/>
                                          <m:ctrlPr>
                                            <a:rPr kumimoji="1" lang="el-GR" altLang="zh-CN" sz="1800" b="0" i="1" smtClean="0">
                                              <a:solidFill>
                                                <a:schemeClr val="tx1"/>
                                              </a:solidFill>
                                              <a:latin typeface="Cambria Math" panose="02040503050406030204" pitchFamily="18" charset="0"/>
                                              <a:ea typeface="Cambria Math" panose="02040503050406030204" pitchFamily="18" charset="0"/>
                                            </a:rPr>
                                          </m:ctrlPr>
                                        </m:accPr>
                                        <m:e>
                                          <m:r>
                                            <a:rPr kumimoji="1" lang="en-US" altLang="zh-CN" sz="1800" b="0" i="1" smtClean="0">
                                              <a:solidFill>
                                                <a:schemeClr val="tx1"/>
                                              </a:solidFill>
                                              <a:latin typeface="Cambria Math" panose="02040503050406030204" pitchFamily="18" charset="0"/>
                                              <a:ea typeface="Cambria Math" panose="02040503050406030204" pitchFamily="18" charset="0"/>
                                            </a:rPr>
                                            <m:t>𝑑</m:t>
                                          </m:r>
                                        </m:e>
                                      </m:acc>
                                    </m:num>
                                    <m:den>
                                      <m:r>
                                        <a:rPr kumimoji="1" lang="el-GR" altLang="zh-CN" sz="1800" b="0" i="1" smtClean="0">
                                          <a:solidFill>
                                            <a:schemeClr val="tx1"/>
                                          </a:solidFill>
                                          <a:latin typeface="Cambria Math" panose="02040503050406030204" pitchFamily="18" charset="0"/>
                                          <a:ea typeface="Cambria Math" panose="02040503050406030204" pitchFamily="18" charset="0"/>
                                        </a:rPr>
                                        <m:t>𝛿</m:t>
                                      </m:r>
                                    </m:den>
                                  </m:f>
                                </m:e>
                              </m:d>
                            </m:oMath>
                          </a14:m>
                          <a:r>
                            <a:rPr kumimoji="1" lang="en-US" altLang="zh-CN" sz="1800" b="0" dirty="0">
                              <a:solidFill>
                                <a:schemeClr val="tx1"/>
                              </a:solidFill>
                              <a:latin typeface="Corbel" panose="020B0503020204020204" pitchFamily="34" charset="0"/>
                            </a:rPr>
                            <a:t> </a:t>
                          </a:r>
                          <a:endParaRPr lang="zh-CN" altLang="en-US"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2930677448"/>
                      </a:ext>
                    </a:extLst>
                  </a:tr>
                  <a:tr h="527963">
                    <a:tc>
                      <a:txBody>
                        <a:bodyPr/>
                        <a:lstStyle/>
                        <a:p>
                          <a:pPr algn="ctr"/>
                          <a:r>
                            <a:rPr lang="en-US" altLang="zh-CN" sz="2000" dirty="0">
                              <a:latin typeface="Corbel" panose="020B0503020204020204" pitchFamily="34" charset="0"/>
                            </a:rPr>
                            <a:t>Lower bound </a:t>
                          </a:r>
                          <a:endParaRPr lang="zh-CN" altLang="en-US" sz="2000" dirty="0">
                            <a:latin typeface="Corbel" panose="020B0503020204020204" pitchFamily="34" charset="0"/>
                          </a:endParaRPr>
                        </a:p>
                      </a:txBody>
                      <a:tcPr anchor="ctr"/>
                    </a:tc>
                    <a:tc>
                      <a:txBody>
                        <a:bodyPr/>
                        <a:lstStyle/>
                        <a:p>
                          <a:pPr algn="ctr"/>
                          <a14:m>
                            <m:oMath xmlns:m="http://schemas.openxmlformats.org/officeDocument/2006/math">
                              <m:r>
                                <a:rPr kumimoji="1" lang="en-US" altLang="zh-CN" sz="1800" b="0" i="1" smtClean="0">
                                  <a:solidFill>
                                    <a:schemeClr val="tx1"/>
                                  </a:solidFill>
                                  <a:latin typeface="Cambria Math" panose="02040503050406030204" pitchFamily="18" charset="0"/>
                                  <a:ea typeface="Cambria Math" panose="02040503050406030204" pitchFamily="18" charset="0"/>
                                </a:rPr>
                                <m:t>𝛰</m:t>
                              </m:r>
                              <m:d>
                                <m:dPr>
                                  <m:ctrlPr>
                                    <a:rPr kumimoji="1" lang="en-US" altLang="zh-CN" sz="1800" b="0" i="1">
                                      <a:solidFill>
                                        <a:schemeClr val="tx1"/>
                                      </a:solidFill>
                                      <a:latin typeface="Cambria Math" panose="02040503050406030204" pitchFamily="18" charset="0"/>
                                      <a:ea typeface="Cambria Math" panose="02040503050406030204" pitchFamily="18" charset="0"/>
                                    </a:rPr>
                                  </m:ctrlPr>
                                </m:dPr>
                                <m:e>
                                  <m:f>
                                    <m:fPr>
                                      <m:ctrlPr>
                                        <a:rPr kumimoji="1" lang="en-US" altLang="zh-CN" sz="1800" b="0" i="1">
                                          <a:solidFill>
                                            <a:schemeClr val="tx1"/>
                                          </a:solidFill>
                                          <a:latin typeface="Cambria Math" panose="02040503050406030204" pitchFamily="18" charset="0"/>
                                          <a:ea typeface="Cambria Math" panose="02040503050406030204" pitchFamily="18" charset="0"/>
                                        </a:rPr>
                                      </m:ctrlPr>
                                    </m:fPr>
                                    <m:num>
                                      <m:r>
                                        <a:rPr kumimoji="1" lang="en-US" altLang="zh-CN" sz="1800" b="0" i="1" smtClean="0">
                                          <a:solidFill>
                                            <a:schemeClr val="tx1"/>
                                          </a:solidFill>
                                          <a:latin typeface="Cambria Math" panose="02040503050406030204" pitchFamily="18" charset="0"/>
                                          <a:ea typeface="Cambria Math" panose="02040503050406030204" pitchFamily="18" charset="0"/>
                                        </a:rPr>
                                        <m:t>1</m:t>
                                      </m:r>
                                    </m:num>
                                    <m:den>
                                      <m:r>
                                        <a:rPr kumimoji="1" lang="en-US" altLang="zh-CN" sz="1800" b="0" i="1">
                                          <a:solidFill>
                                            <a:schemeClr val="tx1"/>
                                          </a:solidFill>
                                          <a:latin typeface="Cambria Math" panose="02040503050406030204" pitchFamily="18" charset="0"/>
                                          <a:ea typeface="Cambria Math" panose="02040503050406030204" pitchFamily="18" charset="0"/>
                                        </a:rPr>
                                        <m:t>𝛿</m:t>
                                      </m:r>
                                    </m:den>
                                  </m:f>
                                </m:e>
                              </m:d>
                            </m:oMath>
                          </a14:m>
                          <a:r>
                            <a:rPr lang="en-US" altLang="zh-CN" b="0" dirty="0">
                              <a:solidFill>
                                <a:schemeClr val="tx1"/>
                              </a:solidFill>
                              <a:latin typeface="Corbel" panose="020B0503020204020204" pitchFamily="34" charset="0"/>
                            </a:rPr>
                            <a:t> </a:t>
                          </a:r>
                          <a:endParaRPr lang="zh-CN" altLang="en-US" b="0" dirty="0">
                            <a:solidFill>
                              <a:schemeClr val="tx1"/>
                            </a:solidFill>
                            <a:latin typeface="Corbel" panose="020B0503020204020204" pitchFamily="34" charset="0"/>
                          </a:endParaRPr>
                        </a:p>
                      </a:txBody>
                      <a:tcPr anchor="ctr"/>
                    </a:tc>
                    <a:tc>
                      <a:txBody>
                        <a:bodyPr/>
                        <a:lstStyle/>
                        <a:p>
                          <a:pPr algn="ctr"/>
                          <a14:m>
                            <m:oMath xmlns:m="http://schemas.openxmlformats.org/officeDocument/2006/math">
                              <m:r>
                                <a:rPr kumimoji="1" lang="en-US" altLang="zh-CN" sz="1800" b="0" i="1" smtClean="0">
                                  <a:solidFill>
                                    <a:schemeClr val="tx1"/>
                                  </a:solidFill>
                                  <a:latin typeface="Cambria Math" panose="02040503050406030204" pitchFamily="18" charset="0"/>
                                  <a:ea typeface="Cambria Math" panose="02040503050406030204" pitchFamily="18" charset="0"/>
                                </a:rPr>
                                <m:t>𝛰</m:t>
                              </m:r>
                              <m:d>
                                <m:dPr>
                                  <m:ctrlPr>
                                    <a:rPr kumimoji="1" lang="en-US" altLang="zh-CN" sz="1800" b="0" i="1">
                                      <a:solidFill>
                                        <a:schemeClr val="tx1"/>
                                      </a:solidFill>
                                      <a:latin typeface="Cambria Math" panose="02040503050406030204" pitchFamily="18" charset="0"/>
                                      <a:ea typeface="Cambria Math" panose="02040503050406030204" pitchFamily="18" charset="0"/>
                                    </a:rPr>
                                  </m:ctrlPr>
                                </m:dPr>
                                <m:e>
                                  <m:f>
                                    <m:fPr>
                                      <m:ctrlPr>
                                        <a:rPr kumimoji="1" lang="en-US" altLang="zh-CN" sz="1800" b="0" i="1">
                                          <a:solidFill>
                                            <a:schemeClr val="tx1"/>
                                          </a:solidFill>
                                          <a:latin typeface="Cambria Math" panose="02040503050406030204" pitchFamily="18" charset="0"/>
                                          <a:ea typeface="Cambria Math" panose="02040503050406030204" pitchFamily="18" charset="0"/>
                                        </a:rPr>
                                      </m:ctrlPr>
                                    </m:fPr>
                                    <m:num>
                                      <m:r>
                                        <a:rPr kumimoji="1" lang="en-US" altLang="zh-CN" sz="1800" b="0" i="1" smtClean="0">
                                          <a:solidFill>
                                            <a:schemeClr val="tx1"/>
                                          </a:solidFill>
                                          <a:latin typeface="Cambria Math" panose="02040503050406030204" pitchFamily="18" charset="0"/>
                                          <a:ea typeface="Cambria Math" panose="02040503050406030204" pitchFamily="18" charset="0"/>
                                        </a:rPr>
                                        <m:t>1</m:t>
                                      </m:r>
                                    </m:num>
                                    <m:den>
                                      <m:r>
                                        <a:rPr kumimoji="1" lang="en-US" altLang="zh-CN" sz="1800" b="0" i="1">
                                          <a:solidFill>
                                            <a:schemeClr val="tx1"/>
                                          </a:solidFill>
                                          <a:latin typeface="Cambria Math" panose="02040503050406030204" pitchFamily="18" charset="0"/>
                                          <a:ea typeface="Cambria Math" panose="02040503050406030204" pitchFamily="18" charset="0"/>
                                        </a:rPr>
                                        <m:t>𝛿</m:t>
                                      </m:r>
                                    </m:den>
                                  </m:f>
                                </m:e>
                              </m:d>
                            </m:oMath>
                          </a14:m>
                          <a:r>
                            <a:rPr lang="en-US" altLang="zh-CN" b="0" dirty="0">
                              <a:solidFill>
                                <a:schemeClr val="tx1"/>
                              </a:solidFill>
                              <a:latin typeface="Corbel" panose="020B0503020204020204" pitchFamily="34" charset="0"/>
                            </a:rPr>
                            <a:t> </a:t>
                          </a:r>
                          <a:endParaRPr lang="zh-CN" altLang="en-US"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281940115"/>
                      </a:ext>
                    </a:extLst>
                  </a:tr>
                </a:tbl>
              </a:graphicData>
            </a:graphic>
          </p:graphicFrame>
        </mc:Choice>
        <mc:Fallback xmlns="">
          <p:graphicFrame>
            <p:nvGraphicFramePr>
              <p:cNvPr id="4" name="表格 3">
                <a:extLst>
                  <a:ext uri="{FF2B5EF4-FFF2-40B4-BE49-F238E27FC236}">
                    <a16:creationId xmlns:a16="http://schemas.microsoft.com/office/drawing/2014/main" id="{BCCB603E-95D6-514E-91CC-11CCB2C69298}"/>
                  </a:ext>
                </a:extLst>
              </p:cNvPr>
              <p:cNvGraphicFramePr>
                <a:graphicFrameLocks noGrp="1"/>
              </p:cNvGraphicFramePr>
              <p:nvPr>
                <p:extLst>
                  <p:ext uri="{D42A27DB-BD31-4B8C-83A1-F6EECF244321}">
                    <p14:modId xmlns:p14="http://schemas.microsoft.com/office/powerpoint/2010/main" val="4053894970"/>
                  </p:ext>
                </p:extLst>
              </p:nvPr>
            </p:nvGraphicFramePr>
            <p:xfrm>
              <a:off x="899592" y="2492896"/>
              <a:ext cx="7056783" cy="2304001"/>
            </p:xfrm>
            <a:graphic>
              <a:graphicData uri="http://schemas.openxmlformats.org/drawingml/2006/table">
                <a:tbl>
                  <a:tblPr firstRow="1" bandRow="1">
                    <a:tableStyleId>{5940675A-B579-460E-94D1-54222C63F5DA}</a:tableStyleId>
                  </a:tblPr>
                  <a:tblGrid>
                    <a:gridCol w="2352261">
                      <a:extLst>
                        <a:ext uri="{9D8B030D-6E8A-4147-A177-3AD203B41FA5}">
                          <a16:colId xmlns:a16="http://schemas.microsoft.com/office/drawing/2014/main" val="739699811"/>
                        </a:ext>
                      </a:extLst>
                    </a:gridCol>
                    <a:gridCol w="2352261">
                      <a:extLst>
                        <a:ext uri="{9D8B030D-6E8A-4147-A177-3AD203B41FA5}">
                          <a16:colId xmlns:a16="http://schemas.microsoft.com/office/drawing/2014/main" val="794494009"/>
                        </a:ext>
                      </a:extLst>
                    </a:gridCol>
                    <a:gridCol w="2352261">
                      <a:extLst>
                        <a:ext uri="{9D8B030D-6E8A-4147-A177-3AD203B41FA5}">
                          <a16:colId xmlns:a16="http://schemas.microsoft.com/office/drawing/2014/main" val="2440649489"/>
                        </a:ext>
                      </a:extLst>
                    </a:gridCol>
                  </a:tblGrid>
                  <a:tr h="448819">
                    <a:tc>
                      <a:txBody>
                        <a:bodyPr/>
                        <a:lstStyle/>
                        <a:p>
                          <a:pPr algn="ctr"/>
                          <a:endParaRPr lang="zh-CN" altLang="en-US" sz="2200" dirty="0">
                            <a:latin typeface="Corbel" panose="020B0503020204020204" pitchFamily="34" charset="0"/>
                          </a:endParaRPr>
                        </a:p>
                      </a:txBody>
                      <a:tcPr anchor="ctr"/>
                    </a:tc>
                    <a:tc>
                      <a:txBody>
                        <a:bodyPr/>
                        <a:lstStyle/>
                        <a:p>
                          <a:pPr algn="ctr"/>
                          <a:r>
                            <a:rPr lang="en-US" altLang="zh-CN" sz="2200" dirty="0">
                              <a:latin typeface="Corbel" panose="020B0503020204020204" pitchFamily="34" charset="0"/>
                            </a:rPr>
                            <a:t>single-source PPR</a:t>
                          </a:r>
                          <a:endParaRPr lang="zh-CN" altLang="en-US" sz="2200" dirty="0">
                            <a:latin typeface="Corbel" panose="020B0503020204020204" pitchFamily="34" charset="0"/>
                          </a:endParaRPr>
                        </a:p>
                      </a:txBody>
                      <a:tcPr anchor="ctr"/>
                    </a:tc>
                    <a:tc>
                      <a:txBody>
                        <a:bodyPr/>
                        <a:lstStyle/>
                        <a:p>
                          <a:pPr algn="ctr"/>
                          <a:r>
                            <a:rPr lang="en-US" altLang="zh-CN" sz="2200" dirty="0">
                              <a:latin typeface="Corbel" panose="020B0503020204020204" pitchFamily="34" charset="0"/>
                            </a:rPr>
                            <a:t>single-target PPR</a:t>
                          </a:r>
                          <a:endParaRPr lang="zh-CN" altLang="en-US" sz="2200" dirty="0">
                            <a:latin typeface="Corbel" panose="020B0503020204020204" pitchFamily="34" charset="0"/>
                          </a:endParaRPr>
                        </a:p>
                      </a:txBody>
                      <a:tcPr anchor="ctr"/>
                    </a:tc>
                    <a:extLst>
                      <a:ext uri="{0D108BD9-81ED-4DB2-BD59-A6C34878D82A}">
                        <a16:rowId xmlns:a16="http://schemas.microsoft.com/office/drawing/2014/main" val="2443880536"/>
                      </a:ext>
                    </a:extLst>
                  </a:tr>
                  <a:tr h="390044">
                    <a:tc rowSpan="2">
                      <a:txBody>
                        <a:bodyPr/>
                        <a:lstStyle/>
                        <a:p>
                          <a:pPr algn="ctr"/>
                          <a:r>
                            <a:rPr lang="en-US" altLang="zh-CN" sz="2000" dirty="0">
                              <a:latin typeface="Corbel" panose="020B0503020204020204" pitchFamily="34" charset="0"/>
                            </a:rPr>
                            <a:t>methods</a:t>
                          </a:r>
                          <a:endParaRPr lang="zh-CN" altLang="en-US" sz="2000" dirty="0">
                            <a:latin typeface="Corbel" panose="020B0503020204020204" pitchFamily="34" charset="0"/>
                          </a:endParaRPr>
                        </a:p>
                      </a:txBody>
                      <a:tcPr anchor="ctr"/>
                    </a:tc>
                    <a:tc>
                      <a:txBody>
                        <a:bodyPr/>
                        <a:lstStyle/>
                        <a:p>
                          <a:pPr algn="ctr"/>
                          <a:r>
                            <a:rPr lang="en-US" altLang="zh-CN" b="0" dirty="0">
                              <a:solidFill>
                                <a:schemeClr val="tx1"/>
                              </a:solidFill>
                              <a:latin typeface="Corbel" panose="020B0503020204020204" pitchFamily="34" charset="0"/>
                            </a:rPr>
                            <a:t>MC-sampling</a:t>
                          </a:r>
                          <a:endParaRPr lang="zh-CN" altLang="en-US" b="0" dirty="0">
                            <a:solidFill>
                              <a:schemeClr val="tx1"/>
                            </a:solidFill>
                            <a:latin typeface="Corbel" panose="020B0503020204020204" pitchFamily="34" charset="0"/>
                          </a:endParaRPr>
                        </a:p>
                      </a:txBody>
                      <a:tcPr anchor="ctr"/>
                    </a:tc>
                    <a:tc rowSpan="2">
                      <a:txBody>
                        <a:bodyPr/>
                        <a:lstStyle/>
                        <a:p>
                          <a:pPr algn="ctr"/>
                          <a:r>
                            <a:rPr lang="en-US" altLang="zh-CN" b="0" dirty="0">
                              <a:solidFill>
                                <a:schemeClr val="tx1"/>
                              </a:solidFill>
                              <a:latin typeface="Corbel" panose="020B0503020204020204" pitchFamily="34" charset="0"/>
                            </a:rPr>
                            <a:t>Backward Search</a:t>
                          </a:r>
                          <a:endParaRPr lang="zh-CN" altLang="en-US"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133646289"/>
                      </a:ext>
                    </a:extLst>
                  </a:tr>
                  <a:tr h="390044">
                    <a:tc vMerge="1">
                      <a:txBody>
                        <a:bodyPr/>
                        <a:lstStyle/>
                        <a:p>
                          <a:pPr algn="ctr"/>
                          <a:endParaRPr lang="zh-CN" altLang="en-US" sz="2000" dirty="0">
                            <a:latin typeface="Corbel" panose="020B0503020204020204" pitchFamily="34" charset="0"/>
                          </a:endParaRPr>
                        </a:p>
                      </a:txBody>
                      <a:tcPr/>
                    </a:tc>
                    <a:tc>
                      <a:txBody>
                        <a:bodyPr/>
                        <a:lstStyle/>
                        <a:p>
                          <a:pPr algn="ctr"/>
                          <a:r>
                            <a:rPr lang="en-US" altLang="zh-CN" b="0" dirty="0">
                              <a:solidFill>
                                <a:schemeClr val="tx1"/>
                              </a:solidFill>
                              <a:latin typeface="Corbel" panose="020B0503020204020204" pitchFamily="34" charset="0"/>
                            </a:rPr>
                            <a:t>Forward Search</a:t>
                          </a:r>
                          <a:endParaRPr lang="zh-CN" altLang="en-US" b="0" dirty="0">
                            <a:solidFill>
                              <a:schemeClr val="tx1"/>
                            </a:solidFill>
                            <a:latin typeface="Corbel" panose="020B0503020204020204" pitchFamily="34" charset="0"/>
                          </a:endParaRPr>
                        </a:p>
                      </a:txBody>
                      <a:tcPr anchor="ctr"/>
                    </a:tc>
                    <a:tc vMerge="1">
                      <a:txBody>
                        <a:bodyPr/>
                        <a:lstStyle/>
                        <a:p>
                          <a:pPr algn="ctr"/>
                          <a:endParaRPr lang="zh-CN" altLang="en-US" dirty="0">
                            <a:latin typeface="Corbel" panose="020B0503020204020204" pitchFamily="34" charset="0"/>
                          </a:endParaRPr>
                        </a:p>
                      </a:txBody>
                      <a:tcPr anchor="ctr"/>
                    </a:tc>
                    <a:extLst>
                      <a:ext uri="{0D108BD9-81ED-4DB2-BD59-A6C34878D82A}">
                        <a16:rowId xmlns:a16="http://schemas.microsoft.com/office/drawing/2014/main" val="942990484"/>
                      </a:ext>
                    </a:extLst>
                  </a:tr>
                  <a:tr h="547131">
                    <a:tc>
                      <a:txBody>
                        <a:bodyPr/>
                        <a:lstStyle/>
                        <a:p>
                          <a:pPr algn="ctr"/>
                          <a:r>
                            <a:rPr lang="en-US" altLang="zh-CN" sz="2000" dirty="0">
                              <a:latin typeface="Corbel" panose="020B0503020204020204" pitchFamily="34" charset="0"/>
                            </a:rPr>
                            <a:t>query complexity</a:t>
                          </a:r>
                          <a:endParaRPr lang="zh-CN" altLang="en-US" sz="2000" dirty="0">
                            <a:latin typeface="Corbel" panose="020B0503020204020204" pitchFamily="34" charset="0"/>
                          </a:endParaRPr>
                        </a:p>
                      </a:txBody>
                      <a:tcPr anchor="ctr"/>
                    </a:tc>
                    <a:tc>
                      <a:txBody>
                        <a:bodyPr/>
                        <a:lstStyle/>
                        <a:p>
                          <a:endParaRPr lang="zh-CN"/>
                        </a:p>
                      </a:txBody>
                      <a:tcPr anchor="ctr">
                        <a:blipFill>
                          <a:blip r:embed="rId5"/>
                          <a:stretch>
                            <a:fillRect l="-100541" t="-232558" r="-100541" b="-104651"/>
                          </a:stretch>
                        </a:blipFill>
                      </a:tcPr>
                    </a:tc>
                    <a:tc>
                      <a:txBody>
                        <a:bodyPr/>
                        <a:lstStyle/>
                        <a:p>
                          <a:endParaRPr lang="zh-CN"/>
                        </a:p>
                      </a:txBody>
                      <a:tcPr anchor="ctr">
                        <a:blipFill>
                          <a:blip r:embed="rId5"/>
                          <a:stretch>
                            <a:fillRect l="-199462" t="-232558" b="-104651"/>
                          </a:stretch>
                        </a:blipFill>
                      </a:tcPr>
                    </a:tc>
                    <a:extLst>
                      <a:ext uri="{0D108BD9-81ED-4DB2-BD59-A6C34878D82A}">
                        <a16:rowId xmlns:a16="http://schemas.microsoft.com/office/drawing/2014/main" val="2930677448"/>
                      </a:ext>
                    </a:extLst>
                  </a:tr>
                  <a:tr h="527963">
                    <a:tc>
                      <a:txBody>
                        <a:bodyPr/>
                        <a:lstStyle/>
                        <a:p>
                          <a:pPr algn="ctr"/>
                          <a:r>
                            <a:rPr lang="en-US" altLang="zh-CN" sz="2000" dirty="0">
                              <a:latin typeface="Corbel" panose="020B0503020204020204" pitchFamily="34" charset="0"/>
                            </a:rPr>
                            <a:t>Lower bound </a:t>
                          </a:r>
                          <a:endParaRPr lang="zh-CN" altLang="en-US" sz="2000" dirty="0">
                            <a:latin typeface="Corbel" panose="020B0503020204020204" pitchFamily="34" charset="0"/>
                          </a:endParaRPr>
                        </a:p>
                      </a:txBody>
                      <a:tcPr anchor="ctr"/>
                    </a:tc>
                    <a:tc>
                      <a:txBody>
                        <a:bodyPr/>
                        <a:lstStyle/>
                        <a:p>
                          <a:endParaRPr lang="zh-CN"/>
                        </a:p>
                      </a:txBody>
                      <a:tcPr anchor="ctr">
                        <a:blipFill>
                          <a:blip r:embed="rId5"/>
                          <a:stretch>
                            <a:fillRect l="-100541" t="-340476" r="-100541" b="-7143"/>
                          </a:stretch>
                        </a:blipFill>
                      </a:tcPr>
                    </a:tc>
                    <a:tc>
                      <a:txBody>
                        <a:bodyPr/>
                        <a:lstStyle/>
                        <a:p>
                          <a:endParaRPr lang="zh-CN"/>
                        </a:p>
                      </a:txBody>
                      <a:tcPr anchor="ctr">
                        <a:blipFill>
                          <a:blip r:embed="rId5"/>
                          <a:stretch>
                            <a:fillRect l="-199462" t="-340476" b="-7143"/>
                          </a:stretch>
                        </a:blipFill>
                      </a:tcPr>
                    </a:tc>
                    <a:extLst>
                      <a:ext uri="{0D108BD9-81ED-4DB2-BD59-A6C34878D82A}">
                        <a16:rowId xmlns:a16="http://schemas.microsoft.com/office/drawing/2014/main" val="281940115"/>
                      </a:ext>
                    </a:extLst>
                  </a:tr>
                </a:tbl>
              </a:graphicData>
            </a:graphic>
          </p:graphicFrame>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7104C4BC-5351-2F45-99BB-D22907191E23}"/>
                  </a:ext>
                </a:extLst>
              </p:cNvPr>
              <p:cNvSpPr/>
              <p:nvPr/>
            </p:nvSpPr>
            <p:spPr>
              <a:xfrm>
                <a:off x="5544108" y="4861472"/>
                <a:ext cx="2592288" cy="439736"/>
              </a:xfrm>
              <a:prstGeom prst="rect">
                <a:avLst/>
              </a:prstGeom>
            </p:spPr>
            <p:txBody>
              <a:bodyPr wrap="square">
                <a:spAutoFit/>
              </a:bodyPr>
              <a:lstStyle/>
              <a:p>
                <a14:m>
                  <m:oMath xmlns:m="http://schemas.openxmlformats.org/officeDocument/2006/math">
                    <m: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t>𝜪</m:t>
                    </m:r>
                    <m:d>
                      <m:dPr>
                        <m:ctrlP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ctrlPr>
                      </m:dPr>
                      <m:e>
                        <m:acc>
                          <m:accPr>
                            <m:chr m:val="̅"/>
                            <m:ctrlP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ctrlPr>
                          </m:accPr>
                          <m:e>
                            <m: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t>𝒅</m:t>
                            </m:r>
                          </m:e>
                        </m:acc>
                      </m:e>
                    </m:d>
                  </m:oMath>
                </a14:m>
                <a:r>
                  <a:rPr kumimoji="1" lang="en-US" altLang="zh-CN" sz="2000" dirty="0">
                    <a:solidFill>
                      <a:srgbClr val="C00000"/>
                    </a:solidFill>
                    <a:latin typeface="Candara" panose="020E0502030303020204" pitchFamily="34" charset="0"/>
                    <a:cs typeface="Cavolini" panose="03000502040302020204" pitchFamily="66" charset="0"/>
                  </a:rPr>
                  <a:t> theoretical gap  </a:t>
                </a:r>
                <a:endParaRPr lang="zh-CN" altLang="en-US" sz="2000" dirty="0"/>
              </a:p>
            </p:txBody>
          </p:sp>
        </mc:Choice>
        <mc:Fallback xmlns="">
          <p:sp>
            <p:nvSpPr>
              <p:cNvPr id="6" name="矩形 5">
                <a:extLst>
                  <a:ext uri="{FF2B5EF4-FFF2-40B4-BE49-F238E27FC236}">
                    <a16:creationId xmlns:a16="http://schemas.microsoft.com/office/drawing/2014/main" id="{7104C4BC-5351-2F45-99BB-D22907191E23}"/>
                  </a:ext>
                </a:extLst>
              </p:cNvPr>
              <p:cNvSpPr>
                <a:spLocks noRot="1" noChangeAspect="1" noMove="1" noResize="1" noEditPoints="1" noAdjustHandles="1" noChangeArrowheads="1" noChangeShapeType="1" noTextEdit="1"/>
              </p:cNvSpPr>
              <p:nvPr/>
            </p:nvSpPr>
            <p:spPr>
              <a:xfrm>
                <a:off x="5544108" y="4861472"/>
                <a:ext cx="2592288" cy="439736"/>
              </a:xfrm>
              <a:prstGeom prst="rect">
                <a:avLst/>
              </a:prstGeom>
              <a:blipFill>
                <a:blip r:embed="rId6"/>
                <a:stretch>
                  <a:fillRect r="-1463" b="-20000"/>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2B93A63F-DDF4-FA4D-8487-64684E838043}"/>
              </a:ext>
            </a:extLst>
          </p:cNvPr>
          <p:cNvSpPr/>
          <p:nvPr/>
        </p:nvSpPr>
        <p:spPr>
          <a:xfrm>
            <a:off x="6084168" y="3645024"/>
            <a:ext cx="1512168" cy="1224136"/>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058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3AF6B1D-9664-134C-BCC1-1CC63EAFD01A}"/>
              </a:ext>
            </a:extLst>
          </p:cNvPr>
          <p:cNvSpPr txBox="1">
            <a:spLocks/>
          </p:cNvSpPr>
          <p:nvPr/>
        </p:nvSpPr>
        <p:spPr bwMode="auto">
          <a:xfrm>
            <a:off x="459807" y="1135285"/>
            <a:ext cx="886732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lvl="0">
              <a:lnSpc>
                <a:spcPct val="120000"/>
              </a:lnSpc>
              <a:spcBef>
                <a:spcPct val="0"/>
              </a:spcBef>
              <a:buClrTx/>
              <a:buSzPct val="80000"/>
              <a:buFont typeface="Wingdings" pitchFamily="2" charset="2"/>
              <a:buChar char="l"/>
            </a:pPr>
            <a:r>
              <a:rPr lang="en-US" altLang="zh-CN" sz="2800" b="0" kern="0" dirty="0"/>
              <a:t>PPR heavy hitters</a:t>
            </a:r>
            <a:r>
              <a:rPr lang="zh-CN" altLang="en-US" sz="2800" b="0" kern="0" dirty="0"/>
              <a:t> </a:t>
            </a:r>
            <a:r>
              <a:rPr lang="en-US" altLang="zh-CN" sz="2800" b="0" kern="0" dirty="0"/>
              <a:t>query </a:t>
            </a:r>
            <a:r>
              <a:rPr lang="en-US" altLang="zh-CN" sz="2000" b="0" kern="0" dirty="0">
                <a:solidFill>
                  <a:srgbClr val="000000"/>
                </a:solidFill>
                <a:latin typeface="Times New Roman" panose="02020603050405020304" pitchFamily="18" charset="0"/>
                <a:ea typeface="宋体" panose="02010600030101010101" pitchFamily="2" charset="-122"/>
              </a:rPr>
              <a:t>[Wang et al., SIGMOD’18]</a:t>
            </a:r>
            <a:endParaRPr lang="en-US" altLang="zh-CN" sz="2800" b="0" kern="0" dirty="0">
              <a:solidFill>
                <a:srgbClr val="000000"/>
              </a:solidFill>
              <a:latin typeface="Times New Roman" panose="02020603050405020304" pitchFamily="18" charset="0"/>
              <a:ea typeface="宋体" panose="02010600030101010101" pitchFamily="2" charset="-122"/>
            </a:endParaRPr>
          </a:p>
          <a:p>
            <a:pPr lvl="0">
              <a:lnSpc>
                <a:spcPct val="120000"/>
              </a:lnSpc>
              <a:spcBef>
                <a:spcPct val="0"/>
              </a:spcBef>
              <a:buClrTx/>
              <a:buSzPct val="80000"/>
              <a:buFont typeface="Wingdings" pitchFamily="2" charset="2"/>
              <a:buChar char="l"/>
            </a:pPr>
            <a:r>
              <a:rPr lang="en-US" altLang="zh-CN" sz="2800" b="0" kern="0" dirty="0" err="1"/>
              <a:t>SimRank</a:t>
            </a:r>
            <a:r>
              <a:rPr lang="en-US" altLang="zh-CN" sz="2800" b="0" kern="0" dirty="0"/>
              <a:t> computation </a:t>
            </a:r>
            <a:r>
              <a:rPr lang="en-US" altLang="zh-CN" sz="2000" b="0" kern="0" dirty="0">
                <a:latin typeface="Times New Roman" panose="02020603050405020304" pitchFamily="18" charset="0"/>
                <a:ea typeface="Microsoft YaHei" panose="020B0503020204020204" pitchFamily="34" charset="-122"/>
                <a:cs typeface="Times New Roman" panose="02020603050405020304" pitchFamily="18" charset="0"/>
              </a:rPr>
              <a:t>[Wei et al., SIGMOD’19]</a:t>
            </a:r>
          </a:p>
          <a:p>
            <a:pPr lvl="0">
              <a:lnSpc>
                <a:spcPct val="120000"/>
              </a:lnSpc>
              <a:spcBef>
                <a:spcPct val="0"/>
              </a:spcBef>
              <a:buClrTx/>
              <a:buSzPct val="80000"/>
              <a:buFont typeface="Wingdings" pitchFamily="2" charset="2"/>
              <a:buChar char="l"/>
            </a:pPr>
            <a:r>
              <a:rPr lang="en-US" altLang="zh-CN" sz="2800" b="0" kern="0" dirty="0"/>
              <a:t>Graph embedding, graph neural networks (GNN)</a:t>
            </a:r>
          </a:p>
          <a:p>
            <a:pPr marL="0" indent="0">
              <a:lnSpc>
                <a:spcPct val="120000"/>
              </a:lnSpc>
              <a:buNone/>
            </a:pPr>
            <a:r>
              <a:rPr lang="en-US" altLang="zh-CN" sz="2000" b="0" kern="0" dirty="0"/>
              <a:t>     </a:t>
            </a:r>
            <a:r>
              <a:rPr lang="en-US" altLang="zh-CN" sz="2000" b="0" kern="0" dirty="0">
                <a:latin typeface="Times New Roman" panose="02020603050405020304" pitchFamily="18" charset="0"/>
                <a:cs typeface="Times New Roman" panose="02020603050405020304" pitchFamily="18" charset="0"/>
              </a:rPr>
              <a:t>[Yin et al., KDD’19] </a:t>
            </a:r>
            <a:r>
              <a:rPr lang="en-US" altLang="zh-CN" sz="2000" b="0" kern="0" dirty="0"/>
              <a:t>…</a:t>
            </a:r>
            <a:endParaRPr lang="en-US" altLang="zh-CN" sz="2400" b="0" kern="0" dirty="0"/>
          </a:p>
          <a:p>
            <a:pPr>
              <a:buFont typeface="Wingdings" pitchFamily="2" charset="2"/>
              <a:buChar char="l"/>
            </a:pPr>
            <a:endParaRPr lang="zh-CN" altLang="en-US" sz="2800" b="0" kern="0" dirty="0"/>
          </a:p>
        </p:txBody>
      </p:sp>
      <p:pic>
        <p:nvPicPr>
          <p:cNvPr id="9" name="图片 8" descr="图片包含 游戏机, 钟表&#10;&#10;描述已自动生成">
            <a:extLst>
              <a:ext uri="{FF2B5EF4-FFF2-40B4-BE49-F238E27FC236}">
                <a16:creationId xmlns:a16="http://schemas.microsoft.com/office/drawing/2014/main" id="{EB49850D-763E-9143-9885-A18A6AFFC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3" y="3920181"/>
            <a:ext cx="4531378" cy="2808312"/>
          </a:xfrm>
          <a:prstGeom prst="rect">
            <a:avLst/>
          </a:prstGeom>
          <a:ln>
            <a:solidFill>
              <a:schemeClr val="tx1"/>
            </a:solidFill>
          </a:ln>
        </p:spPr>
      </p:pic>
      <p:sp>
        <p:nvSpPr>
          <p:cNvPr id="11" name="Rectangle 2">
            <a:extLst>
              <a:ext uri="{FF2B5EF4-FFF2-40B4-BE49-F238E27FC236}">
                <a16:creationId xmlns:a16="http://schemas.microsoft.com/office/drawing/2014/main" id="{1CBF2ADB-0C6A-C143-92C1-70C572F59808}"/>
              </a:ext>
            </a:extLst>
          </p:cNvPr>
          <p:cNvSpPr>
            <a:spLocks noGrp="1" noChangeArrowheads="1"/>
          </p:cNvSpPr>
          <p:nvPr>
            <p:ph type="title"/>
          </p:nvPr>
        </p:nvSpPr>
        <p:spPr>
          <a:xfrm>
            <a:off x="1214414" y="68040"/>
            <a:ext cx="7358114" cy="1128712"/>
          </a:xfrm>
        </p:spPr>
        <p:txBody>
          <a:bodyPr/>
          <a:lstStyle/>
          <a:p>
            <a:pPr eaLnBrk="1" hangingPunct="1"/>
            <a:r>
              <a:rPr lang="en-US" altLang="zh-CN" dirty="0">
                <a:ea typeface="宋体" pitchFamily="2" charset="-122"/>
              </a:rPr>
              <a:t>Single-Target PPR Applications</a:t>
            </a:r>
          </a:p>
        </p:txBody>
      </p:sp>
      <p:pic>
        <p:nvPicPr>
          <p:cNvPr id="2" name="图片 1">
            <a:extLst>
              <a:ext uri="{FF2B5EF4-FFF2-40B4-BE49-F238E27FC236}">
                <a16:creationId xmlns:a16="http://schemas.microsoft.com/office/drawing/2014/main" id="{BD34E986-8D0A-064C-83F9-2B8E4B755B5E}"/>
              </a:ext>
            </a:extLst>
          </p:cNvPr>
          <p:cNvPicPr>
            <a:picLocks noChangeAspect="1"/>
          </p:cNvPicPr>
          <p:nvPr/>
        </p:nvPicPr>
        <p:blipFill>
          <a:blip r:embed="rId4"/>
          <a:stretch>
            <a:fillRect/>
          </a:stretch>
        </p:blipFill>
        <p:spPr>
          <a:xfrm>
            <a:off x="1403648" y="3485518"/>
            <a:ext cx="5499857" cy="2890488"/>
          </a:xfrm>
          <a:prstGeom prst="rect">
            <a:avLst/>
          </a:prstGeom>
          <a:ln>
            <a:solidFill>
              <a:schemeClr val="tx1"/>
            </a:solidFill>
          </a:ln>
        </p:spPr>
      </p:pic>
      <p:pic>
        <p:nvPicPr>
          <p:cNvPr id="3" name="图片 2">
            <a:extLst>
              <a:ext uri="{FF2B5EF4-FFF2-40B4-BE49-F238E27FC236}">
                <a16:creationId xmlns:a16="http://schemas.microsoft.com/office/drawing/2014/main" id="{038D9EA0-C844-8B49-BDD3-A76CD7C83BAF}"/>
              </a:ext>
            </a:extLst>
          </p:cNvPr>
          <p:cNvPicPr>
            <a:picLocks noChangeAspect="1"/>
          </p:cNvPicPr>
          <p:nvPr/>
        </p:nvPicPr>
        <p:blipFill>
          <a:blip r:embed="rId5"/>
          <a:stretch>
            <a:fillRect/>
          </a:stretch>
        </p:blipFill>
        <p:spPr>
          <a:xfrm>
            <a:off x="2843808" y="3169676"/>
            <a:ext cx="6192062" cy="1870347"/>
          </a:xfrm>
          <a:prstGeom prst="rect">
            <a:avLst/>
          </a:prstGeom>
          <a:ln>
            <a:solidFill>
              <a:schemeClr val="tx1"/>
            </a:solidFill>
          </a:ln>
        </p:spPr>
      </p:pic>
    </p:spTree>
    <p:extLst>
      <p:ext uri="{BB962C8B-B14F-4D97-AF65-F5344CB8AC3E}">
        <p14:creationId xmlns:p14="http://schemas.microsoft.com/office/powerpoint/2010/main" val="34776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游戏机, 钟表&#10;&#10;描述已自动生成">
            <a:extLst>
              <a:ext uri="{FF2B5EF4-FFF2-40B4-BE49-F238E27FC236}">
                <a16:creationId xmlns:a16="http://schemas.microsoft.com/office/drawing/2014/main" id="{4D70EDD3-969C-6E4F-A5E1-E43AF06FC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07" y="2176803"/>
            <a:ext cx="5738545" cy="3556451"/>
          </a:xfrm>
          <a:prstGeom prst="rect">
            <a:avLst/>
          </a:prstGeom>
        </p:spPr>
      </p:pic>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214414" y="68040"/>
            <a:ext cx="7472386" cy="1128712"/>
          </a:xfrm>
        </p:spPr>
        <p:txBody>
          <a:bodyPr/>
          <a:lstStyle/>
          <a:p>
            <a:pPr eaLnBrk="1" hangingPunct="1"/>
            <a:r>
              <a:rPr lang="en-US" altLang="zh-CN" sz="3000" dirty="0">
                <a:ea typeface="宋体" pitchFamily="2" charset="-122"/>
              </a:rPr>
              <a:t>Application: PPR heavy hitters query </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F0ADD2-85B2-4349-8790-5A34E7244C26}"/>
                  </a:ext>
                </a:extLst>
              </p:cNvPr>
              <p:cNvSpPr txBox="1"/>
              <p:nvPr/>
            </p:nvSpPr>
            <p:spPr>
              <a:xfrm>
                <a:off x="509407" y="980728"/>
                <a:ext cx="8568952" cy="1109150"/>
              </a:xfrm>
              <a:prstGeom prst="rect">
                <a:avLst/>
              </a:prstGeom>
              <a:noFill/>
            </p:spPr>
            <p:txBody>
              <a:bodyPr wrap="square" rtlCol="0">
                <a:spAutoFit/>
              </a:bodyPr>
              <a:lstStyle/>
              <a:p>
                <a:r>
                  <a:rPr kumimoji="1" lang="en-US" altLang="zh-CN" sz="2200" b="0" dirty="0">
                    <a:latin typeface="Candara" panose="020E0502030303020204" pitchFamily="34" charset="0"/>
                  </a:rPr>
                  <a:t>A node </a:t>
                </a:r>
                <a14:m>
                  <m:oMath xmlns:m="http://schemas.openxmlformats.org/officeDocument/2006/math">
                    <m:r>
                      <a:rPr kumimoji="1" lang="en-US" altLang="zh-CN" sz="2200" b="0" i="1">
                        <a:latin typeface="Cambria Math" panose="02040503050406030204" pitchFamily="18" charset="0"/>
                      </a:rPr>
                      <m:t>𝑠</m:t>
                    </m:r>
                  </m:oMath>
                </a14:m>
                <a:r>
                  <a:rPr kumimoji="1" lang="en-US" altLang="zh-CN" sz="2200" b="0" dirty="0">
                    <a:latin typeface="Candara" panose="020E0502030303020204" pitchFamily="34" charset="0"/>
                  </a:rPr>
                  <a:t> is a </a:t>
                </a:r>
                <a14:m>
                  <m:oMath xmlns:m="http://schemas.openxmlformats.org/officeDocument/2006/math">
                    <m:r>
                      <a:rPr kumimoji="1" lang="en-US" altLang="zh-CN" sz="2200" b="0" i="1" smtClean="0">
                        <a:solidFill>
                          <a:srgbClr val="C00000"/>
                        </a:solidFill>
                        <a:latin typeface="Cambria Math" panose="02040503050406030204" pitchFamily="18" charset="0"/>
                        <a:ea typeface="Cambria Math" panose="02040503050406030204" pitchFamily="18" charset="0"/>
                      </a:rPr>
                      <m:t>𝜙</m:t>
                    </m:r>
                  </m:oMath>
                </a14:m>
                <a:r>
                  <a:rPr kumimoji="1" lang="en-US" altLang="zh-CN" sz="2200" b="0" dirty="0">
                    <a:solidFill>
                      <a:srgbClr val="C00000"/>
                    </a:solidFill>
                    <a:latin typeface="Candara" panose="020E0502030303020204" pitchFamily="34" charset="0"/>
                  </a:rPr>
                  <a:t>-heavy hitter </a:t>
                </a:r>
                <a:r>
                  <a:rPr kumimoji="1" lang="en-US" altLang="zh-CN" sz="2200" b="0" dirty="0">
                    <a:latin typeface="Candara" panose="020E0502030303020204" pitchFamily="34" charset="0"/>
                  </a:rPr>
                  <a:t>of </a:t>
                </a:r>
                <a14:m>
                  <m:oMath xmlns:m="http://schemas.openxmlformats.org/officeDocument/2006/math">
                    <m:r>
                      <a:rPr kumimoji="1" lang="en-US" altLang="zh-CN" sz="2200" b="0" i="1">
                        <a:latin typeface="Cambria Math" panose="02040503050406030204" pitchFamily="18" charset="0"/>
                      </a:rPr>
                      <m:t>𝑡</m:t>
                    </m:r>
                  </m:oMath>
                </a14:m>
                <a:r>
                  <a:rPr kumimoji="1" lang="en-US" altLang="zh-CN" sz="2200" b="0" dirty="0">
                    <a:latin typeface="Candara" panose="020E0502030303020204" pitchFamily="34" charset="0"/>
                  </a:rPr>
                  <a:t> if </a:t>
                </a:r>
                <a14:m>
                  <m:oMath xmlns:m="http://schemas.openxmlformats.org/officeDocument/2006/math">
                    <m:r>
                      <a:rPr kumimoji="1" lang="zh-CN" altLang="en-US" sz="2200" b="0" i="1">
                        <a:latin typeface="Cambria Math" panose="02040503050406030204" pitchFamily="18" charset="0"/>
                      </a:rPr>
                      <m:t>𝜋</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𝑠</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𝑡</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𝜙</m:t>
                    </m:r>
                    <m:r>
                      <a:rPr kumimoji="1" lang="en-US" altLang="zh-CN" sz="2200" b="0" i="1" smtClean="0">
                        <a:latin typeface="Cambria Math" panose="02040503050406030204" pitchFamily="18" charset="0"/>
                        <a:ea typeface="Cambria Math" panose="02040503050406030204" pitchFamily="18" charset="0"/>
                      </a:rPr>
                      <m:t>∙</m:t>
                    </m:r>
                    <m:r>
                      <a:rPr kumimoji="1" lang="zh-CN" altLang="en-US" sz="2200" b="0" i="1">
                        <a:latin typeface="Cambria Math" panose="02040503050406030204" pitchFamily="18" charset="0"/>
                      </a:rPr>
                      <m:t>𝜋</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𝑡</m:t>
                    </m:r>
                    <m:r>
                      <a:rPr kumimoji="1" lang="en-US" altLang="zh-CN" sz="2200" b="0" i="1">
                        <a:latin typeface="Cambria Math" panose="02040503050406030204" pitchFamily="18" charset="0"/>
                      </a:rPr>
                      <m:t>)</m:t>
                    </m:r>
                  </m:oMath>
                </a14:m>
                <a:r>
                  <a:rPr kumimoji="1" lang="en-US" altLang="zh-CN" sz="22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nary>
                      <m:naryPr>
                        <m:chr m:val="∑"/>
                        <m:limLoc m:val="subSup"/>
                        <m:ctrlPr>
                          <a:rPr kumimoji="1" lang="en-US" altLang="zh-CN" sz="2200" b="0" i="1">
                            <a:latin typeface="Cambria Math" panose="02040503050406030204" pitchFamily="18" charset="0"/>
                          </a:rPr>
                        </m:ctrlPr>
                      </m:naryPr>
                      <m:sub>
                        <m:r>
                          <m:rPr>
                            <m:brk m:alnAt="25"/>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=1</m:t>
                        </m:r>
                      </m:sub>
                      <m:sup>
                        <m:r>
                          <a:rPr kumimoji="1" lang="en-US" altLang="zh-CN" sz="2200" b="0" i="1">
                            <a:latin typeface="Cambria Math" panose="02040503050406030204" pitchFamily="18" charset="0"/>
                          </a:rPr>
                          <m:t>𝑛</m:t>
                        </m:r>
                      </m:sup>
                      <m:e>
                        <m:r>
                          <a:rPr kumimoji="1" lang="en-US" altLang="zh-CN" sz="2200" b="0" i="1">
                            <a:latin typeface="Cambria Math" panose="02040503050406030204" pitchFamily="18" charset="0"/>
                            <a:ea typeface="Cambria Math" panose="02040503050406030204" pitchFamily="18" charset="0"/>
                          </a:rPr>
                          <m:t>𝜋</m:t>
                        </m:r>
                        <m:d>
                          <m:dPr>
                            <m:ctrlPr>
                              <a:rPr kumimoji="1" lang="en-US" altLang="zh-CN" sz="2200" b="0" i="1">
                                <a:latin typeface="Cambria Math" panose="02040503050406030204" pitchFamily="18" charset="0"/>
                                <a:ea typeface="Cambria Math" panose="02040503050406030204" pitchFamily="18" charset="0"/>
                              </a:rPr>
                            </m:ctrlPr>
                          </m:dPr>
                          <m:e>
                            <m:sSub>
                              <m:sSubPr>
                                <m:ctrlPr>
                                  <a:rPr kumimoji="1" lang="en-US" altLang="zh-CN" sz="2200" b="0" i="1">
                                    <a:latin typeface="Cambria Math" panose="02040503050406030204" pitchFamily="18" charset="0"/>
                                    <a:ea typeface="Cambria Math" panose="02040503050406030204" pitchFamily="18" charset="0"/>
                                  </a:rPr>
                                </m:ctrlPr>
                              </m:sSubPr>
                              <m:e>
                                <m:r>
                                  <a:rPr kumimoji="1" lang="en-US" altLang="zh-CN" sz="2200" b="0" i="1">
                                    <a:latin typeface="Cambria Math" panose="02040503050406030204" pitchFamily="18" charset="0"/>
                                    <a:ea typeface="Cambria Math" panose="02040503050406030204" pitchFamily="18" charset="0"/>
                                  </a:rPr>
                                  <m:t>𝑣</m:t>
                                </m:r>
                              </m:e>
                              <m:sub>
                                <m:r>
                                  <a:rPr kumimoji="1" lang="en-US" altLang="zh-CN" sz="2200" b="0" i="1">
                                    <a:latin typeface="Cambria Math" panose="02040503050406030204" pitchFamily="18" charset="0"/>
                                    <a:ea typeface="Cambria Math" panose="02040503050406030204" pitchFamily="18" charset="0"/>
                                  </a:rPr>
                                  <m:t>𝑖</m:t>
                                </m:r>
                              </m:sub>
                            </m:sSub>
                            <m:r>
                              <a:rPr kumimoji="1" lang="en-US" altLang="zh-CN" sz="2200" b="0" i="1">
                                <a:latin typeface="Cambria Math" panose="02040503050406030204" pitchFamily="18" charset="0"/>
                                <a:ea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𝑡</m:t>
                            </m:r>
                          </m:e>
                        </m:d>
                        <m:r>
                          <a:rPr kumimoji="1" lang="en-US" altLang="zh-CN" sz="2200" b="0" i="1">
                            <a:latin typeface="Cambria Math" panose="02040503050406030204" pitchFamily="18" charset="0"/>
                            <a:ea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𝑛</m:t>
                        </m:r>
                        <m:r>
                          <a:rPr kumimoji="1" lang="en-US" altLang="zh-CN" sz="2200" b="0" i="1">
                            <a:latin typeface="Cambria Math" panose="02040503050406030204" pitchFamily="18" charset="0"/>
                            <a:ea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𝜋</m:t>
                        </m:r>
                        <m:r>
                          <a:rPr kumimoji="1" lang="en-US" altLang="zh-CN" sz="2200" b="0" i="1">
                            <a:latin typeface="Cambria Math" panose="02040503050406030204" pitchFamily="18" charset="0"/>
                            <a:ea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𝑡</m:t>
                        </m:r>
                        <m:r>
                          <a:rPr kumimoji="1" lang="en-US" altLang="zh-CN" sz="2200" b="0" i="1">
                            <a:latin typeface="Cambria Math" panose="02040503050406030204" pitchFamily="18" charset="0"/>
                            <a:ea typeface="Cambria Math" panose="02040503050406030204" pitchFamily="18" charset="0"/>
                          </a:rPr>
                          <m:t>)</m:t>
                        </m:r>
                      </m:e>
                    </m:nary>
                  </m:oMath>
                </a14:m>
                <a:r>
                  <a:rPr kumimoji="1" lang="en-US" altLang="zh-CN" sz="2200" b="0" dirty="0">
                    <a:latin typeface="Candara" panose="020E0502030303020204" pitchFamily="34" charset="0"/>
                  </a:rPr>
                  <a:t> . </a:t>
                </a:r>
                <a:endParaRPr kumimoji="1" lang="en-US" altLang="zh-CN" sz="22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200" b="0" i="1">
                        <a:latin typeface="Cambria Math" panose="02040503050406030204" pitchFamily="18" charset="0"/>
                      </a:rPr>
                      <m:t>𝑠</m:t>
                    </m:r>
                  </m:oMath>
                </a14:m>
                <a:r>
                  <a:rPr kumimoji="1" lang="en-US" altLang="zh-CN" sz="2200" b="0" dirty="0">
                    <a:latin typeface="Candara" panose="020E0502030303020204" pitchFamily="34" charset="0"/>
                  </a:rPr>
                  <a:t> makes a major contribution to the PageRank of </a:t>
                </a:r>
                <a14:m>
                  <m:oMath xmlns:m="http://schemas.openxmlformats.org/officeDocument/2006/math">
                    <m:r>
                      <a:rPr kumimoji="1" lang="en-US" altLang="zh-CN" sz="2200" b="0" i="1">
                        <a:latin typeface="Cambria Math" panose="02040503050406030204" pitchFamily="18" charset="0"/>
                      </a:rPr>
                      <m:t>𝑡</m:t>
                    </m:r>
                  </m:oMath>
                </a14:m>
                <a:r>
                  <a:rPr kumimoji="1" lang="en-US" altLang="zh-CN" sz="2200" b="0" dirty="0">
                    <a:latin typeface="Candara" panose="020E0502030303020204" pitchFamily="34" charset="0"/>
                  </a:rPr>
                  <a:t>: </a:t>
                </a:r>
                <a14:m>
                  <m:oMath xmlns:m="http://schemas.openxmlformats.org/officeDocument/2006/math">
                    <m:r>
                      <a:rPr kumimoji="1" lang="zh-CN" altLang="en-US" sz="2200" b="0" i="1">
                        <a:latin typeface="Cambria Math" panose="02040503050406030204" pitchFamily="18" charset="0"/>
                      </a:rPr>
                      <m:t>𝜋</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𝑡</m:t>
                    </m:r>
                    <m:r>
                      <a:rPr kumimoji="1" lang="en-US" altLang="zh-CN" sz="2200" b="0" i="1">
                        <a:latin typeface="Cambria Math" panose="02040503050406030204" pitchFamily="18" charset="0"/>
                      </a:rPr>
                      <m:t>)</m:t>
                    </m:r>
                  </m:oMath>
                </a14:m>
                <a:r>
                  <a:rPr kumimoji="1" lang="en-US" altLang="zh-CN" sz="2200" b="0" dirty="0">
                    <a:latin typeface="Candara" panose="020E0502030303020204" pitchFamily="34" charset="0"/>
                  </a:rPr>
                  <a:t>.</a:t>
                </a:r>
              </a:p>
            </p:txBody>
          </p:sp>
        </mc:Choice>
        <mc:Fallback xmlns="">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509407" y="980728"/>
                <a:ext cx="8568952" cy="1109150"/>
              </a:xfrm>
              <a:prstGeom prst="rect">
                <a:avLst/>
              </a:prstGeom>
              <a:blipFill>
                <a:blip r:embed="rId4"/>
                <a:stretch>
                  <a:fillRect l="-740" t="-16854" b="-415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3E8CE7E-CC1E-194F-97B3-23B39F1AFF51}"/>
                  </a:ext>
                </a:extLst>
              </p:cNvPr>
              <p:cNvSpPr txBox="1"/>
              <p:nvPr/>
            </p:nvSpPr>
            <p:spPr>
              <a:xfrm>
                <a:off x="373184" y="5733255"/>
                <a:ext cx="153587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sz="2000" b="0" i="1" smtClean="0">
                          <a:latin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smtClean="0">
                              <a:latin typeface="Cambria Math" panose="02040503050406030204" pitchFamily="18" charset="0"/>
                            </a:rPr>
                            <m:t>12</m:t>
                          </m:r>
                        </m:e>
                      </m:d>
                      <m:r>
                        <a:rPr kumimoji="1" lang="en-US" altLang="zh-CN" sz="2000" b="0" i="1" smtClean="0">
                          <a:latin typeface="Cambria Math" panose="02040503050406030204" pitchFamily="18" charset="0"/>
                        </a:rPr>
                        <m:t>=0.21</m:t>
                      </m:r>
                    </m:oMath>
                  </m:oMathPara>
                </a14:m>
                <a:endParaRPr kumimoji="1" lang="zh-CN" altLang="en-US" sz="2000" b="0" dirty="0"/>
              </a:p>
            </p:txBody>
          </p:sp>
        </mc:Choice>
        <mc:Fallback xmlns="">
          <p:sp>
            <p:nvSpPr>
              <p:cNvPr id="13" name="文本框 12">
                <a:extLst>
                  <a:ext uri="{FF2B5EF4-FFF2-40B4-BE49-F238E27FC236}">
                    <a16:creationId xmlns:a16="http://schemas.microsoft.com/office/drawing/2014/main" id="{A3E8CE7E-CC1E-194F-97B3-23B39F1AFF51}"/>
                  </a:ext>
                </a:extLst>
              </p:cNvPr>
              <p:cNvSpPr txBox="1">
                <a:spLocks noRot="1" noChangeAspect="1" noMove="1" noResize="1" noEditPoints="1" noAdjustHandles="1" noChangeArrowheads="1" noChangeShapeType="1" noTextEdit="1"/>
              </p:cNvSpPr>
              <p:nvPr/>
            </p:nvSpPr>
            <p:spPr>
              <a:xfrm>
                <a:off x="373184" y="5733255"/>
                <a:ext cx="1535870" cy="307777"/>
              </a:xfrm>
              <a:prstGeom prst="rect">
                <a:avLst/>
              </a:prstGeom>
              <a:blipFill>
                <a:blip r:embed="rId5"/>
                <a:stretch>
                  <a:fillRect l="-820" r="-3279" b="-3846"/>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CBA86B6E-BF41-8743-B78F-B2D73BC3E988}"/>
              </a:ext>
            </a:extLst>
          </p:cNvPr>
          <p:cNvSpPr txBox="1"/>
          <p:nvPr/>
        </p:nvSpPr>
        <p:spPr>
          <a:xfrm>
            <a:off x="267564" y="6162776"/>
            <a:ext cx="7056784" cy="400110"/>
          </a:xfrm>
          <a:prstGeom prst="rect">
            <a:avLst/>
          </a:prstGeom>
          <a:noFill/>
        </p:spPr>
        <p:txBody>
          <a:bodyPr wrap="square" rtlCol="0">
            <a:spAutoFit/>
          </a:bodyPr>
          <a:lstStyle/>
          <a:p>
            <a:r>
              <a:rPr kumimoji="1" lang="en-US" altLang="zh-CN" sz="2000" b="0" dirty="0">
                <a:latin typeface="Century" panose="02040604050505020304" pitchFamily="18" charset="0"/>
                <a:cs typeface="Cavolini" panose="03000502040302020204" pitchFamily="66" charset="0"/>
              </a:rPr>
              <a:t>0.5-heavy hitters of node 12: node 1,2,3,8,9,10,11,12 </a:t>
            </a:r>
            <a:endParaRPr kumimoji="1" lang="zh-CN" altLang="en-US" sz="2000" b="0" dirty="0">
              <a:latin typeface="Century" panose="02040604050505020304" pitchFamily="18" charset="0"/>
              <a:cs typeface="Cavolini" panose="03000502040302020204" pitchFamily="66" charset="0"/>
            </a:endParaRPr>
          </a:p>
        </p:txBody>
      </p:sp>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EAC270C1-9FD9-4641-8071-A27761C6EF06}"/>
                  </a:ext>
                </a:extLst>
              </p:cNvPr>
              <p:cNvGraphicFramePr>
                <a:graphicFrameLocks noGrp="1"/>
              </p:cNvGraphicFramePr>
              <p:nvPr>
                <p:extLst>
                  <p:ext uri="{D42A27DB-BD31-4B8C-83A1-F6EECF244321}">
                    <p14:modId xmlns:p14="http://schemas.microsoft.com/office/powerpoint/2010/main" val="526026939"/>
                  </p:ext>
                </p:extLst>
              </p:nvPr>
            </p:nvGraphicFramePr>
            <p:xfrm>
              <a:off x="6660232" y="2060848"/>
              <a:ext cx="2110584" cy="4663440"/>
            </p:xfrm>
            <a:graphic>
              <a:graphicData uri="http://schemas.openxmlformats.org/drawingml/2006/table">
                <a:tbl>
                  <a:tblPr firstRow="1" bandRow="1">
                    <a:tableStyleId>{5940675A-B579-460E-94D1-54222C63F5DA}</a:tableStyleId>
                  </a:tblPr>
                  <a:tblGrid>
                    <a:gridCol w="1120878">
                      <a:extLst>
                        <a:ext uri="{9D8B030D-6E8A-4147-A177-3AD203B41FA5}">
                          <a16:colId xmlns:a16="http://schemas.microsoft.com/office/drawing/2014/main" val="455410597"/>
                        </a:ext>
                      </a:extLst>
                    </a:gridCol>
                    <a:gridCol w="989706">
                      <a:extLst>
                        <a:ext uri="{9D8B030D-6E8A-4147-A177-3AD203B41FA5}">
                          <a16:colId xmlns:a16="http://schemas.microsoft.com/office/drawing/2014/main" val="2015854312"/>
                        </a:ext>
                      </a:extLst>
                    </a:gridCol>
                  </a:tblGrid>
                  <a:tr h="6301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Times New Roman" panose="02020603050405020304" pitchFamily="18" charset="0"/>
                            </a:rPr>
                            <a:t>single-target PPR for node 12 (</a:t>
                          </a:r>
                          <a14:m>
                            <m:oMath xmlns:m="http://schemas.openxmlformats.org/officeDocument/2006/math">
                              <m:r>
                                <a:rPr lang="en-US" altLang="zh-CN" sz="1800" b="0" i="1" smtClean="0">
                                  <a:latin typeface="Cambria Math" panose="02040503050406030204" pitchFamily="18" charset="0"/>
                                  <a:ea typeface="Cambria Math" panose="02040503050406030204" pitchFamily="18" charset="0"/>
                                </a:rPr>
                                <m:t>𝛼</m:t>
                              </m:r>
                              <m:r>
                                <a:rPr lang="en-US" altLang="zh-CN" sz="1800" b="0" i="1" smtClean="0">
                                  <a:latin typeface="Cambria Math" panose="02040503050406030204" pitchFamily="18" charset="0"/>
                                  <a:ea typeface="Cambria Math" panose="02040503050406030204" pitchFamily="18" charset="0"/>
                                </a:rPr>
                                <m:t>=0.2</m:t>
                              </m:r>
                            </m:oMath>
                          </a14:m>
                          <a:r>
                            <a:rPr kumimoji="0" lang="en-US" altLang="zh-CN" sz="1800" b="0" i="0" u="none" strike="noStrike" cap="none" normalizeH="0" baseline="0" dirty="0">
                              <a:ln>
                                <a:noFill/>
                              </a:ln>
                              <a:solidFill>
                                <a:schemeClr val="tx1"/>
                              </a:solidFill>
                              <a:effectLst/>
                              <a:latin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Times New Roman" panose="02020603050405020304" pitchFamily="18" charset="0"/>
                          </a:endParaRPr>
                        </a:p>
                      </a:txBody>
                      <a:tcPr>
                        <a:noFill/>
                      </a:tcPr>
                    </a:tc>
                    <a:tc hMerge="1">
                      <a:txBody>
                        <a:bodyPr/>
                        <a:lstStyle/>
                        <a:p>
                          <a:endParaRPr lang="zh-CN" altLang="en-US" dirty="0"/>
                        </a:p>
                      </a:txBody>
                      <a:tcPr/>
                    </a:tc>
                    <a:extLst>
                      <a:ext uri="{0D108BD9-81ED-4DB2-BD59-A6C34878D82A}">
                        <a16:rowId xmlns:a16="http://schemas.microsoft.com/office/drawing/2014/main" val="3053206490"/>
                      </a:ext>
                    </a:extLst>
                  </a:tr>
                  <a:tr h="330103">
                    <a:tc>
                      <a:txBody>
                        <a:bodyPr/>
                        <a:lstStyle/>
                        <a:p>
                          <a:pPr algn="ct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FE6E5"/>
                        </a:solidFill>
                      </a:tcPr>
                    </a:tc>
                    <a:tc>
                      <a:txBody>
                        <a:bodyPr/>
                        <a:lstStyle/>
                        <a:p>
                          <a:pPr algn="ctr"/>
                          <a:r>
                            <a:rPr lang="en-US" altLang="zh-CN" sz="1600" dirty="0"/>
                            <a:t>0.116</a:t>
                          </a:r>
                          <a:endParaRPr lang="zh-CN" altLang="en-US" sz="1600" dirty="0"/>
                        </a:p>
                      </a:txBody>
                      <a:tcPr>
                        <a:solidFill>
                          <a:srgbClr val="FFE6E5"/>
                        </a:solidFill>
                      </a:tcPr>
                    </a:tc>
                    <a:extLst>
                      <a:ext uri="{0D108BD9-81ED-4DB2-BD59-A6C34878D82A}">
                        <a16:rowId xmlns:a16="http://schemas.microsoft.com/office/drawing/2014/main" val="219345957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2</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FE6E5"/>
                        </a:solidFill>
                      </a:tcPr>
                    </a:tc>
                    <a:tc>
                      <a:txBody>
                        <a:bodyPr/>
                        <a:lstStyle/>
                        <a:p>
                          <a:pPr algn="ctr"/>
                          <a:r>
                            <a:rPr lang="en-US" altLang="zh-CN" sz="1600" dirty="0"/>
                            <a:t>0.174</a:t>
                          </a:r>
                          <a:endParaRPr lang="zh-CN" altLang="en-US" sz="1600" dirty="0"/>
                        </a:p>
                      </a:txBody>
                      <a:tcPr>
                        <a:solidFill>
                          <a:srgbClr val="FFE6E5"/>
                        </a:solidFill>
                      </a:tcPr>
                    </a:tc>
                    <a:extLst>
                      <a:ext uri="{0D108BD9-81ED-4DB2-BD59-A6C34878D82A}">
                        <a16:rowId xmlns:a16="http://schemas.microsoft.com/office/drawing/2014/main" val="31991307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3</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FE6E5"/>
                        </a:solidFill>
                      </a:tcPr>
                    </a:tc>
                    <a:tc>
                      <a:txBody>
                        <a:bodyPr/>
                        <a:lstStyle/>
                        <a:p>
                          <a:pPr algn="ctr"/>
                          <a:r>
                            <a:rPr lang="en-US" altLang="zh-CN" sz="1600" dirty="0"/>
                            <a:t>0.116</a:t>
                          </a:r>
                          <a:endParaRPr lang="zh-CN" altLang="en-US" sz="1600" dirty="0"/>
                        </a:p>
                      </a:txBody>
                      <a:tcPr>
                        <a:solidFill>
                          <a:srgbClr val="FFE6E5"/>
                        </a:solidFill>
                      </a:tcPr>
                    </a:tc>
                    <a:extLst>
                      <a:ext uri="{0D108BD9-81ED-4DB2-BD59-A6C34878D82A}">
                        <a16:rowId xmlns:a16="http://schemas.microsoft.com/office/drawing/2014/main" val="2405917587"/>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4</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0.078</a:t>
                          </a:r>
                          <a:endParaRPr lang="zh-CN" altLang="en-US" sz="1600" dirty="0"/>
                        </a:p>
                      </a:txBody>
                      <a:tcPr>
                        <a:noFill/>
                      </a:tcPr>
                    </a:tc>
                    <a:extLst>
                      <a:ext uri="{0D108BD9-81ED-4DB2-BD59-A6C34878D82A}">
                        <a16:rowId xmlns:a16="http://schemas.microsoft.com/office/drawing/2014/main" val="543198350"/>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5</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0.058</a:t>
                          </a:r>
                          <a:endParaRPr lang="zh-CN" altLang="en-US" sz="1600" dirty="0"/>
                        </a:p>
                      </a:txBody>
                      <a:tcPr>
                        <a:noFill/>
                      </a:tcPr>
                    </a:tc>
                    <a:extLst>
                      <a:ext uri="{0D108BD9-81ED-4DB2-BD59-A6C34878D82A}">
                        <a16:rowId xmlns:a16="http://schemas.microsoft.com/office/drawing/2014/main" val="388727978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6</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131769034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7</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3482805012"/>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8</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E999B"/>
                        </a:solidFill>
                      </a:tcPr>
                    </a:tc>
                    <a:tc>
                      <a:txBody>
                        <a:bodyPr/>
                        <a:lstStyle/>
                        <a:p>
                          <a:pPr algn="ctr"/>
                          <a:r>
                            <a:rPr lang="en-US" altLang="zh-CN" sz="1600" dirty="0"/>
                            <a:t>0.217</a:t>
                          </a:r>
                          <a:endParaRPr lang="zh-CN" altLang="en-US" sz="1600" dirty="0"/>
                        </a:p>
                      </a:txBody>
                      <a:tcPr>
                        <a:solidFill>
                          <a:srgbClr val="FE999B"/>
                        </a:solidFill>
                      </a:tcPr>
                    </a:tc>
                    <a:extLst>
                      <a:ext uri="{0D108BD9-81ED-4DB2-BD59-A6C34878D82A}">
                        <a16:rowId xmlns:a16="http://schemas.microsoft.com/office/drawing/2014/main" val="1460295936"/>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9</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E999B"/>
                        </a:solidFill>
                      </a:tcPr>
                    </a:tc>
                    <a:tc>
                      <a:txBody>
                        <a:bodyPr/>
                        <a:lstStyle/>
                        <a:p>
                          <a:pPr algn="ctr"/>
                          <a:r>
                            <a:rPr lang="en-US" altLang="zh-CN" sz="1600" dirty="0"/>
                            <a:t>0.356</a:t>
                          </a:r>
                          <a:endParaRPr lang="zh-CN" altLang="en-US" sz="1600" dirty="0"/>
                        </a:p>
                      </a:txBody>
                      <a:tcPr>
                        <a:solidFill>
                          <a:srgbClr val="FE999B"/>
                        </a:solidFill>
                      </a:tcPr>
                    </a:tc>
                    <a:extLst>
                      <a:ext uri="{0D108BD9-81ED-4DB2-BD59-A6C34878D82A}">
                        <a16:rowId xmlns:a16="http://schemas.microsoft.com/office/drawing/2014/main" val="260662872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10</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F4C4C"/>
                        </a:solidFill>
                      </a:tcPr>
                    </a:tc>
                    <a:tc>
                      <a:txBody>
                        <a:bodyPr/>
                        <a:lstStyle/>
                        <a:p>
                          <a:pPr algn="ctr"/>
                          <a:r>
                            <a:rPr lang="en-US" altLang="zh-CN" sz="1600" dirty="0"/>
                            <a:t>0.444</a:t>
                          </a:r>
                          <a:endParaRPr lang="zh-CN" altLang="en-US" sz="1600" dirty="0"/>
                        </a:p>
                      </a:txBody>
                      <a:tcPr>
                        <a:solidFill>
                          <a:srgbClr val="FF4C4C"/>
                        </a:solidFill>
                      </a:tcPr>
                    </a:tc>
                    <a:extLst>
                      <a:ext uri="{0D108BD9-81ED-4DB2-BD59-A6C34878D82A}">
                        <a16:rowId xmlns:a16="http://schemas.microsoft.com/office/drawing/2014/main" val="36132612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(11</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F4C4C"/>
                        </a:solidFill>
                      </a:tcPr>
                    </a:tc>
                    <a:tc>
                      <a:txBody>
                        <a:bodyPr/>
                        <a:lstStyle/>
                        <a:p>
                          <a:pPr algn="ctr"/>
                          <a:r>
                            <a:rPr lang="en-US" altLang="zh-CN" sz="1600" dirty="0"/>
                            <a:t>0.4</a:t>
                          </a:r>
                          <a:endParaRPr lang="zh-CN" altLang="en-US" sz="1600" dirty="0"/>
                        </a:p>
                      </a:txBody>
                      <a:tcPr>
                        <a:solidFill>
                          <a:srgbClr val="FF4C4C"/>
                        </a:solidFill>
                      </a:tcPr>
                    </a:tc>
                    <a:extLst>
                      <a:ext uri="{0D108BD9-81ED-4DB2-BD59-A6C34878D82A}">
                        <a16:rowId xmlns:a16="http://schemas.microsoft.com/office/drawing/2014/main" val="343628758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solidFill>
                          <a:srgbClr val="FF4C4C"/>
                        </a:solidFill>
                      </a:tcPr>
                    </a:tc>
                    <a:tc>
                      <a:txBody>
                        <a:bodyPr/>
                        <a:lstStyle/>
                        <a:p>
                          <a:pPr algn="ctr"/>
                          <a:r>
                            <a:rPr lang="en-US" altLang="zh-CN" sz="1600" dirty="0"/>
                            <a:t>0.556</a:t>
                          </a:r>
                          <a:endParaRPr lang="zh-CN" altLang="en-US" sz="1600" dirty="0"/>
                        </a:p>
                      </a:txBody>
                      <a:tcPr>
                        <a:solidFill>
                          <a:srgbClr val="FF4C4C"/>
                        </a:solidFill>
                      </a:tcPr>
                    </a:tc>
                    <a:extLst>
                      <a:ext uri="{0D108BD9-81ED-4DB2-BD59-A6C34878D82A}">
                        <a16:rowId xmlns:a16="http://schemas.microsoft.com/office/drawing/2014/main" val="3215457175"/>
                      </a:ext>
                    </a:extLst>
                  </a:tr>
                </a:tbl>
              </a:graphicData>
            </a:graphic>
          </p:graphicFrame>
        </mc:Choice>
        <mc:Fallback xmlns="">
          <p:graphicFrame>
            <p:nvGraphicFramePr>
              <p:cNvPr id="9" name="表格 8">
                <a:extLst>
                  <a:ext uri="{FF2B5EF4-FFF2-40B4-BE49-F238E27FC236}">
                    <a16:creationId xmlns:a16="http://schemas.microsoft.com/office/drawing/2014/main" id="{EAC270C1-9FD9-4641-8071-A27761C6EF06}"/>
                  </a:ext>
                </a:extLst>
              </p:cNvPr>
              <p:cNvGraphicFramePr>
                <a:graphicFrameLocks noGrp="1"/>
              </p:cNvGraphicFramePr>
              <p:nvPr>
                <p:extLst>
                  <p:ext uri="{D42A27DB-BD31-4B8C-83A1-F6EECF244321}">
                    <p14:modId xmlns:p14="http://schemas.microsoft.com/office/powerpoint/2010/main" val="526026939"/>
                  </p:ext>
                </p:extLst>
              </p:nvPr>
            </p:nvGraphicFramePr>
            <p:xfrm>
              <a:off x="6660232" y="2060848"/>
              <a:ext cx="2110584" cy="4663440"/>
            </p:xfrm>
            <a:graphic>
              <a:graphicData uri="http://schemas.openxmlformats.org/drawingml/2006/table">
                <a:tbl>
                  <a:tblPr firstRow="1" bandRow="1">
                    <a:tableStyleId>{5940675A-B579-460E-94D1-54222C63F5DA}</a:tableStyleId>
                  </a:tblPr>
                  <a:tblGrid>
                    <a:gridCol w="1120878">
                      <a:extLst>
                        <a:ext uri="{9D8B030D-6E8A-4147-A177-3AD203B41FA5}">
                          <a16:colId xmlns:a16="http://schemas.microsoft.com/office/drawing/2014/main" val="455410597"/>
                        </a:ext>
                      </a:extLst>
                    </a:gridCol>
                    <a:gridCol w="989706">
                      <a:extLst>
                        <a:ext uri="{9D8B030D-6E8A-4147-A177-3AD203B41FA5}">
                          <a16:colId xmlns:a16="http://schemas.microsoft.com/office/drawing/2014/main" val="2015854312"/>
                        </a:ext>
                      </a:extLst>
                    </a:gridCol>
                  </a:tblGrid>
                  <a:tr h="640080">
                    <a:tc gridSpan="2">
                      <a:txBody>
                        <a:bodyPr/>
                        <a:lstStyle/>
                        <a:p>
                          <a:endParaRPr lang="zh-CN"/>
                        </a:p>
                      </a:txBody>
                      <a:tcPr>
                        <a:blipFill>
                          <a:blip r:embed="rId6"/>
                          <a:stretch>
                            <a:fillRect l="-599" t="-3922" b="-633333"/>
                          </a:stretch>
                        </a:blipFill>
                      </a:tcPr>
                    </a:tc>
                    <a:tc hMerge="1">
                      <a:txBody>
                        <a:bodyPr/>
                        <a:lstStyle/>
                        <a:p>
                          <a:endParaRPr lang="zh-CN" altLang="en-US" dirty="0"/>
                        </a:p>
                      </a:txBody>
                      <a:tcPr/>
                    </a:tc>
                    <a:extLst>
                      <a:ext uri="{0D108BD9-81ED-4DB2-BD59-A6C34878D82A}">
                        <a16:rowId xmlns:a16="http://schemas.microsoft.com/office/drawing/2014/main" val="3053206490"/>
                      </a:ext>
                    </a:extLst>
                  </a:tr>
                  <a:tr h="335280">
                    <a:tc>
                      <a:txBody>
                        <a:bodyPr/>
                        <a:lstStyle/>
                        <a:p>
                          <a:endParaRPr lang="zh-CN"/>
                        </a:p>
                      </a:txBody>
                      <a:tcPr>
                        <a:blipFill>
                          <a:blip r:embed="rId6"/>
                          <a:stretch>
                            <a:fillRect l="-1124" t="-203846" r="-87640" b="-1142308"/>
                          </a:stretch>
                        </a:blipFill>
                      </a:tcPr>
                    </a:tc>
                    <a:tc>
                      <a:txBody>
                        <a:bodyPr/>
                        <a:lstStyle/>
                        <a:p>
                          <a:pPr algn="ctr"/>
                          <a:r>
                            <a:rPr lang="en-US" altLang="zh-CN" sz="1600" dirty="0"/>
                            <a:t>0.116</a:t>
                          </a:r>
                          <a:endParaRPr lang="zh-CN" altLang="en-US" sz="1600" dirty="0"/>
                        </a:p>
                      </a:txBody>
                      <a:tcPr>
                        <a:solidFill>
                          <a:srgbClr val="FFE6E5"/>
                        </a:solidFill>
                      </a:tcPr>
                    </a:tc>
                    <a:extLst>
                      <a:ext uri="{0D108BD9-81ED-4DB2-BD59-A6C34878D82A}">
                        <a16:rowId xmlns:a16="http://schemas.microsoft.com/office/drawing/2014/main" val="2193459574"/>
                      </a:ext>
                    </a:extLst>
                  </a:tr>
                  <a:tr h="335280">
                    <a:tc>
                      <a:txBody>
                        <a:bodyPr/>
                        <a:lstStyle/>
                        <a:p>
                          <a:endParaRPr lang="zh-CN"/>
                        </a:p>
                      </a:txBody>
                      <a:tcPr>
                        <a:blipFill>
                          <a:blip r:embed="rId6"/>
                          <a:stretch>
                            <a:fillRect l="-1124" t="-303846" r="-87640" b="-1042308"/>
                          </a:stretch>
                        </a:blipFill>
                      </a:tcPr>
                    </a:tc>
                    <a:tc>
                      <a:txBody>
                        <a:bodyPr/>
                        <a:lstStyle/>
                        <a:p>
                          <a:pPr algn="ctr"/>
                          <a:r>
                            <a:rPr lang="en-US" altLang="zh-CN" sz="1600" dirty="0"/>
                            <a:t>0.174</a:t>
                          </a:r>
                          <a:endParaRPr lang="zh-CN" altLang="en-US" sz="1600" dirty="0"/>
                        </a:p>
                      </a:txBody>
                      <a:tcPr>
                        <a:solidFill>
                          <a:srgbClr val="FFE6E5"/>
                        </a:solidFill>
                      </a:tcPr>
                    </a:tc>
                    <a:extLst>
                      <a:ext uri="{0D108BD9-81ED-4DB2-BD59-A6C34878D82A}">
                        <a16:rowId xmlns:a16="http://schemas.microsoft.com/office/drawing/2014/main" val="3199130714"/>
                      </a:ext>
                    </a:extLst>
                  </a:tr>
                  <a:tr h="335280">
                    <a:tc>
                      <a:txBody>
                        <a:bodyPr/>
                        <a:lstStyle/>
                        <a:p>
                          <a:endParaRPr lang="zh-CN"/>
                        </a:p>
                      </a:txBody>
                      <a:tcPr>
                        <a:blipFill>
                          <a:blip r:embed="rId6"/>
                          <a:stretch>
                            <a:fillRect l="-1124" t="-388889" r="-87640" b="-903704"/>
                          </a:stretch>
                        </a:blipFill>
                      </a:tcPr>
                    </a:tc>
                    <a:tc>
                      <a:txBody>
                        <a:bodyPr/>
                        <a:lstStyle/>
                        <a:p>
                          <a:pPr algn="ctr"/>
                          <a:r>
                            <a:rPr lang="en-US" altLang="zh-CN" sz="1600" dirty="0"/>
                            <a:t>0.116</a:t>
                          </a:r>
                          <a:endParaRPr lang="zh-CN" altLang="en-US" sz="1600" dirty="0"/>
                        </a:p>
                      </a:txBody>
                      <a:tcPr>
                        <a:solidFill>
                          <a:srgbClr val="FFE6E5"/>
                        </a:solidFill>
                      </a:tcPr>
                    </a:tc>
                    <a:extLst>
                      <a:ext uri="{0D108BD9-81ED-4DB2-BD59-A6C34878D82A}">
                        <a16:rowId xmlns:a16="http://schemas.microsoft.com/office/drawing/2014/main" val="2405917587"/>
                      </a:ext>
                    </a:extLst>
                  </a:tr>
                  <a:tr h="335280">
                    <a:tc>
                      <a:txBody>
                        <a:bodyPr/>
                        <a:lstStyle/>
                        <a:p>
                          <a:endParaRPr lang="zh-CN"/>
                        </a:p>
                      </a:txBody>
                      <a:tcPr>
                        <a:blipFill>
                          <a:blip r:embed="rId6"/>
                          <a:stretch>
                            <a:fillRect l="-1124" t="-507692" r="-87640" b="-838462"/>
                          </a:stretch>
                        </a:blipFill>
                      </a:tcPr>
                    </a:tc>
                    <a:tc>
                      <a:txBody>
                        <a:bodyPr/>
                        <a:lstStyle/>
                        <a:p>
                          <a:pPr algn="ctr"/>
                          <a:r>
                            <a:rPr lang="en-US" altLang="zh-CN" sz="1600" dirty="0"/>
                            <a:t>0.078</a:t>
                          </a:r>
                          <a:endParaRPr lang="zh-CN" altLang="en-US" sz="1600" dirty="0"/>
                        </a:p>
                      </a:txBody>
                      <a:tcPr>
                        <a:noFill/>
                      </a:tcPr>
                    </a:tc>
                    <a:extLst>
                      <a:ext uri="{0D108BD9-81ED-4DB2-BD59-A6C34878D82A}">
                        <a16:rowId xmlns:a16="http://schemas.microsoft.com/office/drawing/2014/main" val="543198350"/>
                      </a:ext>
                    </a:extLst>
                  </a:tr>
                  <a:tr h="335280">
                    <a:tc>
                      <a:txBody>
                        <a:bodyPr/>
                        <a:lstStyle/>
                        <a:p>
                          <a:endParaRPr lang="zh-CN"/>
                        </a:p>
                      </a:txBody>
                      <a:tcPr>
                        <a:blipFill>
                          <a:blip r:embed="rId6"/>
                          <a:stretch>
                            <a:fillRect l="-1124" t="-585185" r="-87640" b="-707407"/>
                          </a:stretch>
                        </a:blipFill>
                      </a:tcPr>
                    </a:tc>
                    <a:tc>
                      <a:txBody>
                        <a:bodyPr/>
                        <a:lstStyle/>
                        <a:p>
                          <a:pPr algn="ctr"/>
                          <a:r>
                            <a:rPr lang="en-US" altLang="zh-CN" sz="1600" dirty="0"/>
                            <a:t>0.058</a:t>
                          </a:r>
                          <a:endParaRPr lang="zh-CN" altLang="en-US" sz="1600" dirty="0"/>
                        </a:p>
                      </a:txBody>
                      <a:tcPr>
                        <a:noFill/>
                      </a:tcPr>
                    </a:tc>
                    <a:extLst>
                      <a:ext uri="{0D108BD9-81ED-4DB2-BD59-A6C34878D82A}">
                        <a16:rowId xmlns:a16="http://schemas.microsoft.com/office/drawing/2014/main" val="3887279789"/>
                      </a:ext>
                    </a:extLst>
                  </a:tr>
                  <a:tr h="335280">
                    <a:tc>
                      <a:txBody>
                        <a:bodyPr/>
                        <a:lstStyle/>
                        <a:p>
                          <a:endParaRPr lang="zh-CN"/>
                        </a:p>
                      </a:txBody>
                      <a:tcPr>
                        <a:blipFill>
                          <a:blip r:embed="rId6"/>
                          <a:stretch>
                            <a:fillRect l="-1124" t="-711538" r="-87640" b="-634615"/>
                          </a:stretch>
                        </a:blip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1317690349"/>
                      </a:ext>
                    </a:extLst>
                  </a:tr>
                  <a:tr h="335280">
                    <a:tc>
                      <a:txBody>
                        <a:bodyPr/>
                        <a:lstStyle/>
                        <a:p>
                          <a:endParaRPr lang="zh-CN"/>
                        </a:p>
                      </a:txBody>
                      <a:tcPr>
                        <a:blipFill>
                          <a:blip r:embed="rId6"/>
                          <a:stretch>
                            <a:fillRect l="-1124" t="-781481" r="-87640" b="-511111"/>
                          </a:stretch>
                        </a:blip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3482805012"/>
                      </a:ext>
                    </a:extLst>
                  </a:tr>
                  <a:tr h="335280">
                    <a:tc>
                      <a:txBody>
                        <a:bodyPr/>
                        <a:lstStyle/>
                        <a:p>
                          <a:endParaRPr lang="zh-CN"/>
                        </a:p>
                      </a:txBody>
                      <a:tcPr>
                        <a:blipFill>
                          <a:blip r:embed="rId6"/>
                          <a:stretch>
                            <a:fillRect l="-1124" t="-915385" r="-87640" b="-430769"/>
                          </a:stretch>
                        </a:blipFill>
                      </a:tcPr>
                    </a:tc>
                    <a:tc>
                      <a:txBody>
                        <a:bodyPr/>
                        <a:lstStyle/>
                        <a:p>
                          <a:pPr algn="ctr"/>
                          <a:r>
                            <a:rPr lang="en-US" altLang="zh-CN" sz="1600" dirty="0"/>
                            <a:t>0.217</a:t>
                          </a:r>
                          <a:endParaRPr lang="zh-CN" altLang="en-US" sz="1600" dirty="0"/>
                        </a:p>
                      </a:txBody>
                      <a:tcPr>
                        <a:solidFill>
                          <a:srgbClr val="FE999B"/>
                        </a:solidFill>
                      </a:tcPr>
                    </a:tc>
                    <a:extLst>
                      <a:ext uri="{0D108BD9-81ED-4DB2-BD59-A6C34878D82A}">
                        <a16:rowId xmlns:a16="http://schemas.microsoft.com/office/drawing/2014/main" val="1460295936"/>
                      </a:ext>
                    </a:extLst>
                  </a:tr>
                  <a:tr h="335280">
                    <a:tc>
                      <a:txBody>
                        <a:bodyPr/>
                        <a:lstStyle/>
                        <a:p>
                          <a:endParaRPr lang="zh-CN"/>
                        </a:p>
                      </a:txBody>
                      <a:tcPr>
                        <a:blipFill>
                          <a:blip r:embed="rId6"/>
                          <a:stretch>
                            <a:fillRect l="-1124" t="-977778" r="-87640" b="-314815"/>
                          </a:stretch>
                        </a:blipFill>
                      </a:tcPr>
                    </a:tc>
                    <a:tc>
                      <a:txBody>
                        <a:bodyPr/>
                        <a:lstStyle/>
                        <a:p>
                          <a:pPr algn="ctr"/>
                          <a:r>
                            <a:rPr lang="en-US" altLang="zh-CN" sz="1600" dirty="0"/>
                            <a:t>0.356</a:t>
                          </a:r>
                          <a:endParaRPr lang="zh-CN" altLang="en-US" sz="1600" dirty="0"/>
                        </a:p>
                      </a:txBody>
                      <a:tcPr>
                        <a:solidFill>
                          <a:srgbClr val="FE999B"/>
                        </a:solidFill>
                      </a:tcPr>
                    </a:tc>
                    <a:extLst>
                      <a:ext uri="{0D108BD9-81ED-4DB2-BD59-A6C34878D82A}">
                        <a16:rowId xmlns:a16="http://schemas.microsoft.com/office/drawing/2014/main" val="2606628723"/>
                      </a:ext>
                    </a:extLst>
                  </a:tr>
                  <a:tr h="335280">
                    <a:tc>
                      <a:txBody>
                        <a:bodyPr/>
                        <a:lstStyle/>
                        <a:p>
                          <a:endParaRPr lang="zh-CN"/>
                        </a:p>
                      </a:txBody>
                      <a:tcPr>
                        <a:blipFill>
                          <a:blip r:embed="rId6"/>
                          <a:stretch>
                            <a:fillRect l="-1124" t="-1119231" r="-87640" b="-226923"/>
                          </a:stretch>
                        </a:blipFill>
                      </a:tcPr>
                    </a:tc>
                    <a:tc>
                      <a:txBody>
                        <a:bodyPr/>
                        <a:lstStyle/>
                        <a:p>
                          <a:pPr algn="ctr"/>
                          <a:r>
                            <a:rPr lang="en-US" altLang="zh-CN" sz="1600" dirty="0"/>
                            <a:t>0.444</a:t>
                          </a:r>
                          <a:endParaRPr lang="zh-CN" altLang="en-US" sz="1600" dirty="0"/>
                        </a:p>
                      </a:txBody>
                      <a:tcPr>
                        <a:solidFill>
                          <a:srgbClr val="FF4C4C"/>
                        </a:solidFill>
                      </a:tcPr>
                    </a:tc>
                    <a:extLst>
                      <a:ext uri="{0D108BD9-81ED-4DB2-BD59-A6C34878D82A}">
                        <a16:rowId xmlns:a16="http://schemas.microsoft.com/office/drawing/2014/main" val="3613261214"/>
                      </a:ext>
                    </a:extLst>
                  </a:tr>
                  <a:tr h="335280">
                    <a:tc>
                      <a:txBody>
                        <a:bodyPr/>
                        <a:lstStyle/>
                        <a:p>
                          <a:endParaRPr lang="zh-CN"/>
                        </a:p>
                      </a:txBody>
                      <a:tcPr>
                        <a:blipFill>
                          <a:blip r:embed="rId6"/>
                          <a:stretch>
                            <a:fillRect l="-1124" t="-1174074" r="-87640" b="-118519"/>
                          </a:stretch>
                        </a:blipFill>
                      </a:tcPr>
                    </a:tc>
                    <a:tc>
                      <a:txBody>
                        <a:bodyPr/>
                        <a:lstStyle/>
                        <a:p>
                          <a:pPr algn="ctr"/>
                          <a:r>
                            <a:rPr lang="en-US" altLang="zh-CN" sz="1600" dirty="0"/>
                            <a:t>0.4</a:t>
                          </a:r>
                          <a:endParaRPr lang="zh-CN" altLang="en-US" sz="1600" dirty="0"/>
                        </a:p>
                      </a:txBody>
                      <a:tcPr>
                        <a:solidFill>
                          <a:srgbClr val="FF4C4C"/>
                        </a:solidFill>
                      </a:tcPr>
                    </a:tc>
                    <a:extLst>
                      <a:ext uri="{0D108BD9-81ED-4DB2-BD59-A6C34878D82A}">
                        <a16:rowId xmlns:a16="http://schemas.microsoft.com/office/drawing/2014/main" val="3436287583"/>
                      </a:ext>
                    </a:extLst>
                  </a:tr>
                  <a:tr h="335280">
                    <a:tc>
                      <a:txBody>
                        <a:bodyPr/>
                        <a:lstStyle/>
                        <a:p>
                          <a:endParaRPr lang="zh-CN"/>
                        </a:p>
                      </a:txBody>
                      <a:tcPr>
                        <a:blipFill>
                          <a:blip r:embed="rId6"/>
                          <a:stretch>
                            <a:fillRect l="-1124" t="-1323077" r="-87640" b="-23077"/>
                          </a:stretch>
                        </a:blipFill>
                      </a:tcPr>
                    </a:tc>
                    <a:tc>
                      <a:txBody>
                        <a:bodyPr/>
                        <a:lstStyle/>
                        <a:p>
                          <a:pPr algn="ctr"/>
                          <a:r>
                            <a:rPr lang="en-US" altLang="zh-CN" sz="1600" dirty="0"/>
                            <a:t>0.556</a:t>
                          </a:r>
                          <a:endParaRPr lang="zh-CN" altLang="en-US" sz="1600" dirty="0"/>
                        </a:p>
                      </a:txBody>
                      <a:tcPr>
                        <a:solidFill>
                          <a:srgbClr val="FF4C4C"/>
                        </a:solidFill>
                      </a:tcPr>
                    </a:tc>
                    <a:extLst>
                      <a:ext uri="{0D108BD9-81ED-4DB2-BD59-A6C34878D82A}">
                        <a16:rowId xmlns:a16="http://schemas.microsoft.com/office/drawing/2014/main" val="3215457175"/>
                      </a:ext>
                    </a:extLst>
                  </a:tr>
                </a:tbl>
              </a:graphicData>
            </a:graphic>
          </p:graphicFrame>
        </mc:Fallback>
      </mc:AlternateContent>
    </p:spTree>
    <p:extLst>
      <p:ext uri="{BB962C8B-B14F-4D97-AF65-F5344CB8AC3E}">
        <p14:creationId xmlns:p14="http://schemas.microsoft.com/office/powerpoint/2010/main" val="14475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4.2"/>
</p:tagLst>
</file>

<file path=ppt/theme/theme1.xml><?xml version="1.0" encoding="utf-8"?>
<a:theme xmlns:a="http://schemas.openxmlformats.org/drawingml/2006/main" name="CAS">
  <a:themeElements>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A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A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A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A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A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A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A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A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A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A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93953</TotalTime>
  <Words>7566</Words>
  <Application>Microsoft Macintosh PowerPoint</Application>
  <PresentationFormat>全屏显示(4:3)</PresentationFormat>
  <Paragraphs>943</Paragraphs>
  <Slides>33</Slides>
  <Notes>33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宋体</vt:lpstr>
      <vt:lpstr>Arial</vt:lpstr>
      <vt:lpstr>Arial Black</vt:lpstr>
      <vt:lpstr>Calibri</vt:lpstr>
      <vt:lpstr>Cambria Math</vt:lpstr>
      <vt:lpstr>Candara</vt:lpstr>
      <vt:lpstr>Cavolini</vt:lpstr>
      <vt:lpstr>Century</vt:lpstr>
      <vt:lpstr>Corbel</vt:lpstr>
      <vt:lpstr>Times New Roman</vt:lpstr>
      <vt:lpstr>Wingdings</vt:lpstr>
      <vt:lpstr>CAS</vt:lpstr>
      <vt:lpstr>Personalized PageRank to a Target Node, Revisited</vt:lpstr>
      <vt:lpstr>Graph</vt:lpstr>
      <vt:lpstr>PageRank and Personalized PageRank</vt:lpstr>
      <vt:lpstr>Personalized PageRank (PPR)</vt:lpstr>
      <vt:lpstr>Single-Source PPR Query</vt:lpstr>
      <vt:lpstr>Single-Target PPR Query</vt:lpstr>
      <vt:lpstr>Theoretical Motivation</vt:lpstr>
      <vt:lpstr>Single-Target PPR Applications</vt:lpstr>
      <vt:lpstr>Application: PPR heavy hitters query </vt:lpstr>
      <vt:lpstr>Application: SimRank computation</vt:lpstr>
      <vt:lpstr>Application: graph embedding</vt:lpstr>
      <vt:lpstr>Application: graph neural networks (GNN)</vt:lpstr>
      <vt:lpstr>How?</vt:lpstr>
      <vt:lpstr>Vanilla Backward Search [Lofgren et al. 2013]</vt:lpstr>
      <vt:lpstr>Vanilla Backward Search [Lofgren et al. 2013]</vt:lpstr>
      <vt:lpstr>Vanilla Backward Search [Lofgren et al. 2013]</vt:lpstr>
      <vt:lpstr>Contribution: Randomized Backward Search </vt:lpstr>
      <vt:lpstr>Contribution: Randomized Backward Search </vt:lpstr>
      <vt:lpstr>Contribution: Randomized Backward Search </vt:lpstr>
      <vt:lpstr>Contribution: Randomized Backward Search </vt:lpstr>
      <vt:lpstr>Contribution: Randomized Backward Search </vt:lpstr>
      <vt:lpstr>Contribution: Randomized Backward Search </vt:lpstr>
      <vt:lpstr>Contribution: Randomized Backward Search </vt:lpstr>
      <vt:lpstr>Contribution: Randomized Backward Search </vt:lpstr>
      <vt:lpstr>Contribution: Randomized Backward Search </vt:lpstr>
      <vt:lpstr>Experiments</vt:lpstr>
      <vt:lpstr>Experiments</vt:lpstr>
      <vt:lpstr>Experiments</vt:lpstr>
      <vt:lpstr>Experiments - PPR heavy hitters query</vt:lpstr>
      <vt:lpstr>Experiments - SimRank computation</vt:lpstr>
      <vt:lpstr>Experiments: PPR matrix in graph embedding or GNN</vt:lpstr>
      <vt:lpstr>Conclusion</vt:lpstr>
      <vt:lpstr>Thank you!</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L.Su</dc:creator>
  <cp:lastModifiedBy>ep437</cp:lastModifiedBy>
  <cp:revision>6109</cp:revision>
  <cp:lastPrinted>2014-06-10T00:11:33Z</cp:lastPrinted>
  <dcterms:created xsi:type="dcterms:W3CDTF">2009-06-29T05:49:26Z</dcterms:created>
  <dcterms:modified xsi:type="dcterms:W3CDTF">2020-08-26T02:30:13Z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