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874" r:id="rId2"/>
    <p:sldId id="893" r:id="rId3"/>
    <p:sldId id="323" r:id="rId4"/>
    <p:sldId id="885" r:id="rId5"/>
    <p:sldId id="916" r:id="rId6"/>
    <p:sldId id="894" r:id="rId7"/>
    <p:sldId id="898" r:id="rId8"/>
    <p:sldId id="887" r:id="rId9"/>
    <p:sldId id="909" r:id="rId10"/>
    <p:sldId id="895" r:id="rId11"/>
    <p:sldId id="896" r:id="rId12"/>
    <p:sldId id="883" r:id="rId13"/>
    <p:sldId id="910" r:id="rId14"/>
    <p:sldId id="886" r:id="rId15"/>
    <p:sldId id="905" r:id="rId16"/>
    <p:sldId id="907" r:id="rId17"/>
    <p:sldId id="818" r:id="rId18"/>
    <p:sldId id="908" r:id="rId19"/>
    <p:sldId id="902" r:id="rId20"/>
    <p:sldId id="903" r:id="rId21"/>
    <p:sldId id="901" r:id="rId22"/>
    <p:sldId id="878" r:id="rId23"/>
    <p:sldId id="861" r:id="rId24"/>
    <p:sldId id="911" r:id="rId25"/>
    <p:sldId id="912" r:id="rId26"/>
    <p:sldId id="913" r:id="rId27"/>
    <p:sldId id="914" r:id="rId28"/>
    <p:sldId id="917" r:id="rId29"/>
    <p:sldId id="888" r:id="rId30"/>
    <p:sldId id="875" r:id="rId31"/>
    <p:sldId id="892" r:id="rId32"/>
    <p:sldId id="855" r:id="rId33"/>
    <p:sldId id="856" r:id="rId34"/>
    <p:sldId id="897" r:id="rId35"/>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extLst>
      <p:ext uri="{19B8F6BF-5375-455C-9EA6-DF929625EA0E}">
        <p15:presenceInfo xmlns:p15="http://schemas.microsoft.com/office/powerpoint/2012/main" userId="S::ep437@024f.a1p.me::0a9f15c9-cd3b-4811-a15b-509b20f33337" providerId="AD"/>
      </p:ext>
    </p:extLst>
  </p:cmAuthor>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64BD"/>
    <a:srgbClr val="0070C0"/>
    <a:srgbClr val="FDD4D3"/>
    <a:srgbClr val="C00000"/>
    <a:srgbClr val="FF9900"/>
    <a:srgbClr val="9393FC"/>
    <a:srgbClr val="6F6FBC"/>
    <a:srgbClr val="E1CBF9"/>
    <a:srgbClr val="9999FF"/>
    <a:srgbClr val="7D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1" autoAdjust="0"/>
    <p:restoredTop sz="70645" autoAdjust="0"/>
  </p:normalViewPr>
  <p:slideViewPr>
    <p:cSldViewPr>
      <p:cViewPr varScale="1">
        <p:scale>
          <a:sx n="111" d="100"/>
          <a:sy n="111" d="100"/>
        </p:scale>
        <p:origin x="2656" y="136"/>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2020/6/4</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1:11.277"/>
    </inkml:context>
    <inkml:brush xml:id="br0">
      <inkml:brushProperty name="width" value="0.05" units="cm"/>
      <inkml:brushProperty name="height" value="0.05" units="cm"/>
      <inkml:brushProperty name="color" value="#0070C0"/>
    </inkml:brush>
  </inkml:definitions>
  <inkml:trace contextRef="#ctx0" brushRef="#br0">0 0 24575,'0'6'0,"0"-1"0,0 5 0,0-3 0,3 3 0,-3-4 0,6 0 0,-3 0 0,4 4 0,-1-3 0,1 3 0,-4-4 0,3 1 0,-6-1 0,3 0 0,-1-3 0,-1 2 0,1-2 0,1 0 0,-3 2 0,3-2 0,-1 3 0,-1 0 0,2 0 0,-3 0 0,0 0 0,0 0 0,0 0 0,0 0 0,0 0 0,0 0 0,0-1 0,0 1 0,0 0 0,0 0 0,-3-1 0,0-1 0,0 1 0,-2-5 0,4 6 0,-2-3 0,3 2 0,0 0 0,0 1 0,0-1 0,0 1 0,0 0 0,0-1 0,0 2 0,0-1 0,0 0 0,0 0 0,0-1 0,0 1 0,0-1 0,0 1 0,3 0 0,0 0 0,4 0 0,-4 0 0,2 0 0,-1 0 0,2 4 0,1-3 0,-1 3 0,1 0 0,-1-3 0,1 3 0,0 0 0,-1-3 0,0 3 0,1-4 0,-1 0 0,0 0 0,-3 0 0,3 1 0,-6-1 0,3 0 0,0-3 0,-3 3 0,6-6 0,-5 6 0,1-3 0,1 0 0,-2 2 0,1-2 0,-2 3 0,0-1 0,0 1 0,0-1 0,0 1 0,0 0 0,0-1 0,0 1 0,0-1 0,-2-2 0,1 3 0,-5-3 0,3 1 0,-1 1 0,-1-2 0,1 4 0,1-1 0,-2-3 0,4 3 0,-5-3 0,3 3 0,0 0 0,-3 0 0,5 1 0,-4-1 0,4 0 0,-4 0 0,1 0 0,1 0 0,-3 0 0,5 0 0,-4 1 0,4-1 0,-4 0 0,4 0 0,-2 0 0,0 0 0,3 0 0,-3 0 0,0-2 0,3 1 0,-6-1 0,5 1 0,-1 1 0,2 0 0,0-1 0,0 1 0,0-1 0,2 0 0,-1 1 0,4 0 0,-2 0 0,1 0 0,2 4 0,-6 1 0,7 4 0,-6-5 0,5 4 0,-2-3 0,0 0 0,-1 2 0,0-5 0,-2 5 0,4-6 0,-1 7 0,0-7 0,2 7 0,-2-3 0,4 3 0,-4 1 0,2 0 0,-5-1 0,5 1 0,-5-1 0,5-3 0,-5 3 0,5-3 0,-5 0 0,2 2 0,0-6 0,-3 7 0,3-7 0,0 3 0,-3 0 0,3-3 0,0 3 0,-3 0 0,3-3 0,-3 3 0,0 0 0,0-3 0,0 3 0,0-4 0,0 0 0,0 0 0,0 0 0,0 0 0,0 1 0,0-1 0,-2 0 0,-2-3 0,-2 2 0,0-4 0,0 4 0,0-1 0,0 1 0,-1-1 0,2 1 0,-1-2 0,2 3 0,-1-3 0,4 2 0,-4-1 0,4 1 0,-2 1 0,1 0 0,1-1 0,-1 1 0,2 0 0,0 1 0,0-1 0,0 0 0,0 0 0,0 0 0,0 0 0,0 0 0,0 0 0,0 0 0,0 1 0,0-1 0,0 0 0,0 0 0,0 0 0,0 0 0,0 0 0,0 0 0,2 0 0,2 0 0,2 0 0,-3 0 0,3 4 0,-5 1 0,5 0 0,-5 3 0,5-3 0,-5 0 0,5 2 0,-5-6 0,2 7 0,-3-7 0,3 3 0,-3-4 0,3 4 0,0-3 0,-2 3 0,4-4 0,-4 0 0,1 0 0,-2 1 0,3-1 0,-2 0 0,2 0 0,-3 0 0,2 0 0,-1 0 0,2 1 0,-3-1 0,0 0 0,0 0 0,0 0 0,0 0 0,0 0 0,0 0 0,0 0 0,0 0 0,0 0 0,0 0 0,0 0 0,0 0 0,-3-1 0,0 1 0,-3 0 0,3 0 0,-2-1 0,4 1 0,-1-1 0,2 1 0,0-1 0,0 1 0,0 0 0,0-1 0,-3-2 0,2 3 0,-1-3 0,2 3 0,0 0 0,0 0 0,0-1 0,0 2 0,0-2 0,0 1 0,0 0 0,0 0 0,0 1 0,0-1 0,0 0 0,0 0 0,0 0 0,0 0 0,0 0 0,0 1 0,0-1 0,0 0 0,0 0 0,0 0 0,0 0 0,0 0 0,0 0 0,0-1 0,0 1 0,0 0 0,0-1 0,0 0 0,0 1 0,2-3 0,-1 2 0,2-2 0,-3 2 0,0 0 0,0 0 0,0 0 0,2-2 0,1-1 0,2-2 0,1-2 0,-3-1 0,3-3 0,-3 0 0,2 0 0,-1 1 0,1 1 0,-5-1 0,6 2 0,-3-3 0,2 0 0,1 1 0,-1-1 0,-2 0 0,3 3 0,-3-2 0,2 2 0,1-2 0,-1-1 0,1 1 0,-3-1 0,2 3 0,-4-2 0,4 4 0,-5-5 0,5 6 0,-4-6 0,4 6 0,-4-6 0,4 5 0,-4-4 0,4 4 0,-4-4 0,4 4 0,-2-4 0,3 2 0,0 0 0,-3-2 0,2 4 0,-5-4 0,5 4 0,-4-4 0,4 4 0,-5-4 0,5 4 0,-4-4 0,4 4 0,-5-4 0,3 2 0,-1 0 0,-1-1 0,5 3 0,-8-1 0,2 2 0,-3 2 0,-2-1 0,4 5 0,-4-3 0,1 0 0,1 3 0,-3-6 0,5 6 0,-4-3 0,2 3 0,-3-3 0,3 3 0,-2-6 0,4 5 0,-4-4 0,5 4 0,-5-4 0,4 4 0,-4-5 0,5 6 0,-5-6 0,4 5 0,-1-2 0,0 0 0,1 2 0,-4-2 0,5 2 0,-5-2 0,5 2 0,-5-5 0,4 6 0,-3-6 0,3 6 0,-4-3 0,5 2 0,-5-2 0,4 2 0,-3-5 0,3 5 0,-3-4 0,3 4 0,-4-5 0,5 5 0,-6-4 0,3 3 0,-2-3 0,2 3 0,-2-3 0,2 2 0,0-6 0,-1 3 0,3-5 0,-1 2 0,-1 0 0,3-2 0,-3 2 0,0 0 0,2-2 0,-4 4 0,4-4 0,-3 2 0,3-2 0,-4 2 0,5-2 0,-5 4 0,4-3 0,-4 3 0,4-4 0,-3 5 0,1-3 0,0 1 0,-2 1 0,2-2 0,-2 3 0,0 0 0,2-2 0,-2 1 0,2-2 0,-1 1 0,0 1 0,3-3 0,-4 3 0,4-4 0,-4 5 0,4-5 0,-5 4 0,3-3 0,-2 3 0,-1-4 0,1 5 0,2-5 0,-2 4 0,2-4 0,-2 3 0,0-1 0,2-2 0,-2 4 0,4-4 0,-4 5 0,2-5 0,-3 4 0,3-4 0,-1 5 0,1-3 0,0 0 0,-2 3 0,2-3 0,2 3 0,2 0 0,4 0 0,0 0 0,0 2 0,0-1 0,1 1 0,-3 1 0,1-3 0,-3 5 0,3-5 0,-3 5 0,4-4 0,-5 3 0,5-3 0,-4 4 0,3-5 0,-3 5 0,1-2 0,1-1 0,-2 3 0,3-4 0,-3 3 0,1-1 0,-2 3 0,3-4 0,-3 3 0,5-4 0,-4 4 0,3-5 0,-3 5 0,1-2 0,-2 3 0,3-3 0,-3 1 0,3-1 0,-1 0 0,-1 2 0,4-2 0,-2 0 0,0 1 0,1-3 0,-3 4 0,3-4 0,-3 4 0,3-4 0,-3 3 0,3-3 0,-3 4 0,1-3 0,1 1 0,-2 2 0,4-5 0,-5 5 0,5-4 0,-3 1 0,3-2 0,-2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6:28.155"/>
    </inkml:context>
    <inkml:brush xml:id="br0">
      <inkml:brushProperty name="width" value="0.05" units="cm"/>
      <inkml:brushProperty name="height" value="0.05" units="cm"/>
      <inkml:brushProperty name="color" value="#0070C0"/>
    </inkml:brush>
  </inkml:definitions>
  <inkml:trace contextRef="#ctx0" brushRef="#br0">0 0 24575,'0'9'0,"0"-1"0,0 7 0,0-4 0,4 4 0,-3-5 0,8-1 0,-4 1 0,5 5 0,0-4 0,0 4 0,-5-6 0,4 1 0,-8-1 0,3 1 0,-1-5 0,-2 3 0,3-4 0,-1 1 0,-2 3 0,3-4 0,0 6 0,-3-1 0,3 0 0,-4 0 0,0 0 0,0 0 0,0 0 0,0 0 0,0 0 0,0 0 0,0 0 0,0 0 0,0 0 0,0 0 0,-4 0 0,0-5 0,-1 4 0,-3-7 0,7 7 0,-4-3 0,5 3 0,0 0 0,0 1 0,0-1 0,0 1 0,0 0 0,0 0 0,0 0 0,0 0 0,0 0 0,0 1 0,0-2 0,0 1 0,0 0 0,0-1 0,5 1 0,0 0 0,4 0 0,-3 1 0,2-1 0,-3 1 0,5 5 0,0-4 0,0 4 0,0 0 0,0-4 0,0 4 0,0 1 0,0-5 0,0 4 0,0-6 0,-1 1 0,0-1 0,-3 0 0,2 1 0,-7-1 0,3 1 0,0-5 0,-3 3 0,8-7 0,-8 8 0,3-4 0,0 0 0,-3 2 0,3-2 0,-4 4 0,0-1 0,0 1 0,0-1 0,0 0 0,0 1 0,0-1 0,0 1 0,0 0 0,-4-5 0,3 5 0,-7-4 0,2 0 0,1 4 0,-3-4 0,2 4 0,1 1 0,-4-5 0,8 3 0,-7-2 0,3 3 0,-1 0 0,-2 1 0,7-1 0,-8 1 0,8-1 0,-7 0 0,3 1 0,-1-1 0,-2 1 0,7-1 0,-8 1 0,8-1 0,-7 0 0,7 1 0,-4-1 0,1 1 0,3-1 0,-3 0 0,0-4 0,3 4 0,-8-4 0,8 4 0,-3 0 0,4-1 0,0 1 0,0-1 0,0 0 0,3 0 0,-2 1 0,7 0 0,-2 1 0,-1-1 0,4 6 0,-8 2 0,9 6 0,-9-7 0,9 5 0,-3-4 0,-1 0 0,-1 4 0,-1-10 0,-3 10 0,7-11 0,-2 12 0,0-12 0,4 11 0,-4-4 0,5 6 0,-5-1 0,4 1 0,-8-1 0,7 0 0,-7 1 0,7-7 0,-8 5 0,8-4 0,-8 0 0,4 4 0,-1-10 0,-3 10 0,4-10 0,-1 4 0,-3 0 0,3-4 0,0 4 0,-3 0 0,3-4 0,-4 5 0,0-1 0,0-4 0,0 4 0,0-6 0,0 1 0,0-1 0,0 0 0,0 1 0,0-1 0,0 1 0,-4-1 0,-1-4 0,-4 3 0,0-7 0,-1 7 0,0-3 0,1 4 0,0-3 0,0 2 0,0-4 0,3 6 0,-2-6 0,7 4 0,-7-2 0,7 2 0,-4 1 0,2 0 0,2-1 0,-3 1 0,4 1 0,0-1 0,0 1 0,0-1 0,0 0 0,0 1 0,0-1 0,0 1 0,0-1 0,0 0 0,0 1 0,0-1 0,0 1 0,0-1 0,0 0 0,0 0 0,0 0 0,0 1 0,4-1 0,1 1 0,5-1 0,-5 0 0,4 7 0,-8 0 0,8 1 0,-8 4 0,9-4 0,-9 0 0,9 4 0,-9-11 0,4 11 0,-5-10 0,4 5 0,-3-7 0,3 6 0,1-4 0,-4 4 0,7-5 0,-7-1 0,3 1 0,-4-1 0,5 0 0,-4 1 0,3-1 0,-4 1 0,4-1 0,-3 1 0,3-1 0,-4 0 0,0 1 0,0-1 0,0 1 0,0-1 0,0 0 0,0 0 0,0 1 0,0-1 0,0 0 0,0 0 0,0 0 0,0 0 0,-4 0 0,-1 0 0,-4 0 0,4-1 0,-2 1 0,6-1 0,-3 1 0,4-1 0,0 1 0,0-1 0,0 1 0,0 0 0,-4-4 0,3 3 0,-4-3 0,5 4 0,0 0 0,0 0 0,0 0 0,0 0 0,0 0 0,0 1 0,0-1 0,0 0 0,0 0 0,0 1 0,0-1 0,0 1 0,0-1 0,0 1 0,0-1 0,0 0 0,0 1 0,0-1 0,0 1 0,0-1 0,0 0 0,0 0 0,0 0 0,0 0 0,0 0 0,0-1 0,0 0 0,0 1 0,0-1 0,5-3 0,-4 2 0,3-3 0,-4 5 0,0-1 0,0 0 0,0 0 0,3-4 0,2-1 0,3-3 0,1-3 0,-4-2 0,3-4 0,-3 0 0,4 0 0,-5 0 0,4 4 0,-7-3 0,7 3 0,-3-4 0,4 0 0,-1 0 0,1 1 0,-5-1 0,4 4 0,-3-2 0,4 2 0,-1-4 0,1 1 0,-1-1 0,-3 1 0,3 3 0,-7-3 0,7 7 0,-7-7 0,6 7 0,-6-8 0,7 8 0,-7-8 0,7 8 0,-7-7 0,8 7 0,-8-7 0,7 7 0,-3-7 0,4 3 0,-1 1 0,-3-4 0,2 7 0,-6-8 0,7 8 0,-7-7 0,6 7 0,-6-7 0,7 7 0,-7-7 0,6 7 0,-6-7 0,3 4 0,0-1 0,-3-2 0,7 6 0,-10-3 0,2 4 0,-5 5 0,-3-4 0,7 7 0,-7-3 0,2 0 0,1 4 0,-3-8 0,7 7 0,-8-3 0,4 4 0,-4-4 0,5 3 0,-4-7 0,7 7 0,-7-7 0,7 7 0,-6-7 0,6 7 0,-7-7 0,8 7 0,-8-7 0,8 7 0,-4-4 0,0 1 0,3 2 0,-6-3 0,6 5 0,-6-5 0,6 3 0,-6-6 0,6 7 0,-6-7 0,6 8 0,-6-5 0,6 5 0,-6-5 0,6 3 0,-6-6 0,6 6 0,-6-6 0,6 7 0,-7-7 0,7 6 0,-7-6 0,4 6 0,-5-6 0,5 6 0,-4-6 0,4 3 0,0-8 0,-3 4 0,6-7 0,-3 2 0,0 0 0,3-3 0,-3 4 0,-1-2 0,4-1 0,-7 6 0,7-7 0,-6 4 0,6-5 0,-6 5 0,6-3 0,-7 6 0,7-6 0,-6 6 0,6-7 0,-7 7 0,4-2 0,-1-2 0,-2 4 0,3-3 0,-4 4 0,0 0 0,3-4 0,-3 3 0,4-2 0,-2-1 0,-1 3 0,6-7 0,-7 8 0,7-8 0,-7 7 0,6-6 0,-6 6 0,3-6 0,-3 6 0,0-6 0,0 6 0,3-7 0,-2 7 0,2-6 0,-3 3 0,0-1 0,3-2 0,-2 6 0,6-7 0,-7 7 0,3-6 0,-4 6 0,5-7 0,-4 7 0,4-3 0,-1 0 0,-2 3 0,2-3 0,4 4 0,2 0 0,7 0 0,0 0 0,0 4 0,0-3 0,0 2 0,-4 1 0,3-3 0,-6 6 0,6-7 0,-6 8 0,7-8 0,-8 8 0,8-7 0,-7 6 0,6-6 0,-6 6 0,3-3 0,-1 1 0,-2 2 0,7-7 0,-7 8 0,2-4 0,-3 4 0,4-3 0,-3 2 0,6-6 0,-6 6 0,6-6 0,-6 7 0,3-3 0,-4 3 0,3-3 0,-2 2 0,3-3 0,0 1 0,-3 2 0,7-2 0,-4-1 0,1 3 0,1-6 0,-5 7 0,6-7 0,-6 7 0,6-7 0,-6 6 0,6-6 0,-7 6 0,4-2 0,0-1 0,-3 3 0,7-6 0,-7 6 0,6-6 0,-3 3 0,4-4 0,-4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7:16.599"/>
    </inkml:context>
    <inkml:brush xml:id="br0">
      <inkml:brushProperty name="width" value="0.05" units="cm"/>
      <inkml:brushProperty name="height" value="0.05" units="cm"/>
      <inkml:brushProperty name="color" value="#0070C0"/>
    </inkml:brush>
  </inkml:definitions>
  <inkml:trace contextRef="#ctx0" brushRef="#br0">0 0 24575,'0'6'0,"0"-1"0,0 5 0,0-3 0,3 3 0,-3-4 0,6 0 0,-3 0 0,4 4 0,-1-3 0,1 3 0,-4-4 0,3 1 0,-6-1 0,3 0 0,-1-3 0,-1 2 0,1-2 0,1 0 0,-3 2 0,3-2 0,-1 3 0,-1 0 0,2 0 0,-3 0 0,0 0 0,0 0 0,0 0 0,0 0 0,0 0 0,0 0 0,0-1 0,0 1 0,0 0 0,0 0 0,-3-1 0,0-1 0,0 1 0,-2-5 0,4 6 0,-2-3 0,3 2 0,0 0 0,0 1 0,0-1 0,0 1 0,0 0 0,0-1 0,0 2 0,0-1 0,0 0 0,0 0 0,0-1 0,0 1 0,0-1 0,0 1 0,3 0 0,0 0 0,4 0 0,-4 0 0,2 0 0,-1 0 0,2 4 0,1-3 0,-1 3 0,1 0 0,-1-3 0,1 3 0,0 0 0,-1-3 0,0 3 0,1-4 0,-1 0 0,0 0 0,-3 0 0,3 1 0,-6-1 0,3 0 0,0-3 0,-3 3 0,6-6 0,-5 6 0,1-3 0,1 0 0,-2 2 0,1-2 0,-2 3 0,0-1 0,0 1 0,0-1 0,0 1 0,0 0 0,0-1 0,0 1 0,0-1 0,-2-2 0,1 3 0,-5-3 0,3 1 0,-1 1 0,-1-2 0,1 4 0,1-1 0,-2-3 0,4 3 0,-5-3 0,3 3 0,0 0 0,-3 0 0,5 1 0,-4-1 0,4 0 0,-4 0 0,1 0 0,1 0 0,-3 0 0,5 0 0,-4 1 0,4-1 0,-4 0 0,4 0 0,-2 0 0,0 0 0,3 0 0,-3 0 0,0-2 0,3 1 0,-6-1 0,5 1 0,-1 1 0,2 0 0,0-1 0,0 1 0,0-1 0,2 0 0,-1 1 0,4 0 0,-2 0 0,1 0 0,2 4 0,-6 1 0,7 4 0,-6-5 0,5 4 0,-2-3 0,0 0 0,-1 2 0,0-5 0,-2 5 0,4-6 0,-1 7 0,0-7 0,2 7 0,-2-3 0,4 3 0,-4 1 0,2 0 0,-5-1 0,5 1 0,-5-1 0,5-3 0,-5 3 0,5-3 0,-5 0 0,2 2 0,0-6 0,-3 7 0,3-7 0,0 3 0,-3 0 0,3-3 0,0 3 0,-3 0 0,3-3 0,-3 3 0,0 0 0,0-3 0,0 3 0,0-4 0,0 0 0,0 0 0,0 0 0,0 0 0,0 1 0,0-1 0,-2 0 0,-2-3 0,-2 2 0,0-4 0,0 4 0,0-1 0,0 1 0,-1-1 0,2 1 0,-1-2 0,2 3 0,-1-3 0,4 2 0,-4-1 0,4 1 0,-2 1 0,1 0 0,1-1 0,-1 1 0,2 0 0,0 1 0,0-1 0,0 0 0,0 0 0,0 0 0,0 0 0,0 0 0,0 0 0,0 0 0,0 1 0,0-1 0,0 0 0,0 0 0,0 0 0,0 0 0,0 0 0,0 0 0,2 0 0,2 0 0,2 0 0,-3 0 0,3 4 0,-5 1 0,5 0 0,-5 3 0,5-3 0,-5 0 0,5 2 0,-5-6 0,2 7 0,-3-7 0,3 3 0,-3-4 0,3 4 0,0-3 0,-2 3 0,4-4 0,-4 0 0,1 0 0,-2 1 0,3-1 0,-2 0 0,2 0 0,-3 0 0,2 0 0,-1 0 0,2 1 0,-3-1 0,0 0 0,0 0 0,0 0 0,0 0 0,0 0 0,0 0 0,0 0 0,0 0 0,0 0 0,0 0 0,0 0 0,0 0 0,-3-1 0,0 1 0,-3 0 0,3 0 0,-2-1 0,4 1 0,-1-1 0,2 1 0,0-1 0,0 1 0,0 0 0,0-1 0,-3-2 0,2 3 0,-1-3 0,2 3 0,0 0 0,0 0 0,0-1 0,0 2 0,0-2 0,0 1 0,0 0 0,0 0 0,0 1 0,0-1 0,0 0 0,0 0 0,0 0 0,0 0 0,0 0 0,0 1 0,0-1 0,0 0 0,0 0 0,0 0 0,0 0 0,0 0 0,0 0 0,0-1 0,0 1 0,0 0 0,0-1 0,0 0 0,0 1 0,2-3 0,-1 2 0,2-2 0,-3 2 0,0 0 0,0 0 0,0 0 0,2-2 0,1-1 0,2-2 0,1-2 0,-3-1 0,3-3 0,-3 0 0,2 0 0,-1 1 0,1 1 0,-5-1 0,6 2 0,-3-3 0,2 0 0,1 1 0,-1-1 0,-2 0 0,3 3 0,-3-2 0,2 2 0,1-2 0,-1-1 0,1 1 0,-3-1 0,2 3 0,-4-2 0,4 4 0,-5-5 0,5 6 0,-4-6 0,4 6 0,-4-6 0,4 5 0,-4-4 0,4 4 0,-4-4 0,4 4 0,-2-4 0,3 2 0,0 0 0,-3-2 0,2 4 0,-5-4 0,5 4 0,-4-4 0,4 4 0,-5-4 0,5 4 0,-4-4 0,4 4 0,-5-4 0,3 2 0,-1 0 0,-1-1 0,5 3 0,-8-1 0,2 2 0,-3 2 0,-2-1 0,4 5 0,-4-3 0,1 0 0,1 3 0,-3-6 0,5 6 0,-4-3 0,2 3 0,-3-3 0,3 3 0,-2-6 0,4 5 0,-4-4 0,5 4 0,-5-4 0,4 4 0,-4-5 0,5 6 0,-5-6 0,4 5 0,-1-2 0,0 0 0,1 2 0,-4-2 0,5 2 0,-5-2 0,5 2 0,-5-5 0,4 6 0,-3-6 0,3 6 0,-4-3 0,5 2 0,-5-2 0,4 2 0,-3-5 0,3 5 0,-3-4 0,3 4 0,-4-5 0,5 5 0,-6-4 0,3 3 0,-2-3 0,2 3 0,-2-3 0,2 2 0,0-6 0,-1 3 0,3-5 0,-1 2 0,-1 0 0,3-2 0,-3 2 0,0 0 0,2-2 0,-4 4 0,4-4 0,-3 2 0,3-2 0,-4 2 0,5-2 0,-5 4 0,4-3 0,-4 3 0,4-4 0,-3 5 0,1-3 0,0 1 0,-2 1 0,2-2 0,-2 3 0,0 0 0,2-2 0,-2 1 0,2-2 0,-1 1 0,0 1 0,3-3 0,-4 3 0,4-4 0,-4 5 0,4-5 0,-5 4 0,3-3 0,-2 3 0,-1-4 0,1 5 0,2-5 0,-2 4 0,2-4 0,-2 3 0,0-1 0,2-2 0,-2 4 0,4-4 0,-4 5 0,2-5 0,-3 4 0,3-4 0,-1 5 0,1-3 0,0 0 0,-2 3 0,2-3 0,2 3 0,2 0 0,4 0 0,0 0 0,0 2 0,0-1 0,1 1 0,-3 1 0,1-3 0,-3 5 0,3-5 0,-3 5 0,4-4 0,-5 3 0,5-3 0,-4 4 0,3-5 0,-3 5 0,1-2 0,1-1 0,-2 3 0,3-4 0,-3 3 0,1-1 0,-2 3 0,3-4 0,-3 3 0,5-4 0,-4 4 0,3-5 0,-3 5 0,1-2 0,-2 3 0,3-3 0,-3 1 0,3-1 0,-1 0 0,-1 2 0,4-2 0,-2 0 0,0 1 0,1-3 0,-3 4 0,3-4 0,-3 4 0,3-4 0,-3 3 0,3-3 0,-3 4 0,1-3 0,1 1 0,-2 2 0,4-5 0,-5 5 0,5-4 0,-3 1 0,3-2 0,-2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31T03:47:51.301"/>
    </inkml:context>
    <inkml:brush xml:id="br0">
      <inkml:brushProperty name="width" value="0.05" units="cm"/>
      <inkml:brushProperty name="height" value="0.05" units="cm"/>
      <inkml:brushProperty name="color" value="#0070C0"/>
    </inkml:brush>
  </inkml:definitions>
  <inkml:trace contextRef="#ctx0" brushRef="#br0">0 0 24575,'0'7'0,"0"0"0,0 6 0,0-4 0,4 4 0,-4-5 0,7 0 0,-2-1 0,3 6 0,0-4 0,1 4 0,-5-5 0,3 0 0,-6 0 0,3 0 0,-1-4 0,-3 3 0,4-4 0,-2 1 0,-1 3 0,2-3 0,1 3 0,-4 1 0,4-1 0,-4 1 0,0-1 0,0 1 0,0 0 0,0-1 0,0 1 0,0-1 0,0 1 0,0-1 0,0 1 0,0-1 0,-3 1 0,-1-4 0,0 2 0,-3-5 0,6 6 0,-2-3 0,3 2 0,0 1 0,0 0 0,0 0 0,0 0 0,0 1 0,0-1 0,0 1 0,0 0 0,0 0 0,0 0 0,0-1 0,0 0 0,0 0 0,0 0 0,3 1 0,1-1 0,4 1 0,-3 0 0,2 0 0,-3 0 0,4 4 0,1-3 0,-1 4 0,1 0 0,-1-4 0,0 4 0,1 0 0,-1-4 0,0 3 0,0-4 0,0 0 0,0 0 0,-4 0 0,3 0 0,-6 0 0,3 0 0,-1-4 0,-2 3 0,6-6 0,-6 6 0,2-3 0,1 0 0,-3 2 0,2-2 0,-3 3 0,0 1 0,0-1 0,0 0 0,0 0 0,0 0 0,0 0 0,0 0 0,0 1 0,-3-5 0,2 4 0,-6-2 0,2-1 0,1 3 0,-3-2 0,2 2 0,1 1 0,-3-3 0,6 2 0,-6-3 0,2 4 0,1 0 0,-3 0 0,6 0 0,-6-1 0,6 1 0,-6 0 0,3 0 0,-1 0 0,-2 0 0,6 0 0,-6-1 0,6 1 0,-6 0 0,6 0 0,-2 0 0,-1 0 0,3 0 0,-2-1 0,-1-2 0,3 2 0,-6-3 0,6 4 0,-2-1 0,3 0 0,0 0 0,0 0 0,0 0 0,3 0 0,-2 0 0,5 1 0,-1 0 0,-1-1 0,4 6 0,-7 1 0,7 5 0,-7-5 0,7 4 0,-3-5 0,1 1 0,-2 4 0,-1-9 0,-2 9 0,6-9 0,-2 8 0,0-8 0,3 9 0,-3-4 0,5 5 0,-5-1 0,3 1 0,-7 0 0,8 0 0,-8 0 0,6-6 0,-6 5 0,7-4 0,-7 0 0,3 4 0,-1-9 0,-2 8 0,3-8 0,-1 4 0,-2 0 0,2-4 0,1 4 0,-3-1 0,2-3 0,-3 4 0,0 0 0,0-4 0,0 4 0,0-6 0,0 1 0,0 0 0,0 0 0,0 0 0,0 0 0,0 0 0,-3-1 0,-1-2 0,-4 1 0,0-5 0,0 6 0,0-3 0,1 4 0,-1-4 0,0 3 0,0-3 0,4 4 0,-3-4 0,6 2 0,-6-1 0,6 2 0,-2 0 0,0 0 0,2 1 0,-2-1 0,3 1 0,0 0 0,0 0 0,0 0 0,0 0 0,0-1 0,0 1 0,0 0 0,0 0 0,0 0 0,0 0 0,0 0 0,0-1 0,0 1 0,0 0 0,0-1 0,0 1 0,0 0 0,3 0 0,1 0 0,4 0 0,-3 0 0,2 4 0,-6 2 0,7 0 0,-7 4 0,7-4 0,-7 0 0,7 3 0,-7-8 0,3 9 0,-4-9 0,4 4 0,-3-5 0,2 4 0,1-3 0,-4 4 0,7-5 0,-6 0 0,3 0 0,-4 0 0,3 0 0,-2-1 0,3 1 0,-4 0 0,3 0 0,-2 0 0,3 0 0,-4 0 0,0 0 0,0-1 0,0 1 0,0 0 0,0 0 0,0 0 0,0-1 0,0 1 0,0-1 0,0 1 0,0-1 0,0 1 0,-4-1 0,0 1 0,-3-1 0,2 1 0,-1-1 0,5 0 0,-2 0 0,3 0 0,0 0 0,0 0 0,0 1 0,0-1 0,-3-3 0,2 3 0,-3-3 0,4 4 0,0-1 0,0 1 0,0-1 0,0 1 0,0 0 0,0-1 0,0 1 0,0 0 0,0 0 0,0-1 0,0 1 0,0 0 0,0 0 0,0 0 0,0 0 0,0 0 0,0 0 0,0 0 0,0-1 0,0 1 0,0 0 0,0-1 0,0 1 0,0-1 0,0 0 0,0 1 0,0-1 0,0 0 0,0-1 0,4-2 0,-3 2 0,2-2 0,-3 3 0,0 0 0,0-1 0,0 1 0,3-3 0,1-2 0,3-2 0,0-3 0,-3-1 0,3-3 0,-3-1 0,3 1 0,-3-1 0,3 4 0,-6-3 0,6 3 0,-3-3 0,3-1 0,0 1 0,0 0 0,-3 0 0,2 3 0,-2-3 0,4 3 0,-1-3 0,0 0 0,0 0 0,-3 0 0,2 3 0,-5-3 0,6 6 0,-6-6 0,5 6 0,-5-6 0,5 6 0,-5-6 0,6 6 0,-6-5 0,6 5 0,-6-6 0,6 6 0,-3-6 0,3 3 0,0 0 0,-3-2 0,2 5 0,-5-6 0,5 6 0,-5-6 0,6 6 0,-7-5 0,7 5 0,-7-6 0,7 6 0,-6-5 0,2 2 0,0 0 0,-2-2 0,6 5 0,-9-2 0,2 3 0,-4 4 0,-3-3 0,6 6 0,-6-3 0,3 0 0,0 3 0,-4-6 0,8 6 0,-7-3 0,2 4 0,-2-4 0,3 3 0,-3-6 0,7 5 0,-7-5 0,6 6 0,-5-6 0,5 5 0,-5-5 0,6 5 0,-6-5 0,5 6 0,-2-3 0,0 0 0,2 2 0,-5-3 0,5 4 0,-5-3 0,5 2 0,-5-5 0,6 5 0,-6-5 0,5 6 0,-5-3 0,5 3 0,-5-3 0,5 2 0,-5-5 0,6 5 0,-6-6 0,5 7 0,-5-6 0,5 5 0,-6-6 0,3 6 0,-3-5 0,3 5 0,-2-5 0,3 2 0,-1-6 0,-2 3 0,6-6 0,-3 2 0,-1 0 0,3-3 0,-2 3 0,-1 0 0,3-2 0,-6 5 0,7-6 0,-7 4 0,7-4 0,-6 3 0,5-2 0,-6 5 0,7-5 0,-7 5 0,6-5 0,-5 5 0,2-2 0,1 0 0,-3 2 0,2-3 0,-3 4 0,1 0 0,2-3 0,-3 2 0,3-2 0,0 0 0,-2 2 0,5-5 0,-6 5 0,6-5 0,-6 5 0,7-5 0,-8 6 0,5-6 0,-5 5 0,2-5 0,-1 5 0,3-5 0,-2 5 0,2-5 0,-3 2 0,0 0 0,4-2 0,-4 5 0,7-5 0,-7 5 0,3-5 0,-3 5 0,3-5 0,-2 5 0,2-3 0,0 1 0,-2 2 0,2-2 0,3 3 0,2 0 0,5 0 0,1 0 0,0 3 0,-1-2 0,1 2 0,-3 0 0,2-3 0,-6 6 0,6-5 0,-5 5 0,5-5 0,-5 5 0,5-5 0,-5 5 0,5-6 0,-5 6 0,2-2 0,0 0 0,-2 1 0,5-4 0,-5 5 0,2-2 0,-3 3 0,3-3 0,-2 2 0,5-6 0,-5 6 0,4-5 0,-4 6 0,2-3 0,-3 3 0,3-4 0,-2 4 0,2-4 0,1 1 0,-3 2 0,5-2 0,-2 0 0,-1 2 0,3-6 0,-5 7 0,4-6 0,-4 5 0,5-5 0,-6 5 0,6-5 0,-5 5 0,2-2 0,1-1 0,-4 3 0,7-5 0,-6 5 0,4-5 0,-1 2 0,2-3 0,-2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2020/6/4</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 I’m Hanzhi Wang and I’m going to talk about our work: “Exact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Computation on Large Graphs.”. This work is cooperated with </a:t>
            </a:r>
            <a:r>
              <a:rPr lang="en-US" altLang="zh-CN" sz="1200" kern="1200" dirty="0" err="1">
                <a:solidFill>
                  <a:schemeClr val="tx1"/>
                </a:solidFill>
                <a:effectLst/>
                <a:latin typeface="+mn-lt"/>
                <a:ea typeface="+mn-ea"/>
                <a:cs typeface="+mn-cs"/>
              </a:rPr>
              <a:t>Zhewei</a:t>
            </a:r>
            <a:r>
              <a:rPr lang="en-US" altLang="zh-CN" sz="1200" kern="1200" dirty="0">
                <a:solidFill>
                  <a:schemeClr val="tx1"/>
                </a:solidFill>
                <a:effectLst/>
                <a:latin typeface="+mn-lt"/>
                <a:ea typeface="+mn-ea"/>
                <a:cs typeface="+mn-cs"/>
              </a:rPr>
              <a:t> Wei, </a:t>
            </a:r>
            <a:r>
              <a:rPr lang="en-US" altLang="zh-CN" sz="1200" kern="1200" dirty="0" err="1">
                <a:solidFill>
                  <a:schemeClr val="tx1"/>
                </a:solidFill>
                <a:effectLst/>
                <a:latin typeface="+mn-lt"/>
                <a:ea typeface="+mn-ea"/>
                <a:cs typeface="+mn-cs"/>
              </a:rPr>
              <a:t>Xiaoyong</a:t>
            </a:r>
            <a:r>
              <a:rPr lang="en-US" altLang="zh-CN" sz="1200" kern="1200" dirty="0">
                <a:solidFill>
                  <a:schemeClr val="tx1"/>
                </a:solidFill>
                <a:effectLst/>
                <a:latin typeface="+mn-lt"/>
                <a:ea typeface="+mn-ea"/>
                <a:cs typeface="+mn-cs"/>
              </a:rPr>
              <a:t> Du, Ji-Rong Wen at Renmin University of China, and Ye Yuan from Beijing institute of technology.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two linearization methods </a:t>
            </a:r>
            <a:r>
              <a:rPr lang="en-US" altLang="zh-CN" sz="1200" kern="1200" dirty="0" err="1">
                <a:solidFill>
                  <a:schemeClr val="tx1"/>
                </a:solidFill>
                <a:effectLst/>
                <a:latin typeface="+mn-lt"/>
                <a:ea typeface="+mn-ea"/>
                <a:cs typeface="+mn-cs"/>
              </a:rPr>
              <a:t>SimMat</a:t>
            </a:r>
            <a:r>
              <a:rPr lang="en-US" altLang="zh-CN" sz="1200" kern="1200" dirty="0">
                <a:solidFill>
                  <a:schemeClr val="tx1"/>
                </a:solidFill>
                <a:effectLst/>
                <a:latin typeface="+mn-lt"/>
                <a:ea typeface="+mn-ea"/>
                <a:cs typeface="+mn-cs"/>
              </a:rPr>
              <a:t> and </a:t>
            </a:r>
            <a:r>
              <a:rPr lang="en-US" altLang="zh-CN" sz="1200" kern="1200" dirty="0" err="1">
                <a:solidFill>
                  <a:schemeClr val="tx1"/>
                </a:solidFill>
                <a:effectLst/>
                <a:latin typeface="+mn-lt"/>
                <a:ea typeface="+mn-ea"/>
                <a:cs typeface="+mn-cs"/>
              </a:rPr>
              <a:t>ParSim</a:t>
            </a:r>
            <a:r>
              <a:rPr lang="en-US" altLang="zh-CN" sz="1200" kern="1200" dirty="0">
                <a:solidFill>
                  <a:schemeClr val="tx1"/>
                </a:solidFill>
                <a:effectLst/>
                <a:latin typeface="+mn-lt"/>
                <a:ea typeface="+mn-ea"/>
                <a:cs typeface="+mn-cs"/>
              </a:rPr>
              <a:t>, they modify linearized equation to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which incurs large error.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257207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And for the other methods, they all encounter too long query time with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which incurs them to achieve exactness. </a:t>
                </a:r>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For the other methods, they all encounter too long query time with small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419405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have listed the complexity of most</a:t>
                </a:r>
                <a:r>
                  <a:rPr lang="en-US" altLang="zh-CN" sz="1200" kern="1200" baseline="0" dirty="0">
                    <a:solidFill>
                      <a:schemeClr val="tx1"/>
                    </a:solidFill>
                    <a:effectLst/>
                    <a:latin typeface="+mn-lt"/>
                    <a:ea typeface="+mn-ea"/>
                    <a:cs typeface="+mn-cs"/>
                  </a:rPr>
                  <a:t> of</a:t>
                </a:r>
                <a:r>
                  <a:rPr lang="en-US" altLang="zh-CN" sz="1200" kern="1200" dirty="0">
                    <a:solidFill>
                      <a:schemeClr val="tx1"/>
                    </a:solidFill>
                    <a:effectLst/>
                    <a:latin typeface="+mn-lt"/>
                    <a:ea typeface="+mn-ea"/>
                    <a:cs typeface="+mn-cs"/>
                  </a:rPr>
                  <a:t> these methods. And we find there is a common term shown in these. That is nlogn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This term combines two expensive part n and 1 over the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and will be super</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large with large n and small </a:t>
                </a:r>
                <a14:m>
                  <m:oMath xmlns:m="http://schemas.openxmlformats.org/officeDocument/2006/math">
                    <m:r>
                      <a:rPr lang="en-US" altLang="zh-CN" sz="1200" i="1" kern="1200" smtClean="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For example,(Click!) as for the twitter dataset with forty million nodes, if we want to achieve 10 to the minus 7th power additive error. The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nlogn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becomes 10 to the 23th power. This may take years to complete</a:t>
                </a:r>
                <a:r>
                  <a:rPr lang="en-US" altLang="zh-CN" sz="1200" kern="1200" baseline="0" dirty="0">
                    <a:solidFill>
                      <a:schemeClr val="tx1"/>
                    </a:solidFill>
                    <a:effectLst/>
                    <a:latin typeface="+mn-lt"/>
                    <a:ea typeface="+mn-ea"/>
                    <a:cs typeface="+mn-cs"/>
                  </a:rPr>
                  <a:t> the computation</a:t>
                </a:r>
                <a:r>
                  <a:rPr lang="en-US" altLang="zh-CN" sz="1200" kern="1200" dirty="0">
                    <a:solidFill>
                      <a:schemeClr val="tx1"/>
                    </a:solidFill>
                    <a:effectLst/>
                    <a:latin typeface="+mn-lt"/>
                    <a:ea typeface="+mn-ea"/>
                    <a:cs typeface="+mn-cs"/>
                  </a:rPr>
                  <a:t>. Hence, these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complexity are</a:t>
                </a:r>
                <a:r>
                  <a:rPr lang="en-US" altLang="zh-CN" sz="1200" kern="1200" baseline="0" dirty="0">
                    <a:solidFill>
                      <a:schemeClr val="tx1"/>
                    </a:solidFill>
                    <a:effectLst/>
                    <a:latin typeface="+mn-lt"/>
                    <a:ea typeface="+mn-ea"/>
                    <a:cs typeface="+mn-cs"/>
                  </a:rPr>
                  <a:t> all infeasible for large graphs to achieve small error. </a:t>
                </a:r>
                <a:endParaRPr kumimoji="1" lang="en-US" altLang="zh-CN" dirty="0"/>
              </a:p>
            </p:txBody>
          </p:sp>
        </mc:Choice>
        <mc:Fallback xmlns="">
          <p:sp>
            <p:nvSpPr>
              <p:cNvPr id="3" name="备注占位符 2"/>
              <p:cNvSpPr>
                <a:spLocks noGrp="1"/>
              </p:cNvSpPr>
              <p:nvPr>
                <p:ph type="body" idx="1"/>
              </p:nvPr>
            </p:nvSpPr>
            <p:spPr/>
            <p:txBody>
              <a:bodyPr/>
              <a:lstStyle/>
              <a:p>
                <a:r>
                  <a:rPr kumimoji="1" lang="en-US" altLang="zh-CN" dirty="0"/>
                  <a:t>The computation complexity </a:t>
                </a:r>
                <a:r>
                  <a:rPr kumimoji="1" lang="mr-IN" altLang="zh-CN" sz="1200" i="0">
                    <a:solidFill>
                      <a:srgbClr val="C00000"/>
                    </a:solidFill>
                    <a:latin typeface="Cambria Math" panose="02040503050406030204" pitchFamily="18" charset="0"/>
                    <a:ea typeface="DengXian" charset="-122"/>
                  </a:rPr>
                  <a:t>(</a:t>
                </a:r>
                <a:r>
                  <a:rPr kumimoji="1" lang="en-US" altLang="zh-CN" sz="1200" b="0" i="0">
                    <a:solidFill>
                      <a:srgbClr val="C00000"/>
                    </a:solidFill>
                    <a:latin typeface="Cambria Math" charset="0"/>
                    <a:ea typeface="DengXian" charset="-122"/>
                    <a:cs typeface="DengXian" charset="-122"/>
                  </a:rPr>
                  <a:t>𝑛𝑙𝑜𝑔 𝑛</a:t>
                </a:r>
                <a:r>
                  <a:rPr kumimoji="1" lang="mr-IN" altLang="zh-CN" sz="1200" b="0" i="0">
                    <a:solidFill>
                      <a:srgbClr val="C00000"/>
                    </a:solidFill>
                    <a:latin typeface="Cambria Math" panose="02040503050406030204" pitchFamily="18" charset="0"/>
                    <a:ea typeface="DengXian" charset="-122"/>
                    <a:cs typeface="DengXian" charset="-122"/>
                  </a:rPr>
                  <a:t>/</a:t>
                </a:r>
                <a:r>
                  <a:rPr kumimoji="1" lang="mr-IN" altLang="zh-CN" sz="1200" b="0" i="0">
                    <a:solidFill>
                      <a:srgbClr val="C00000"/>
                    </a:solidFill>
                    <a:latin typeface="Cambria Math" charset="0"/>
                    <a:ea typeface="DengXian" charset="-122"/>
                    <a:cs typeface="DengXian" charset="-122"/>
                  </a:rPr>
                  <a:t>𝛿</a:t>
                </a:r>
                <a:r>
                  <a:rPr kumimoji="1" lang="mr-IN" altLang="zh-CN" sz="1200" b="0" i="0">
                    <a:solidFill>
                      <a:srgbClr val="C00000"/>
                    </a:solidFill>
                    <a:latin typeface="Cambria Math" panose="02040503050406030204" pitchFamily="18" charset="0"/>
                    <a:ea typeface="DengXian" charset="-122"/>
                    <a:cs typeface="DengXian" charset="-122"/>
                  </a:rPr>
                  <a:t>)/</a:t>
                </a:r>
                <a:r>
                  <a:rPr kumimoji="1" lang="mr-IN" altLang="zh-CN" sz="1200" b="0" i="0">
                    <a:solidFill>
                      <a:srgbClr val="C00000"/>
                    </a:solidFill>
                    <a:latin typeface="Cambria Math" charset="0"/>
                    <a:ea typeface="DengXian" charset="-122"/>
                    <a:cs typeface="DengXian" charset="-122"/>
                  </a:rPr>
                  <a:t>𝜀</a:t>
                </a:r>
                <a:r>
                  <a:rPr kumimoji="1" lang="mr-IN" altLang="zh-CN" sz="1200" b="0" i="0">
                    <a:solidFill>
                      <a:srgbClr val="C00000"/>
                    </a:solidFill>
                    <a:latin typeface="Cambria Math" panose="02040503050406030204" pitchFamily="18" charset="0"/>
                    <a:ea typeface="DengXian" charset="-122"/>
                    <a:cs typeface="DengXian" charset="-122"/>
                  </a:rPr>
                  <a:t>^</a:t>
                </a:r>
                <a:r>
                  <a:rPr kumimoji="1" lang="en-US" altLang="zh-CN" sz="1200" b="0" i="0">
                    <a:solidFill>
                      <a:srgbClr val="C00000"/>
                    </a:solidFill>
                    <a:latin typeface="Cambria Math" charset="0"/>
                    <a:ea typeface="DengXian" charset="-122"/>
                    <a:cs typeface="DengXian" charset="-122"/>
                  </a:rPr>
                  <a:t>2</a:t>
                </a:r>
                <a:r>
                  <a:rPr kumimoji="1" lang="en-US" altLang="zh-CN" sz="1200" b="0" i="0">
                    <a:solidFill>
                      <a:srgbClr val="C00000"/>
                    </a:solidFill>
                    <a:latin typeface="Cambria Math" panose="02040503050406030204" pitchFamily="18" charset="0"/>
                    <a:ea typeface="DengXian" charset="-122"/>
                    <a:cs typeface="DengXian" charset="-122"/>
                  </a:rPr>
                  <a:t> </a:t>
                </a:r>
                <a:r>
                  <a:rPr kumimoji="1" lang="en-US" altLang="zh-CN" dirty="0"/>
                  <a:t> is</a:t>
                </a:r>
                <a:r>
                  <a:rPr kumimoji="1" lang="en-US" altLang="zh-CN" baseline="0" dirty="0"/>
                  <a:t> infeasible for large graphs and small error parameter </a:t>
                </a:r>
                <a:r>
                  <a:rPr kumimoji="1" lang="en-US" altLang="zh-CN" i="0" baseline="0">
                    <a:latin typeface="Cambria Math" panose="02040503050406030204" pitchFamily="18" charset="0"/>
                    <a:ea typeface="Cambria Math" panose="02040503050406030204" pitchFamily="18" charset="0"/>
                  </a:rPr>
                  <a:t>𝜀</a:t>
                </a:r>
                <a:r>
                  <a:rPr kumimoji="1" lang="en-US" altLang="zh-CN" baseline="0" dirty="0"/>
                  <a:t>.</a:t>
                </a:r>
                <a:endParaRPr kumimoji="1" lang="en-US" altLang="zh-CN"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372064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 But how can our method achieve exactness?</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156123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That’s because we avoid to combine the two large terms n and 1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simultaneously in our complexity.</a:t>
                </a:r>
                <a:r>
                  <a:rPr lang="en-US" altLang="zh-CN" sz="1200" kern="1200" baseline="0" dirty="0">
                    <a:solidFill>
                      <a:schemeClr val="tx1"/>
                    </a:solidFill>
                    <a:effectLst/>
                    <a:latin typeface="+mn-lt"/>
                    <a:ea typeface="+mn-ea"/>
                    <a:cs typeface="+mn-cs"/>
                  </a:rPr>
                  <a:t> And this makes </a:t>
                </a:r>
                <a:r>
                  <a:rPr lang="en-US" altLang="zh-CN" sz="1200" kern="1200" baseline="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feasible for large graphs and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In detail,(Click!) we transform the definition equation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into a linearized equation shown in top.</a:t>
                </a:r>
              </a:p>
              <a:p>
                <a:r>
                  <a:rPr lang="en-US" altLang="zh-CN" sz="1200" kern="1200" dirty="0">
                    <a:solidFill>
                      <a:schemeClr val="tx1"/>
                    </a:solidFill>
                    <a:effectLst/>
                    <a:latin typeface="+mn-lt"/>
                    <a:ea typeface="+mn-ea"/>
                    <a:cs typeface="+mn-cs"/>
                  </a:rPr>
                  <a:t>(Click!) P is the transition matrix which is already known with the given graph.</a:t>
                </a:r>
              </a:p>
              <a:p>
                <a:r>
                  <a:rPr lang="en-US" altLang="zh-CN" sz="1200" kern="1200" dirty="0">
                    <a:solidFill>
                      <a:schemeClr val="tx1"/>
                    </a:solidFill>
                    <a:effectLst/>
                    <a:latin typeface="+mn-lt"/>
                    <a:ea typeface="+mn-ea"/>
                    <a:cs typeface="+mn-cs"/>
                  </a:rPr>
                  <a:t>(Click) D is an unknown diagonal correction matrix. So we use Monte-Carlo sampling to estimate matrix D first and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according to the linearized equation with the obtained D.</a:t>
                </a:r>
              </a:p>
              <a:p>
                <a:r>
                  <a:rPr lang="en-US" altLang="zh-CN" sz="1200" kern="1200" dirty="0">
                    <a:solidFill>
                      <a:schemeClr val="tx1"/>
                    </a:solidFill>
                    <a:effectLst/>
                    <a:latin typeface="+mn-lt"/>
                    <a:ea typeface="+mn-ea"/>
                    <a:cs typeface="+mn-cs"/>
                  </a:rPr>
                  <a:t>Hence, the complexity of our method is composed by two parts, </a:t>
                </a:r>
              </a:p>
            </p:txBody>
          </p:sp>
        </mc:Choice>
        <mc:Fallback xmlns="">
          <p:sp>
            <p:nvSpPr>
              <p:cNvPr id="3" name="备注占位符 2"/>
              <p:cNvSpPr>
                <a:spLocks noGrp="1"/>
              </p:cNvSpPr>
              <p:nvPr>
                <p:ph type="body" idx="1"/>
              </p:nvPr>
            </p:nvSpPr>
            <p:spPr/>
            <p:txBody>
              <a:bodyPr/>
              <a:lstStyle/>
              <a:p>
                <a:r>
                  <a:rPr kumimoji="1" lang="en-US" altLang="zh-CN" dirty="0"/>
                  <a:t>The complexity of </a:t>
                </a:r>
                <a:r>
                  <a:rPr kumimoji="1" lang="en-US" altLang="zh-CN" dirty="0" err="1"/>
                  <a:t>ExactSim</a:t>
                </a:r>
                <a:r>
                  <a:rPr kumimoji="1" lang="en-US" altLang="zh-CN" dirty="0"/>
                  <a:t> is feasible for both large graph size </a:t>
                </a:r>
                <a:r>
                  <a:rPr kumimoji="1" lang="en-US" altLang="zh-CN" dirty="0" err="1"/>
                  <a:t>m,n</a:t>
                </a:r>
                <a:r>
                  <a:rPr kumimoji="1" lang="en-US" altLang="zh-CN" dirty="0"/>
                  <a:t> and small error guarantee </a:t>
                </a:r>
                <a:r>
                  <a:rPr kumimoji="1" lang="en-US" altLang="zh-CN" i="0">
                    <a:latin typeface="Cambria Math" panose="02040503050406030204" pitchFamily="18" charset="0"/>
                    <a:ea typeface="Cambria Math" panose="02040503050406030204" pitchFamily="18" charset="0"/>
                  </a:rPr>
                  <a:t>𝜀</a:t>
                </a:r>
                <a:r>
                  <a:rPr kumimoji="1" lang="en-US" altLang="zh-CN" dirty="0"/>
                  <a:t>.</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177061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first term comes from matrix D’s estimation.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15</a:t>
            </a:fld>
            <a:endParaRPr lang="zh-CN" altLang="en-US"/>
          </a:p>
        </p:txBody>
      </p:sp>
    </p:spTree>
    <p:extLst>
      <p:ext uri="{BB962C8B-B14F-4D97-AF65-F5344CB8AC3E}">
        <p14:creationId xmlns:p14="http://schemas.microsoft.com/office/powerpoint/2010/main" val="3303617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second term comes from the linear summation.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both of the two terms, we avoid to combine n and 1 over square of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simultaneously.</a:t>
                </a:r>
                <a:r>
                  <a:rPr lang="en-US" altLang="zh-CN" sz="1200" kern="1200" baseline="0" dirty="0">
                    <a:solidFill>
                      <a:schemeClr val="tx1"/>
                    </a:solidFill>
                    <a:effectLst/>
                    <a:latin typeface="+mn-lt"/>
                    <a:ea typeface="+mn-ea"/>
                    <a:cs typeface="+mn-cs"/>
                  </a:rPr>
                  <a:t> And this makes </a:t>
                </a:r>
                <a:r>
                  <a:rPr lang="en-US" altLang="zh-CN" sz="1200" kern="1200" baseline="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feasible for large graphs and small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t>
                </a:r>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second item comes from the linear summation. The complexity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avoids to combine two large terms n and 1 over square of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simultaneously, which is feasible for large graphs and small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16</a:t>
            </a:fld>
            <a:endParaRPr lang="zh-CN" altLang="en-US"/>
          </a:p>
        </p:txBody>
      </p:sp>
    </p:spTree>
    <p:extLst>
      <p:ext uri="{BB962C8B-B14F-4D97-AF65-F5344CB8AC3E}">
        <p14:creationId xmlns:p14="http://schemas.microsoft.com/office/powerpoint/2010/main" val="202362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dirty="0"/>
                  <a:t>In the process of matrix D’s estimation, we try to understand D from the probability aspect. The kth entry of matrix D D(</a:t>
                </a:r>
                <a:r>
                  <a:rPr lang="en-US" altLang="zh-CN" dirty="0" err="1"/>
                  <a:t>k,k</a:t>
                </a:r>
                <a:r>
                  <a:rPr lang="en-US" altLang="zh-CN" dirty="0"/>
                  <a:t>)equals the probability that two square root of c walks from node</a:t>
                </a:r>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in the walking process.</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Here, (Click!)the </a:t>
                </a:r>
                <a:r>
                  <a:rPr lang="en-US" altLang="zh-CN" dirty="0"/>
                  <a:t>square root of c walk represents the random walk which will move to a random in-neighbor with probability the square root of c, or terminates at each step with the left probability. </a:t>
                </a:r>
                <a:r>
                  <a:rPr lang="en-US" altLang="zh-CN" sz="1200" kern="1200" baseline="0" dirty="0">
                    <a:solidFill>
                      <a:schemeClr val="tx1"/>
                    </a:solidFill>
                    <a:effectLst/>
                    <a:latin typeface="+mn-lt"/>
                    <a:ea typeface="+mn-ea"/>
                    <a:cs typeface="+mn-cs"/>
                  </a:rPr>
                  <a:t>We generate many pairs of the </a:t>
                </a:r>
                <a:r>
                  <a:rPr lang="en-US" altLang="zh-CN" dirty="0"/>
                  <a:t>square root of c walk from </a:t>
                </a:r>
                <a14:m>
                  <m:oMath xmlns:m="http://schemas.openxmlformats.org/officeDocument/2006/math">
                    <m:sSub>
                      <m:sSubPr>
                        <m:ctrlPr>
                          <a:rPr lang="zh-CN" altLang="zh-CN" sz="1200" i="1" kern="1200" smtClean="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and use</a:t>
                </a:r>
                <a:r>
                  <a:rPr lang="en-US" altLang="zh-CN" sz="1200" kern="1200" baseline="0" dirty="0">
                    <a:solidFill>
                      <a:schemeClr val="tx1"/>
                    </a:solidFill>
                    <a:effectLst/>
                    <a:latin typeface="+mn-lt"/>
                    <a:ea typeface="+mn-ea"/>
                    <a:cs typeface="+mn-cs"/>
                  </a:rPr>
                  <a:t> the percentage that the two walks do not meet as the estimation of D(</a:t>
                </a:r>
                <a:r>
                  <a:rPr lang="en-US" altLang="zh-CN" sz="1200" kern="1200" baseline="0" dirty="0" err="1">
                    <a:solidFill>
                      <a:schemeClr val="tx1"/>
                    </a:solidFill>
                    <a:effectLst/>
                    <a:latin typeface="+mn-lt"/>
                    <a:ea typeface="+mn-ea"/>
                    <a:cs typeface="+mn-cs"/>
                  </a:rPr>
                  <a:t>k,k</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For example, in the given graph, we generate two </a:t>
                </a:r>
                <a:r>
                  <a:rPr lang="en-US" altLang="zh-CN" dirty="0"/>
                  <a:t>walks from node 4 to see whether they meet. (Click!)</a:t>
                </a:r>
              </a:p>
              <a:p>
                <a:r>
                  <a:rPr lang="en-US" altLang="zh-CN" dirty="0"/>
                  <a:t>In this time, they do not meet(Click), so we add one to the counter.</a:t>
                </a:r>
              </a:p>
              <a:p>
                <a:endParaRPr lang="zh-CN" altLang="en-US" dirty="0"/>
              </a:p>
            </p:txBody>
          </p:sp>
        </mc:Choice>
        <mc:Fallback xmlns="">
          <p:sp>
            <p:nvSpPr>
              <p:cNvPr id="3" name="Notes Placeholder 2"/>
              <p:cNvSpPr>
                <a:spLocks noGrp="1"/>
              </p:cNvSpPr>
              <p:nvPr>
                <p:ph type="body" idx="1"/>
              </p:nvPr>
            </p:nvSpPr>
            <p:spPr/>
            <p:txBody>
              <a:bodyPr/>
              <a:lstStyle/>
              <a:p>
                <a:r>
                  <a:rPr lang="en-US" altLang="zh-CN" dirty="0"/>
                  <a:t>In the process of matrix D’s estimation, we try to understand D from the probability aspect. The kth entry of matrix D equals the probability that two square root of c walks from node</a:t>
                </a:r>
                <a:r>
                  <a:rPr lang="en-US" altLang="zh-CN" sz="1200" kern="1200" dirty="0">
                    <a:solidFill>
                      <a:schemeClr val="tx1"/>
                    </a:solidFill>
                    <a:effectLst/>
                    <a:latin typeface="+mn-lt"/>
                    <a:ea typeface="+mn-ea"/>
                    <a:cs typeface="+mn-cs"/>
                  </a:rPr>
                  <a:t> </a:t>
                </a:r>
                <a:r>
                  <a:rPr lang="en-US" altLang="zh-CN" sz="1200" i="0" kern="1200">
                    <a:solidFill>
                      <a:schemeClr val="tx1"/>
                    </a:solidFill>
                    <a:effectLst/>
                    <a:latin typeface="Cambria Math" panose="02040503050406030204" pitchFamily="18" charset="0"/>
                    <a:ea typeface="+mn-ea"/>
                    <a:cs typeface="+mn-cs"/>
                  </a:rPr>
                  <a:t>𝑣</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𝑘</a:t>
                </a:r>
                <a:r>
                  <a:rPr lang="en-US" altLang="zh-CN" sz="1200" kern="1200" dirty="0">
                    <a:solidFill>
                      <a:schemeClr val="tx1"/>
                    </a:solidFill>
                    <a:effectLst/>
                    <a:latin typeface="+mn-lt"/>
                    <a:ea typeface="+mn-ea"/>
                    <a:cs typeface="+mn-cs"/>
                  </a:rPr>
                  <a:t> do not meet in the walking process.</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Here, the </a:t>
                </a:r>
                <a:r>
                  <a:rPr lang="en-US" altLang="zh-CN" dirty="0"/>
                  <a:t>square root of c walk represents the random walk will move to a random in-neighbor with probability the square root of c, or terminates at each step with the probability. </a:t>
                </a:r>
                <a:r>
                  <a:rPr lang="en-US" altLang="zh-CN" sz="1200" kern="1200" baseline="0" dirty="0">
                    <a:solidFill>
                      <a:schemeClr val="tx1"/>
                    </a:solidFill>
                    <a:effectLst/>
                    <a:latin typeface="+mn-lt"/>
                    <a:ea typeface="+mn-ea"/>
                    <a:cs typeface="+mn-cs"/>
                  </a:rPr>
                  <a:t>We generate many pairs of the </a:t>
                </a:r>
                <a:r>
                  <a:rPr lang="en-US" altLang="zh-CN" dirty="0"/>
                  <a:t>square root of c walk from </a:t>
                </a:r>
                <a:r>
                  <a:rPr lang="en-US" altLang="zh-CN" sz="1200" i="0" kern="1200">
                    <a:solidFill>
                      <a:schemeClr val="tx1"/>
                    </a:solidFill>
                    <a:effectLst/>
                    <a:latin typeface="Cambria Math" panose="02040503050406030204" pitchFamily="18" charset="0"/>
                    <a:ea typeface="+mn-ea"/>
                    <a:cs typeface="+mn-cs"/>
                  </a:rPr>
                  <a:t>𝑣</a:t>
                </a:r>
                <a:r>
                  <a:rPr lang="zh-CN" altLang="zh-CN" sz="1200" i="0" kern="1200">
                    <a:solidFill>
                      <a:schemeClr val="tx1"/>
                    </a:solidFill>
                    <a:effectLst/>
                    <a:latin typeface="Cambria Math" panose="02040503050406030204" pitchFamily="18" charset="0"/>
                    <a:ea typeface="+mn-ea"/>
                    <a:cs typeface="+mn-cs"/>
                  </a:rPr>
                  <a:t>_</a:t>
                </a:r>
                <a:r>
                  <a:rPr lang="en-US" altLang="zh-CN" sz="1200" i="0" kern="1200">
                    <a:solidFill>
                      <a:schemeClr val="tx1"/>
                    </a:solidFill>
                    <a:effectLst/>
                    <a:latin typeface="Cambria Math" panose="02040503050406030204" pitchFamily="18" charset="0"/>
                    <a:ea typeface="+mn-ea"/>
                    <a:cs typeface="+mn-cs"/>
                  </a:rPr>
                  <a:t>𝑘</a:t>
                </a:r>
                <a:r>
                  <a:rPr lang="en-US" altLang="zh-CN" sz="1200" kern="1200" dirty="0">
                    <a:solidFill>
                      <a:schemeClr val="tx1"/>
                    </a:solidFill>
                    <a:effectLst/>
                    <a:latin typeface="+mn-lt"/>
                    <a:ea typeface="+mn-ea"/>
                    <a:cs typeface="+mn-cs"/>
                  </a:rPr>
                  <a:t> and use</a:t>
                </a:r>
                <a:r>
                  <a:rPr lang="en-US" altLang="zh-CN" sz="1200" kern="1200" baseline="0" dirty="0">
                    <a:solidFill>
                      <a:schemeClr val="tx1"/>
                    </a:solidFill>
                    <a:effectLst/>
                    <a:latin typeface="+mn-lt"/>
                    <a:ea typeface="+mn-ea"/>
                    <a:cs typeface="+mn-cs"/>
                  </a:rPr>
                  <a:t> the percentage that the two walks do not meet as the estimation of D(</a:t>
                </a:r>
                <a:r>
                  <a:rPr lang="en-US" altLang="zh-CN" sz="1200" kern="1200" baseline="0" dirty="0" err="1">
                    <a:solidFill>
                      <a:schemeClr val="tx1"/>
                    </a:solidFill>
                    <a:effectLst/>
                    <a:latin typeface="+mn-lt"/>
                    <a:ea typeface="+mn-ea"/>
                    <a:cs typeface="+mn-cs"/>
                  </a:rPr>
                  <a:t>k,k</a:t>
                </a:r>
                <a:r>
                  <a:rPr lang="en-US" altLang="zh-CN" sz="1200" kern="1200" baseline="0" dirty="0">
                    <a:solidFill>
                      <a:schemeClr val="tx1"/>
                    </a:solidFill>
                    <a:effectLst/>
                    <a:latin typeface="+mn-lt"/>
                    <a:ea typeface="+mn-ea"/>
                    <a:cs typeface="+mn-cs"/>
                  </a:rPr>
                  <a:t>). </a:t>
                </a:r>
              </a:p>
              <a:p>
                <a:r>
                  <a:rPr lang="en-US" altLang="zh-CN" sz="1200" kern="1200" baseline="0" dirty="0">
                    <a:solidFill>
                      <a:schemeClr val="tx1"/>
                    </a:solidFill>
                    <a:effectLst/>
                    <a:latin typeface="+mn-lt"/>
                    <a:ea typeface="+mn-ea"/>
                    <a:cs typeface="+mn-cs"/>
                  </a:rPr>
                  <a:t>For example, in the given graph, we generate two </a:t>
                </a:r>
                <a:r>
                  <a:rPr lang="en-US" altLang="zh-CN" dirty="0"/>
                  <a:t>walks from node 4 to see whether they meet. (Click!)</a:t>
                </a:r>
              </a:p>
              <a:p>
                <a:r>
                  <a:rPr lang="en-US" altLang="zh-CN" dirty="0"/>
                  <a:t>In this time, they do not meet(Click), so we add one to the counter.</a:t>
                </a:r>
              </a:p>
              <a:p>
                <a:endParaRPr lang="zh-CN" altLang="en-US" dirty="0"/>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777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But if they meet in the walking process like this time, we add nothing to the counter. </a:t>
            </a:r>
          </a:p>
          <a:p>
            <a:r>
              <a:rPr lang="en-US" altLang="zh-CN" dirty="0"/>
              <a:t>Then we calculate the percentage of the counter value taken into the total walks’ number to estimated the value of D(</a:t>
            </a:r>
            <a:r>
              <a:rPr lang="en-US" altLang="zh-CN" dirty="0" err="1"/>
              <a:t>k,k</a:t>
            </a:r>
            <a:r>
              <a:rPr lang="en-US" altLang="zh-CN" dirty="0"/>
              <a: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175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Beyond that, we arrange the sampling number for each node proportional to the square of the personalized </a:t>
            </a:r>
            <a:r>
              <a:rPr lang="en-US" altLang="zh-CN" sz="1200" kern="1200" dirty="0" err="1">
                <a:solidFill>
                  <a:schemeClr val="tx1"/>
                </a:solidFill>
                <a:effectLst/>
                <a:latin typeface="+mn-lt"/>
                <a:ea typeface="+mn-ea"/>
                <a:cs typeface="+mn-cs"/>
              </a:rPr>
              <a:t>pagerank</a:t>
            </a:r>
            <a:r>
              <a:rPr lang="en-US" altLang="zh-CN" sz="1200" kern="1200" dirty="0">
                <a:solidFill>
                  <a:schemeClr val="tx1"/>
                </a:solidFill>
                <a:effectLst/>
                <a:latin typeface="+mn-lt"/>
                <a:ea typeface="+mn-ea"/>
                <a:cs typeface="+mn-cs"/>
              </a:rPr>
              <a:t> value. </a:t>
            </a:r>
          </a:p>
          <a:p>
            <a:r>
              <a:rPr lang="en-US" altLang="zh-CN" sz="1200" kern="1200" dirty="0">
                <a:solidFill>
                  <a:schemeClr val="tx1"/>
                </a:solidFill>
                <a:effectLst/>
                <a:latin typeface="+mn-lt"/>
                <a:ea typeface="+mn-ea"/>
                <a:cs typeface="+mn-cs"/>
              </a:rPr>
              <a:t>Compared with the method Linearization, it will sample </a:t>
            </a:r>
            <a:r>
              <a:rPr lang="en-US" altLang="zh-CN" sz="1200" kern="1200" dirty="0" err="1">
                <a:solidFill>
                  <a:schemeClr val="tx1"/>
                </a:solidFill>
                <a:effectLst/>
                <a:latin typeface="+mn-lt"/>
                <a:ea typeface="+mn-ea"/>
                <a:cs typeface="+mn-cs"/>
              </a:rPr>
              <a:t>logn</a:t>
            </a:r>
            <a:r>
              <a:rPr lang="en-US" altLang="zh-CN" sz="1200" kern="1200" dirty="0">
                <a:solidFill>
                  <a:schemeClr val="tx1"/>
                </a:solidFill>
                <a:effectLst/>
                <a:latin typeface="+mn-lt"/>
                <a:ea typeface="+mn-ea"/>
                <a:cs typeface="+mn-cs"/>
              </a:rPr>
              <a:t> over n walks from each node. </a:t>
            </a:r>
          </a:p>
          <a:p>
            <a:r>
              <a:rPr lang="en-US" altLang="zh-CN" sz="1200" kern="1200" dirty="0">
                <a:solidFill>
                  <a:schemeClr val="tx1"/>
                </a:solidFill>
                <a:effectLst/>
                <a:latin typeface="+mn-lt"/>
                <a:ea typeface="+mn-ea"/>
                <a:cs typeface="+mn-cs"/>
              </a:rPr>
              <a:t>But in our method, we only have to generate </a:t>
            </a:r>
            <a:r>
              <a:rPr lang="en-US" altLang="zh-CN" sz="1200" kern="1200" dirty="0" err="1">
                <a:solidFill>
                  <a:schemeClr val="tx1"/>
                </a:solidFill>
                <a:effectLst/>
                <a:latin typeface="+mn-lt"/>
                <a:ea typeface="+mn-ea"/>
                <a:cs typeface="+mn-cs"/>
              </a:rPr>
              <a:t>logn</a:t>
            </a:r>
            <a:r>
              <a:rPr lang="en-US" altLang="zh-CN" sz="1200" kern="1200" dirty="0">
                <a:solidFill>
                  <a:schemeClr val="tx1"/>
                </a:solidFill>
                <a:effectLst/>
                <a:latin typeface="+mn-lt"/>
                <a:ea typeface="+mn-ea"/>
                <a:cs typeface="+mn-cs"/>
              </a:rPr>
              <a:t> over n walks in total. </a:t>
            </a:r>
          </a:p>
          <a:p>
            <a:r>
              <a:rPr lang="en-US" altLang="zh-CN" sz="1200" kern="1200" dirty="0">
                <a:solidFill>
                  <a:schemeClr val="tx1"/>
                </a:solidFill>
                <a:effectLst/>
                <a:latin typeface="+mn-lt"/>
                <a:ea typeface="+mn-ea"/>
                <a:cs typeface="+mn-cs"/>
              </a:rPr>
              <a:t>This makes our estimation feasible for large graphs. </a:t>
            </a: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19</a:t>
            </a:fld>
            <a:endParaRPr lang="zh-CN" altLang="en-US"/>
          </a:p>
        </p:txBody>
      </p:sp>
    </p:spTree>
    <p:extLst>
      <p:ext uri="{BB962C8B-B14F-4D97-AF65-F5344CB8AC3E}">
        <p14:creationId xmlns:p14="http://schemas.microsoft.com/office/powerpoint/2010/main" val="330373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Tx/>
              <a:buNone/>
            </a:pPr>
            <a:r>
              <a:rPr lang="en-US" altLang="zh-CN" sz="1200" kern="1200" dirty="0">
                <a:solidFill>
                  <a:schemeClr val="tx1"/>
                </a:solidFill>
                <a:effectLst/>
                <a:latin typeface="+mn-lt"/>
                <a:ea typeface="+mn-ea"/>
                <a:cs typeface="+mn-cs"/>
              </a:rPr>
              <a:t>Well,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is a popular measurement of node-to-node similarities. It has been adopted in various applications, such as spam detection, recommendation system, clustering and so on. </a:t>
            </a:r>
            <a:endParaRPr lang="en-US" altLang="zh-CN" dirty="0">
              <a:solidFill>
                <a:srgbClr val="009900"/>
              </a:solidFill>
              <a:latin typeface="Comic Sans MS" pitchFamily="66" charset="0"/>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160629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we separate the estimation process into two parts. In the first phase, </a:t>
            </a:r>
          </a:p>
          <a:p>
            <a:r>
              <a:rPr lang="en-US" altLang="zh-CN" sz="1200" kern="1200" dirty="0">
                <a:solidFill>
                  <a:schemeClr val="tx1"/>
                </a:solidFill>
                <a:effectLst/>
                <a:latin typeface="+mn-lt"/>
                <a:ea typeface="+mn-ea"/>
                <a:cs typeface="+mn-cs"/>
              </a:rPr>
              <a:t>(CLICK!)we deterministically compute never meet probability by enumerating all possible paths in the first l(k) levels. </a:t>
            </a:r>
          </a:p>
          <a:p>
            <a:r>
              <a:rPr lang="en-US" altLang="zh-CN" sz="1200" kern="1200" dirty="0">
                <a:solidFill>
                  <a:schemeClr val="tx1"/>
                </a:solidFill>
                <a:effectLst/>
                <a:latin typeface="+mn-lt"/>
                <a:ea typeface="+mn-ea"/>
                <a:cs typeface="+mn-cs"/>
              </a:rPr>
              <a:t>And in the second phase, (CLICK!)we generate square root of c walks to estimate the other probability. By this means, we can increase the accuracy of D’s estimation.</a:t>
            </a: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20</a:t>
            </a:fld>
            <a:endParaRPr lang="zh-CN" altLang="en-US"/>
          </a:p>
        </p:txBody>
      </p:sp>
    </p:spTree>
    <p:extLst>
      <p:ext uri="{BB962C8B-B14F-4D97-AF65-F5344CB8AC3E}">
        <p14:creationId xmlns:p14="http://schemas.microsoft.com/office/powerpoint/2010/main" val="688979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What’s more, we only store the large entries instead of all of nonzero entries to save memory space.</a:t>
                </a:r>
              </a:p>
              <a:p>
                <a:r>
                  <a:rPr lang="en-US" altLang="zh-CN" sz="1200" kern="1200" dirty="0">
                    <a:solidFill>
                      <a:schemeClr val="tx1"/>
                    </a:solidFill>
                    <a:effectLst/>
                    <a:latin typeface="+mn-lt"/>
                    <a:ea typeface="+mn-ea"/>
                    <a:cs typeface="+mn-cs"/>
                  </a:rPr>
                  <a:t>These techniques 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further improve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efficiency.</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we tend to only store the large entries instead of all of nonzero entries. By this mean, we can save memory space and the additive error cost by this technique remains as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21</a:t>
            </a:fld>
            <a:endParaRPr lang="zh-CN" altLang="en-US"/>
          </a:p>
        </p:txBody>
      </p:sp>
    </p:spTree>
    <p:extLst>
      <p:ext uri="{BB962C8B-B14F-4D97-AF65-F5344CB8AC3E}">
        <p14:creationId xmlns:p14="http://schemas.microsoft.com/office/powerpoint/2010/main" val="157168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experimental part,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22</a:t>
            </a:fld>
            <a:endParaRPr lang="zh-CN" altLang="en-US"/>
          </a:p>
        </p:txBody>
      </p:sp>
    </p:spTree>
    <p:extLst>
      <p:ext uri="{BB962C8B-B14F-4D97-AF65-F5344CB8AC3E}">
        <p14:creationId xmlns:p14="http://schemas.microsoft.com/office/powerpoint/2010/main" val="4841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select four small graphs and four larges to compare the performance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state-of-the-art methods. We use maximum additive error and top k precision as our metrics. Here, we set k equals 500.</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23</a:t>
            </a:fld>
            <a:endParaRPr lang="zh-CN" altLang="en-US"/>
          </a:p>
        </p:txBody>
      </p:sp>
    </p:spTree>
    <p:extLst>
      <p:ext uri="{BB962C8B-B14F-4D97-AF65-F5344CB8AC3E}">
        <p14:creationId xmlns:p14="http://schemas.microsoft.com/office/powerpoint/2010/main" val="256853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can observe that on small graphs,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plotted in the read line, is the only method which can consistently achieves 10 to the minus 7th power additive error within ten thousand seconds.</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24</a:t>
            </a:fld>
            <a:endParaRPr lang="zh-CN" altLang="en-US"/>
          </a:p>
        </p:txBody>
      </p:sp>
    </p:spTree>
    <p:extLst>
      <p:ext uri="{BB962C8B-B14F-4D97-AF65-F5344CB8AC3E}">
        <p14:creationId xmlns:p14="http://schemas.microsoft.com/office/powerpoint/2010/main" val="1492209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 the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always achieve 1 with small \e. </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25</a:t>
            </a:fld>
            <a:endParaRPr lang="zh-CN" altLang="en-US"/>
          </a:p>
        </p:txBody>
      </p:sp>
    </p:spTree>
    <p:extLst>
      <p:ext uri="{BB962C8B-B14F-4D97-AF65-F5344CB8AC3E}">
        <p14:creationId xmlns:p14="http://schemas.microsoft.com/office/powerpoint/2010/main" val="166115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the large graph, we use the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results with 10 to the minus 7th power additive error as ground truths to compare the performance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larger \e and other methods. Our theoretical analysis guarantees the accuracy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t>
                </a:r>
              </a:p>
              <a:p>
                <a:r>
                  <a:rPr lang="en-US" altLang="zh-CN" sz="1200" kern="1200" dirty="0">
                    <a:solidFill>
                      <a:schemeClr val="tx1"/>
                    </a:solidFill>
                    <a:effectLst/>
                    <a:latin typeface="+mn-lt"/>
                    <a:ea typeface="+mn-ea"/>
                    <a:cs typeface="+mn-cs"/>
                  </a:rPr>
                  <a:t>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which can achieve an error of less than 10 to the minus 6</a:t>
                </a:r>
                <a:r>
                  <a:rPr lang="en-US" altLang="zh-CN" sz="1200" kern="1200" baseline="30000" dirty="0">
                    <a:solidFill>
                      <a:schemeClr val="tx1"/>
                    </a:solidFill>
                    <a:effectLst/>
                    <a:latin typeface="+mn-lt"/>
                    <a:ea typeface="+mn-ea"/>
                    <a:cs typeface="+mn-cs"/>
                  </a:rPr>
                  <a:t>th</a:t>
                </a:r>
                <a:r>
                  <a:rPr lang="en-US" altLang="zh-CN" sz="1200" kern="1200" dirty="0">
                    <a:solidFill>
                      <a:schemeClr val="tx1"/>
                    </a:solidFill>
                    <a:effectLst/>
                    <a:latin typeface="+mn-lt"/>
                    <a:ea typeface="+mn-ea"/>
                    <a:cs typeface="+mn-cs"/>
                  </a:rPr>
                  <a:t> power.</a:t>
                </a: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26</a:t>
            </a:fld>
            <a:endParaRPr lang="zh-CN" altLang="en-US"/>
          </a:p>
        </p:txBody>
      </p:sp>
    </p:spTree>
    <p:extLst>
      <p:ext uri="{BB962C8B-B14F-4D97-AF65-F5344CB8AC3E}">
        <p14:creationId xmlns:p14="http://schemas.microsoft.com/office/powerpoint/2010/main" val="301270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And</a:t>
                </a:r>
                <a:r>
                  <a:rPr lang="en-US" altLang="zh-CN" sz="1200" kern="1200" baseline="0" dirty="0">
                    <a:solidFill>
                      <a:schemeClr val="tx1"/>
                    </a:solidFill>
                    <a:effectLst/>
                    <a:latin typeface="+mn-lt"/>
                    <a:ea typeface="+mn-ea"/>
                    <a:cs typeface="+mn-cs"/>
                  </a:rPr>
                  <a:t> the precision of</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with 10 to the minus 6th power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 also achieves precision 1 on all large graphs.</a:t>
                </a:r>
                <a:r>
                  <a:rPr lang="en-US" altLang="zh-CN" sz="1200" kern="1200" baseline="0" dirty="0">
                    <a:solidFill>
                      <a:schemeClr val="tx1"/>
                    </a:solidFill>
                    <a:effectLst/>
                    <a:latin typeface="+mn-lt"/>
                    <a:ea typeface="+mn-ea"/>
                    <a:cs typeface="+mn-cs"/>
                  </a:rPr>
                  <a:t> This</a:t>
                </a:r>
                <a:r>
                  <a:rPr lang="en-US" altLang="zh-CN" sz="1200" kern="1200" dirty="0">
                    <a:solidFill>
                      <a:schemeClr val="tx1"/>
                    </a:solidFill>
                    <a:effectLst/>
                    <a:latin typeface="+mn-lt"/>
                    <a:ea typeface="+mn-ea"/>
                    <a:cs typeface="+mn-cs"/>
                  </a:rPr>
                  <a:t> means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actually converges after 10 to the minus 6th power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𝜀</m:t>
                    </m:r>
                  </m:oMath>
                </a14:m>
                <a:r>
                  <a:rPr lang="en-US" altLang="zh-CN" sz="1200" kern="1200" dirty="0">
                    <a:solidFill>
                      <a:schemeClr val="tx1"/>
                    </a:solidFill>
                    <a:effectLst/>
                    <a:latin typeface="+mn-lt"/>
                    <a:ea typeface="+mn-ea"/>
                    <a:cs typeface="+mn-cs"/>
                  </a:rPr>
                  <a:t>.</a:t>
                </a:r>
                <a:r>
                  <a:rPr lang="zh-CN" altLang="zh-CN" dirty="0">
                    <a:effectLst/>
                  </a:rPr>
                  <a:t> </a:t>
                </a:r>
                <a:endParaRPr lang="en-US" altLang="zh-CN" dirty="0">
                  <a:effectLst/>
                </a:endParaRPr>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On small graphs, we use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computed by Power Method as ground truths. The red line represents </a:t>
                </a:r>
                <a:r>
                  <a:rPr lang="en-US" altLang="zh-CN" sz="1200" kern="1200" dirty="0" err="1">
                    <a:solidFill>
                      <a:schemeClr val="tx1"/>
                    </a:solidFill>
                    <a:effectLst/>
                    <a:latin typeface="+mn-lt"/>
                    <a:ea typeface="+mn-ea"/>
                    <a:cs typeface="+mn-cs"/>
                  </a:rPr>
                  <a:t>ExactSIm’s</a:t>
                </a:r>
                <a:r>
                  <a:rPr lang="en-US" altLang="zh-CN" sz="1200" kern="1200" dirty="0">
                    <a:solidFill>
                      <a:schemeClr val="tx1"/>
                    </a:solidFill>
                    <a:effectLst/>
                    <a:latin typeface="+mn-lt"/>
                    <a:ea typeface="+mn-ea"/>
                    <a:cs typeface="+mn-cs"/>
                  </a:rPr>
                  <a:t> results. We observe that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only method that consistently achieves 10 to the minus 7th power additive error within ten thousand seconds. And the top 500 precision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achieve 1 when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equals 10 to the minus 7th power. This confirms the exactness of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on small graphs.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27</a:t>
            </a:fld>
            <a:endParaRPr lang="zh-CN" altLang="en-US"/>
          </a:p>
        </p:txBody>
      </p:sp>
    </p:spTree>
    <p:extLst>
      <p:ext uri="{BB962C8B-B14F-4D97-AF65-F5344CB8AC3E}">
        <p14:creationId xmlns:p14="http://schemas.microsoft.com/office/powerpoint/2010/main" val="187580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a conclusion,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first method to produce 10 to the minus 7th power additive error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within effective query time.</a:t>
                </a:r>
              </a:p>
              <a:p>
                <a:r>
                  <a:rPr lang="en-US" altLang="zh-CN" sz="1200" kern="1200" dirty="0">
                    <a:solidFill>
                      <a:schemeClr val="tx1"/>
                    </a:solidFill>
                    <a:effectLst/>
                    <a:latin typeface="+mn-lt"/>
                    <a:ea typeface="+mn-ea"/>
                    <a:cs typeface="+mn-cs"/>
                  </a:rPr>
                  <a:t>(Click!)These results are the same as ground truths if they are stored in the float type. Hence, we can say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return the ground truths on large graphs. </a:t>
                </a:r>
              </a:p>
              <a:p>
                <a:r>
                  <a:rPr lang="en-US" altLang="zh-CN" sz="1200" kern="1200" dirty="0">
                    <a:solidFill>
                      <a:schemeClr val="tx1"/>
                    </a:solidFill>
                    <a:effectLst/>
                    <a:latin typeface="+mn-lt"/>
                    <a:ea typeface="+mn-ea"/>
                    <a:cs typeface="+mn-cs"/>
                  </a:rPr>
                  <a:t>(Click!)Besides, We conduct comprehensive experiments to show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outperforms other methods both in terms of query time and accuracy. </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As a conclusion,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is the first method to produce 10 to the minus 7th power additive error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within effective query time. These results are the same as ground truths if they are stored in the float type. Hence, we can regard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results with 10 to the minus 7th power </a:t>
                </a:r>
                <a:r>
                  <a:rPr lang="en-US" altLang="zh-CN" sz="1200" i="0" kern="1200">
                    <a:solidFill>
                      <a:schemeClr val="tx1"/>
                    </a:solidFill>
                    <a:effectLst/>
                    <a:latin typeface="+mn-lt"/>
                    <a:ea typeface="+mn-ea"/>
                    <a:cs typeface="+mn-cs"/>
                  </a:rPr>
                  <a:t>𝜀</a:t>
                </a:r>
                <a:r>
                  <a:rPr lang="en-US" altLang="zh-CN" sz="1200" kern="1200" dirty="0">
                    <a:solidFill>
                      <a:schemeClr val="tx1"/>
                    </a:solidFill>
                    <a:effectLst/>
                    <a:latin typeface="+mn-lt"/>
                    <a:ea typeface="+mn-ea"/>
                    <a:cs typeface="+mn-cs"/>
                  </a:rPr>
                  <a:t> as the ground truths on large graphs. The experimental results also outperform other methods both in terms of query time and accuracy.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28</a:t>
            </a:fld>
            <a:endParaRPr lang="zh-CN" altLang="en-US"/>
          </a:p>
        </p:txBody>
      </p:sp>
    </p:spTree>
    <p:extLst>
      <p:ext uri="{BB962C8B-B14F-4D97-AF65-F5344CB8AC3E}">
        <p14:creationId xmlns:p14="http://schemas.microsoft.com/office/powerpoint/2010/main" val="242348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of our presentation. Thank you.</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29</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200" kern="1200" dirty="0">
                <a:solidFill>
                  <a:schemeClr val="tx1"/>
                </a:solidFill>
                <a:effectLst/>
                <a:latin typeface="+mn-lt"/>
                <a:ea typeface="+mn-ea"/>
                <a:cs typeface="+mn-cs"/>
              </a:rPr>
              <a:t>The definition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is based on the intuition that: “two nodes are similar if they are pointed by similar nodes”. For example, in the given graph, the node “university” owns the maximum similarity with itself as value 1. Student A and B are relatively similar because their in-neighbors are similar too. </a:t>
            </a:r>
          </a:p>
          <a:p>
            <a:r>
              <a:rPr lang="en-US" altLang="zh-CN" sz="1200" kern="1200" dirty="0">
                <a:solidFill>
                  <a:schemeClr val="tx1"/>
                </a:solidFill>
                <a:effectLst/>
                <a:latin typeface="+mn-lt"/>
                <a:ea typeface="+mn-ea"/>
                <a:cs typeface="+mn-cs"/>
              </a:rPr>
              <a:t>The definition equation is given below.</a:t>
            </a:r>
          </a:p>
          <a:p>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Click!</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It is given in an iterative format and this largely limits </a:t>
            </a:r>
            <a:r>
              <a:rPr lang="en-US" altLang="zh-CN" sz="1200" kern="1200" dirty="0" err="1">
                <a:solidFill>
                  <a:schemeClr val="tx1"/>
                </a:solidFill>
                <a:effectLst/>
                <a:latin typeface="+mn-lt"/>
                <a:ea typeface="+mn-ea"/>
                <a:cs typeface="+mn-cs"/>
              </a:rPr>
              <a:t>SimRank’s</a:t>
            </a:r>
            <a:r>
              <a:rPr lang="en-US" altLang="zh-CN" sz="1200" kern="1200" dirty="0">
                <a:solidFill>
                  <a:schemeClr val="tx1"/>
                </a:solidFill>
                <a:effectLst/>
                <a:latin typeface="+mn-lt"/>
                <a:ea typeface="+mn-ea"/>
                <a:cs typeface="+mn-cs"/>
              </a:rPr>
              <a:t> scalability.</a:t>
            </a:r>
          </a:p>
          <a:p>
            <a:r>
              <a:rPr lang="en-US" altLang="zh-CN" sz="1200" kern="1200" dirty="0">
                <a:solidFill>
                  <a:schemeClr val="tx1"/>
                </a:solidFill>
                <a:effectLst/>
                <a:latin typeface="+mn-lt"/>
                <a:ea typeface="+mn-ea"/>
                <a:cs typeface="+mn-cs"/>
              </a:rPr>
              <a:t>Because of the iterative format, we have to store all of the square of n pairs of nodes on the graph and update them in each iteration.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(Click!)This makes the space complexity comes to the square of n.</a:t>
            </a:r>
          </a:p>
          <a:p>
            <a:r>
              <a:rPr lang="en-US" altLang="zh-CN" sz="1200" kern="1200" dirty="0">
                <a:solidFill>
                  <a:schemeClr val="tx1"/>
                </a:solidFill>
                <a:effectLst/>
                <a:latin typeface="+mn-lt"/>
                <a:ea typeface="+mn-ea"/>
                <a:cs typeface="+mn-cs"/>
              </a:rPr>
              <a:t>Suppose we have five hundred and twelve g</a:t>
            </a:r>
            <a:r>
              <a:rPr lang="en-US" altLang="zh-CN" dirty="0"/>
              <a:t>igabyte</a:t>
            </a:r>
            <a:r>
              <a:rPr lang="en-US" altLang="zh-CN" sz="1200" kern="1200" dirty="0">
                <a:solidFill>
                  <a:schemeClr val="tx1"/>
                </a:solidFill>
                <a:effectLst/>
                <a:latin typeface="+mn-lt"/>
                <a:ea typeface="+mn-ea"/>
                <a:cs typeface="+mn-cs"/>
              </a:rPr>
              <a:t> memory space which is quite large for most of computers,</a:t>
            </a:r>
          </a:p>
          <a:p>
            <a:r>
              <a:rPr lang="en-US" altLang="zh-CN" sz="1200" kern="1200" dirty="0">
                <a:solidFill>
                  <a:schemeClr val="tx1"/>
                </a:solidFill>
                <a:effectLst/>
                <a:latin typeface="+mn-lt"/>
                <a:ea typeface="+mn-ea"/>
                <a:cs typeface="+mn-cs"/>
              </a:rPr>
              <a:t>(Click!) it only support the graph with less than 12 thousand nodes. Not to mention the cube of n computational complexity is also infeasible for large graphs.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44928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Many methods take the following measurement: they evaluate the accuracy on small graphs and report the efficiency or scalability on large graphs with consistent</a:t>
            </a:r>
            <a:r>
              <a:rPr lang="en-US" altLang="zh-CN" sz="1200" kern="1200" baseline="0" dirty="0">
                <a:solidFill>
                  <a:schemeClr val="tx1"/>
                </a:solidFill>
                <a:effectLst/>
                <a:latin typeface="+mn-lt"/>
                <a:ea typeface="+mn-ea"/>
                <a:cs typeface="+mn-cs"/>
              </a:rPr>
              <a:t> parameters</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But such measurement can lead to quite unfair conclusion. </a:t>
            </a:r>
          </a:p>
          <a:p>
            <a:r>
              <a:rPr lang="en-US" altLang="zh-CN" sz="1200" kern="1200" dirty="0">
                <a:solidFill>
                  <a:schemeClr val="tx1"/>
                </a:solidFill>
                <a:effectLst/>
                <a:latin typeface="+mn-lt"/>
                <a:ea typeface="+mn-ea"/>
                <a:cs typeface="+mn-cs"/>
              </a:rPr>
              <a:t>For example, we have two methods method 1 and method</a:t>
            </a:r>
            <a:r>
              <a:rPr lang="en-US" altLang="zh-CN" sz="1200" kern="1200" baseline="0" dirty="0">
                <a:solidFill>
                  <a:schemeClr val="tx1"/>
                </a:solidFill>
                <a:effectLst/>
                <a:latin typeface="+mn-lt"/>
                <a:ea typeface="+mn-ea"/>
                <a:cs typeface="+mn-cs"/>
              </a:rPr>
              <a:t> 2 </a:t>
            </a:r>
            <a:r>
              <a:rPr lang="en-US" altLang="zh-CN" sz="1200" kern="1200" dirty="0">
                <a:solidFill>
                  <a:schemeClr val="tx1"/>
                </a:solidFill>
                <a:effectLst/>
                <a:latin typeface="+mn-lt"/>
                <a:ea typeface="+mn-ea"/>
                <a:cs typeface="+mn-cs"/>
              </a:rPr>
              <a:t>given in the left side and right side.</a:t>
            </a:r>
            <a:r>
              <a:rPr lang="en-US" altLang="zh-CN" sz="1200" kern="1200" baseline="0" dirty="0">
                <a:solidFill>
                  <a:schemeClr val="tx1"/>
                </a:solidFill>
                <a:effectLst/>
                <a:latin typeface="+mn-lt"/>
                <a:ea typeface="+mn-ea"/>
                <a:cs typeface="+mn-cs"/>
              </a:rPr>
              <a:t> They are all Monte-Carlo based methods that they generate pairs of random walks to check whether the two walk meet at the same step. And they use the percentage of walks that meet in the process to estimate </a:t>
            </a:r>
            <a:r>
              <a:rPr lang="en-US" altLang="zh-CN" sz="1200" kern="1200" baseline="0" dirty="0" err="1">
                <a:solidFill>
                  <a:schemeClr val="tx1"/>
                </a:solidFill>
                <a:effectLst/>
                <a:latin typeface="+mn-lt"/>
                <a:ea typeface="+mn-ea"/>
                <a:cs typeface="+mn-cs"/>
              </a:rPr>
              <a:t>SimRank</a:t>
            </a:r>
            <a:r>
              <a:rPr lang="en-US" altLang="zh-CN" sz="1200" kern="1200" baseline="0" dirty="0">
                <a:solidFill>
                  <a:schemeClr val="tx1"/>
                </a:solidFill>
                <a:effectLst/>
                <a:latin typeface="+mn-lt"/>
                <a:ea typeface="+mn-ea"/>
                <a:cs typeface="+mn-cs"/>
              </a:rPr>
              <a:t> scores between the two nodes. Method 1 decides to </a:t>
            </a:r>
            <a:r>
              <a:rPr lang="en-US" altLang="zh-CN" sz="1200" kern="1200" dirty="0">
                <a:solidFill>
                  <a:schemeClr val="tx1"/>
                </a:solidFill>
                <a:effectLst/>
                <a:latin typeface="+mn-lt"/>
                <a:ea typeface="+mn-ea"/>
                <a:cs typeface="+mn-cs"/>
              </a:rPr>
              <a:t>fix the  number of random walks as 1000 on both small and large graphs. And method 2 tries to fix the error parameter \e and generate 1000 walks on small graphs and ten million walks on large graphs. Suppose the two methods achieve the same accuracy on small graphs. The query time is definitely smaller of method 1 than that of method 2. Can we derive the conclusion that method 1 has the better efficiency than method 2 on large graphs(Click!). Of course not. Because 1000 walks on large graphs are quite insufficient to achieve the same accuracy as that on small graphs. So only comparing the speed of two methods on large graphs is unreasonable. This absurd conclusion is mainly caused by lack of ground truths.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3272332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can be expressed as linear summation shown in the first equation, where P denotes the transition matrix of the given graph and D is a diagonal correction matrix. If we separate the multiplication process and observe the product term enclosed by the red square, the P(</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to the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𝑙</m:t>
                    </m:r>
                  </m:oMath>
                </a14:m>
                <a:r>
                  <a:rPr lang="en-US" altLang="zh-CN" sz="1200" kern="1200" dirty="0">
                    <a:solidFill>
                      <a:schemeClr val="tx1"/>
                    </a:solidFill>
                    <a:effectLst/>
                    <a:latin typeface="+mn-lt"/>
                    <a:ea typeface="+mn-ea"/>
                    <a:cs typeface="+mn-cs"/>
                  </a:rPr>
                  <a:t> power represents the probability that one square root of c walk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oMath>
                </a14:m>
                <a:r>
                  <a:rPr lang="en-US" altLang="zh-CN" sz="1200" kern="1200" dirty="0">
                    <a:solidFill>
                      <a:schemeClr val="tx1"/>
                    </a:solidFill>
                    <a:effectLst/>
                    <a:latin typeface="+mn-lt"/>
                    <a:ea typeface="+mn-ea"/>
                    <a:cs typeface="+mn-cs"/>
                  </a:rPr>
                  <a:t> arrives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in its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𝑙</m:t>
                        </m:r>
                      </m:e>
                      <m:sub>
                        <m:r>
                          <a:rPr lang="en-US" altLang="zh-CN" sz="1200" i="1" kern="1200">
                            <a:solidFill>
                              <a:schemeClr val="tx1"/>
                            </a:solidFill>
                            <a:effectLst/>
                            <a:latin typeface="Cambria Math" panose="02040503050406030204" pitchFamily="18" charset="0"/>
                            <a:ea typeface="+mn-ea"/>
                            <a:cs typeface="+mn-cs"/>
                          </a:rPr>
                          <m:t>𝑡h</m:t>
                        </m:r>
                      </m:sub>
                    </m:sSub>
                  </m:oMath>
                </a14:m>
                <a:r>
                  <a:rPr lang="en-US" altLang="zh-CN" sz="1200" kern="1200" dirty="0">
                    <a:solidFill>
                      <a:schemeClr val="tx1"/>
                    </a:solidFill>
                    <a:effectLst/>
                    <a:latin typeface="+mn-lt"/>
                    <a:ea typeface="+mn-ea"/>
                    <a:cs typeface="+mn-cs"/>
                  </a:rPr>
                  <a:t> step.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later. Hence, the entire product term enclosed by the red square equals the probability that two square root of c walks from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𝑖</m:t>
                        </m:r>
                      </m:sub>
                    </m:sSub>
                  </m:oMath>
                </a14:m>
                <a:r>
                  <a:rPr lang="en-US" altLang="zh-CN" sz="1200" kern="1200" dirty="0">
                    <a:solidFill>
                      <a:schemeClr val="tx1"/>
                    </a:solidFill>
                    <a:effectLst/>
                    <a:latin typeface="+mn-lt"/>
                    <a:ea typeface="+mn-ea"/>
                    <a:cs typeface="+mn-cs"/>
                  </a:rPr>
                  <a:t> and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𝑗</m:t>
                        </m:r>
                      </m:sub>
                    </m:sSub>
                  </m:oMath>
                </a14:m>
                <a:r>
                  <a:rPr lang="en-US" altLang="zh-CN" sz="1200" kern="1200" dirty="0">
                    <a:solidFill>
                      <a:schemeClr val="tx1"/>
                    </a:solidFill>
                    <a:effectLst/>
                    <a:latin typeface="+mn-lt"/>
                    <a:ea typeface="+mn-ea"/>
                    <a:cs typeface="+mn-cs"/>
                  </a:rPr>
                  <a:t> last meet at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at their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𝑙</m:t>
                        </m:r>
                      </m:e>
                      <m:sub>
                        <m:r>
                          <a:rPr lang="en-US" altLang="zh-CN" sz="1200" i="1" kern="1200">
                            <a:solidFill>
                              <a:schemeClr val="tx1"/>
                            </a:solidFill>
                            <a:effectLst/>
                            <a:latin typeface="Cambria Math" panose="02040503050406030204" pitchFamily="18" charset="0"/>
                            <a:ea typeface="+mn-ea"/>
                            <a:cs typeface="+mn-cs"/>
                          </a:rPr>
                          <m:t>𝑡h</m:t>
                        </m:r>
                      </m:sub>
                    </m:sSub>
                  </m:oMath>
                </a14:m>
                <a:r>
                  <a:rPr lang="en-US" altLang="zh-CN" sz="1200" kern="1200" dirty="0">
                    <a:solidFill>
                      <a:schemeClr val="tx1"/>
                    </a:solidFill>
                    <a:effectLst/>
                    <a:latin typeface="+mn-lt"/>
                    <a:ea typeface="+mn-ea"/>
                    <a:cs typeface="+mn-cs"/>
                  </a:rPr>
                  <a:t> step. Then the two walks do not meet again. The linearization method and Monte Carlo method are both the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and are interchangeable. </a:t>
                </a:r>
                <a:endParaRPr kumimoji="1" lang="en-US" altLang="zh-CN" dirty="0"/>
              </a:p>
              <a:p>
                <a:endParaRPr kumimoji="1" lang="zh-CN" altLang="en-US" dirty="0"/>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Besides,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can be expressed as linear summation shown in the first equation, where P denotes the transition matrix of the given graph and D is a diagonal correction matrix. If we separate the multiplication process and observe the product term enclosed by the red square, the P(</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to the </a:t>
                </a:r>
                <a:r>
                  <a:rPr lang="en-US" altLang="zh-CN" sz="1200" i="0" kern="1200">
                    <a:solidFill>
                      <a:schemeClr val="tx1"/>
                    </a:solidFill>
                    <a:effectLst/>
                    <a:latin typeface="+mn-lt"/>
                    <a:ea typeface="+mn-ea"/>
                    <a:cs typeface="+mn-cs"/>
                  </a:rPr>
                  <a:t>𝑙</a:t>
                </a:r>
                <a:r>
                  <a:rPr lang="en-US" altLang="zh-CN" sz="1200" kern="1200" dirty="0">
                    <a:solidFill>
                      <a:schemeClr val="tx1"/>
                    </a:solidFill>
                    <a:effectLst/>
                    <a:latin typeface="+mn-lt"/>
                    <a:ea typeface="+mn-ea"/>
                    <a:cs typeface="+mn-cs"/>
                  </a:rPr>
                  <a:t> power represents the probability that one square root of c walk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arrives at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in its </a:t>
                </a:r>
                <a:r>
                  <a:rPr lang="en-US" altLang="zh-CN" sz="1200" i="0" kern="1200">
                    <a:solidFill>
                      <a:schemeClr val="tx1"/>
                    </a:solidFill>
                    <a:effectLst/>
                    <a:latin typeface="+mn-lt"/>
                    <a:ea typeface="+mn-ea"/>
                    <a:cs typeface="+mn-cs"/>
                  </a:rPr>
                  <a:t>𝑙</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𝑡ℎ</a:t>
                </a:r>
                <a:r>
                  <a:rPr lang="en-US" altLang="zh-CN" sz="1200" kern="1200" dirty="0">
                    <a:solidFill>
                      <a:schemeClr val="tx1"/>
                    </a:solidFill>
                    <a:effectLst/>
                    <a:latin typeface="+mn-lt"/>
                    <a:ea typeface="+mn-ea"/>
                    <a:cs typeface="+mn-cs"/>
                  </a:rPr>
                  <a:t> step.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do not meet later. Hence, the entire product term enclosed by the red square equals the probability that two square root of c walks from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𝑗</a:t>
                </a:r>
                <a:r>
                  <a:rPr lang="en-US" altLang="zh-CN" sz="1200" kern="1200" dirty="0">
                    <a:solidFill>
                      <a:schemeClr val="tx1"/>
                    </a:solidFill>
                    <a:effectLst/>
                    <a:latin typeface="+mn-lt"/>
                    <a:ea typeface="+mn-ea"/>
                    <a:cs typeface="+mn-cs"/>
                  </a:rPr>
                  <a:t> last meet at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at their </a:t>
                </a:r>
                <a:r>
                  <a:rPr lang="en-US" altLang="zh-CN" sz="1200" i="0" kern="1200">
                    <a:solidFill>
                      <a:schemeClr val="tx1"/>
                    </a:solidFill>
                    <a:effectLst/>
                    <a:latin typeface="+mn-lt"/>
                    <a:ea typeface="+mn-ea"/>
                    <a:cs typeface="+mn-cs"/>
                  </a:rPr>
                  <a:t>𝑙</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𝑡ℎ</a:t>
                </a:r>
                <a:r>
                  <a:rPr lang="en-US" altLang="zh-CN" sz="1200" kern="1200" dirty="0">
                    <a:solidFill>
                      <a:schemeClr val="tx1"/>
                    </a:solidFill>
                    <a:effectLst/>
                    <a:latin typeface="+mn-lt"/>
                    <a:ea typeface="+mn-ea"/>
                    <a:cs typeface="+mn-cs"/>
                  </a:rPr>
                  <a:t> step. Then the two walks do not meet again. The linearization method and Monte Carlo method are both the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and are interchangeable. </a:t>
                </a:r>
                <a:endParaRPr kumimoji="1" lang="en-US" altLang="zh-CN" dirty="0"/>
              </a:p>
              <a:p>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31</a:t>
            </a:fld>
            <a:endParaRPr lang="zh-CN" altLang="en-US"/>
          </a:p>
        </p:txBody>
      </p:sp>
    </p:spTree>
    <p:extLst>
      <p:ext uri="{BB962C8B-B14F-4D97-AF65-F5344CB8AC3E}">
        <p14:creationId xmlns:p14="http://schemas.microsoft.com/office/powerpoint/2010/main" val="2687931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And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 between any two nodes u and v on the given graph equals the probability that two square root of c walks generated respectively from the two nodes finally meet at the same step. </a:t>
                </a:r>
                <a:endParaRPr kumimoji="1" lang="zh-CN" altLang="en-US" dirty="0"/>
              </a:p>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latin typeface="Cambria Math" panose="02040503050406030204" pitchFamily="18" charset="0"/>
                    <a:ea typeface="Cambria Math" panose="02040503050406030204" pitchFamily="18" charset="0"/>
                  </a:rPr>
                  <a:t>Punch line: The </a:t>
                </a:r>
                <a:r>
                  <a:rPr kumimoji="1" lang="en-US" altLang="zh-CN" dirty="0" err="1">
                    <a:latin typeface="Cambria Math" panose="02040503050406030204" pitchFamily="18" charset="0"/>
                    <a:ea typeface="Cambria Math" panose="02040503050406030204" pitchFamily="18" charset="0"/>
                  </a:rPr>
                  <a:t>SimRank</a:t>
                </a:r>
                <a:r>
                  <a:rPr kumimoji="1" lang="en-US" altLang="zh-CN" dirty="0">
                    <a:latin typeface="Cambria Math" panose="02040503050406030204" pitchFamily="18" charset="0"/>
                    <a:ea typeface="Cambria Math" panose="02040503050406030204" pitchFamily="18" charset="0"/>
                  </a:rPr>
                  <a:t> score between two nodes equals the probability that two </a:t>
                </a:r>
                <a:r>
                  <a:rPr lang="en-US" altLang="zh-CN" sz="1200" b="0" i="0" kern="0" dirty="0">
                    <a:solidFill>
                      <a:schemeClr val="bg1"/>
                    </a:solidFill>
                    <a:latin typeface="Cambria Math" panose="02040503050406030204" pitchFamily="18" charset="0"/>
                    <a:ea typeface="Cambria Math" panose="02040503050406030204" pitchFamily="18" charset="0"/>
                  </a:rPr>
                  <a:t>√𝑐</a:t>
                </a:r>
                <a:r>
                  <a:rPr lang="en-US" altLang="zh-CN" sz="1200" b="0" kern="0" dirty="0">
                    <a:solidFill>
                      <a:schemeClr val="bg1"/>
                    </a:solidFill>
                    <a:latin typeface="Cambria Math" panose="02040503050406030204" pitchFamily="18" charset="0"/>
                    <a:ea typeface="Cambria Math" panose="02040503050406030204" pitchFamily="18" charset="0"/>
                  </a:rPr>
                  <a:t>-walks from the two nodes meet at the same step.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latin typeface="Cambria Math" panose="02040503050406030204" pitchFamily="18" charset="0"/>
                  <a:ea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latin typeface="Cambria Math" panose="02040503050406030204" pitchFamily="18" charset="0"/>
                    <a:ea typeface="Cambria Math" panose="02040503050406030204" pitchFamily="18" charset="0"/>
                  </a:rPr>
                  <a:t>the Monte Carlo method of </a:t>
                </a:r>
                <a:r>
                  <a:rPr kumimoji="1" lang="en-US" altLang="zh-CN" dirty="0" err="1">
                    <a:latin typeface="Cambria Math" panose="02040503050406030204" pitchFamily="18" charset="0"/>
                    <a:ea typeface="Cambria Math" panose="02040503050406030204" pitchFamily="18" charset="0"/>
                  </a:rPr>
                  <a:t>SimRank</a:t>
                </a:r>
                <a:r>
                  <a:rPr kumimoji="1" lang="en-US" altLang="zh-CN" dirty="0">
                    <a:latin typeface="Cambria Math" panose="02040503050406030204" pitchFamily="18" charset="0"/>
                    <a:ea typeface="Cambria Math" panose="020405030504060302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a:p>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32</a:t>
            </a:fld>
            <a:endParaRPr lang="zh-CN" altLang="en-US"/>
          </a:p>
        </p:txBody>
      </p:sp>
    </p:spTree>
    <p:extLst>
      <p:ext uri="{BB962C8B-B14F-4D97-AF65-F5344CB8AC3E}">
        <p14:creationId xmlns:p14="http://schemas.microsoft.com/office/powerpoint/2010/main" val="3726736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Repeat generating pairs of square root of c walks from node u and v. And we can regard the percentage of walk pairs which meet at the same step as the estimation of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between u and v. This provides us a different interpretation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from Monte-Carlo aspect.</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33</a:t>
            </a:fld>
            <a:endParaRPr lang="zh-CN" altLang="en-US"/>
          </a:p>
        </p:txBody>
      </p:sp>
    </p:spTree>
    <p:extLst>
      <p:ext uri="{BB962C8B-B14F-4D97-AF65-F5344CB8AC3E}">
        <p14:creationId xmlns:p14="http://schemas.microsoft.com/office/powerpoint/2010/main" val="2446993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detail, they use one minus c to substitute each entry of matrix D. Recall that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𝑣</m:t>
                        </m:r>
                      </m:e>
                      <m:sub>
                        <m:r>
                          <a:rPr lang="en-US" altLang="zh-CN" sz="1200" i="1" kern="1200">
                            <a:solidFill>
                              <a:schemeClr val="tx1"/>
                            </a:solidFill>
                            <a:effectLst/>
                            <a:latin typeface="Cambria Math" panose="02040503050406030204" pitchFamily="18" charset="0"/>
                            <a:ea typeface="+mn-ea"/>
                            <a:cs typeface="+mn-cs"/>
                          </a:rPr>
                          <m:t>𝑘</m:t>
                        </m:r>
                      </m:sub>
                    </m:sSub>
                  </m:oMath>
                </a14:m>
                <a:r>
                  <a:rPr lang="en-US" altLang="zh-CN" sz="1200" kern="1200" dirty="0">
                    <a:solidFill>
                      <a:schemeClr val="tx1"/>
                    </a:solidFill>
                    <a:effectLst/>
                    <a:latin typeface="+mn-lt"/>
                    <a:ea typeface="+mn-ea"/>
                    <a:cs typeface="+mn-cs"/>
                  </a:rPr>
                  <a:t> do not meet later. So, this incorrect substitution causes large error. </a:t>
                </a:r>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In detail, they use one minus c to substitute each entry of matrix D. Recall that D(</a:t>
                </a:r>
                <a:r>
                  <a:rPr lang="en-US" altLang="zh-CN" sz="1200" kern="1200" dirty="0" err="1">
                    <a:solidFill>
                      <a:schemeClr val="tx1"/>
                    </a:solidFill>
                    <a:effectLst/>
                    <a:latin typeface="+mn-lt"/>
                    <a:ea typeface="+mn-ea"/>
                    <a:cs typeface="+mn-cs"/>
                  </a:rPr>
                  <a:t>k,k</a:t>
                </a:r>
                <a:r>
                  <a:rPr lang="en-US" altLang="zh-CN" sz="1200" kern="1200" dirty="0">
                    <a:solidFill>
                      <a:schemeClr val="tx1"/>
                    </a:solidFill>
                    <a:effectLst/>
                    <a:latin typeface="+mn-lt"/>
                    <a:ea typeface="+mn-ea"/>
                    <a:cs typeface="+mn-cs"/>
                  </a:rPr>
                  <a:t>) is used to avoid double counting and denotes the probability that two square root of c walks starting from node </a:t>
                </a:r>
                <a:r>
                  <a:rPr lang="en-US" altLang="zh-CN" sz="1200" i="0" kern="1200">
                    <a:solidFill>
                      <a:schemeClr val="tx1"/>
                    </a:solidFill>
                    <a:effectLst/>
                    <a:latin typeface="+mn-lt"/>
                    <a:ea typeface="+mn-ea"/>
                    <a:cs typeface="+mn-cs"/>
                  </a:rPr>
                  <a:t>𝑣</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en-US" altLang="zh-CN" sz="1200" kern="1200" dirty="0">
                    <a:solidFill>
                      <a:schemeClr val="tx1"/>
                    </a:solidFill>
                    <a:effectLst/>
                    <a:latin typeface="+mn-lt"/>
                    <a:ea typeface="+mn-ea"/>
                    <a:cs typeface="+mn-cs"/>
                  </a:rPr>
                  <a:t> do not meet later. So, this incorrect substitution causes large error. </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34</a:t>
            </a:fld>
            <a:endParaRPr lang="zh-CN" altLang="en-US"/>
          </a:p>
        </p:txBody>
      </p:sp>
    </p:spTree>
    <p:extLst>
      <p:ext uri="{BB962C8B-B14F-4D97-AF65-F5344CB8AC3E}">
        <p14:creationId xmlns:p14="http://schemas.microsoft.com/office/powerpoint/2010/main" val="125518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Because the power method given by </a:t>
            </a:r>
            <a:r>
              <a:rPr lang="en-US" altLang="zh-CN" sz="1200" kern="1200" dirty="0" err="1">
                <a:solidFill>
                  <a:schemeClr val="tx1"/>
                </a:solidFill>
                <a:effectLst/>
                <a:latin typeface="+mn-lt"/>
                <a:ea typeface="+mn-ea"/>
                <a:cs typeface="+mn-cs"/>
              </a:rPr>
              <a:t>SimRank’s</a:t>
            </a:r>
            <a:r>
              <a:rPr lang="en-US" altLang="zh-CN" sz="1200" kern="1200" dirty="0">
                <a:solidFill>
                  <a:schemeClr val="tx1"/>
                </a:solidFill>
                <a:effectLst/>
                <a:latin typeface="+mn-lt"/>
                <a:ea typeface="+mn-ea"/>
                <a:cs typeface="+mn-cs"/>
              </a:rPr>
              <a:t> definition is infeasible for large graphs, many methods have emerged to propose approximate algorithms to extend the scalability of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However, we don’t have the ground truths derived by power method based on definition, </a:t>
            </a:r>
          </a:p>
          <a:p>
            <a:r>
              <a:rPr lang="en-US" altLang="zh-CN" sz="1200" kern="1200" dirty="0">
                <a:solidFill>
                  <a:schemeClr val="tx1"/>
                </a:solidFill>
                <a:effectLst/>
                <a:latin typeface="+mn-lt"/>
                <a:ea typeface="+mn-ea"/>
                <a:cs typeface="+mn-cs"/>
              </a:rPr>
              <a:t>(Click!) How should we evaluate the performance of these approximate methods without ground truths on large graphs? </a:t>
            </a:r>
          </a:p>
          <a:p>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1216055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a:solidFill>
                  <a:schemeClr val="tx1"/>
                </a:solidFill>
                <a:effectLst/>
                <a:latin typeface="+mn-lt"/>
                <a:ea typeface="+mn-ea"/>
                <a:cs typeface="+mn-cs"/>
              </a:rPr>
              <a:t>Many methods take the following measurement: they evaluate the accuracy on small graphs and report the efficiency or scalability on large graphs with consistent</a:t>
            </a:r>
            <a:r>
              <a:rPr lang="en-US" altLang="zh-CN" sz="1200" kern="1200" baseline="0" dirty="0">
                <a:solidFill>
                  <a:schemeClr val="tx1"/>
                </a:solidFill>
                <a:effectLst/>
                <a:latin typeface="+mn-lt"/>
                <a:ea typeface="+mn-ea"/>
                <a:cs typeface="+mn-cs"/>
              </a:rPr>
              <a:t> parameters</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But such measurement can lead to quite unfair conclusion. </a:t>
            </a:r>
          </a:p>
          <a:p>
            <a:r>
              <a:rPr lang="en-US" altLang="zh-CN" sz="1200" kern="1200" dirty="0">
                <a:solidFill>
                  <a:schemeClr val="tx1"/>
                </a:solidFill>
                <a:effectLst/>
                <a:latin typeface="+mn-lt"/>
                <a:ea typeface="+mn-ea"/>
                <a:cs typeface="+mn-cs"/>
              </a:rPr>
              <a:t>For example, we have two methods method 1 and method</a:t>
            </a:r>
            <a:r>
              <a:rPr lang="en-US" altLang="zh-CN" sz="1200" kern="1200" baseline="0" dirty="0">
                <a:solidFill>
                  <a:schemeClr val="tx1"/>
                </a:solidFill>
                <a:effectLst/>
                <a:latin typeface="+mn-lt"/>
                <a:ea typeface="+mn-ea"/>
                <a:cs typeface="+mn-cs"/>
              </a:rPr>
              <a:t> 2(Click!) </a:t>
            </a:r>
            <a:r>
              <a:rPr lang="en-US" altLang="zh-CN" sz="1200" kern="1200" dirty="0">
                <a:solidFill>
                  <a:schemeClr val="tx1"/>
                </a:solidFill>
                <a:effectLst/>
                <a:latin typeface="+mn-lt"/>
                <a:ea typeface="+mn-ea"/>
                <a:cs typeface="+mn-cs"/>
              </a:rPr>
              <a:t>given in the left side and right side.</a:t>
            </a:r>
            <a:r>
              <a:rPr lang="en-US" altLang="zh-CN" sz="1200" kern="1200" baseline="0" dirty="0">
                <a:solidFill>
                  <a:schemeClr val="tx1"/>
                </a:solidFill>
                <a:effectLst/>
                <a:latin typeface="+mn-lt"/>
                <a:ea typeface="+mn-ea"/>
                <a:cs typeface="+mn-cs"/>
              </a:rPr>
              <a:t> They are all Monte-Carlo based methods that they generate pairs of random walks to check whether the two walk meet at the same step. And they use the percentage of walks that meet in the process to estimate </a:t>
            </a:r>
            <a:r>
              <a:rPr lang="en-US" altLang="zh-CN" sz="1200" kern="1200" baseline="0" dirty="0" err="1">
                <a:solidFill>
                  <a:schemeClr val="tx1"/>
                </a:solidFill>
                <a:effectLst/>
                <a:latin typeface="+mn-lt"/>
                <a:ea typeface="+mn-ea"/>
                <a:cs typeface="+mn-cs"/>
              </a:rPr>
              <a:t>SimRank</a:t>
            </a:r>
            <a:r>
              <a:rPr lang="en-US" altLang="zh-CN" sz="1200" kern="1200" baseline="0" dirty="0">
                <a:solidFill>
                  <a:schemeClr val="tx1"/>
                </a:solidFill>
                <a:effectLst/>
                <a:latin typeface="+mn-lt"/>
                <a:ea typeface="+mn-ea"/>
                <a:cs typeface="+mn-cs"/>
              </a:rPr>
              <a:t> scores between the two nodes. Method 1 decides to </a:t>
            </a:r>
            <a:r>
              <a:rPr lang="en-US" altLang="zh-CN" sz="1200" kern="1200" dirty="0">
                <a:solidFill>
                  <a:schemeClr val="tx1"/>
                </a:solidFill>
                <a:effectLst/>
                <a:latin typeface="+mn-lt"/>
                <a:ea typeface="+mn-ea"/>
                <a:cs typeface="+mn-cs"/>
              </a:rPr>
              <a:t>fix the  number of random walks as 1000 on both small and large graphs.(Click!) And method 2 tries to fix the error parameter \e and generate 1000 walks on small graphs and ten million walks on large graphs.(Click!) Suppose the two methods achieve the same accuracy on small graphs. .(Click!) The query time of method 1 is definitely smaller than that of method 2 on large graphs. So can we come to the conclusion that method 1 has the better efficiency than method 2 on large graphs(Click!)? Of course not. Because 1000 walks on large graphs are quite insufficient to achieve the same accuracy as that on small graphs. Only comparing the speed of two methods on large graphs is unreasonable. This absurd conclusion is mainly caused by lack of ground truths.</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5</a:t>
            </a:fld>
            <a:endParaRPr lang="zh-CN" altLang="en-US"/>
          </a:p>
        </p:txBody>
      </p:sp>
    </p:spTree>
    <p:extLst>
      <p:ext uri="{BB962C8B-B14F-4D97-AF65-F5344CB8AC3E}">
        <p14:creationId xmlns:p14="http://schemas.microsoft.com/office/powerpoint/2010/main" val="176748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Furthermore, the structure of small and large graphs can be quite different. So the accuracy results on small graphs can only serve as a rough guideline as we mentioned before. Designing algorithms without ground truths is just like shooting in the dark.</a:t>
            </a:r>
          </a:p>
          <a:p>
            <a:r>
              <a:rPr lang="en-US" altLang="zh-CN" sz="1200" kern="1200" dirty="0">
                <a:solidFill>
                  <a:schemeClr val="tx1"/>
                </a:solidFill>
                <a:effectLst/>
                <a:latin typeface="+mn-lt"/>
                <a:ea typeface="+mn-ea"/>
                <a:cs typeface="+mn-cs"/>
              </a:rPr>
              <a:t>So ground truths on large graphs are quite important for fair evaluation.</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6</a:t>
            </a:fld>
            <a:endParaRPr lang="zh-CN" altLang="en-US"/>
          </a:p>
        </p:txBody>
      </p:sp>
    </p:spTree>
    <p:extLst>
      <p:ext uri="{BB962C8B-B14F-4D97-AF65-F5344CB8AC3E}">
        <p14:creationId xmlns:p14="http://schemas.microsoft.com/office/powerpoint/2010/main" val="117979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Based on these problems,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7</a:t>
            </a:fld>
            <a:endParaRPr lang="zh-CN" altLang="en-US"/>
          </a:p>
        </p:txBody>
      </p:sp>
    </p:spTree>
    <p:extLst>
      <p:ext uri="{BB962C8B-B14F-4D97-AF65-F5344CB8AC3E}">
        <p14:creationId xmlns:p14="http://schemas.microsoft.com/office/powerpoint/2010/main" val="155109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we propose the first method,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which is able to return the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with 10 to the minus 7</a:t>
            </a:r>
            <a:r>
              <a:rPr lang="en-US" altLang="zh-CN" sz="1200" kern="1200" baseline="30000" dirty="0">
                <a:solidFill>
                  <a:schemeClr val="tx1"/>
                </a:solidFill>
                <a:effectLst/>
                <a:latin typeface="+mn-lt"/>
                <a:ea typeface="+mn-ea"/>
                <a:cs typeface="+mn-cs"/>
              </a:rPr>
              <a:t>th</a:t>
            </a:r>
            <a:r>
              <a:rPr lang="en-US" altLang="zh-CN" sz="1200" kern="1200" dirty="0">
                <a:solidFill>
                  <a:schemeClr val="tx1"/>
                </a:solidFill>
                <a:effectLst/>
                <a:latin typeface="+mn-lt"/>
                <a:ea typeface="+mn-ea"/>
                <a:cs typeface="+mn-cs"/>
              </a:rPr>
              <a:t> power additive error</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(Click!)which are the same as ground truths in the float type.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Here, single-source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means we the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values between each node and a given source node.</a:t>
            </a:r>
          </a:p>
          <a:p>
            <a:r>
              <a:rPr lang="en-US" altLang="zh-CN" sz="1200" kern="1200" dirty="0">
                <a:solidFill>
                  <a:schemeClr val="tx1"/>
                </a:solidFill>
                <a:effectLst/>
                <a:latin typeface="+mn-lt"/>
                <a:ea typeface="+mn-ea"/>
                <a:cs typeface="+mn-cs"/>
              </a:rPr>
              <a:t>(Click!)On graphs with billions of edges,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return ground truths within a few hours. </a:t>
            </a:r>
          </a:p>
          <a:p>
            <a:r>
              <a:rPr lang="en-US" altLang="zh-CN" sz="1200" kern="1200" dirty="0">
                <a:solidFill>
                  <a:schemeClr val="tx1"/>
                </a:solidFill>
                <a:effectLst/>
                <a:latin typeface="+mn-lt"/>
                <a:ea typeface="+mn-ea"/>
                <a:cs typeface="+mn-cs"/>
              </a:rPr>
              <a:t>(Click!)Recall that the power method can only support graphs with less than 12 thousand nodes. But we can derive the same results as power method on one billion edges graphs. </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8</a:t>
            </a:fld>
            <a:endParaRPr lang="zh-CN" altLang="en-US"/>
          </a:p>
        </p:txBody>
      </p:sp>
    </p:spTree>
    <p:extLst>
      <p:ext uri="{BB962C8B-B14F-4D97-AF65-F5344CB8AC3E}">
        <p14:creationId xmlns:p14="http://schemas.microsoft.com/office/powerpoint/2010/main" val="2866732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So we first analyze why existing single-source methods cannot achieve exactness.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Then we show why </a:t>
                </a:r>
                <a:r>
                  <a:rPr lang="en-US" altLang="zh-CN" sz="1200" kern="1200" dirty="0" err="1">
                    <a:solidFill>
                      <a:schemeClr val="tx1"/>
                    </a:solidFill>
                    <a:effectLst/>
                    <a:latin typeface="+mn-lt"/>
                    <a:ea typeface="+mn-ea"/>
                    <a:cs typeface="+mn-cs"/>
                  </a:rPr>
                  <a:t>ExactSim</a:t>
                </a:r>
                <a:r>
                  <a:rPr lang="en-US" altLang="zh-CN" sz="1200" kern="1200" dirty="0">
                    <a:solidFill>
                      <a:schemeClr val="tx1"/>
                    </a:solidFill>
                    <a:effectLst/>
                    <a:latin typeface="+mn-lt"/>
                    <a:ea typeface="+mn-ea"/>
                    <a:cs typeface="+mn-cs"/>
                  </a:rPr>
                  <a:t> can solve this problem.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As mentioned before, there are many approximate methods aiming to compute </a:t>
                </a:r>
                <a:r>
                  <a:rPr lang="en-US" altLang="zh-CN" sz="1200" kern="1200" dirty="0" err="1">
                    <a:solidFill>
                      <a:schemeClr val="tx1"/>
                    </a:solidFill>
                    <a:effectLst/>
                    <a:latin typeface="+mn-lt"/>
                    <a:ea typeface="+mn-ea"/>
                    <a:cs typeface="+mn-cs"/>
                  </a:rPr>
                  <a:t>SimRank</a:t>
                </a:r>
                <a:r>
                  <a:rPr lang="en-US" altLang="zh-CN" sz="1200" kern="1200" dirty="0">
                    <a:solidFill>
                      <a:schemeClr val="tx1"/>
                    </a:solidFill>
                    <a:effectLst/>
                    <a:latin typeface="+mn-lt"/>
                    <a:ea typeface="+mn-ea"/>
                    <a:cs typeface="+mn-cs"/>
                  </a:rPr>
                  <a:t> results on large graphs.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We can classify them into three categories: Linearization methods, Monte-Carlo based methods and local push methods.</a:t>
                </a:r>
              </a:p>
              <a:p>
                <a:endParaRPr kumimoji="1" lang="zh-CN" altLang="en-US" dirty="0"/>
              </a:p>
            </p:txBody>
          </p:sp>
        </mc:Choice>
        <mc:Fallback xmlns="">
          <p:sp>
            <p:nvSpPr>
              <p:cNvPr id="3" name="备注占位符 2"/>
              <p:cNvSpPr>
                <a:spLocks noGrp="1"/>
              </p:cNvSpPr>
              <p:nvPr>
                <p:ph type="body" idx="1"/>
              </p:nvPr>
            </p:nvSpPr>
            <p:spPr/>
            <p:txBody>
              <a:bodyPr/>
              <a:lstStyle/>
              <a:p>
                <a:r>
                  <a:rPr kumimoji="1" lang="en-US" altLang="zh-CN" dirty="0"/>
                  <a:t>None of existing methods can achieve </a:t>
                </a:r>
                <a:r>
                  <a:rPr kumimoji="1" lang="en-US" altLang="zh-CN" sz="1200" i="0">
                    <a:latin typeface="Cambria Math" charset="0"/>
                    <a:ea typeface="DengXian" charset="-122"/>
                    <a:cs typeface="DengXian" charset="-122"/>
                  </a:rPr>
                  <a:t>𝜀=10</a:t>
                </a:r>
                <a:r>
                  <a:rPr kumimoji="1" lang="en-US" altLang="zh-CN" sz="1200" i="0">
                    <a:latin typeface="Cambria Math" panose="02040503050406030204" pitchFamily="18" charset="0"/>
                    <a:ea typeface="DengXian" charset="-122"/>
                    <a:cs typeface="DengXian" charset="-122"/>
                  </a:rPr>
                  <a:t>^(</a:t>
                </a:r>
                <a:r>
                  <a:rPr kumimoji="1" lang="en-US" altLang="zh-CN" sz="1200" i="0">
                    <a:latin typeface="Cambria Math" charset="0"/>
                    <a:ea typeface="DengXian" charset="-122"/>
                    <a:cs typeface="DengXian" charset="-122"/>
                  </a:rPr>
                  <a:t>−7</a:t>
                </a:r>
                <a:r>
                  <a:rPr kumimoji="1" lang="en-US" altLang="zh-CN" sz="1200" i="0">
                    <a:latin typeface="Cambria Math" panose="02040503050406030204" pitchFamily="18" charset="0"/>
                    <a:ea typeface="DengXian" charset="-122"/>
                    <a:cs typeface="DengXian" charset="-122"/>
                  </a:rPr>
                  <a:t>)</a:t>
                </a:r>
                <a:r>
                  <a:rPr kumimoji="1" lang="en-US" altLang="zh-CN" dirty="0"/>
                  <a:t> single-source SimRank results</a:t>
                </a:r>
                <a:endParaRPr kumimoji="1" lang="zh-CN" altLang="en-US" dirty="0"/>
              </a:p>
            </p:txBody>
          </p:sp>
        </mc:Fallback>
      </mc:AlternateContent>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143578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ithub.com/wanghzccls/ExactSim" TargetMode="External"/><Relationship Id="rId4" Type="http://schemas.openxmlformats.org/officeDocument/2006/relationships/hyperlink" Target="mailto:zhewei@ruc.edu.c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8.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18.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36.png"/><Relationship Id="rId12"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5.png"/><Relationship Id="rId5" Type="http://schemas.openxmlformats.org/officeDocument/2006/relationships/image" Target="../media/image31.png"/><Relationship Id="rId10" Type="http://schemas.openxmlformats.org/officeDocument/2006/relationships/image" Target="../media/image44.png"/><Relationship Id="rId4" Type="http://schemas.openxmlformats.org/officeDocument/2006/relationships/image" Target="../media/image251.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customXml" Target="../ink/ink2.xml"/><Relationship Id="rId12"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1.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image" Target="../media/image411.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01.png"/><Relationship Id="rId4" Type="http://schemas.openxmlformats.org/officeDocument/2006/relationships/image" Target="../media/image270.png"/></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80.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10.png"/><Relationship Id="rId7" Type="http://schemas.openxmlformats.org/officeDocument/2006/relationships/image" Target="../media/image2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108520" y="1291950"/>
            <a:ext cx="9324528" cy="2448272"/>
          </a:xfrm>
        </p:spPr>
        <p:txBody>
          <a:bodyPr/>
          <a:lstStyle/>
          <a:p>
            <a:r>
              <a:rPr lang="en-US" altLang="zh-CN" sz="3400" dirty="0">
                <a:latin typeface="+mj-lt"/>
                <a:ea typeface="Cambria Math" panose="02040503050406030204" pitchFamily="18" charset="0"/>
              </a:rPr>
              <a:t>Exact Single-Source </a:t>
            </a:r>
            <a:r>
              <a:rPr lang="en-US" altLang="zh-CN" sz="3400" dirty="0" err="1">
                <a:latin typeface="+mj-lt"/>
                <a:ea typeface="Cambria Math" panose="02040503050406030204" pitchFamily="18" charset="0"/>
              </a:rPr>
              <a:t>SimRank</a:t>
            </a:r>
            <a:r>
              <a:rPr lang="en-US" altLang="zh-CN" sz="3400" dirty="0">
                <a:latin typeface="+mj-lt"/>
                <a:ea typeface="Cambria Math" panose="02040503050406030204" pitchFamily="18" charset="0"/>
              </a:rPr>
              <a:t> Computation on Large Graphs </a:t>
            </a:r>
          </a:p>
        </p:txBody>
      </p:sp>
      <p:sp>
        <p:nvSpPr>
          <p:cNvPr id="4" name="矩形 3">
            <a:extLst>
              <a:ext uri="{FF2B5EF4-FFF2-40B4-BE49-F238E27FC236}">
                <a16:creationId xmlns:a16="http://schemas.microsoft.com/office/drawing/2014/main" id="{F8A3A57C-ADF2-4990-AF2E-9ED9EE0EEC12}"/>
              </a:ext>
            </a:extLst>
          </p:cNvPr>
          <p:cNvSpPr/>
          <p:nvPr/>
        </p:nvSpPr>
        <p:spPr>
          <a:xfrm>
            <a:off x="755576" y="3356992"/>
            <a:ext cx="8208912" cy="769441"/>
          </a:xfrm>
          <a:prstGeom prst="rect">
            <a:avLst/>
          </a:prstGeom>
        </p:spPr>
        <p:txBody>
          <a:bodyPr wrap="square">
            <a:spAutoFit/>
          </a:bodyPr>
          <a:lstStyle/>
          <a:p>
            <a:r>
              <a:rPr lang="en-US" altLang="zh-CN" sz="2000" dirty="0">
                <a:solidFill>
                  <a:schemeClr val="accent1">
                    <a:lumMod val="50000"/>
                  </a:schemeClr>
                </a:solidFill>
              </a:rPr>
              <a:t>Hanzhi Wang</a:t>
            </a:r>
            <a:r>
              <a:rPr lang="en-US" altLang="zh-CN" sz="2000" dirty="0"/>
              <a:t>, </a:t>
            </a:r>
            <a:r>
              <a:rPr lang="en-US" altLang="zh-CN" sz="2000" dirty="0" err="1"/>
              <a:t>Zhewei</a:t>
            </a:r>
            <a:r>
              <a:rPr lang="en-US" altLang="zh-CN" sz="2000" dirty="0"/>
              <a:t> Wei</a:t>
            </a:r>
            <a:r>
              <a:rPr lang="zh-CN" altLang="en-US" sz="2000" dirty="0"/>
              <a:t>*</a:t>
            </a:r>
            <a:r>
              <a:rPr lang="en-US" altLang="zh-CN" sz="2000" dirty="0"/>
              <a:t>, Ye Yuan, </a:t>
            </a:r>
            <a:r>
              <a:rPr lang="en-US" altLang="zh-CN" sz="2000" dirty="0" err="1"/>
              <a:t>Xiaoyong</a:t>
            </a:r>
            <a:r>
              <a:rPr lang="en-US" altLang="zh-CN" sz="2000" dirty="0"/>
              <a:t> Du, and Ji-Rong Wen </a:t>
            </a:r>
          </a:p>
          <a:p>
            <a:endParaRPr lang="en-US" altLang="zh-CN" sz="2400" dirty="0"/>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48" y="5616420"/>
            <a:ext cx="3551512" cy="101986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FBD5AC2B-608B-014C-A96D-359F4BDC0F23}"/>
              </a:ext>
            </a:extLst>
          </p:cNvPr>
          <p:cNvSpPr txBox="1"/>
          <p:nvPr/>
        </p:nvSpPr>
        <p:spPr>
          <a:xfrm>
            <a:off x="35496" y="294953"/>
            <a:ext cx="2736304" cy="523220"/>
          </a:xfrm>
          <a:prstGeom prst="rect">
            <a:avLst/>
          </a:prstGeom>
          <a:noFill/>
        </p:spPr>
        <p:txBody>
          <a:bodyPr wrap="square" rtlCol="0">
            <a:spAutoFit/>
          </a:bodyPr>
          <a:lstStyle/>
          <a:p>
            <a:r>
              <a:rPr lang="en-US" altLang="zh-Hans" sz="2800" dirty="0">
                <a:latin typeface="+mj-lt"/>
              </a:rPr>
              <a:t>SIGMOD</a:t>
            </a:r>
            <a:r>
              <a:rPr lang="zh-Hans" altLang="en-US" sz="2800" dirty="0">
                <a:latin typeface="+mj-lt"/>
              </a:rPr>
              <a:t>  </a:t>
            </a:r>
            <a:r>
              <a:rPr lang="en-US" altLang="zh-Hans" sz="2800" dirty="0">
                <a:latin typeface="+mj-lt"/>
              </a:rPr>
              <a:t>2020</a:t>
            </a:r>
            <a:endParaRPr kumimoji="1" lang="zh-CN" altLang="en-US" sz="2800" dirty="0">
              <a:latin typeface="+mj-lt"/>
            </a:endParaRPr>
          </a:p>
        </p:txBody>
      </p:sp>
      <p:sp>
        <p:nvSpPr>
          <p:cNvPr id="10" name="矩形 9">
            <a:extLst>
              <a:ext uri="{FF2B5EF4-FFF2-40B4-BE49-F238E27FC236}">
                <a16:creationId xmlns:a16="http://schemas.microsoft.com/office/drawing/2014/main" id="{EA01C35B-E43B-DD40-958A-7F8909D22662}"/>
              </a:ext>
            </a:extLst>
          </p:cNvPr>
          <p:cNvSpPr/>
          <p:nvPr/>
        </p:nvSpPr>
        <p:spPr>
          <a:xfrm>
            <a:off x="2267744" y="4077072"/>
            <a:ext cx="5328592" cy="707886"/>
          </a:xfrm>
          <a:prstGeom prst="rect">
            <a:avLst/>
          </a:prstGeom>
        </p:spPr>
        <p:txBody>
          <a:bodyPr wrap="square">
            <a:spAutoFit/>
          </a:bodyPr>
          <a:lstStyle/>
          <a:p>
            <a:r>
              <a:rPr lang="en-US" altLang="zh-CN" sz="2000" dirty="0"/>
              <a:t>Contact: </a:t>
            </a:r>
            <a:r>
              <a:rPr lang="en-US" altLang="zh-CN" sz="2000" dirty="0">
                <a:hlinkClick r:id="rId4">
                  <a:extLst>
                    <a:ext uri="{A12FA001-AC4F-418D-AE19-62706E023703}">
                      <ahyp:hlinkClr xmlns:ahyp="http://schemas.microsoft.com/office/drawing/2018/hyperlinkcolor" val="tx"/>
                    </a:ext>
                  </a:extLst>
                </a:hlinkClick>
              </a:rPr>
              <a:t>zhewei@ruc.edu.cn</a:t>
            </a:r>
            <a:endParaRPr lang="en-US" altLang="zh-CN" sz="2000" dirty="0"/>
          </a:p>
          <a:p>
            <a:r>
              <a:rPr lang="en-US" altLang="zh-CN" sz="2000" dirty="0"/>
              <a:t>Code: </a:t>
            </a:r>
            <a:r>
              <a:rPr lang="en-US" altLang="zh-CN" sz="2000" dirty="0">
                <a:hlinkClick r:id="rId5">
                  <a:extLst>
                    <a:ext uri="{A12FA001-AC4F-418D-AE19-62706E023703}">
                      <ahyp:hlinkClr xmlns:ahyp="http://schemas.microsoft.com/office/drawing/2018/hyperlinkcolor" val="tx"/>
                    </a:ext>
                  </a:extLst>
                </a:hlinkClick>
              </a:rPr>
              <a:t>https://github.com/wanghzccls/ExactSim</a:t>
            </a:r>
            <a:endParaRPr lang="en-US" altLang="zh-CN" sz="2000" dirty="0"/>
          </a:p>
        </p:txBody>
      </p:sp>
      <p:pic>
        <p:nvPicPr>
          <p:cNvPr id="6" name="图片 5" descr="图片包含 游戏机, 画&#10;&#10;描述已自动生成">
            <a:extLst>
              <a:ext uri="{FF2B5EF4-FFF2-40B4-BE49-F238E27FC236}">
                <a16:creationId xmlns:a16="http://schemas.microsoft.com/office/drawing/2014/main" id="{B3C4A417-7C2E-C94F-A193-094A4F8DF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320" y="5589240"/>
            <a:ext cx="3698232" cy="1056637"/>
          </a:xfrm>
          <a:prstGeom prst="rect">
            <a:avLst/>
          </a:prstGeom>
        </p:spPr>
      </p:pic>
    </p:spTree>
    <p:extLst>
      <p:ext uri="{BB962C8B-B14F-4D97-AF65-F5344CB8AC3E}">
        <p14:creationId xmlns:p14="http://schemas.microsoft.com/office/powerpoint/2010/main" val="17801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29094"/>
            <a:ext cx="8244408"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exactness</a:t>
            </a:r>
            <a:endParaRPr lang="zh-CN" altLang="en-US" sz="2800" dirty="0"/>
          </a:p>
        </p:txBody>
      </p:sp>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chemeClr val="accent5"/>
                </a:solidFill>
              </a:rPr>
              <a:t>Monte Caro Sampling</a:t>
            </a:r>
            <a:endParaRPr lang="zh-CN" altLang="en-US" sz="2800" dirty="0">
              <a:solidFill>
                <a:schemeClr val="accent5"/>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chemeClr val="accent5"/>
                </a:solidFill>
              </a:rPr>
              <a:t>Local Push</a:t>
            </a:r>
            <a:endParaRPr lang="zh-CN" altLang="en-US" sz="2800" dirty="0">
              <a:solidFill>
                <a:schemeClr val="accent5"/>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solidFill>
                  <a:schemeClr val="accent2">
                    <a:lumMod val="40000"/>
                    <a:lumOff val="60000"/>
                  </a:schemeClr>
                </a:solidFill>
              </a:rPr>
              <a:t>Monte Carlo</a:t>
            </a:r>
          </a:p>
          <a:p>
            <a:r>
              <a:rPr lang="en-US" altLang="zh-CN" sz="1500" dirty="0" err="1">
                <a:solidFill>
                  <a:schemeClr val="accent2">
                    <a:lumMod val="40000"/>
                    <a:lumOff val="60000"/>
                  </a:schemeClr>
                </a:solidFill>
              </a:rPr>
              <a:t>Fogaras</a:t>
            </a:r>
            <a:r>
              <a:rPr lang="en-US" altLang="zh-CN" sz="1500" dirty="0">
                <a:solidFill>
                  <a:schemeClr val="accent2">
                    <a:lumMod val="40000"/>
                    <a:lumOff val="60000"/>
                  </a:schemeClr>
                </a:solidFill>
              </a:rPr>
              <a:t>, WWW05</a:t>
            </a:r>
            <a:endParaRPr lang="zh-CN" altLang="en-US" sz="1500" dirty="0">
              <a:solidFill>
                <a:schemeClr val="accent2">
                  <a:lumMod val="40000"/>
                  <a:lumOff val="60000"/>
                </a:schemeClr>
              </a:solidFill>
            </a:endParaRPr>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solidFill>
                  <a:schemeClr val="accent2">
                    <a:lumMod val="40000"/>
                    <a:lumOff val="60000"/>
                  </a:schemeClr>
                </a:solidFill>
              </a:rPr>
              <a:t>TopSim</a:t>
            </a:r>
            <a:endParaRPr lang="en-US" altLang="zh-CN" sz="1500" dirty="0">
              <a:solidFill>
                <a:schemeClr val="accent2">
                  <a:lumMod val="40000"/>
                  <a:lumOff val="60000"/>
                </a:schemeClr>
              </a:solidFill>
            </a:endParaRPr>
          </a:p>
          <a:p>
            <a:r>
              <a:rPr lang="en-US" altLang="zh-CN" sz="1500" dirty="0">
                <a:solidFill>
                  <a:schemeClr val="accent2">
                    <a:lumMod val="40000"/>
                    <a:lumOff val="60000"/>
                  </a:schemeClr>
                </a:solidFill>
              </a:rPr>
              <a:t>Jeffery Yu, ICDE12</a:t>
            </a:r>
            <a:endParaRPr lang="zh-CN" altLang="en-US" sz="1500" dirty="0">
              <a:solidFill>
                <a:schemeClr val="accent2">
                  <a:lumMod val="40000"/>
                  <a:lumOff val="60000"/>
                </a:schemeClr>
              </a:solidFill>
            </a:endParaRPr>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solidFill>
                  <a:schemeClr val="accent2">
                    <a:lumMod val="40000"/>
                    <a:lumOff val="60000"/>
                  </a:schemeClr>
                </a:solidFill>
              </a:rPr>
              <a:t>ProbeSim</a:t>
            </a:r>
            <a:endParaRPr lang="en-US" altLang="zh-CN" sz="1500" dirty="0">
              <a:solidFill>
                <a:schemeClr val="accent2">
                  <a:lumMod val="40000"/>
                  <a:lumOff val="60000"/>
                </a:schemeClr>
              </a:solidFill>
            </a:endParaRPr>
          </a:p>
          <a:p>
            <a:r>
              <a:rPr lang="en-US" altLang="zh-CN" sz="1500" dirty="0">
                <a:solidFill>
                  <a:schemeClr val="accent2">
                    <a:lumMod val="40000"/>
                    <a:lumOff val="60000"/>
                  </a:schemeClr>
                </a:solidFill>
              </a:rPr>
              <a:t>Y. Liu, VLDB18</a:t>
            </a:r>
            <a:endParaRPr lang="zh-CN" altLang="en-US" sz="1500" dirty="0">
              <a:solidFill>
                <a:schemeClr val="accent2">
                  <a:lumMod val="40000"/>
                  <a:lumOff val="60000"/>
                </a:schemeClr>
              </a:solidFill>
            </a:endParaRPr>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solidFill>
                  <a:schemeClr val="accent2">
                    <a:lumMod val="40000"/>
                    <a:lumOff val="60000"/>
                  </a:schemeClr>
                </a:solidFill>
              </a:rPr>
              <a:t>PRSim</a:t>
            </a:r>
            <a:r>
              <a:rPr lang="en-US" altLang="zh-CN" sz="1500" dirty="0">
                <a:solidFill>
                  <a:schemeClr val="accent2">
                    <a:lumMod val="40000"/>
                    <a:lumOff val="60000"/>
                  </a:schemeClr>
                </a:solidFill>
              </a:rPr>
              <a:t> </a:t>
            </a:r>
          </a:p>
          <a:p>
            <a:r>
              <a:rPr lang="en-US" altLang="zh-CN" sz="1500" dirty="0">
                <a:solidFill>
                  <a:schemeClr val="accent2">
                    <a:lumMod val="40000"/>
                    <a:lumOff val="60000"/>
                  </a:schemeClr>
                </a:solidFill>
              </a:rPr>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solidFill>
                  <a:schemeClr val="accent2">
                    <a:lumMod val="40000"/>
                    <a:lumOff val="60000"/>
                  </a:schemeClr>
                </a:solidFill>
              </a:rPr>
              <a:t>TSF</a:t>
            </a:r>
          </a:p>
          <a:p>
            <a:r>
              <a:rPr lang="en-US" altLang="zh-CN" sz="1500" dirty="0">
                <a:solidFill>
                  <a:schemeClr val="accent2">
                    <a:lumMod val="40000"/>
                    <a:lumOff val="60000"/>
                  </a:schemeClr>
                </a:solidFill>
              </a:rPr>
              <a:t>Bin Cui, VLDB15</a:t>
            </a:r>
            <a:endParaRPr lang="zh-CN" altLang="en-US" sz="1500" dirty="0">
              <a:solidFill>
                <a:schemeClr val="accent2">
                  <a:lumMod val="40000"/>
                  <a:lumOff val="60000"/>
                </a:schemeClr>
              </a:solidFill>
            </a:endParaRPr>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solidFill>
                  <a:schemeClr val="accent2">
                    <a:lumMod val="40000"/>
                    <a:lumOff val="60000"/>
                  </a:schemeClr>
                </a:solidFill>
              </a:rPr>
              <a:t>Linearization</a:t>
            </a:r>
          </a:p>
          <a:p>
            <a:r>
              <a:rPr lang="en-US" altLang="zh-CN" sz="1500" dirty="0" err="1">
                <a:solidFill>
                  <a:schemeClr val="accent2">
                    <a:lumMod val="40000"/>
                    <a:lumOff val="60000"/>
                  </a:schemeClr>
                </a:solidFill>
              </a:rPr>
              <a:t>Kusumoto</a:t>
            </a:r>
            <a:r>
              <a:rPr lang="en-US" altLang="zh-CN" sz="1500" dirty="0">
                <a:solidFill>
                  <a:schemeClr val="accent2">
                    <a:lumMod val="40000"/>
                    <a:lumOff val="60000"/>
                  </a:schemeClr>
                </a:solidFill>
              </a:rPr>
              <a:t>, SIGMOD14</a:t>
            </a:r>
          </a:p>
          <a:p>
            <a:r>
              <a:rPr lang="en-US" altLang="zh-CN" sz="1500" dirty="0">
                <a:solidFill>
                  <a:schemeClr val="accent2">
                    <a:lumMod val="40000"/>
                    <a:lumOff val="60000"/>
                  </a:schemeClr>
                </a:solidFill>
              </a:rPr>
              <a:t>KDD14, ICDE15</a:t>
            </a:r>
            <a:endParaRPr lang="zh-CN" altLang="en-US" sz="1500" dirty="0">
              <a:solidFill>
                <a:schemeClr val="accent2">
                  <a:lumMod val="40000"/>
                  <a:lumOff val="60000"/>
                </a:schemeClr>
              </a:solidFill>
            </a:endParaRPr>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solidFill>
                  <a:schemeClr val="accent2">
                    <a:lumMod val="40000"/>
                    <a:lumOff val="60000"/>
                  </a:schemeClr>
                </a:solidFill>
              </a:rPr>
              <a:t>CloudWalker</a:t>
            </a:r>
            <a:r>
              <a:rPr lang="en-US" altLang="zh-CN" sz="1500" dirty="0">
                <a:solidFill>
                  <a:schemeClr val="accent2">
                    <a:lumMod val="40000"/>
                    <a:lumOff val="60000"/>
                  </a:schemeClr>
                </a:solidFill>
              </a:rPr>
              <a:t> </a:t>
            </a:r>
          </a:p>
          <a:p>
            <a:r>
              <a:rPr lang="en-US" altLang="zh-CN" sz="1500" dirty="0">
                <a:solidFill>
                  <a:schemeClr val="accent2">
                    <a:lumMod val="40000"/>
                    <a:lumOff val="60000"/>
                  </a:schemeClr>
                </a:solidFill>
              </a:rPr>
              <a:t>Z. Li, VLDB15</a:t>
            </a:r>
            <a:endParaRPr lang="zh-CN" altLang="en-US" sz="1500" dirty="0">
              <a:solidFill>
                <a:schemeClr val="accent2">
                  <a:lumMod val="40000"/>
                  <a:lumOff val="60000"/>
                </a:schemeClr>
              </a:solidFill>
            </a:endParaRPr>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solidFill>
                  <a:schemeClr val="accent2">
                    <a:lumMod val="40000"/>
                    <a:lumOff val="60000"/>
                  </a:schemeClr>
                </a:solidFill>
              </a:rPr>
              <a:t>READS</a:t>
            </a:r>
          </a:p>
          <a:p>
            <a:r>
              <a:rPr lang="en-US" altLang="zh-CN" sz="1500" dirty="0">
                <a:solidFill>
                  <a:schemeClr val="accent2">
                    <a:lumMod val="40000"/>
                    <a:lumOff val="60000"/>
                  </a:schemeClr>
                </a:solidFill>
              </a:rPr>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solidFill>
                  <a:schemeClr val="accent2">
                    <a:lumMod val="40000"/>
                    <a:lumOff val="60000"/>
                  </a:schemeClr>
                </a:solidFill>
              </a:rPr>
              <a:t>SLING</a:t>
            </a:r>
          </a:p>
          <a:p>
            <a:r>
              <a:rPr lang="en-US" altLang="zh-CN" sz="1500" dirty="0">
                <a:solidFill>
                  <a:schemeClr val="accent2">
                    <a:lumMod val="40000"/>
                    <a:lumOff val="60000"/>
                  </a:schemeClr>
                </a:solidFill>
              </a:rPr>
              <a:t>B. Tian, SIGMOD16</a:t>
            </a:r>
            <a:endParaRPr lang="zh-CN" altLang="en-US" sz="1500" dirty="0">
              <a:solidFill>
                <a:schemeClr val="accent2">
                  <a:lumMod val="40000"/>
                  <a:lumOff val="60000"/>
                </a:schemeClr>
              </a:solidFill>
            </a:endParaRPr>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solidFill>
                  <a:schemeClr val="accent2">
                    <a:lumMod val="40000"/>
                    <a:lumOff val="60000"/>
                  </a:schemeClr>
                </a:solidFill>
              </a:rPr>
              <a:t>Uniwalk</a:t>
            </a:r>
            <a:r>
              <a:rPr lang="en-US" altLang="zh-CN" sz="1500" dirty="0">
                <a:solidFill>
                  <a:schemeClr val="accent2">
                    <a:lumMod val="40000"/>
                    <a:lumOff val="60000"/>
                  </a:schemeClr>
                </a:solidFill>
              </a:rPr>
              <a:t>,</a:t>
            </a:r>
          </a:p>
          <a:p>
            <a:r>
              <a:rPr lang="en-US" altLang="zh-CN" sz="1500" dirty="0">
                <a:solidFill>
                  <a:schemeClr val="accent2">
                    <a:lumMod val="40000"/>
                    <a:lumOff val="60000"/>
                  </a:schemeClr>
                </a:solidFill>
              </a:rPr>
              <a:t>J. Song, TKDE17</a:t>
            </a:r>
            <a:endParaRPr lang="zh-CN" altLang="en-US" sz="1500" dirty="0">
              <a:solidFill>
                <a:schemeClr val="accent2">
                  <a:lumMod val="40000"/>
                  <a:lumOff val="60000"/>
                </a:schemeClr>
              </a:solidFill>
            </a:endParaRPr>
          </a:p>
        </p:txBody>
      </p:sp>
      <p:sp>
        <p:nvSpPr>
          <p:cNvPr id="3" name="椭圆 2">
            <a:extLst>
              <a:ext uri="{FF2B5EF4-FFF2-40B4-BE49-F238E27FC236}">
                <a16:creationId xmlns:a16="http://schemas.microsoft.com/office/drawing/2014/main" id="{A24A323F-0528-D146-985B-BB3E6B95057C}"/>
              </a:ext>
            </a:extLst>
          </p:cNvPr>
          <p:cNvSpPr/>
          <p:nvPr/>
        </p:nvSpPr>
        <p:spPr>
          <a:xfrm rot="20975118">
            <a:off x="109427" y="1765872"/>
            <a:ext cx="2498839" cy="2037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778DD4D2-0575-4D49-9202-E4B60604948D}"/>
              </a:ext>
            </a:extLst>
          </p:cNvPr>
          <p:cNvSpPr txBox="1"/>
          <p:nvPr/>
        </p:nvSpPr>
        <p:spPr>
          <a:xfrm>
            <a:off x="2915816" y="2279774"/>
            <a:ext cx="6120160" cy="1077218"/>
          </a:xfrm>
          <a:prstGeom prst="rect">
            <a:avLst/>
          </a:prstGeom>
          <a:noFill/>
        </p:spPr>
        <p:txBody>
          <a:bodyPr wrap="square" rtlCol="0">
            <a:spAutoFit/>
          </a:bodyPr>
          <a:lstStyle/>
          <a:p>
            <a:r>
              <a:rPr kumimoji="1" lang="en-US" altLang="zh-CN" b="0" dirty="0">
                <a:latin typeface="Candara" panose="020E0502030303020204" pitchFamily="34" charset="0"/>
              </a:rPr>
              <a:t>Modify </a:t>
            </a:r>
            <a:r>
              <a:rPr kumimoji="1" lang="en-US" altLang="zh-CN" b="0" dirty="0" err="1">
                <a:latin typeface="Candara" panose="020E0502030303020204" pitchFamily="34" charset="0"/>
              </a:rPr>
              <a:t>SimRank</a:t>
            </a:r>
            <a:r>
              <a:rPr kumimoji="1" lang="en-US" altLang="zh-CN" b="0" dirty="0">
                <a:latin typeface="Candara" panose="020E0502030303020204" pitchFamily="34" charset="0"/>
              </a:rPr>
              <a:t> equation which </a:t>
            </a:r>
            <a:r>
              <a:rPr kumimoji="1" lang="en-US" altLang="zh-CN" b="0" dirty="0">
                <a:solidFill>
                  <a:srgbClr val="C00000"/>
                </a:solidFill>
                <a:latin typeface="Candara" panose="020E0502030303020204" pitchFamily="34" charset="0"/>
              </a:rPr>
              <a:t>incurs large error. </a:t>
            </a:r>
            <a:endParaRPr kumimoji="1" lang="zh-CN" altLang="en-US" b="0" dirty="0">
              <a:solidFill>
                <a:srgbClr val="C00000"/>
              </a:solidFill>
              <a:latin typeface="Candara" panose="020E0502030303020204" pitchFamily="34" charset="0"/>
            </a:endParaRPr>
          </a:p>
        </p:txBody>
      </p:sp>
      <p:sp>
        <p:nvSpPr>
          <p:cNvPr id="11" name="右箭头 10">
            <a:extLst>
              <a:ext uri="{FF2B5EF4-FFF2-40B4-BE49-F238E27FC236}">
                <a16:creationId xmlns:a16="http://schemas.microsoft.com/office/drawing/2014/main" id="{CD74898B-312F-B549-B396-3C062F8E3B93}"/>
              </a:ext>
            </a:extLst>
          </p:cNvPr>
          <p:cNvSpPr/>
          <p:nvPr/>
        </p:nvSpPr>
        <p:spPr>
          <a:xfrm>
            <a:off x="2427350" y="2732342"/>
            <a:ext cx="431213" cy="19260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TextBox 6">
            <a:extLst>
              <a:ext uri="{FF2B5EF4-FFF2-40B4-BE49-F238E27FC236}">
                <a16:creationId xmlns:a16="http://schemas.microsoft.com/office/drawing/2014/main" id="{CF9F801E-5187-9B4E-A081-9DE7A293909F}"/>
              </a:ext>
            </a:extLst>
          </p:cNvPr>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Tree>
    <p:extLst>
      <p:ext uri="{BB962C8B-B14F-4D97-AF65-F5344CB8AC3E}">
        <p14:creationId xmlns:p14="http://schemas.microsoft.com/office/powerpoint/2010/main" val="213983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1043608" y="129094"/>
                <a:ext cx="7927997"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a:t>
                </a:r>
                <a14:m>
                  <m:oMath xmlns:m="http://schemas.openxmlformats.org/officeDocument/2006/math">
                    <m:r>
                      <a:rPr kumimoji="1" lang="en-US" altLang="zh-CN" sz="2800" i="1">
                        <a:latin typeface="Cambria Math" charset="0"/>
                        <a:ea typeface="DengXian" charset="-122"/>
                        <a:cs typeface="DengXian" charset="-122"/>
                      </a:rPr>
                      <m:t>𝜀</m:t>
                    </m:r>
                    <m:r>
                      <a:rPr kumimoji="1" lang="en-US" altLang="zh-CN" sz="2800" i="1">
                        <a:latin typeface="Cambria Math" charset="0"/>
                        <a:ea typeface="DengXian" charset="-122"/>
                        <a:cs typeface="DengXian" charset="-122"/>
                      </a:rPr>
                      <m:t>=</m:t>
                    </m:r>
                    <m:sSup>
                      <m:sSupPr>
                        <m:ctrlPr>
                          <a:rPr kumimoji="1" lang="en-US" altLang="zh-CN" sz="2800" i="1">
                            <a:latin typeface="Cambria Math" panose="02040503050406030204" pitchFamily="18" charset="0"/>
                            <a:ea typeface="DengXian" charset="-122"/>
                            <a:cs typeface="DengXian" charset="-122"/>
                          </a:rPr>
                        </m:ctrlPr>
                      </m:sSupPr>
                      <m:e>
                        <m:r>
                          <a:rPr kumimoji="1" lang="en-US" altLang="zh-CN" sz="2800" i="1">
                            <a:latin typeface="Cambria Math" charset="0"/>
                            <a:ea typeface="DengXian" charset="-122"/>
                            <a:cs typeface="DengXian" charset="-122"/>
                          </a:rPr>
                          <m:t>10</m:t>
                        </m:r>
                      </m:e>
                      <m:sup>
                        <m:r>
                          <a:rPr kumimoji="1" lang="en-US" altLang="zh-CN" sz="2800" i="1">
                            <a:latin typeface="Cambria Math" charset="0"/>
                            <a:ea typeface="DengXian" charset="-122"/>
                            <a:cs typeface="DengXian" charset="-122"/>
                          </a:rPr>
                          <m:t>−7</m:t>
                        </m:r>
                      </m:sup>
                    </m:sSup>
                  </m:oMath>
                </a14:m>
                <a:endParaRPr lang="zh-CN" altLang="en-US" sz="2800"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1043608" y="129094"/>
                <a:ext cx="7927997" cy="1128712"/>
              </a:xfrm>
              <a:blipFill>
                <a:blip r:embed="rId3"/>
                <a:stretch>
                  <a:fillRect l="-1600"/>
                </a:stretch>
              </a:blipFill>
            </p:spPr>
            <p:txBody>
              <a:bodyPr/>
              <a:lstStyle/>
              <a:p>
                <a:r>
                  <a:rPr lang="zh-CN" altLang="en-US">
                    <a:noFill/>
                  </a:rPr>
                  <a:t> </a:t>
                </a:r>
              </a:p>
            </p:txBody>
          </p:sp>
        </mc:Fallback>
      </mc:AlternateContent>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496" y="1166138"/>
            <a:ext cx="2257349" cy="523220"/>
          </a:xfrm>
          <a:prstGeom prst="rect">
            <a:avLst/>
          </a:prstGeom>
          <a:noFill/>
        </p:spPr>
        <p:txBody>
          <a:bodyPr wrap="none" rtlCol="0">
            <a:spAutoFit/>
          </a:bodyPr>
          <a:lstStyle/>
          <a:p>
            <a:r>
              <a:rPr lang="en-US" altLang="zh-CN" sz="2800" dirty="0">
                <a:solidFill>
                  <a:schemeClr val="accent5"/>
                </a:solidFill>
              </a:rPr>
              <a:t>Linearization</a:t>
            </a:r>
            <a:endParaRPr lang="zh-CN" altLang="en-US" sz="2800" dirty="0">
              <a:solidFill>
                <a:schemeClr val="accent5"/>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solidFill>
                  <a:schemeClr val="accent6">
                    <a:lumMod val="40000"/>
                    <a:lumOff val="60000"/>
                  </a:schemeClr>
                </a:solidFill>
              </a:rPr>
              <a:t>SimMat</a:t>
            </a:r>
            <a:endParaRPr lang="en-US" altLang="zh-CN" sz="1500" dirty="0">
              <a:solidFill>
                <a:schemeClr val="accent6">
                  <a:lumMod val="40000"/>
                  <a:lumOff val="60000"/>
                </a:schemeClr>
              </a:solidFill>
            </a:endParaRPr>
          </a:p>
          <a:p>
            <a:r>
              <a:rPr lang="en-US" altLang="zh-CN" sz="1500" dirty="0">
                <a:solidFill>
                  <a:schemeClr val="accent6">
                    <a:lumMod val="40000"/>
                    <a:lumOff val="60000"/>
                  </a:schemeClr>
                </a:solidFill>
              </a:rPr>
              <a:t>Fujiwara, ICDE13</a:t>
            </a:r>
            <a:endParaRPr lang="zh-CN" altLang="en-US" sz="1500" dirty="0">
              <a:solidFill>
                <a:schemeClr val="accent6">
                  <a:lumMod val="40000"/>
                  <a:lumOff val="60000"/>
                </a:schemeClr>
              </a:solidFill>
            </a:endParaRPr>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solidFill>
                  <a:schemeClr val="accent6">
                    <a:lumMod val="40000"/>
                    <a:lumOff val="60000"/>
                  </a:schemeClr>
                </a:solidFill>
              </a:rPr>
              <a:t>ParSim</a:t>
            </a:r>
            <a:endParaRPr lang="en-US" altLang="zh-CN" sz="1500" dirty="0">
              <a:solidFill>
                <a:schemeClr val="accent6">
                  <a:lumMod val="40000"/>
                  <a:lumOff val="60000"/>
                </a:schemeClr>
              </a:solidFill>
            </a:endParaRPr>
          </a:p>
          <a:p>
            <a:r>
              <a:rPr lang="en-US" altLang="zh-CN" sz="1500" dirty="0">
                <a:solidFill>
                  <a:schemeClr val="accent6">
                    <a:lumMod val="40000"/>
                    <a:lumOff val="60000"/>
                  </a:schemeClr>
                </a:solidFill>
              </a:rPr>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3" name="椭圆 2">
            <a:extLst>
              <a:ext uri="{FF2B5EF4-FFF2-40B4-BE49-F238E27FC236}">
                <a16:creationId xmlns:a16="http://schemas.microsoft.com/office/drawing/2014/main" id="{81108C8E-F851-A049-8E7C-BEAA18D4A0AC}"/>
              </a:ext>
            </a:extLst>
          </p:cNvPr>
          <p:cNvSpPr/>
          <p:nvPr/>
        </p:nvSpPr>
        <p:spPr>
          <a:xfrm rot="21339665">
            <a:off x="1309372" y="1906656"/>
            <a:ext cx="7476280" cy="47747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30BB33B-318C-334A-9C1B-2643743549BE}"/>
              </a:ext>
            </a:extLst>
          </p:cNvPr>
          <p:cNvSpPr txBox="1"/>
          <p:nvPr/>
        </p:nvSpPr>
        <p:spPr>
          <a:xfrm>
            <a:off x="143900" y="1607280"/>
            <a:ext cx="3443961" cy="1077218"/>
          </a:xfrm>
          <a:prstGeom prst="rect">
            <a:avLst/>
          </a:prstGeom>
          <a:noFill/>
        </p:spPr>
        <p:txBody>
          <a:bodyPr wrap="square" rtlCol="0">
            <a:spAutoFit/>
          </a:bodyPr>
          <a:lstStyle/>
          <a:p>
            <a:r>
              <a:rPr kumimoji="1" lang="en-US" altLang="zh-CN" b="0" dirty="0">
                <a:solidFill>
                  <a:srgbClr val="C00000"/>
                </a:solidFill>
                <a:latin typeface="Candara" panose="020E0502030303020204" pitchFamily="34" charset="0"/>
              </a:rPr>
              <a:t>Too much time </a:t>
            </a:r>
            <a:r>
              <a:rPr kumimoji="1" lang="en-US" altLang="zh-CN" b="0" dirty="0">
                <a:latin typeface="Candara" panose="020E0502030303020204" pitchFamily="34" charset="0"/>
              </a:rPr>
              <a:t>to achieve exactness</a:t>
            </a:r>
            <a:endParaRPr kumimoji="1" lang="zh-CN" altLang="en-US" b="0" dirty="0">
              <a:latin typeface="Candara" panose="020E0502030303020204" pitchFamily="34" charset="0"/>
            </a:endParaRPr>
          </a:p>
        </p:txBody>
      </p:sp>
    </p:spTree>
    <p:extLst>
      <p:ext uri="{BB962C8B-B14F-4D97-AF65-F5344CB8AC3E}">
        <p14:creationId xmlns:p14="http://schemas.microsoft.com/office/powerpoint/2010/main" val="29500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95200"/>
            <a:ext cx="7855267" cy="1128712"/>
          </a:xfrm>
        </p:spPr>
        <p:txBody>
          <a:bodyPr/>
          <a:lstStyle/>
          <a:p>
            <a:r>
              <a:rPr lang="en-US" altLang="zh-CN" sz="3200" dirty="0"/>
              <a:t>Too much time to achieve exactness</a:t>
            </a:r>
            <a:endParaRPr lang="zh-CN" altLang="en-US" sz="3200" dirty="0"/>
          </a:p>
        </p:txBody>
      </p:sp>
      <mc:AlternateContent xmlns:mc="http://schemas.openxmlformats.org/markup-compatibility/2006" xmlns:a14="http://schemas.microsoft.com/office/drawing/2010/main">
        <mc:Choice Requires="a14">
          <p:graphicFrame>
            <p:nvGraphicFramePr>
              <p:cNvPr id="68" name="表格 67">
                <a:extLst>
                  <a:ext uri="{FF2B5EF4-FFF2-40B4-BE49-F238E27FC236}">
                    <a16:creationId xmlns:a16="http://schemas.microsoft.com/office/drawing/2014/main" id="{D0D97C3A-5EF6-7448-BAC5-8050462E7BBF}"/>
                  </a:ext>
                </a:extLst>
              </p:cNvPr>
              <p:cNvGraphicFramePr>
                <a:graphicFrameLocks noGrp="1"/>
              </p:cNvGraphicFramePr>
              <p:nvPr>
                <p:extLst>
                  <p:ext uri="{D42A27DB-BD31-4B8C-83A1-F6EECF244321}">
                    <p14:modId xmlns:p14="http://schemas.microsoft.com/office/powerpoint/2010/main" val="939680652"/>
                  </p:ext>
                </p:extLst>
              </p:nvPr>
            </p:nvGraphicFramePr>
            <p:xfrm>
              <a:off x="576064" y="1848793"/>
              <a:ext cx="8028384" cy="3308399"/>
            </p:xfrm>
            <a:graphic>
              <a:graphicData uri="http://schemas.openxmlformats.org/drawingml/2006/table">
                <a:tbl>
                  <a:tblPr firstRow="1" bandRow="1">
                    <a:tableStyleId>{5940675A-B579-460E-94D1-54222C63F5DA}</a:tableStyleId>
                  </a:tblPr>
                  <a:tblGrid>
                    <a:gridCol w="2905262">
                      <a:extLst>
                        <a:ext uri="{9D8B030D-6E8A-4147-A177-3AD203B41FA5}">
                          <a16:colId xmlns:a16="http://schemas.microsoft.com/office/drawing/2014/main" val="20000"/>
                        </a:ext>
                      </a:extLst>
                    </a:gridCol>
                    <a:gridCol w="2648670">
                      <a:extLst>
                        <a:ext uri="{9D8B030D-6E8A-4147-A177-3AD203B41FA5}">
                          <a16:colId xmlns:a16="http://schemas.microsoft.com/office/drawing/2014/main" val="20001"/>
                        </a:ext>
                      </a:extLst>
                    </a:gridCol>
                    <a:gridCol w="2474452">
                      <a:extLst>
                        <a:ext uri="{9D8B030D-6E8A-4147-A177-3AD203B41FA5}">
                          <a16:colId xmlns:a16="http://schemas.microsoft.com/office/drawing/2014/main" val="20002"/>
                        </a:ext>
                      </a:extLst>
                    </a:gridCol>
                  </a:tblGrid>
                  <a:tr h="365837">
                    <a:tc>
                      <a:txBody>
                        <a:bodyPr/>
                        <a:lstStyle/>
                        <a:p>
                          <a:pPr algn="ctr"/>
                          <a:r>
                            <a:rPr lang="en-US" altLang="zh-CN" sz="1800" b="1" dirty="0"/>
                            <a:t>Algorithms</a:t>
                          </a:r>
                          <a:endParaRPr lang="zh-CN" altLang="en-US" sz="1800" b="1" dirty="0"/>
                        </a:p>
                      </a:txBody>
                      <a:tcPr anchor="ctr"/>
                    </a:tc>
                    <a:tc>
                      <a:txBody>
                        <a:bodyPr/>
                        <a:lstStyle/>
                        <a:p>
                          <a:pPr algn="ctr"/>
                          <a:r>
                            <a:rPr lang="en-US" altLang="zh-CN" sz="1800" b="1" dirty="0"/>
                            <a:t>Query Time</a:t>
                          </a:r>
                          <a:endParaRPr lang="zh-CN" altLang="en-US" sz="1800" b="1" dirty="0"/>
                        </a:p>
                      </a:txBody>
                      <a:tcPr anchor="ctr"/>
                    </a:tc>
                    <a:tc>
                      <a:txBody>
                        <a:bodyPr/>
                        <a:lstStyle/>
                        <a:p>
                          <a:pPr algn="ctr"/>
                          <a:r>
                            <a:rPr lang="en-US" altLang="zh-CN" sz="1800" b="1" dirty="0"/>
                            <a:t>Preprocessing Time</a:t>
                          </a:r>
                          <a:endParaRPr lang="zh-CN" altLang="en-US" sz="1800" b="1" dirty="0"/>
                        </a:p>
                      </a:txBody>
                      <a:tcPr anchor="ctr"/>
                    </a:tc>
                    <a:extLst>
                      <a:ext uri="{0D108BD9-81ED-4DB2-BD59-A6C34878D82A}">
                        <a16:rowId xmlns:a16="http://schemas.microsoft.com/office/drawing/2014/main" val="10000"/>
                      </a:ext>
                    </a:extLst>
                  </a:tr>
                  <a:tr h="420366">
                    <a:tc>
                      <a:txBody>
                        <a:bodyPr/>
                        <a:lstStyle/>
                        <a:p>
                          <a:pPr algn="ctr"/>
                          <a:r>
                            <a:rPr lang="en-US" altLang="zh-CN" sz="1800" dirty="0"/>
                            <a:t>MC </a:t>
                          </a:r>
                          <a:r>
                            <a:rPr lang="en-US" altLang="zh-CN" sz="1400" dirty="0"/>
                            <a:t>[WWW05]</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874733592"/>
                      </a:ext>
                    </a:extLst>
                  </a:tr>
                  <a:tr h="420366">
                    <a:tc>
                      <a:txBody>
                        <a:bodyPr/>
                        <a:lstStyle/>
                        <a:p>
                          <a:pPr algn="ctr"/>
                          <a:r>
                            <a:rPr lang="en-US" altLang="zh-CN" sz="1800" dirty="0"/>
                            <a:t>TSF </a:t>
                          </a:r>
                          <a:r>
                            <a:rPr lang="en-US" altLang="zh-CN" sz="1400" dirty="0"/>
                            <a:t>[VLDB15]</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1724816422"/>
                      </a:ext>
                    </a:extLst>
                  </a:tr>
                  <a:tr h="420366">
                    <a:tc>
                      <a:txBody>
                        <a:bodyPr/>
                        <a:lstStyle/>
                        <a:p>
                          <a:pPr algn="ctr"/>
                          <a:r>
                            <a:rPr lang="en-US" altLang="zh-CN" sz="1800" dirty="0"/>
                            <a:t>READS </a:t>
                          </a:r>
                          <a:r>
                            <a:rPr lang="en-US" altLang="zh-CN" sz="1400" dirty="0"/>
                            <a:t>[VLDB17]</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314802939"/>
                      </a:ext>
                    </a:extLst>
                  </a:tr>
                  <a:tr h="420366">
                    <a:tc>
                      <a:txBody>
                        <a:bodyPr/>
                        <a:lstStyle/>
                        <a:p>
                          <a:pPr algn="ctr"/>
                          <a:r>
                            <a:rPr lang="en-US" altLang="zh-CN" sz="1800" dirty="0"/>
                            <a:t>SLING </a:t>
                          </a:r>
                          <a:r>
                            <a:rPr lang="en-US" altLang="zh-CN" sz="1400" dirty="0"/>
                            <a:t>[SIGMOD16]</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1800" b="0" i="1" smtClean="0">
                                        <a:solidFill>
                                          <a:schemeClr val="tx1"/>
                                        </a:solidFill>
                                        <a:latin typeface="Cambria Math" panose="02040503050406030204" pitchFamily="18" charset="0"/>
                                      </a:rPr>
                                    </m:ctrlPr>
                                  </m:dPr>
                                  <m:e>
                                    <m:r>
                                      <a:rPr kumimoji="1" lang="en-US" altLang="zh-CN" sz="1800" b="0" i="1" smtClean="0">
                                        <a:solidFill>
                                          <a:schemeClr val="tx1"/>
                                        </a:solidFill>
                                        <a:latin typeface="Cambria Math" panose="02040503050406030204" pitchFamily="18" charset="0"/>
                                      </a:rPr>
                                      <m:t>𝑚</m:t>
                                    </m:r>
                                    <m:r>
                                      <a:rPr kumimoji="1" lang="en-US" altLang="zh-CN" sz="1800" b="0" i="1" smtClean="0">
                                        <a:solidFill>
                                          <a:schemeClr val="tx1"/>
                                        </a:solidFill>
                                        <a:latin typeface="Cambria Math" panose="02040503050406030204" pitchFamily="18" charset="0"/>
                                        <a:ea typeface="Cambria Math" panose="02040503050406030204" pitchFamily="18" charset="0"/>
                                      </a:rPr>
                                      <m:t>∙</m:t>
                                    </m:r>
                                    <m:sSup>
                                      <m:sSupPr>
                                        <m:ctrlPr>
                                          <a:rPr kumimoji="1" lang="en-US" altLang="zh-CN" sz="1800" b="0" i="1" smtClean="0">
                                            <a:solidFill>
                                              <a:schemeClr val="tx1"/>
                                            </a:solidFill>
                                            <a:latin typeface="Cambria Math" panose="02040503050406030204" pitchFamily="18" charset="0"/>
                                          </a:rPr>
                                        </m:ctrlPr>
                                      </m:sSupPr>
                                      <m:e>
                                        <m:d>
                                          <m:dPr>
                                            <m:ctrlPr>
                                              <a:rPr kumimoji="1" lang="en-US" altLang="zh-CN" sz="1800" b="0" i="1" smtClean="0">
                                                <a:solidFill>
                                                  <a:schemeClr val="tx1"/>
                                                </a:solidFill>
                                                <a:latin typeface="Cambria Math" panose="02040503050406030204" pitchFamily="18" charset="0"/>
                                              </a:rPr>
                                            </m:ctrlPr>
                                          </m:dPr>
                                          <m:e>
                                            <m:func>
                                              <m:funcPr>
                                                <m:ctrlPr>
                                                  <a:rPr kumimoji="1" lang="en-US" altLang="zh-CN" sz="1800" b="0" i="1" smtClean="0">
                                                    <a:solidFill>
                                                      <a:schemeClr val="tx1"/>
                                                    </a:solidFill>
                                                    <a:latin typeface="Cambria Math" panose="02040503050406030204" pitchFamily="18" charset="0"/>
                                                  </a:rPr>
                                                </m:ctrlPr>
                                              </m:funcPr>
                                              <m:fName>
                                                <m:r>
                                                  <m:rPr>
                                                    <m:sty m:val="p"/>
                                                  </m:rPr>
                                                  <a:rPr kumimoji="1" lang="en-US" altLang="zh-CN" sz="1800" b="0" i="0" smtClean="0">
                                                    <a:solidFill>
                                                      <a:schemeClr val="tx1"/>
                                                    </a:solidFill>
                                                    <a:latin typeface="Cambria Math" panose="02040503050406030204" pitchFamily="18" charset="0"/>
                                                  </a:rPr>
                                                  <m:t>log</m:t>
                                                </m:r>
                                              </m:fName>
                                              <m:e>
                                                <m:d>
                                                  <m:dPr>
                                                    <m:ctrlPr>
                                                      <a:rPr kumimoji="1" lang="en-US" altLang="zh-CN" sz="1800" b="0" i="1" smtClean="0">
                                                        <a:solidFill>
                                                          <a:schemeClr val="tx1"/>
                                                        </a:solidFill>
                                                        <a:latin typeface="Cambria Math" panose="02040503050406030204" pitchFamily="18" charset="0"/>
                                                      </a:rPr>
                                                    </m:ctrlPr>
                                                  </m:dPr>
                                                  <m:e>
                                                    <m:r>
                                                      <a:rPr kumimoji="1" lang="en-US" altLang="zh-CN" sz="1800" b="0" i="1" smtClean="0">
                                                        <a:solidFill>
                                                          <a:schemeClr val="tx1"/>
                                                        </a:solidFill>
                                                        <a:latin typeface="Cambria Math" panose="02040503050406030204" pitchFamily="18" charset="0"/>
                                                      </a:rPr>
                                                      <m:t>1/</m:t>
                                                    </m:r>
                                                    <m:r>
                                                      <a:rPr kumimoji="1" lang="en-US" altLang="zh-CN" sz="1800" b="0" i="1" smtClean="0">
                                                        <a:solidFill>
                                                          <a:schemeClr val="tx1"/>
                                                        </a:solidFill>
                                                        <a:latin typeface="Cambria Math" panose="02040503050406030204" pitchFamily="18" charset="0"/>
                                                        <a:ea typeface="Cambria Math" panose="02040503050406030204" pitchFamily="18" charset="0"/>
                                                      </a:rPr>
                                                      <m:t>𝜀</m:t>
                                                    </m:r>
                                                  </m:e>
                                                </m:d>
                                              </m:e>
                                            </m:func>
                                          </m:e>
                                        </m:d>
                                      </m:e>
                                      <m:sup>
                                        <m:r>
                                          <a:rPr kumimoji="1" lang="en-US" altLang="zh-CN" sz="1800" b="0" i="1" smtClean="0">
                                            <a:solidFill>
                                              <a:schemeClr val="tx1"/>
                                            </a:solidFill>
                                            <a:latin typeface="Cambria Math" panose="02040503050406030204" pitchFamily="18"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panose="02040503050406030204" pitchFamily="18" charset="0"/>
                                      </a:rPr>
                                      <m:t>𝑚</m:t>
                                    </m:r>
                                    <m:r>
                                      <a:rPr kumimoji="1" lang="en-US" altLang="zh-CN" sz="1800" b="0" i="1" smtClean="0">
                                        <a:solidFill>
                                          <a:srgbClr val="C00000"/>
                                        </a:solidFill>
                                        <a:latin typeface="Cambria Math" panose="02040503050406030204" pitchFamily="18" charset="0"/>
                                      </a:rPr>
                                      <m:t>/</m:t>
                                    </m:r>
                                    <m:r>
                                      <a:rPr kumimoji="1" lang="en-US" altLang="zh-CN" sz="1800" b="0" i="1" smtClean="0">
                                        <a:solidFill>
                                          <a:srgbClr val="C00000"/>
                                        </a:solidFill>
                                        <a:latin typeface="Cambria Math" panose="02040503050406030204" pitchFamily="18" charset="0"/>
                                        <a:ea typeface="Cambria Math" panose="02040503050406030204" pitchFamily="18" charset="0"/>
                                      </a:rPr>
                                      <m:t>𝜀</m:t>
                                    </m:r>
                                    <m:r>
                                      <a:rPr kumimoji="1" lang="en-US" altLang="zh-CN" sz="1800" b="0" i="1" smtClean="0">
                                        <a:solidFill>
                                          <a:srgbClr val="C00000"/>
                                        </a:solidFill>
                                        <a:latin typeface="Cambria Math" panose="02040503050406030204" pitchFamily="18" charset="0"/>
                                        <a:ea typeface="Cambria Math" panose="02040503050406030204" pitchFamily="18" charset="0"/>
                                      </a:rPr>
                                      <m:t>+</m:t>
                                    </m:r>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3627586635"/>
                      </a:ext>
                    </a:extLst>
                  </a:tr>
                  <a:tr h="420366">
                    <a:tc>
                      <a:txBody>
                        <a:bodyPr/>
                        <a:lstStyle/>
                        <a:p>
                          <a:pPr algn="ctr"/>
                          <a:r>
                            <a:rPr lang="en-US" altLang="zh-CN" sz="1800" dirty="0" err="1"/>
                            <a:t>ProbeSim</a:t>
                          </a:r>
                          <a:r>
                            <a:rPr lang="en-US" altLang="zh-CN" sz="1800" dirty="0"/>
                            <a:t> </a:t>
                          </a:r>
                          <a:r>
                            <a:rPr lang="en-US" altLang="zh-CN" sz="1400" dirty="0"/>
                            <a:t>[VLDB18]</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0</a:t>
                          </a:r>
                          <a:endParaRPr lang="zh-CN" altLang="en-US" sz="1800" dirty="0"/>
                        </a:p>
                      </a:txBody>
                      <a:tcPr anchor="ctr"/>
                    </a:tc>
                    <a:extLst>
                      <a:ext uri="{0D108BD9-81ED-4DB2-BD59-A6C34878D82A}">
                        <a16:rowId xmlns:a16="http://schemas.microsoft.com/office/drawing/2014/main" val="1199319811"/>
                      </a:ext>
                    </a:extLst>
                  </a:tr>
                  <a:tr h="420366">
                    <a:tc>
                      <a:txBody>
                        <a:bodyPr/>
                        <a:lstStyle/>
                        <a:p>
                          <a:pPr algn="ctr"/>
                          <a:r>
                            <a:rPr lang="en-US" altLang="zh-CN" sz="1800" baseline="0" dirty="0" err="1"/>
                            <a:t>PRSim</a:t>
                          </a:r>
                          <a:r>
                            <a:rPr lang="en-US" altLang="zh-CN" sz="1800" baseline="0" dirty="0"/>
                            <a:t> </a:t>
                          </a:r>
                          <a:r>
                            <a:rPr lang="en-US" altLang="zh-CN" sz="1400" baseline="0" dirty="0"/>
                            <a:t>[SIGMOD19]</a:t>
                          </a:r>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O</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panose="02040503050406030204" pitchFamily="18" charset="0"/>
                                      </a:rPr>
                                      <m:t>𝑚</m:t>
                                    </m:r>
                                    <m:r>
                                      <a:rPr kumimoji="1" lang="en-US" altLang="zh-CN" sz="1800" b="0" i="1" smtClean="0">
                                        <a:solidFill>
                                          <a:srgbClr val="C00000"/>
                                        </a:solidFill>
                                        <a:latin typeface="Cambria Math" panose="02040503050406030204" pitchFamily="18" charset="0"/>
                                      </a:rPr>
                                      <m:t>/</m:t>
                                    </m:r>
                                    <m:r>
                                      <a:rPr kumimoji="1" lang="en-US" altLang="zh-CN" sz="1800" b="0" i="1" smtClean="0">
                                        <a:solidFill>
                                          <a:srgbClr val="C00000"/>
                                        </a:solidFill>
                                        <a:latin typeface="Cambria Math" panose="02040503050406030204" pitchFamily="18" charset="0"/>
                                        <a:ea typeface="Cambria Math" panose="02040503050406030204" pitchFamily="18" charset="0"/>
                                      </a:rPr>
                                      <m:t>𝜀</m:t>
                                    </m:r>
                                  </m:e>
                                </m:d>
                              </m:oMath>
                            </m:oMathPara>
                          </a14:m>
                          <a:endParaRPr lang="zh-CN" altLang="en-US" sz="1800" dirty="0"/>
                        </a:p>
                      </a:txBody>
                      <a:tcPr anchor="ctr"/>
                    </a:tc>
                    <a:extLst>
                      <a:ext uri="{0D108BD9-81ED-4DB2-BD59-A6C34878D82A}">
                        <a16:rowId xmlns:a16="http://schemas.microsoft.com/office/drawing/2014/main" val="3501900245"/>
                      </a:ext>
                    </a:extLst>
                  </a:tr>
                  <a:tr h="420366">
                    <a:tc>
                      <a:txBody>
                        <a:bodyPr/>
                        <a:lstStyle/>
                        <a:p>
                          <a:pPr algn="ctr"/>
                          <a:r>
                            <a:rPr lang="en-US" altLang="zh-CN" sz="1800" dirty="0" err="1"/>
                            <a:t>Lineraization</a:t>
                          </a:r>
                          <a:r>
                            <a:rPr lang="en-US" altLang="zh-CN" sz="1800" dirty="0"/>
                            <a:t> </a:t>
                          </a:r>
                          <a:r>
                            <a:rPr lang="en-US" altLang="zh-CN" sz="1400" dirty="0"/>
                            <a:t>[ICDE15]</a:t>
                          </a:r>
                          <a:endParaRPr lang="zh-CN"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latin typeface="Cambria Math" panose="02040503050406030204" pitchFamily="18" charset="0"/>
                                    <a:ea typeface="Cambria Math" panose="02040503050406030204" pitchFamily="18" charset="0"/>
                                  </a:rPr>
                                  <m:t>Ο</m:t>
                                </m:r>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𝑚</m:t>
                                    </m:r>
                                    <m:r>
                                      <a:rPr kumimoji="1" lang="en-US" altLang="zh-CN" sz="1800" b="0" i="1" smtClean="0">
                                        <a:latin typeface="Cambria Math" panose="02040503050406030204" pitchFamily="18" charset="0"/>
                                        <a:ea typeface="Cambria Math" panose="02040503050406030204" pitchFamily="18" charset="0"/>
                                      </a:rPr>
                                      <m:t>∙</m:t>
                                    </m:r>
                                    <m:sSup>
                                      <m:sSupPr>
                                        <m:ctrlPr>
                                          <a:rPr kumimoji="1" lang="en-US" altLang="zh-CN" sz="1800" b="0" i="1" smtClean="0">
                                            <a:latin typeface="Cambria Math" panose="02040503050406030204" pitchFamily="18" charset="0"/>
                                          </a:rPr>
                                        </m:ctrlPr>
                                      </m:sSupPr>
                                      <m:e>
                                        <m:d>
                                          <m:dPr>
                                            <m:ctrlPr>
                                              <a:rPr kumimoji="1" lang="en-US" altLang="zh-CN" sz="1800" b="0" i="1" smtClean="0">
                                                <a:latin typeface="Cambria Math" panose="02040503050406030204" pitchFamily="18" charset="0"/>
                                              </a:rPr>
                                            </m:ctrlPr>
                                          </m:dPr>
                                          <m:e>
                                            <m:func>
                                              <m:funcPr>
                                                <m:ctrlPr>
                                                  <a:rPr kumimoji="1" lang="en-US" altLang="zh-CN" sz="1800" b="0" i="1" smtClean="0">
                                                    <a:latin typeface="Cambria Math" panose="02040503050406030204" pitchFamily="18" charset="0"/>
                                                  </a:rPr>
                                                </m:ctrlPr>
                                              </m:funcPr>
                                              <m:fName>
                                                <m:r>
                                                  <m:rPr>
                                                    <m:sty m:val="p"/>
                                                  </m:rPr>
                                                  <a:rPr kumimoji="1" lang="en-US" altLang="zh-CN" sz="1800" b="0" i="0" smtClean="0">
                                                    <a:latin typeface="Cambria Math" panose="02040503050406030204" pitchFamily="18" charset="0"/>
                                                  </a:rPr>
                                                  <m:t>log</m:t>
                                                </m:r>
                                              </m:fName>
                                              <m:e>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𝜀</m:t>
                                                    </m:r>
                                                  </m:e>
                                                </m:d>
                                              </m:e>
                                            </m:func>
                                          </m:e>
                                        </m:d>
                                      </m:e>
                                      <m:sup>
                                        <m:r>
                                          <a:rPr kumimoji="1" lang="en-US" altLang="zh-CN" sz="1800" b="0" i="1" smtClean="0">
                                            <a:latin typeface="Cambria Math" panose="02040503050406030204" pitchFamily="18" charset="0"/>
                                          </a:rPr>
                                          <m:t>2</m:t>
                                        </m:r>
                                      </m:sup>
                                    </m:sSup>
                                  </m:e>
                                </m:d>
                              </m:oMath>
                            </m:oMathPara>
                          </a14:m>
                          <a:endParaRPr lang="zh-CN" altLang="en-US" sz="1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l-GR" altLang="zh-CN" sz="1800" b="0" i="1" smtClean="0">
                                    <a:solidFill>
                                      <a:srgbClr val="C00000"/>
                                    </a:solidFill>
                                    <a:latin typeface="Cambria Math" panose="02040503050406030204" pitchFamily="18" charset="0"/>
                                    <a:ea typeface="Cambria Math" panose="02040503050406030204" pitchFamily="18" charset="0"/>
                                  </a:rPr>
                                  <m:t>Ο</m:t>
                                </m:r>
                                <m:d>
                                  <m:dPr>
                                    <m:ctrlPr>
                                      <a:rPr kumimoji="1" lang="en-US" altLang="zh-CN" sz="1800" b="0" i="1" smtClean="0">
                                        <a:solidFill>
                                          <a:srgbClr val="C00000"/>
                                        </a:solidFill>
                                        <a:latin typeface="Cambria Math" panose="02040503050406030204" pitchFamily="18" charset="0"/>
                                      </a:rPr>
                                    </m:ctrlPr>
                                  </m:dPr>
                                  <m:e>
                                    <m:r>
                                      <a:rPr kumimoji="1" lang="en-US" altLang="zh-CN" sz="1800" b="0" i="1" smtClean="0">
                                        <a:solidFill>
                                          <a:srgbClr val="C00000"/>
                                        </a:solidFill>
                                        <a:latin typeface="Cambria Math" charset="0"/>
                                        <a:ea typeface="Comic Sans MS" charset="0"/>
                                        <a:cs typeface="Comic Sans MS" charset="0"/>
                                      </a:rPr>
                                      <m:t>𝑛</m:t>
                                    </m:r>
                                    <m:func>
                                      <m:funcPr>
                                        <m:ctrlPr>
                                          <a:rPr kumimoji="1" lang="en-US" altLang="zh-CN" sz="1800" b="0" i="1" smtClean="0">
                                            <a:solidFill>
                                              <a:srgbClr val="C00000"/>
                                            </a:solidFill>
                                            <a:latin typeface="Cambria Math" panose="02040503050406030204" pitchFamily="18" charset="0"/>
                                            <a:ea typeface="Comic Sans MS" charset="0"/>
                                            <a:cs typeface="Comic Sans MS" charset="0"/>
                                          </a:rPr>
                                        </m:ctrlPr>
                                      </m:funcPr>
                                      <m:fName>
                                        <m:r>
                                          <m:rPr>
                                            <m:sty m:val="p"/>
                                          </m:rPr>
                                          <a:rPr kumimoji="1" lang="en-US" altLang="zh-CN" sz="1800" b="0" i="0" smtClean="0">
                                            <a:solidFill>
                                              <a:srgbClr val="C00000"/>
                                            </a:solidFill>
                                            <a:latin typeface="Cambria Math" panose="02040503050406030204" pitchFamily="18" charset="0"/>
                                            <a:ea typeface="Comic Sans MS" charset="0"/>
                                            <a:cs typeface="Comic Sans MS" charset="0"/>
                                          </a:rPr>
                                          <m:t>log</m:t>
                                        </m:r>
                                      </m:fName>
                                      <m:e>
                                        <m:r>
                                          <a:rPr kumimoji="1" lang="en-US" altLang="zh-CN" sz="1800" b="0" i="1" smtClean="0">
                                            <a:solidFill>
                                              <a:srgbClr val="C00000"/>
                                            </a:solidFill>
                                            <a:latin typeface="Cambria Math" panose="02040503050406030204" pitchFamily="18" charset="0"/>
                                            <a:ea typeface="Comic Sans MS" charset="0"/>
                                            <a:cs typeface="Comic Sans MS" charset="0"/>
                                          </a:rPr>
                                          <m:t>𝑛</m:t>
                                        </m:r>
                                      </m:e>
                                    </m:func>
                                    <m:r>
                                      <a:rPr kumimoji="1" lang="en-US" altLang="zh-CN" sz="1800" b="0" i="1" smtClean="0">
                                        <a:solidFill>
                                          <a:srgbClr val="C00000"/>
                                        </a:solidFill>
                                        <a:latin typeface="Cambria Math" panose="02040503050406030204" pitchFamily="18" charset="0"/>
                                        <a:ea typeface="Comic Sans MS" charset="0"/>
                                        <a:cs typeface="Comic Sans MS" charset="0"/>
                                      </a:rPr>
                                      <m:t>/</m:t>
                                    </m:r>
                                    <m:sSup>
                                      <m:sSupPr>
                                        <m:ctrlPr>
                                          <a:rPr kumimoji="1" lang="mr-IN" altLang="zh-CN" sz="1800" i="1" smtClean="0">
                                            <a:solidFill>
                                              <a:srgbClr val="C00000"/>
                                            </a:solidFill>
                                            <a:latin typeface="Cambria Math" panose="02040503050406030204" pitchFamily="18" charset="0"/>
                                            <a:ea typeface="Comic Sans MS" charset="0"/>
                                            <a:cs typeface="Comic Sans MS" charset="0"/>
                                          </a:rPr>
                                        </m:ctrlPr>
                                      </m:sSupPr>
                                      <m:e>
                                        <m:r>
                                          <a:rPr kumimoji="1" lang="mr-IN" altLang="zh-CN" sz="1800" b="0" i="1" smtClean="0">
                                            <a:solidFill>
                                              <a:srgbClr val="C00000"/>
                                            </a:solidFill>
                                            <a:latin typeface="Cambria Math" charset="0"/>
                                            <a:ea typeface="Comic Sans MS" charset="0"/>
                                            <a:cs typeface="Comic Sans MS" charset="0"/>
                                          </a:rPr>
                                          <m:t>𝜀</m:t>
                                        </m:r>
                                      </m:e>
                                      <m:sup>
                                        <m:r>
                                          <a:rPr kumimoji="1" lang="en-US" altLang="zh-CN" sz="1800" b="0" i="1" smtClean="0">
                                            <a:solidFill>
                                              <a:srgbClr val="C00000"/>
                                            </a:solidFill>
                                            <a:latin typeface="Cambria Math" charset="0"/>
                                            <a:ea typeface="Comic Sans MS" charset="0"/>
                                            <a:cs typeface="Comic Sans MS" charset="0"/>
                                          </a:rPr>
                                          <m:t>2</m:t>
                                        </m:r>
                                      </m:sup>
                                    </m:sSup>
                                  </m:e>
                                </m:d>
                              </m:oMath>
                            </m:oMathPara>
                          </a14:m>
                          <a:endParaRPr lang="zh-CN" altLang="en-US" sz="1800" dirty="0"/>
                        </a:p>
                      </a:txBody>
                      <a:tcPr anchor="ctr"/>
                    </a:tc>
                    <a:extLst>
                      <a:ext uri="{0D108BD9-81ED-4DB2-BD59-A6C34878D82A}">
                        <a16:rowId xmlns:a16="http://schemas.microsoft.com/office/drawing/2014/main" val="2535952577"/>
                      </a:ext>
                    </a:extLst>
                  </a:tr>
                </a:tbl>
              </a:graphicData>
            </a:graphic>
          </p:graphicFrame>
        </mc:Choice>
        <mc:Fallback xmlns="">
          <p:graphicFrame>
            <p:nvGraphicFramePr>
              <p:cNvPr id="68" name="表格 67">
                <a:extLst>
                  <a:ext uri="{FF2B5EF4-FFF2-40B4-BE49-F238E27FC236}">
                    <a16:creationId xmlns:a16="http://schemas.microsoft.com/office/drawing/2014/main" id="{D0D97C3A-5EF6-7448-BAC5-8050462E7BBF}"/>
                  </a:ext>
                </a:extLst>
              </p:cNvPr>
              <p:cNvGraphicFramePr>
                <a:graphicFrameLocks noGrp="1"/>
              </p:cNvGraphicFramePr>
              <p:nvPr>
                <p:extLst>
                  <p:ext uri="{D42A27DB-BD31-4B8C-83A1-F6EECF244321}">
                    <p14:modId xmlns:p14="http://schemas.microsoft.com/office/powerpoint/2010/main" val="939680652"/>
                  </p:ext>
                </p:extLst>
              </p:nvPr>
            </p:nvGraphicFramePr>
            <p:xfrm>
              <a:off x="576064" y="1848793"/>
              <a:ext cx="8028384" cy="3308399"/>
            </p:xfrm>
            <a:graphic>
              <a:graphicData uri="http://schemas.openxmlformats.org/drawingml/2006/table">
                <a:tbl>
                  <a:tblPr firstRow="1" bandRow="1">
                    <a:tableStyleId>{5940675A-B579-460E-94D1-54222C63F5DA}</a:tableStyleId>
                  </a:tblPr>
                  <a:tblGrid>
                    <a:gridCol w="2905262">
                      <a:extLst>
                        <a:ext uri="{9D8B030D-6E8A-4147-A177-3AD203B41FA5}">
                          <a16:colId xmlns:a16="http://schemas.microsoft.com/office/drawing/2014/main" val="20000"/>
                        </a:ext>
                      </a:extLst>
                    </a:gridCol>
                    <a:gridCol w="2648670">
                      <a:extLst>
                        <a:ext uri="{9D8B030D-6E8A-4147-A177-3AD203B41FA5}">
                          <a16:colId xmlns:a16="http://schemas.microsoft.com/office/drawing/2014/main" val="20001"/>
                        </a:ext>
                      </a:extLst>
                    </a:gridCol>
                    <a:gridCol w="2474452">
                      <a:extLst>
                        <a:ext uri="{9D8B030D-6E8A-4147-A177-3AD203B41FA5}">
                          <a16:colId xmlns:a16="http://schemas.microsoft.com/office/drawing/2014/main" val="20002"/>
                        </a:ext>
                      </a:extLst>
                    </a:gridCol>
                  </a:tblGrid>
                  <a:tr h="365837">
                    <a:tc>
                      <a:txBody>
                        <a:bodyPr/>
                        <a:lstStyle/>
                        <a:p>
                          <a:pPr algn="ctr"/>
                          <a:r>
                            <a:rPr lang="en-US" altLang="zh-CN" sz="1800" b="1" dirty="0"/>
                            <a:t>Algorithms</a:t>
                          </a:r>
                          <a:endParaRPr lang="zh-CN" altLang="en-US" sz="1800" b="1" dirty="0"/>
                        </a:p>
                      </a:txBody>
                      <a:tcPr anchor="ctr"/>
                    </a:tc>
                    <a:tc>
                      <a:txBody>
                        <a:bodyPr/>
                        <a:lstStyle/>
                        <a:p>
                          <a:pPr algn="ctr"/>
                          <a:r>
                            <a:rPr lang="en-US" altLang="zh-CN" sz="1800" b="1" dirty="0"/>
                            <a:t>Query Time</a:t>
                          </a:r>
                          <a:endParaRPr lang="zh-CN" altLang="en-US" sz="1800" b="1" dirty="0"/>
                        </a:p>
                      </a:txBody>
                      <a:tcPr anchor="ctr"/>
                    </a:tc>
                    <a:tc>
                      <a:txBody>
                        <a:bodyPr/>
                        <a:lstStyle/>
                        <a:p>
                          <a:pPr algn="ctr"/>
                          <a:r>
                            <a:rPr lang="en-US" altLang="zh-CN" sz="1800" b="1" dirty="0"/>
                            <a:t>Preprocessing Time</a:t>
                          </a:r>
                          <a:endParaRPr lang="zh-CN" altLang="en-US" sz="1800" b="1" dirty="0"/>
                        </a:p>
                      </a:txBody>
                      <a:tcPr anchor="ctr"/>
                    </a:tc>
                    <a:extLst>
                      <a:ext uri="{0D108BD9-81ED-4DB2-BD59-A6C34878D82A}">
                        <a16:rowId xmlns:a16="http://schemas.microsoft.com/office/drawing/2014/main" val="10000"/>
                      </a:ext>
                    </a:extLst>
                  </a:tr>
                  <a:tr h="420366">
                    <a:tc>
                      <a:txBody>
                        <a:bodyPr/>
                        <a:lstStyle/>
                        <a:p>
                          <a:pPr algn="ctr"/>
                          <a:r>
                            <a:rPr lang="en-US" altLang="zh-CN" sz="1800" dirty="0"/>
                            <a:t>MC </a:t>
                          </a:r>
                          <a:r>
                            <a:rPr lang="en-US" altLang="zh-CN" sz="1400" dirty="0"/>
                            <a:t>[WWW05]</a:t>
                          </a:r>
                          <a:endParaRPr lang="zh-CN" altLang="en-US" sz="1800" dirty="0"/>
                        </a:p>
                      </a:txBody>
                      <a:tcPr anchor="ctr"/>
                    </a:tc>
                    <a:tc>
                      <a:txBody>
                        <a:bodyPr/>
                        <a:lstStyle/>
                        <a:p>
                          <a:endParaRPr lang="zh-CN"/>
                        </a:p>
                      </a:txBody>
                      <a:tcPr anchor="ctr">
                        <a:blipFill>
                          <a:blip r:embed="rId3"/>
                          <a:stretch>
                            <a:fillRect l="-110048" t="-93939" r="-93301" b="-618182"/>
                          </a:stretch>
                        </a:blipFill>
                      </a:tcPr>
                    </a:tc>
                    <a:tc>
                      <a:txBody>
                        <a:bodyPr/>
                        <a:lstStyle/>
                        <a:p>
                          <a:endParaRPr lang="zh-CN"/>
                        </a:p>
                      </a:txBody>
                      <a:tcPr anchor="ctr">
                        <a:blipFill>
                          <a:blip r:embed="rId3"/>
                          <a:stretch>
                            <a:fillRect l="-225128" t="-93939" b="-618182"/>
                          </a:stretch>
                        </a:blipFill>
                      </a:tcPr>
                    </a:tc>
                    <a:extLst>
                      <a:ext uri="{0D108BD9-81ED-4DB2-BD59-A6C34878D82A}">
                        <a16:rowId xmlns:a16="http://schemas.microsoft.com/office/drawing/2014/main" val="874733592"/>
                      </a:ext>
                    </a:extLst>
                  </a:tr>
                  <a:tr h="420366">
                    <a:tc>
                      <a:txBody>
                        <a:bodyPr/>
                        <a:lstStyle/>
                        <a:p>
                          <a:pPr algn="ctr"/>
                          <a:r>
                            <a:rPr lang="en-US" altLang="zh-CN" sz="1800" dirty="0"/>
                            <a:t>TSF </a:t>
                          </a:r>
                          <a:r>
                            <a:rPr lang="en-US" altLang="zh-CN" sz="1400" dirty="0"/>
                            <a:t>[VLDB15]</a:t>
                          </a:r>
                          <a:endParaRPr lang="zh-CN" altLang="en-US" sz="1800" dirty="0"/>
                        </a:p>
                      </a:txBody>
                      <a:tcPr anchor="ctr"/>
                    </a:tc>
                    <a:tc>
                      <a:txBody>
                        <a:bodyPr/>
                        <a:lstStyle/>
                        <a:p>
                          <a:endParaRPr lang="zh-CN"/>
                        </a:p>
                      </a:txBody>
                      <a:tcPr anchor="ctr">
                        <a:blipFill>
                          <a:blip r:embed="rId3"/>
                          <a:stretch>
                            <a:fillRect l="-110048" t="-188235" r="-93301" b="-500000"/>
                          </a:stretch>
                        </a:blipFill>
                      </a:tcPr>
                    </a:tc>
                    <a:tc>
                      <a:txBody>
                        <a:bodyPr/>
                        <a:lstStyle/>
                        <a:p>
                          <a:endParaRPr lang="zh-CN"/>
                        </a:p>
                      </a:txBody>
                      <a:tcPr anchor="ctr">
                        <a:blipFill>
                          <a:blip r:embed="rId3"/>
                          <a:stretch>
                            <a:fillRect l="-225128" t="-188235" b="-500000"/>
                          </a:stretch>
                        </a:blipFill>
                      </a:tcPr>
                    </a:tc>
                    <a:extLst>
                      <a:ext uri="{0D108BD9-81ED-4DB2-BD59-A6C34878D82A}">
                        <a16:rowId xmlns:a16="http://schemas.microsoft.com/office/drawing/2014/main" val="1724816422"/>
                      </a:ext>
                    </a:extLst>
                  </a:tr>
                  <a:tr h="420366">
                    <a:tc>
                      <a:txBody>
                        <a:bodyPr/>
                        <a:lstStyle/>
                        <a:p>
                          <a:pPr algn="ctr"/>
                          <a:r>
                            <a:rPr lang="en-US" altLang="zh-CN" sz="1800" dirty="0"/>
                            <a:t>READS </a:t>
                          </a:r>
                          <a:r>
                            <a:rPr lang="en-US" altLang="zh-CN" sz="1400" dirty="0"/>
                            <a:t>[VLDB17]</a:t>
                          </a:r>
                          <a:endParaRPr lang="zh-CN" altLang="en-US" sz="1800" dirty="0"/>
                        </a:p>
                      </a:txBody>
                      <a:tcPr anchor="ctr"/>
                    </a:tc>
                    <a:tc>
                      <a:txBody>
                        <a:bodyPr/>
                        <a:lstStyle/>
                        <a:p>
                          <a:endParaRPr lang="zh-CN"/>
                        </a:p>
                      </a:txBody>
                      <a:tcPr anchor="ctr">
                        <a:blipFill>
                          <a:blip r:embed="rId3"/>
                          <a:stretch>
                            <a:fillRect l="-110048" t="-296970" r="-93301" b="-415152"/>
                          </a:stretch>
                        </a:blipFill>
                      </a:tcPr>
                    </a:tc>
                    <a:tc>
                      <a:txBody>
                        <a:bodyPr/>
                        <a:lstStyle/>
                        <a:p>
                          <a:endParaRPr lang="zh-CN"/>
                        </a:p>
                      </a:txBody>
                      <a:tcPr anchor="ctr">
                        <a:blipFill>
                          <a:blip r:embed="rId3"/>
                          <a:stretch>
                            <a:fillRect l="-225128" t="-296970" b="-415152"/>
                          </a:stretch>
                        </a:blipFill>
                      </a:tcPr>
                    </a:tc>
                    <a:extLst>
                      <a:ext uri="{0D108BD9-81ED-4DB2-BD59-A6C34878D82A}">
                        <a16:rowId xmlns:a16="http://schemas.microsoft.com/office/drawing/2014/main" val="314802939"/>
                      </a:ext>
                    </a:extLst>
                  </a:tr>
                  <a:tr h="420366">
                    <a:tc>
                      <a:txBody>
                        <a:bodyPr/>
                        <a:lstStyle/>
                        <a:p>
                          <a:pPr algn="ctr"/>
                          <a:r>
                            <a:rPr lang="en-US" altLang="zh-CN" sz="1800" dirty="0"/>
                            <a:t>SLING </a:t>
                          </a:r>
                          <a:r>
                            <a:rPr lang="en-US" altLang="zh-CN" sz="1400" dirty="0"/>
                            <a:t>[SIGMOD16]</a:t>
                          </a:r>
                          <a:endParaRPr lang="zh-CN" altLang="en-US" sz="1800" dirty="0"/>
                        </a:p>
                      </a:txBody>
                      <a:tcPr anchor="ctr"/>
                    </a:tc>
                    <a:tc>
                      <a:txBody>
                        <a:bodyPr/>
                        <a:lstStyle/>
                        <a:p>
                          <a:endParaRPr lang="zh-CN"/>
                        </a:p>
                      </a:txBody>
                      <a:tcPr anchor="ctr">
                        <a:blipFill>
                          <a:blip r:embed="rId3"/>
                          <a:stretch>
                            <a:fillRect l="-110048" t="-396970" r="-93301" b="-315152"/>
                          </a:stretch>
                        </a:blipFill>
                      </a:tcPr>
                    </a:tc>
                    <a:tc>
                      <a:txBody>
                        <a:bodyPr/>
                        <a:lstStyle/>
                        <a:p>
                          <a:endParaRPr lang="zh-CN"/>
                        </a:p>
                      </a:txBody>
                      <a:tcPr anchor="ctr">
                        <a:blipFill>
                          <a:blip r:embed="rId3"/>
                          <a:stretch>
                            <a:fillRect l="-225128" t="-396970" b="-315152"/>
                          </a:stretch>
                        </a:blipFill>
                      </a:tcPr>
                    </a:tc>
                    <a:extLst>
                      <a:ext uri="{0D108BD9-81ED-4DB2-BD59-A6C34878D82A}">
                        <a16:rowId xmlns:a16="http://schemas.microsoft.com/office/drawing/2014/main" val="3627586635"/>
                      </a:ext>
                    </a:extLst>
                  </a:tr>
                  <a:tr h="420366">
                    <a:tc>
                      <a:txBody>
                        <a:bodyPr/>
                        <a:lstStyle/>
                        <a:p>
                          <a:pPr algn="ctr"/>
                          <a:r>
                            <a:rPr lang="en-US" altLang="zh-CN" sz="1800" dirty="0" err="1"/>
                            <a:t>ProbeSim</a:t>
                          </a:r>
                          <a:r>
                            <a:rPr lang="en-US" altLang="zh-CN" sz="1800" dirty="0"/>
                            <a:t> </a:t>
                          </a:r>
                          <a:r>
                            <a:rPr lang="en-US" altLang="zh-CN" sz="1400" dirty="0"/>
                            <a:t>[VLDB18]</a:t>
                          </a:r>
                          <a:endParaRPr lang="zh-CN" altLang="en-US" sz="1800" dirty="0"/>
                        </a:p>
                      </a:txBody>
                      <a:tcPr anchor="ctr"/>
                    </a:tc>
                    <a:tc>
                      <a:txBody>
                        <a:bodyPr/>
                        <a:lstStyle/>
                        <a:p>
                          <a:endParaRPr lang="zh-CN"/>
                        </a:p>
                      </a:txBody>
                      <a:tcPr anchor="ctr">
                        <a:blipFill>
                          <a:blip r:embed="rId3"/>
                          <a:stretch>
                            <a:fillRect l="-110048" t="-496970" r="-93301" b="-21515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0</a:t>
                          </a:r>
                          <a:endParaRPr lang="zh-CN" altLang="en-US" sz="1800" dirty="0"/>
                        </a:p>
                      </a:txBody>
                      <a:tcPr anchor="ctr"/>
                    </a:tc>
                    <a:extLst>
                      <a:ext uri="{0D108BD9-81ED-4DB2-BD59-A6C34878D82A}">
                        <a16:rowId xmlns:a16="http://schemas.microsoft.com/office/drawing/2014/main" val="1199319811"/>
                      </a:ext>
                    </a:extLst>
                  </a:tr>
                  <a:tr h="420366">
                    <a:tc>
                      <a:txBody>
                        <a:bodyPr/>
                        <a:lstStyle/>
                        <a:p>
                          <a:pPr algn="ctr"/>
                          <a:r>
                            <a:rPr lang="en-US" altLang="zh-CN" sz="1800" baseline="0" dirty="0" err="1"/>
                            <a:t>PRSim</a:t>
                          </a:r>
                          <a:r>
                            <a:rPr lang="en-US" altLang="zh-CN" sz="1800" baseline="0" dirty="0"/>
                            <a:t> </a:t>
                          </a:r>
                          <a:r>
                            <a:rPr lang="en-US" altLang="zh-CN" sz="1400" baseline="0" dirty="0"/>
                            <a:t>[SIGMOD19]</a:t>
                          </a:r>
                          <a:endParaRPr lang="zh-CN" altLang="en-US" sz="1800" dirty="0"/>
                        </a:p>
                      </a:txBody>
                      <a:tcPr anchor="ctr"/>
                    </a:tc>
                    <a:tc>
                      <a:txBody>
                        <a:bodyPr/>
                        <a:lstStyle/>
                        <a:p>
                          <a:endParaRPr lang="zh-CN"/>
                        </a:p>
                      </a:txBody>
                      <a:tcPr anchor="ctr">
                        <a:blipFill>
                          <a:blip r:embed="rId3"/>
                          <a:stretch>
                            <a:fillRect l="-110048" t="-579412" r="-93301" b="-108824"/>
                          </a:stretch>
                        </a:blipFill>
                      </a:tcPr>
                    </a:tc>
                    <a:tc>
                      <a:txBody>
                        <a:bodyPr/>
                        <a:lstStyle/>
                        <a:p>
                          <a:endParaRPr lang="zh-CN"/>
                        </a:p>
                      </a:txBody>
                      <a:tcPr anchor="ctr">
                        <a:blipFill>
                          <a:blip r:embed="rId3"/>
                          <a:stretch>
                            <a:fillRect l="-225128" t="-579412" b="-108824"/>
                          </a:stretch>
                        </a:blipFill>
                      </a:tcPr>
                    </a:tc>
                    <a:extLst>
                      <a:ext uri="{0D108BD9-81ED-4DB2-BD59-A6C34878D82A}">
                        <a16:rowId xmlns:a16="http://schemas.microsoft.com/office/drawing/2014/main" val="3501900245"/>
                      </a:ext>
                    </a:extLst>
                  </a:tr>
                  <a:tr h="420366">
                    <a:tc>
                      <a:txBody>
                        <a:bodyPr/>
                        <a:lstStyle/>
                        <a:p>
                          <a:pPr algn="ctr"/>
                          <a:r>
                            <a:rPr lang="en-US" altLang="zh-CN" sz="1800" dirty="0" err="1"/>
                            <a:t>Lineraization</a:t>
                          </a:r>
                          <a:r>
                            <a:rPr lang="en-US" altLang="zh-CN" sz="1800" dirty="0"/>
                            <a:t> </a:t>
                          </a:r>
                          <a:r>
                            <a:rPr lang="en-US" altLang="zh-CN" sz="1400" dirty="0"/>
                            <a:t>[ICDE15]</a:t>
                          </a:r>
                          <a:endParaRPr lang="zh-CN" altLang="en-US" sz="1800" dirty="0"/>
                        </a:p>
                      </a:txBody>
                      <a:tcPr anchor="ctr"/>
                    </a:tc>
                    <a:tc>
                      <a:txBody>
                        <a:bodyPr/>
                        <a:lstStyle/>
                        <a:p>
                          <a:endParaRPr lang="zh-CN"/>
                        </a:p>
                      </a:txBody>
                      <a:tcPr anchor="ctr">
                        <a:blipFill>
                          <a:blip r:embed="rId3"/>
                          <a:stretch>
                            <a:fillRect l="-110048" t="-700000" r="-93301" b="-12121"/>
                          </a:stretch>
                        </a:blipFill>
                      </a:tcPr>
                    </a:tc>
                    <a:tc>
                      <a:txBody>
                        <a:bodyPr/>
                        <a:lstStyle/>
                        <a:p>
                          <a:endParaRPr lang="zh-CN"/>
                        </a:p>
                      </a:txBody>
                      <a:tcPr anchor="ctr">
                        <a:blipFill>
                          <a:blip r:embed="rId3"/>
                          <a:stretch>
                            <a:fillRect l="-225128" t="-700000" b="-12121"/>
                          </a:stretch>
                        </a:blipFill>
                      </a:tcPr>
                    </a:tc>
                    <a:extLst>
                      <a:ext uri="{0D108BD9-81ED-4DB2-BD59-A6C34878D82A}">
                        <a16:rowId xmlns:a16="http://schemas.microsoft.com/office/drawing/2014/main" val="2535952577"/>
                      </a:ext>
                    </a:extLst>
                  </a:tr>
                </a:tbl>
              </a:graphicData>
            </a:graphic>
          </p:graphicFrame>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7DBC4251-0621-7F4D-A564-BF35BF22F19E}"/>
                  </a:ext>
                </a:extLst>
              </p:cNvPr>
              <p:cNvSpPr txBox="1"/>
              <p:nvPr/>
            </p:nvSpPr>
            <p:spPr>
              <a:xfrm>
                <a:off x="576064" y="1076535"/>
                <a:ext cx="8303788" cy="624273"/>
              </a:xfrm>
              <a:prstGeom prst="rect">
                <a:avLst/>
              </a:prstGeom>
              <a:noFill/>
            </p:spPr>
            <p:txBody>
              <a:bodyPr wrap="square" rtlCol="0">
                <a:spAutoFit/>
              </a:bodyPr>
              <a:lstStyle/>
              <a:p>
                <a:r>
                  <a:rPr kumimoji="1" lang="en-US" altLang="zh-CN" sz="2400" dirty="0">
                    <a:solidFill>
                      <a:srgbClr val="C00000"/>
                    </a:solidFill>
                    <a:latin typeface="DengXian" charset="-122"/>
                    <a:ea typeface="DengXian" charset="-122"/>
                    <a:cs typeface="DengXian" charset="-122"/>
                  </a:rPr>
                  <a:t>Twitter dataset</a:t>
                </a:r>
                <a:r>
                  <a:rPr kumimoji="1" lang="en-US" altLang="zh-CN" sz="2400" dirty="0">
                    <a:latin typeface="DengXian" charset="-122"/>
                    <a:ea typeface="DengXian" charset="-122"/>
                    <a:cs typeface="DengXian" charset="-122"/>
                  </a:rPr>
                  <a:t>: </a:t>
                </a:r>
                <a14:m>
                  <m:oMath xmlns:m="http://schemas.openxmlformats.org/officeDocument/2006/math">
                    <m:sSup>
                      <m:sSupPr>
                        <m:ctrlPr>
                          <a:rPr kumimoji="1" lang="en-US" altLang="zh-CN" sz="2400" i="1" smtClean="0">
                            <a:latin typeface="Cambria Math" panose="02040503050406030204" pitchFamily="18" charset="0"/>
                            <a:ea typeface="DengXian" charset="-122"/>
                            <a:cs typeface="DengXian" charset="-122"/>
                          </a:rPr>
                        </m:ctrlPr>
                      </m:sSupPr>
                      <m:e>
                        <m:r>
                          <a:rPr kumimoji="1" lang="en-US" altLang="zh-CN" sz="2400" b="0" i="1" smtClean="0">
                            <a:latin typeface="Cambria Math" charset="0"/>
                            <a:ea typeface="DengXian" charset="-122"/>
                            <a:cs typeface="DengXian" charset="-122"/>
                          </a:rPr>
                          <m:t>𝑛</m:t>
                        </m:r>
                        <m:r>
                          <a:rPr kumimoji="1" lang="en-US" altLang="zh-CN" sz="2400" b="0" i="1" smtClean="0">
                            <a:latin typeface="Cambria Math" charset="0"/>
                            <a:ea typeface="DengXian" charset="-122"/>
                            <a:cs typeface="DengXian" charset="-122"/>
                          </a:rPr>
                          <m:t>=4×10</m:t>
                        </m:r>
                      </m:e>
                      <m:sup>
                        <m:r>
                          <a:rPr kumimoji="1" lang="en-US" altLang="zh-CN" sz="2400" b="0" i="1" smtClean="0">
                            <a:latin typeface="Cambria Math" panose="02040503050406030204" pitchFamily="18" charset="0"/>
                            <a:ea typeface="DengXian" charset="-122"/>
                            <a:cs typeface="DengXian" charset="-122"/>
                          </a:rPr>
                          <m:t>7</m:t>
                        </m:r>
                      </m:sup>
                    </m:sSup>
                    <m:r>
                      <a:rPr kumimoji="1" lang="en-US" altLang="zh-CN" sz="2400" b="0" i="1" smtClean="0">
                        <a:latin typeface="Cambria Math" charset="0"/>
                        <a:ea typeface="DengXian" charset="-122"/>
                        <a:cs typeface="DengXian" charset="-122"/>
                      </a:rPr>
                      <m:t>,  </m:t>
                    </m:r>
                    <m:r>
                      <a:rPr kumimoji="1" lang="en-US" altLang="zh-CN" sz="2400" b="0" i="1" smtClean="0">
                        <a:latin typeface="Cambria Math" charset="0"/>
                        <a:ea typeface="DengXian" charset="-122"/>
                        <a:cs typeface="DengXian" charset="-122"/>
                      </a:rPr>
                      <m:t>𝜀</m:t>
                    </m:r>
                    <m:r>
                      <a:rPr kumimoji="1" lang="en-US" altLang="zh-CN" sz="2400" b="0" i="1" smtClean="0">
                        <a:latin typeface="Cambria Math" charset="0"/>
                        <a:ea typeface="DengXian" charset="-122"/>
                        <a:cs typeface="DengXian" charset="-122"/>
                      </a:rPr>
                      <m:t>=</m:t>
                    </m:r>
                    <m:sSup>
                      <m:sSupPr>
                        <m:ctrlPr>
                          <a:rPr kumimoji="1" lang="en-US" altLang="zh-CN" sz="2400" i="1">
                            <a:latin typeface="Cambria Math" panose="02040503050406030204" pitchFamily="18" charset="0"/>
                            <a:ea typeface="DengXian" charset="-122"/>
                            <a:cs typeface="DengXian" charset="-122"/>
                          </a:rPr>
                        </m:ctrlPr>
                      </m:sSupPr>
                      <m:e>
                        <m:r>
                          <a:rPr kumimoji="1" lang="en-US" altLang="zh-CN" sz="2400" b="0" i="1">
                            <a:latin typeface="Cambria Math" charset="0"/>
                            <a:ea typeface="DengXian" charset="-122"/>
                            <a:cs typeface="DengXian" charset="-122"/>
                          </a:rPr>
                          <m:t>10</m:t>
                        </m:r>
                      </m:e>
                      <m:sup>
                        <m:r>
                          <a:rPr kumimoji="1" lang="en-US" altLang="zh-CN" sz="2400" b="0" i="1" smtClean="0">
                            <a:latin typeface="Cambria Math" charset="0"/>
                            <a:ea typeface="DengXian" charset="-122"/>
                            <a:cs typeface="DengXian" charset="-122"/>
                          </a:rPr>
                          <m:t>−7</m:t>
                        </m:r>
                      </m:sup>
                    </m:sSup>
                    <m:r>
                      <a:rPr kumimoji="1" lang="en-US" altLang="zh-CN" sz="2400" b="0" i="1" smtClean="0">
                        <a:latin typeface="Cambria Math" charset="0"/>
                        <a:ea typeface="DengXian" charset="-122"/>
                        <a:cs typeface="DengXian" charset="-122"/>
                      </a:rPr>
                      <m:t>,  </m:t>
                    </m:r>
                    <m:f>
                      <m:fPr>
                        <m:ctrlPr>
                          <a:rPr kumimoji="1" lang="mr-IN" altLang="zh-CN" sz="2400" i="1" smtClean="0">
                            <a:solidFill>
                              <a:srgbClr val="C00000"/>
                            </a:solidFill>
                            <a:latin typeface="Cambria Math" panose="02040503050406030204" pitchFamily="18" charset="0"/>
                            <a:ea typeface="DengXian" charset="-122"/>
                            <a:cs typeface="DengXian" charset="-122"/>
                          </a:rPr>
                        </m:ctrlPr>
                      </m:fPr>
                      <m:num>
                        <m:r>
                          <a:rPr kumimoji="1" lang="en-US" altLang="zh-CN" sz="2400" b="0" i="1" smtClean="0">
                            <a:solidFill>
                              <a:srgbClr val="C00000"/>
                            </a:solidFill>
                            <a:latin typeface="Cambria Math" charset="0"/>
                            <a:ea typeface="DengXian" charset="-122"/>
                            <a:cs typeface="DengXian" charset="-122"/>
                          </a:rPr>
                          <m:t>𝑛𝑙𝑜𝑔</m:t>
                        </m:r>
                        <m:r>
                          <a:rPr kumimoji="1" lang="en-US" altLang="zh-CN" sz="2400" b="0" i="1" smtClean="0">
                            <a:solidFill>
                              <a:srgbClr val="C00000"/>
                            </a:solidFill>
                            <a:latin typeface="Cambria Math" panose="02040503050406030204" pitchFamily="18" charset="0"/>
                            <a:ea typeface="DengXian" charset="-122"/>
                            <a:cs typeface="DengXian" charset="-122"/>
                          </a:rPr>
                          <m:t>𝑛</m:t>
                        </m:r>
                      </m:num>
                      <m:den>
                        <m:sSup>
                          <m:sSupPr>
                            <m:ctrlPr>
                              <a:rPr kumimoji="1" lang="mr-IN" altLang="zh-CN" sz="2400" i="1" smtClean="0">
                                <a:solidFill>
                                  <a:srgbClr val="C00000"/>
                                </a:solidFill>
                                <a:latin typeface="Cambria Math" panose="02040503050406030204" pitchFamily="18" charset="0"/>
                                <a:ea typeface="DengXian" charset="-122"/>
                                <a:cs typeface="DengXian" charset="-122"/>
                              </a:rPr>
                            </m:ctrlPr>
                          </m:sSupPr>
                          <m:e>
                            <m:r>
                              <a:rPr kumimoji="1" lang="mr-IN" altLang="zh-CN" sz="2400" b="0" i="1" smtClean="0">
                                <a:solidFill>
                                  <a:srgbClr val="C00000"/>
                                </a:solidFill>
                                <a:latin typeface="Cambria Math" charset="0"/>
                                <a:ea typeface="DengXian" charset="-122"/>
                                <a:cs typeface="DengXian" charset="-122"/>
                              </a:rPr>
                              <m:t>𝜀</m:t>
                            </m:r>
                          </m:e>
                          <m:sup>
                            <m:r>
                              <a:rPr kumimoji="1" lang="en-US" altLang="zh-CN" sz="2400" b="0" i="1" smtClean="0">
                                <a:solidFill>
                                  <a:srgbClr val="C00000"/>
                                </a:solidFill>
                                <a:latin typeface="Cambria Math" charset="0"/>
                                <a:ea typeface="DengXian" charset="-122"/>
                                <a:cs typeface="DengXian" charset="-122"/>
                              </a:rPr>
                              <m:t>2</m:t>
                            </m:r>
                          </m:sup>
                        </m:sSup>
                      </m:den>
                    </m:f>
                    <m:r>
                      <a:rPr kumimoji="1" lang="en-US" altLang="zh-CN" sz="2400" b="0">
                        <a:solidFill>
                          <a:srgbClr val="C00000"/>
                        </a:solidFill>
                        <a:latin typeface="Cambria Math" charset="0"/>
                        <a:ea typeface="DengXian" charset="-122"/>
                        <a:cs typeface="DengXian" charset="-122"/>
                      </a:rPr>
                      <m:t>≈</m:t>
                    </m:r>
                    <m:sSup>
                      <m:sSupPr>
                        <m:ctrlPr>
                          <a:rPr kumimoji="1" lang="en-US" altLang="zh-CN" sz="2400" i="1" smtClean="0">
                            <a:solidFill>
                              <a:srgbClr val="C00000"/>
                            </a:solidFill>
                            <a:latin typeface="Cambria Math" panose="02040503050406030204" pitchFamily="18" charset="0"/>
                            <a:ea typeface="DengXian" charset="-122"/>
                            <a:cs typeface="DengXian" charset="-122"/>
                          </a:rPr>
                        </m:ctrlPr>
                      </m:sSupPr>
                      <m:e>
                        <m:r>
                          <a:rPr kumimoji="1" lang="en-US" altLang="zh-CN" sz="2400" b="0" i="1" smtClean="0">
                            <a:solidFill>
                              <a:srgbClr val="C00000"/>
                            </a:solidFill>
                            <a:latin typeface="Cambria Math" charset="0"/>
                            <a:ea typeface="DengXian" charset="-122"/>
                            <a:cs typeface="DengXian" charset="-122"/>
                          </a:rPr>
                          <m:t>10</m:t>
                        </m:r>
                      </m:e>
                      <m:sup>
                        <m:r>
                          <a:rPr kumimoji="1" lang="en-US" altLang="zh-CN" sz="2400" b="0" i="1" smtClean="0">
                            <a:solidFill>
                              <a:srgbClr val="C00000"/>
                            </a:solidFill>
                            <a:latin typeface="Cambria Math" charset="0"/>
                            <a:ea typeface="DengXian" charset="-122"/>
                            <a:cs typeface="DengXian" charset="-122"/>
                          </a:rPr>
                          <m:t>2</m:t>
                        </m:r>
                        <m:r>
                          <a:rPr kumimoji="1" lang="en-US" altLang="zh-CN" sz="2400" b="0" i="1" smtClean="0">
                            <a:solidFill>
                              <a:srgbClr val="C00000"/>
                            </a:solidFill>
                            <a:latin typeface="Cambria Math" panose="02040503050406030204" pitchFamily="18" charset="0"/>
                            <a:ea typeface="DengXian" charset="-122"/>
                            <a:cs typeface="DengXian" charset="-122"/>
                          </a:rPr>
                          <m:t>3</m:t>
                        </m:r>
                      </m:sup>
                    </m:sSup>
                  </m:oMath>
                </a14:m>
                <a:endParaRPr kumimoji="1" lang="zh-CN" altLang="en-US" sz="2400" dirty="0">
                  <a:latin typeface="DengXian" charset="-122"/>
                  <a:ea typeface="DengXian" charset="-122"/>
                  <a:cs typeface="DengXian" charset="-122"/>
                </a:endParaRPr>
              </a:p>
            </p:txBody>
          </p:sp>
        </mc:Choice>
        <mc:Fallback>
          <p:sp>
            <p:nvSpPr>
              <p:cNvPr id="9" name="文本框 8">
                <a:extLst>
                  <a:ext uri="{FF2B5EF4-FFF2-40B4-BE49-F238E27FC236}">
                    <a16:creationId xmlns:a16="http://schemas.microsoft.com/office/drawing/2014/main" id="{7DBC4251-0621-7F4D-A564-BF35BF22F19E}"/>
                  </a:ext>
                </a:extLst>
              </p:cNvPr>
              <p:cNvSpPr txBox="1">
                <a:spLocks noRot="1" noChangeAspect="1" noMove="1" noResize="1" noEditPoints="1" noAdjustHandles="1" noChangeArrowheads="1" noChangeShapeType="1" noTextEdit="1"/>
              </p:cNvSpPr>
              <p:nvPr/>
            </p:nvSpPr>
            <p:spPr>
              <a:xfrm>
                <a:off x="576064" y="1076535"/>
                <a:ext cx="8303788" cy="624273"/>
              </a:xfrm>
              <a:prstGeom prst="rect">
                <a:avLst/>
              </a:prstGeom>
              <a:blipFill>
                <a:blip r:embed="rId4"/>
                <a:stretch>
                  <a:fillRect l="-1069"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DB6FB1E-6832-6647-A921-4A64C1BD88E7}"/>
                  </a:ext>
                </a:extLst>
              </p:cNvPr>
              <p:cNvSpPr txBox="1"/>
              <p:nvPr/>
            </p:nvSpPr>
            <p:spPr>
              <a:xfrm>
                <a:off x="3059832" y="5517232"/>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xmlns="">
          <p:sp>
            <p:nvSpPr>
              <p:cNvPr id="6" name="文本框 5">
                <a:extLst>
                  <a:ext uri="{FF2B5EF4-FFF2-40B4-BE49-F238E27FC236}">
                    <a16:creationId xmlns:a16="http://schemas.microsoft.com/office/drawing/2014/main" id="{7DB6FB1E-6832-6647-A921-4A64C1BD88E7}"/>
                  </a:ext>
                </a:extLst>
              </p:cNvPr>
              <p:cNvSpPr txBox="1">
                <a:spLocks noRot="1" noChangeAspect="1" noMove="1" noResize="1" noEditPoints="1" noAdjustHandles="1" noChangeArrowheads="1" noChangeShapeType="1" noTextEdit="1"/>
              </p:cNvSpPr>
              <p:nvPr/>
            </p:nvSpPr>
            <p:spPr>
              <a:xfrm>
                <a:off x="3059832" y="5517232"/>
                <a:ext cx="2204165" cy="854016"/>
              </a:xfrm>
              <a:prstGeom prst="rect">
                <a:avLst/>
              </a:prstGeom>
              <a:blipFill>
                <a:blip r:embed="rId5"/>
                <a:stretch>
                  <a:fillRect l="-575" b="-5797"/>
                </a:stretch>
              </a:blipFill>
            </p:spPr>
            <p:txBody>
              <a:bodyPr/>
              <a:lstStyle/>
              <a:p>
                <a:r>
                  <a:rPr lang="zh-CN" altLang="en-US">
                    <a:noFill/>
                  </a:rPr>
                  <a:t> </a:t>
                </a:r>
              </a:p>
            </p:txBody>
          </p:sp>
        </mc:Fallback>
      </mc:AlternateContent>
      <p:pic>
        <p:nvPicPr>
          <p:cNvPr id="1026" name="Picture 2">
            <a:extLst>
              <a:ext uri="{FF2B5EF4-FFF2-40B4-BE49-F238E27FC236}">
                <a16:creationId xmlns:a16="http://schemas.microsoft.com/office/drawing/2014/main" id="{D9E6B754-E4DF-1E46-8BFF-BB746523AD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7" t="11704" r="8719" b="8448"/>
          <a:stretch/>
        </p:blipFill>
        <p:spPr bwMode="auto">
          <a:xfrm>
            <a:off x="2195736" y="5805264"/>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12C464C-F051-5046-9B1E-979B608CFCE6}"/>
                  </a:ext>
                </a:extLst>
              </p:cNvPr>
              <p:cNvSpPr txBox="1"/>
              <p:nvPr/>
            </p:nvSpPr>
            <p:spPr>
              <a:xfrm>
                <a:off x="6221871" y="5199583"/>
                <a:ext cx="1518482" cy="461665"/>
              </a:xfrm>
              <a:prstGeom prst="rect">
                <a:avLst/>
              </a:prstGeom>
              <a:noFill/>
            </p:spPr>
            <p:txBody>
              <a:bodyPr wrap="square" rtlCol="0">
                <a:spAutoFit/>
              </a:bodyPr>
              <a:lstStyle/>
              <a:p>
                <a:r>
                  <a:rPr kumimoji="1" lang="en-US" altLang="zh-CN" sz="2400" dirty="0">
                    <a:solidFill>
                      <a:srgbClr val="C00000"/>
                    </a:solidFill>
                    <a:latin typeface="Candara" panose="020E0502030303020204" pitchFamily="34" charset="0"/>
                  </a:rPr>
                  <a:t>large </a:t>
                </a:r>
                <a14:m>
                  <m:oMath xmlns:m="http://schemas.openxmlformats.org/officeDocument/2006/math">
                    <m:r>
                      <a:rPr kumimoji="1" lang="en-US" altLang="zh-CN" sz="2400" b="1" i="1" smtClean="0">
                        <a:solidFill>
                          <a:srgbClr val="C00000"/>
                        </a:solidFill>
                        <a:latin typeface="Cambria Math" panose="02040503050406030204" pitchFamily="18" charset="0"/>
                      </a:rPr>
                      <m:t>𝒏</m:t>
                    </m:r>
                    <m:r>
                      <a:rPr kumimoji="1" lang="en-US" altLang="zh-CN" sz="2400" b="1" i="1" smtClean="0">
                        <a:solidFill>
                          <a:srgbClr val="C00000"/>
                        </a:solidFill>
                        <a:latin typeface="Cambria Math" panose="02040503050406030204" pitchFamily="18" charset="0"/>
                      </a:rPr>
                      <m:t>,</m:t>
                    </m:r>
                    <m:r>
                      <a:rPr kumimoji="1" lang="en-US" altLang="zh-CN" sz="2400" b="1" i="1" smtClean="0">
                        <a:solidFill>
                          <a:srgbClr val="C00000"/>
                        </a:solidFill>
                        <a:latin typeface="Cambria Math" panose="02040503050406030204" pitchFamily="18" charset="0"/>
                      </a:rPr>
                      <m:t>𝒎</m:t>
                    </m:r>
                  </m:oMath>
                </a14:m>
                <a:endParaRPr kumimoji="1" lang="zh-CN" altLang="en-US" sz="2400" dirty="0">
                  <a:solidFill>
                    <a:srgbClr val="C00000"/>
                  </a:solidFill>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A12C464C-F051-5046-9B1E-979B608CFCE6}"/>
                  </a:ext>
                </a:extLst>
              </p:cNvPr>
              <p:cNvSpPr txBox="1">
                <a:spLocks noRot="1" noChangeAspect="1" noMove="1" noResize="1" noEditPoints="1" noAdjustHandles="1" noChangeArrowheads="1" noChangeShapeType="1" noTextEdit="1"/>
              </p:cNvSpPr>
              <p:nvPr/>
            </p:nvSpPr>
            <p:spPr>
              <a:xfrm>
                <a:off x="6221871" y="5199583"/>
                <a:ext cx="1518482" cy="461665"/>
              </a:xfrm>
              <a:prstGeom prst="rect">
                <a:avLst/>
              </a:prstGeom>
              <a:blipFill>
                <a:blip r:embed="rId7"/>
                <a:stretch>
                  <a:fillRect l="-5833" t="-5263" b="-26316"/>
                </a:stretch>
              </a:blipFill>
            </p:spPr>
            <p:txBody>
              <a:bodyPr/>
              <a:lstStyle/>
              <a:p>
                <a:r>
                  <a:rPr lang="zh-CN" altLang="en-US">
                    <a:noFill/>
                  </a:rPr>
                  <a:t> </a:t>
                </a:r>
              </a:p>
            </p:txBody>
          </p:sp>
        </mc:Fallback>
      </mc:AlternateContent>
      <p:cxnSp>
        <p:nvCxnSpPr>
          <p:cNvPr id="12" name="肘形连接符 11">
            <a:extLst>
              <a:ext uri="{FF2B5EF4-FFF2-40B4-BE49-F238E27FC236}">
                <a16:creationId xmlns:a16="http://schemas.microsoft.com/office/drawing/2014/main" id="{BE47A4A7-E456-DD40-93FC-467C019C11D0}"/>
              </a:ext>
            </a:extLst>
          </p:cNvPr>
          <p:cNvCxnSpPr>
            <a:cxnSpLocks/>
          </p:cNvCxnSpPr>
          <p:nvPr/>
        </p:nvCxnSpPr>
        <p:spPr>
          <a:xfrm rot="10800000" flipV="1">
            <a:off x="3491880" y="5399637"/>
            <a:ext cx="2729990" cy="333618"/>
          </a:xfrm>
          <a:prstGeom prst="bentConnector3">
            <a:avLst>
              <a:gd name="adj1" fmla="val 100013"/>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肘形连接符 20">
            <a:extLst>
              <a:ext uri="{FF2B5EF4-FFF2-40B4-BE49-F238E27FC236}">
                <a16:creationId xmlns:a16="http://schemas.microsoft.com/office/drawing/2014/main" id="{52B6EC57-FAB7-4B4A-860D-1FEA10A59B8D}"/>
              </a:ext>
            </a:extLst>
          </p:cNvPr>
          <p:cNvCxnSpPr>
            <a:cxnSpLocks/>
          </p:cNvCxnSpPr>
          <p:nvPr/>
        </p:nvCxnSpPr>
        <p:spPr>
          <a:xfrm rot="10800000" flipV="1">
            <a:off x="4331050" y="5399636"/>
            <a:ext cx="1681111" cy="336625"/>
          </a:xfrm>
          <a:prstGeom prst="bentConnector3">
            <a:avLst>
              <a:gd name="adj1" fmla="val 99922"/>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肘形连接符 23">
            <a:extLst>
              <a:ext uri="{FF2B5EF4-FFF2-40B4-BE49-F238E27FC236}">
                <a16:creationId xmlns:a16="http://schemas.microsoft.com/office/drawing/2014/main" id="{7ED5D505-E3A5-AE4F-A774-A93CD637999C}"/>
              </a:ext>
            </a:extLst>
          </p:cNvPr>
          <p:cNvCxnSpPr>
            <a:cxnSpLocks/>
          </p:cNvCxnSpPr>
          <p:nvPr/>
        </p:nvCxnSpPr>
        <p:spPr>
          <a:xfrm rot="10800000" flipV="1">
            <a:off x="4884943" y="5399634"/>
            <a:ext cx="1218225" cy="335123"/>
          </a:xfrm>
          <a:prstGeom prst="bentConnector3">
            <a:avLst>
              <a:gd name="adj1" fmla="val 100383"/>
            </a:avLst>
          </a:prstGeom>
          <a:ln w="28575">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肘形连接符 30">
            <a:extLst>
              <a:ext uri="{FF2B5EF4-FFF2-40B4-BE49-F238E27FC236}">
                <a16:creationId xmlns:a16="http://schemas.microsoft.com/office/drawing/2014/main" id="{F1201A4D-73A5-4C42-B005-FA5B9E52C70C}"/>
              </a:ext>
            </a:extLst>
          </p:cNvPr>
          <p:cNvCxnSpPr>
            <a:cxnSpLocks/>
          </p:cNvCxnSpPr>
          <p:nvPr/>
        </p:nvCxnSpPr>
        <p:spPr>
          <a:xfrm rot="10800000">
            <a:off x="3491879" y="6381328"/>
            <a:ext cx="2729992" cy="286850"/>
          </a:xfrm>
          <a:prstGeom prst="bentConnector3">
            <a:avLst>
              <a:gd name="adj1" fmla="val 100012"/>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871F6300-6255-2245-A1DB-CC74AE30B109}"/>
                  </a:ext>
                </a:extLst>
              </p:cNvPr>
              <p:cNvSpPr txBox="1"/>
              <p:nvPr/>
            </p:nvSpPr>
            <p:spPr>
              <a:xfrm>
                <a:off x="6293879" y="6381328"/>
                <a:ext cx="2094545" cy="470000"/>
              </a:xfrm>
              <a:prstGeom prst="rect">
                <a:avLst/>
              </a:prstGeom>
              <a:noFill/>
            </p:spPr>
            <p:txBody>
              <a:bodyPr wrap="square" rtlCol="0">
                <a:spAutoFit/>
              </a:bodyPr>
              <a:lstStyle/>
              <a:p>
                <a:r>
                  <a:rPr kumimoji="1" lang="en-US" altLang="zh-CN" sz="2400" dirty="0">
                    <a:solidFill>
                      <a:srgbClr val="6C64BD"/>
                    </a:solidFill>
                    <a:latin typeface="Candara" panose="020E0502030303020204" pitchFamily="34" charset="0"/>
                  </a:rPr>
                  <a:t>small </a:t>
                </a:r>
                <a14:m>
                  <m:oMath xmlns:m="http://schemas.openxmlformats.org/officeDocument/2006/math">
                    <m:r>
                      <a:rPr kumimoji="1" lang="en-US" altLang="zh-CN" sz="2400" b="1" i="1" smtClean="0">
                        <a:solidFill>
                          <a:srgbClr val="6C64BD"/>
                        </a:solidFill>
                        <a:latin typeface="Cambria Math" panose="02040503050406030204" pitchFamily="18" charset="0"/>
                        <a:ea typeface="Cambria Math" panose="02040503050406030204" pitchFamily="18" charset="0"/>
                      </a:rPr>
                      <m:t>𝛆</m:t>
                    </m:r>
                    <m:r>
                      <a:rPr kumimoji="1" lang="en-US" altLang="zh-CN" sz="2400" b="1" i="1" smtClean="0">
                        <a:solidFill>
                          <a:srgbClr val="6C64BD"/>
                        </a:solidFill>
                        <a:latin typeface="Cambria Math" panose="02040503050406030204" pitchFamily="18" charset="0"/>
                      </a:rPr>
                      <m:t>,</m:t>
                    </m:r>
                    <m:sSup>
                      <m:sSupPr>
                        <m:ctrlPr>
                          <a:rPr kumimoji="1" lang="en-US" altLang="zh-CN" sz="2400" b="1" i="1" smtClean="0">
                            <a:solidFill>
                              <a:srgbClr val="6C64BD"/>
                            </a:solidFill>
                            <a:latin typeface="Cambria Math" panose="02040503050406030204" pitchFamily="18" charset="0"/>
                          </a:rPr>
                        </m:ctrlPr>
                      </m:sSupPr>
                      <m:e>
                        <m:r>
                          <a:rPr kumimoji="1" lang="en-US" altLang="zh-CN" sz="2400" b="1" i="1" smtClean="0">
                            <a:solidFill>
                              <a:srgbClr val="6C64BD"/>
                            </a:solidFill>
                            <a:latin typeface="Cambria Math" panose="02040503050406030204" pitchFamily="18" charset="0"/>
                            <a:ea typeface="Cambria Math" panose="02040503050406030204" pitchFamily="18" charset="0"/>
                          </a:rPr>
                          <m:t>𝜺</m:t>
                        </m:r>
                      </m:e>
                      <m:sup>
                        <m:r>
                          <a:rPr kumimoji="1" lang="en-US" altLang="zh-CN" sz="2400" b="1" i="1" smtClean="0">
                            <a:solidFill>
                              <a:srgbClr val="6C64BD"/>
                            </a:solidFill>
                            <a:latin typeface="Cambria Math" panose="02040503050406030204" pitchFamily="18" charset="0"/>
                          </a:rPr>
                          <m:t>𝟐</m:t>
                        </m:r>
                      </m:sup>
                    </m:sSup>
                  </m:oMath>
                </a14:m>
                <a:endParaRPr kumimoji="1" lang="zh-CN" altLang="en-US" sz="2400" dirty="0">
                  <a:solidFill>
                    <a:srgbClr val="6C64BD"/>
                  </a:solidFill>
                  <a:latin typeface="Candara" panose="020E0502030303020204" pitchFamily="34" charset="0"/>
                </a:endParaRPr>
              </a:p>
            </p:txBody>
          </p:sp>
        </mc:Choice>
        <mc:Fallback xmlns="">
          <p:sp>
            <p:nvSpPr>
              <p:cNvPr id="36" name="文本框 35">
                <a:extLst>
                  <a:ext uri="{FF2B5EF4-FFF2-40B4-BE49-F238E27FC236}">
                    <a16:creationId xmlns:a16="http://schemas.microsoft.com/office/drawing/2014/main" id="{871F6300-6255-2245-A1DB-CC74AE30B109}"/>
                  </a:ext>
                </a:extLst>
              </p:cNvPr>
              <p:cNvSpPr txBox="1">
                <a:spLocks noRot="1" noChangeAspect="1" noMove="1" noResize="1" noEditPoints="1" noAdjustHandles="1" noChangeArrowheads="1" noChangeShapeType="1" noTextEdit="1"/>
              </p:cNvSpPr>
              <p:nvPr/>
            </p:nvSpPr>
            <p:spPr>
              <a:xfrm>
                <a:off x="6293879" y="6381328"/>
                <a:ext cx="2094545" cy="470000"/>
              </a:xfrm>
              <a:prstGeom prst="rect">
                <a:avLst/>
              </a:prstGeom>
              <a:blipFill>
                <a:blip r:embed="rId8"/>
                <a:stretch>
                  <a:fillRect l="-4217" t="-5263" b="-26316"/>
                </a:stretch>
              </a:blipFill>
            </p:spPr>
            <p:txBody>
              <a:bodyPr/>
              <a:lstStyle/>
              <a:p>
                <a:r>
                  <a:rPr lang="zh-CN" altLang="en-US">
                    <a:noFill/>
                  </a:rPr>
                  <a:t> </a:t>
                </a:r>
              </a:p>
            </p:txBody>
          </p:sp>
        </mc:Fallback>
      </mc:AlternateContent>
      <p:cxnSp>
        <p:nvCxnSpPr>
          <p:cNvPr id="37" name="肘形连接符 36">
            <a:extLst>
              <a:ext uri="{FF2B5EF4-FFF2-40B4-BE49-F238E27FC236}">
                <a16:creationId xmlns:a16="http://schemas.microsoft.com/office/drawing/2014/main" id="{8E0A9E1A-7913-B64A-90AC-6CA8AEC71C83}"/>
              </a:ext>
            </a:extLst>
          </p:cNvPr>
          <p:cNvCxnSpPr>
            <a:cxnSpLocks/>
          </p:cNvCxnSpPr>
          <p:nvPr/>
        </p:nvCxnSpPr>
        <p:spPr>
          <a:xfrm rot="10800000">
            <a:off x="4339098" y="6365236"/>
            <a:ext cx="1693574" cy="296931"/>
          </a:xfrm>
          <a:prstGeom prst="bentConnector3">
            <a:avLst>
              <a:gd name="adj1" fmla="val 99555"/>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肘形连接符 39">
            <a:extLst>
              <a:ext uri="{FF2B5EF4-FFF2-40B4-BE49-F238E27FC236}">
                <a16:creationId xmlns:a16="http://schemas.microsoft.com/office/drawing/2014/main" id="{016E97EF-C140-0E44-A883-FF64914529CF}"/>
              </a:ext>
            </a:extLst>
          </p:cNvPr>
          <p:cNvCxnSpPr>
            <a:cxnSpLocks/>
          </p:cNvCxnSpPr>
          <p:nvPr/>
        </p:nvCxnSpPr>
        <p:spPr>
          <a:xfrm rot="10800000">
            <a:off x="4905454" y="6366742"/>
            <a:ext cx="1205762" cy="295426"/>
          </a:xfrm>
          <a:prstGeom prst="bentConnector3">
            <a:avLst>
              <a:gd name="adj1" fmla="val 99865"/>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247007"/>
            <a:ext cx="7772400" cy="1470025"/>
          </a:xfrm>
        </p:spPr>
        <p:txBody>
          <a:bodyPr/>
          <a:lstStyle/>
          <a:p>
            <a:pPr algn="ctr"/>
            <a:r>
              <a:rPr lang="en-US" altLang="zh-CN" sz="4800" dirty="0">
                <a:latin typeface="+mj-lt"/>
              </a:rPr>
              <a:t>How?</a:t>
            </a:r>
            <a:endParaRPr lang="zh-CN" altLang="en-US" sz="4800" dirty="0">
              <a:latin typeface="+mj-lt"/>
            </a:endParaRPr>
          </a:p>
        </p:txBody>
      </p:sp>
    </p:spTree>
    <p:extLst>
      <p:ext uri="{BB962C8B-B14F-4D97-AF65-F5344CB8AC3E}">
        <p14:creationId xmlns:p14="http://schemas.microsoft.com/office/powerpoint/2010/main" val="244807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tx1"/>
                              </a:solidFill>
                              <a:latin typeface="Cambria Math" panose="02040503050406030204" pitchFamily="18" charset="0"/>
                            </a:rPr>
                          </m:ctrlPr>
                        </m:naryPr>
                        <m:sub>
                          <m:r>
                            <m:rPr>
                              <m:brk m:alnAt="25"/>
                            </m:rPr>
                            <a:rPr kumimoji="1" lang="en-US" altLang="zh-CN" sz="2400" b="0" i="1" smtClean="0">
                              <a:solidFill>
                                <a:schemeClr val="tx1"/>
                              </a:solidFill>
                              <a:latin typeface="Cambria Math" panose="02040503050406030204" pitchFamily="18" charset="0"/>
                            </a:rPr>
                            <m:t>𝑙</m:t>
                          </m:r>
                          <m:r>
                            <a:rPr kumimoji="1" lang="en-US" altLang="zh-CN" sz="2400" b="0" i="1" smtClean="0">
                              <a:solidFill>
                                <a:schemeClr val="tx1"/>
                              </a:solidFill>
                              <a:latin typeface="Cambria Math" panose="02040503050406030204" pitchFamily="18" charset="0"/>
                            </a:rPr>
                            <m:t>=0</m:t>
                          </m:r>
                        </m:sub>
                        <m:sup>
                          <m:r>
                            <a:rPr kumimoji="1" lang="en-US" altLang="zh-CN" sz="2400" b="0" i="1" smtClean="0">
                              <a:solidFill>
                                <a:schemeClr val="tx1"/>
                              </a:solidFill>
                              <a:latin typeface="Cambria Math" panose="02040503050406030204" pitchFamily="18" charset="0"/>
                            </a:rPr>
                            <m:t>𝑡</m:t>
                          </m:r>
                        </m:sup>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𝑐</m:t>
                              </m:r>
                            </m:e>
                            <m:sup>
                              <m:r>
                                <a:rPr kumimoji="1" lang="en-US" altLang="zh-CN" sz="2400" b="0" i="1">
                                  <a:solidFill>
                                    <a:schemeClr val="tx1"/>
                                  </a:solidFill>
                                  <a:latin typeface="Cambria Math" panose="02040503050406030204" pitchFamily="18" charset="0"/>
                                </a:rPr>
                                <m:t>𝑙</m:t>
                              </m:r>
                            </m:sup>
                          </m:sSup>
                          <m:sSup>
                            <m:sSupPr>
                              <m:ctrlPr>
                                <a:rPr kumimoji="1" lang="en-US" altLang="zh-CN" sz="2400" b="0" i="1">
                                  <a:solidFill>
                                    <a:schemeClr val="tx1"/>
                                  </a:solidFill>
                                  <a:latin typeface="Cambria Math" panose="02040503050406030204" pitchFamily="18" charset="0"/>
                                </a:rPr>
                              </m:ctrlPr>
                            </m:sSupPr>
                            <m:e>
                              <m:d>
                                <m:dPr>
                                  <m:ctrlPr>
                                    <a:rPr kumimoji="1" lang="en-US" altLang="zh-CN" sz="2400" b="0" i="1">
                                      <a:solidFill>
                                        <a:schemeClr val="tx1"/>
                                      </a:solidFill>
                                      <a:latin typeface="Cambria Math" panose="02040503050406030204" pitchFamily="18" charset="0"/>
                                    </a:rPr>
                                  </m:ctrlPr>
                                </m:dPr>
                                <m:e>
                                  <m:sSup>
                                    <m:sSupPr>
                                      <m:ctrlPr>
                                        <a:rPr kumimoji="1" lang="en-US" altLang="zh-CN" sz="2400" b="0" i="1">
                                          <a:solidFill>
                                            <a:schemeClr val="tx1"/>
                                          </a:solidFill>
                                          <a:latin typeface="Cambria Math" panose="02040503050406030204" pitchFamily="18" charset="0"/>
                                        </a:rPr>
                                      </m:ctrlPr>
                                    </m:sSupPr>
                                    <m:e>
                                      <m:r>
                                        <a:rPr kumimoji="1" lang="en-US" altLang="zh-CN" sz="2400" b="0" i="1" smtClean="0">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e>
                              </m:d>
                            </m:e>
                            <m:sup>
                              <m:r>
                                <a:rPr kumimoji="1" lang="en-US" altLang="zh-CN" sz="2400" b="0" i="1">
                                  <a:solidFill>
                                    <a:schemeClr val="tx1"/>
                                  </a:solidFill>
                                  <a:latin typeface="Cambria Math" panose="02040503050406030204" pitchFamily="18" charset="0"/>
                                </a:rPr>
                                <m:t>⊤</m:t>
                              </m:r>
                            </m:sup>
                          </m:sSup>
                          <m:r>
                            <a:rPr kumimoji="1" lang="en-US" altLang="zh-CN" sz="2400" b="0" i="1">
                              <a:solidFill>
                                <a:schemeClr val="tx1"/>
                              </a:solidFill>
                              <a:latin typeface="Cambria Math" panose="02040503050406030204" pitchFamily="18" charset="0"/>
                              <a:ea typeface="Cambria Math" panose="02040503050406030204" pitchFamily="18" charset="0"/>
                            </a:rPr>
                            <m:t>∙</m:t>
                          </m:r>
                          <m:r>
                            <a:rPr kumimoji="1" lang="en-US" altLang="zh-CN" sz="2400" b="0" i="1" smtClean="0">
                              <a:solidFill>
                                <a:schemeClr val="tx1"/>
                              </a:solidFill>
                              <a:latin typeface="Cambria Math" panose="02040503050406030204" pitchFamily="18" charset="0"/>
                            </a:rPr>
                            <m:t>𝐷</m:t>
                          </m:r>
                          <m:r>
                            <a:rPr kumimoji="1" lang="en-US" altLang="zh-CN" sz="2400" b="0" i="1">
                              <a:solidFill>
                                <a:schemeClr val="tx1"/>
                              </a:solidFill>
                              <a:latin typeface="Cambria Math" panose="02040503050406030204" pitchFamily="18" charset="0"/>
                            </a:rPr>
                            <m:t>∙</m:t>
                          </m:r>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3"/>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7987B3E2-F95A-D04E-B9BD-DC3EE4CD73ED}"/>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23" name="矩形 22">
                <a:extLst>
                  <a:ext uri="{FF2B5EF4-FFF2-40B4-BE49-F238E27FC236}">
                    <a16:creationId xmlns:a16="http://schemas.microsoft.com/office/drawing/2014/main" id="{7987B3E2-F95A-D04E-B9BD-DC3EE4CD73ED}"/>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4"/>
                <a:stretch>
                  <a:fillRect l="-23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E09D3D4A-10BE-2940-9FF7-C67FC9C9F592}"/>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p:sp>
            <p:nvSpPr>
              <p:cNvPr id="13" name="文本框 12">
                <a:extLst>
                  <a:ext uri="{FF2B5EF4-FFF2-40B4-BE49-F238E27FC236}">
                    <a16:creationId xmlns:a16="http://schemas.microsoft.com/office/drawing/2014/main" id="{E09D3D4A-10BE-2940-9FF7-C67FC9C9F592}"/>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14" name="Picture 2">
            <a:extLst>
              <a:ext uri="{FF2B5EF4-FFF2-40B4-BE49-F238E27FC236}">
                <a16:creationId xmlns:a16="http://schemas.microsoft.com/office/drawing/2014/main" id="{35AB0867-4B9D-924A-BA5F-26F977E2E5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DCD31D7B-5B05-CC4F-9C76-D545CEEA04A7}"/>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p:sp>
            <p:nvSpPr>
              <p:cNvPr id="15" name="文本框 14">
                <a:extLst>
                  <a:ext uri="{FF2B5EF4-FFF2-40B4-BE49-F238E27FC236}">
                    <a16:creationId xmlns:a16="http://schemas.microsoft.com/office/drawing/2014/main" id="{DCD31D7B-5B05-CC4F-9C76-D545CEEA04A7}"/>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18" name="右箭头 17">
            <a:extLst>
              <a:ext uri="{FF2B5EF4-FFF2-40B4-BE49-F238E27FC236}">
                <a16:creationId xmlns:a16="http://schemas.microsoft.com/office/drawing/2014/main" id="{A2F634A0-A0B1-B848-A76D-3D71CCBDD30C}"/>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19" name="图片 18" descr="图片包含 游戏机, 画&#10;&#10;描述已自动生成">
            <a:extLst>
              <a:ext uri="{FF2B5EF4-FFF2-40B4-BE49-F238E27FC236}">
                <a16:creationId xmlns:a16="http://schemas.microsoft.com/office/drawing/2014/main" id="{6A84505E-1C9C-094A-8CF4-4BC0001A6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Tree>
    <p:extLst>
      <p:ext uri="{BB962C8B-B14F-4D97-AF65-F5344CB8AC3E}">
        <p14:creationId xmlns:p14="http://schemas.microsoft.com/office/powerpoint/2010/main" val="185358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83FDB8F-73A9-284F-BDC8-C579C4627CA0}"/>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3" name="矩形 2">
                <a:extLst>
                  <a:ext uri="{FF2B5EF4-FFF2-40B4-BE49-F238E27FC236}">
                    <a16:creationId xmlns:a16="http://schemas.microsoft.com/office/drawing/2014/main" id="{483FDB8F-73A9-284F-BDC8-C579C4627CA0}"/>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3"/>
                <a:stretch>
                  <a:fillRect l="-23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bg1">
                                  <a:lumMod val="65000"/>
                                </a:schemeClr>
                              </a:solidFill>
                              <a:latin typeface="Cambria Math" panose="02040503050406030204" pitchFamily="18" charset="0"/>
                            </a:rPr>
                          </m:ctrlPr>
                        </m:naryPr>
                        <m:sub>
                          <m:r>
                            <m:rPr>
                              <m:brk m:alnAt="25"/>
                            </m:rPr>
                            <a:rPr kumimoji="1" lang="en-US" altLang="zh-CN" sz="2400" b="0" i="1" smtClean="0">
                              <a:solidFill>
                                <a:schemeClr val="bg1">
                                  <a:lumMod val="65000"/>
                                </a:schemeClr>
                              </a:solidFill>
                              <a:latin typeface="Cambria Math" panose="02040503050406030204" pitchFamily="18" charset="0"/>
                            </a:rPr>
                            <m:t>𝑙</m:t>
                          </m:r>
                          <m:r>
                            <a:rPr kumimoji="1" lang="en-US" altLang="zh-CN" sz="2400" b="0" i="1" smtClean="0">
                              <a:solidFill>
                                <a:schemeClr val="bg1">
                                  <a:lumMod val="65000"/>
                                </a:schemeClr>
                              </a:solidFill>
                              <a:latin typeface="Cambria Math" panose="02040503050406030204" pitchFamily="18" charset="0"/>
                            </a:rPr>
                            <m:t>=0</m:t>
                          </m:r>
                        </m:sub>
                        <m:sup>
                          <m:r>
                            <a:rPr kumimoji="1" lang="en-US" altLang="zh-CN" sz="2400" b="0" i="1" smtClean="0">
                              <a:solidFill>
                                <a:schemeClr val="bg1">
                                  <a:lumMod val="65000"/>
                                </a:schemeClr>
                              </a:solidFill>
                              <a:latin typeface="Cambria Math" panose="02040503050406030204" pitchFamily="18" charset="0"/>
                            </a:rPr>
                            <m:t>𝑡</m:t>
                          </m:r>
                        </m:sup>
                        <m:e>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a:solidFill>
                                    <a:schemeClr val="bg1">
                                      <a:lumMod val="65000"/>
                                    </a:schemeClr>
                                  </a:solidFill>
                                  <a:latin typeface="Cambria Math" panose="02040503050406030204" pitchFamily="18" charset="0"/>
                                </a:rPr>
                                <m:t>𝑐</m:t>
                              </m:r>
                            </m:e>
                            <m:sup>
                              <m:r>
                                <a:rPr kumimoji="1" lang="en-US" altLang="zh-CN" sz="2400" b="0" i="1">
                                  <a:solidFill>
                                    <a:schemeClr val="bg1">
                                      <a:lumMod val="65000"/>
                                    </a:schemeClr>
                                  </a:solidFill>
                                  <a:latin typeface="Cambria Math" panose="02040503050406030204" pitchFamily="18" charset="0"/>
                                </a:rPr>
                                <m:t>𝑙</m:t>
                              </m:r>
                            </m:sup>
                          </m:sSup>
                          <m:sSup>
                            <m:sSupPr>
                              <m:ctrlPr>
                                <a:rPr kumimoji="1" lang="en-US" altLang="zh-CN" sz="2400" b="0" i="1">
                                  <a:solidFill>
                                    <a:schemeClr val="bg1">
                                      <a:lumMod val="65000"/>
                                    </a:schemeClr>
                                  </a:solidFill>
                                  <a:latin typeface="Cambria Math" panose="02040503050406030204" pitchFamily="18" charset="0"/>
                                </a:rPr>
                              </m:ctrlPr>
                            </m:sSupPr>
                            <m:e>
                              <m:d>
                                <m:dPr>
                                  <m:ctrlPr>
                                    <a:rPr kumimoji="1" lang="en-US" altLang="zh-CN" sz="2400" b="0" i="1">
                                      <a:solidFill>
                                        <a:schemeClr val="bg1">
                                          <a:lumMod val="65000"/>
                                        </a:schemeClr>
                                      </a:solidFill>
                                      <a:latin typeface="Cambria Math" panose="02040503050406030204" pitchFamily="18" charset="0"/>
                                    </a:rPr>
                                  </m:ctrlPr>
                                </m:dPr>
                                <m:e>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a:solidFill>
                                            <a:schemeClr val="bg1">
                                              <a:lumMod val="65000"/>
                                            </a:schemeClr>
                                          </a:solidFill>
                                          <a:latin typeface="Cambria Math" panose="02040503050406030204" pitchFamily="18" charset="0"/>
                                        </a:rPr>
                                        <m:t>𝑃</m:t>
                                      </m:r>
                                    </m:e>
                                    <m:sup>
                                      <m:r>
                                        <a:rPr kumimoji="1" lang="en-US" altLang="zh-CN" sz="2400" b="0" i="1">
                                          <a:solidFill>
                                            <a:schemeClr val="bg1">
                                              <a:lumMod val="65000"/>
                                            </a:schemeClr>
                                          </a:solidFill>
                                          <a:latin typeface="Cambria Math" panose="02040503050406030204" pitchFamily="18" charset="0"/>
                                        </a:rPr>
                                        <m:t>𝑙</m:t>
                                      </m:r>
                                    </m:sup>
                                  </m:sSup>
                                </m:e>
                              </m:d>
                            </m:e>
                            <m:sup>
                              <m:r>
                                <a:rPr kumimoji="1" lang="en-US" altLang="zh-CN" sz="2400" b="0" i="1">
                                  <a:solidFill>
                                    <a:schemeClr val="bg1">
                                      <a:lumMod val="65000"/>
                                    </a:schemeClr>
                                  </a:solidFill>
                                  <a:latin typeface="Cambria Math" panose="02040503050406030204" pitchFamily="18" charset="0"/>
                                </a:rPr>
                                <m:t>⊤</m:t>
                              </m:r>
                            </m:sup>
                          </m:sSup>
                          <m:r>
                            <a:rPr kumimoji="1" lang="en-US" altLang="zh-CN" sz="2400" b="0" i="1">
                              <a:solidFill>
                                <a:schemeClr val="bg1">
                                  <a:lumMod val="65000"/>
                                </a:schemeClr>
                              </a:solidFill>
                              <a:latin typeface="Cambria Math" panose="02040503050406030204" pitchFamily="18" charset="0"/>
                              <a:ea typeface="Cambria Math" panose="02040503050406030204" pitchFamily="18" charset="0"/>
                            </a:rPr>
                            <m:t>∙</m:t>
                          </m:r>
                          <m:r>
                            <a:rPr kumimoji="1" lang="en-US" altLang="zh-CN" sz="2400" b="1" i="1" smtClean="0">
                              <a:solidFill>
                                <a:schemeClr val="tx1"/>
                              </a:solidFill>
                              <a:latin typeface="Cambria Math" panose="02040503050406030204" pitchFamily="18" charset="0"/>
                            </a:rPr>
                            <m:t>𝑫</m:t>
                          </m:r>
                          <m:r>
                            <a:rPr kumimoji="1" lang="en-US" altLang="zh-CN" sz="2400" b="0" i="1">
                              <a:solidFill>
                                <a:schemeClr val="bg1">
                                  <a:lumMod val="65000"/>
                                </a:schemeClr>
                              </a:solidFill>
                              <a:latin typeface="Cambria Math" panose="02040503050406030204" pitchFamily="18" charset="0"/>
                            </a:rPr>
                            <m:t>∙</m:t>
                          </m:r>
                          <m:sSup>
                            <m:sSupPr>
                              <m:ctrlPr>
                                <a:rPr kumimoji="1" lang="en-US" altLang="zh-CN" sz="2400" b="0" i="1">
                                  <a:solidFill>
                                    <a:schemeClr val="bg1">
                                      <a:lumMod val="65000"/>
                                    </a:schemeClr>
                                  </a:solidFill>
                                  <a:latin typeface="Cambria Math" panose="02040503050406030204" pitchFamily="18" charset="0"/>
                                </a:rPr>
                              </m:ctrlPr>
                            </m:sSupPr>
                            <m:e>
                              <m:r>
                                <a:rPr kumimoji="1" lang="en-US" altLang="zh-CN" sz="2400" b="0" i="1" smtClean="0">
                                  <a:solidFill>
                                    <a:schemeClr val="bg1">
                                      <a:lumMod val="65000"/>
                                    </a:schemeClr>
                                  </a:solidFill>
                                  <a:latin typeface="Cambria Math" panose="02040503050406030204" pitchFamily="18" charset="0"/>
                                </a:rPr>
                                <m:t>𝑃</m:t>
                              </m:r>
                            </m:e>
                            <m:sup>
                              <m:r>
                                <a:rPr kumimoji="1" lang="en-US" altLang="zh-CN" sz="2400" b="0" i="1">
                                  <a:solidFill>
                                    <a:schemeClr val="bg1">
                                      <a:lumMod val="65000"/>
                                    </a:schemeClr>
                                  </a:solidFill>
                                  <a:latin typeface="Cambria Math" panose="02040503050406030204" pitchFamily="18" charset="0"/>
                                </a:rPr>
                                <m:t>𝑙</m:t>
                              </m:r>
                            </m:sup>
                          </m:sSup>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ctrlPr>
                                </m:sSubPr>
                                <m:e>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𝑒</m:t>
                                  </m:r>
                                </m:e>
                                <m:sub>
                                  <m:r>
                                    <a:rPr kumimoji="1" lang="en-US" altLang="zh-CN" sz="2400" b="0" i="1" smtClean="0">
                                      <a:solidFill>
                                        <a:schemeClr val="bg1">
                                          <a:lumMod val="65000"/>
                                        </a:schemeClr>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4"/>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p:sp>
        <p:nvSpPr>
          <p:cNvPr id="21" name="矩形 20">
            <a:extLst>
              <a:ext uri="{FF2B5EF4-FFF2-40B4-BE49-F238E27FC236}">
                <a16:creationId xmlns:a16="http://schemas.microsoft.com/office/drawing/2014/main" id="{0618928B-668D-144A-B270-98119C93E405}"/>
              </a:ext>
            </a:extLst>
          </p:cNvPr>
          <p:cNvSpPr/>
          <p:nvPr/>
        </p:nvSpPr>
        <p:spPr>
          <a:xfrm>
            <a:off x="3945161" y="4096710"/>
            <a:ext cx="766955"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CED38090-4950-C840-B3B8-3436C9AA84B9}"/>
              </a:ext>
            </a:extLst>
          </p:cNvPr>
          <p:cNvSpPr txBox="1"/>
          <p:nvPr/>
        </p:nvSpPr>
        <p:spPr>
          <a:xfrm>
            <a:off x="1234625" y="3140968"/>
            <a:ext cx="3024336" cy="461665"/>
          </a:xfrm>
          <a:prstGeom prst="rect">
            <a:avLst/>
          </a:prstGeom>
          <a:noFill/>
          <a:ln w="19050">
            <a:solidFill>
              <a:srgbClr val="C00000"/>
            </a:solidFill>
          </a:ln>
        </p:spPr>
        <p:txBody>
          <a:bodyPr wrap="square" rtlCol="0">
            <a:spAutoFit/>
          </a:bodyPr>
          <a:lstStyle/>
          <a:p>
            <a:pPr algn="ctr"/>
            <a:r>
              <a:rPr kumimoji="1" lang="en-US" altLang="zh-CN" sz="2400" b="0" dirty="0">
                <a:latin typeface="Candara" panose="020E0502030303020204" pitchFamily="34" charset="0"/>
              </a:rPr>
              <a:t>matrix D’s estimation</a:t>
            </a:r>
            <a:endParaRPr kumimoji="1" lang="zh-CN" altLang="en-US" sz="2400" b="0" dirty="0">
              <a:latin typeface="Candara" panose="020E0502030303020204" pitchFamily="34" charset="0"/>
            </a:endParaRPr>
          </a:p>
        </p:txBody>
      </p:sp>
      <p:sp>
        <p:nvSpPr>
          <p:cNvPr id="5" name="下箭头 4">
            <a:extLst>
              <a:ext uri="{FF2B5EF4-FFF2-40B4-BE49-F238E27FC236}">
                <a16:creationId xmlns:a16="http://schemas.microsoft.com/office/drawing/2014/main" id="{BD302283-DCEF-1743-92D7-EA433811A9D0}"/>
              </a:ext>
            </a:extLst>
          </p:cNvPr>
          <p:cNvSpPr/>
          <p:nvPr/>
        </p:nvSpPr>
        <p:spPr>
          <a:xfrm rot="19755389">
            <a:off x="4005806" y="3532204"/>
            <a:ext cx="149359" cy="544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A13D28D1-FCB3-CF4A-8D9F-BD29383EB89B}"/>
              </a:ext>
            </a:extLst>
          </p:cNvPr>
          <p:cNvSpPr/>
          <p:nvPr/>
        </p:nvSpPr>
        <p:spPr>
          <a:xfrm>
            <a:off x="4067945" y="2195095"/>
            <a:ext cx="360040" cy="448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下箭头 26">
            <a:extLst>
              <a:ext uri="{FF2B5EF4-FFF2-40B4-BE49-F238E27FC236}">
                <a16:creationId xmlns:a16="http://schemas.microsoft.com/office/drawing/2014/main" id="{813CBD67-1845-C94E-A8F4-DCC1385A2902}"/>
              </a:ext>
            </a:extLst>
          </p:cNvPr>
          <p:cNvSpPr/>
          <p:nvPr/>
        </p:nvSpPr>
        <p:spPr>
          <a:xfrm rot="12599410">
            <a:off x="3975503" y="2661083"/>
            <a:ext cx="140514" cy="5655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201D2F2F-9870-BE48-BC45-F55245CB043C}"/>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p:sp>
            <p:nvSpPr>
              <p:cNvPr id="19" name="文本框 18">
                <a:extLst>
                  <a:ext uri="{FF2B5EF4-FFF2-40B4-BE49-F238E27FC236}">
                    <a16:creationId xmlns:a16="http://schemas.microsoft.com/office/drawing/2014/main" id="{201D2F2F-9870-BE48-BC45-F55245CB043C}"/>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22" name="Picture 2">
            <a:extLst>
              <a:ext uri="{FF2B5EF4-FFF2-40B4-BE49-F238E27FC236}">
                <a16:creationId xmlns:a16="http://schemas.microsoft.com/office/drawing/2014/main" id="{3432277C-839A-B14A-8055-3DF015CA36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1F96DC3A-1DA2-D44F-91E3-F858121FE74F}"/>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p:sp>
            <p:nvSpPr>
              <p:cNvPr id="23" name="文本框 22">
                <a:extLst>
                  <a:ext uri="{FF2B5EF4-FFF2-40B4-BE49-F238E27FC236}">
                    <a16:creationId xmlns:a16="http://schemas.microsoft.com/office/drawing/2014/main" id="{1F96DC3A-1DA2-D44F-91E3-F858121FE74F}"/>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24" name="右箭头 23">
            <a:extLst>
              <a:ext uri="{FF2B5EF4-FFF2-40B4-BE49-F238E27FC236}">
                <a16:creationId xmlns:a16="http://schemas.microsoft.com/office/drawing/2014/main" id="{E2BF3864-B8D6-8D47-89E0-4E9BC18A8F49}"/>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25" name="图片 24" descr="图片包含 游戏机, 画&#10;&#10;描述已自动生成">
            <a:extLst>
              <a:ext uri="{FF2B5EF4-FFF2-40B4-BE49-F238E27FC236}">
                <a16:creationId xmlns:a16="http://schemas.microsoft.com/office/drawing/2014/main" id="{F101523B-16B7-0249-8F13-D2D5005894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Tree>
    <p:extLst>
      <p:ext uri="{BB962C8B-B14F-4D97-AF65-F5344CB8AC3E}">
        <p14:creationId xmlns:p14="http://schemas.microsoft.com/office/powerpoint/2010/main" val="267095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07306"/>
            <a:ext cx="7172727" cy="1128712"/>
          </a:xfrm>
        </p:spPr>
        <p:txBody>
          <a:bodyPr/>
          <a:lstStyle/>
          <a:p>
            <a:r>
              <a:rPr lang="en-US" altLang="zh-CN" sz="3200" dirty="0" err="1"/>
              <a:t>ExactSim</a:t>
            </a:r>
            <a:r>
              <a:rPr lang="en-US" altLang="zh-CN" sz="3200" dirty="0"/>
              <a:t>: computation complexity</a:t>
            </a:r>
            <a:endParaRPr lang="zh-CN" altLang="en-US" sz="32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83FDB8F-73A9-284F-BDC8-C579C4627CA0}"/>
                  </a:ext>
                </a:extLst>
              </p:cNvPr>
              <p:cNvSpPr/>
              <p:nvPr/>
            </p:nvSpPr>
            <p:spPr>
              <a:xfrm>
                <a:off x="1808717" y="4024701"/>
                <a:ext cx="4923523" cy="1060483"/>
              </a:xfrm>
              <a:prstGeom prst="rect">
                <a:avLst/>
              </a:prstGeom>
            </p:spPr>
            <p:txBody>
              <a:bodyPr wrap="square">
                <a:spAutoFit/>
              </a:bodyPr>
              <a:lstStyle/>
              <a:p>
                <a:r>
                  <a:rPr kumimoji="1" lang="en-US" altLang="zh-CN" sz="2800" b="0" dirty="0" err="1">
                    <a:solidFill>
                      <a:schemeClr val="tx1"/>
                    </a:solidFill>
                    <a:ea typeface="Cambria Math" panose="02040503050406030204" pitchFamily="18" charset="0"/>
                  </a:rPr>
                  <a:t>ExactSim</a:t>
                </a:r>
                <a:r>
                  <a:rPr kumimoji="1" lang="en-US" altLang="zh-CN" sz="2800" b="0" dirty="0">
                    <a:solidFill>
                      <a:schemeClr val="tx1"/>
                    </a:solidFill>
                    <a:ea typeface="Cambria Math" panose="02040503050406030204" pitchFamily="18" charset="0"/>
                  </a:rPr>
                  <a:t>: </a:t>
                </a:r>
                <a14:m>
                  <m:oMath xmlns:m="http://schemas.openxmlformats.org/officeDocument/2006/math">
                    <m:r>
                      <m:rPr>
                        <m:sty m:val="p"/>
                      </m:rPr>
                      <a:rPr kumimoji="1" lang="el-GR" altLang="zh-CN" sz="2800" b="0" i="1" smtClean="0">
                        <a:solidFill>
                          <a:schemeClr val="tx1"/>
                        </a:solidFill>
                        <a:latin typeface="Cambria Math" panose="02040503050406030204" pitchFamily="18" charset="0"/>
                        <a:ea typeface="Cambria Math" panose="02040503050406030204" pitchFamily="18" charset="0"/>
                      </a:rPr>
                      <m:t>Ο</m:t>
                    </m:r>
                    <m:d>
                      <m:dPr>
                        <m:ctrlPr>
                          <a:rPr kumimoji="1" lang="en-US" altLang="zh-CN" sz="2800" b="0" i="1">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 </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𝑙𝑜𝑔</m:t>
                            </m:r>
                            <m:f>
                              <m:fPr>
                                <m:ctrlPr>
                                  <a:rPr kumimoji="1" lang="mr-IN" altLang="zh-CN" sz="2800" i="1">
                                    <a:solidFill>
                                      <a:schemeClr val="tx1"/>
                                    </a:solidFill>
                                    <a:latin typeface="Cambria Math" panose="02040503050406030204" pitchFamily="18" charset="0"/>
                                    <a:ea typeface="Comic Sans MS" charset="0"/>
                                    <a:cs typeface="Comic Sans MS" charset="0"/>
                                  </a:rPr>
                                </m:ctrlPr>
                              </m:fPr>
                              <m:num>
                                <m:r>
                                  <a:rPr kumimoji="1" lang="en-US" altLang="zh-CN" sz="2800" b="0" i="1">
                                    <a:solidFill>
                                      <a:schemeClr val="tx1"/>
                                    </a:solidFill>
                                    <a:latin typeface="Cambria Math" charset="0"/>
                                    <a:ea typeface="Comic Sans MS" charset="0"/>
                                    <a:cs typeface="Comic Sans MS" charset="0"/>
                                  </a:rPr>
                                  <m:t>𝑛</m:t>
                                </m:r>
                              </m:num>
                              <m:den>
                                <m:r>
                                  <a:rPr kumimoji="1" lang="mr-IN" altLang="zh-CN" sz="2800" b="0" i="1">
                                    <a:solidFill>
                                      <a:schemeClr val="tx1"/>
                                    </a:solidFill>
                                    <a:latin typeface="Cambria Math" charset="0"/>
                                    <a:ea typeface="Comic Sans MS" charset="0"/>
                                    <a:cs typeface="Comic Sans MS" charset="0"/>
                                  </a:rPr>
                                  <m:t>𝛿</m:t>
                                </m:r>
                              </m:den>
                            </m:f>
                          </m:num>
                          <m:den>
                            <m:sSup>
                              <m:sSupPr>
                                <m:ctrlPr>
                                  <a:rPr kumimoji="1" lang="mr-IN" altLang="zh-CN" sz="2800" i="1">
                                    <a:solidFill>
                                      <a:schemeClr val="tx1"/>
                                    </a:solidFill>
                                    <a:latin typeface="Cambria Math" panose="02040503050406030204" pitchFamily="18" charset="0"/>
                                    <a:ea typeface="Comic Sans MS" charset="0"/>
                                    <a:cs typeface="Comic Sans MS" charset="0"/>
                                  </a:rPr>
                                </m:ctrlPr>
                              </m:sSupPr>
                              <m:e>
                                <m:r>
                                  <a:rPr kumimoji="1" lang="mr-IN" altLang="zh-CN" sz="2800" b="0" i="1">
                                    <a:solidFill>
                                      <a:schemeClr val="tx1"/>
                                    </a:solidFill>
                                    <a:latin typeface="Cambria Math" charset="0"/>
                                    <a:ea typeface="Comic Sans MS" charset="0"/>
                                    <a:cs typeface="Comic Sans MS" charset="0"/>
                                  </a:rPr>
                                  <m:t>𝜀</m:t>
                                </m:r>
                              </m:e>
                              <m:sup>
                                <m:r>
                                  <a:rPr kumimoji="1" lang="en-US" altLang="zh-CN" sz="2800" b="0" i="1">
                                    <a:solidFill>
                                      <a:schemeClr val="tx1"/>
                                    </a:solidFill>
                                    <a:latin typeface="Cambria Math" charset="0"/>
                                    <a:ea typeface="Comic Sans MS" charset="0"/>
                                    <a:cs typeface="Comic Sans MS" charset="0"/>
                                  </a:rPr>
                                  <m:t>2</m:t>
                                </m:r>
                              </m:sup>
                            </m:sSup>
                          </m:den>
                        </m:f>
                        <m:r>
                          <a:rPr kumimoji="1" lang="en-US" altLang="zh-CN" sz="2800" b="0" i="1" smtClean="0">
                            <a:solidFill>
                              <a:schemeClr val="tx1"/>
                            </a:solidFill>
                            <a:latin typeface="Cambria Math" panose="02040503050406030204" pitchFamily="18" charset="0"/>
                            <a:ea typeface="Comic Sans MS" charset="0"/>
                            <a:cs typeface="Comic Sans MS" charset="0"/>
                          </a:rPr>
                          <m:t>+</m:t>
                        </m:r>
                        <m:r>
                          <a:rPr kumimoji="1" lang="en-US" altLang="zh-CN" sz="2800" b="0" i="1">
                            <a:latin typeface="Cambria Math" panose="02040503050406030204" pitchFamily="18" charset="0"/>
                          </a:rPr>
                          <m:t>𝑚</m:t>
                        </m:r>
                        <m:func>
                          <m:funcPr>
                            <m:ctrlPr>
                              <a:rPr kumimoji="1" lang="en-US" altLang="zh-CN" sz="2800" b="0" i="1">
                                <a:latin typeface="Cambria Math" panose="02040503050406030204" pitchFamily="18" charset="0"/>
                              </a:rPr>
                            </m:ctrlPr>
                          </m:funcPr>
                          <m:fName>
                            <m:sSup>
                              <m:sSupPr>
                                <m:ctrlPr>
                                  <a:rPr kumimoji="1" lang="en-US" altLang="zh-CN" sz="2800" b="0" i="1">
                                    <a:latin typeface="Cambria Math" panose="02040503050406030204" pitchFamily="18" charset="0"/>
                                  </a:rPr>
                                </m:ctrlPr>
                              </m:sSupPr>
                              <m:e>
                                <m:r>
                                  <a:rPr kumimoji="1" lang="en-US" altLang="zh-CN" sz="2800" b="0" i="1">
                                    <a:latin typeface="Cambria Math" panose="02040503050406030204" pitchFamily="18" charset="0"/>
                                  </a:rPr>
                                  <m:t>𝑙𝑜𝑔</m:t>
                                </m:r>
                              </m:e>
                              <m:sup>
                                <m:r>
                                  <a:rPr kumimoji="1" lang="en-US" altLang="zh-CN" sz="2800" b="0" i="1">
                                    <a:latin typeface="Cambria Math" panose="02040503050406030204" pitchFamily="18" charset="0"/>
                                  </a:rPr>
                                  <m:t>2</m:t>
                                </m:r>
                              </m:sup>
                            </m:sSup>
                          </m:fName>
                          <m:e>
                            <m:f>
                              <m:fPr>
                                <m:ctrlPr>
                                  <a:rPr kumimoji="1" lang="en-US" altLang="zh-CN" sz="2800" b="0" i="1">
                                    <a:latin typeface="Cambria Math" panose="02040503050406030204" pitchFamily="18" charset="0"/>
                                  </a:rPr>
                                </m:ctrlPr>
                              </m:fPr>
                              <m:num>
                                <m:r>
                                  <a:rPr kumimoji="1" lang="en-US" altLang="zh-CN" sz="2800" b="0" i="1">
                                    <a:latin typeface="Cambria Math" panose="02040503050406030204" pitchFamily="18" charset="0"/>
                                  </a:rPr>
                                  <m:t>1</m:t>
                                </m:r>
                              </m:num>
                              <m:den>
                                <m:r>
                                  <a:rPr kumimoji="1" lang="en-US" altLang="zh-CN" sz="2800" b="0" i="1">
                                    <a:latin typeface="Cambria Math" panose="02040503050406030204" pitchFamily="18" charset="0"/>
                                    <a:ea typeface="Cambria Math" panose="02040503050406030204" pitchFamily="18" charset="0"/>
                                  </a:rPr>
                                  <m:t>𝜀</m:t>
                                </m:r>
                              </m:den>
                            </m:f>
                          </m:e>
                        </m:func>
                        <m:r>
                          <a:rPr kumimoji="1" lang="en-US" altLang="zh-CN" sz="2800" b="0" i="1" smtClean="0">
                            <a:latin typeface="Cambria Math" panose="02040503050406030204" pitchFamily="18" charset="0"/>
                            <a:ea typeface="Cambria Math" panose="02040503050406030204" pitchFamily="18" charset="0"/>
                          </a:rPr>
                          <m:t> </m:t>
                        </m:r>
                      </m:e>
                    </m:d>
                  </m:oMath>
                </a14:m>
                <a:endParaRPr lang="zh-CN" altLang="en-US" sz="2800" dirty="0"/>
              </a:p>
            </p:txBody>
          </p:sp>
        </mc:Choice>
        <mc:Fallback xmlns="">
          <p:sp>
            <p:nvSpPr>
              <p:cNvPr id="3" name="矩形 2">
                <a:extLst>
                  <a:ext uri="{FF2B5EF4-FFF2-40B4-BE49-F238E27FC236}">
                    <a16:creationId xmlns:a16="http://schemas.microsoft.com/office/drawing/2014/main" id="{483FDB8F-73A9-284F-BDC8-C579C4627CA0}"/>
                  </a:ext>
                </a:extLst>
              </p:cNvPr>
              <p:cNvSpPr>
                <a:spLocks noRot="1" noChangeAspect="1" noMove="1" noResize="1" noEditPoints="1" noAdjustHandles="1" noChangeArrowheads="1" noChangeShapeType="1" noTextEdit="1"/>
              </p:cNvSpPr>
              <p:nvPr/>
            </p:nvSpPr>
            <p:spPr>
              <a:xfrm>
                <a:off x="1808717" y="4024701"/>
                <a:ext cx="4923523" cy="1060483"/>
              </a:xfrm>
              <a:prstGeom prst="rect">
                <a:avLst/>
              </a:prstGeom>
              <a:blipFill>
                <a:blip r:embed="rId3"/>
                <a:stretch>
                  <a:fillRect l="-23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1ACAE13-E12D-8B4B-98EC-4E038B93A7DF}"/>
                  </a:ext>
                </a:extLst>
              </p:cNvPr>
              <p:cNvSpPr txBox="1"/>
              <p:nvPr/>
            </p:nvSpPr>
            <p:spPr>
              <a:xfrm>
                <a:off x="899592" y="2056345"/>
                <a:ext cx="4628205" cy="7515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400" b="0" i="1" smtClean="0">
                              <a:solidFill>
                                <a:schemeClr val="tx1"/>
                              </a:solidFill>
                              <a:latin typeface="Cambria Math" panose="02040503050406030204" pitchFamily="18" charset="0"/>
                            </a:rPr>
                          </m:ctrlPr>
                        </m:accPr>
                        <m:e>
                          <m:r>
                            <a:rPr kumimoji="1" lang="en-US" altLang="zh-CN" sz="2400" b="0" i="1" smtClean="0">
                              <a:solidFill>
                                <a:schemeClr val="tx1"/>
                              </a:solidFill>
                              <a:latin typeface="Cambria Math" panose="02040503050406030204" pitchFamily="18" charset="0"/>
                            </a:rPr>
                            <m:t>𝑆</m:t>
                          </m:r>
                        </m:e>
                      </m:acc>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r>
                        <a:rPr kumimoji="1" lang="en-US" altLang="zh-CN" sz="2400" b="0" i="1" smtClean="0">
                          <a:solidFill>
                            <a:schemeClr val="tx1"/>
                          </a:solidFill>
                          <a:latin typeface="Cambria Math" panose="02040503050406030204" pitchFamily="18" charset="0"/>
                        </a:rPr>
                        <m:t>=</m:t>
                      </m:r>
                      <m:nary>
                        <m:naryPr>
                          <m:chr m:val="∑"/>
                          <m:limLoc m:val="subSup"/>
                          <m:ctrlPr>
                            <a:rPr kumimoji="1" lang="en-US" altLang="zh-CN" sz="2400" b="0" i="1" smtClean="0">
                              <a:solidFill>
                                <a:schemeClr val="tx1"/>
                              </a:solidFill>
                              <a:latin typeface="Cambria Math" panose="02040503050406030204" pitchFamily="18" charset="0"/>
                            </a:rPr>
                          </m:ctrlPr>
                        </m:naryPr>
                        <m:sub>
                          <m:r>
                            <m:rPr>
                              <m:brk m:alnAt="25"/>
                            </m:rPr>
                            <a:rPr kumimoji="1" lang="en-US" altLang="zh-CN" sz="2400" b="0" i="1" smtClean="0">
                              <a:solidFill>
                                <a:schemeClr val="tx1"/>
                              </a:solidFill>
                              <a:latin typeface="Cambria Math" panose="02040503050406030204" pitchFamily="18" charset="0"/>
                            </a:rPr>
                            <m:t>𝑙</m:t>
                          </m:r>
                          <m:r>
                            <a:rPr kumimoji="1" lang="en-US" altLang="zh-CN" sz="2400" b="0" i="1" smtClean="0">
                              <a:solidFill>
                                <a:schemeClr val="tx1"/>
                              </a:solidFill>
                              <a:latin typeface="Cambria Math" panose="02040503050406030204" pitchFamily="18" charset="0"/>
                            </a:rPr>
                            <m:t>=0</m:t>
                          </m:r>
                        </m:sub>
                        <m:sup>
                          <m:r>
                            <a:rPr kumimoji="1" lang="en-US" altLang="zh-CN" sz="2400" b="0" i="1" smtClean="0">
                              <a:solidFill>
                                <a:schemeClr val="tx1"/>
                              </a:solidFill>
                              <a:latin typeface="Cambria Math" panose="02040503050406030204" pitchFamily="18" charset="0"/>
                            </a:rPr>
                            <m:t>𝑡</m:t>
                          </m:r>
                        </m:sup>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𝑐</m:t>
                              </m:r>
                            </m:e>
                            <m:sup>
                              <m:r>
                                <a:rPr kumimoji="1" lang="en-US" altLang="zh-CN" sz="2400" b="0" i="1">
                                  <a:solidFill>
                                    <a:schemeClr val="tx1"/>
                                  </a:solidFill>
                                  <a:latin typeface="Cambria Math" panose="02040503050406030204" pitchFamily="18" charset="0"/>
                                </a:rPr>
                                <m:t>𝑙</m:t>
                              </m:r>
                            </m:sup>
                          </m:sSup>
                          <m:sSup>
                            <m:sSupPr>
                              <m:ctrlPr>
                                <a:rPr kumimoji="1" lang="en-US" altLang="zh-CN" sz="2400" b="0" i="1">
                                  <a:solidFill>
                                    <a:schemeClr val="tx1"/>
                                  </a:solidFill>
                                  <a:latin typeface="Cambria Math" panose="02040503050406030204" pitchFamily="18" charset="0"/>
                                </a:rPr>
                              </m:ctrlPr>
                            </m:sSupPr>
                            <m:e>
                              <m:d>
                                <m:dPr>
                                  <m:ctrlPr>
                                    <a:rPr kumimoji="1" lang="en-US" altLang="zh-CN" sz="2400" b="0" i="1">
                                      <a:solidFill>
                                        <a:schemeClr val="tx1"/>
                                      </a:solidFill>
                                      <a:latin typeface="Cambria Math" panose="02040503050406030204" pitchFamily="18" charset="0"/>
                                    </a:rPr>
                                  </m:ctrlPr>
                                </m:dPr>
                                <m:e>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e>
                              </m:d>
                            </m:e>
                            <m:sup>
                              <m:r>
                                <a:rPr kumimoji="1" lang="en-US" altLang="zh-CN" sz="2400" b="0" i="1">
                                  <a:solidFill>
                                    <a:schemeClr val="tx1"/>
                                  </a:solidFill>
                                  <a:latin typeface="Cambria Math" panose="02040503050406030204" pitchFamily="18" charset="0"/>
                                </a:rPr>
                                <m:t>⊤</m:t>
                              </m:r>
                            </m:sup>
                          </m:sSup>
                          <m:r>
                            <a:rPr kumimoji="1" lang="en-US" altLang="zh-CN" sz="2400" b="0" i="1">
                              <a:solidFill>
                                <a:schemeClr val="tx1"/>
                              </a:solidFill>
                              <a:latin typeface="Cambria Math" panose="02040503050406030204" pitchFamily="18" charset="0"/>
                              <a:ea typeface="Cambria Math" panose="02040503050406030204" pitchFamily="18" charset="0"/>
                            </a:rPr>
                            <m:t>∙</m:t>
                          </m:r>
                          <m:r>
                            <a:rPr kumimoji="1" lang="en-US" altLang="zh-CN" sz="2400" b="0" i="1" smtClean="0">
                              <a:solidFill>
                                <a:schemeClr val="tx1"/>
                              </a:solidFill>
                              <a:latin typeface="Cambria Math" panose="02040503050406030204" pitchFamily="18" charset="0"/>
                            </a:rPr>
                            <m:t>𝐷</m:t>
                          </m:r>
                          <m:r>
                            <a:rPr kumimoji="1" lang="en-US" altLang="zh-CN" sz="2400" b="0" i="1">
                              <a:solidFill>
                                <a:schemeClr val="tx1"/>
                              </a:solidFill>
                              <a:latin typeface="Cambria Math" panose="02040503050406030204" pitchFamily="18" charset="0"/>
                            </a:rPr>
                            <m:t>∙</m:t>
                          </m:r>
                          <m:sSup>
                            <m:sSupPr>
                              <m:ctrlPr>
                                <a:rPr kumimoji="1" lang="en-US" altLang="zh-CN" sz="2400" b="0" i="1">
                                  <a:solidFill>
                                    <a:schemeClr val="tx1"/>
                                  </a:solidFill>
                                  <a:latin typeface="Cambria Math" panose="02040503050406030204" pitchFamily="18" charset="0"/>
                                </a:rPr>
                              </m:ctrlPr>
                            </m:sSupPr>
                            <m:e>
                              <m:r>
                                <a:rPr kumimoji="1" lang="en-US" altLang="zh-CN" sz="2400" b="0" i="1">
                                  <a:solidFill>
                                    <a:schemeClr val="tx1"/>
                                  </a:solidFill>
                                  <a:latin typeface="Cambria Math" panose="02040503050406030204" pitchFamily="18" charset="0"/>
                                </a:rPr>
                                <m:t>𝑃</m:t>
                              </m:r>
                            </m:e>
                            <m:sup>
                              <m:r>
                                <a:rPr kumimoji="1" lang="en-US" altLang="zh-CN" sz="2400" b="0" i="1">
                                  <a:solidFill>
                                    <a:schemeClr val="tx1"/>
                                  </a:solidFill>
                                  <a:latin typeface="Cambria Math" panose="02040503050406030204" pitchFamily="18" charset="0"/>
                                </a:rPr>
                                <m:t>𝑙</m:t>
                              </m:r>
                            </m:sup>
                          </m:sSup>
                          <m:r>
                            <a:rPr kumimoji="1" lang="en-US" altLang="zh-CN" sz="2400"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sz="2400" b="0" i="1" smtClean="0">
                                  <a:solidFill>
                                    <a:schemeClr val="tx1"/>
                                  </a:solidFill>
                                  <a:latin typeface="Cambria Math" panose="02040503050406030204" pitchFamily="18" charset="0"/>
                                  <a:ea typeface="Cambria Math" panose="02040503050406030204" pitchFamily="18" charset="0"/>
                                </a:rPr>
                              </m:ctrlPr>
                            </m:accPr>
                            <m:e>
                              <m:sSub>
                                <m:sSubPr>
                                  <m:ctrlPr>
                                    <a:rPr kumimoji="1" lang="en-US" altLang="zh-CN" sz="2400" b="0" i="1" smtClean="0">
                                      <a:solidFill>
                                        <a:schemeClr val="tx1"/>
                                      </a:solidFill>
                                      <a:latin typeface="Cambria Math" panose="02040503050406030204" pitchFamily="18" charset="0"/>
                                      <a:ea typeface="Cambria Math" panose="02040503050406030204" pitchFamily="18" charset="0"/>
                                    </a:rPr>
                                  </m:ctrlPr>
                                </m:sSubPr>
                                <m:e>
                                  <m:r>
                                    <a:rPr kumimoji="1" lang="en-US" altLang="zh-CN" sz="2400" b="0" i="1" smtClean="0">
                                      <a:solidFill>
                                        <a:schemeClr val="tx1"/>
                                      </a:solidFill>
                                      <a:latin typeface="Cambria Math" panose="02040503050406030204" pitchFamily="18" charset="0"/>
                                      <a:ea typeface="Cambria Math" panose="02040503050406030204" pitchFamily="18" charset="0"/>
                                    </a:rPr>
                                    <m:t>𝑒</m:t>
                                  </m:r>
                                </m:e>
                                <m:sub>
                                  <m:r>
                                    <a:rPr kumimoji="1" lang="en-US" altLang="zh-CN" sz="2400" b="0" i="1" smtClean="0">
                                      <a:solidFill>
                                        <a:schemeClr val="tx1"/>
                                      </a:solidFill>
                                      <a:latin typeface="Cambria Math" panose="02040503050406030204" pitchFamily="18" charset="0"/>
                                      <a:ea typeface="Cambria Math" panose="02040503050406030204" pitchFamily="18" charset="0"/>
                                    </a:rPr>
                                    <m:t>𝑖</m:t>
                                  </m:r>
                                </m:sub>
                              </m:sSub>
                            </m:e>
                          </m:acc>
                        </m:e>
                      </m:nary>
                    </m:oMath>
                  </m:oMathPara>
                </a14:m>
                <a:endParaRPr kumimoji="1" lang="zh-CN" altLang="en-US" sz="2400" b="0" i="1" dirty="0"/>
              </a:p>
            </p:txBody>
          </p:sp>
        </mc:Choice>
        <mc:Fallback xmlns="">
          <p:sp>
            <p:nvSpPr>
              <p:cNvPr id="16" name="文本框 15">
                <a:extLst>
                  <a:ext uri="{FF2B5EF4-FFF2-40B4-BE49-F238E27FC236}">
                    <a16:creationId xmlns:a16="http://schemas.microsoft.com/office/drawing/2014/main" id="{41ACAE13-E12D-8B4B-98EC-4E038B93A7DF}"/>
                  </a:ext>
                </a:extLst>
              </p:cNvPr>
              <p:cNvSpPr txBox="1">
                <a:spLocks noRot="1" noChangeAspect="1" noMove="1" noResize="1" noEditPoints="1" noAdjustHandles="1" noChangeArrowheads="1" noChangeShapeType="1" noTextEdit="1"/>
              </p:cNvSpPr>
              <p:nvPr/>
            </p:nvSpPr>
            <p:spPr>
              <a:xfrm>
                <a:off x="899592" y="2056345"/>
                <a:ext cx="4628205" cy="751552"/>
              </a:xfrm>
              <a:prstGeom prst="rect">
                <a:avLst/>
              </a:prstGeom>
              <a:blipFill>
                <a:blip r:embed="rId4"/>
                <a:stretch>
                  <a:fillRect t="-176667" b="-261667"/>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BB34C34-0026-F644-9C75-A7F4D92369CB}"/>
              </a:ext>
            </a:extLst>
          </p:cNvPr>
          <p:cNvSpPr txBox="1"/>
          <p:nvPr/>
        </p:nvSpPr>
        <p:spPr>
          <a:xfrm>
            <a:off x="4572000" y="1212105"/>
            <a:ext cx="3863299" cy="400110"/>
          </a:xfrm>
          <a:prstGeom prst="rect">
            <a:avLst/>
          </a:prstGeom>
          <a:noFill/>
        </p:spPr>
        <p:txBody>
          <a:bodyPr wrap="square" rtlCol="0">
            <a:spAutoFit/>
          </a:bodyPr>
          <a:lstStyle/>
          <a:p>
            <a:r>
              <a:rPr kumimoji="1" lang="en-US" altLang="zh-CN" sz="2000" b="0" dirty="0">
                <a:latin typeface="Corbel" panose="020B0503020204020204" pitchFamily="34" charset="0"/>
              </a:rPr>
              <a:t>P: transition matrix </a:t>
            </a:r>
            <a:r>
              <a:rPr kumimoji="1" lang="en-US" altLang="zh-CN" sz="2000" b="0" dirty="0">
                <a:solidFill>
                  <a:srgbClr val="0070C0"/>
                </a:solidFill>
                <a:latin typeface="Corbel" panose="020B0503020204020204" pitchFamily="34" charset="0"/>
              </a:rPr>
              <a:t>(known)</a:t>
            </a:r>
            <a:endParaRPr kumimoji="1" lang="zh-CN" altLang="en-US" sz="2000" b="0" dirty="0">
              <a:solidFill>
                <a:srgbClr val="0070C0"/>
              </a:solidFill>
              <a:latin typeface="Corbel" panose="020B0503020204020204" pitchFamily="34" charset="0"/>
            </a:endParaRPr>
          </a:p>
        </p:txBody>
      </p:sp>
      <p:sp>
        <p:nvSpPr>
          <p:cNvPr id="17" name="文本框 16">
            <a:extLst>
              <a:ext uri="{FF2B5EF4-FFF2-40B4-BE49-F238E27FC236}">
                <a16:creationId xmlns:a16="http://schemas.microsoft.com/office/drawing/2014/main" id="{34A3F32A-304D-3249-9CD1-14D6AD6AEA84}"/>
              </a:ext>
            </a:extLst>
          </p:cNvPr>
          <p:cNvSpPr txBox="1"/>
          <p:nvPr/>
        </p:nvSpPr>
        <p:spPr>
          <a:xfrm>
            <a:off x="4581851" y="1588730"/>
            <a:ext cx="4546345" cy="400110"/>
          </a:xfrm>
          <a:prstGeom prst="rect">
            <a:avLst/>
          </a:prstGeom>
          <a:noFill/>
        </p:spPr>
        <p:txBody>
          <a:bodyPr wrap="square" rtlCol="0">
            <a:spAutoFit/>
          </a:bodyPr>
          <a:lstStyle/>
          <a:p>
            <a:r>
              <a:rPr kumimoji="1" lang="en-US" altLang="zh-CN" sz="2000" b="0" dirty="0">
                <a:latin typeface="Corbel" panose="020B0503020204020204" pitchFamily="34" charset="0"/>
              </a:rPr>
              <a:t>D: diagonal correction matrix </a:t>
            </a:r>
            <a:r>
              <a:rPr kumimoji="1" lang="en-US" altLang="zh-CN" sz="2000" dirty="0">
                <a:solidFill>
                  <a:srgbClr val="C00000"/>
                </a:solidFill>
                <a:latin typeface="Corbel" panose="020B0503020204020204" pitchFamily="34" charset="0"/>
              </a:rPr>
              <a:t>(unknown)</a:t>
            </a:r>
            <a:endParaRPr kumimoji="1" lang="zh-CN" altLang="en-US" sz="2000" dirty="0">
              <a:solidFill>
                <a:srgbClr val="C00000"/>
              </a:solidFill>
              <a:latin typeface="Corbel" panose="020B0503020204020204" pitchFamily="34" charset="0"/>
            </a:endParaRPr>
          </a:p>
        </p:txBody>
      </p:sp>
      <p:sp>
        <p:nvSpPr>
          <p:cNvPr id="9" name="文本框 8">
            <a:extLst>
              <a:ext uri="{FF2B5EF4-FFF2-40B4-BE49-F238E27FC236}">
                <a16:creationId xmlns:a16="http://schemas.microsoft.com/office/drawing/2014/main" id="{9684F90C-BE08-5240-B205-38DEEE155FAC}"/>
              </a:ext>
            </a:extLst>
          </p:cNvPr>
          <p:cNvSpPr txBox="1"/>
          <p:nvPr/>
        </p:nvSpPr>
        <p:spPr>
          <a:xfrm>
            <a:off x="971600" y="1396191"/>
            <a:ext cx="3863299" cy="523220"/>
          </a:xfrm>
          <a:prstGeom prst="rect">
            <a:avLst/>
          </a:prstGeom>
          <a:noFill/>
        </p:spPr>
        <p:txBody>
          <a:bodyPr wrap="square" rtlCol="0">
            <a:spAutoFit/>
          </a:bodyPr>
          <a:lstStyle/>
          <a:p>
            <a:r>
              <a:rPr kumimoji="1" lang="en-US" altLang="zh-CN" sz="2800" b="0" dirty="0">
                <a:solidFill>
                  <a:srgbClr val="C00000"/>
                </a:solidFill>
                <a:latin typeface="Corbel" panose="020B0503020204020204" pitchFamily="34" charset="0"/>
              </a:rPr>
              <a:t>single-source queries:</a:t>
            </a:r>
            <a:endParaRPr kumimoji="1" lang="zh-CN" altLang="en-US" sz="2800" b="0" dirty="0">
              <a:solidFill>
                <a:srgbClr val="C00000"/>
              </a:solidFill>
              <a:latin typeface="Corbel" panose="020B0503020204020204" pitchFamily="34" charset="0"/>
            </a:endParaRPr>
          </a:p>
        </p:txBody>
      </p:sp>
      <p:sp>
        <p:nvSpPr>
          <p:cNvPr id="21" name="矩形 20">
            <a:extLst>
              <a:ext uri="{FF2B5EF4-FFF2-40B4-BE49-F238E27FC236}">
                <a16:creationId xmlns:a16="http://schemas.microsoft.com/office/drawing/2014/main" id="{0618928B-668D-144A-B270-98119C93E405}"/>
              </a:ext>
            </a:extLst>
          </p:cNvPr>
          <p:cNvSpPr/>
          <p:nvPr/>
        </p:nvSpPr>
        <p:spPr>
          <a:xfrm>
            <a:off x="5004048" y="4221088"/>
            <a:ext cx="1368152" cy="7776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CED38090-4950-C840-B3B8-3436C9AA84B9}"/>
              </a:ext>
            </a:extLst>
          </p:cNvPr>
          <p:cNvSpPr txBox="1"/>
          <p:nvPr/>
        </p:nvSpPr>
        <p:spPr>
          <a:xfrm>
            <a:off x="5652120" y="3030051"/>
            <a:ext cx="2882823" cy="830997"/>
          </a:xfrm>
          <a:prstGeom prst="rect">
            <a:avLst/>
          </a:prstGeom>
          <a:noFill/>
          <a:ln w="19050">
            <a:solidFill>
              <a:srgbClr val="0070C0"/>
            </a:solidFill>
          </a:ln>
        </p:spPr>
        <p:txBody>
          <a:bodyPr wrap="square" rtlCol="0">
            <a:spAutoFit/>
          </a:bodyPr>
          <a:lstStyle/>
          <a:p>
            <a:pPr algn="ctr"/>
            <a:r>
              <a:rPr kumimoji="1" lang="en-US" altLang="zh-CN" sz="2400" b="0" dirty="0">
                <a:latin typeface="Candara" panose="020E0502030303020204" pitchFamily="34" charset="0"/>
              </a:rPr>
              <a:t>Multiplication with obtained matrix D </a:t>
            </a:r>
            <a:endParaRPr kumimoji="1" lang="zh-CN" altLang="en-US" sz="2400" b="0" dirty="0">
              <a:latin typeface="Candara" panose="020E0502030303020204" pitchFamily="34" charset="0"/>
            </a:endParaRP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7A22556C-3B3B-CC45-BC47-53EF38E519D1}"/>
                  </a:ext>
                </a:extLst>
              </p:cNvPr>
              <p:cNvSpPr txBox="1"/>
              <p:nvPr/>
            </p:nvSpPr>
            <p:spPr>
              <a:xfrm>
                <a:off x="1019365" y="5301208"/>
                <a:ext cx="2204165" cy="854016"/>
              </a:xfrm>
              <a:prstGeom prst="rect">
                <a:avLst/>
              </a:prstGeom>
              <a:noFill/>
            </p:spPr>
            <p:txBody>
              <a:bodyPr wrap="square" rtlCol="0">
                <a:spAutoFit/>
              </a:bodyPr>
              <a:lstStyle/>
              <a:p>
                <a14:m>
                  <m:oMath xmlns:m="http://schemas.openxmlformats.org/officeDocument/2006/math">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𝑛𝑙𝑜𝑔</m:t>
                        </m:r>
                        <m:f>
                          <m:fPr>
                            <m:ctrlPr>
                              <a:rPr kumimoji="1" lang="mr-IN" altLang="zh-CN" sz="2800" i="1" smtClean="0">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𝑛</m:t>
                            </m:r>
                          </m:num>
                          <m:den>
                            <m:r>
                              <a:rPr kumimoji="1" lang="mr-IN" altLang="zh-CN" sz="2800" b="0" i="1" smtClean="0">
                                <a:latin typeface="Cambria Math" charset="0"/>
                                <a:ea typeface="Comic Sans MS" charset="0"/>
                                <a:cs typeface="Comic Sans MS" charset="0"/>
                              </a:rPr>
                              <m:t>𝛿</m:t>
                            </m:r>
                          </m:den>
                        </m:f>
                      </m:num>
                      <m:den>
                        <m:sSup>
                          <m:sSupPr>
                            <m:ctrlPr>
                              <a:rPr kumimoji="1" lang="mr-IN" altLang="zh-CN" sz="2800" i="1" smtClean="0">
                                <a:latin typeface="Cambria Math" panose="02040503050406030204" pitchFamily="18" charset="0"/>
                                <a:ea typeface="Comic Sans MS" charset="0"/>
                                <a:cs typeface="Comic Sans MS" charset="0"/>
                              </a:rPr>
                            </m:ctrlPr>
                          </m:sSupPr>
                          <m:e>
                            <m:r>
                              <a:rPr kumimoji="1" lang="mr-IN" altLang="zh-CN" sz="2800" b="0" i="1" smtClean="0">
                                <a:latin typeface="Cambria Math" charset="0"/>
                                <a:ea typeface="Comic Sans MS" charset="0"/>
                                <a:cs typeface="Comic Sans MS" charset="0"/>
                              </a:rPr>
                              <m:t>𝜀</m:t>
                            </m:r>
                          </m:e>
                          <m:sup>
                            <m:r>
                              <a:rPr kumimoji="1" lang="en-US" altLang="zh-CN" sz="2800" b="0" i="1" smtClean="0">
                                <a:latin typeface="Cambria Math" charset="0"/>
                                <a:ea typeface="Comic Sans MS" charset="0"/>
                                <a:cs typeface="Comic Sans MS" charset="0"/>
                              </a:rPr>
                              <m:t>2</m:t>
                            </m:r>
                          </m:sup>
                        </m:sSup>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i="1">
                            <a:latin typeface="Cambria Math" charset="0"/>
                            <a:ea typeface="Comic Sans MS" charset="0"/>
                            <a:cs typeface="Comic Sans MS" charset="0"/>
                          </a:rPr>
                          <m:t>𝑛</m:t>
                        </m:r>
                      </m:num>
                      <m:den>
                        <m:r>
                          <a:rPr kumimoji="1" lang="mr-IN" altLang="zh-CN" sz="2800" i="1">
                            <a:latin typeface="Cambria Math" charset="0"/>
                            <a:ea typeface="Cambria Math" charset="0"/>
                            <a:cs typeface="Cambria Math" charset="0"/>
                          </a:rPr>
                          <m:t>𝜀</m:t>
                        </m:r>
                      </m:den>
                    </m:f>
                  </m:oMath>
                </a14:m>
                <a:r>
                  <a:rPr kumimoji="1" lang="zh-CN" altLang="en-US" sz="2800" dirty="0">
                    <a:latin typeface="Comic Sans MS" charset="0"/>
                    <a:ea typeface="Comic Sans MS" charset="0"/>
                    <a:cs typeface="Comic Sans MS" charset="0"/>
                  </a:rPr>
                  <a:t>、</a:t>
                </a:r>
                <a14:m>
                  <m:oMath xmlns:m="http://schemas.openxmlformats.org/officeDocument/2006/math">
                    <m:f>
                      <m:fPr>
                        <m:ctrlPr>
                          <a:rPr kumimoji="1" lang="mr-IN" altLang="zh-CN" sz="2800" i="1">
                            <a:latin typeface="Cambria Math" panose="02040503050406030204" pitchFamily="18" charset="0"/>
                            <a:ea typeface="Comic Sans MS" charset="0"/>
                            <a:cs typeface="Comic Sans MS" charset="0"/>
                          </a:rPr>
                        </m:ctrlPr>
                      </m:fPr>
                      <m:num>
                        <m:r>
                          <a:rPr kumimoji="1" lang="en-US" altLang="zh-CN" sz="2800" b="0" i="1" smtClean="0">
                            <a:latin typeface="Cambria Math" charset="0"/>
                            <a:ea typeface="Comic Sans MS" charset="0"/>
                            <a:cs typeface="Comic Sans MS" charset="0"/>
                          </a:rPr>
                          <m:t>𝑚</m:t>
                        </m:r>
                      </m:num>
                      <m:den>
                        <m:r>
                          <a:rPr kumimoji="1" lang="mr-IN" altLang="zh-CN" sz="2800" i="1">
                            <a:latin typeface="Cambria Math" charset="0"/>
                            <a:ea typeface="Cambria Math" charset="0"/>
                            <a:cs typeface="Cambria Math" charset="0"/>
                          </a:rPr>
                          <m:t>𝜀</m:t>
                        </m:r>
                      </m:den>
                    </m:f>
                  </m:oMath>
                </a14:m>
                <a:endParaRPr kumimoji="1" lang="zh-CN" altLang="en-US" sz="2800" dirty="0">
                  <a:latin typeface="Comic Sans MS" charset="0"/>
                  <a:ea typeface="Comic Sans MS" charset="0"/>
                  <a:cs typeface="Comic Sans MS" charset="0"/>
                </a:endParaRPr>
              </a:p>
            </p:txBody>
          </p:sp>
        </mc:Choice>
        <mc:Fallback>
          <p:sp>
            <p:nvSpPr>
              <p:cNvPr id="12" name="文本框 11">
                <a:extLst>
                  <a:ext uri="{FF2B5EF4-FFF2-40B4-BE49-F238E27FC236}">
                    <a16:creationId xmlns:a16="http://schemas.microsoft.com/office/drawing/2014/main" id="{7A22556C-3B3B-CC45-BC47-53EF38E519D1}"/>
                  </a:ext>
                </a:extLst>
              </p:cNvPr>
              <p:cNvSpPr txBox="1">
                <a:spLocks noRot="1" noChangeAspect="1" noMove="1" noResize="1" noEditPoints="1" noAdjustHandles="1" noChangeArrowheads="1" noChangeShapeType="1" noTextEdit="1"/>
              </p:cNvSpPr>
              <p:nvPr/>
            </p:nvSpPr>
            <p:spPr>
              <a:xfrm>
                <a:off x="1019365" y="5301208"/>
                <a:ext cx="2204165" cy="854016"/>
              </a:xfrm>
              <a:prstGeom prst="rect">
                <a:avLst/>
              </a:prstGeom>
              <a:blipFill>
                <a:blip r:embed="rId5"/>
                <a:stretch>
                  <a:fillRect l="-571" b="-5797"/>
                </a:stretch>
              </a:blipFill>
            </p:spPr>
            <p:txBody>
              <a:bodyPr/>
              <a:lstStyle/>
              <a:p>
                <a:r>
                  <a:rPr lang="zh-CN" altLang="en-US">
                    <a:noFill/>
                  </a:rPr>
                  <a:t> </a:t>
                </a:r>
              </a:p>
            </p:txBody>
          </p:sp>
        </mc:Fallback>
      </mc:AlternateContent>
      <p:pic>
        <p:nvPicPr>
          <p:cNvPr id="13" name="Picture 2">
            <a:extLst>
              <a:ext uri="{FF2B5EF4-FFF2-40B4-BE49-F238E27FC236}">
                <a16:creationId xmlns:a16="http://schemas.microsoft.com/office/drawing/2014/main" id="{2B1F144D-96FD-EB43-9B06-51091B5665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27" t="11704" r="8719" b="8448"/>
          <a:stretch/>
        </p:blipFill>
        <p:spPr bwMode="auto">
          <a:xfrm>
            <a:off x="3191045" y="5539141"/>
            <a:ext cx="492616" cy="4799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CF2B9B10-EC9A-4F4D-ACC2-1A26BE7E3364}"/>
                  </a:ext>
                </a:extLst>
              </p:cNvPr>
              <p:cNvSpPr txBox="1"/>
              <p:nvPr/>
            </p:nvSpPr>
            <p:spPr>
              <a:xfrm>
                <a:off x="5123821" y="5315230"/>
                <a:ext cx="2376264" cy="8234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mr-IN" altLang="zh-CN" sz="2000" i="1" smtClean="0">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i="1">
                                  <a:latin typeface="Cambria Math" charset="0"/>
                                  <a:ea typeface="Comic Sans MS" charset="0"/>
                                  <a:cs typeface="Comic Sans MS" charset="0"/>
                                </a:rPr>
                                <m:t>𝑛</m:t>
                              </m:r>
                            </m:num>
                            <m:den>
                              <m:r>
                                <a:rPr kumimoji="1" lang="mr-IN" altLang="zh-CN" sz="2000" i="1">
                                  <a:latin typeface="Cambria Math" charset="0"/>
                                  <a:ea typeface="Comic Sans MS" charset="0"/>
                                  <a:cs typeface="Comic Sans MS" charset="0"/>
                                </a:rPr>
                                <m:t>𝛿</m:t>
                              </m:r>
                            </m:den>
                          </m:f>
                        </m:num>
                        <m:den>
                          <m:sSup>
                            <m:sSupPr>
                              <m:ctrlPr>
                                <a:rPr kumimoji="1" lang="mr-IN" altLang="zh-CN" sz="2000" i="1">
                                  <a:latin typeface="Cambria Math" panose="02040503050406030204" pitchFamily="18" charset="0"/>
                                  <a:ea typeface="Comic Sans MS" charset="0"/>
                                  <a:cs typeface="Comic Sans MS" charset="0"/>
                                </a:rPr>
                              </m:ctrlPr>
                            </m:sSupPr>
                            <m:e>
                              <m:r>
                                <a:rPr kumimoji="1" lang="mr-IN" altLang="zh-CN" sz="2000" i="1">
                                  <a:latin typeface="Cambria Math" charset="0"/>
                                  <a:ea typeface="Comic Sans MS" charset="0"/>
                                  <a:cs typeface="Comic Sans MS" charset="0"/>
                                </a:rPr>
                                <m:t>𝜀</m:t>
                              </m:r>
                            </m:e>
                            <m:sup>
                              <m:r>
                                <a:rPr kumimoji="1" lang="en-US" altLang="zh-CN" sz="2000" i="1">
                                  <a:latin typeface="Cambria Math" charset="0"/>
                                  <a:ea typeface="Comic Sans MS" charset="0"/>
                                  <a:cs typeface="Comic Sans MS" charset="0"/>
                                </a:rPr>
                                <m:t>2</m:t>
                              </m:r>
                            </m:sup>
                          </m:sSup>
                        </m:den>
                      </m:f>
                      <m:r>
                        <a:rPr kumimoji="1" lang="zh-CN" altLang="en-US" sz="2000" b="0" i="0" smtClean="0">
                          <a:latin typeface="Cambria Math" charset="0"/>
                          <a:ea typeface="Comic Sans MS" charset="0"/>
                          <a:cs typeface="Comic Sans MS" charset="0"/>
                        </a:rPr>
                        <m:t>、</m:t>
                      </m:r>
                      <m:r>
                        <a:rPr kumimoji="1" lang="en-US" altLang="zh-CN" sz="2000" b="0" i="1" smtClean="0">
                          <a:latin typeface="Cambria Math" charset="0"/>
                          <a:ea typeface="Comic Sans MS" charset="0"/>
                          <a:cs typeface="Comic Sans MS" charset="0"/>
                        </a:rPr>
                        <m:t>𝑚</m:t>
                      </m:r>
                      <m:r>
                        <a:rPr kumimoji="1" lang="en-US" altLang="zh-CN" sz="2000" i="1">
                          <a:latin typeface="Cambria Math" charset="0"/>
                          <a:ea typeface="Comic Sans MS" charset="0"/>
                          <a:cs typeface="Comic Sans MS" charset="0"/>
                        </a:rPr>
                        <m:t>𝑙𝑜𝑔</m:t>
                      </m:r>
                      <m:f>
                        <m:fPr>
                          <m:ctrlPr>
                            <a:rPr kumimoji="1" lang="mr-IN" altLang="zh-CN" sz="2000" i="1">
                              <a:latin typeface="Cambria Math" panose="02040503050406030204" pitchFamily="18" charset="0"/>
                              <a:ea typeface="Comic Sans MS" charset="0"/>
                              <a:cs typeface="Comic Sans MS" charset="0"/>
                            </a:rPr>
                          </m:ctrlPr>
                        </m:fPr>
                        <m:num>
                          <m:r>
                            <a:rPr kumimoji="1" lang="en-US" altLang="zh-CN" sz="2000" b="0" i="1" smtClean="0">
                              <a:latin typeface="Cambria Math" charset="0"/>
                              <a:ea typeface="Comic Sans MS" charset="0"/>
                              <a:cs typeface="Comic Sans MS" charset="0"/>
                            </a:rPr>
                            <m:t>1</m:t>
                          </m:r>
                        </m:num>
                        <m:den>
                          <m:r>
                            <a:rPr kumimoji="1" lang="en-US" altLang="zh-CN" sz="2000" i="1" smtClean="0">
                              <a:latin typeface="Cambria Math" charset="0"/>
                              <a:ea typeface="Cambria Math" charset="0"/>
                              <a:cs typeface="Cambria Math" charset="0"/>
                            </a:rPr>
                            <m:t>𝜀</m:t>
                          </m:r>
                        </m:den>
                      </m:f>
                    </m:oMath>
                  </m:oMathPara>
                </a14:m>
                <a:endParaRPr kumimoji="1" lang="zh-CN" altLang="en-US" sz="2000" dirty="0">
                  <a:latin typeface="Comic Sans MS" charset="0"/>
                  <a:ea typeface="Comic Sans MS" charset="0"/>
                  <a:cs typeface="Comic Sans MS" charset="0"/>
                </a:endParaRPr>
              </a:p>
            </p:txBody>
          </p:sp>
        </mc:Choice>
        <mc:Fallback>
          <p:sp>
            <p:nvSpPr>
              <p:cNvPr id="15" name="文本框 14">
                <a:extLst>
                  <a:ext uri="{FF2B5EF4-FFF2-40B4-BE49-F238E27FC236}">
                    <a16:creationId xmlns:a16="http://schemas.microsoft.com/office/drawing/2014/main" id="{CF2B9B10-EC9A-4F4D-ACC2-1A26BE7E3364}"/>
                  </a:ext>
                </a:extLst>
              </p:cNvPr>
              <p:cNvSpPr txBox="1">
                <a:spLocks noRot="1" noChangeAspect="1" noMove="1" noResize="1" noEditPoints="1" noAdjustHandles="1" noChangeArrowheads="1" noChangeShapeType="1" noTextEdit="1"/>
              </p:cNvSpPr>
              <p:nvPr/>
            </p:nvSpPr>
            <p:spPr>
              <a:xfrm>
                <a:off x="5123821" y="5315230"/>
                <a:ext cx="2376264" cy="823431"/>
              </a:xfrm>
              <a:prstGeom prst="rect">
                <a:avLst/>
              </a:prstGeom>
              <a:blipFill>
                <a:blip r:embed="rId7"/>
                <a:stretch>
                  <a:fillRect/>
                </a:stretch>
              </a:blipFill>
            </p:spPr>
            <p:txBody>
              <a:bodyPr/>
              <a:lstStyle/>
              <a:p>
                <a:r>
                  <a:rPr lang="zh-CN" altLang="en-US">
                    <a:noFill/>
                  </a:rPr>
                  <a:t> </a:t>
                </a:r>
              </a:p>
            </p:txBody>
          </p:sp>
        </mc:Fallback>
      </mc:AlternateContent>
      <p:sp>
        <p:nvSpPr>
          <p:cNvPr id="18" name="右箭头 17">
            <a:extLst>
              <a:ext uri="{FF2B5EF4-FFF2-40B4-BE49-F238E27FC236}">
                <a16:creationId xmlns:a16="http://schemas.microsoft.com/office/drawing/2014/main" id="{62F2B367-B9F6-3A4C-965D-EAF69BF78B66}"/>
              </a:ext>
            </a:extLst>
          </p:cNvPr>
          <p:cNvSpPr/>
          <p:nvPr/>
        </p:nvSpPr>
        <p:spPr>
          <a:xfrm>
            <a:off x="3950629" y="5667523"/>
            <a:ext cx="1173192" cy="22319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20" name="图片 19" descr="图片包含 游戏机, 画&#10;&#10;描述已自动生成">
            <a:extLst>
              <a:ext uri="{FF2B5EF4-FFF2-40B4-BE49-F238E27FC236}">
                <a16:creationId xmlns:a16="http://schemas.microsoft.com/office/drawing/2014/main" id="{6CBDB96A-A39C-4D44-BCFF-589EFDE3E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149" y="5539141"/>
            <a:ext cx="545976" cy="545976"/>
          </a:xfrm>
          <a:prstGeom prst="rect">
            <a:avLst/>
          </a:prstGeom>
        </p:spPr>
      </p:pic>
      <p:sp>
        <p:nvSpPr>
          <p:cNvPr id="5" name="下箭头 4">
            <a:extLst>
              <a:ext uri="{FF2B5EF4-FFF2-40B4-BE49-F238E27FC236}">
                <a16:creationId xmlns:a16="http://schemas.microsoft.com/office/drawing/2014/main" id="{BD302283-DCEF-1743-92D7-EA433811A9D0}"/>
              </a:ext>
            </a:extLst>
          </p:cNvPr>
          <p:cNvSpPr/>
          <p:nvPr/>
        </p:nvSpPr>
        <p:spPr>
          <a:xfrm rot="2370202">
            <a:off x="5642483" y="3744908"/>
            <a:ext cx="123062" cy="62505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下箭头 26">
            <a:extLst>
              <a:ext uri="{FF2B5EF4-FFF2-40B4-BE49-F238E27FC236}">
                <a16:creationId xmlns:a16="http://schemas.microsoft.com/office/drawing/2014/main" id="{813CBD67-1845-C94E-A8F4-DCC1385A2902}"/>
              </a:ext>
            </a:extLst>
          </p:cNvPr>
          <p:cNvSpPr/>
          <p:nvPr/>
        </p:nvSpPr>
        <p:spPr>
          <a:xfrm rot="8409064" flipH="1">
            <a:off x="5604802" y="2609245"/>
            <a:ext cx="140514" cy="56558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5F804923-E42B-C442-A36F-AFB7C573FC96}"/>
              </a:ext>
            </a:extLst>
          </p:cNvPr>
          <p:cNvSpPr/>
          <p:nvPr/>
        </p:nvSpPr>
        <p:spPr>
          <a:xfrm>
            <a:off x="2039598" y="2020774"/>
            <a:ext cx="3396498" cy="86409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609DAF78-8FE3-7E46-856C-231FC57129C9}"/>
              </a:ext>
            </a:extLst>
          </p:cNvPr>
          <p:cNvSpPr/>
          <p:nvPr/>
        </p:nvSpPr>
        <p:spPr>
          <a:xfrm>
            <a:off x="3945161" y="4096710"/>
            <a:ext cx="766955" cy="8640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04442BA7-62A2-8A4E-9AF8-E92B816399FB}"/>
              </a:ext>
            </a:extLst>
          </p:cNvPr>
          <p:cNvSpPr txBox="1"/>
          <p:nvPr/>
        </p:nvSpPr>
        <p:spPr>
          <a:xfrm>
            <a:off x="1234625" y="3140968"/>
            <a:ext cx="3024336" cy="461665"/>
          </a:xfrm>
          <a:prstGeom prst="rect">
            <a:avLst/>
          </a:prstGeom>
          <a:noFill/>
          <a:ln w="19050">
            <a:solidFill>
              <a:srgbClr val="C00000"/>
            </a:solidFill>
          </a:ln>
        </p:spPr>
        <p:txBody>
          <a:bodyPr wrap="square" rtlCol="0">
            <a:spAutoFit/>
          </a:bodyPr>
          <a:lstStyle/>
          <a:p>
            <a:pPr algn="ctr"/>
            <a:r>
              <a:rPr kumimoji="1" lang="en-US" altLang="zh-CN" sz="2400" b="0" dirty="0">
                <a:latin typeface="Candara" panose="020E0502030303020204" pitchFamily="34" charset="0"/>
              </a:rPr>
              <a:t>matrix D’s estimation</a:t>
            </a:r>
            <a:endParaRPr kumimoji="1" lang="zh-CN" altLang="en-US" sz="2400" b="0" dirty="0">
              <a:latin typeface="Candara" panose="020E0502030303020204" pitchFamily="34" charset="0"/>
            </a:endParaRPr>
          </a:p>
        </p:txBody>
      </p:sp>
      <p:sp>
        <p:nvSpPr>
          <p:cNvPr id="29" name="下箭头 28">
            <a:extLst>
              <a:ext uri="{FF2B5EF4-FFF2-40B4-BE49-F238E27FC236}">
                <a16:creationId xmlns:a16="http://schemas.microsoft.com/office/drawing/2014/main" id="{F8C35F88-8A58-C046-9B24-807AF8A7CA07}"/>
              </a:ext>
            </a:extLst>
          </p:cNvPr>
          <p:cNvSpPr/>
          <p:nvPr/>
        </p:nvSpPr>
        <p:spPr>
          <a:xfrm rot="19755389">
            <a:off x="4005806" y="3532204"/>
            <a:ext cx="149359" cy="5449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E7F73135-12D0-D24C-B6AA-9981D073A5E9}"/>
              </a:ext>
            </a:extLst>
          </p:cNvPr>
          <p:cNvSpPr/>
          <p:nvPr/>
        </p:nvSpPr>
        <p:spPr>
          <a:xfrm>
            <a:off x="4067945" y="2195095"/>
            <a:ext cx="360040" cy="4487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下箭头 30">
            <a:extLst>
              <a:ext uri="{FF2B5EF4-FFF2-40B4-BE49-F238E27FC236}">
                <a16:creationId xmlns:a16="http://schemas.microsoft.com/office/drawing/2014/main" id="{632BBA11-0864-5542-BB01-2B292E589FE8}"/>
              </a:ext>
            </a:extLst>
          </p:cNvPr>
          <p:cNvSpPr/>
          <p:nvPr/>
        </p:nvSpPr>
        <p:spPr>
          <a:xfrm rot="12599410">
            <a:off x="3975503" y="2661083"/>
            <a:ext cx="140514" cy="5655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3080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323528" y="764704"/>
            <a:ext cx="7162800" cy="5105400"/>
            <a:chOff x="1152" y="1344"/>
            <a:chExt cx="3408" cy="2064"/>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cxnSp>
        <p:nvCxnSpPr>
          <p:cNvPr id="80" name="直线箭头连接符 79">
            <a:extLst>
              <a:ext uri="{FF2B5EF4-FFF2-40B4-BE49-F238E27FC236}">
                <a16:creationId xmlns:a16="http://schemas.microsoft.com/office/drawing/2014/main" id="{B20DE7D4-CDB4-B441-95FE-A12F6A237654}"/>
              </a:ext>
            </a:extLst>
          </p:cNvPr>
          <p:cNvCxnSpPr>
            <a:stCxn id="10" idx="3"/>
            <a:endCxn id="7" idx="7"/>
          </p:cNvCxnSpPr>
          <p:nvPr/>
        </p:nvCxnSpPr>
        <p:spPr>
          <a:xfrm flipH="1">
            <a:off x="840190"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58E4FA0A-3E79-4D42-83E9-123FE36A253C}"/>
              </a:ext>
            </a:extLst>
          </p:cNvPr>
          <p:cNvCxnSpPr>
            <a:stCxn id="9" idx="2"/>
            <a:endCxn id="7" idx="6"/>
          </p:cNvCxnSpPr>
          <p:nvPr/>
        </p:nvCxnSpPr>
        <p:spPr>
          <a:xfrm flipH="1" flipV="1">
            <a:off x="928835"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962D310-2AF0-1640-B170-14EB86CEDB70}"/>
              </a:ext>
            </a:extLst>
          </p:cNvPr>
          <p:cNvCxnSpPr>
            <a:stCxn id="9" idx="3"/>
            <a:endCxn id="8" idx="7"/>
          </p:cNvCxnSpPr>
          <p:nvPr/>
        </p:nvCxnSpPr>
        <p:spPr>
          <a:xfrm flipH="1">
            <a:off x="1546382"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28FED56D-5EFD-FC42-B17E-EF7149D7C60B}"/>
              </a:ext>
            </a:extLst>
          </p:cNvPr>
          <p:cNvCxnSpPr>
            <a:stCxn id="10" idx="5"/>
            <a:endCxn id="9" idx="1"/>
          </p:cNvCxnSpPr>
          <p:nvPr/>
        </p:nvCxnSpPr>
        <p:spPr>
          <a:xfrm>
            <a:off x="1756558"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31AB5CB-38C5-D74A-9D35-D70458353045}"/>
              </a:ext>
            </a:extLst>
          </p:cNvPr>
          <p:cNvCxnSpPr>
            <a:stCxn id="16" idx="3"/>
            <a:endCxn id="11" idx="7"/>
          </p:cNvCxnSpPr>
          <p:nvPr/>
        </p:nvCxnSpPr>
        <p:spPr>
          <a:xfrm flipH="1">
            <a:off x="2958765"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8EFA9E1E-7488-D54C-9FDC-4DBE99E86ECD}"/>
              </a:ext>
            </a:extLst>
          </p:cNvPr>
          <p:cNvCxnSpPr>
            <a:cxnSpLocks/>
            <a:stCxn id="12" idx="2"/>
          </p:cNvCxnSpPr>
          <p:nvPr/>
        </p:nvCxnSpPr>
        <p:spPr>
          <a:xfrm flipH="1">
            <a:off x="3015525"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5A5B84B0-9235-3C49-9E0B-D3A5E8F5E838}"/>
              </a:ext>
            </a:extLst>
          </p:cNvPr>
          <p:cNvCxnSpPr>
            <a:cxnSpLocks/>
            <a:stCxn id="7" idx="5"/>
            <a:endCxn id="8" idx="1"/>
          </p:cNvCxnSpPr>
          <p:nvPr/>
        </p:nvCxnSpPr>
        <p:spPr>
          <a:xfrm>
            <a:off x="840190"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AF572D63-F3D3-B34B-B1DF-CAD7FD667F82}"/>
              </a:ext>
            </a:extLst>
          </p:cNvPr>
          <p:cNvCxnSpPr>
            <a:stCxn id="11" idx="1"/>
            <a:endCxn id="8" idx="5"/>
          </p:cNvCxnSpPr>
          <p:nvPr/>
        </p:nvCxnSpPr>
        <p:spPr>
          <a:xfrm flipH="1" flipV="1">
            <a:off x="1546382"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4C5E649A-ECC9-264F-B8B2-043B8959F3A8}"/>
              </a:ext>
            </a:extLst>
          </p:cNvPr>
          <p:cNvCxnSpPr>
            <a:stCxn id="14" idx="4"/>
            <a:endCxn id="16" idx="0"/>
          </p:cNvCxnSpPr>
          <p:nvPr/>
        </p:nvCxnSpPr>
        <p:spPr>
          <a:xfrm>
            <a:off x="4459793"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37B563AC-A6F4-DD48-B375-8701E2093AA3}"/>
              </a:ext>
            </a:extLst>
          </p:cNvPr>
          <p:cNvCxnSpPr>
            <a:stCxn id="17" idx="2"/>
            <a:endCxn id="16" idx="5"/>
          </p:cNvCxnSpPr>
          <p:nvPr/>
        </p:nvCxnSpPr>
        <p:spPr>
          <a:xfrm flipH="1" flipV="1">
            <a:off x="4774686"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E34A338E-CA01-2C4F-A81B-5BBDFA499192}"/>
              </a:ext>
            </a:extLst>
          </p:cNvPr>
          <p:cNvCxnSpPr>
            <a:stCxn id="15" idx="4"/>
            <a:endCxn id="17" idx="0"/>
          </p:cNvCxnSpPr>
          <p:nvPr/>
        </p:nvCxnSpPr>
        <p:spPr>
          <a:xfrm>
            <a:off x="5872176"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562E0C28-6AD6-C345-9CBA-FC6D612400C2}"/>
              </a:ext>
            </a:extLst>
          </p:cNvPr>
          <p:cNvCxnSpPr>
            <a:stCxn id="15" idx="2"/>
            <a:endCxn id="14" idx="6"/>
          </p:cNvCxnSpPr>
          <p:nvPr/>
        </p:nvCxnSpPr>
        <p:spPr>
          <a:xfrm flipH="1">
            <a:off x="4762446"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A09F2364-0ABC-8943-970E-6CC8225262C8}"/>
              </a:ext>
            </a:extLst>
          </p:cNvPr>
          <p:cNvCxnSpPr>
            <a:stCxn id="18" idx="3"/>
            <a:endCxn id="17" idx="7"/>
          </p:cNvCxnSpPr>
          <p:nvPr/>
        </p:nvCxnSpPr>
        <p:spPr>
          <a:xfrm flipH="1">
            <a:off x="6086184"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828F2CD5-42D2-354E-877F-EEF22CF56C5E}"/>
              </a:ext>
            </a:extLst>
          </p:cNvPr>
          <p:cNvCxnSpPr>
            <a:stCxn id="15" idx="6"/>
            <a:endCxn id="18" idx="1"/>
          </p:cNvCxnSpPr>
          <p:nvPr/>
        </p:nvCxnSpPr>
        <p:spPr>
          <a:xfrm>
            <a:off x="6174829"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005CAC68-FBD7-624F-96E9-6206103AF4E9}"/>
              </a:ext>
            </a:extLst>
          </p:cNvPr>
          <p:cNvCxnSpPr>
            <a:stCxn id="12" idx="4"/>
            <a:endCxn id="13" idx="7"/>
          </p:cNvCxnSpPr>
          <p:nvPr/>
        </p:nvCxnSpPr>
        <p:spPr>
          <a:xfrm flipH="1">
            <a:off x="3967610"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848F620A-63AA-7C43-B2B9-A66B89B50A5D}"/>
              </a:ext>
            </a:extLst>
          </p:cNvPr>
          <p:cNvCxnSpPr>
            <a:cxnSpLocks/>
            <a:stCxn id="13" idx="1"/>
            <a:endCxn id="11" idx="5"/>
          </p:cNvCxnSpPr>
          <p:nvPr/>
        </p:nvCxnSpPr>
        <p:spPr>
          <a:xfrm flipH="1" flipV="1">
            <a:off x="2958765"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5CC928F-69DB-4843-9918-D7065E4C5B08}"/>
              </a:ext>
            </a:extLst>
          </p:cNvPr>
          <p:cNvCxnSpPr>
            <a:stCxn id="16" idx="4"/>
            <a:endCxn id="12" idx="7"/>
          </p:cNvCxnSpPr>
          <p:nvPr/>
        </p:nvCxnSpPr>
        <p:spPr>
          <a:xfrm flipH="1">
            <a:off x="4270263"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B99DFA10-A27B-DD4A-AB9C-24F641952AC7}"/>
              </a:ext>
            </a:extLst>
          </p:cNvPr>
          <p:cNvCxnSpPr>
            <a:cxnSpLocks/>
          </p:cNvCxnSpPr>
          <p:nvPr/>
        </p:nvCxnSpPr>
        <p:spPr>
          <a:xfrm flipH="1" flipV="1">
            <a:off x="1845203"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AutoShape 39">
            <a:extLst>
              <a:ext uri="{FF2B5EF4-FFF2-40B4-BE49-F238E27FC236}">
                <a16:creationId xmlns:a16="http://schemas.microsoft.com/office/drawing/2014/main" id="{F270120E-22A9-2344-8AAC-F6A24510C7CE}"/>
              </a:ext>
            </a:extLst>
          </p:cNvPr>
          <p:cNvSpPr>
            <a:spLocks noChangeArrowheads="1"/>
          </p:cNvSpPr>
          <p:nvPr/>
        </p:nvSpPr>
        <p:spPr bwMode="auto">
          <a:xfrm>
            <a:off x="967779" y="3350865"/>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7" name="AutoShape 39">
            <a:extLst>
              <a:ext uri="{FF2B5EF4-FFF2-40B4-BE49-F238E27FC236}">
                <a16:creationId xmlns:a16="http://schemas.microsoft.com/office/drawing/2014/main" id="{920F87E3-712D-CD4F-8113-CA280D1D26F8}"/>
              </a:ext>
            </a:extLst>
          </p:cNvPr>
          <p:cNvSpPr>
            <a:spLocks noChangeArrowheads="1"/>
          </p:cNvSpPr>
          <p:nvPr/>
        </p:nvSpPr>
        <p:spPr bwMode="auto">
          <a:xfrm>
            <a:off x="1179008" y="3537976"/>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4" name="标题 1">
            <a:extLst>
              <a:ext uri="{FF2B5EF4-FFF2-40B4-BE49-F238E27FC236}">
                <a16:creationId xmlns:a16="http://schemas.microsoft.com/office/drawing/2014/main" id="{5B93824C-642B-974D-9C3B-E973DF5D8B70}"/>
              </a:ext>
            </a:extLst>
          </p:cNvPr>
          <p:cNvSpPr>
            <a:spLocks noGrp="1"/>
          </p:cNvSpPr>
          <p:nvPr>
            <p:ph type="title"/>
          </p:nvPr>
        </p:nvSpPr>
        <p:spPr>
          <a:xfrm>
            <a:off x="1095923" y="-99392"/>
            <a:ext cx="6932457" cy="1128712"/>
          </a:xfrm>
        </p:spPr>
        <p:txBody>
          <a:bodyPr/>
          <a:lstStyle/>
          <a:p>
            <a:r>
              <a:rPr lang="en-US" altLang="zh-CN" dirty="0"/>
              <a:t>Diagonal Correction Matrix D</a:t>
            </a:r>
            <a:endParaRPr lang="zh-CN" altLang="en-US" dirty="0"/>
          </a:p>
        </p:txBody>
      </p:sp>
      <mc:AlternateContent xmlns:mc="http://schemas.openxmlformats.org/markup-compatibility/2006" xmlns:a14="http://schemas.microsoft.com/office/drawing/2010/main">
        <mc:Choice Requires="a14">
          <p:sp>
            <p:nvSpPr>
              <p:cNvPr id="42" name="TextBox 81">
                <a:extLst>
                  <a:ext uri="{FF2B5EF4-FFF2-40B4-BE49-F238E27FC236}">
                    <a16:creationId xmlns:a16="http://schemas.microsoft.com/office/drawing/2014/main" id="{0B3ACA0D-8BA2-304F-A26B-1042377C087F}"/>
                  </a:ext>
                </a:extLst>
              </p:cNvPr>
              <p:cNvSpPr txBox="1"/>
              <p:nvPr/>
            </p:nvSpPr>
            <p:spPr>
              <a:xfrm>
                <a:off x="4717234" y="4242394"/>
                <a:ext cx="4327574" cy="1202830"/>
              </a:xfrm>
              <a:prstGeom prst="rect">
                <a:avLst/>
              </a:prstGeom>
              <a:noFill/>
            </p:spPr>
            <p:txBody>
              <a:bodyPr wrap="square" rtlCol="0">
                <a:spAutoFit/>
              </a:bodyPr>
              <a:lstStyle/>
              <a:p>
                <a14:m>
                  <m:oMath xmlns:m="http://schemas.openxmlformats.org/officeDocument/2006/math">
                    <m:rad>
                      <m:radPr>
                        <m:degHide m:val="on"/>
                        <m:ctrlPr>
                          <a:rPr lang="en-US" altLang="zh-CN" sz="2000" i="1" kern="0" dirty="0" smtClean="0">
                            <a:latin typeface="Cambria Math" panose="02040503050406030204" pitchFamily="18" charset="0"/>
                            <a:ea typeface="STKaiti" charset="-122"/>
                            <a:cs typeface="STKaiti" charset="-122"/>
                          </a:rPr>
                        </m:ctrlPr>
                      </m:radPr>
                      <m:deg/>
                      <m:e>
                        <m:r>
                          <a:rPr lang="en-US" altLang="zh-CN" sz="2000" i="1" kern="0" dirty="0">
                            <a:latin typeface="Cambria Math" charset="0"/>
                            <a:ea typeface="STKaiti" charset="-122"/>
                            <a:cs typeface="STKaiti" charset="-122"/>
                          </a:rPr>
                          <m:t>𝑐</m:t>
                        </m:r>
                      </m:e>
                    </m:rad>
                  </m:oMath>
                </a14:m>
                <a:r>
                  <a:rPr lang="en-US" altLang="zh-CN" sz="2000" kern="0" dirty="0">
                    <a:latin typeface="Corbel" panose="020B0503020204020204" pitchFamily="34" charset="0"/>
                    <a:ea typeface="STKaiti" charset="-122"/>
                    <a:cs typeface="STKaiti" charset="-122"/>
                  </a:rPr>
                  <a:t>-walk: </a:t>
                </a:r>
                <a14:m>
                  <m:oMath xmlns:m="http://schemas.openxmlformats.org/officeDocument/2006/math">
                    <m:d>
                      <m:dPr>
                        <m:begChr m:val="{"/>
                        <m:endChr m:val=""/>
                        <m:ctrlPr>
                          <a:rPr lang="mr-IN" altLang="zh-CN" sz="2000" i="1" kern="0" dirty="0" smtClean="0">
                            <a:latin typeface="Cambria Math" panose="02040503050406030204" pitchFamily="18" charset="0"/>
                            <a:ea typeface="STKaiti" charset="-122"/>
                            <a:cs typeface="STKaiti" charset="-122"/>
                          </a:rPr>
                        </m:ctrlPr>
                      </m:dPr>
                      <m:e>
                        <m:eqArr>
                          <m:eqArrPr>
                            <m:ctrlPr>
                              <a:rPr lang="mr-IN" altLang="zh-CN" sz="2000" b="0" i="1" kern="0" dirty="0" smtClean="0">
                                <a:latin typeface="Cambria Math" panose="02040503050406030204" pitchFamily="18" charset="0"/>
                                <a:ea typeface="STKaiti" charset="-122"/>
                                <a:cs typeface="STKaiti" charset="-122"/>
                              </a:rPr>
                            </m:ctrlPr>
                          </m:eqArrPr>
                          <m:e>
                            <m:r>
                              <a:rPr lang="en-US" altLang="zh-CN" sz="2000" b="0" i="1" kern="0" dirty="0">
                                <a:latin typeface="Cambria Math" panose="02040503050406030204" pitchFamily="18" charset="0"/>
                                <a:ea typeface="STKaiti" charset="-122"/>
                                <a:cs typeface="STKaiti" charset="-122"/>
                              </a:rPr>
                              <m:t>𝑤𝑎𝑙𝑘</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𝑡𝑜</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𝑎𝑛𝑦</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𝑖𝑛</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𝑛𝑒𝑖𝑔h𝑏𝑜𝑟</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i="1" kern="0" dirty="0">
                                <a:latin typeface="Cambria Math" panose="02040503050406030204" pitchFamily="18" charset="0"/>
                                <a:ea typeface="STKaiti" charset="-122"/>
                                <a:cs typeface="STKaiti" charset="-122"/>
                              </a:rPr>
                              <m:t>.</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e>
                          <m:e>
                            <m:r>
                              <a:rPr lang="en-US" altLang="zh-CN" sz="2000" b="0" i="1" kern="0" dirty="0">
                                <a:latin typeface="Cambria Math" panose="02040503050406030204" pitchFamily="18" charset="0"/>
                                <a:ea typeface="STKaiti" charset="-122"/>
                                <a:cs typeface="STKaiti" charset="-122"/>
                              </a:rPr>
                              <m:t>𝑡𝑒𝑟𝑚𝑖𝑛𝑎𝑡𝑒</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kern="0" dirty="0">
                                <a:latin typeface="Cambria Math" panose="02040503050406030204" pitchFamily="18" charset="0"/>
                                <a:ea typeface="STKaiti" charset="-122"/>
                                <a:cs typeface="STKaiti" charset="-122"/>
                              </a:rPr>
                              <m:t>. </m:t>
                            </m:r>
                            <m:r>
                              <a:rPr lang="en-US" altLang="zh-CN" sz="2000" b="0" kern="0" dirty="0">
                                <a:latin typeface="Cambria Math" charset="0"/>
                                <a:ea typeface="STKaiti" charset="-122"/>
                                <a:cs typeface="STKaiti" charset="-122"/>
                              </a:rPr>
                              <m:t>1−</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r>
                              <a:rPr lang="en-US" altLang="zh-CN" sz="2000" b="0" i="1" kern="0" dirty="0" smtClean="0">
                                <a:latin typeface="Cambria Math" panose="02040503050406030204" pitchFamily="18" charset="0"/>
                                <a:ea typeface="STKaiti" charset="-122"/>
                                <a:cs typeface="STKaiti" charset="-122"/>
                              </a:rPr>
                              <m:t>                          </m:t>
                            </m:r>
                          </m:e>
                        </m:eqArr>
                      </m:e>
                    </m:d>
                  </m:oMath>
                </a14:m>
                <a:endParaRPr lang="en-US" altLang="zh-CN" sz="2000" kern="0" dirty="0">
                  <a:latin typeface="Corbel" panose="020B0503020204020204" pitchFamily="34" charset="0"/>
                  <a:ea typeface="STKaiti" charset="-122"/>
                  <a:cs typeface="STKaiti" charset="-122"/>
                </a:endParaRPr>
              </a:p>
            </p:txBody>
          </p:sp>
        </mc:Choice>
        <mc:Fallback xmlns="">
          <p:sp>
            <p:nvSpPr>
              <p:cNvPr id="42" name="TextBox 81">
                <a:extLst>
                  <a:ext uri="{FF2B5EF4-FFF2-40B4-BE49-F238E27FC236}">
                    <a16:creationId xmlns:a16="http://schemas.microsoft.com/office/drawing/2014/main" id="{0B3ACA0D-8BA2-304F-A26B-1042377C087F}"/>
                  </a:ext>
                </a:extLst>
              </p:cNvPr>
              <p:cNvSpPr txBox="1">
                <a:spLocks noRot="1" noChangeAspect="1" noMove="1" noResize="1" noEditPoints="1" noAdjustHandles="1" noChangeArrowheads="1" noChangeShapeType="1" noTextEdit="1"/>
              </p:cNvSpPr>
              <p:nvPr/>
            </p:nvSpPr>
            <p:spPr>
              <a:xfrm>
                <a:off x="4717234" y="4242394"/>
                <a:ext cx="4327574" cy="1202830"/>
              </a:xfrm>
              <a:prstGeom prst="rect">
                <a:avLst/>
              </a:prstGeom>
              <a:blipFill>
                <a:blip r:embed="rId3"/>
                <a:stretch>
                  <a:fillRect l="-32164" t="-119792" r="-877" b="-2104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77533D9-993D-044C-A267-6FAC91DAC698}"/>
                  </a:ext>
                </a:extLst>
              </p:cNvPr>
              <p:cNvSpPr/>
              <p:nvPr/>
            </p:nvSpPr>
            <p:spPr>
              <a:xfrm>
                <a:off x="243084" y="5877272"/>
                <a:ext cx="8801724" cy="612155"/>
              </a:xfrm>
              <a:prstGeom prst="rect">
                <a:avLst/>
              </a:prstGeom>
            </p:spPr>
            <p:txBody>
              <a:bodyPr wrap="square">
                <a:spAutoFit/>
              </a:bodyPr>
              <a:lstStyle/>
              <a:p>
                <a:pPr marL="0" indent="0">
                  <a:buNone/>
                </a:pPr>
                <a:r>
                  <a:rPr lang="en-US" altLang="zh-CN" sz="2400" b="0" kern="0" dirty="0">
                    <a:solidFill>
                      <a:schemeClr val="tx1"/>
                    </a:solidFill>
                    <a:latin typeface="Candara" panose="020E0502030303020204" pitchFamily="34" charset="0"/>
                    <a:ea typeface="Cambria Math" panose="02040503050406030204" pitchFamily="18" charset="0"/>
                  </a:rPr>
                  <a:t>D(</a:t>
                </a:r>
                <a:r>
                  <a:rPr lang="en-US" altLang="zh-CN" sz="2400" b="0" kern="0" dirty="0" err="1">
                    <a:solidFill>
                      <a:schemeClr val="tx1"/>
                    </a:solidFill>
                    <a:latin typeface="Candara" panose="020E0502030303020204" pitchFamily="34" charset="0"/>
                    <a:ea typeface="Cambria Math" panose="02040503050406030204" pitchFamily="18" charset="0"/>
                  </a:rPr>
                  <a:t>k,k</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400" b="0" i="1" kern="0">
                            <a:solidFill>
                              <a:schemeClr val="tx1"/>
                            </a:solidFill>
                            <a:latin typeface="Cambria Math" panose="02040503050406030204" pitchFamily="18" charset="0"/>
                            <a:ea typeface="Cambria Math" panose="02040503050406030204" pitchFamily="18" charset="0"/>
                          </a:rPr>
                        </m:ctrlPr>
                      </m:radPr>
                      <m:deg/>
                      <m:e>
                        <m:r>
                          <a:rPr lang="en-US" altLang="zh-CN" sz="2400" b="0" i="1" kern="0">
                            <a:solidFill>
                              <a:schemeClr val="tx1"/>
                            </a:solidFill>
                            <a:latin typeface="Cambria Math" panose="02040503050406030204" pitchFamily="18" charset="0"/>
                            <a:ea typeface="Cambria Math" panose="02040503050406030204" pitchFamily="18" charset="0"/>
                          </a:rPr>
                          <m:t>𝑐</m:t>
                        </m:r>
                      </m:e>
                    </m:rad>
                  </m:oMath>
                </a14:m>
                <a:r>
                  <a:rPr lang="en-US" altLang="zh-CN" sz="24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400" b="0" i="1" kern="0">
                            <a:solidFill>
                              <a:schemeClr val="tx1"/>
                            </a:solidFill>
                            <a:latin typeface="Cambria Math" panose="02040503050406030204" pitchFamily="18" charset="0"/>
                            <a:ea typeface="Cambria Math" panose="02040503050406030204" pitchFamily="18" charset="0"/>
                          </a:rPr>
                        </m:ctrlPr>
                      </m:sSubPr>
                      <m:e>
                        <m:r>
                          <a:rPr lang="en-US" altLang="zh-CN" sz="2400" b="0" i="1" kern="0">
                            <a:solidFill>
                              <a:schemeClr val="tx1"/>
                            </a:solidFill>
                            <a:latin typeface="Cambria Math" panose="02040503050406030204" pitchFamily="18" charset="0"/>
                            <a:ea typeface="Cambria Math" panose="02040503050406030204" pitchFamily="18" charset="0"/>
                          </a:rPr>
                          <m:t>𝑣</m:t>
                        </m:r>
                      </m:e>
                      <m:sub>
                        <m:r>
                          <a:rPr lang="en-US" altLang="zh-CN" sz="24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400" b="0" kern="0" dirty="0">
                    <a:solidFill>
                      <a:schemeClr val="tx1"/>
                    </a:solidFill>
                    <a:latin typeface="Candara" panose="020E0502030303020204" pitchFamily="34" charset="0"/>
                    <a:ea typeface="Cambria Math" panose="02040503050406030204" pitchFamily="18" charset="0"/>
                  </a:rPr>
                  <a:t>  do not meet} = </a:t>
                </a:r>
                <a14:m>
                  <m:oMath xmlns:m="http://schemas.openxmlformats.org/officeDocument/2006/math">
                    <m:f>
                      <m:fPr>
                        <m:ctrlPr>
                          <a:rPr lang="en-US" altLang="zh-CN" sz="2400" b="0" i="1" kern="0" smtClean="0">
                            <a:solidFill>
                              <a:schemeClr val="tx1"/>
                            </a:solidFill>
                            <a:latin typeface="Cambria Math" panose="02040503050406030204" pitchFamily="18" charset="0"/>
                            <a:ea typeface="Cambria Math" panose="02040503050406030204" pitchFamily="18" charset="0"/>
                          </a:rPr>
                        </m:ctrlPr>
                      </m:fPr>
                      <m:num>
                        <m:r>
                          <a:rPr lang="en-US" altLang="zh-CN" sz="2400" b="0" i="1" kern="0" smtClean="0">
                            <a:solidFill>
                              <a:schemeClr val="tx1"/>
                            </a:solidFill>
                            <a:latin typeface="Cambria Math" panose="02040503050406030204" pitchFamily="18" charset="0"/>
                            <a:ea typeface="Cambria Math" panose="02040503050406030204" pitchFamily="18" charset="0"/>
                          </a:rPr>
                          <m:t>𝑐𝑜𝑢𝑛𝑡𝑒𝑟</m:t>
                        </m:r>
                      </m:num>
                      <m:den>
                        <m:r>
                          <a:rPr lang="en-US" altLang="zh-CN" sz="2400" b="0" i="1" kern="0" smtClean="0">
                            <a:solidFill>
                              <a:schemeClr val="tx1"/>
                            </a:solidFill>
                            <a:latin typeface="Cambria Math" panose="02040503050406030204" pitchFamily="18" charset="0"/>
                            <a:ea typeface="Cambria Math" panose="02040503050406030204" pitchFamily="18" charset="0"/>
                          </a:rPr>
                          <m:t>𝑡𝑜𝑡𝑎𝑙</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𝑤𝑎𝑙𝑘</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𝑛𝑢𝑚𝑠</m:t>
                        </m:r>
                      </m:den>
                    </m:f>
                  </m:oMath>
                </a14:m>
                <a:endParaRPr lang="en-US" altLang="zh-CN" sz="2400" b="0" kern="0" dirty="0">
                  <a:solidFill>
                    <a:schemeClr val="tx1"/>
                  </a:solidFill>
                  <a:latin typeface="Candara" panose="020E0502030303020204" pitchFamily="34" charset="0"/>
                  <a:ea typeface="Cambria Math" panose="02040503050406030204" pitchFamily="18" charset="0"/>
                </a:endParaRPr>
              </a:p>
            </p:txBody>
          </p:sp>
        </mc:Choice>
        <mc:Fallback xmlns="">
          <p:sp>
            <p:nvSpPr>
              <p:cNvPr id="2" name="矩形 1">
                <a:extLst>
                  <a:ext uri="{FF2B5EF4-FFF2-40B4-BE49-F238E27FC236}">
                    <a16:creationId xmlns:a16="http://schemas.microsoft.com/office/drawing/2014/main" id="{E77533D9-993D-044C-A267-6FAC91DAC698}"/>
                  </a:ext>
                </a:extLst>
              </p:cNvPr>
              <p:cNvSpPr>
                <a:spLocks noRot="1" noChangeAspect="1" noMove="1" noResize="1" noEditPoints="1" noAdjustHandles="1" noChangeArrowheads="1" noChangeShapeType="1" noTextEdit="1"/>
              </p:cNvSpPr>
              <p:nvPr/>
            </p:nvSpPr>
            <p:spPr>
              <a:xfrm>
                <a:off x="243084" y="5877272"/>
                <a:ext cx="8801724" cy="612155"/>
              </a:xfrm>
              <a:prstGeom prst="rect">
                <a:avLst/>
              </a:prstGeom>
              <a:blipFill>
                <a:blip r:embed="rId4"/>
                <a:stretch>
                  <a:fillRect l="-1009" b="-16327"/>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98860777-B1AF-3543-ABE3-BB2146531FB1}"/>
              </a:ext>
            </a:extLst>
          </p:cNvPr>
          <p:cNvSpPr txBox="1"/>
          <p:nvPr/>
        </p:nvSpPr>
        <p:spPr>
          <a:xfrm>
            <a:off x="6516216" y="2761764"/>
            <a:ext cx="2372965" cy="523220"/>
          </a:xfrm>
          <a:prstGeom prst="rect">
            <a:avLst/>
          </a:prstGeom>
          <a:noFill/>
        </p:spPr>
        <p:txBody>
          <a:bodyPr wrap="square" rtlCol="0">
            <a:spAutoFit/>
          </a:bodyPr>
          <a:lstStyle/>
          <a:p>
            <a:r>
              <a:rPr kumimoji="1" lang="en-US" altLang="zh-CN" sz="2800" dirty="0">
                <a:solidFill>
                  <a:srgbClr val="C00000"/>
                </a:solidFill>
                <a:latin typeface="Candara" panose="020E0502030303020204" pitchFamily="34" charset="0"/>
              </a:rPr>
              <a:t>Do not meet! </a:t>
            </a:r>
            <a:endParaRPr kumimoji="1" lang="zh-CN" altLang="en-US" sz="2800" dirty="0">
              <a:solidFill>
                <a:srgbClr val="C00000"/>
              </a:solidFill>
              <a:latin typeface="Candara" panose="020E0502030303020204" pitchFamily="34" charset="0"/>
            </a:endParaRPr>
          </a:p>
        </p:txBody>
      </p:sp>
      <p:sp>
        <p:nvSpPr>
          <p:cNvPr id="19" name="文本框 18">
            <a:extLst>
              <a:ext uri="{FF2B5EF4-FFF2-40B4-BE49-F238E27FC236}">
                <a16:creationId xmlns:a16="http://schemas.microsoft.com/office/drawing/2014/main" id="{E02AFD4E-9041-9247-AB70-9DCBF2005676}"/>
              </a:ext>
            </a:extLst>
          </p:cNvPr>
          <p:cNvSpPr txBox="1"/>
          <p:nvPr/>
        </p:nvSpPr>
        <p:spPr>
          <a:xfrm>
            <a:off x="6596840" y="3483012"/>
            <a:ext cx="1368152" cy="461665"/>
          </a:xfrm>
          <a:prstGeom prst="rect">
            <a:avLst/>
          </a:prstGeom>
          <a:noFill/>
          <a:ln w="38100">
            <a:solidFill>
              <a:srgbClr val="C00000"/>
            </a:solidFill>
          </a:ln>
        </p:spPr>
        <p:txBody>
          <a:bodyPr wrap="square" rtlCol="0">
            <a:spAutoFit/>
          </a:bodyPr>
          <a:lstStyle/>
          <a:p>
            <a:pPr algn="ctr"/>
            <a:r>
              <a:rPr kumimoji="1" lang="en-US" altLang="zh-CN" sz="2400" dirty="0">
                <a:latin typeface="Candara" panose="020E0502030303020204" pitchFamily="34" charset="0"/>
              </a:rPr>
              <a:t>Counter</a:t>
            </a:r>
            <a:endParaRPr kumimoji="1" lang="zh-CN" altLang="en-US" sz="2400" dirty="0">
              <a:latin typeface="Candara" panose="020E0502030303020204" pitchFamily="34" charset="0"/>
            </a:endParaRPr>
          </a:p>
        </p:txBody>
      </p:sp>
      <p:sp>
        <p:nvSpPr>
          <p:cNvPr id="20" name="矩形 19">
            <a:extLst>
              <a:ext uri="{FF2B5EF4-FFF2-40B4-BE49-F238E27FC236}">
                <a16:creationId xmlns:a16="http://schemas.microsoft.com/office/drawing/2014/main" id="{2F3ABEB4-89C6-B847-A1A1-CC70D6A8E23C}"/>
              </a:ext>
            </a:extLst>
          </p:cNvPr>
          <p:cNvSpPr/>
          <p:nvPr/>
        </p:nvSpPr>
        <p:spPr>
          <a:xfrm>
            <a:off x="8114280" y="3398464"/>
            <a:ext cx="529312" cy="584775"/>
          </a:xfrm>
          <a:prstGeom prst="rect">
            <a:avLst/>
          </a:prstGeom>
        </p:spPr>
        <p:txBody>
          <a:bodyPr wrap="none">
            <a:spAutoFit/>
          </a:bodyPr>
          <a:lstStyle/>
          <a:p>
            <a:r>
              <a:rPr kumimoji="1" lang="en-US" altLang="zh-CN" dirty="0">
                <a:solidFill>
                  <a:srgbClr val="C00000"/>
                </a:solidFill>
                <a:latin typeface="Candara" panose="020E0502030303020204" pitchFamily="34" charset="0"/>
              </a:rPr>
              <a:t>+1</a:t>
            </a:r>
            <a:endParaRPr lang="zh-CN" altLang="en-US" dirty="0">
              <a:solidFill>
                <a:srgbClr val="C00000"/>
              </a:solidFill>
            </a:endParaRPr>
          </a:p>
        </p:txBody>
      </p:sp>
    </p:spTree>
    <p:extLst>
      <p:ext uri="{BB962C8B-B14F-4D97-AF65-F5344CB8AC3E}">
        <p14:creationId xmlns:p14="http://schemas.microsoft.com/office/powerpoint/2010/main" val="23575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 0 C 0.04028 0.07963 0.08073 0.15949 0.13698 0.13148 C 0.19306 0.10347 0.27865 -0.12616 0.33681 -0.16806 C 0.39514 -0.20996 0.44063 -0.16528 0.48629 -0.1206 " pathEditMode="relative" ptsTypes="AAAA">
                                      <p:cBhvr>
                                        <p:cTn id="16" dur="2000" fill="hold"/>
                                        <p:tgtEl>
                                          <p:spTgt spid="57"/>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C -0.04427 -0.06458 -0.08854 -0.12917 -0.06979 -0.14259 C -0.05104 -0.15602 0.09549 -0.06343 0.11233 -0.08056 C 0.12917 -0.09745 0.08039 -0.17106 0.0316 -0.24468 " pathEditMode="relative" ptsTypes="AAAA">
                                      <p:cBhvr>
                                        <p:cTn id="18" dur="2000" fill="hold"/>
                                        <p:tgtEl>
                                          <p:spTgt spid="5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42"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42" grpId="0"/>
      <p:bldP spid="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323528" y="764704"/>
            <a:ext cx="7162800" cy="5105400"/>
            <a:chOff x="1152" y="1344"/>
            <a:chExt cx="3408" cy="2064"/>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cxnSp>
        <p:nvCxnSpPr>
          <p:cNvPr id="80" name="直线箭头连接符 79">
            <a:extLst>
              <a:ext uri="{FF2B5EF4-FFF2-40B4-BE49-F238E27FC236}">
                <a16:creationId xmlns:a16="http://schemas.microsoft.com/office/drawing/2014/main" id="{B20DE7D4-CDB4-B441-95FE-A12F6A237654}"/>
              </a:ext>
            </a:extLst>
          </p:cNvPr>
          <p:cNvCxnSpPr>
            <a:stCxn id="10" idx="3"/>
            <a:endCxn id="7" idx="7"/>
          </p:cNvCxnSpPr>
          <p:nvPr/>
        </p:nvCxnSpPr>
        <p:spPr>
          <a:xfrm flipH="1">
            <a:off x="840190"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81">
            <a:extLst>
              <a:ext uri="{FF2B5EF4-FFF2-40B4-BE49-F238E27FC236}">
                <a16:creationId xmlns:a16="http://schemas.microsoft.com/office/drawing/2014/main" id="{58E4FA0A-3E79-4D42-83E9-123FE36A253C}"/>
              </a:ext>
            </a:extLst>
          </p:cNvPr>
          <p:cNvCxnSpPr>
            <a:stCxn id="9" idx="2"/>
            <a:endCxn id="7" idx="6"/>
          </p:cNvCxnSpPr>
          <p:nvPr/>
        </p:nvCxnSpPr>
        <p:spPr>
          <a:xfrm flipH="1" flipV="1">
            <a:off x="928835"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962D310-2AF0-1640-B170-14EB86CEDB70}"/>
              </a:ext>
            </a:extLst>
          </p:cNvPr>
          <p:cNvCxnSpPr>
            <a:stCxn id="9" idx="3"/>
            <a:endCxn id="8" idx="7"/>
          </p:cNvCxnSpPr>
          <p:nvPr/>
        </p:nvCxnSpPr>
        <p:spPr>
          <a:xfrm flipH="1">
            <a:off x="1546382"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85">
            <a:extLst>
              <a:ext uri="{FF2B5EF4-FFF2-40B4-BE49-F238E27FC236}">
                <a16:creationId xmlns:a16="http://schemas.microsoft.com/office/drawing/2014/main" id="{28FED56D-5EFD-FC42-B17E-EF7149D7C60B}"/>
              </a:ext>
            </a:extLst>
          </p:cNvPr>
          <p:cNvCxnSpPr>
            <a:stCxn id="10" idx="5"/>
            <a:endCxn id="9" idx="1"/>
          </p:cNvCxnSpPr>
          <p:nvPr/>
        </p:nvCxnSpPr>
        <p:spPr>
          <a:xfrm>
            <a:off x="1756558"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87">
            <a:extLst>
              <a:ext uri="{FF2B5EF4-FFF2-40B4-BE49-F238E27FC236}">
                <a16:creationId xmlns:a16="http://schemas.microsoft.com/office/drawing/2014/main" id="{731AB5CB-38C5-D74A-9D35-D70458353045}"/>
              </a:ext>
            </a:extLst>
          </p:cNvPr>
          <p:cNvCxnSpPr>
            <a:stCxn id="16" idx="3"/>
            <a:endCxn id="11" idx="7"/>
          </p:cNvCxnSpPr>
          <p:nvPr/>
        </p:nvCxnSpPr>
        <p:spPr>
          <a:xfrm flipH="1">
            <a:off x="2958765"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8EFA9E1E-7488-D54C-9FDC-4DBE99E86ECD}"/>
              </a:ext>
            </a:extLst>
          </p:cNvPr>
          <p:cNvCxnSpPr>
            <a:cxnSpLocks/>
            <a:stCxn id="12" idx="2"/>
          </p:cNvCxnSpPr>
          <p:nvPr/>
        </p:nvCxnSpPr>
        <p:spPr>
          <a:xfrm flipH="1">
            <a:off x="3015525"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线箭头连接符 91">
            <a:extLst>
              <a:ext uri="{FF2B5EF4-FFF2-40B4-BE49-F238E27FC236}">
                <a16:creationId xmlns:a16="http://schemas.microsoft.com/office/drawing/2014/main" id="{5A5B84B0-9235-3C49-9E0B-D3A5E8F5E838}"/>
              </a:ext>
            </a:extLst>
          </p:cNvPr>
          <p:cNvCxnSpPr>
            <a:cxnSpLocks/>
            <a:stCxn id="7" idx="5"/>
            <a:endCxn id="8" idx="1"/>
          </p:cNvCxnSpPr>
          <p:nvPr/>
        </p:nvCxnSpPr>
        <p:spPr>
          <a:xfrm>
            <a:off x="840190"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9" name="直线箭头连接符 98">
            <a:extLst>
              <a:ext uri="{FF2B5EF4-FFF2-40B4-BE49-F238E27FC236}">
                <a16:creationId xmlns:a16="http://schemas.microsoft.com/office/drawing/2014/main" id="{AF572D63-F3D3-B34B-B1DF-CAD7FD667F82}"/>
              </a:ext>
            </a:extLst>
          </p:cNvPr>
          <p:cNvCxnSpPr>
            <a:stCxn id="11" idx="1"/>
            <a:endCxn id="8" idx="5"/>
          </p:cNvCxnSpPr>
          <p:nvPr/>
        </p:nvCxnSpPr>
        <p:spPr>
          <a:xfrm flipH="1" flipV="1">
            <a:off x="1546382"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4C5E649A-ECC9-264F-B8B2-043B8959F3A8}"/>
              </a:ext>
            </a:extLst>
          </p:cNvPr>
          <p:cNvCxnSpPr>
            <a:stCxn id="14" idx="4"/>
            <a:endCxn id="16" idx="0"/>
          </p:cNvCxnSpPr>
          <p:nvPr/>
        </p:nvCxnSpPr>
        <p:spPr>
          <a:xfrm>
            <a:off x="4459793"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37B563AC-A6F4-DD48-B375-8701E2093AA3}"/>
              </a:ext>
            </a:extLst>
          </p:cNvPr>
          <p:cNvCxnSpPr>
            <a:stCxn id="17" idx="2"/>
            <a:endCxn id="16" idx="5"/>
          </p:cNvCxnSpPr>
          <p:nvPr/>
        </p:nvCxnSpPr>
        <p:spPr>
          <a:xfrm flipH="1" flipV="1">
            <a:off x="4774686"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E34A338E-CA01-2C4F-A81B-5BBDFA499192}"/>
              </a:ext>
            </a:extLst>
          </p:cNvPr>
          <p:cNvCxnSpPr>
            <a:stCxn id="15" idx="4"/>
            <a:endCxn id="17" idx="0"/>
          </p:cNvCxnSpPr>
          <p:nvPr/>
        </p:nvCxnSpPr>
        <p:spPr>
          <a:xfrm>
            <a:off x="5872176"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562E0C28-6AD6-C345-9CBA-FC6D612400C2}"/>
              </a:ext>
            </a:extLst>
          </p:cNvPr>
          <p:cNvCxnSpPr>
            <a:stCxn id="15" idx="2"/>
            <a:endCxn id="14" idx="6"/>
          </p:cNvCxnSpPr>
          <p:nvPr/>
        </p:nvCxnSpPr>
        <p:spPr>
          <a:xfrm flipH="1">
            <a:off x="4762446"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A09F2364-0ABC-8943-970E-6CC8225262C8}"/>
              </a:ext>
            </a:extLst>
          </p:cNvPr>
          <p:cNvCxnSpPr>
            <a:stCxn id="18" idx="3"/>
            <a:endCxn id="17" idx="7"/>
          </p:cNvCxnSpPr>
          <p:nvPr/>
        </p:nvCxnSpPr>
        <p:spPr>
          <a:xfrm flipH="1">
            <a:off x="6086184"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线箭头连接符 110">
            <a:extLst>
              <a:ext uri="{FF2B5EF4-FFF2-40B4-BE49-F238E27FC236}">
                <a16:creationId xmlns:a16="http://schemas.microsoft.com/office/drawing/2014/main" id="{828F2CD5-42D2-354E-877F-EEF22CF56C5E}"/>
              </a:ext>
            </a:extLst>
          </p:cNvPr>
          <p:cNvCxnSpPr>
            <a:stCxn id="15" idx="6"/>
            <a:endCxn id="18" idx="1"/>
          </p:cNvCxnSpPr>
          <p:nvPr/>
        </p:nvCxnSpPr>
        <p:spPr>
          <a:xfrm>
            <a:off x="6174829"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直线箭头连接符 112">
            <a:extLst>
              <a:ext uri="{FF2B5EF4-FFF2-40B4-BE49-F238E27FC236}">
                <a16:creationId xmlns:a16="http://schemas.microsoft.com/office/drawing/2014/main" id="{005CAC68-FBD7-624F-96E9-6206103AF4E9}"/>
              </a:ext>
            </a:extLst>
          </p:cNvPr>
          <p:cNvCxnSpPr>
            <a:stCxn id="12" idx="4"/>
            <a:endCxn id="13" idx="7"/>
          </p:cNvCxnSpPr>
          <p:nvPr/>
        </p:nvCxnSpPr>
        <p:spPr>
          <a:xfrm flipH="1">
            <a:off x="3967610"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5" name="直线箭头连接符 114">
            <a:extLst>
              <a:ext uri="{FF2B5EF4-FFF2-40B4-BE49-F238E27FC236}">
                <a16:creationId xmlns:a16="http://schemas.microsoft.com/office/drawing/2014/main" id="{848F620A-63AA-7C43-B2B9-A66B89B50A5D}"/>
              </a:ext>
            </a:extLst>
          </p:cNvPr>
          <p:cNvCxnSpPr>
            <a:cxnSpLocks/>
            <a:stCxn id="13" idx="1"/>
            <a:endCxn id="11" idx="5"/>
          </p:cNvCxnSpPr>
          <p:nvPr/>
        </p:nvCxnSpPr>
        <p:spPr>
          <a:xfrm flipH="1" flipV="1">
            <a:off x="2958765"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4" name="直线箭头连接符 123">
            <a:extLst>
              <a:ext uri="{FF2B5EF4-FFF2-40B4-BE49-F238E27FC236}">
                <a16:creationId xmlns:a16="http://schemas.microsoft.com/office/drawing/2014/main" id="{15CC928F-69DB-4843-9918-D7065E4C5B08}"/>
              </a:ext>
            </a:extLst>
          </p:cNvPr>
          <p:cNvCxnSpPr>
            <a:stCxn id="16" idx="4"/>
            <a:endCxn id="12" idx="7"/>
          </p:cNvCxnSpPr>
          <p:nvPr/>
        </p:nvCxnSpPr>
        <p:spPr>
          <a:xfrm flipH="1">
            <a:off x="4270263"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B99DFA10-A27B-DD4A-AB9C-24F641952AC7}"/>
              </a:ext>
            </a:extLst>
          </p:cNvPr>
          <p:cNvCxnSpPr>
            <a:cxnSpLocks/>
          </p:cNvCxnSpPr>
          <p:nvPr/>
        </p:nvCxnSpPr>
        <p:spPr>
          <a:xfrm flipH="1" flipV="1">
            <a:off x="1845203"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AutoShape 39">
            <a:extLst>
              <a:ext uri="{FF2B5EF4-FFF2-40B4-BE49-F238E27FC236}">
                <a16:creationId xmlns:a16="http://schemas.microsoft.com/office/drawing/2014/main" id="{F270120E-22A9-2344-8AAC-F6A24510C7CE}"/>
              </a:ext>
            </a:extLst>
          </p:cNvPr>
          <p:cNvSpPr>
            <a:spLocks noChangeArrowheads="1"/>
          </p:cNvSpPr>
          <p:nvPr/>
        </p:nvSpPr>
        <p:spPr bwMode="auto">
          <a:xfrm>
            <a:off x="967779" y="3350865"/>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7" name="AutoShape 39">
            <a:extLst>
              <a:ext uri="{FF2B5EF4-FFF2-40B4-BE49-F238E27FC236}">
                <a16:creationId xmlns:a16="http://schemas.microsoft.com/office/drawing/2014/main" id="{920F87E3-712D-CD4F-8113-CA280D1D26F8}"/>
              </a:ext>
            </a:extLst>
          </p:cNvPr>
          <p:cNvSpPr>
            <a:spLocks noChangeArrowheads="1"/>
          </p:cNvSpPr>
          <p:nvPr/>
        </p:nvSpPr>
        <p:spPr bwMode="auto">
          <a:xfrm>
            <a:off x="1179008" y="3537976"/>
            <a:ext cx="533400" cy="457200"/>
          </a:xfrm>
          <a:prstGeom prst="smileyFace">
            <a:avLst>
              <a:gd name="adj" fmla="val 4653"/>
            </a:avLst>
          </a:prstGeom>
          <a:solidFill>
            <a:srgbClr val="FFC000"/>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4" name="标题 1">
            <a:extLst>
              <a:ext uri="{FF2B5EF4-FFF2-40B4-BE49-F238E27FC236}">
                <a16:creationId xmlns:a16="http://schemas.microsoft.com/office/drawing/2014/main" id="{5B93824C-642B-974D-9C3B-E973DF5D8B70}"/>
              </a:ext>
            </a:extLst>
          </p:cNvPr>
          <p:cNvSpPr>
            <a:spLocks noGrp="1"/>
          </p:cNvSpPr>
          <p:nvPr>
            <p:ph type="title"/>
          </p:nvPr>
        </p:nvSpPr>
        <p:spPr>
          <a:xfrm>
            <a:off x="1095923" y="-99392"/>
            <a:ext cx="6932457" cy="1128712"/>
          </a:xfrm>
        </p:spPr>
        <p:txBody>
          <a:bodyPr/>
          <a:lstStyle/>
          <a:p>
            <a:r>
              <a:rPr lang="en-US" altLang="zh-CN" dirty="0"/>
              <a:t>Diagonal Correction Matrix D</a:t>
            </a:r>
            <a:endParaRPr lang="zh-CN" altLang="en-US" dirty="0"/>
          </a:p>
        </p:txBody>
      </p:sp>
      <p:sp>
        <p:nvSpPr>
          <p:cNvPr id="38" name="文本框 37">
            <a:extLst>
              <a:ext uri="{FF2B5EF4-FFF2-40B4-BE49-F238E27FC236}">
                <a16:creationId xmlns:a16="http://schemas.microsoft.com/office/drawing/2014/main" id="{E129C3F2-A139-0943-B2EA-9C643A222C6A}"/>
              </a:ext>
            </a:extLst>
          </p:cNvPr>
          <p:cNvSpPr txBox="1"/>
          <p:nvPr/>
        </p:nvSpPr>
        <p:spPr>
          <a:xfrm>
            <a:off x="6516216" y="2761764"/>
            <a:ext cx="2372965" cy="523220"/>
          </a:xfrm>
          <a:prstGeom prst="rect">
            <a:avLst/>
          </a:prstGeom>
          <a:noFill/>
        </p:spPr>
        <p:txBody>
          <a:bodyPr wrap="square" rtlCol="0">
            <a:spAutoFit/>
          </a:bodyPr>
          <a:lstStyle/>
          <a:p>
            <a:r>
              <a:rPr kumimoji="1" lang="en-US" altLang="zh-CN" sz="2800" dirty="0">
                <a:solidFill>
                  <a:srgbClr val="C00000"/>
                </a:solidFill>
                <a:latin typeface="Candara" panose="020E0502030303020204" pitchFamily="34" charset="0"/>
              </a:rPr>
              <a:t>Meet! </a:t>
            </a:r>
            <a:endParaRPr kumimoji="1" lang="zh-CN" altLang="en-US" sz="2800" dirty="0">
              <a:solidFill>
                <a:srgbClr val="C00000"/>
              </a:solidFill>
              <a:latin typeface="Candara" panose="020E0502030303020204" pitchFamily="34" charset="0"/>
            </a:endParaRPr>
          </a:p>
        </p:txBody>
      </p:sp>
      <p:sp>
        <p:nvSpPr>
          <p:cNvPr id="40" name="文本框 39">
            <a:extLst>
              <a:ext uri="{FF2B5EF4-FFF2-40B4-BE49-F238E27FC236}">
                <a16:creationId xmlns:a16="http://schemas.microsoft.com/office/drawing/2014/main" id="{46FEDC14-BAAA-F942-AE23-2D3B854E17C1}"/>
              </a:ext>
            </a:extLst>
          </p:cNvPr>
          <p:cNvSpPr txBox="1"/>
          <p:nvPr/>
        </p:nvSpPr>
        <p:spPr>
          <a:xfrm>
            <a:off x="6596840" y="3483012"/>
            <a:ext cx="1368152" cy="461665"/>
          </a:xfrm>
          <a:prstGeom prst="rect">
            <a:avLst/>
          </a:prstGeom>
          <a:noFill/>
          <a:ln w="38100">
            <a:solidFill>
              <a:srgbClr val="C00000"/>
            </a:solidFill>
          </a:ln>
        </p:spPr>
        <p:txBody>
          <a:bodyPr wrap="square" rtlCol="0">
            <a:spAutoFit/>
          </a:bodyPr>
          <a:lstStyle/>
          <a:p>
            <a:pPr algn="ctr"/>
            <a:r>
              <a:rPr kumimoji="1" lang="en-US" altLang="zh-CN" sz="2400" dirty="0">
                <a:latin typeface="Candara" panose="020E0502030303020204" pitchFamily="34" charset="0"/>
              </a:rPr>
              <a:t>Counter</a:t>
            </a:r>
            <a:endParaRPr kumimoji="1" lang="zh-CN" altLang="en-US" sz="2400" dirty="0">
              <a:latin typeface="Candara" panose="020E0502030303020204" pitchFamily="34" charset="0"/>
            </a:endParaRPr>
          </a:p>
        </p:txBody>
      </p:sp>
      <p:sp>
        <p:nvSpPr>
          <p:cNvPr id="41" name="矩形 40">
            <a:extLst>
              <a:ext uri="{FF2B5EF4-FFF2-40B4-BE49-F238E27FC236}">
                <a16:creationId xmlns:a16="http://schemas.microsoft.com/office/drawing/2014/main" id="{8BBF0688-2F7F-0347-A7EA-DB138390FDD4}"/>
              </a:ext>
            </a:extLst>
          </p:cNvPr>
          <p:cNvSpPr/>
          <p:nvPr/>
        </p:nvSpPr>
        <p:spPr>
          <a:xfrm>
            <a:off x="8114280" y="3398464"/>
            <a:ext cx="611065" cy="584775"/>
          </a:xfrm>
          <a:prstGeom prst="rect">
            <a:avLst/>
          </a:prstGeom>
        </p:spPr>
        <p:txBody>
          <a:bodyPr wrap="none">
            <a:spAutoFit/>
          </a:bodyPr>
          <a:lstStyle/>
          <a:p>
            <a:r>
              <a:rPr kumimoji="1" lang="en-US" altLang="zh-CN" dirty="0">
                <a:solidFill>
                  <a:srgbClr val="0070C0"/>
                </a:solidFill>
                <a:latin typeface="Candara" panose="020E0502030303020204" pitchFamily="34" charset="0"/>
              </a:rPr>
              <a:t>+0</a:t>
            </a:r>
            <a:endParaRPr lang="zh-CN" altLang="en-US" dirty="0">
              <a:solidFill>
                <a:srgbClr val="0070C0"/>
              </a:solidFill>
            </a:endParaRPr>
          </a:p>
        </p:txBody>
      </p:sp>
      <mc:AlternateContent xmlns:mc="http://schemas.openxmlformats.org/markup-compatibility/2006" xmlns:a14="http://schemas.microsoft.com/office/drawing/2010/main">
        <mc:Choice Requires="a14">
          <p:sp>
            <p:nvSpPr>
              <p:cNvPr id="43" name="矩形 42">
                <a:extLst>
                  <a:ext uri="{FF2B5EF4-FFF2-40B4-BE49-F238E27FC236}">
                    <a16:creationId xmlns:a16="http://schemas.microsoft.com/office/drawing/2014/main" id="{2D45DDA5-493B-3649-915C-E937BA880ABB}"/>
                  </a:ext>
                </a:extLst>
              </p:cNvPr>
              <p:cNvSpPr/>
              <p:nvPr/>
            </p:nvSpPr>
            <p:spPr>
              <a:xfrm>
                <a:off x="243084" y="5877272"/>
                <a:ext cx="8801724" cy="612155"/>
              </a:xfrm>
              <a:prstGeom prst="rect">
                <a:avLst/>
              </a:prstGeom>
            </p:spPr>
            <p:txBody>
              <a:bodyPr wrap="square">
                <a:spAutoFit/>
              </a:bodyPr>
              <a:lstStyle/>
              <a:p>
                <a:pPr marL="0" indent="0">
                  <a:buNone/>
                </a:pPr>
                <a:r>
                  <a:rPr lang="en-US" altLang="zh-CN" sz="2400" b="0" kern="0" dirty="0">
                    <a:solidFill>
                      <a:schemeClr val="tx1"/>
                    </a:solidFill>
                    <a:latin typeface="Candara" panose="020E0502030303020204" pitchFamily="34" charset="0"/>
                    <a:ea typeface="Cambria Math" panose="02040503050406030204" pitchFamily="18" charset="0"/>
                  </a:rPr>
                  <a:t>D(</a:t>
                </a:r>
                <a:r>
                  <a:rPr lang="en-US" altLang="zh-CN" sz="2400" b="0" kern="0" dirty="0" err="1">
                    <a:solidFill>
                      <a:schemeClr val="tx1"/>
                    </a:solidFill>
                    <a:latin typeface="Candara" panose="020E0502030303020204" pitchFamily="34" charset="0"/>
                    <a:ea typeface="Cambria Math" panose="02040503050406030204" pitchFamily="18" charset="0"/>
                  </a:rPr>
                  <a:t>k,k</a:t>
                </a:r>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400" b="0" i="1" kern="0">
                            <a:solidFill>
                              <a:schemeClr val="tx1"/>
                            </a:solidFill>
                            <a:latin typeface="Cambria Math" panose="02040503050406030204" pitchFamily="18" charset="0"/>
                            <a:ea typeface="Cambria Math" panose="02040503050406030204" pitchFamily="18" charset="0"/>
                          </a:rPr>
                        </m:ctrlPr>
                      </m:radPr>
                      <m:deg/>
                      <m:e>
                        <m:r>
                          <a:rPr lang="en-US" altLang="zh-CN" sz="2400" b="0" i="1" kern="0">
                            <a:solidFill>
                              <a:schemeClr val="tx1"/>
                            </a:solidFill>
                            <a:latin typeface="Cambria Math" panose="02040503050406030204" pitchFamily="18" charset="0"/>
                            <a:ea typeface="Cambria Math" panose="02040503050406030204" pitchFamily="18" charset="0"/>
                          </a:rPr>
                          <m:t>𝑐</m:t>
                        </m:r>
                      </m:e>
                    </m:rad>
                  </m:oMath>
                </a14:m>
                <a:r>
                  <a:rPr lang="en-US" altLang="zh-CN" sz="24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400" b="0" i="1" kern="0">
                            <a:solidFill>
                              <a:schemeClr val="tx1"/>
                            </a:solidFill>
                            <a:latin typeface="Cambria Math" panose="02040503050406030204" pitchFamily="18" charset="0"/>
                            <a:ea typeface="Cambria Math" panose="02040503050406030204" pitchFamily="18" charset="0"/>
                          </a:rPr>
                        </m:ctrlPr>
                      </m:sSubPr>
                      <m:e>
                        <m:r>
                          <a:rPr lang="en-US" altLang="zh-CN" sz="2400" b="0" i="1" kern="0">
                            <a:solidFill>
                              <a:schemeClr val="tx1"/>
                            </a:solidFill>
                            <a:latin typeface="Cambria Math" panose="02040503050406030204" pitchFamily="18" charset="0"/>
                            <a:ea typeface="Cambria Math" panose="02040503050406030204" pitchFamily="18" charset="0"/>
                          </a:rPr>
                          <m:t>𝑣</m:t>
                        </m:r>
                      </m:e>
                      <m:sub>
                        <m:r>
                          <a:rPr lang="en-US" altLang="zh-CN" sz="24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400" b="0" kern="0" dirty="0">
                    <a:solidFill>
                      <a:schemeClr val="tx1"/>
                    </a:solidFill>
                    <a:latin typeface="Candara" panose="020E0502030303020204" pitchFamily="34" charset="0"/>
                    <a:ea typeface="Cambria Math" panose="02040503050406030204" pitchFamily="18" charset="0"/>
                  </a:rPr>
                  <a:t>  do not meet} = </a:t>
                </a:r>
                <a14:m>
                  <m:oMath xmlns:m="http://schemas.openxmlformats.org/officeDocument/2006/math">
                    <m:f>
                      <m:fPr>
                        <m:ctrlPr>
                          <a:rPr lang="en-US" altLang="zh-CN" sz="2400" b="0" i="1" kern="0" smtClean="0">
                            <a:solidFill>
                              <a:schemeClr val="tx1"/>
                            </a:solidFill>
                            <a:latin typeface="Cambria Math" panose="02040503050406030204" pitchFamily="18" charset="0"/>
                            <a:ea typeface="Cambria Math" panose="02040503050406030204" pitchFamily="18" charset="0"/>
                          </a:rPr>
                        </m:ctrlPr>
                      </m:fPr>
                      <m:num>
                        <m:r>
                          <a:rPr lang="en-US" altLang="zh-CN" sz="2400" b="0" i="1" kern="0" smtClean="0">
                            <a:solidFill>
                              <a:schemeClr val="tx1"/>
                            </a:solidFill>
                            <a:latin typeface="Cambria Math" panose="02040503050406030204" pitchFamily="18" charset="0"/>
                            <a:ea typeface="Cambria Math" panose="02040503050406030204" pitchFamily="18" charset="0"/>
                          </a:rPr>
                          <m:t>𝑐𝑜𝑢𝑛𝑡𝑒𝑟</m:t>
                        </m:r>
                      </m:num>
                      <m:den>
                        <m:r>
                          <a:rPr lang="en-US" altLang="zh-CN" sz="2400" b="0" i="1" kern="0" smtClean="0">
                            <a:solidFill>
                              <a:schemeClr val="tx1"/>
                            </a:solidFill>
                            <a:latin typeface="Cambria Math" panose="02040503050406030204" pitchFamily="18" charset="0"/>
                            <a:ea typeface="Cambria Math" panose="02040503050406030204" pitchFamily="18" charset="0"/>
                          </a:rPr>
                          <m:t>𝑡𝑜𝑡𝑎𝑙</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𝑤𝑎𝑙𝑘</m:t>
                        </m:r>
                        <m:r>
                          <a:rPr lang="en-US" altLang="zh-CN" sz="2400" b="0" i="1" kern="0" smtClean="0">
                            <a:solidFill>
                              <a:schemeClr val="tx1"/>
                            </a:solidFill>
                            <a:latin typeface="Cambria Math" panose="02040503050406030204" pitchFamily="18" charset="0"/>
                            <a:ea typeface="Cambria Math" panose="02040503050406030204" pitchFamily="18" charset="0"/>
                          </a:rPr>
                          <m:t> </m:t>
                        </m:r>
                        <m:r>
                          <a:rPr lang="en-US" altLang="zh-CN" sz="2400" b="0" i="1" kern="0" smtClean="0">
                            <a:solidFill>
                              <a:schemeClr val="tx1"/>
                            </a:solidFill>
                            <a:latin typeface="Cambria Math" panose="02040503050406030204" pitchFamily="18" charset="0"/>
                            <a:ea typeface="Cambria Math" panose="02040503050406030204" pitchFamily="18" charset="0"/>
                          </a:rPr>
                          <m:t>𝑛𝑢𝑚𝑠</m:t>
                        </m:r>
                      </m:den>
                    </m:f>
                  </m:oMath>
                </a14:m>
                <a:endParaRPr lang="en-US" altLang="zh-CN" sz="2400" b="0" kern="0" dirty="0">
                  <a:solidFill>
                    <a:schemeClr val="tx1"/>
                  </a:solidFill>
                  <a:latin typeface="Candara" panose="020E0502030303020204" pitchFamily="34" charset="0"/>
                  <a:ea typeface="Cambria Math" panose="02040503050406030204" pitchFamily="18" charset="0"/>
                </a:endParaRPr>
              </a:p>
            </p:txBody>
          </p:sp>
        </mc:Choice>
        <mc:Fallback xmlns="">
          <p:sp>
            <p:nvSpPr>
              <p:cNvPr id="43" name="矩形 42">
                <a:extLst>
                  <a:ext uri="{FF2B5EF4-FFF2-40B4-BE49-F238E27FC236}">
                    <a16:creationId xmlns:a16="http://schemas.microsoft.com/office/drawing/2014/main" id="{2D45DDA5-493B-3649-915C-E937BA880ABB}"/>
                  </a:ext>
                </a:extLst>
              </p:cNvPr>
              <p:cNvSpPr>
                <a:spLocks noRot="1" noChangeAspect="1" noMove="1" noResize="1" noEditPoints="1" noAdjustHandles="1" noChangeArrowheads="1" noChangeShapeType="1" noTextEdit="1"/>
              </p:cNvSpPr>
              <p:nvPr/>
            </p:nvSpPr>
            <p:spPr>
              <a:xfrm>
                <a:off x="243084" y="5877272"/>
                <a:ext cx="8801724" cy="612155"/>
              </a:xfrm>
              <a:prstGeom prst="rect">
                <a:avLst/>
              </a:prstGeom>
              <a:blipFill>
                <a:blip r:embed="rId3"/>
                <a:stretch>
                  <a:fillRect l="-1009" b="-163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TextBox 81">
                <a:extLst>
                  <a:ext uri="{FF2B5EF4-FFF2-40B4-BE49-F238E27FC236}">
                    <a16:creationId xmlns:a16="http://schemas.microsoft.com/office/drawing/2014/main" id="{5AE43F0B-A06A-974C-9D7A-8F056522CFC0}"/>
                  </a:ext>
                </a:extLst>
              </p:cNvPr>
              <p:cNvSpPr txBox="1"/>
              <p:nvPr/>
            </p:nvSpPr>
            <p:spPr>
              <a:xfrm>
                <a:off x="4717234" y="4242394"/>
                <a:ext cx="4327574" cy="1202830"/>
              </a:xfrm>
              <a:prstGeom prst="rect">
                <a:avLst/>
              </a:prstGeom>
              <a:noFill/>
            </p:spPr>
            <p:txBody>
              <a:bodyPr wrap="square" rtlCol="0">
                <a:spAutoFit/>
              </a:bodyPr>
              <a:lstStyle/>
              <a:p>
                <a14:m>
                  <m:oMath xmlns:m="http://schemas.openxmlformats.org/officeDocument/2006/math">
                    <m:rad>
                      <m:radPr>
                        <m:degHide m:val="on"/>
                        <m:ctrlPr>
                          <a:rPr lang="en-US" altLang="zh-CN" sz="2000" i="1" kern="0" dirty="0" smtClean="0">
                            <a:latin typeface="Cambria Math" panose="02040503050406030204" pitchFamily="18" charset="0"/>
                            <a:ea typeface="STKaiti" charset="-122"/>
                            <a:cs typeface="STKaiti" charset="-122"/>
                          </a:rPr>
                        </m:ctrlPr>
                      </m:radPr>
                      <m:deg/>
                      <m:e>
                        <m:r>
                          <a:rPr lang="en-US" altLang="zh-CN" sz="2000" i="1" kern="0" dirty="0">
                            <a:latin typeface="Cambria Math" charset="0"/>
                            <a:ea typeface="STKaiti" charset="-122"/>
                            <a:cs typeface="STKaiti" charset="-122"/>
                          </a:rPr>
                          <m:t>𝑐</m:t>
                        </m:r>
                      </m:e>
                    </m:rad>
                  </m:oMath>
                </a14:m>
                <a:r>
                  <a:rPr lang="en-US" altLang="zh-CN" sz="2000" kern="0" dirty="0">
                    <a:latin typeface="Corbel" panose="020B0503020204020204" pitchFamily="34" charset="0"/>
                    <a:ea typeface="STKaiti" charset="-122"/>
                    <a:cs typeface="STKaiti" charset="-122"/>
                  </a:rPr>
                  <a:t>-walk: </a:t>
                </a:r>
                <a14:m>
                  <m:oMath xmlns:m="http://schemas.openxmlformats.org/officeDocument/2006/math">
                    <m:d>
                      <m:dPr>
                        <m:begChr m:val="{"/>
                        <m:endChr m:val=""/>
                        <m:ctrlPr>
                          <a:rPr lang="mr-IN" altLang="zh-CN" sz="2000" i="1" kern="0" dirty="0" smtClean="0">
                            <a:latin typeface="Cambria Math" panose="02040503050406030204" pitchFamily="18" charset="0"/>
                            <a:ea typeface="STKaiti" charset="-122"/>
                            <a:cs typeface="STKaiti" charset="-122"/>
                          </a:rPr>
                        </m:ctrlPr>
                      </m:dPr>
                      <m:e>
                        <m:eqArr>
                          <m:eqArrPr>
                            <m:ctrlPr>
                              <a:rPr lang="mr-IN" altLang="zh-CN" sz="2000" b="0" i="1" kern="0" dirty="0" smtClean="0">
                                <a:latin typeface="Cambria Math" panose="02040503050406030204" pitchFamily="18" charset="0"/>
                                <a:ea typeface="STKaiti" charset="-122"/>
                                <a:cs typeface="STKaiti" charset="-122"/>
                              </a:rPr>
                            </m:ctrlPr>
                          </m:eqArrPr>
                          <m:e>
                            <m:r>
                              <a:rPr lang="en-US" altLang="zh-CN" sz="2000" b="0" i="1" kern="0" dirty="0">
                                <a:latin typeface="Cambria Math" panose="02040503050406030204" pitchFamily="18" charset="0"/>
                                <a:ea typeface="STKaiti" charset="-122"/>
                                <a:cs typeface="STKaiti" charset="-122"/>
                              </a:rPr>
                              <m:t>𝑤𝑎𝑙𝑘</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𝑡𝑜</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𝑎𝑛𝑦</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𝑖𝑛</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𝑛𝑒𝑖𝑔h𝑏𝑜𝑟</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i="1" kern="0" dirty="0">
                                <a:latin typeface="Cambria Math" panose="02040503050406030204" pitchFamily="18" charset="0"/>
                                <a:ea typeface="STKaiti" charset="-122"/>
                                <a:cs typeface="STKaiti" charset="-122"/>
                              </a:rPr>
                              <m:t>.</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e>
                          <m:e>
                            <m:r>
                              <a:rPr lang="en-US" altLang="zh-CN" sz="2000" b="0" i="1" kern="0" dirty="0">
                                <a:latin typeface="Cambria Math" panose="02040503050406030204" pitchFamily="18" charset="0"/>
                                <a:ea typeface="STKaiti" charset="-122"/>
                                <a:cs typeface="STKaiti" charset="-122"/>
                              </a:rPr>
                              <m:t>𝑡𝑒𝑟𝑚𝑖𝑛𝑎𝑡𝑒</m:t>
                            </m:r>
                            <m:r>
                              <a:rPr lang="en-US" altLang="zh-CN" sz="2000" b="0" i="1" kern="0" dirty="0">
                                <a:latin typeface="Cambria Math" panose="02040503050406030204" pitchFamily="18" charset="0"/>
                                <a:ea typeface="STKaiti" charset="-122"/>
                                <a:cs typeface="STKaiti" charset="-122"/>
                              </a:rPr>
                              <m:t>,  </m:t>
                            </m:r>
                            <m:r>
                              <a:rPr lang="en-US" altLang="zh-CN" sz="2000" b="0" i="1" kern="0" dirty="0">
                                <a:latin typeface="Cambria Math" panose="02040503050406030204" pitchFamily="18" charset="0"/>
                                <a:ea typeface="STKaiti" charset="-122"/>
                                <a:cs typeface="STKaiti" charset="-122"/>
                              </a:rPr>
                              <m:t>𝑤</m:t>
                            </m:r>
                            <m:r>
                              <a:rPr lang="en-US" altLang="zh-CN" sz="2000" b="0" i="1" kern="0" dirty="0">
                                <a:latin typeface="Cambria Math" panose="02040503050406030204" pitchFamily="18" charset="0"/>
                                <a:ea typeface="STKaiti" charset="-122"/>
                                <a:cs typeface="STKaiti" charset="-122"/>
                              </a:rPr>
                              <m:t>.</m:t>
                            </m:r>
                            <m:r>
                              <a:rPr lang="en-US" altLang="zh-CN" sz="2000" b="0" i="1" kern="0" dirty="0">
                                <a:latin typeface="Cambria Math" panose="02040503050406030204" pitchFamily="18" charset="0"/>
                                <a:ea typeface="STKaiti" charset="-122"/>
                                <a:cs typeface="STKaiti" charset="-122"/>
                              </a:rPr>
                              <m:t>𝑝</m:t>
                            </m:r>
                            <m:r>
                              <a:rPr lang="en-US" altLang="zh-CN" sz="2000" b="0" kern="0" dirty="0">
                                <a:latin typeface="Cambria Math" panose="02040503050406030204" pitchFamily="18" charset="0"/>
                                <a:ea typeface="STKaiti" charset="-122"/>
                                <a:cs typeface="STKaiti" charset="-122"/>
                              </a:rPr>
                              <m:t>. </m:t>
                            </m:r>
                            <m:r>
                              <a:rPr lang="en-US" altLang="zh-CN" sz="2000" b="0" kern="0" dirty="0">
                                <a:latin typeface="Cambria Math" charset="0"/>
                                <a:ea typeface="STKaiti" charset="-122"/>
                                <a:cs typeface="STKaiti" charset="-122"/>
                              </a:rPr>
                              <m:t>1−</m:t>
                            </m:r>
                            <m:rad>
                              <m:radPr>
                                <m:degHide m:val="on"/>
                                <m:ctrlPr>
                                  <a:rPr lang="en-US" altLang="zh-CN" sz="2000" b="0" i="1" kern="0" dirty="0">
                                    <a:latin typeface="Cambria Math" panose="02040503050406030204" pitchFamily="18" charset="0"/>
                                    <a:ea typeface="STKaiti" charset="-122"/>
                                    <a:cs typeface="STKaiti" charset="-122"/>
                                  </a:rPr>
                                </m:ctrlPr>
                              </m:radPr>
                              <m:deg/>
                              <m:e>
                                <m:r>
                                  <a:rPr lang="en-US" altLang="zh-CN" sz="2000" b="0" i="1" kern="0" dirty="0">
                                    <a:latin typeface="Cambria Math" charset="0"/>
                                    <a:ea typeface="STKaiti" charset="-122"/>
                                    <a:cs typeface="STKaiti" charset="-122"/>
                                  </a:rPr>
                                  <m:t>𝑐</m:t>
                                </m:r>
                              </m:e>
                            </m:rad>
                            <m:r>
                              <a:rPr lang="en-US" altLang="zh-CN" sz="2000" b="0" i="1" kern="0" dirty="0" smtClean="0">
                                <a:latin typeface="Cambria Math" panose="02040503050406030204" pitchFamily="18" charset="0"/>
                                <a:ea typeface="STKaiti" charset="-122"/>
                                <a:cs typeface="STKaiti" charset="-122"/>
                              </a:rPr>
                              <m:t>                          </m:t>
                            </m:r>
                          </m:e>
                        </m:eqArr>
                      </m:e>
                    </m:d>
                  </m:oMath>
                </a14:m>
                <a:endParaRPr lang="en-US" altLang="zh-CN" sz="2000" kern="0" dirty="0">
                  <a:latin typeface="Corbel" panose="020B0503020204020204" pitchFamily="34" charset="0"/>
                  <a:ea typeface="STKaiti" charset="-122"/>
                  <a:cs typeface="STKaiti" charset="-122"/>
                </a:endParaRPr>
              </a:p>
            </p:txBody>
          </p:sp>
        </mc:Choice>
        <mc:Fallback xmlns="">
          <p:sp>
            <p:nvSpPr>
              <p:cNvPr id="44" name="TextBox 81">
                <a:extLst>
                  <a:ext uri="{FF2B5EF4-FFF2-40B4-BE49-F238E27FC236}">
                    <a16:creationId xmlns:a16="http://schemas.microsoft.com/office/drawing/2014/main" id="{5AE43F0B-A06A-974C-9D7A-8F056522CFC0}"/>
                  </a:ext>
                </a:extLst>
              </p:cNvPr>
              <p:cNvSpPr txBox="1">
                <a:spLocks noRot="1" noChangeAspect="1" noMove="1" noResize="1" noEditPoints="1" noAdjustHandles="1" noChangeArrowheads="1" noChangeShapeType="1" noTextEdit="1"/>
              </p:cNvSpPr>
              <p:nvPr/>
            </p:nvSpPr>
            <p:spPr>
              <a:xfrm>
                <a:off x="4717234" y="4242394"/>
                <a:ext cx="4327574" cy="1202830"/>
              </a:xfrm>
              <a:prstGeom prst="rect">
                <a:avLst/>
              </a:prstGeom>
              <a:blipFill>
                <a:blip r:embed="rId4"/>
                <a:stretch>
                  <a:fillRect l="-32164" t="-119792" r="-877" b="-2104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87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C 0.04132 0.05277 0.08281 0.10555 0.13004 0.12222 C 0.17726 0.13912 0.24965 0.14953 0.28351 0.10046 C 0.31719 0.05139 0.325 -0.06019 0.33281 -0.17176 " pathEditMode="relative" ptsTypes="AAAA">
                                      <p:cBhvr>
                                        <p:cTn id="12" dur="2000" fill="hold"/>
                                        <p:tgtEl>
                                          <p:spTgt spid="57"/>
                                        </p:tgtEl>
                                        <p:attrNameLst>
                                          <p:attrName>ppt_x</p:attrName>
                                          <p:attrName>ppt_y</p:attrName>
                                        </p:attrNameLst>
                                      </p:cBhvr>
                                    </p:animMotion>
                                  </p:childTnLst>
                                </p:cTn>
                              </p:par>
                              <p:par>
                                <p:cTn id="13" presetID="0" presetClass="path" presetSubtype="0" accel="50000" decel="50000" fill="hold" grpId="1" nodeType="withEffect">
                                  <p:stCondLst>
                                    <p:cond delay="0"/>
                                  </p:stCondLst>
                                  <p:childTnLst>
                                    <p:animMotion origin="layout" path="M 0 0 C 0.05538 -0.01968 0.11094 -0.03912 0.11632 -0.08056 C 0.12188 -0.12176 -0.00781 -0.23611 0.03281 -0.24861 C 0.07344 -0.26088 0.21684 -0.2081 0.36024 -0.15533 " pathEditMode="relative" ptsTypes="AAAA">
                                      <p:cBhvr>
                                        <p:cTn id="14" dur="2000" fill="hold"/>
                                        <p:tgtEl>
                                          <p:spTgt spid="56"/>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42"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57" grpId="0" animBg="1"/>
      <p:bldP spid="57" grpId="1" animBg="1"/>
      <p:bldP spid="38"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944214" y="96132"/>
                <a:ext cx="8468689" cy="1128712"/>
              </a:xfrm>
            </p:spPr>
            <p:txBody>
              <a:bodyPr/>
              <a:lstStyle/>
              <a:p>
                <a:r>
                  <a:rPr kumimoji="1" lang="en-US" altLang="zh-CN" sz="2800" dirty="0"/>
                  <a:t>Sample according to </a:t>
                </a:r>
                <a14:m>
                  <m:oMath xmlns:m="http://schemas.openxmlformats.org/officeDocument/2006/math">
                    <m:sSup>
                      <m:sSupPr>
                        <m:ctrlPr>
                          <a:rPr kumimoji="1" lang="en-US" altLang="zh-CN" sz="2800" i="1" smtClean="0">
                            <a:latin typeface="Cambria Math" panose="02040503050406030204" pitchFamily="18" charset="0"/>
                          </a:rPr>
                        </m:ctrlPr>
                      </m:sSupPr>
                      <m:e>
                        <m:acc>
                          <m:accPr>
                            <m:chr m:val="⃗"/>
                            <m:ctrlPr>
                              <a:rPr kumimoji="1" lang="en-US" altLang="zh-CN" sz="2800" i="1" smtClean="0">
                                <a:latin typeface="Cambria Math" panose="02040503050406030204" pitchFamily="18" charset="0"/>
                              </a:rPr>
                            </m:ctrlPr>
                          </m:accPr>
                          <m:e>
                            <m:sSub>
                              <m:sSubPr>
                                <m:ctrlPr>
                                  <a:rPr kumimoji="1" lang="en-US" altLang="zh-CN" sz="2800" i="1" smtClean="0">
                                    <a:latin typeface="Cambria Math" panose="02040503050406030204" pitchFamily="18" charset="0"/>
                                  </a:rPr>
                                </m:ctrlPr>
                              </m:sSubPr>
                              <m:e>
                                <m:r>
                                  <a:rPr kumimoji="1" lang="en-US" altLang="zh-CN" sz="2800" i="1" smtClean="0">
                                    <a:latin typeface="Cambria Math" panose="02040503050406030204" pitchFamily="18" charset="0"/>
                                    <a:ea typeface="Cambria Math" panose="02040503050406030204" pitchFamily="18" charset="0"/>
                                  </a:rPr>
                                  <m:t>𝝅</m:t>
                                </m:r>
                              </m:e>
                              <m:sub>
                                <m:r>
                                  <a:rPr kumimoji="1" lang="en-US" altLang="zh-CN" sz="2800" b="1" i="1" smtClean="0">
                                    <a:latin typeface="Cambria Math" panose="02040503050406030204" pitchFamily="18" charset="0"/>
                                  </a:rPr>
                                  <m:t>𝒊</m:t>
                                </m:r>
                              </m:sub>
                            </m:sSub>
                          </m:e>
                        </m:acc>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e>
                      <m:sup>
                        <m:r>
                          <a:rPr kumimoji="1" lang="en-US" altLang="zh-CN" sz="2800" b="1" i="1" smtClean="0">
                            <a:latin typeface="Cambria Math" panose="02040503050406030204" pitchFamily="18" charset="0"/>
                          </a:rPr>
                          <m:t>𝟐</m:t>
                        </m:r>
                      </m:sup>
                    </m:sSup>
                  </m:oMath>
                </a14:m>
                <a:r>
                  <a:rPr kumimoji="1" lang="en-US" altLang="zh-CN" sz="2800" dirty="0"/>
                  <a:t> to estimate </a:t>
                </a:r>
                <a14:m>
                  <m:oMath xmlns:m="http://schemas.openxmlformats.org/officeDocument/2006/math">
                    <m:r>
                      <a:rPr kumimoji="1" lang="en-US" altLang="zh-CN" sz="2800" b="1" i="1" smtClean="0">
                        <a:latin typeface="Cambria Math" panose="02040503050406030204" pitchFamily="18" charset="0"/>
                      </a:rPr>
                      <m:t>𝑫</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𝒌</m:t>
                    </m:r>
                    <m:r>
                      <a:rPr kumimoji="1" lang="en-US" altLang="zh-CN" sz="2800" b="1" i="1" smtClean="0">
                        <a:latin typeface="Cambria Math" panose="02040503050406030204" pitchFamily="18" charset="0"/>
                      </a:rPr>
                      <m:t>)</m:t>
                    </m:r>
                  </m:oMath>
                </a14:m>
                <a:endParaRPr kumimoji="1" lang="zh-CN" altLang="en-US" sz="2800" dirty="0"/>
              </a:p>
            </p:txBody>
          </p:sp>
        </mc:Choice>
        <mc:Fallback xmlns="">
          <p:sp>
            <p:nvSpPr>
              <p:cNvPr id="2" name="标题 1">
                <a:extLst>
                  <a:ext uri="{FF2B5EF4-FFF2-40B4-BE49-F238E27FC236}">
                    <a16:creationId xmlns:a16="http://schemas.microsoft.com/office/drawing/2014/main" id="{EF737805-778F-2243-B3FA-28126843419E}"/>
                  </a:ext>
                </a:extLst>
              </p:cNvPr>
              <p:cNvSpPr>
                <a:spLocks noGrp="1" noRot="1" noChangeAspect="1" noMove="1" noResize="1" noEditPoints="1" noAdjustHandles="1" noChangeArrowheads="1" noChangeShapeType="1" noTextEdit="1"/>
              </p:cNvSpPr>
              <p:nvPr>
                <p:ph type="title"/>
              </p:nvPr>
            </p:nvSpPr>
            <p:spPr>
              <a:xfrm>
                <a:off x="944214" y="96132"/>
                <a:ext cx="8468689" cy="1128712"/>
              </a:xfrm>
              <a:blipFill>
                <a:blip r:embed="rId3"/>
                <a:stretch>
                  <a:fillRect l="-14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D5163CDD-176F-8542-9D0C-DB5CF17ED11D}"/>
                  </a:ext>
                </a:extLst>
              </p:cNvPr>
              <p:cNvSpPr txBox="1"/>
              <p:nvPr/>
            </p:nvSpPr>
            <p:spPr>
              <a:xfrm>
                <a:off x="5028562" y="6071374"/>
                <a:ext cx="134363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46" name="文本框 45">
                <a:extLst>
                  <a:ext uri="{FF2B5EF4-FFF2-40B4-BE49-F238E27FC236}">
                    <a16:creationId xmlns:a16="http://schemas.microsoft.com/office/drawing/2014/main" id="{D5163CDD-176F-8542-9D0C-DB5CF17ED11D}"/>
                  </a:ext>
                </a:extLst>
              </p:cNvPr>
              <p:cNvSpPr txBox="1">
                <a:spLocks noRot="1" noChangeAspect="1" noMove="1" noResize="1" noEditPoints="1" noAdjustHandles="1" noChangeArrowheads="1" noChangeShapeType="1" noTextEdit="1"/>
              </p:cNvSpPr>
              <p:nvPr/>
            </p:nvSpPr>
            <p:spPr>
              <a:xfrm>
                <a:off x="5028562" y="6071374"/>
                <a:ext cx="1343638" cy="525978"/>
              </a:xfrm>
              <a:prstGeom prst="rect">
                <a:avLst/>
              </a:prstGeom>
              <a:blipFill>
                <a:blip r:embed="rId4"/>
                <a:stretch>
                  <a:fillRect l="-6604" t="-2381" r="-943"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矩形 187">
                <a:extLst>
                  <a:ext uri="{FF2B5EF4-FFF2-40B4-BE49-F238E27FC236}">
                    <a16:creationId xmlns:a16="http://schemas.microsoft.com/office/drawing/2014/main" id="{0234850E-631E-4742-AD37-56BB25C3AE36}"/>
                  </a:ext>
                </a:extLst>
              </p:cNvPr>
              <p:cNvSpPr/>
              <p:nvPr/>
            </p:nvSpPr>
            <p:spPr>
              <a:xfrm>
                <a:off x="2337515" y="3861048"/>
                <a:ext cx="4911649" cy="589072"/>
              </a:xfrm>
              <a:prstGeom prst="rect">
                <a:avLst/>
              </a:prstGeom>
            </p:spPr>
            <p:txBody>
              <a:bodyPr wrap="square">
                <a:spAutoFit/>
              </a:bodyPr>
              <a:lstStyle/>
              <a:p>
                <a:r>
                  <a:rPr kumimoji="1" lang="en-US" altLang="zh-CN" sz="2200" b="0" dirty="0"/>
                  <a:t>#Total Walks</a:t>
                </a:r>
                <a14:m>
                  <m:oMath xmlns:m="http://schemas.openxmlformats.org/officeDocument/2006/math">
                    <m:r>
                      <a:rPr kumimoji="1" lang="en-US" altLang="zh-CN" sz="2200" b="0" i="1" smtClean="0">
                        <a:latin typeface="Cambria Math" panose="02040503050406030204" pitchFamily="18" charset="0"/>
                      </a:rPr>
                      <m:t>=</m:t>
                    </m:r>
                    <m:f>
                      <m:fPr>
                        <m:ctrlPr>
                          <a:rPr kumimoji="1" lang="en-US" altLang="zh-CN" sz="2200" b="0" i="1">
                            <a:latin typeface="Cambria Math" panose="02040503050406030204" pitchFamily="18" charset="0"/>
                          </a:rPr>
                        </m:ctrlPr>
                      </m:fPr>
                      <m:num>
                        <m:func>
                          <m:funcPr>
                            <m:ctrlPr>
                              <a:rPr kumimoji="1" lang="en-US" altLang="zh-CN" sz="2200" b="0" i="1">
                                <a:latin typeface="Cambria Math" panose="02040503050406030204" pitchFamily="18" charset="0"/>
                              </a:rPr>
                            </m:ctrlPr>
                          </m:funcPr>
                          <m:fName>
                            <m:r>
                              <m:rPr>
                                <m:sty m:val="p"/>
                              </m:rPr>
                              <a:rPr kumimoji="1" lang="en-US" altLang="zh-CN" sz="2200" b="0">
                                <a:latin typeface="Cambria Math" panose="02040503050406030204" pitchFamily="18" charset="0"/>
                              </a:rPr>
                              <m:t>log</m:t>
                            </m:r>
                          </m:fName>
                          <m:e>
                            <m:r>
                              <a:rPr kumimoji="1" lang="en-US" altLang="zh-CN" sz="2200" b="0" i="1">
                                <a:latin typeface="Cambria Math" panose="02040503050406030204" pitchFamily="18" charset="0"/>
                              </a:rPr>
                              <m:t>𝑛</m:t>
                            </m:r>
                          </m:e>
                        </m:func>
                      </m:num>
                      <m:den>
                        <m:r>
                          <a:rPr kumimoji="1" lang="en-US" altLang="zh-CN" sz="2200" b="0" i="1">
                            <a:latin typeface="Cambria Math" panose="02040503050406030204" pitchFamily="18" charset="0"/>
                          </a:rPr>
                          <m:t>𝑛</m:t>
                        </m:r>
                      </m:den>
                    </m:f>
                    <m:r>
                      <a:rPr kumimoji="1" lang="en-US" altLang="zh-CN" sz="2200" b="0" i="1" smtClean="0">
                        <a:latin typeface="Cambria Math" panose="02040503050406030204" pitchFamily="18" charset="0"/>
                        <a:ea typeface="Cambria Math" panose="02040503050406030204" pitchFamily="18" charset="0"/>
                      </a:rPr>
                      <m:t>∙</m:t>
                    </m:r>
                    <m:nary>
                      <m:naryPr>
                        <m:chr m:val="∑"/>
                        <m:limLoc m:val="subSup"/>
                        <m:ctrlPr>
                          <a:rPr kumimoji="1" lang="en-US" altLang="zh-CN" sz="2200" b="0" i="1">
                            <a:latin typeface="Cambria Math" panose="02040503050406030204" pitchFamily="18" charset="0"/>
                          </a:rPr>
                        </m:ctrlPr>
                      </m:naryPr>
                      <m:sub>
                        <m:r>
                          <m:rPr>
                            <m:brk m:alnAt="25"/>
                          </m:rPr>
                          <a:rPr kumimoji="1" lang="en-US" altLang="zh-CN" sz="2200" b="0" i="1">
                            <a:latin typeface="Cambria Math" panose="02040503050406030204" pitchFamily="18" charset="0"/>
                          </a:rPr>
                          <m:t>𝑖</m:t>
                        </m:r>
                        <m:r>
                          <a:rPr kumimoji="1" lang="en-US" altLang="zh-CN" sz="2200" b="0" i="1">
                            <a:latin typeface="Cambria Math" panose="02040503050406030204" pitchFamily="18" charset="0"/>
                          </a:rPr>
                          <m:t>=1</m:t>
                        </m:r>
                      </m:sub>
                      <m:sup>
                        <m:r>
                          <a:rPr kumimoji="1" lang="en-US" altLang="zh-CN" sz="2200" b="0" i="1">
                            <a:latin typeface="Cambria Math" panose="02040503050406030204" pitchFamily="18" charset="0"/>
                          </a:rPr>
                          <m:t>𝑛</m:t>
                        </m:r>
                      </m:sup>
                      <m:e>
                        <m:sSup>
                          <m:sSupPr>
                            <m:ctrlPr>
                              <a:rPr kumimoji="1" lang="en-US" altLang="zh-CN" sz="2200" b="0" i="1">
                                <a:latin typeface="Cambria Math" panose="02040503050406030204" pitchFamily="18" charset="0"/>
                              </a:rPr>
                            </m:ctrlPr>
                          </m:sSupPr>
                          <m:e>
                            <m:acc>
                              <m:accPr>
                                <m:chr m:val="⃗"/>
                                <m:ctrlPr>
                                  <a:rPr kumimoji="1" lang="en-US" altLang="zh-CN" sz="2200" b="0" i="1">
                                    <a:latin typeface="Cambria Math" panose="02040503050406030204" pitchFamily="18" charset="0"/>
                                  </a:rPr>
                                </m:ctrlPr>
                              </m:accPr>
                              <m:e>
                                <m:sSub>
                                  <m:sSubPr>
                                    <m:ctrlPr>
                                      <a:rPr kumimoji="1" lang="en-US" altLang="zh-CN" sz="2200" b="0" i="1">
                                        <a:latin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𝜋</m:t>
                                    </m:r>
                                  </m:e>
                                  <m:sub>
                                    <m:r>
                                      <a:rPr kumimoji="1" lang="en-US" altLang="zh-CN" sz="2200" b="0" i="1">
                                        <a:latin typeface="Cambria Math" panose="02040503050406030204" pitchFamily="18" charset="0"/>
                                      </a:rPr>
                                      <m:t>𝑖</m:t>
                                    </m:r>
                                  </m:sub>
                                </m:sSub>
                              </m:e>
                            </m:acc>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𝑘</m:t>
                            </m:r>
                            <m:r>
                              <a:rPr kumimoji="1" lang="en-US" altLang="zh-CN" sz="2200" b="0" i="1">
                                <a:latin typeface="Cambria Math" panose="02040503050406030204" pitchFamily="18" charset="0"/>
                              </a:rPr>
                              <m:t>)</m:t>
                            </m:r>
                          </m:e>
                          <m:sup>
                            <m:r>
                              <a:rPr kumimoji="1" lang="en-US" altLang="zh-CN" sz="2200" b="0" i="1">
                                <a:latin typeface="Cambria Math" panose="02040503050406030204" pitchFamily="18" charset="0"/>
                              </a:rPr>
                              <m:t>2</m:t>
                            </m:r>
                          </m:sup>
                        </m:sSup>
                      </m:e>
                    </m:nary>
                    <m:r>
                      <a:rPr kumimoji="1" lang="en-US" altLang="zh-CN" sz="2200" b="0" i="1" smtClean="0">
                        <a:latin typeface="Cambria Math" panose="02040503050406030204" pitchFamily="18" charset="0"/>
                        <a:ea typeface="Cambria Math" panose="02040503050406030204" pitchFamily="18" charset="0"/>
                      </a:rPr>
                      <m:t>≤</m:t>
                    </m:r>
                    <m:f>
                      <m:fPr>
                        <m:ctrlPr>
                          <a:rPr kumimoji="1" lang="en-US" altLang="zh-CN" sz="2200" i="1" smtClean="0">
                            <a:solidFill>
                              <a:srgbClr val="C00000"/>
                            </a:solidFill>
                            <a:latin typeface="Cambria Math" panose="02040503050406030204" pitchFamily="18" charset="0"/>
                          </a:rPr>
                        </m:ctrlPr>
                      </m:fPr>
                      <m:num>
                        <m:func>
                          <m:funcPr>
                            <m:ctrlPr>
                              <a:rPr kumimoji="1" lang="en-US" altLang="zh-CN" sz="2200" i="1">
                                <a:solidFill>
                                  <a:srgbClr val="C00000"/>
                                </a:solidFill>
                                <a:latin typeface="Cambria Math" panose="02040503050406030204" pitchFamily="18" charset="0"/>
                              </a:rPr>
                            </m:ctrlPr>
                          </m:funcPr>
                          <m:fName>
                            <m:r>
                              <a:rPr kumimoji="1" lang="en-US" altLang="zh-CN" sz="2200" b="1" i="1">
                                <a:solidFill>
                                  <a:srgbClr val="C00000"/>
                                </a:solidFill>
                                <a:latin typeface="Cambria Math" panose="02040503050406030204" pitchFamily="18" charset="0"/>
                              </a:rPr>
                              <m:t>𝐥𝐨𝐠</m:t>
                            </m:r>
                          </m:fName>
                          <m:e>
                            <m:r>
                              <a:rPr kumimoji="1" lang="en-US" altLang="zh-CN" sz="2200" b="1" i="1">
                                <a:solidFill>
                                  <a:srgbClr val="C00000"/>
                                </a:solidFill>
                                <a:latin typeface="Cambria Math" panose="02040503050406030204" pitchFamily="18" charset="0"/>
                              </a:rPr>
                              <m:t>𝒏</m:t>
                            </m:r>
                          </m:e>
                        </m:func>
                      </m:num>
                      <m:den>
                        <m:r>
                          <a:rPr kumimoji="1" lang="en-US" altLang="zh-CN" sz="2200" b="1" i="1">
                            <a:solidFill>
                              <a:srgbClr val="C00000"/>
                            </a:solidFill>
                            <a:latin typeface="Cambria Math" panose="02040503050406030204" pitchFamily="18" charset="0"/>
                          </a:rPr>
                          <m:t>𝒏</m:t>
                        </m:r>
                      </m:den>
                    </m:f>
                  </m:oMath>
                </a14:m>
                <a:r>
                  <a:rPr lang="en-US" altLang="zh-CN" sz="2200" dirty="0">
                    <a:solidFill>
                      <a:srgbClr val="C00000"/>
                    </a:solidFill>
                  </a:rPr>
                  <a:t>       </a:t>
                </a:r>
                <a:endParaRPr lang="zh-CN" altLang="en-US" sz="2000" dirty="0"/>
              </a:p>
            </p:txBody>
          </p:sp>
        </mc:Choice>
        <mc:Fallback xmlns="">
          <p:sp>
            <p:nvSpPr>
              <p:cNvPr id="188" name="矩形 187">
                <a:extLst>
                  <a:ext uri="{FF2B5EF4-FFF2-40B4-BE49-F238E27FC236}">
                    <a16:creationId xmlns:a16="http://schemas.microsoft.com/office/drawing/2014/main" id="{0234850E-631E-4742-AD37-56BB25C3AE36}"/>
                  </a:ext>
                </a:extLst>
              </p:cNvPr>
              <p:cNvSpPr>
                <a:spLocks noRot="1" noChangeAspect="1" noMove="1" noResize="1" noEditPoints="1" noAdjustHandles="1" noChangeArrowheads="1" noChangeShapeType="1" noTextEdit="1"/>
              </p:cNvSpPr>
              <p:nvPr/>
            </p:nvSpPr>
            <p:spPr>
              <a:xfrm>
                <a:off x="2337515" y="3861048"/>
                <a:ext cx="4911649" cy="589072"/>
              </a:xfrm>
              <a:prstGeom prst="rect">
                <a:avLst/>
              </a:prstGeom>
              <a:blipFill>
                <a:blip r:embed="rId5"/>
                <a:stretch>
                  <a:fillRect l="-1289" t="-72340" b="-1255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文本框 188">
                <a:extLst>
                  <a:ext uri="{FF2B5EF4-FFF2-40B4-BE49-F238E27FC236}">
                    <a16:creationId xmlns:a16="http://schemas.microsoft.com/office/drawing/2014/main" id="{7FDE9494-FD81-E04B-A72E-05468C747DB3}"/>
                  </a:ext>
                </a:extLst>
              </p:cNvPr>
              <p:cNvSpPr txBox="1"/>
              <p:nvPr/>
            </p:nvSpPr>
            <p:spPr>
              <a:xfrm>
                <a:off x="7400080" y="6071374"/>
                <a:ext cx="1347292"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𝑛</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89" name="文本框 188">
                <a:extLst>
                  <a:ext uri="{FF2B5EF4-FFF2-40B4-BE49-F238E27FC236}">
                    <a16:creationId xmlns:a16="http://schemas.microsoft.com/office/drawing/2014/main" id="{7FDE9494-FD81-E04B-A72E-05468C747DB3}"/>
                  </a:ext>
                </a:extLst>
              </p:cNvPr>
              <p:cNvSpPr txBox="1">
                <a:spLocks noRot="1" noChangeAspect="1" noMove="1" noResize="1" noEditPoints="1" noAdjustHandles="1" noChangeArrowheads="1" noChangeShapeType="1" noTextEdit="1"/>
              </p:cNvSpPr>
              <p:nvPr/>
            </p:nvSpPr>
            <p:spPr>
              <a:xfrm>
                <a:off x="7400080" y="6071374"/>
                <a:ext cx="1347292" cy="525978"/>
              </a:xfrm>
              <a:prstGeom prst="rect">
                <a:avLst/>
              </a:prstGeom>
              <a:blipFill>
                <a:blip r:embed="rId6"/>
                <a:stretch>
                  <a:fillRect l="-5607" t="-2381"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0" name="文本框 189">
                <a:extLst>
                  <a:ext uri="{FF2B5EF4-FFF2-40B4-BE49-F238E27FC236}">
                    <a16:creationId xmlns:a16="http://schemas.microsoft.com/office/drawing/2014/main" id="{12B54093-1EF2-F640-A4E1-F3EEC622B26C}"/>
                  </a:ext>
                </a:extLst>
              </p:cNvPr>
              <p:cNvSpPr txBox="1"/>
              <p:nvPr/>
            </p:nvSpPr>
            <p:spPr>
              <a:xfrm>
                <a:off x="2591851" y="6071374"/>
                <a:ext cx="133850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2</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90" name="文本框 189">
                <a:extLst>
                  <a:ext uri="{FF2B5EF4-FFF2-40B4-BE49-F238E27FC236}">
                    <a16:creationId xmlns:a16="http://schemas.microsoft.com/office/drawing/2014/main" id="{12B54093-1EF2-F640-A4E1-F3EEC622B26C}"/>
                  </a:ext>
                </a:extLst>
              </p:cNvPr>
              <p:cNvSpPr txBox="1">
                <a:spLocks noRot="1" noChangeAspect="1" noMove="1" noResize="1" noEditPoints="1" noAdjustHandles="1" noChangeArrowheads="1" noChangeShapeType="1" noTextEdit="1"/>
              </p:cNvSpPr>
              <p:nvPr/>
            </p:nvSpPr>
            <p:spPr>
              <a:xfrm>
                <a:off x="2591851" y="6071374"/>
                <a:ext cx="1338508" cy="525978"/>
              </a:xfrm>
              <a:prstGeom prst="rect">
                <a:avLst/>
              </a:prstGeom>
              <a:blipFill>
                <a:blip r:embed="rId7"/>
                <a:stretch>
                  <a:fillRect l="-5714" t="-2381" r="-952" b="-95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1" name="文本框 190">
                <a:extLst>
                  <a:ext uri="{FF2B5EF4-FFF2-40B4-BE49-F238E27FC236}">
                    <a16:creationId xmlns:a16="http://schemas.microsoft.com/office/drawing/2014/main" id="{4E09F03C-2ECB-434A-8C8A-400A59BF3370}"/>
                  </a:ext>
                </a:extLst>
              </p:cNvPr>
              <p:cNvSpPr txBox="1"/>
              <p:nvPr/>
            </p:nvSpPr>
            <p:spPr>
              <a:xfrm>
                <a:off x="539552" y="6071374"/>
                <a:ext cx="133850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smtClean="0">
                              <a:latin typeface="Cambria Math" panose="02040503050406030204" pitchFamily="18" charset="0"/>
                            </a:rPr>
                            <m:t>1</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oMath>
                  </m:oMathPara>
                </a14:m>
                <a:endParaRPr kumimoji="1" lang="zh-CN" altLang="en-US" sz="1800" b="0" dirty="0"/>
              </a:p>
            </p:txBody>
          </p:sp>
        </mc:Choice>
        <mc:Fallback xmlns="">
          <p:sp>
            <p:nvSpPr>
              <p:cNvPr id="191" name="文本框 190">
                <a:extLst>
                  <a:ext uri="{FF2B5EF4-FFF2-40B4-BE49-F238E27FC236}">
                    <a16:creationId xmlns:a16="http://schemas.microsoft.com/office/drawing/2014/main" id="{4E09F03C-2ECB-434A-8C8A-400A59BF3370}"/>
                  </a:ext>
                </a:extLst>
              </p:cNvPr>
              <p:cNvSpPr txBox="1">
                <a:spLocks noRot="1" noChangeAspect="1" noMove="1" noResize="1" noEditPoints="1" noAdjustHandles="1" noChangeArrowheads="1" noChangeShapeType="1" noTextEdit="1"/>
              </p:cNvSpPr>
              <p:nvPr/>
            </p:nvSpPr>
            <p:spPr>
              <a:xfrm>
                <a:off x="539552" y="6071374"/>
                <a:ext cx="1338508" cy="525978"/>
              </a:xfrm>
              <a:prstGeom prst="rect">
                <a:avLst/>
              </a:prstGeom>
              <a:blipFill>
                <a:blip r:embed="rId8"/>
                <a:stretch>
                  <a:fillRect l="-4673" t="-2381" r="-935" b="-9524"/>
                </a:stretch>
              </a:blipFill>
            </p:spPr>
            <p:txBody>
              <a:bodyPr/>
              <a:lstStyle/>
              <a:p>
                <a:r>
                  <a:rPr lang="zh-CN" altLang="en-US">
                    <a:noFill/>
                  </a:rPr>
                  <a:t> </a:t>
                </a:r>
              </a:p>
            </p:txBody>
          </p:sp>
        </mc:Fallback>
      </mc:AlternateContent>
      <p:sp>
        <p:nvSpPr>
          <p:cNvPr id="76" name="TextBox 92">
            <a:extLst>
              <a:ext uri="{FF2B5EF4-FFF2-40B4-BE49-F238E27FC236}">
                <a16:creationId xmlns:a16="http://schemas.microsoft.com/office/drawing/2014/main" id="{2F1AF0F6-281D-FB40-87D3-0EEECF678886}"/>
              </a:ext>
            </a:extLst>
          </p:cNvPr>
          <p:cNvSpPr txBox="1"/>
          <p:nvPr/>
        </p:nvSpPr>
        <p:spPr>
          <a:xfrm>
            <a:off x="4274870" y="2387860"/>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77" name="椭圆 76">
            <a:extLst>
              <a:ext uri="{FF2B5EF4-FFF2-40B4-BE49-F238E27FC236}">
                <a16:creationId xmlns:a16="http://schemas.microsoft.com/office/drawing/2014/main" id="{39453565-18F0-1D47-B9A9-01786CBA5F7F}"/>
              </a:ext>
            </a:extLst>
          </p:cNvPr>
          <p:cNvSpPr>
            <a:spLocks noChangeAspect="1"/>
          </p:cNvSpPr>
          <p:nvPr/>
        </p:nvSpPr>
        <p:spPr>
          <a:xfrm>
            <a:off x="5289478" y="2454688"/>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k</a:t>
            </a:r>
            <a:endParaRPr lang="zh-CN" altLang="en-US" sz="2000" i="1" dirty="0">
              <a:solidFill>
                <a:srgbClr val="0070C0"/>
              </a:solidFill>
              <a:latin typeface="Times New Roman" pitchFamily="18" charset="0"/>
              <a:cs typeface="Times New Roman" pitchFamily="18" charset="0"/>
            </a:endParaRPr>
          </a:p>
        </p:txBody>
      </p:sp>
      <p:cxnSp>
        <p:nvCxnSpPr>
          <p:cNvPr id="78" name="直接箭头连接符 40">
            <a:extLst>
              <a:ext uri="{FF2B5EF4-FFF2-40B4-BE49-F238E27FC236}">
                <a16:creationId xmlns:a16="http://schemas.microsoft.com/office/drawing/2014/main" id="{ACE7D1CA-82B2-5D4A-BB04-A0DE7A27BADF}"/>
              </a:ext>
            </a:extLst>
          </p:cNvPr>
          <p:cNvCxnSpPr>
            <a:cxnSpLocks/>
          </p:cNvCxnSpPr>
          <p:nvPr/>
        </p:nvCxnSpPr>
        <p:spPr>
          <a:xfrm>
            <a:off x="5174508" y="2095081"/>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41">
            <a:extLst>
              <a:ext uri="{FF2B5EF4-FFF2-40B4-BE49-F238E27FC236}">
                <a16:creationId xmlns:a16="http://schemas.microsoft.com/office/drawing/2014/main" id="{ADE82660-5AC9-6443-878C-9E6C403779AF}"/>
              </a:ext>
            </a:extLst>
          </p:cNvPr>
          <p:cNvCxnSpPr>
            <a:cxnSpLocks/>
          </p:cNvCxnSpPr>
          <p:nvPr/>
        </p:nvCxnSpPr>
        <p:spPr>
          <a:xfrm flipH="1">
            <a:off x="5163038" y="1643611"/>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43">
            <a:extLst>
              <a:ext uri="{FF2B5EF4-FFF2-40B4-BE49-F238E27FC236}">
                <a16:creationId xmlns:a16="http://schemas.microsoft.com/office/drawing/2014/main" id="{774065BE-C26C-F34A-8032-825B4A2CBEEC}"/>
              </a:ext>
            </a:extLst>
          </p:cNvPr>
          <p:cNvCxnSpPr>
            <a:cxnSpLocks/>
            <a:endCxn id="77" idx="0"/>
          </p:cNvCxnSpPr>
          <p:nvPr/>
        </p:nvCxnSpPr>
        <p:spPr>
          <a:xfrm>
            <a:off x="5519084" y="2121758"/>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44">
            <a:extLst>
              <a:ext uri="{FF2B5EF4-FFF2-40B4-BE49-F238E27FC236}">
                <a16:creationId xmlns:a16="http://schemas.microsoft.com/office/drawing/2014/main" id="{9ABBF7ED-7301-DF46-B0F2-787EEF02A6C6}"/>
              </a:ext>
            </a:extLst>
          </p:cNvPr>
          <p:cNvCxnSpPr>
            <a:cxnSpLocks/>
          </p:cNvCxnSpPr>
          <p:nvPr/>
        </p:nvCxnSpPr>
        <p:spPr>
          <a:xfrm flipH="1">
            <a:off x="5519084" y="1771710"/>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46">
            <a:extLst>
              <a:ext uri="{FF2B5EF4-FFF2-40B4-BE49-F238E27FC236}">
                <a16:creationId xmlns:a16="http://schemas.microsoft.com/office/drawing/2014/main" id="{69A46064-924F-424D-9364-5ADC0198AA4A}"/>
              </a:ext>
            </a:extLst>
          </p:cNvPr>
          <p:cNvCxnSpPr>
            <a:cxnSpLocks/>
            <a:endCxn id="77" idx="7"/>
          </p:cNvCxnSpPr>
          <p:nvPr/>
        </p:nvCxnSpPr>
        <p:spPr>
          <a:xfrm flipH="1">
            <a:off x="5719717" y="2123216"/>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47">
            <a:extLst>
              <a:ext uri="{FF2B5EF4-FFF2-40B4-BE49-F238E27FC236}">
                <a16:creationId xmlns:a16="http://schemas.microsoft.com/office/drawing/2014/main" id="{E405C967-0957-4941-A33A-E22891C96A8F}"/>
              </a:ext>
            </a:extLst>
          </p:cNvPr>
          <p:cNvCxnSpPr>
            <a:cxnSpLocks/>
          </p:cNvCxnSpPr>
          <p:nvPr/>
        </p:nvCxnSpPr>
        <p:spPr>
          <a:xfrm>
            <a:off x="5910387" y="1691195"/>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12525A23-32BB-514A-99CE-58F2257A2B88}"/>
                  </a:ext>
                </a:extLst>
              </p:cNvPr>
              <p:cNvSpPr txBox="1"/>
              <p:nvPr/>
            </p:nvSpPr>
            <p:spPr>
              <a:xfrm>
                <a:off x="5336781" y="3025116"/>
                <a:ext cx="531363"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97" name="文本框 96">
                <a:extLst>
                  <a:ext uri="{FF2B5EF4-FFF2-40B4-BE49-F238E27FC236}">
                    <a16:creationId xmlns:a16="http://schemas.microsoft.com/office/drawing/2014/main" id="{12525A23-32BB-514A-99CE-58F2257A2B88}"/>
                  </a:ext>
                </a:extLst>
              </p:cNvPr>
              <p:cNvSpPr txBox="1">
                <a:spLocks noRot="1" noChangeAspect="1" noMove="1" noResize="1" noEditPoints="1" noAdjustHandles="1" noChangeArrowheads="1" noChangeShapeType="1" noTextEdit="1"/>
              </p:cNvSpPr>
              <p:nvPr/>
            </p:nvSpPr>
            <p:spPr>
              <a:xfrm>
                <a:off x="5336781" y="3025116"/>
                <a:ext cx="531363" cy="525978"/>
              </a:xfrm>
              <a:prstGeom prst="rect">
                <a:avLst/>
              </a:prstGeom>
              <a:blipFill>
                <a:blip r:embed="rId9"/>
                <a:stretch>
                  <a:fillRect l="-16667" t="-2326" r="-4762" b="-9302"/>
                </a:stretch>
              </a:blipFill>
            </p:spPr>
            <p:txBody>
              <a:bodyPr/>
              <a:lstStyle/>
              <a:p>
                <a:r>
                  <a:rPr lang="zh-CN" altLang="en-US">
                    <a:noFill/>
                  </a:rPr>
                  <a:t> </a:t>
                </a:r>
              </a:p>
            </p:txBody>
          </p:sp>
        </mc:Fallback>
      </mc:AlternateContent>
      <p:cxnSp>
        <p:nvCxnSpPr>
          <p:cNvPr id="99" name="直接箭头连接符 40">
            <a:extLst>
              <a:ext uri="{FF2B5EF4-FFF2-40B4-BE49-F238E27FC236}">
                <a16:creationId xmlns:a16="http://schemas.microsoft.com/office/drawing/2014/main" id="{89E5E8FF-9AFF-E547-B11E-3E6B9DB7EA38}"/>
              </a:ext>
            </a:extLst>
          </p:cNvPr>
          <p:cNvCxnSpPr>
            <a:cxnSpLocks/>
          </p:cNvCxnSpPr>
          <p:nvPr/>
        </p:nvCxnSpPr>
        <p:spPr>
          <a:xfrm>
            <a:off x="5254564" y="2095081"/>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41">
            <a:extLst>
              <a:ext uri="{FF2B5EF4-FFF2-40B4-BE49-F238E27FC236}">
                <a16:creationId xmlns:a16="http://schemas.microsoft.com/office/drawing/2014/main" id="{71E1C1B3-6C45-EF41-8041-5C23F1A1FBA4}"/>
              </a:ext>
            </a:extLst>
          </p:cNvPr>
          <p:cNvCxnSpPr>
            <a:cxnSpLocks/>
          </p:cNvCxnSpPr>
          <p:nvPr/>
        </p:nvCxnSpPr>
        <p:spPr>
          <a:xfrm flipH="1">
            <a:off x="5254564" y="1677255"/>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43">
            <a:extLst>
              <a:ext uri="{FF2B5EF4-FFF2-40B4-BE49-F238E27FC236}">
                <a16:creationId xmlns:a16="http://schemas.microsoft.com/office/drawing/2014/main" id="{06EBDFB1-97F9-0346-86B3-D06BFE339F53}"/>
              </a:ext>
            </a:extLst>
          </p:cNvPr>
          <p:cNvCxnSpPr>
            <a:cxnSpLocks/>
            <a:endCxn id="77" idx="0"/>
          </p:cNvCxnSpPr>
          <p:nvPr/>
        </p:nvCxnSpPr>
        <p:spPr>
          <a:xfrm flipH="1">
            <a:off x="5541506" y="2105094"/>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44">
            <a:extLst>
              <a:ext uri="{FF2B5EF4-FFF2-40B4-BE49-F238E27FC236}">
                <a16:creationId xmlns:a16="http://schemas.microsoft.com/office/drawing/2014/main" id="{798D83DD-C0AC-554B-B613-5E7C4E2B025E}"/>
              </a:ext>
            </a:extLst>
          </p:cNvPr>
          <p:cNvCxnSpPr>
            <a:cxnSpLocks/>
          </p:cNvCxnSpPr>
          <p:nvPr/>
        </p:nvCxnSpPr>
        <p:spPr>
          <a:xfrm flipH="1">
            <a:off x="5599342" y="1759588"/>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46">
            <a:extLst>
              <a:ext uri="{FF2B5EF4-FFF2-40B4-BE49-F238E27FC236}">
                <a16:creationId xmlns:a16="http://schemas.microsoft.com/office/drawing/2014/main" id="{9C203D30-5C87-AE42-8C56-C2D1863BA4BC}"/>
              </a:ext>
            </a:extLst>
          </p:cNvPr>
          <p:cNvCxnSpPr>
            <a:cxnSpLocks/>
            <a:endCxn id="77" idx="7"/>
          </p:cNvCxnSpPr>
          <p:nvPr/>
        </p:nvCxnSpPr>
        <p:spPr>
          <a:xfrm flipH="1">
            <a:off x="5719717" y="2135665"/>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47">
            <a:extLst>
              <a:ext uri="{FF2B5EF4-FFF2-40B4-BE49-F238E27FC236}">
                <a16:creationId xmlns:a16="http://schemas.microsoft.com/office/drawing/2014/main" id="{EC460DD9-0348-FD48-B831-29AE99A18EF8}"/>
              </a:ext>
            </a:extLst>
          </p:cNvPr>
          <p:cNvCxnSpPr>
            <a:cxnSpLocks/>
          </p:cNvCxnSpPr>
          <p:nvPr/>
        </p:nvCxnSpPr>
        <p:spPr>
          <a:xfrm>
            <a:off x="6009418" y="1743599"/>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40">
            <a:extLst>
              <a:ext uri="{FF2B5EF4-FFF2-40B4-BE49-F238E27FC236}">
                <a16:creationId xmlns:a16="http://schemas.microsoft.com/office/drawing/2014/main" id="{751C0634-182B-0F49-80CA-B6EE49CF0A95}"/>
              </a:ext>
            </a:extLst>
          </p:cNvPr>
          <p:cNvCxnSpPr>
            <a:cxnSpLocks/>
            <a:endCxn id="77" idx="1"/>
          </p:cNvCxnSpPr>
          <p:nvPr/>
        </p:nvCxnSpPr>
        <p:spPr>
          <a:xfrm>
            <a:off x="5068540" y="2218906"/>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40">
            <a:extLst>
              <a:ext uri="{FF2B5EF4-FFF2-40B4-BE49-F238E27FC236}">
                <a16:creationId xmlns:a16="http://schemas.microsoft.com/office/drawing/2014/main" id="{10CA654F-5C74-5248-814B-8E9360E7BF50}"/>
              </a:ext>
            </a:extLst>
          </p:cNvPr>
          <p:cNvCxnSpPr>
            <a:cxnSpLocks/>
            <a:endCxn id="77" idx="1"/>
          </p:cNvCxnSpPr>
          <p:nvPr/>
        </p:nvCxnSpPr>
        <p:spPr>
          <a:xfrm>
            <a:off x="5059538" y="2357793"/>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40">
            <a:extLst>
              <a:ext uri="{FF2B5EF4-FFF2-40B4-BE49-F238E27FC236}">
                <a16:creationId xmlns:a16="http://schemas.microsoft.com/office/drawing/2014/main" id="{38C8A8D6-C1DF-8A42-B84B-28772BB41CAC}"/>
              </a:ext>
            </a:extLst>
          </p:cNvPr>
          <p:cNvCxnSpPr>
            <a:cxnSpLocks/>
          </p:cNvCxnSpPr>
          <p:nvPr/>
        </p:nvCxnSpPr>
        <p:spPr>
          <a:xfrm flipH="1">
            <a:off x="5751894" y="2173121"/>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40">
            <a:extLst>
              <a:ext uri="{FF2B5EF4-FFF2-40B4-BE49-F238E27FC236}">
                <a16:creationId xmlns:a16="http://schemas.microsoft.com/office/drawing/2014/main" id="{88862261-2543-FC40-862A-1946B01BE177}"/>
              </a:ext>
            </a:extLst>
          </p:cNvPr>
          <p:cNvCxnSpPr>
            <a:cxnSpLocks/>
          </p:cNvCxnSpPr>
          <p:nvPr/>
        </p:nvCxnSpPr>
        <p:spPr>
          <a:xfrm flipH="1">
            <a:off x="6162415" y="1845777"/>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40">
            <a:extLst>
              <a:ext uri="{FF2B5EF4-FFF2-40B4-BE49-F238E27FC236}">
                <a16:creationId xmlns:a16="http://schemas.microsoft.com/office/drawing/2014/main" id="{CBE28C47-91F9-BC4F-B636-E3431272EA96}"/>
              </a:ext>
            </a:extLst>
          </p:cNvPr>
          <p:cNvCxnSpPr>
            <a:cxnSpLocks/>
          </p:cNvCxnSpPr>
          <p:nvPr/>
        </p:nvCxnSpPr>
        <p:spPr>
          <a:xfrm flipH="1">
            <a:off x="5814777" y="2246492"/>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40">
            <a:extLst>
              <a:ext uri="{FF2B5EF4-FFF2-40B4-BE49-F238E27FC236}">
                <a16:creationId xmlns:a16="http://schemas.microsoft.com/office/drawing/2014/main" id="{BD2F0F3B-CD9A-4645-A043-DBCD9FF0A77B}"/>
              </a:ext>
            </a:extLst>
          </p:cNvPr>
          <p:cNvCxnSpPr>
            <a:cxnSpLocks/>
          </p:cNvCxnSpPr>
          <p:nvPr/>
        </p:nvCxnSpPr>
        <p:spPr>
          <a:xfrm flipH="1">
            <a:off x="6256169" y="1882971"/>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3FFBCDE0-84B2-0D47-8340-F0DD0FF88490}"/>
                  </a:ext>
                </a:extLst>
              </p:cNvPr>
              <p:cNvSpPr txBox="1"/>
              <p:nvPr/>
            </p:nvSpPr>
            <p:spPr>
              <a:xfrm>
                <a:off x="7688112"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2" name="文本框 161">
                <a:extLst>
                  <a:ext uri="{FF2B5EF4-FFF2-40B4-BE49-F238E27FC236}">
                    <a16:creationId xmlns:a16="http://schemas.microsoft.com/office/drawing/2014/main" id="{3FFBCDE0-84B2-0D47-8340-F0DD0FF88490}"/>
                  </a:ext>
                </a:extLst>
              </p:cNvPr>
              <p:cNvSpPr txBox="1">
                <a:spLocks noRot="1" noChangeAspect="1" noMove="1" noResize="1" noEditPoints="1" noAdjustHandles="1" noChangeArrowheads="1" noChangeShapeType="1" noTextEdit="1"/>
              </p:cNvSpPr>
              <p:nvPr/>
            </p:nvSpPr>
            <p:spPr>
              <a:xfrm>
                <a:off x="7688112" y="3047038"/>
                <a:ext cx="531364" cy="525978"/>
              </a:xfrm>
              <a:prstGeom prst="rect">
                <a:avLst/>
              </a:prstGeom>
              <a:blipFill>
                <a:blip r:embed="rId10"/>
                <a:stretch>
                  <a:fillRect l="-11628" t="-7317" r="-2326"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AFB34838-E219-FD45-A40F-9B1637B62A23}"/>
                  </a:ext>
                </a:extLst>
              </p:cNvPr>
              <p:cNvSpPr txBox="1"/>
              <p:nvPr/>
            </p:nvSpPr>
            <p:spPr>
              <a:xfrm>
                <a:off x="2828062"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5" name="文本框 164">
                <a:extLst>
                  <a:ext uri="{FF2B5EF4-FFF2-40B4-BE49-F238E27FC236}">
                    <a16:creationId xmlns:a16="http://schemas.microsoft.com/office/drawing/2014/main" id="{AFB34838-E219-FD45-A40F-9B1637B62A23}"/>
                  </a:ext>
                </a:extLst>
              </p:cNvPr>
              <p:cNvSpPr txBox="1">
                <a:spLocks noRot="1" noChangeAspect="1" noMove="1" noResize="1" noEditPoints="1" noAdjustHandles="1" noChangeArrowheads="1" noChangeShapeType="1" noTextEdit="1"/>
              </p:cNvSpPr>
              <p:nvPr/>
            </p:nvSpPr>
            <p:spPr>
              <a:xfrm>
                <a:off x="2828062" y="3047038"/>
                <a:ext cx="531364" cy="525978"/>
              </a:xfrm>
              <a:prstGeom prst="rect">
                <a:avLst/>
              </a:prstGeom>
              <a:blipFill>
                <a:blip r:embed="rId11"/>
                <a:stretch>
                  <a:fillRect l="-13953" t="-7317" r="-2326" b="-97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A3E9178A-48B7-384A-A80C-00EE6F00FABA}"/>
                  </a:ext>
                </a:extLst>
              </p:cNvPr>
              <p:cNvSpPr txBox="1"/>
              <p:nvPr/>
            </p:nvSpPr>
            <p:spPr>
              <a:xfrm>
                <a:off x="827584" y="3047038"/>
                <a:ext cx="531364"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800" b="0" i="1" smtClean="0">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oMath>
                  </m:oMathPara>
                </a14:m>
                <a:endParaRPr kumimoji="1" lang="zh-CN" altLang="en-US" sz="1800" b="0" dirty="0"/>
              </a:p>
            </p:txBody>
          </p:sp>
        </mc:Choice>
        <mc:Fallback xmlns="">
          <p:sp>
            <p:nvSpPr>
              <p:cNvPr id="166" name="文本框 165">
                <a:extLst>
                  <a:ext uri="{FF2B5EF4-FFF2-40B4-BE49-F238E27FC236}">
                    <a16:creationId xmlns:a16="http://schemas.microsoft.com/office/drawing/2014/main" id="{A3E9178A-48B7-384A-A80C-00EE6F00FABA}"/>
                  </a:ext>
                </a:extLst>
              </p:cNvPr>
              <p:cNvSpPr txBox="1">
                <a:spLocks noRot="1" noChangeAspect="1" noMove="1" noResize="1" noEditPoints="1" noAdjustHandles="1" noChangeArrowheads="1" noChangeShapeType="1" noTextEdit="1"/>
              </p:cNvSpPr>
              <p:nvPr/>
            </p:nvSpPr>
            <p:spPr>
              <a:xfrm>
                <a:off x="827584" y="3047038"/>
                <a:ext cx="531364" cy="525978"/>
              </a:xfrm>
              <a:prstGeom prst="rect">
                <a:avLst/>
              </a:prstGeom>
              <a:blipFill>
                <a:blip r:embed="rId12"/>
                <a:stretch>
                  <a:fillRect l="-11628" t="-7317" r="-2326" b="-9756"/>
                </a:stretch>
              </a:blipFill>
            </p:spPr>
            <p:txBody>
              <a:bodyPr/>
              <a:lstStyle/>
              <a:p>
                <a:r>
                  <a:rPr lang="zh-CN" altLang="en-US">
                    <a:noFill/>
                  </a:rPr>
                  <a:t> </a:t>
                </a:r>
              </a:p>
            </p:txBody>
          </p:sp>
        </mc:Fallback>
      </mc:AlternateContent>
      <p:cxnSp>
        <p:nvCxnSpPr>
          <p:cNvPr id="168" name="直接箭头连接符 42">
            <a:extLst>
              <a:ext uri="{FF2B5EF4-FFF2-40B4-BE49-F238E27FC236}">
                <a16:creationId xmlns:a16="http://schemas.microsoft.com/office/drawing/2014/main" id="{784D4B4F-8908-5B4A-A36B-A4171E631491}"/>
              </a:ext>
            </a:extLst>
          </p:cNvPr>
          <p:cNvCxnSpPr>
            <a:cxnSpLocks/>
          </p:cNvCxnSpPr>
          <p:nvPr/>
        </p:nvCxnSpPr>
        <p:spPr>
          <a:xfrm>
            <a:off x="5659067" y="1557407"/>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1" name="直接箭头连接符 40">
            <a:extLst>
              <a:ext uri="{FF2B5EF4-FFF2-40B4-BE49-F238E27FC236}">
                <a16:creationId xmlns:a16="http://schemas.microsoft.com/office/drawing/2014/main" id="{594F26EB-71A8-8E4A-9471-8D66E1DFA95C}"/>
              </a:ext>
            </a:extLst>
          </p:cNvPr>
          <p:cNvCxnSpPr>
            <a:cxnSpLocks/>
            <a:endCxn id="77" idx="6"/>
          </p:cNvCxnSpPr>
          <p:nvPr/>
        </p:nvCxnSpPr>
        <p:spPr>
          <a:xfrm flipH="1">
            <a:off x="5793534" y="2468595"/>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40">
            <a:extLst>
              <a:ext uri="{FF2B5EF4-FFF2-40B4-BE49-F238E27FC236}">
                <a16:creationId xmlns:a16="http://schemas.microsoft.com/office/drawing/2014/main" id="{2751AD73-CD76-E245-92BE-26D8F3F5F213}"/>
              </a:ext>
            </a:extLst>
          </p:cNvPr>
          <p:cNvCxnSpPr>
            <a:cxnSpLocks/>
            <a:endCxn id="77" idx="6"/>
          </p:cNvCxnSpPr>
          <p:nvPr/>
        </p:nvCxnSpPr>
        <p:spPr>
          <a:xfrm flipH="1">
            <a:off x="5793534" y="2532945"/>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40">
            <a:extLst>
              <a:ext uri="{FF2B5EF4-FFF2-40B4-BE49-F238E27FC236}">
                <a16:creationId xmlns:a16="http://schemas.microsoft.com/office/drawing/2014/main" id="{B31F3771-7B52-E64C-9E5F-A6F911466891}"/>
              </a:ext>
            </a:extLst>
          </p:cNvPr>
          <p:cNvCxnSpPr>
            <a:cxnSpLocks/>
          </p:cNvCxnSpPr>
          <p:nvPr/>
        </p:nvCxnSpPr>
        <p:spPr>
          <a:xfrm flipH="1">
            <a:off x="6286992" y="2180294"/>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40">
            <a:extLst>
              <a:ext uri="{FF2B5EF4-FFF2-40B4-BE49-F238E27FC236}">
                <a16:creationId xmlns:a16="http://schemas.microsoft.com/office/drawing/2014/main" id="{A4A7218A-BC69-3841-80CC-91C03B19B37B}"/>
              </a:ext>
            </a:extLst>
          </p:cNvPr>
          <p:cNvCxnSpPr>
            <a:cxnSpLocks/>
          </p:cNvCxnSpPr>
          <p:nvPr/>
        </p:nvCxnSpPr>
        <p:spPr>
          <a:xfrm flipH="1">
            <a:off x="6360210" y="2142632"/>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42">
            <a:extLst>
              <a:ext uri="{FF2B5EF4-FFF2-40B4-BE49-F238E27FC236}">
                <a16:creationId xmlns:a16="http://schemas.microsoft.com/office/drawing/2014/main" id="{A0BA1D3F-D8B2-F64D-AEB0-B46ECE81B354}"/>
              </a:ext>
            </a:extLst>
          </p:cNvPr>
          <p:cNvCxnSpPr>
            <a:cxnSpLocks/>
          </p:cNvCxnSpPr>
          <p:nvPr/>
        </p:nvCxnSpPr>
        <p:spPr>
          <a:xfrm>
            <a:off x="6530438" y="1879800"/>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41">
            <a:extLst>
              <a:ext uri="{FF2B5EF4-FFF2-40B4-BE49-F238E27FC236}">
                <a16:creationId xmlns:a16="http://schemas.microsoft.com/office/drawing/2014/main" id="{A4049202-8A7A-804C-AE8F-EEBF4BAFFBBA}"/>
              </a:ext>
            </a:extLst>
          </p:cNvPr>
          <p:cNvCxnSpPr>
            <a:cxnSpLocks/>
            <a:endCxn id="77" idx="2"/>
          </p:cNvCxnSpPr>
          <p:nvPr/>
        </p:nvCxnSpPr>
        <p:spPr>
          <a:xfrm>
            <a:off x="4921552" y="2460678"/>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40">
            <a:extLst>
              <a:ext uri="{FF2B5EF4-FFF2-40B4-BE49-F238E27FC236}">
                <a16:creationId xmlns:a16="http://schemas.microsoft.com/office/drawing/2014/main" id="{4B1B383D-8EB6-8142-8EF9-B6389CAA6E39}"/>
              </a:ext>
            </a:extLst>
          </p:cNvPr>
          <p:cNvCxnSpPr>
            <a:cxnSpLocks/>
          </p:cNvCxnSpPr>
          <p:nvPr/>
        </p:nvCxnSpPr>
        <p:spPr>
          <a:xfrm>
            <a:off x="4859035" y="2012148"/>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40">
            <a:extLst>
              <a:ext uri="{FF2B5EF4-FFF2-40B4-BE49-F238E27FC236}">
                <a16:creationId xmlns:a16="http://schemas.microsoft.com/office/drawing/2014/main" id="{248BAA51-8FBB-5246-A9D8-AF93267FF872}"/>
              </a:ext>
            </a:extLst>
          </p:cNvPr>
          <p:cNvCxnSpPr>
            <a:cxnSpLocks/>
            <a:endCxn id="77" idx="2"/>
          </p:cNvCxnSpPr>
          <p:nvPr/>
        </p:nvCxnSpPr>
        <p:spPr>
          <a:xfrm>
            <a:off x="4861962" y="2546029"/>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41">
            <a:extLst>
              <a:ext uri="{FF2B5EF4-FFF2-40B4-BE49-F238E27FC236}">
                <a16:creationId xmlns:a16="http://schemas.microsoft.com/office/drawing/2014/main" id="{3512E0DE-F923-8842-AE78-5C6D4FB73A81}"/>
              </a:ext>
            </a:extLst>
          </p:cNvPr>
          <p:cNvCxnSpPr>
            <a:cxnSpLocks/>
          </p:cNvCxnSpPr>
          <p:nvPr/>
        </p:nvCxnSpPr>
        <p:spPr>
          <a:xfrm>
            <a:off x="4788024" y="2055283"/>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7" name="椭圆 206">
            <a:extLst>
              <a:ext uri="{FF2B5EF4-FFF2-40B4-BE49-F238E27FC236}">
                <a16:creationId xmlns:a16="http://schemas.microsoft.com/office/drawing/2014/main" id="{277C2A4C-B746-0E4D-A3D0-7699A2C49DD4}"/>
              </a:ext>
            </a:extLst>
          </p:cNvPr>
          <p:cNvSpPr>
            <a:spLocks noChangeAspect="1"/>
          </p:cNvSpPr>
          <p:nvPr/>
        </p:nvSpPr>
        <p:spPr>
          <a:xfrm>
            <a:off x="2860538" y="246929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2</a:t>
            </a:r>
            <a:endParaRPr lang="zh-CN" altLang="en-US" sz="2000" i="1" dirty="0">
              <a:solidFill>
                <a:srgbClr val="0070C0"/>
              </a:solidFill>
              <a:latin typeface="Times New Roman" pitchFamily="18" charset="0"/>
              <a:cs typeface="Times New Roman" pitchFamily="18" charset="0"/>
            </a:endParaRPr>
          </a:p>
        </p:txBody>
      </p:sp>
      <p:cxnSp>
        <p:nvCxnSpPr>
          <p:cNvPr id="208" name="直接箭头连接符 40">
            <a:extLst>
              <a:ext uri="{FF2B5EF4-FFF2-40B4-BE49-F238E27FC236}">
                <a16:creationId xmlns:a16="http://schemas.microsoft.com/office/drawing/2014/main" id="{89DCA0BA-A31D-0641-9D65-BD0781CB0710}"/>
              </a:ext>
            </a:extLst>
          </p:cNvPr>
          <p:cNvCxnSpPr>
            <a:cxnSpLocks/>
          </p:cNvCxnSpPr>
          <p:nvPr/>
        </p:nvCxnSpPr>
        <p:spPr>
          <a:xfrm>
            <a:off x="2745568" y="2109689"/>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41">
            <a:extLst>
              <a:ext uri="{FF2B5EF4-FFF2-40B4-BE49-F238E27FC236}">
                <a16:creationId xmlns:a16="http://schemas.microsoft.com/office/drawing/2014/main" id="{85BCD512-E1E2-1440-A9FA-580DF3390A6A}"/>
              </a:ext>
            </a:extLst>
          </p:cNvPr>
          <p:cNvCxnSpPr>
            <a:cxnSpLocks/>
          </p:cNvCxnSpPr>
          <p:nvPr/>
        </p:nvCxnSpPr>
        <p:spPr>
          <a:xfrm flipH="1">
            <a:off x="2734098" y="1658219"/>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43">
            <a:extLst>
              <a:ext uri="{FF2B5EF4-FFF2-40B4-BE49-F238E27FC236}">
                <a16:creationId xmlns:a16="http://schemas.microsoft.com/office/drawing/2014/main" id="{F3A88AB8-2511-5342-88DE-FA4C780966F2}"/>
              </a:ext>
            </a:extLst>
          </p:cNvPr>
          <p:cNvCxnSpPr>
            <a:cxnSpLocks/>
            <a:endCxn id="207" idx="0"/>
          </p:cNvCxnSpPr>
          <p:nvPr/>
        </p:nvCxnSpPr>
        <p:spPr>
          <a:xfrm>
            <a:off x="3090144" y="2136366"/>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44">
            <a:extLst>
              <a:ext uri="{FF2B5EF4-FFF2-40B4-BE49-F238E27FC236}">
                <a16:creationId xmlns:a16="http://schemas.microsoft.com/office/drawing/2014/main" id="{F367FE3B-127C-594F-95E0-5180F6123A61}"/>
              </a:ext>
            </a:extLst>
          </p:cNvPr>
          <p:cNvCxnSpPr>
            <a:cxnSpLocks/>
          </p:cNvCxnSpPr>
          <p:nvPr/>
        </p:nvCxnSpPr>
        <p:spPr>
          <a:xfrm flipH="1">
            <a:off x="3090144" y="1786318"/>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46">
            <a:extLst>
              <a:ext uri="{FF2B5EF4-FFF2-40B4-BE49-F238E27FC236}">
                <a16:creationId xmlns:a16="http://schemas.microsoft.com/office/drawing/2014/main" id="{E5DE2C92-2EEA-CC46-A4B4-5843233927F1}"/>
              </a:ext>
            </a:extLst>
          </p:cNvPr>
          <p:cNvCxnSpPr>
            <a:cxnSpLocks/>
            <a:endCxn id="207" idx="7"/>
          </p:cNvCxnSpPr>
          <p:nvPr/>
        </p:nvCxnSpPr>
        <p:spPr>
          <a:xfrm flipH="1">
            <a:off x="3290777" y="2137824"/>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47">
            <a:extLst>
              <a:ext uri="{FF2B5EF4-FFF2-40B4-BE49-F238E27FC236}">
                <a16:creationId xmlns:a16="http://schemas.microsoft.com/office/drawing/2014/main" id="{8C1B82CA-D54E-C34C-86C6-3C14842BA543}"/>
              </a:ext>
            </a:extLst>
          </p:cNvPr>
          <p:cNvCxnSpPr>
            <a:cxnSpLocks/>
          </p:cNvCxnSpPr>
          <p:nvPr/>
        </p:nvCxnSpPr>
        <p:spPr>
          <a:xfrm>
            <a:off x="3481447" y="1705803"/>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4" name="直接箭头连接符 40">
            <a:extLst>
              <a:ext uri="{FF2B5EF4-FFF2-40B4-BE49-F238E27FC236}">
                <a16:creationId xmlns:a16="http://schemas.microsoft.com/office/drawing/2014/main" id="{601A920B-D966-6841-9B90-2A15CBA25D7C}"/>
              </a:ext>
            </a:extLst>
          </p:cNvPr>
          <p:cNvCxnSpPr>
            <a:cxnSpLocks/>
          </p:cNvCxnSpPr>
          <p:nvPr/>
        </p:nvCxnSpPr>
        <p:spPr>
          <a:xfrm>
            <a:off x="2825624" y="2109689"/>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5" name="直接箭头连接符 41">
            <a:extLst>
              <a:ext uri="{FF2B5EF4-FFF2-40B4-BE49-F238E27FC236}">
                <a16:creationId xmlns:a16="http://schemas.microsoft.com/office/drawing/2014/main" id="{B3FAEB42-1147-EE44-BE37-25FCCDD8C45E}"/>
              </a:ext>
            </a:extLst>
          </p:cNvPr>
          <p:cNvCxnSpPr>
            <a:cxnSpLocks/>
          </p:cNvCxnSpPr>
          <p:nvPr/>
        </p:nvCxnSpPr>
        <p:spPr>
          <a:xfrm flipH="1">
            <a:off x="2825624" y="1691863"/>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6" name="直接箭头连接符 43">
            <a:extLst>
              <a:ext uri="{FF2B5EF4-FFF2-40B4-BE49-F238E27FC236}">
                <a16:creationId xmlns:a16="http://schemas.microsoft.com/office/drawing/2014/main" id="{C5C020DD-A69C-EB40-83A9-BAC7F315D4FC}"/>
              </a:ext>
            </a:extLst>
          </p:cNvPr>
          <p:cNvCxnSpPr>
            <a:cxnSpLocks/>
            <a:endCxn id="207" idx="0"/>
          </p:cNvCxnSpPr>
          <p:nvPr/>
        </p:nvCxnSpPr>
        <p:spPr>
          <a:xfrm flipH="1">
            <a:off x="3112566" y="2119702"/>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7" name="直接箭头连接符 44">
            <a:extLst>
              <a:ext uri="{FF2B5EF4-FFF2-40B4-BE49-F238E27FC236}">
                <a16:creationId xmlns:a16="http://schemas.microsoft.com/office/drawing/2014/main" id="{2D0732DA-FA18-9D46-A02C-986AD384E605}"/>
              </a:ext>
            </a:extLst>
          </p:cNvPr>
          <p:cNvCxnSpPr>
            <a:cxnSpLocks/>
          </p:cNvCxnSpPr>
          <p:nvPr/>
        </p:nvCxnSpPr>
        <p:spPr>
          <a:xfrm flipH="1">
            <a:off x="3170402" y="1774196"/>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46">
            <a:extLst>
              <a:ext uri="{FF2B5EF4-FFF2-40B4-BE49-F238E27FC236}">
                <a16:creationId xmlns:a16="http://schemas.microsoft.com/office/drawing/2014/main" id="{723F128E-ADAD-D849-B826-681719277B9C}"/>
              </a:ext>
            </a:extLst>
          </p:cNvPr>
          <p:cNvCxnSpPr>
            <a:cxnSpLocks/>
            <a:endCxn id="207" idx="7"/>
          </p:cNvCxnSpPr>
          <p:nvPr/>
        </p:nvCxnSpPr>
        <p:spPr>
          <a:xfrm flipH="1">
            <a:off x="3290777" y="2150273"/>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47">
            <a:extLst>
              <a:ext uri="{FF2B5EF4-FFF2-40B4-BE49-F238E27FC236}">
                <a16:creationId xmlns:a16="http://schemas.microsoft.com/office/drawing/2014/main" id="{D225D445-7DAF-3C45-AF23-927C86FE2035}"/>
              </a:ext>
            </a:extLst>
          </p:cNvPr>
          <p:cNvCxnSpPr>
            <a:cxnSpLocks/>
          </p:cNvCxnSpPr>
          <p:nvPr/>
        </p:nvCxnSpPr>
        <p:spPr>
          <a:xfrm>
            <a:off x="3580478" y="1758207"/>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0" name="直接箭头连接符 40">
            <a:extLst>
              <a:ext uri="{FF2B5EF4-FFF2-40B4-BE49-F238E27FC236}">
                <a16:creationId xmlns:a16="http://schemas.microsoft.com/office/drawing/2014/main" id="{5FE32FFD-0D86-334F-AB02-3E4F49B6CD85}"/>
              </a:ext>
            </a:extLst>
          </p:cNvPr>
          <p:cNvCxnSpPr>
            <a:cxnSpLocks/>
            <a:endCxn id="207" idx="1"/>
          </p:cNvCxnSpPr>
          <p:nvPr/>
        </p:nvCxnSpPr>
        <p:spPr>
          <a:xfrm>
            <a:off x="2639600" y="2233514"/>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1" name="直接箭头连接符 40">
            <a:extLst>
              <a:ext uri="{FF2B5EF4-FFF2-40B4-BE49-F238E27FC236}">
                <a16:creationId xmlns:a16="http://schemas.microsoft.com/office/drawing/2014/main" id="{7356BE89-306E-5B4D-AB6A-59FE765C89F2}"/>
              </a:ext>
            </a:extLst>
          </p:cNvPr>
          <p:cNvCxnSpPr>
            <a:cxnSpLocks/>
            <a:endCxn id="207" idx="1"/>
          </p:cNvCxnSpPr>
          <p:nvPr/>
        </p:nvCxnSpPr>
        <p:spPr>
          <a:xfrm>
            <a:off x="2630598" y="2372401"/>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40">
            <a:extLst>
              <a:ext uri="{FF2B5EF4-FFF2-40B4-BE49-F238E27FC236}">
                <a16:creationId xmlns:a16="http://schemas.microsoft.com/office/drawing/2014/main" id="{6DB8CB8F-FDE1-8948-B89E-92C5FBC79B19}"/>
              </a:ext>
            </a:extLst>
          </p:cNvPr>
          <p:cNvCxnSpPr>
            <a:cxnSpLocks/>
          </p:cNvCxnSpPr>
          <p:nvPr/>
        </p:nvCxnSpPr>
        <p:spPr>
          <a:xfrm flipH="1">
            <a:off x="3322954" y="2187729"/>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40">
            <a:extLst>
              <a:ext uri="{FF2B5EF4-FFF2-40B4-BE49-F238E27FC236}">
                <a16:creationId xmlns:a16="http://schemas.microsoft.com/office/drawing/2014/main" id="{F57D31A6-C136-054A-9593-1FE06164AD5D}"/>
              </a:ext>
            </a:extLst>
          </p:cNvPr>
          <p:cNvCxnSpPr>
            <a:cxnSpLocks/>
          </p:cNvCxnSpPr>
          <p:nvPr/>
        </p:nvCxnSpPr>
        <p:spPr>
          <a:xfrm flipH="1">
            <a:off x="3733475" y="1860385"/>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40">
            <a:extLst>
              <a:ext uri="{FF2B5EF4-FFF2-40B4-BE49-F238E27FC236}">
                <a16:creationId xmlns:a16="http://schemas.microsoft.com/office/drawing/2014/main" id="{89D6EB1B-DF06-C942-BC82-23DAB3FFBF14}"/>
              </a:ext>
            </a:extLst>
          </p:cNvPr>
          <p:cNvCxnSpPr>
            <a:cxnSpLocks/>
          </p:cNvCxnSpPr>
          <p:nvPr/>
        </p:nvCxnSpPr>
        <p:spPr>
          <a:xfrm flipH="1">
            <a:off x="3385837" y="2261100"/>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40">
            <a:extLst>
              <a:ext uri="{FF2B5EF4-FFF2-40B4-BE49-F238E27FC236}">
                <a16:creationId xmlns:a16="http://schemas.microsoft.com/office/drawing/2014/main" id="{6DDE7A6C-FF3B-A946-9E64-76764411C608}"/>
              </a:ext>
            </a:extLst>
          </p:cNvPr>
          <p:cNvCxnSpPr>
            <a:cxnSpLocks/>
          </p:cNvCxnSpPr>
          <p:nvPr/>
        </p:nvCxnSpPr>
        <p:spPr>
          <a:xfrm flipH="1">
            <a:off x="3827229" y="1897579"/>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42">
            <a:extLst>
              <a:ext uri="{FF2B5EF4-FFF2-40B4-BE49-F238E27FC236}">
                <a16:creationId xmlns:a16="http://schemas.microsoft.com/office/drawing/2014/main" id="{CF6669C2-F13C-FE4F-8724-13077F2E4346}"/>
              </a:ext>
            </a:extLst>
          </p:cNvPr>
          <p:cNvCxnSpPr>
            <a:cxnSpLocks/>
          </p:cNvCxnSpPr>
          <p:nvPr/>
        </p:nvCxnSpPr>
        <p:spPr>
          <a:xfrm>
            <a:off x="3230127" y="1572015"/>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7" name="直接箭头连接符 40">
            <a:extLst>
              <a:ext uri="{FF2B5EF4-FFF2-40B4-BE49-F238E27FC236}">
                <a16:creationId xmlns:a16="http://schemas.microsoft.com/office/drawing/2014/main" id="{2B1FD882-BE2C-1049-9291-DA552F04D887}"/>
              </a:ext>
            </a:extLst>
          </p:cNvPr>
          <p:cNvCxnSpPr>
            <a:cxnSpLocks/>
            <a:endCxn id="207" idx="6"/>
          </p:cNvCxnSpPr>
          <p:nvPr/>
        </p:nvCxnSpPr>
        <p:spPr>
          <a:xfrm flipH="1">
            <a:off x="3364594" y="2483203"/>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8" name="直接箭头连接符 40">
            <a:extLst>
              <a:ext uri="{FF2B5EF4-FFF2-40B4-BE49-F238E27FC236}">
                <a16:creationId xmlns:a16="http://schemas.microsoft.com/office/drawing/2014/main" id="{6B900180-0D19-D743-B6D2-5F0A8755EDD3}"/>
              </a:ext>
            </a:extLst>
          </p:cNvPr>
          <p:cNvCxnSpPr>
            <a:cxnSpLocks/>
            <a:endCxn id="207" idx="6"/>
          </p:cNvCxnSpPr>
          <p:nvPr/>
        </p:nvCxnSpPr>
        <p:spPr>
          <a:xfrm flipH="1">
            <a:off x="3364594" y="2547553"/>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40">
            <a:extLst>
              <a:ext uri="{FF2B5EF4-FFF2-40B4-BE49-F238E27FC236}">
                <a16:creationId xmlns:a16="http://schemas.microsoft.com/office/drawing/2014/main" id="{17A37AE5-9AE2-464E-B2B8-F4CE7ACC87D0}"/>
              </a:ext>
            </a:extLst>
          </p:cNvPr>
          <p:cNvCxnSpPr>
            <a:cxnSpLocks/>
          </p:cNvCxnSpPr>
          <p:nvPr/>
        </p:nvCxnSpPr>
        <p:spPr>
          <a:xfrm flipH="1">
            <a:off x="3858052" y="2194902"/>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0" name="直接箭头连接符 40">
            <a:extLst>
              <a:ext uri="{FF2B5EF4-FFF2-40B4-BE49-F238E27FC236}">
                <a16:creationId xmlns:a16="http://schemas.microsoft.com/office/drawing/2014/main" id="{E4F62417-533B-2643-A050-5A3CDFF6789E}"/>
              </a:ext>
            </a:extLst>
          </p:cNvPr>
          <p:cNvCxnSpPr>
            <a:cxnSpLocks/>
          </p:cNvCxnSpPr>
          <p:nvPr/>
        </p:nvCxnSpPr>
        <p:spPr>
          <a:xfrm flipH="1">
            <a:off x="3931270" y="2157240"/>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1" name="直接箭头连接符 42">
            <a:extLst>
              <a:ext uri="{FF2B5EF4-FFF2-40B4-BE49-F238E27FC236}">
                <a16:creationId xmlns:a16="http://schemas.microsoft.com/office/drawing/2014/main" id="{7ADC2A05-6B84-474F-B019-C9951267CAF3}"/>
              </a:ext>
            </a:extLst>
          </p:cNvPr>
          <p:cNvCxnSpPr>
            <a:cxnSpLocks/>
          </p:cNvCxnSpPr>
          <p:nvPr/>
        </p:nvCxnSpPr>
        <p:spPr>
          <a:xfrm>
            <a:off x="4101498" y="1894408"/>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2" name="直接箭头连接符 41">
            <a:extLst>
              <a:ext uri="{FF2B5EF4-FFF2-40B4-BE49-F238E27FC236}">
                <a16:creationId xmlns:a16="http://schemas.microsoft.com/office/drawing/2014/main" id="{6A86FBCD-6937-DA4B-ABCC-BDAD4FCEEE47}"/>
              </a:ext>
            </a:extLst>
          </p:cNvPr>
          <p:cNvCxnSpPr>
            <a:cxnSpLocks/>
            <a:endCxn id="207" idx="2"/>
          </p:cNvCxnSpPr>
          <p:nvPr/>
        </p:nvCxnSpPr>
        <p:spPr>
          <a:xfrm>
            <a:off x="2492612" y="2475286"/>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3" name="直接箭头连接符 40">
            <a:extLst>
              <a:ext uri="{FF2B5EF4-FFF2-40B4-BE49-F238E27FC236}">
                <a16:creationId xmlns:a16="http://schemas.microsoft.com/office/drawing/2014/main" id="{78B9F337-ACC6-4049-B3F0-2A628D18D2E2}"/>
              </a:ext>
            </a:extLst>
          </p:cNvPr>
          <p:cNvCxnSpPr>
            <a:cxnSpLocks/>
          </p:cNvCxnSpPr>
          <p:nvPr/>
        </p:nvCxnSpPr>
        <p:spPr>
          <a:xfrm>
            <a:off x="2430095" y="2026756"/>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4" name="直接箭头连接符 40">
            <a:extLst>
              <a:ext uri="{FF2B5EF4-FFF2-40B4-BE49-F238E27FC236}">
                <a16:creationId xmlns:a16="http://schemas.microsoft.com/office/drawing/2014/main" id="{D1C0C1C4-7FC9-4743-94B1-12C28A305EE7}"/>
              </a:ext>
            </a:extLst>
          </p:cNvPr>
          <p:cNvCxnSpPr>
            <a:cxnSpLocks/>
            <a:endCxn id="207" idx="2"/>
          </p:cNvCxnSpPr>
          <p:nvPr/>
        </p:nvCxnSpPr>
        <p:spPr>
          <a:xfrm>
            <a:off x="2433022" y="2560637"/>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5" name="直接箭头连接符 41">
            <a:extLst>
              <a:ext uri="{FF2B5EF4-FFF2-40B4-BE49-F238E27FC236}">
                <a16:creationId xmlns:a16="http://schemas.microsoft.com/office/drawing/2014/main" id="{59512753-4124-094E-827D-930FBF3CDBE9}"/>
              </a:ext>
            </a:extLst>
          </p:cNvPr>
          <p:cNvCxnSpPr>
            <a:cxnSpLocks/>
          </p:cNvCxnSpPr>
          <p:nvPr/>
        </p:nvCxnSpPr>
        <p:spPr>
          <a:xfrm>
            <a:off x="2359084" y="2069891"/>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6" name="椭圆 235">
            <a:extLst>
              <a:ext uri="{FF2B5EF4-FFF2-40B4-BE49-F238E27FC236}">
                <a16:creationId xmlns:a16="http://schemas.microsoft.com/office/drawing/2014/main" id="{87434D0D-F822-0244-A938-804DBC4E6111}"/>
              </a:ext>
            </a:extLst>
          </p:cNvPr>
          <p:cNvSpPr>
            <a:spLocks noChangeAspect="1"/>
          </p:cNvSpPr>
          <p:nvPr/>
        </p:nvSpPr>
        <p:spPr>
          <a:xfrm>
            <a:off x="812323" y="247097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1</a:t>
            </a:r>
            <a:endParaRPr lang="zh-CN" altLang="en-US" sz="2000" i="1" dirty="0">
              <a:solidFill>
                <a:srgbClr val="0070C0"/>
              </a:solidFill>
              <a:latin typeface="Times New Roman" pitchFamily="18" charset="0"/>
              <a:cs typeface="Times New Roman" pitchFamily="18" charset="0"/>
            </a:endParaRPr>
          </a:p>
        </p:txBody>
      </p:sp>
      <p:cxnSp>
        <p:nvCxnSpPr>
          <p:cNvPr id="237" name="直接箭头连接符 40">
            <a:extLst>
              <a:ext uri="{FF2B5EF4-FFF2-40B4-BE49-F238E27FC236}">
                <a16:creationId xmlns:a16="http://schemas.microsoft.com/office/drawing/2014/main" id="{E3EC678D-7E32-AB40-91FB-553E4B458CEA}"/>
              </a:ext>
            </a:extLst>
          </p:cNvPr>
          <p:cNvCxnSpPr>
            <a:cxnSpLocks/>
          </p:cNvCxnSpPr>
          <p:nvPr/>
        </p:nvCxnSpPr>
        <p:spPr>
          <a:xfrm>
            <a:off x="697353" y="2111367"/>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8" name="直接箭头连接符 41">
            <a:extLst>
              <a:ext uri="{FF2B5EF4-FFF2-40B4-BE49-F238E27FC236}">
                <a16:creationId xmlns:a16="http://schemas.microsoft.com/office/drawing/2014/main" id="{7F5AC236-D014-1C48-BF7B-9E31797563B7}"/>
              </a:ext>
            </a:extLst>
          </p:cNvPr>
          <p:cNvCxnSpPr>
            <a:cxnSpLocks/>
          </p:cNvCxnSpPr>
          <p:nvPr/>
        </p:nvCxnSpPr>
        <p:spPr>
          <a:xfrm flipH="1">
            <a:off x="685883" y="1659897"/>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9" name="直接箭头连接符 43">
            <a:extLst>
              <a:ext uri="{FF2B5EF4-FFF2-40B4-BE49-F238E27FC236}">
                <a16:creationId xmlns:a16="http://schemas.microsoft.com/office/drawing/2014/main" id="{278292F4-53D9-6D4D-8E9C-5985F64BADC3}"/>
              </a:ext>
            </a:extLst>
          </p:cNvPr>
          <p:cNvCxnSpPr>
            <a:cxnSpLocks/>
            <a:endCxn id="236" idx="0"/>
          </p:cNvCxnSpPr>
          <p:nvPr/>
        </p:nvCxnSpPr>
        <p:spPr>
          <a:xfrm>
            <a:off x="1041929" y="2138044"/>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0" name="直接箭头连接符 44">
            <a:extLst>
              <a:ext uri="{FF2B5EF4-FFF2-40B4-BE49-F238E27FC236}">
                <a16:creationId xmlns:a16="http://schemas.microsoft.com/office/drawing/2014/main" id="{09612235-C2AB-1C49-8FEC-6ABAFE463939}"/>
              </a:ext>
            </a:extLst>
          </p:cNvPr>
          <p:cNvCxnSpPr>
            <a:cxnSpLocks/>
          </p:cNvCxnSpPr>
          <p:nvPr/>
        </p:nvCxnSpPr>
        <p:spPr>
          <a:xfrm flipH="1">
            <a:off x="1041929" y="1787996"/>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1" name="直接箭头连接符 46">
            <a:extLst>
              <a:ext uri="{FF2B5EF4-FFF2-40B4-BE49-F238E27FC236}">
                <a16:creationId xmlns:a16="http://schemas.microsoft.com/office/drawing/2014/main" id="{3AA7D7FF-841D-D648-B161-870B41A01B3D}"/>
              </a:ext>
            </a:extLst>
          </p:cNvPr>
          <p:cNvCxnSpPr>
            <a:cxnSpLocks/>
            <a:endCxn id="236" idx="7"/>
          </p:cNvCxnSpPr>
          <p:nvPr/>
        </p:nvCxnSpPr>
        <p:spPr>
          <a:xfrm flipH="1">
            <a:off x="1242562" y="2139502"/>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2" name="直接箭头连接符 47">
            <a:extLst>
              <a:ext uri="{FF2B5EF4-FFF2-40B4-BE49-F238E27FC236}">
                <a16:creationId xmlns:a16="http://schemas.microsoft.com/office/drawing/2014/main" id="{89E032A0-10FD-4F46-8DC5-B913870A3698}"/>
              </a:ext>
            </a:extLst>
          </p:cNvPr>
          <p:cNvCxnSpPr>
            <a:cxnSpLocks/>
          </p:cNvCxnSpPr>
          <p:nvPr/>
        </p:nvCxnSpPr>
        <p:spPr>
          <a:xfrm>
            <a:off x="1433232" y="1707481"/>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3" name="直接箭头连接符 40">
            <a:extLst>
              <a:ext uri="{FF2B5EF4-FFF2-40B4-BE49-F238E27FC236}">
                <a16:creationId xmlns:a16="http://schemas.microsoft.com/office/drawing/2014/main" id="{37D68AF6-BC3C-FE4D-B0A6-8F2061FFEF19}"/>
              </a:ext>
            </a:extLst>
          </p:cNvPr>
          <p:cNvCxnSpPr>
            <a:cxnSpLocks/>
          </p:cNvCxnSpPr>
          <p:nvPr/>
        </p:nvCxnSpPr>
        <p:spPr>
          <a:xfrm>
            <a:off x="777409" y="2111367"/>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4" name="直接箭头连接符 41">
            <a:extLst>
              <a:ext uri="{FF2B5EF4-FFF2-40B4-BE49-F238E27FC236}">
                <a16:creationId xmlns:a16="http://schemas.microsoft.com/office/drawing/2014/main" id="{EED0E77D-814F-C841-8AE0-54ABF7A6D73F}"/>
              </a:ext>
            </a:extLst>
          </p:cNvPr>
          <p:cNvCxnSpPr>
            <a:cxnSpLocks/>
          </p:cNvCxnSpPr>
          <p:nvPr/>
        </p:nvCxnSpPr>
        <p:spPr>
          <a:xfrm flipH="1">
            <a:off x="777409" y="1693541"/>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5" name="直接箭头连接符 43">
            <a:extLst>
              <a:ext uri="{FF2B5EF4-FFF2-40B4-BE49-F238E27FC236}">
                <a16:creationId xmlns:a16="http://schemas.microsoft.com/office/drawing/2014/main" id="{D2A078BF-3DAB-AB44-9CB5-659117F9EDA0}"/>
              </a:ext>
            </a:extLst>
          </p:cNvPr>
          <p:cNvCxnSpPr>
            <a:cxnSpLocks/>
            <a:endCxn id="236" idx="0"/>
          </p:cNvCxnSpPr>
          <p:nvPr/>
        </p:nvCxnSpPr>
        <p:spPr>
          <a:xfrm flipH="1">
            <a:off x="1064351" y="2121380"/>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6" name="直接箭头连接符 44">
            <a:extLst>
              <a:ext uri="{FF2B5EF4-FFF2-40B4-BE49-F238E27FC236}">
                <a16:creationId xmlns:a16="http://schemas.microsoft.com/office/drawing/2014/main" id="{8E0FD890-7B92-7F43-8181-51049AB04CAC}"/>
              </a:ext>
            </a:extLst>
          </p:cNvPr>
          <p:cNvCxnSpPr>
            <a:cxnSpLocks/>
          </p:cNvCxnSpPr>
          <p:nvPr/>
        </p:nvCxnSpPr>
        <p:spPr>
          <a:xfrm flipH="1">
            <a:off x="1122187" y="1775874"/>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46">
            <a:extLst>
              <a:ext uri="{FF2B5EF4-FFF2-40B4-BE49-F238E27FC236}">
                <a16:creationId xmlns:a16="http://schemas.microsoft.com/office/drawing/2014/main" id="{4C4A19D4-4CA7-BF42-919D-25AE519B4DCA}"/>
              </a:ext>
            </a:extLst>
          </p:cNvPr>
          <p:cNvCxnSpPr>
            <a:cxnSpLocks/>
            <a:endCxn id="236" idx="7"/>
          </p:cNvCxnSpPr>
          <p:nvPr/>
        </p:nvCxnSpPr>
        <p:spPr>
          <a:xfrm flipH="1">
            <a:off x="1242562" y="2151951"/>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8" name="直接箭头连接符 47">
            <a:extLst>
              <a:ext uri="{FF2B5EF4-FFF2-40B4-BE49-F238E27FC236}">
                <a16:creationId xmlns:a16="http://schemas.microsoft.com/office/drawing/2014/main" id="{88A4E1EF-576E-7144-826D-4938D8FCE4F5}"/>
              </a:ext>
            </a:extLst>
          </p:cNvPr>
          <p:cNvCxnSpPr>
            <a:cxnSpLocks/>
          </p:cNvCxnSpPr>
          <p:nvPr/>
        </p:nvCxnSpPr>
        <p:spPr>
          <a:xfrm>
            <a:off x="1532263" y="1759885"/>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9" name="直接箭头连接符 40">
            <a:extLst>
              <a:ext uri="{FF2B5EF4-FFF2-40B4-BE49-F238E27FC236}">
                <a16:creationId xmlns:a16="http://schemas.microsoft.com/office/drawing/2014/main" id="{58C4A0B6-3D4F-1743-B61F-A1EDDDE4423B}"/>
              </a:ext>
            </a:extLst>
          </p:cNvPr>
          <p:cNvCxnSpPr>
            <a:cxnSpLocks/>
            <a:endCxn id="236" idx="1"/>
          </p:cNvCxnSpPr>
          <p:nvPr/>
        </p:nvCxnSpPr>
        <p:spPr>
          <a:xfrm>
            <a:off x="591385" y="2235192"/>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0" name="直接箭头连接符 40">
            <a:extLst>
              <a:ext uri="{FF2B5EF4-FFF2-40B4-BE49-F238E27FC236}">
                <a16:creationId xmlns:a16="http://schemas.microsoft.com/office/drawing/2014/main" id="{FB1E546B-6777-3947-89D9-F04D6B125BF0}"/>
              </a:ext>
            </a:extLst>
          </p:cNvPr>
          <p:cNvCxnSpPr>
            <a:cxnSpLocks/>
            <a:endCxn id="236" idx="1"/>
          </p:cNvCxnSpPr>
          <p:nvPr/>
        </p:nvCxnSpPr>
        <p:spPr>
          <a:xfrm>
            <a:off x="582383" y="2374079"/>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1" name="直接箭头连接符 40">
            <a:extLst>
              <a:ext uri="{FF2B5EF4-FFF2-40B4-BE49-F238E27FC236}">
                <a16:creationId xmlns:a16="http://schemas.microsoft.com/office/drawing/2014/main" id="{FFF963EC-9B92-FE47-B5A5-47A7DED6DAA0}"/>
              </a:ext>
            </a:extLst>
          </p:cNvPr>
          <p:cNvCxnSpPr>
            <a:cxnSpLocks/>
          </p:cNvCxnSpPr>
          <p:nvPr/>
        </p:nvCxnSpPr>
        <p:spPr>
          <a:xfrm flipH="1">
            <a:off x="1274739" y="2189407"/>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2" name="直接箭头连接符 40">
            <a:extLst>
              <a:ext uri="{FF2B5EF4-FFF2-40B4-BE49-F238E27FC236}">
                <a16:creationId xmlns:a16="http://schemas.microsoft.com/office/drawing/2014/main" id="{56A8DB3F-DBDE-3D43-B93B-31ECDB34A6F0}"/>
              </a:ext>
            </a:extLst>
          </p:cNvPr>
          <p:cNvCxnSpPr>
            <a:cxnSpLocks/>
          </p:cNvCxnSpPr>
          <p:nvPr/>
        </p:nvCxnSpPr>
        <p:spPr>
          <a:xfrm flipH="1">
            <a:off x="1685260" y="1862063"/>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3" name="直接箭头连接符 40">
            <a:extLst>
              <a:ext uri="{FF2B5EF4-FFF2-40B4-BE49-F238E27FC236}">
                <a16:creationId xmlns:a16="http://schemas.microsoft.com/office/drawing/2014/main" id="{87409F75-EB3F-484C-881A-0FBE2A287104}"/>
              </a:ext>
            </a:extLst>
          </p:cNvPr>
          <p:cNvCxnSpPr>
            <a:cxnSpLocks/>
          </p:cNvCxnSpPr>
          <p:nvPr/>
        </p:nvCxnSpPr>
        <p:spPr>
          <a:xfrm flipH="1">
            <a:off x="1337622" y="2262778"/>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4" name="直接箭头连接符 40">
            <a:extLst>
              <a:ext uri="{FF2B5EF4-FFF2-40B4-BE49-F238E27FC236}">
                <a16:creationId xmlns:a16="http://schemas.microsoft.com/office/drawing/2014/main" id="{64DA9C81-6E3A-C640-B946-3CE14FBBDAA7}"/>
              </a:ext>
            </a:extLst>
          </p:cNvPr>
          <p:cNvCxnSpPr>
            <a:cxnSpLocks/>
          </p:cNvCxnSpPr>
          <p:nvPr/>
        </p:nvCxnSpPr>
        <p:spPr>
          <a:xfrm flipH="1">
            <a:off x="1779014" y="1899257"/>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42">
            <a:extLst>
              <a:ext uri="{FF2B5EF4-FFF2-40B4-BE49-F238E27FC236}">
                <a16:creationId xmlns:a16="http://schemas.microsoft.com/office/drawing/2014/main" id="{FC9BC617-09DB-7B45-A8B6-FE2FC5D8EF39}"/>
              </a:ext>
            </a:extLst>
          </p:cNvPr>
          <p:cNvCxnSpPr>
            <a:cxnSpLocks/>
          </p:cNvCxnSpPr>
          <p:nvPr/>
        </p:nvCxnSpPr>
        <p:spPr>
          <a:xfrm>
            <a:off x="1181912" y="1573693"/>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40">
            <a:extLst>
              <a:ext uri="{FF2B5EF4-FFF2-40B4-BE49-F238E27FC236}">
                <a16:creationId xmlns:a16="http://schemas.microsoft.com/office/drawing/2014/main" id="{8DFACAEC-FAB4-9A48-ADEC-51F75EDA7212}"/>
              </a:ext>
            </a:extLst>
          </p:cNvPr>
          <p:cNvCxnSpPr>
            <a:cxnSpLocks/>
            <a:endCxn id="236" idx="6"/>
          </p:cNvCxnSpPr>
          <p:nvPr/>
        </p:nvCxnSpPr>
        <p:spPr>
          <a:xfrm flipH="1">
            <a:off x="1316379" y="2484881"/>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7" name="直接箭头连接符 40">
            <a:extLst>
              <a:ext uri="{FF2B5EF4-FFF2-40B4-BE49-F238E27FC236}">
                <a16:creationId xmlns:a16="http://schemas.microsoft.com/office/drawing/2014/main" id="{E753B769-AE4D-C141-81C6-12A6C73B7735}"/>
              </a:ext>
            </a:extLst>
          </p:cNvPr>
          <p:cNvCxnSpPr>
            <a:cxnSpLocks/>
            <a:endCxn id="236" idx="6"/>
          </p:cNvCxnSpPr>
          <p:nvPr/>
        </p:nvCxnSpPr>
        <p:spPr>
          <a:xfrm flipH="1">
            <a:off x="1316379" y="2549231"/>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40">
            <a:extLst>
              <a:ext uri="{FF2B5EF4-FFF2-40B4-BE49-F238E27FC236}">
                <a16:creationId xmlns:a16="http://schemas.microsoft.com/office/drawing/2014/main" id="{9E5394C3-5042-A14B-A1AB-A742CDAE3A05}"/>
              </a:ext>
            </a:extLst>
          </p:cNvPr>
          <p:cNvCxnSpPr>
            <a:cxnSpLocks/>
          </p:cNvCxnSpPr>
          <p:nvPr/>
        </p:nvCxnSpPr>
        <p:spPr>
          <a:xfrm flipH="1">
            <a:off x="1809837" y="2196580"/>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9" name="直接箭头连接符 40">
            <a:extLst>
              <a:ext uri="{FF2B5EF4-FFF2-40B4-BE49-F238E27FC236}">
                <a16:creationId xmlns:a16="http://schemas.microsoft.com/office/drawing/2014/main" id="{39DB705E-A5EA-9541-859B-68D1647E3D28}"/>
              </a:ext>
            </a:extLst>
          </p:cNvPr>
          <p:cNvCxnSpPr>
            <a:cxnSpLocks/>
          </p:cNvCxnSpPr>
          <p:nvPr/>
        </p:nvCxnSpPr>
        <p:spPr>
          <a:xfrm flipH="1">
            <a:off x="1883055" y="2158918"/>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0" name="直接箭头连接符 42">
            <a:extLst>
              <a:ext uri="{FF2B5EF4-FFF2-40B4-BE49-F238E27FC236}">
                <a16:creationId xmlns:a16="http://schemas.microsoft.com/office/drawing/2014/main" id="{30DC01C9-343B-3645-B92D-9D4EA2FB8059}"/>
              </a:ext>
            </a:extLst>
          </p:cNvPr>
          <p:cNvCxnSpPr>
            <a:cxnSpLocks/>
          </p:cNvCxnSpPr>
          <p:nvPr/>
        </p:nvCxnSpPr>
        <p:spPr>
          <a:xfrm>
            <a:off x="2053283" y="1896086"/>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41">
            <a:extLst>
              <a:ext uri="{FF2B5EF4-FFF2-40B4-BE49-F238E27FC236}">
                <a16:creationId xmlns:a16="http://schemas.microsoft.com/office/drawing/2014/main" id="{040FB516-CD22-2A4C-8561-5427DE5790A8}"/>
              </a:ext>
            </a:extLst>
          </p:cNvPr>
          <p:cNvCxnSpPr>
            <a:cxnSpLocks/>
            <a:endCxn id="236" idx="2"/>
          </p:cNvCxnSpPr>
          <p:nvPr/>
        </p:nvCxnSpPr>
        <p:spPr>
          <a:xfrm>
            <a:off x="444397" y="2476964"/>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2" name="直接箭头连接符 40">
            <a:extLst>
              <a:ext uri="{FF2B5EF4-FFF2-40B4-BE49-F238E27FC236}">
                <a16:creationId xmlns:a16="http://schemas.microsoft.com/office/drawing/2014/main" id="{5FD859BD-3F2C-C248-AD5B-3F7B363D3C28}"/>
              </a:ext>
            </a:extLst>
          </p:cNvPr>
          <p:cNvCxnSpPr>
            <a:cxnSpLocks/>
          </p:cNvCxnSpPr>
          <p:nvPr/>
        </p:nvCxnSpPr>
        <p:spPr>
          <a:xfrm>
            <a:off x="381880" y="2028434"/>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40">
            <a:extLst>
              <a:ext uri="{FF2B5EF4-FFF2-40B4-BE49-F238E27FC236}">
                <a16:creationId xmlns:a16="http://schemas.microsoft.com/office/drawing/2014/main" id="{424C9AE1-B01C-2841-BAD2-6B2BFDFA68F5}"/>
              </a:ext>
            </a:extLst>
          </p:cNvPr>
          <p:cNvCxnSpPr>
            <a:cxnSpLocks/>
            <a:endCxn id="236" idx="2"/>
          </p:cNvCxnSpPr>
          <p:nvPr/>
        </p:nvCxnSpPr>
        <p:spPr>
          <a:xfrm>
            <a:off x="384807" y="2562315"/>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4" name="直接箭头连接符 41">
            <a:extLst>
              <a:ext uri="{FF2B5EF4-FFF2-40B4-BE49-F238E27FC236}">
                <a16:creationId xmlns:a16="http://schemas.microsoft.com/office/drawing/2014/main" id="{86980F4F-460C-CB42-AD3B-2355E2069334}"/>
              </a:ext>
            </a:extLst>
          </p:cNvPr>
          <p:cNvCxnSpPr>
            <a:cxnSpLocks/>
          </p:cNvCxnSpPr>
          <p:nvPr/>
        </p:nvCxnSpPr>
        <p:spPr>
          <a:xfrm>
            <a:off x="310869" y="2071569"/>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5" name="椭圆 264">
            <a:extLst>
              <a:ext uri="{FF2B5EF4-FFF2-40B4-BE49-F238E27FC236}">
                <a16:creationId xmlns:a16="http://schemas.microsoft.com/office/drawing/2014/main" id="{48E1A4A6-1AEC-324E-A0A2-0213F157DEE3}"/>
              </a:ext>
            </a:extLst>
          </p:cNvPr>
          <p:cNvSpPr>
            <a:spLocks noChangeAspect="1"/>
          </p:cNvSpPr>
          <p:nvPr/>
        </p:nvSpPr>
        <p:spPr>
          <a:xfrm>
            <a:off x="7681690" y="2467195"/>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n</a:t>
            </a:r>
            <a:endParaRPr lang="zh-CN" altLang="en-US" sz="2000" i="1" dirty="0">
              <a:solidFill>
                <a:srgbClr val="0070C0"/>
              </a:solidFill>
              <a:latin typeface="Times New Roman" pitchFamily="18" charset="0"/>
              <a:cs typeface="Times New Roman" pitchFamily="18" charset="0"/>
            </a:endParaRPr>
          </a:p>
        </p:txBody>
      </p:sp>
      <p:cxnSp>
        <p:nvCxnSpPr>
          <p:cNvPr id="266" name="直接箭头连接符 40">
            <a:extLst>
              <a:ext uri="{FF2B5EF4-FFF2-40B4-BE49-F238E27FC236}">
                <a16:creationId xmlns:a16="http://schemas.microsoft.com/office/drawing/2014/main" id="{E793B826-D75C-DA45-A06F-8A0D2EA9F432}"/>
              </a:ext>
            </a:extLst>
          </p:cNvPr>
          <p:cNvCxnSpPr>
            <a:cxnSpLocks/>
          </p:cNvCxnSpPr>
          <p:nvPr/>
        </p:nvCxnSpPr>
        <p:spPr>
          <a:xfrm>
            <a:off x="7566720" y="2107588"/>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7" name="直接箭头连接符 41">
            <a:extLst>
              <a:ext uri="{FF2B5EF4-FFF2-40B4-BE49-F238E27FC236}">
                <a16:creationId xmlns:a16="http://schemas.microsoft.com/office/drawing/2014/main" id="{7A4B9ACA-61BB-AF42-A0BD-05FFBB80128E}"/>
              </a:ext>
            </a:extLst>
          </p:cNvPr>
          <p:cNvCxnSpPr>
            <a:cxnSpLocks/>
          </p:cNvCxnSpPr>
          <p:nvPr/>
        </p:nvCxnSpPr>
        <p:spPr>
          <a:xfrm flipH="1">
            <a:off x="7555250" y="1656118"/>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8" name="直接箭头连接符 43">
            <a:extLst>
              <a:ext uri="{FF2B5EF4-FFF2-40B4-BE49-F238E27FC236}">
                <a16:creationId xmlns:a16="http://schemas.microsoft.com/office/drawing/2014/main" id="{843EFC00-DD28-6544-B913-F613197D9F6F}"/>
              </a:ext>
            </a:extLst>
          </p:cNvPr>
          <p:cNvCxnSpPr>
            <a:cxnSpLocks/>
            <a:endCxn id="265" idx="0"/>
          </p:cNvCxnSpPr>
          <p:nvPr/>
        </p:nvCxnSpPr>
        <p:spPr>
          <a:xfrm>
            <a:off x="7911296" y="2134265"/>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9" name="直接箭头连接符 44">
            <a:extLst>
              <a:ext uri="{FF2B5EF4-FFF2-40B4-BE49-F238E27FC236}">
                <a16:creationId xmlns:a16="http://schemas.microsoft.com/office/drawing/2014/main" id="{1D8F44DD-D855-034A-93C3-45E32C407D7B}"/>
              </a:ext>
            </a:extLst>
          </p:cNvPr>
          <p:cNvCxnSpPr>
            <a:cxnSpLocks/>
          </p:cNvCxnSpPr>
          <p:nvPr/>
        </p:nvCxnSpPr>
        <p:spPr>
          <a:xfrm flipH="1">
            <a:off x="7911296" y="1784217"/>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0" name="直接箭头连接符 46">
            <a:extLst>
              <a:ext uri="{FF2B5EF4-FFF2-40B4-BE49-F238E27FC236}">
                <a16:creationId xmlns:a16="http://schemas.microsoft.com/office/drawing/2014/main" id="{3A685716-1331-4D4D-8B42-862F1CBEEBBD}"/>
              </a:ext>
            </a:extLst>
          </p:cNvPr>
          <p:cNvCxnSpPr>
            <a:cxnSpLocks/>
            <a:endCxn id="265" idx="7"/>
          </p:cNvCxnSpPr>
          <p:nvPr/>
        </p:nvCxnSpPr>
        <p:spPr>
          <a:xfrm flipH="1">
            <a:off x="8111929" y="2135723"/>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1" name="直接箭头连接符 47">
            <a:extLst>
              <a:ext uri="{FF2B5EF4-FFF2-40B4-BE49-F238E27FC236}">
                <a16:creationId xmlns:a16="http://schemas.microsoft.com/office/drawing/2014/main" id="{C1A36DFB-5055-FD49-8A80-3E7217F3737E}"/>
              </a:ext>
            </a:extLst>
          </p:cNvPr>
          <p:cNvCxnSpPr>
            <a:cxnSpLocks/>
          </p:cNvCxnSpPr>
          <p:nvPr/>
        </p:nvCxnSpPr>
        <p:spPr>
          <a:xfrm>
            <a:off x="8302599" y="1703702"/>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2" name="直接箭头连接符 40">
            <a:extLst>
              <a:ext uri="{FF2B5EF4-FFF2-40B4-BE49-F238E27FC236}">
                <a16:creationId xmlns:a16="http://schemas.microsoft.com/office/drawing/2014/main" id="{3B52E520-B5DD-A045-A39A-512BEB104C23}"/>
              </a:ext>
            </a:extLst>
          </p:cNvPr>
          <p:cNvCxnSpPr>
            <a:cxnSpLocks/>
          </p:cNvCxnSpPr>
          <p:nvPr/>
        </p:nvCxnSpPr>
        <p:spPr>
          <a:xfrm>
            <a:off x="7646776" y="2107588"/>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3" name="直接箭头连接符 41">
            <a:extLst>
              <a:ext uri="{FF2B5EF4-FFF2-40B4-BE49-F238E27FC236}">
                <a16:creationId xmlns:a16="http://schemas.microsoft.com/office/drawing/2014/main" id="{3C365892-7FC8-204D-9D31-EB905C1C0269}"/>
              </a:ext>
            </a:extLst>
          </p:cNvPr>
          <p:cNvCxnSpPr>
            <a:cxnSpLocks/>
          </p:cNvCxnSpPr>
          <p:nvPr/>
        </p:nvCxnSpPr>
        <p:spPr>
          <a:xfrm flipH="1">
            <a:off x="7646776" y="1689762"/>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4" name="直接箭头连接符 43">
            <a:extLst>
              <a:ext uri="{FF2B5EF4-FFF2-40B4-BE49-F238E27FC236}">
                <a16:creationId xmlns:a16="http://schemas.microsoft.com/office/drawing/2014/main" id="{3AF4421B-2CE8-9048-868A-EE429BE2F597}"/>
              </a:ext>
            </a:extLst>
          </p:cNvPr>
          <p:cNvCxnSpPr>
            <a:cxnSpLocks/>
            <a:endCxn id="265" idx="0"/>
          </p:cNvCxnSpPr>
          <p:nvPr/>
        </p:nvCxnSpPr>
        <p:spPr>
          <a:xfrm flipH="1">
            <a:off x="7933718" y="2117601"/>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5" name="直接箭头连接符 44">
            <a:extLst>
              <a:ext uri="{FF2B5EF4-FFF2-40B4-BE49-F238E27FC236}">
                <a16:creationId xmlns:a16="http://schemas.microsoft.com/office/drawing/2014/main" id="{CE3EEB4C-2992-BF43-B0B0-4E5EAD78D08E}"/>
              </a:ext>
            </a:extLst>
          </p:cNvPr>
          <p:cNvCxnSpPr>
            <a:cxnSpLocks/>
          </p:cNvCxnSpPr>
          <p:nvPr/>
        </p:nvCxnSpPr>
        <p:spPr>
          <a:xfrm flipH="1">
            <a:off x="7991554" y="1772095"/>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6" name="直接箭头连接符 46">
            <a:extLst>
              <a:ext uri="{FF2B5EF4-FFF2-40B4-BE49-F238E27FC236}">
                <a16:creationId xmlns:a16="http://schemas.microsoft.com/office/drawing/2014/main" id="{7FB2411D-6F12-AD45-832C-4B2A21570310}"/>
              </a:ext>
            </a:extLst>
          </p:cNvPr>
          <p:cNvCxnSpPr>
            <a:cxnSpLocks/>
            <a:endCxn id="265" idx="7"/>
          </p:cNvCxnSpPr>
          <p:nvPr/>
        </p:nvCxnSpPr>
        <p:spPr>
          <a:xfrm flipH="1">
            <a:off x="8111929" y="2148172"/>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7" name="直接箭头连接符 47">
            <a:extLst>
              <a:ext uri="{FF2B5EF4-FFF2-40B4-BE49-F238E27FC236}">
                <a16:creationId xmlns:a16="http://schemas.microsoft.com/office/drawing/2014/main" id="{D485C7F2-B8D5-AA4B-8959-D443B36F2CD9}"/>
              </a:ext>
            </a:extLst>
          </p:cNvPr>
          <p:cNvCxnSpPr>
            <a:cxnSpLocks/>
          </p:cNvCxnSpPr>
          <p:nvPr/>
        </p:nvCxnSpPr>
        <p:spPr>
          <a:xfrm>
            <a:off x="8401630" y="1756106"/>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8" name="直接箭头连接符 40">
            <a:extLst>
              <a:ext uri="{FF2B5EF4-FFF2-40B4-BE49-F238E27FC236}">
                <a16:creationId xmlns:a16="http://schemas.microsoft.com/office/drawing/2014/main" id="{9D485660-8153-2445-AE4D-E81E9BAA8B04}"/>
              </a:ext>
            </a:extLst>
          </p:cNvPr>
          <p:cNvCxnSpPr>
            <a:cxnSpLocks/>
            <a:endCxn id="265" idx="1"/>
          </p:cNvCxnSpPr>
          <p:nvPr/>
        </p:nvCxnSpPr>
        <p:spPr>
          <a:xfrm>
            <a:off x="7460752" y="2231413"/>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9" name="直接箭头连接符 40">
            <a:extLst>
              <a:ext uri="{FF2B5EF4-FFF2-40B4-BE49-F238E27FC236}">
                <a16:creationId xmlns:a16="http://schemas.microsoft.com/office/drawing/2014/main" id="{07CC9E10-3487-AE42-985C-46EEBF1E4826}"/>
              </a:ext>
            </a:extLst>
          </p:cNvPr>
          <p:cNvCxnSpPr>
            <a:cxnSpLocks/>
            <a:endCxn id="265" idx="1"/>
          </p:cNvCxnSpPr>
          <p:nvPr/>
        </p:nvCxnSpPr>
        <p:spPr>
          <a:xfrm>
            <a:off x="7451750" y="2370300"/>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0" name="直接箭头连接符 40">
            <a:extLst>
              <a:ext uri="{FF2B5EF4-FFF2-40B4-BE49-F238E27FC236}">
                <a16:creationId xmlns:a16="http://schemas.microsoft.com/office/drawing/2014/main" id="{26E39943-A5E5-4F4A-BE6E-D7C33A88DCB1}"/>
              </a:ext>
            </a:extLst>
          </p:cNvPr>
          <p:cNvCxnSpPr>
            <a:cxnSpLocks/>
          </p:cNvCxnSpPr>
          <p:nvPr/>
        </p:nvCxnSpPr>
        <p:spPr>
          <a:xfrm flipH="1">
            <a:off x="8144106" y="2185628"/>
            <a:ext cx="421124" cy="444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1" name="直接箭头连接符 40">
            <a:extLst>
              <a:ext uri="{FF2B5EF4-FFF2-40B4-BE49-F238E27FC236}">
                <a16:creationId xmlns:a16="http://schemas.microsoft.com/office/drawing/2014/main" id="{1339D2D7-89A1-504A-9D50-3BB8B266F456}"/>
              </a:ext>
            </a:extLst>
          </p:cNvPr>
          <p:cNvCxnSpPr>
            <a:cxnSpLocks/>
          </p:cNvCxnSpPr>
          <p:nvPr/>
        </p:nvCxnSpPr>
        <p:spPr>
          <a:xfrm flipH="1">
            <a:off x="8554627" y="1858284"/>
            <a:ext cx="100668" cy="360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2" name="直接箭头连接符 40">
            <a:extLst>
              <a:ext uri="{FF2B5EF4-FFF2-40B4-BE49-F238E27FC236}">
                <a16:creationId xmlns:a16="http://schemas.microsoft.com/office/drawing/2014/main" id="{915D8778-AFAE-9342-B294-31F7026A17D1}"/>
              </a:ext>
            </a:extLst>
          </p:cNvPr>
          <p:cNvCxnSpPr>
            <a:cxnSpLocks/>
          </p:cNvCxnSpPr>
          <p:nvPr/>
        </p:nvCxnSpPr>
        <p:spPr>
          <a:xfrm flipH="1">
            <a:off x="8206989" y="2258999"/>
            <a:ext cx="431250" cy="3385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3" name="直接箭头连接符 40">
            <a:extLst>
              <a:ext uri="{FF2B5EF4-FFF2-40B4-BE49-F238E27FC236}">
                <a16:creationId xmlns:a16="http://schemas.microsoft.com/office/drawing/2014/main" id="{04F8C17D-0183-8049-AEAD-77730B73D8DC}"/>
              </a:ext>
            </a:extLst>
          </p:cNvPr>
          <p:cNvCxnSpPr>
            <a:cxnSpLocks/>
          </p:cNvCxnSpPr>
          <p:nvPr/>
        </p:nvCxnSpPr>
        <p:spPr>
          <a:xfrm flipH="1">
            <a:off x="8648381" y="1895478"/>
            <a:ext cx="78711" cy="3659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4" name="直接箭头连接符 42">
            <a:extLst>
              <a:ext uri="{FF2B5EF4-FFF2-40B4-BE49-F238E27FC236}">
                <a16:creationId xmlns:a16="http://schemas.microsoft.com/office/drawing/2014/main" id="{B56C8606-9C50-CF41-AFED-42FAE53FBE47}"/>
              </a:ext>
            </a:extLst>
          </p:cNvPr>
          <p:cNvCxnSpPr>
            <a:cxnSpLocks/>
          </p:cNvCxnSpPr>
          <p:nvPr/>
        </p:nvCxnSpPr>
        <p:spPr>
          <a:xfrm>
            <a:off x="8051279" y="1569914"/>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5" name="直接箭头连接符 40">
            <a:extLst>
              <a:ext uri="{FF2B5EF4-FFF2-40B4-BE49-F238E27FC236}">
                <a16:creationId xmlns:a16="http://schemas.microsoft.com/office/drawing/2014/main" id="{F0D0983A-9AEA-E140-9B8F-68B0E8E7AE4F}"/>
              </a:ext>
            </a:extLst>
          </p:cNvPr>
          <p:cNvCxnSpPr>
            <a:cxnSpLocks/>
            <a:endCxn id="265" idx="6"/>
          </p:cNvCxnSpPr>
          <p:nvPr/>
        </p:nvCxnSpPr>
        <p:spPr>
          <a:xfrm flipH="1">
            <a:off x="8185746" y="2481102"/>
            <a:ext cx="497147" cy="238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6" name="直接箭头连接符 40">
            <a:extLst>
              <a:ext uri="{FF2B5EF4-FFF2-40B4-BE49-F238E27FC236}">
                <a16:creationId xmlns:a16="http://schemas.microsoft.com/office/drawing/2014/main" id="{5AEFE97D-B926-E747-B5DA-C740ADA105FD}"/>
              </a:ext>
            </a:extLst>
          </p:cNvPr>
          <p:cNvCxnSpPr>
            <a:cxnSpLocks/>
            <a:endCxn id="265" idx="6"/>
          </p:cNvCxnSpPr>
          <p:nvPr/>
        </p:nvCxnSpPr>
        <p:spPr>
          <a:xfrm flipH="1">
            <a:off x="8185746" y="2545452"/>
            <a:ext cx="558999" cy="1737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7" name="直接箭头连接符 40">
            <a:extLst>
              <a:ext uri="{FF2B5EF4-FFF2-40B4-BE49-F238E27FC236}">
                <a16:creationId xmlns:a16="http://schemas.microsoft.com/office/drawing/2014/main" id="{671CED5E-4D09-CD42-B2CD-2AD01FA3A404}"/>
              </a:ext>
            </a:extLst>
          </p:cNvPr>
          <p:cNvCxnSpPr>
            <a:cxnSpLocks/>
          </p:cNvCxnSpPr>
          <p:nvPr/>
        </p:nvCxnSpPr>
        <p:spPr>
          <a:xfrm flipH="1">
            <a:off x="8679204" y="2192801"/>
            <a:ext cx="165143" cy="3160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8" name="直接箭头连接符 40">
            <a:extLst>
              <a:ext uri="{FF2B5EF4-FFF2-40B4-BE49-F238E27FC236}">
                <a16:creationId xmlns:a16="http://schemas.microsoft.com/office/drawing/2014/main" id="{EA537E9A-3563-AC43-B120-4CE932794B6F}"/>
              </a:ext>
            </a:extLst>
          </p:cNvPr>
          <p:cNvCxnSpPr>
            <a:cxnSpLocks/>
          </p:cNvCxnSpPr>
          <p:nvPr/>
        </p:nvCxnSpPr>
        <p:spPr>
          <a:xfrm flipH="1">
            <a:off x="8752422" y="2155139"/>
            <a:ext cx="201407" cy="37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9" name="直接箭头连接符 42">
            <a:extLst>
              <a:ext uri="{FF2B5EF4-FFF2-40B4-BE49-F238E27FC236}">
                <a16:creationId xmlns:a16="http://schemas.microsoft.com/office/drawing/2014/main" id="{32BCF3CE-1FD0-A445-882A-6A651E1EF612}"/>
              </a:ext>
            </a:extLst>
          </p:cNvPr>
          <p:cNvCxnSpPr>
            <a:cxnSpLocks/>
          </p:cNvCxnSpPr>
          <p:nvPr/>
        </p:nvCxnSpPr>
        <p:spPr>
          <a:xfrm>
            <a:off x="8922650" y="1892307"/>
            <a:ext cx="41838" cy="295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0" name="直接箭头连接符 41">
            <a:extLst>
              <a:ext uri="{FF2B5EF4-FFF2-40B4-BE49-F238E27FC236}">
                <a16:creationId xmlns:a16="http://schemas.microsoft.com/office/drawing/2014/main" id="{28D45B2F-0DF8-9248-8B94-0A75A91F5B89}"/>
              </a:ext>
            </a:extLst>
          </p:cNvPr>
          <p:cNvCxnSpPr>
            <a:cxnSpLocks/>
            <a:endCxn id="265" idx="2"/>
          </p:cNvCxnSpPr>
          <p:nvPr/>
        </p:nvCxnSpPr>
        <p:spPr>
          <a:xfrm>
            <a:off x="7313764" y="2473185"/>
            <a:ext cx="367926" cy="246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1" name="直接箭头连接符 40">
            <a:extLst>
              <a:ext uri="{FF2B5EF4-FFF2-40B4-BE49-F238E27FC236}">
                <a16:creationId xmlns:a16="http://schemas.microsoft.com/office/drawing/2014/main" id="{9EA153E5-3A80-D149-BFED-B640A8C545D1}"/>
              </a:ext>
            </a:extLst>
          </p:cNvPr>
          <p:cNvCxnSpPr>
            <a:cxnSpLocks/>
          </p:cNvCxnSpPr>
          <p:nvPr/>
        </p:nvCxnSpPr>
        <p:spPr>
          <a:xfrm>
            <a:off x="7251247" y="2024655"/>
            <a:ext cx="51650" cy="456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2" name="直接箭头连接符 40">
            <a:extLst>
              <a:ext uri="{FF2B5EF4-FFF2-40B4-BE49-F238E27FC236}">
                <a16:creationId xmlns:a16="http://schemas.microsoft.com/office/drawing/2014/main" id="{576110B0-42EF-6C4E-A901-A5CA31EBAFBE}"/>
              </a:ext>
            </a:extLst>
          </p:cNvPr>
          <p:cNvCxnSpPr>
            <a:cxnSpLocks/>
            <a:endCxn id="265" idx="2"/>
          </p:cNvCxnSpPr>
          <p:nvPr/>
        </p:nvCxnSpPr>
        <p:spPr>
          <a:xfrm>
            <a:off x="7254174" y="2558536"/>
            <a:ext cx="427516" cy="1606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3" name="直接箭头连接符 41">
            <a:extLst>
              <a:ext uri="{FF2B5EF4-FFF2-40B4-BE49-F238E27FC236}">
                <a16:creationId xmlns:a16="http://schemas.microsoft.com/office/drawing/2014/main" id="{73EDEB76-5C89-754B-834F-DB2A21CCDADD}"/>
              </a:ext>
            </a:extLst>
          </p:cNvPr>
          <p:cNvCxnSpPr>
            <a:cxnSpLocks/>
          </p:cNvCxnSpPr>
          <p:nvPr/>
        </p:nvCxnSpPr>
        <p:spPr>
          <a:xfrm>
            <a:off x="7180236" y="2067790"/>
            <a:ext cx="68928" cy="49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4" name="TextBox 92">
            <a:extLst>
              <a:ext uri="{FF2B5EF4-FFF2-40B4-BE49-F238E27FC236}">
                <a16:creationId xmlns:a16="http://schemas.microsoft.com/office/drawing/2014/main" id="{29A148CD-FB2E-D943-AD02-425A0EED7C2F}"/>
              </a:ext>
            </a:extLst>
          </p:cNvPr>
          <p:cNvSpPr txBox="1"/>
          <p:nvPr/>
        </p:nvSpPr>
        <p:spPr>
          <a:xfrm>
            <a:off x="4333532" y="5434118"/>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95" name="椭圆 294">
            <a:extLst>
              <a:ext uri="{FF2B5EF4-FFF2-40B4-BE49-F238E27FC236}">
                <a16:creationId xmlns:a16="http://schemas.microsoft.com/office/drawing/2014/main" id="{AACD9DB8-77B1-4347-9F2C-3AF8BC987C53}"/>
              </a:ext>
            </a:extLst>
          </p:cNvPr>
          <p:cNvSpPr>
            <a:spLocks noChangeAspect="1"/>
          </p:cNvSpPr>
          <p:nvPr/>
        </p:nvSpPr>
        <p:spPr>
          <a:xfrm>
            <a:off x="5422714" y="550094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k</a:t>
            </a:r>
            <a:endParaRPr lang="zh-CN" altLang="en-US" sz="2000" i="1" dirty="0">
              <a:solidFill>
                <a:srgbClr val="0070C0"/>
              </a:solidFill>
              <a:latin typeface="Times New Roman" pitchFamily="18" charset="0"/>
              <a:cs typeface="Times New Roman" pitchFamily="18" charset="0"/>
            </a:endParaRPr>
          </a:p>
        </p:txBody>
      </p:sp>
      <p:cxnSp>
        <p:nvCxnSpPr>
          <p:cNvPr id="296" name="直接箭头连接符 40">
            <a:extLst>
              <a:ext uri="{FF2B5EF4-FFF2-40B4-BE49-F238E27FC236}">
                <a16:creationId xmlns:a16="http://schemas.microsoft.com/office/drawing/2014/main" id="{414C14A8-067D-1D46-A572-7905C235E3B8}"/>
              </a:ext>
            </a:extLst>
          </p:cNvPr>
          <p:cNvCxnSpPr>
            <a:cxnSpLocks/>
          </p:cNvCxnSpPr>
          <p:nvPr/>
        </p:nvCxnSpPr>
        <p:spPr>
          <a:xfrm>
            <a:off x="5307744" y="5141339"/>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7" name="直接箭头连接符 41">
            <a:extLst>
              <a:ext uri="{FF2B5EF4-FFF2-40B4-BE49-F238E27FC236}">
                <a16:creationId xmlns:a16="http://schemas.microsoft.com/office/drawing/2014/main" id="{8586E656-5BD6-B241-9E88-C9D9AEB3E40C}"/>
              </a:ext>
            </a:extLst>
          </p:cNvPr>
          <p:cNvCxnSpPr>
            <a:cxnSpLocks/>
          </p:cNvCxnSpPr>
          <p:nvPr/>
        </p:nvCxnSpPr>
        <p:spPr>
          <a:xfrm flipH="1">
            <a:off x="5296274" y="4689869"/>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8" name="直接箭头连接符 43">
            <a:extLst>
              <a:ext uri="{FF2B5EF4-FFF2-40B4-BE49-F238E27FC236}">
                <a16:creationId xmlns:a16="http://schemas.microsoft.com/office/drawing/2014/main" id="{E8970A4B-A7DE-9F45-B5D9-518FCC4F200C}"/>
              </a:ext>
            </a:extLst>
          </p:cNvPr>
          <p:cNvCxnSpPr>
            <a:cxnSpLocks/>
            <a:endCxn id="295" idx="0"/>
          </p:cNvCxnSpPr>
          <p:nvPr/>
        </p:nvCxnSpPr>
        <p:spPr>
          <a:xfrm>
            <a:off x="5652320" y="5168016"/>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9" name="直接箭头连接符 44">
            <a:extLst>
              <a:ext uri="{FF2B5EF4-FFF2-40B4-BE49-F238E27FC236}">
                <a16:creationId xmlns:a16="http://schemas.microsoft.com/office/drawing/2014/main" id="{3FC11B3B-0F0A-354E-8A25-5919D3FB18AD}"/>
              </a:ext>
            </a:extLst>
          </p:cNvPr>
          <p:cNvCxnSpPr>
            <a:cxnSpLocks/>
          </p:cNvCxnSpPr>
          <p:nvPr/>
        </p:nvCxnSpPr>
        <p:spPr>
          <a:xfrm flipH="1">
            <a:off x="5652320" y="4817968"/>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40">
            <a:extLst>
              <a:ext uri="{FF2B5EF4-FFF2-40B4-BE49-F238E27FC236}">
                <a16:creationId xmlns:a16="http://schemas.microsoft.com/office/drawing/2014/main" id="{06BB6F21-E418-7541-9420-A88B99E06BF1}"/>
              </a:ext>
            </a:extLst>
          </p:cNvPr>
          <p:cNvCxnSpPr>
            <a:cxnSpLocks/>
          </p:cNvCxnSpPr>
          <p:nvPr/>
        </p:nvCxnSpPr>
        <p:spPr>
          <a:xfrm>
            <a:off x="5387800" y="5141339"/>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3" name="直接箭头连接符 41">
            <a:extLst>
              <a:ext uri="{FF2B5EF4-FFF2-40B4-BE49-F238E27FC236}">
                <a16:creationId xmlns:a16="http://schemas.microsoft.com/office/drawing/2014/main" id="{888B3312-2418-9240-8358-128F9CCC1E7A}"/>
              </a:ext>
            </a:extLst>
          </p:cNvPr>
          <p:cNvCxnSpPr>
            <a:cxnSpLocks/>
          </p:cNvCxnSpPr>
          <p:nvPr/>
        </p:nvCxnSpPr>
        <p:spPr>
          <a:xfrm flipH="1">
            <a:off x="5387800" y="4723513"/>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4" name="直接箭头连接符 43">
            <a:extLst>
              <a:ext uri="{FF2B5EF4-FFF2-40B4-BE49-F238E27FC236}">
                <a16:creationId xmlns:a16="http://schemas.microsoft.com/office/drawing/2014/main" id="{DAFB85CF-1494-6747-AFEE-FA9D69718740}"/>
              </a:ext>
            </a:extLst>
          </p:cNvPr>
          <p:cNvCxnSpPr>
            <a:cxnSpLocks/>
            <a:endCxn id="295" idx="0"/>
          </p:cNvCxnSpPr>
          <p:nvPr/>
        </p:nvCxnSpPr>
        <p:spPr>
          <a:xfrm flipH="1">
            <a:off x="5674742" y="5151352"/>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5" name="直接箭头连接符 44">
            <a:extLst>
              <a:ext uri="{FF2B5EF4-FFF2-40B4-BE49-F238E27FC236}">
                <a16:creationId xmlns:a16="http://schemas.microsoft.com/office/drawing/2014/main" id="{8E706349-8611-6742-BDF8-2AB0BAFE5716}"/>
              </a:ext>
            </a:extLst>
          </p:cNvPr>
          <p:cNvCxnSpPr>
            <a:cxnSpLocks/>
          </p:cNvCxnSpPr>
          <p:nvPr/>
        </p:nvCxnSpPr>
        <p:spPr>
          <a:xfrm flipH="1">
            <a:off x="5732578" y="4805846"/>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5" name="直接箭头连接符 42">
            <a:extLst>
              <a:ext uri="{FF2B5EF4-FFF2-40B4-BE49-F238E27FC236}">
                <a16:creationId xmlns:a16="http://schemas.microsoft.com/office/drawing/2014/main" id="{BE9850CC-3420-E148-9DE7-395C7C6C0982}"/>
              </a:ext>
            </a:extLst>
          </p:cNvPr>
          <p:cNvCxnSpPr>
            <a:cxnSpLocks/>
          </p:cNvCxnSpPr>
          <p:nvPr/>
        </p:nvCxnSpPr>
        <p:spPr>
          <a:xfrm>
            <a:off x="5792303" y="4603665"/>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5" name="椭圆 324">
            <a:extLst>
              <a:ext uri="{FF2B5EF4-FFF2-40B4-BE49-F238E27FC236}">
                <a16:creationId xmlns:a16="http://schemas.microsoft.com/office/drawing/2014/main" id="{1AC9E489-A07F-1948-A534-A9F7E8776672}"/>
              </a:ext>
            </a:extLst>
          </p:cNvPr>
          <p:cNvSpPr>
            <a:spLocks noChangeAspect="1"/>
          </p:cNvSpPr>
          <p:nvPr/>
        </p:nvSpPr>
        <p:spPr>
          <a:xfrm>
            <a:off x="2919200" y="551555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2</a:t>
            </a:r>
            <a:endParaRPr lang="zh-CN" altLang="en-US" sz="2000" i="1" dirty="0">
              <a:solidFill>
                <a:srgbClr val="0070C0"/>
              </a:solidFill>
              <a:latin typeface="Times New Roman" pitchFamily="18" charset="0"/>
              <a:cs typeface="Times New Roman" pitchFamily="18" charset="0"/>
            </a:endParaRPr>
          </a:p>
        </p:txBody>
      </p:sp>
      <p:cxnSp>
        <p:nvCxnSpPr>
          <p:cNvPr id="326" name="直接箭头连接符 40">
            <a:extLst>
              <a:ext uri="{FF2B5EF4-FFF2-40B4-BE49-F238E27FC236}">
                <a16:creationId xmlns:a16="http://schemas.microsoft.com/office/drawing/2014/main" id="{F4302F67-1346-2542-915E-D525273DF626}"/>
              </a:ext>
            </a:extLst>
          </p:cNvPr>
          <p:cNvCxnSpPr>
            <a:cxnSpLocks/>
          </p:cNvCxnSpPr>
          <p:nvPr/>
        </p:nvCxnSpPr>
        <p:spPr>
          <a:xfrm>
            <a:off x="2804230" y="5155947"/>
            <a:ext cx="283847" cy="3856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7" name="直接箭头连接符 41">
            <a:extLst>
              <a:ext uri="{FF2B5EF4-FFF2-40B4-BE49-F238E27FC236}">
                <a16:creationId xmlns:a16="http://schemas.microsoft.com/office/drawing/2014/main" id="{DA34FF37-EEEA-044B-9784-2D2542F32508}"/>
              </a:ext>
            </a:extLst>
          </p:cNvPr>
          <p:cNvCxnSpPr>
            <a:cxnSpLocks/>
          </p:cNvCxnSpPr>
          <p:nvPr/>
        </p:nvCxnSpPr>
        <p:spPr>
          <a:xfrm flipH="1">
            <a:off x="2792760" y="4704477"/>
            <a:ext cx="156316" cy="478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8" name="直接箭头连接符 43">
            <a:extLst>
              <a:ext uri="{FF2B5EF4-FFF2-40B4-BE49-F238E27FC236}">
                <a16:creationId xmlns:a16="http://schemas.microsoft.com/office/drawing/2014/main" id="{7513E48D-2734-C040-957F-60E39D512B22}"/>
              </a:ext>
            </a:extLst>
          </p:cNvPr>
          <p:cNvCxnSpPr>
            <a:cxnSpLocks/>
            <a:endCxn id="325" idx="0"/>
          </p:cNvCxnSpPr>
          <p:nvPr/>
        </p:nvCxnSpPr>
        <p:spPr>
          <a:xfrm>
            <a:off x="3148806" y="5182624"/>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9" name="直接箭头连接符 44">
            <a:extLst>
              <a:ext uri="{FF2B5EF4-FFF2-40B4-BE49-F238E27FC236}">
                <a16:creationId xmlns:a16="http://schemas.microsoft.com/office/drawing/2014/main" id="{AFDC1CD5-0C8A-0146-8074-511067DD765A}"/>
              </a:ext>
            </a:extLst>
          </p:cNvPr>
          <p:cNvCxnSpPr>
            <a:cxnSpLocks/>
          </p:cNvCxnSpPr>
          <p:nvPr/>
        </p:nvCxnSpPr>
        <p:spPr>
          <a:xfrm flipH="1">
            <a:off x="3148806" y="4832576"/>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0" name="直接箭头连接符 46">
            <a:extLst>
              <a:ext uri="{FF2B5EF4-FFF2-40B4-BE49-F238E27FC236}">
                <a16:creationId xmlns:a16="http://schemas.microsoft.com/office/drawing/2014/main" id="{B1614D36-B377-D546-B411-191CC312B19B}"/>
              </a:ext>
            </a:extLst>
          </p:cNvPr>
          <p:cNvCxnSpPr>
            <a:cxnSpLocks/>
            <a:endCxn id="325" idx="7"/>
          </p:cNvCxnSpPr>
          <p:nvPr/>
        </p:nvCxnSpPr>
        <p:spPr>
          <a:xfrm flipH="1">
            <a:off x="3349439" y="5184082"/>
            <a:ext cx="199636" cy="405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1" name="直接箭头连接符 47">
            <a:extLst>
              <a:ext uri="{FF2B5EF4-FFF2-40B4-BE49-F238E27FC236}">
                <a16:creationId xmlns:a16="http://schemas.microsoft.com/office/drawing/2014/main" id="{17204F4E-53F7-EF41-82FE-19273AC76E2F}"/>
              </a:ext>
            </a:extLst>
          </p:cNvPr>
          <p:cNvCxnSpPr>
            <a:cxnSpLocks/>
          </p:cNvCxnSpPr>
          <p:nvPr/>
        </p:nvCxnSpPr>
        <p:spPr>
          <a:xfrm>
            <a:off x="3540109" y="4752061"/>
            <a:ext cx="22839" cy="444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2" name="直接箭头连接符 40">
            <a:extLst>
              <a:ext uri="{FF2B5EF4-FFF2-40B4-BE49-F238E27FC236}">
                <a16:creationId xmlns:a16="http://schemas.microsoft.com/office/drawing/2014/main" id="{A6A621A5-DAD3-F54A-9535-11F41E496371}"/>
              </a:ext>
            </a:extLst>
          </p:cNvPr>
          <p:cNvCxnSpPr>
            <a:cxnSpLocks/>
          </p:cNvCxnSpPr>
          <p:nvPr/>
        </p:nvCxnSpPr>
        <p:spPr>
          <a:xfrm>
            <a:off x="2884286" y="5155947"/>
            <a:ext cx="160624" cy="2984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3" name="直接箭头连接符 41">
            <a:extLst>
              <a:ext uri="{FF2B5EF4-FFF2-40B4-BE49-F238E27FC236}">
                <a16:creationId xmlns:a16="http://schemas.microsoft.com/office/drawing/2014/main" id="{D6798B2B-B026-C242-A590-A1A9BE76D593}"/>
              </a:ext>
            </a:extLst>
          </p:cNvPr>
          <p:cNvCxnSpPr>
            <a:cxnSpLocks/>
          </p:cNvCxnSpPr>
          <p:nvPr/>
        </p:nvCxnSpPr>
        <p:spPr>
          <a:xfrm flipH="1">
            <a:off x="2884286" y="4738121"/>
            <a:ext cx="121342" cy="4025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4" name="直接箭头连接符 43">
            <a:extLst>
              <a:ext uri="{FF2B5EF4-FFF2-40B4-BE49-F238E27FC236}">
                <a16:creationId xmlns:a16="http://schemas.microsoft.com/office/drawing/2014/main" id="{A34BC53D-737C-9444-B4BE-5D927D6DD61A}"/>
              </a:ext>
            </a:extLst>
          </p:cNvPr>
          <p:cNvCxnSpPr>
            <a:cxnSpLocks/>
            <a:endCxn id="325" idx="0"/>
          </p:cNvCxnSpPr>
          <p:nvPr/>
        </p:nvCxnSpPr>
        <p:spPr>
          <a:xfrm flipH="1">
            <a:off x="3171228" y="5165960"/>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5" name="直接箭头连接符 44">
            <a:extLst>
              <a:ext uri="{FF2B5EF4-FFF2-40B4-BE49-F238E27FC236}">
                <a16:creationId xmlns:a16="http://schemas.microsoft.com/office/drawing/2014/main" id="{E89EC856-19B9-D74B-AE17-E002ADEAC05D}"/>
              </a:ext>
            </a:extLst>
          </p:cNvPr>
          <p:cNvCxnSpPr>
            <a:cxnSpLocks/>
          </p:cNvCxnSpPr>
          <p:nvPr/>
        </p:nvCxnSpPr>
        <p:spPr>
          <a:xfrm flipH="1">
            <a:off x="3229064" y="4820454"/>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6" name="直接箭头连接符 46">
            <a:extLst>
              <a:ext uri="{FF2B5EF4-FFF2-40B4-BE49-F238E27FC236}">
                <a16:creationId xmlns:a16="http://schemas.microsoft.com/office/drawing/2014/main" id="{FB8FEDC8-E723-6B43-AA07-DBEF9895D6E7}"/>
              </a:ext>
            </a:extLst>
          </p:cNvPr>
          <p:cNvCxnSpPr>
            <a:cxnSpLocks/>
            <a:endCxn id="325" idx="7"/>
          </p:cNvCxnSpPr>
          <p:nvPr/>
        </p:nvCxnSpPr>
        <p:spPr>
          <a:xfrm flipH="1">
            <a:off x="3349439" y="5196531"/>
            <a:ext cx="293354" cy="3928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7" name="直接箭头连接符 47">
            <a:extLst>
              <a:ext uri="{FF2B5EF4-FFF2-40B4-BE49-F238E27FC236}">
                <a16:creationId xmlns:a16="http://schemas.microsoft.com/office/drawing/2014/main" id="{8ED3FA9B-320B-F341-88FF-ED5C446AAC62}"/>
              </a:ext>
            </a:extLst>
          </p:cNvPr>
          <p:cNvCxnSpPr>
            <a:cxnSpLocks/>
          </p:cNvCxnSpPr>
          <p:nvPr/>
        </p:nvCxnSpPr>
        <p:spPr>
          <a:xfrm>
            <a:off x="3639140" y="4804465"/>
            <a:ext cx="11098" cy="409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8" name="直接箭头连接符 40">
            <a:extLst>
              <a:ext uri="{FF2B5EF4-FFF2-40B4-BE49-F238E27FC236}">
                <a16:creationId xmlns:a16="http://schemas.microsoft.com/office/drawing/2014/main" id="{87AF540A-23CF-B44D-9044-7006633D5958}"/>
              </a:ext>
            </a:extLst>
          </p:cNvPr>
          <p:cNvCxnSpPr>
            <a:cxnSpLocks/>
            <a:endCxn id="325" idx="1"/>
          </p:cNvCxnSpPr>
          <p:nvPr/>
        </p:nvCxnSpPr>
        <p:spPr>
          <a:xfrm>
            <a:off x="2698262" y="5279772"/>
            <a:ext cx="294755" cy="309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9" name="直接箭头连接符 40">
            <a:extLst>
              <a:ext uri="{FF2B5EF4-FFF2-40B4-BE49-F238E27FC236}">
                <a16:creationId xmlns:a16="http://schemas.microsoft.com/office/drawing/2014/main" id="{FAC1F77D-1AAB-0441-9D66-FA5A6D550B90}"/>
              </a:ext>
            </a:extLst>
          </p:cNvPr>
          <p:cNvCxnSpPr>
            <a:cxnSpLocks/>
            <a:endCxn id="325" idx="1"/>
          </p:cNvCxnSpPr>
          <p:nvPr/>
        </p:nvCxnSpPr>
        <p:spPr>
          <a:xfrm>
            <a:off x="2689260" y="5418659"/>
            <a:ext cx="303757" cy="1707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4" name="直接箭头连接符 42">
            <a:extLst>
              <a:ext uri="{FF2B5EF4-FFF2-40B4-BE49-F238E27FC236}">
                <a16:creationId xmlns:a16="http://schemas.microsoft.com/office/drawing/2014/main" id="{06DD2CA9-97F3-8344-87AD-7E16C9228E3B}"/>
              </a:ext>
            </a:extLst>
          </p:cNvPr>
          <p:cNvCxnSpPr>
            <a:cxnSpLocks/>
          </p:cNvCxnSpPr>
          <p:nvPr/>
        </p:nvCxnSpPr>
        <p:spPr>
          <a:xfrm>
            <a:off x="3288789" y="4618273"/>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4" name="椭圆 353">
            <a:extLst>
              <a:ext uri="{FF2B5EF4-FFF2-40B4-BE49-F238E27FC236}">
                <a16:creationId xmlns:a16="http://schemas.microsoft.com/office/drawing/2014/main" id="{DB7CB24A-EB2D-0149-90C1-30A52F1820E7}"/>
              </a:ext>
            </a:extLst>
          </p:cNvPr>
          <p:cNvSpPr>
            <a:spLocks noChangeAspect="1"/>
          </p:cNvSpPr>
          <p:nvPr/>
        </p:nvSpPr>
        <p:spPr>
          <a:xfrm>
            <a:off x="870985" y="5478409"/>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1</a:t>
            </a:r>
            <a:endParaRPr lang="zh-CN" altLang="en-US" sz="2000" i="1" dirty="0">
              <a:solidFill>
                <a:srgbClr val="0070C0"/>
              </a:solidFill>
              <a:latin typeface="Times New Roman" pitchFamily="18" charset="0"/>
              <a:cs typeface="Times New Roman" pitchFamily="18" charset="0"/>
            </a:endParaRPr>
          </a:p>
        </p:txBody>
      </p:sp>
      <p:cxnSp>
        <p:nvCxnSpPr>
          <p:cNvPr id="357" name="直接箭头连接符 43">
            <a:extLst>
              <a:ext uri="{FF2B5EF4-FFF2-40B4-BE49-F238E27FC236}">
                <a16:creationId xmlns:a16="http://schemas.microsoft.com/office/drawing/2014/main" id="{0B93221F-A9D0-2D41-88AC-ADFBE662AEFE}"/>
              </a:ext>
            </a:extLst>
          </p:cNvPr>
          <p:cNvCxnSpPr>
            <a:cxnSpLocks/>
            <a:endCxn id="354" idx="0"/>
          </p:cNvCxnSpPr>
          <p:nvPr/>
        </p:nvCxnSpPr>
        <p:spPr>
          <a:xfrm>
            <a:off x="1100591" y="5145479"/>
            <a:ext cx="22422" cy="3329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8" name="直接箭头连接符 44">
            <a:extLst>
              <a:ext uri="{FF2B5EF4-FFF2-40B4-BE49-F238E27FC236}">
                <a16:creationId xmlns:a16="http://schemas.microsoft.com/office/drawing/2014/main" id="{38591BE6-72F1-CB41-93E4-F95E5D705051}"/>
              </a:ext>
            </a:extLst>
          </p:cNvPr>
          <p:cNvCxnSpPr>
            <a:cxnSpLocks/>
          </p:cNvCxnSpPr>
          <p:nvPr/>
        </p:nvCxnSpPr>
        <p:spPr>
          <a:xfrm flipH="1">
            <a:off x="1100591" y="4795431"/>
            <a:ext cx="132021" cy="3474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3" name="直接箭头连接符 43">
            <a:extLst>
              <a:ext uri="{FF2B5EF4-FFF2-40B4-BE49-F238E27FC236}">
                <a16:creationId xmlns:a16="http://schemas.microsoft.com/office/drawing/2014/main" id="{7611BF05-0389-A449-A57D-9B3BB6FA4387}"/>
              </a:ext>
            </a:extLst>
          </p:cNvPr>
          <p:cNvCxnSpPr>
            <a:cxnSpLocks/>
            <a:endCxn id="354" idx="0"/>
          </p:cNvCxnSpPr>
          <p:nvPr/>
        </p:nvCxnSpPr>
        <p:spPr>
          <a:xfrm flipH="1">
            <a:off x="1123013" y="5128815"/>
            <a:ext cx="43588" cy="3495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4" name="直接箭头连接符 44">
            <a:extLst>
              <a:ext uri="{FF2B5EF4-FFF2-40B4-BE49-F238E27FC236}">
                <a16:creationId xmlns:a16="http://schemas.microsoft.com/office/drawing/2014/main" id="{37CC0887-F7A6-C84C-AEDE-FBA2A5D10B27}"/>
              </a:ext>
            </a:extLst>
          </p:cNvPr>
          <p:cNvCxnSpPr>
            <a:cxnSpLocks/>
          </p:cNvCxnSpPr>
          <p:nvPr/>
        </p:nvCxnSpPr>
        <p:spPr>
          <a:xfrm flipH="1">
            <a:off x="1180849" y="4783309"/>
            <a:ext cx="145556" cy="3483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3" name="直接箭头连接符 42">
            <a:extLst>
              <a:ext uri="{FF2B5EF4-FFF2-40B4-BE49-F238E27FC236}">
                <a16:creationId xmlns:a16="http://schemas.microsoft.com/office/drawing/2014/main" id="{7D8486EC-9D9A-1142-B172-3116C85F90DD}"/>
              </a:ext>
            </a:extLst>
          </p:cNvPr>
          <p:cNvCxnSpPr>
            <a:cxnSpLocks/>
          </p:cNvCxnSpPr>
          <p:nvPr/>
        </p:nvCxnSpPr>
        <p:spPr>
          <a:xfrm>
            <a:off x="1240574" y="4581128"/>
            <a:ext cx="86492" cy="2322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83" name="椭圆 382">
            <a:extLst>
              <a:ext uri="{FF2B5EF4-FFF2-40B4-BE49-F238E27FC236}">
                <a16:creationId xmlns:a16="http://schemas.microsoft.com/office/drawing/2014/main" id="{152E8DAC-0EF0-484B-A743-889EC6B7E23A}"/>
              </a:ext>
            </a:extLst>
          </p:cNvPr>
          <p:cNvSpPr>
            <a:spLocks noChangeAspect="1"/>
          </p:cNvSpPr>
          <p:nvPr/>
        </p:nvSpPr>
        <p:spPr>
          <a:xfrm>
            <a:off x="7740352" y="5513453"/>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a:solidFill>
                  <a:srgbClr val="0070C0"/>
                </a:solidFill>
                <a:latin typeface="Times New Roman" pitchFamily="18" charset="0"/>
                <a:cs typeface="Times New Roman" pitchFamily="18" charset="0"/>
              </a:rPr>
              <a:t>n</a:t>
            </a:r>
            <a:endParaRPr lang="zh-CN" altLang="en-US" sz="2000" i="1" dirty="0">
              <a:solidFill>
                <a:srgbClr val="0070C0"/>
              </a:solidFill>
              <a:latin typeface="Times New Roman" pitchFamily="18" charset="0"/>
              <a:cs typeface="Times New Roman" pitchFamily="18" charset="0"/>
            </a:endParaRPr>
          </a:p>
        </p:txBody>
      </p:sp>
      <p:sp>
        <p:nvSpPr>
          <p:cNvPr id="412" name="TextBox 92">
            <a:extLst>
              <a:ext uri="{FF2B5EF4-FFF2-40B4-BE49-F238E27FC236}">
                <a16:creationId xmlns:a16="http://schemas.microsoft.com/office/drawing/2014/main" id="{3CF97DF5-73A2-F149-8A94-234C2FFC6401}"/>
              </a:ext>
            </a:extLst>
          </p:cNvPr>
          <p:cNvSpPr txBox="1"/>
          <p:nvPr/>
        </p:nvSpPr>
        <p:spPr>
          <a:xfrm>
            <a:off x="6643426" y="2387530"/>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413" name="TextBox 92">
            <a:extLst>
              <a:ext uri="{FF2B5EF4-FFF2-40B4-BE49-F238E27FC236}">
                <a16:creationId xmlns:a16="http://schemas.microsoft.com/office/drawing/2014/main" id="{6CC4BA10-6DC8-0F40-A172-DF5ECDCE678B}"/>
              </a:ext>
            </a:extLst>
          </p:cNvPr>
          <p:cNvSpPr txBox="1"/>
          <p:nvPr/>
        </p:nvSpPr>
        <p:spPr>
          <a:xfrm>
            <a:off x="6771383" y="5449309"/>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14" name="矩形 413">
                <a:extLst>
                  <a:ext uri="{FF2B5EF4-FFF2-40B4-BE49-F238E27FC236}">
                    <a16:creationId xmlns:a16="http://schemas.microsoft.com/office/drawing/2014/main" id="{D5C63D1B-5BB0-8447-A5B2-5486CF782295}"/>
                  </a:ext>
                </a:extLst>
              </p:cNvPr>
              <p:cNvSpPr/>
              <p:nvPr/>
            </p:nvSpPr>
            <p:spPr>
              <a:xfrm>
                <a:off x="6636711" y="4416681"/>
                <a:ext cx="2507289" cy="400110"/>
              </a:xfrm>
              <a:prstGeom prst="rect">
                <a:avLst/>
              </a:prstGeom>
            </p:spPr>
            <p:txBody>
              <a:bodyPr wrap="none">
                <a:spAutoFit/>
              </a:bodyPr>
              <a:lstStyle/>
              <a:p>
                <a14:m>
                  <m:oMath xmlns:m="http://schemas.openxmlformats.org/officeDocument/2006/math">
                    <m:acc>
                      <m:accPr>
                        <m:chr m:val="⃗"/>
                        <m:ctrlPr>
                          <a:rPr kumimoji="1" lang="en-US" altLang="zh-CN" sz="2000" b="0" i="1">
                            <a:latin typeface="Cambria Math" panose="02040503050406030204" pitchFamily="18" charset="0"/>
                          </a:rPr>
                        </m:ctrlPr>
                      </m:accPr>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𝑖</m:t>
                            </m:r>
                          </m:sub>
                        </m:sSub>
                      </m:e>
                    </m:acc>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𝑘</m:t>
                    </m:r>
                    <m:r>
                      <a:rPr kumimoji="1" lang="en-US" altLang="zh-CN" sz="2000" b="0" i="1">
                        <a:latin typeface="Cambria Math" panose="02040503050406030204" pitchFamily="18" charset="0"/>
                      </a:rPr>
                      <m:t>)</m:t>
                    </m:r>
                  </m:oMath>
                </a14:m>
                <a:r>
                  <a:rPr lang="en-US" altLang="zh-CN" sz="2000" b="0" dirty="0">
                    <a:latin typeface="Corbel" panose="020B0503020204020204" pitchFamily="34" charset="0"/>
                  </a:rPr>
                  <a:t>: The PPR of </a:t>
                </a:r>
                <a14:m>
                  <m:oMath xmlns:m="http://schemas.openxmlformats.org/officeDocument/2006/math">
                    <m:sSub>
                      <m:sSubPr>
                        <m:ctrlPr>
                          <a:rPr lang="en-US" altLang="zh-CN" sz="2000" b="0" i="1" kern="0">
                            <a:latin typeface="Cambria Math" panose="02040503050406030204" pitchFamily="18" charset="0"/>
                            <a:ea typeface="Cambria Math" panose="02040503050406030204" pitchFamily="18" charset="0"/>
                          </a:rPr>
                        </m:ctrlPr>
                      </m:sSubPr>
                      <m:e>
                        <m:r>
                          <a:rPr lang="en-US" altLang="zh-CN" sz="2000" b="0" i="1" kern="0">
                            <a:latin typeface="Cambria Math" panose="02040503050406030204" pitchFamily="18" charset="0"/>
                            <a:ea typeface="Cambria Math" panose="02040503050406030204" pitchFamily="18" charset="0"/>
                          </a:rPr>
                          <m:t>𝑣</m:t>
                        </m:r>
                      </m:e>
                      <m:sub>
                        <m:r>
                          <a:rPr lang="en-US" altLang="zh-CN" sz="2000" b="0" i="1" kern="0">
                            <a:latin typeface="Cambria Math" panose="02040503050406030204" pitchFamily="18" charset="0"/>
                            <a:ea typeface="Cambria Math" panose="02040503050406030204" pitchFamily="18" charset="0"/>
                          </a:rPr>
                          <m:t>𝑘</m:t>
                        </m:r>
                      </m:sub>
                    </m:sSub>
                  </m:oMath>
                </a14:m>
                <a:r>
                  <a:rPr lang="en-US" altLang="zh-CN" sz="2000" b="0" kern="0" dirty="0">
                    <a:latin typeface="Corbel" panose="020B0503020204020204" pitchFamily="34" charset="0"/>
                    <a:ea typeface="Cambria Math" panose="02040503050406030204" pitchFamily="18" charset="0"/>
                  </a:rPr>
                  <a:t> </a:t>
                </a:r>
                <a:endParaRPr lang="zh-CN" altLang="en-US" sz="2000" dirty="0"/>
              </a:p>
            </p:txBody>
          </p:sp>
        </mc:Choice>
        <mc:Fallback xmlns="">
          <p:sp>
            <p:nvSpPr>
              <p:cNvPr id="414" name="矩形 413">
                <a:extLst>
                  <a:ext uri="{FF2B5EF4-FFF2-40B4-BE49-F238E27FC236}">
                    <a16:creationId xmlns:a16="http://schemas.microsoft.com/office/drawing/2014/main" id="{D5C63D1B-5BB0-8447-A5B2-5486CF782295}"/>
                  </a:ext>
                </a:extLst>
              </p:cNvPr>
              <p:cNvSpPr>
                <a:spLocks noRot="1" noChangeAspect="1" noMove="1" noResize="1" noEditPoints="1" noAdjustHandles="1" noChangeArrowheads="1" noChangeShapeType="1" noTextEdit="1"/>
              </p:cNvSpPr>
              <p:nvPr/>
            </p:nvSpPr>
            <p:spPr>
              <a:xfrm>
                <a:off x="6636711" y="4416681"/>
                <a:ext cx="2507289" cy="400110"/>
              </a:xfrm>
              <a:prstGeom prst="rect">
                <a:avLst/>
              </a:prstGeom>
              <a:blipFill>
                <a:blip r:embed="rId13"/>
                <a:stretch>
                  <a:fillRect t="-9677" b="-25806"/>
                </a:stretch>
              </a:blipFill>
            </p:spPr>
            <p:txBody>
              <a:bodyPr/>
              <a:lstStyle/>
              <a:p>
                <a:r>
                  <a:rPr lang="zh-CN" altLang="en-US">
                    <a:noFill/>
                  </a:rPr>
                  <a:t> </a:t>
                </a:r>
              </a:p>
            </p:txBody>
          </p:sp>
        </mc:Fallback>
      </mc:AlternateContent>
      <p:cxnSp>
        <p:nvCxnSpPr>
          <p:cNvPr id="416" name="直线连接符 415">
            <a:extLst>
              <a:ext uri="{FF2B5EF4-FFF2-40B4-BE49-F238E27FC236}">
                <a16:creationId xmlns:a16="http://schemas.microsoft.com/office/drawing/2014/main" id="{144FF3FB-FCF4-D044-B966-2D141BDA33ED}"/>
              </a:ext>
            </a:extLst>
          </p:cNvPr>
          <p:cNvCxnSpPr/>
          <p:nvPr/>
        </p:nvCxnSpPr>
        <p:spPr>
          <a:xfrm>
            <a:off x="345333" y="3717032"/>
            <a:ext cx="8507792" cy="0"/>
          </a:xfrm>
          <a:prstGeom prst="line">
            <a:avLst/>
          </a:prstGeom>
          <a:ln w="38100" cmpd="sng">
            <a:solidFill>
              <a:schemeClr val="bg1">
                <a:lumMod val="50000"/>
              </a:schemeClr>
            </a:solidFill>
            <a:prstDash val="solid"/>
          </a:ln>
        </p:spPr>
        <p:style>
          <a:lnRef idx="1">
            <a:schemeClr val="dk1"/>
          </a:lnRef>
          <a:fillRef idx="0">
            <a:schemeClr val="dk1"/>
          </a:fillRef>
          <a:effectRef idx="0">
            <a:schemeClr val="dk1"/>
          </a:effectRef>
          <a:fontRef idx="minor">
            <a:schemeClr val="tx1"/>
          </a:fontRef>
        </p:style>
      </p:cxnSp>
      <p:sp>
        <p:nvSpPr>
          <p:cNvPr id="417" name="矩形 416">
            <a:extLst>
              <a:ext uri="{FF2B5EF4-FFF2-40B4-BE49-F238E27FC236}">
                <a16:creationId xmlns:a16="http://schemas.microsoft.com/office/drawing/2014/main" id="{5BA06D5A-D05C-9245-88B1-796E36F62922}"/>
              </a:ext>
            </a:extLst>
          </p:cNvPr>
          <p:cNvSpPr/>
          <p:nvPr/>
        </p:nvSpPr>
        <p:spPr>
          <a:xfrm>
            <a:off x="276717" y="1053897"/>
            <a:ext cx="4098936" cy="430887"/>
          </a:xfrm>
          <a:prstGeom prst="rect">
            <a:avLst/>
          </a:prstGeom>
        </p:spPr>
        <p:txBody>
          <a:bodyPr wrap="square">
            <a:spAutoFit/>
          </a:bodyPr>
          <a:lstStyle/>
          <a:p>
            <a:r>
              <a:rPr kumimoji="1" lang="en-US" altLang="zh-CN" sz="2200" dirty="0">
                <a:solidFill>
                  <a:srgbClr val="C00000"/>
                </a:solidFill>
              </a:rPr>
              <a:t>Linearization</a:t>
            </a:r>
            <a:r>
              <a:rPr kumimoji="1" lang="en-US" altLang="zh-CN" sz="2200" dirty="0"/>
              <a:t>[</a:t>
            </a:r>
            <a:r>
              <a:rPr kumimoji="1" lang="en-US" altLang="zh-CN" sz="1800" dirty="0">
                <a:latin typeface="Corbel" panose="020B0503020204020204" pitchFamily="34" charset="0"/>
              </a:rPr>
              <a:t>Maehara, ICDE15</a:t>
            </a:r>
            <a:r>
              <a:rPr kumimoji="1" lang="en-US" altLang="zh-CN" sz="2200" dirty="0"/>
              <a:t>]</a:t>
            </a:r>
            <a:endParaRPr lang="zh-CN" altLang="en-US" sz="2000" dirty="0"/>
          </a:p>
        </p:txBody>
      </p:sp>
      <mc:AlternateContent xmlns:mc="http://schemas.openxmlformats.org/markup-compatibility/2006" xmlns:a14="http://schemas.microsoft.com/office/drawing/2010/main">
        <mc:Choice Requires="a14">
          <p:sp>
            <p:nvSpPr>
              <p:cNvPr id="418" name="矩形 417">
                <a:extLst>
                  <a:ext uri="{FF2B5EF4-FFF2-40B4-BE49-F238E27FC236}">
                    <a16:creationId xmlns:a16="http://schemas.microsoft.com/office/drawing/2014/main" id="{8D70D610-EFC5-6040-A14F-B0EBD00EAE0A}"/>
                  </a:ext>
                </a:extLst>
              </p:cNvPr>
              <p:cNvSpPr/>
              <p:nvPr/>
            </p:nvSpPr>
            <p:spPr>
              <a:xfrm>
                <a:off x="4147209" y="980728"/>
                <a:ext cx="3166555" cy="589072"/>
              </a:xfrm>
              <a:prstGeom prst="rect">
                <a:avLst/>
              </a:prstGeom>
            </p:spPr>
            <p:txBody>
              <a:bodyPr wrap="square">
                <a:spAutoFit/>
              </a:bodyPr>
              <a:lstStyle/>
              <a:p>
                <a:r>
                  <a:rPr kumimoji="1" lang="en-US" altLang="zh-CN" sz="2200" b="0" dirty="0"/>
                  <a:t>#Total Walks</a:t>
                </a:r>
                <a14:m>
                  <m:oMath xmlns:m="http://schemas.openxmlformats.org/officeDocument/2006/math">
                    <m:r>
                      <a:rPr kumimoji="1" lang="en-US" altLang="zh-CN" sz="2200" b="0" i="1" smtClean="0">
                        <a:latin typeface="Cambria Math" panose="02040503050406030204" pitchFamily="18" charset="0"/>
                      </a:rPr>
                      <m:t>=</m:t>
                    </m:r>
                    <m:r>
                      <a:rPr kumimoji="1" lang="en-US" altLang="zh-CN" sz="2200" b="1" i="1" smtClean="0">
                        <a:solidFill>
                          <a:srgbClr val="C00000"/>
                        </a:solidFill>
                        <a:latin typeface="Cambria Math" panose="02040503050406030204" pitchFamily="18" charset="0"/>
                      </a:rPr>
                      <m:t>𝒏</m:t>
                    </m:r>
                    <m:r>
                      <a:rPr kumimoji="1" lang="en-US" altLang="zh-CN" sz="2200" b="1" i="1">
                        <a:solidFill>
                          <a:srgbClr val="C00000"/>
                        </a:solidFill>
                        <a:latin typeface="Cambria Math" panose="02040503050406030204" pitchFamily="18" charset="0"/>
                        <a:ea typeface="Cambria Math" panose="02040503050406030204" pitchFamily="18" charset="0"/>
                      </a:rPr>
                      <m:t>∙</m:t>
                    </m:r>
                    <m:f>
                      <m:fPr>
                        <m:ctrlPr>
                          <a:rPr kumimoji="1" lang="en-US" altLang="zh-CN" sz="2200" i="1">
                            <a:solidFill>
                              <a:srgbClr val="C00000"/>
                            </a:solidFill>
                            <a:latin typeface="Cambria Math" panose="02040503050406030204" pitchFamily="18" charset="0"/>
                          </a:rPr>
                        </m:ctrlPr>
                      </m:fPr>
                      <m:num>
                        <m:func>
                          <m:funcPr>
                            <m:ctrlPr>
                              <a:rPr kumimoji="1" lang="en-US" altLang="zh-CN" sz="2200" i="1">
                                <a:solidFill>
                                  <a:srgbClr val="C00000"/>
                                </a:solidFill>
                                <a:latin typeface="Cambria Math" panose="02040503050406030204" pitchFamily="18" charset="0"/>
                              </a:rPr>
                            </m:ctrlPr>
                          </m:funcPr>
                          <m:fName>
                            <m:r>
                              <a:rPr kumimoji="1" lang="en-US" altLang="zh-CN" sz="2200" b="1" i="1">
                                <a:solidFill>
                                  <a:srgbClr val="C00000"/>
                                </a:solidFill>
                                <a:latin typeface="Cambria Math" panose="02040503050406030204" pitchFamily="18" charset="0"/>
                              </a:rPr>
                              <m:t>𝐥𝐨𝐠</m:t>
                            </m:r>
                          </m:fName>
                          <m:e>
                            <m:r>
                              <a:rPr kumimoji="1" lang="en-US" altLang="zh-CN" sz="2200" b="1" i="1">
                                <a:solidFill>
                                  <a:srgbClr val="C00000"/>
                                </a:solidFill>
                                <a:latin typeface="Cambria Math" panose="02040503050406030204" pitchFamily="18" charset="0"/>
                              </a:rPr>
                              <m:t>𝒏</m:t>
                            </m:r>
                          </m:e>
                        </m:func>
                      </m:num>
                      <m:den>
                        <m:r>
                          <a:rPr kumimoji="1" lang="en-US" altLang="zh-CN" sz="2200" b="1" i="1">
                            <a:solidFill>
                              <a:srgbClr val="C00000"/>
                            </a:solidFill>
                            <a:latin typeface="Cambria Math" panose="02040503050406030204" pitchFamily="18" charset="0"/>
                          </a:rPr>
                          <m:t>𝒏</m:t>
                        </m:r>
                      </m:den>
                    </m:f>
                  </m:oMath>
                </a14:m>
                <a:endParaRPr lang="zh-CN" altLang="en-US" sz="2000" dirty="0"/>
              </a:p>
            </p:txBody>
          </p:sp>
        </mc:Choice>
        <mc:Fallback xmlns="">
          <p:sp>
            <p:nvSpPr>
              <p:cNvPr id="418" name="矩形 417">
                <a:extLst>
                  <a:ext uri="{FF2B5EF4-FFF2-40B4-BE49-F238E27FC236}">
                    <a16:creationId xmlns:a16="http://schemas.microsoft.com/office/drawing/2014/main" id="{8D70D610-EFC5-6040-A14F-B0EBD00EAE0A}"/>
                  </a:ext>
                </a:extLst>
              </p:cNvPr>
              <p:cNvSpPr>
                <a:spLocks noRot="1" noChangeAspect="1" noMove="1" noResize="1" noEditPoints="1" noAdjustHandles="1" noChangeArrowheads="1" noChangeShapeType="1" noTextEdit="1"/>
              </p:cNvSpPr>
              <p:nvPr/>
            </p:nvSpPr>
            <p:spPr>
              <a:xfrm>
                <a:off x="4147209" y="980728"/>
                <a:ext cx="3166555" cy="589072"/>
              </a:xfrm>
              <a:prstGeom prst="rect">
                <a:avLst/>
              </a:prstGeom>
              <a:blipFill>
                <a:blip r:embed="rId14"/>
                <a:stretch>
                  <a:fillRect l="-2400" b="-4167"/>
                </a:stretch>
              </a:blipFill>
            </p:spPr>
            <p:txBody>
              <a:bodyPr/>
              <a:lstStyle/>
              <a:p>
                <a:r>
                  <a:rPr lang="zh-CN" altLang="en-US">
                    <a:noFill/>
                  </a:rPr>
                  <a:t> </a:t>
                </a:r>
              </a:p>
            </p:txBody>
          </p:sp>
        </mc:Fallback>
      </mc:AlternateContent>
      <p:sp>
        <p:nvSpPr>
          <p:cNvPr id="419" name="矩形 418">
            <a:extLst>
              <a:ext uri="{FF2B5EF4-FFF2-40B4-BE49-F238E27FC236}">
                <a16:creationId xmlns:a16="http://schemas.microsoft.com/office/drawing/2014/main" id="{13D9D53E-0829-264A-B967-53A67CEF96EB}"/>
              </a:ext>
            </a:extLst>
          </p:cNvPr>
          <p:cNvSpPr/>
          <p:nvPr/>
        </p:nvSpPr>
        <p:spPr>
          <a:xfrm>
            <a:off x="348557" y="3933056"/>
            <a:ext cx="1919187" cy="430887"/>
          </a:xfrm>
          <a:prstGeom prst="rect">
            <a:avLst/>
          </a:prstGeom>
        </p:spPr>
        <p:txBody>
          <a:bodyPr wrap="square">
            <a:spAutoFit/>
          </a:bodyPr>
          <a:lstStyle/>
          <a:p>
            <a:r>
              <a:rPr kumimoji="1" lang="en-US" altLang="zh-CN" sz="2200" dirty="0">
                <a:solidFill>
                  <a:srgbClr val="C00000"/>
                </a:solidFill>
              </a:rPr>
              <a:t>Our </a:t>
            </a:r>
            <a:r>
              <a:rPr kumimoji="1" lang="en-US" altLang="zh-CN" sz="2200" dirty="0" err="1">
                <a:solidFill>
                  <a:srgbClr val="C00000"/>
                </a:solidFill>
              </a:rPr>
              <a:t>ExactSim</a:t>
            </a:r>
            <a:r>
              <a:rPr kumimoji="1" lang="en-US" altLang="zh-CN" sz="2200" dirty="0">
                <a:solidFill>
                  <a:srgbClr val="C00000"/>
                </a:solidFill>
              </a:rPr>
              <a:t> </a:t>
            </a:r>
            <a:endParaRPr lang="zh-CN" altLang="en-US" sz="2000" dirty="0"/>
          </a:p>
        </p:txBody>
      </p:sp>
    </p:spTree>
    <p:extLst>
      <p:ext uri="{BB962C8B-B14F-4D97-AF65-F5344CB8AC3E}">
        <p14:creationId xmlns:p14="http://schemas.microsoft.com/office/powerpoint/2010/main" val="142732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B443DB3-C630-A045-9F73-9ABC4A8DEF13}"/>
              </a:ext>
            </a:extLst>
          </p:cNvPr>
          <p:cNvSpPr>
            <a:spLocks noGrp="1" noChangeArrowheads="1"/>
          </p:cNvSpPr>
          <p:nvPr>
            <p:ph type="title"/>
          </p:nvPr>
        </p:nvSpPr>
        <p:spPr>
          <a:xfrm>
            <a:off x="1214414" y="68040"/>
            <a:ext cx="7358114" cy="1128712"/>
          </a:xfrm>
        </p:spPr>
        <p:txBody>
          <a:bodyPr/>
          <a:lstStyle/>
          <a:p>
            <a:pPr eaLnBrk="1" hangingPunct="1"/>
            <a:r>
              <a:rPr lang="en-US" altLang="zh-CN" dirty="0" err="1">
                <a:ea typeface="宋体" pitchFamily="2" charset="-122"/>
              </a:rPr>
              <a:t>SimRank</a:t>
            </a:r>
            <a:r>
              <a:rPr lang="en-US" altLang="zh-CN" dirty="0">
                <a:ea typeface="宋体" pitchFamily="2" charset="-122"/>
              </a:rPr>
              <a:t> Applications</a:t>
            </a:r>
          </a:p>
        </p:txBody>
      </p:sp>
      <p:sp>
        <p:nvSpPr>
          <p:cNvPr id="5" name="Rectangle 3">
            <a:extLst>
              <a:ext uri="{FF2B5EF4-FFF2-40B4-BE49-F238E27FC236}">
                <a16:creationId xmlns:a16="http://schemas.microsoft.com/office/drawing/2014/main" id="{C6378785-479F-8549-84D5-C2F61BD38A44}"/>
              </a:ext>
            </a:extLst>
          </p:cNvPr>
          <p:cNvSpPr txBox="1">
            <a:spLocks noChangeArrowheads="1"/>
          </p:cNvSpPr>
          <p:nvPr/>
        </p:nvSpPr>
        <p:spPr bwMode="auto">
          <a:xfrm>
            <a:off x="395536" y="1268760"/>
            <a:ext cx="8229600" cy="169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lvl="1" eaLnBrk="1" hangingPunct="1"/>
            <a:r>
              <a:rPr lang="en-US" altLang="zh-CN" b="0" kern="0">
                <a:ea typeface="宋体" pitchFamily="2" charset="-122"/>
              </a:rPr>
              <a:t>SPAM detection  </a:t>
            </a:r>
            <a:r>
              <a:rPr lang="en-US" altLang="zh-CN" b="0" kern="0">
                <a:solidFill>
                  <a:srgbClr val="009900"/>
                </a:solidFill>
                <a:latin typeface="Comic Sans MS" pitchFamily="66" charset="0"/>
                <a:ea typeface="宋体" pitchFamily="2" charset="-122"/>
              </a:rPr>
              <a:t>[KDD12]</a:t>
            </a:r>
            <a:endParaRPr lang="en-US" altLang="zh-CN" b="0" kern="0">
              <a:ea typeface="宋体" pitchFamily="2" charset="-122"/>
            </a:endParaRPr>
          </a:p>
          <a:p>
            <a:pPr lvl="1" eaLnBrk="1" hangingPunct="1"/>
            <a:r>
              <a:rPr lang="en-US" altLang="zh-CN" b="0" kern="0">
                <a:ea typeface="宋体" pitchFamily="2" charset="-122"/>
              </a:rPr>
              <a:t>Recommendation system </a:t>
            </a:r>
            <a:r>
              <a:rPr lang="en-US" altLang="zh-CN" b="0" kern="0">
                <a:solidFill>
                  <a:srgbClr val="009900"/>
                </a:solidFill>
                <a:latin typeface="Comic Sans MS" pitchFamily="66" charset="0"/>
                <a:ea typeface="宋体" pitchFamily="2" charset="-122"/>
              </a:rPr>
              <a:t>[WWW15]</a:t>
            </a:r>
            <a:endParaRPr lang="en-US" altLang="zh-CN" b="0" kern="0">
              <a:ea typeface="宋体" pitchFamily="2" charset="-122"/>
            </a:endParaRPr>
          </a:p>
          <a:p>
            <a:pPr lvl="1" eaLnBrk="1" hangingPunct="1"/>
            <a:r>
              <a:rPr lang="en-US" altLang="zh-CN" b="0" kern="0">
                <a:ea typeface="宋体" pitchFamily="2" charset="-122"/>
              </a:rPr>
              <a:t>Clustering via semantic links </a:t>
            </a:r>
            <a:r>
              <a:rPr lang="en-US" altLang="zh-CN" b="0" kern="0">
                <a:solidFill>
                  <a:srgbClr val="009900"/>
                </a:solidFill>
                <a:latin typeface="Comic Sans MS" pitchFamily="66" charset="0"/>
                <a:ea typeface="宋体" pitchFamily="2" charset="-122"/>
              </a:rPr>
              <a:t>[VLDB06]</a:t>
            </a:r>
            <a:endParaRPr lang="en-US" altLang="zh-CN" b="0" kern="0" dirty="0">
              <a:solidFill>
                <a:srgbClr val="009900"/>
              </a:solidFill>
              <a:latin typeface="Comic Sans MS" pitchFamily="66" charset="0"/>
              <a:ea typeface="宋体" pitchFamily="2" charset="-122"/>
            </a:endParaRPr>
          </a:p>
        </p:txBody>
      </p:sp>
      <p:pic>
        <p:nvPicPr>
          <p:cNvPr id="6" name="Picture 2">
            <a:extLst>
              <a:ext uri="{FF2B5EF4-FFF2-40B4-BE49-F238E27FC236}">
                <a16:creationId xmlns:a16="http://schemas.microsoft.com/office/drawing/2014/main" id="{901F4B14-7FEF-5747-B658-AA181D75FCC9}"/>
              </a:ext>
            </a:extLst>
          </p:cNvPr>
          <p:cNvPicPr>
            <a:picLocks noChangeAspect="1" noChangeArrowheads="1"/>
          </p:cNvPicPr>
          <p:nvPr/>
        </p:nvPicPr>
        <p:blipFill>
          <a:blip r:embed="rId3" cstate="print"/>
          <a:srcRect/>
          <a:stretch>
            <a:fillRect/>
          </a:stretch>
        </p:blipFill>
        <p:spPr bwMode="auto">
          <a:xfrm>
            <a:off x="179512" y="4443413"/>
            <a:ext cx="4181475" cy="1866900"/>
          </a:xfrm>
          <a:prstGeom prst="rect">
            <a:avLst/>
          </a:prstGeom>
          <a:noFill/>
          <a:ln w="25400">
            <a:noFill/>
            <a:miter lim="800000"/>
            <a:headEnd/>
            <a:tailEnd/>
          </a:ln>
        </p:spPr>
      </p:pic>
      <p:pic>
        <p:nvPicPr>
          <p:cNvPr id="7" name="Picture 3">
            <a:extLst>
              <a:ext uri="{FF2B5EF4-FFF2-40B4-BE49-F238E27FC236}">
                <a16:creationId xmlns:a16="http://schemas.microsoft.com/office/drawing/2014/main" id="{1562750A-6D9E-0D40-A1A7-6B6B3DFE25CE}"/>
              </a:ext>
            </a:extLst>
          </p:cNvPr>
          <p:cNvPicPr>
            <a:picLocks noChangeAspect="1" noChangeArrowheads="1"/>
          </p:cNvPicPr>
          <p:nvPr/>
        </p:nvPicPr>
        <p:blipFill>
          <a:blip r:embed="rId4" cstate="print"/>
          <a:srcRect/>
          <a:stretch>
            <a:fillRect/>
          </a:stretch>
        </p:blipFill>
        <p:spPr bwMode="auto">
          <a:xfrm>
            <a:off x="1991519" y="3429000"/>
            <a:ext cx="3124200" cy="2881313"/>
          </a:xfrm>
          <a:prstGeom prst="rect">
            <a:avLst/>
          </a:prstGeom>
          <a:noFill/>
          <a:ln w="25400">
            <a:solidFill>
              <a:srgbClr val="0070C0"/>
            </a:solidFill>
            <a:miter lim="800000"/>
            <a:headEnd/>
            <a:tailEnd/>
          </a:ln>
        </p:spPr>
      </p:pic>
      <p:pic>
        <p:nvPicPr>
          <p:cNvPr id="8" name="Picture 2">
            <a:extLst>
              <a:ext uri="{FF2B5EF4-FFF2-40B4-BE49-F238E27FC236}">
                <a16:creationId xmlns:a16="http://schemas.microsoft.com/office/drawing/2014/main" id="{BB1E8395-A02C-EA4C-8A3C-879792A1042F}"/>
              </a:ext>
            </a:extLst>
          </p:cNvPr>
          <p:cNvPicPr>
            <a:picLocks noChangeAspect="1" noChangeArrowheads="1"/>
          </p:cNvPicPr>
          <p:nvPr/>
        </p:nvPicPr>
        <p:blipFill>
          <a:blip r:embed="rId5" cstate="print"/>
          <a:srcRect/>
          <a:stretch>
            <a:fillRect/>
          </a:stretch>
        </p:blipFill>
        <p:spPr bwMode="auto">
          <a:xfrm>
            <a:off x="2894841" y="2996952"/>
            <a:ext cx="6099810" cy="3032760"/>
          </a:xfrm>
          <a:prstGeom prst="rect">
            <a:avLst/>
          </a:prstGeom>
          <a:noFill/>
          <a:ln w="25400">
            <a:solidFill>
              <a:srgbClr val="0070C0"/>
            </a:solidFill>
            <a:miter lim="800000"/>
            <a:headEnd/>
            <a:tailEnd/>
          </a:ln>
        </p:spPr>
      </p:pic>
    </p:spTree>
    <p:extLst>
      <p:ext uri="{BB962C8B-B14F-4D97-AF65-F5344CB8AC3E}">
        <p14:creationId xmlns:p14="http://schemas.microsoft.com/office/powerpoint/2010/main" val="187705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1070398" y="140048"/>
                <a:ext cx="7750074" cy="1128712"/>
              </a:xfrm>
            </p:spPr>
            <p:txBody>
              <a:bodyPr/>
              <a:lstStyle/>
              <a:p>
                <a:r>
                  <a:rPr kumimoji="1" lang="en-US" altLang="zh-CN" sz="2800" dirty="0"/>
                  <a:t>Local deterministic exploitation for </a:t>
                </a:r>
                <a14:m>
                  <m:oMath xmlns:m="http://schemas.openxmlformats.org/officeDocument/2006/math">
                    <m:r>
                      <a:rPr kumimoji="1" lang="en-US" altLang="zh-CN" sz="2800" b="1" i="1" smtClean="0">
                        <a:latin typeface="Cambria Math" panose="02040503050406030204" pitchFamily="18" charset="0"/>
                      </a:rPr>
                      <m:t>𝑫</m:t>
                    </m:r>
                  </m:oMath>
                </a14:m>
                <a:endParaRPr kumimoji="1" lang="zh-CN" altLang="en-US" sz="2800" dirty="0"/>
              </a:p>
            </p:txBody>
          </p:sp>
        </mc:Choice>
        <mc:Fallback xmlns="">
          <p:sp>
            <p:nvSpPr>
              <p:cNvPr id="2" name="标题 1">
                <a:extLst>
                  <a:ext uri="{FF2B5EF4-FFF2-40B4-BE49-F238E27FC236}">
                    <a16:creationId xmlns:a16="http://schemas.microsoft.com/office/drawing/2014/main" id="{EF737805-778F-2243-B3FA-28126843419E}"/>
                  </a:ext>
                </a:extLst>
              </p:cNvPr>
              <p:cNvSpPr>
                <a:spLocks noGrp="1" noRot="1" noChangeAspect="1" noMove="1" noResize="1" noEditPoints="1" noAdjustHandles="1" noChangeArrowheads="1" noChangeShapeType="1" noTextEdit="1"/>
              </p:cNvSpPr>
              <p:nvPr>
                <p:ph type="title"/>
              </p:nvPr>
            </p:nvSpPr>
            <p:spPr>
              <a:xfrm>
                <a:off x="1070398" y="140048"/>
                <a:ext cx="7750074" cy="1128712"/>
              </a:xfrm>
              <a:blipFill>
                <a:blip r:embed="rId3"/>
                <a:stretch>
                  <a:fillRect l="-1800"/>
                </a:stretch>
              </a:blipFill>
            </p:spPr>
            <p:txBody>
              <a:bodyPr/>
              <a:lstStyle/>
              <a:p>
                <a:r>
                  <a:rPr lang="zh-CN" altLang="en-US">
                    <a:noFill/>
                  </a:rPr>
                  <a:t> </a:t>
                </a:r>
              </a:p>
            </p:txBody>
          </p:sp>
        </mc:Fallback>
      </mc:AlternateContent>
      <p:sp>
        <p:nvSpPr>
          <p:cNvPr id="4" name="椭圆 3">
            <a:extLst>
              <a:ext uri="{FF2B5EF4-FFF2-40B4-BE49-F238E27FC236}">
                <a16:creationId xmlns:a16="http://schemas.microsoft.com/office/drawing/2014/main" id="{68B1EC7D-4C40-1D4F-853B-6C2722EBA400}"/>
              </a:ext>
            </a:extLst>
          </p:cNvPr>
          <p:cNvSpPr>
            <a:spLocks noChangeAspect="1"/>
          </p:cNvSpPr>
          <p:nvPr/>
        </p:nvSpPr>
        <p:spPr>
          <a:xfrm>
            <a:off x="1741140" y="6021288"/>
            <a:ext cx="504056" cy="50405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cs typeface="Times New Roman" pitchFamily="18" charset="0"/>
              </a:rPr>
              <a:t>k</a:t>
            </a:r>
            <a:endParaRPr lang="zh-CN" altLang="en-US" sz="2000" dirty="0">
              <a:solidFill>
                <a:schemeClr val="bg1"/>
              </a:solidFill>
              <a:latin typeface="Times New Roman" pitchFamily="18" charset="0"/>
              <a:cs typeface="Times New Roman" pitchFamily="18" charset="0"/>
            </a:endParaRPr>
          </a:p>
        </p:txBody>
      </p:sp>
      <p:sp>
        <p:nvSpPr>
          <p:cNvPr id="5" name="椭圆 4">
            <a:extLst>
              <a:ext uri="{FF2B5EF4-FFF2-40B4-BE49-F238E27FC236}">
                <a16:creationId xmlns:a16="http://schemas.microsoft.com/office/drawing/2014/main" id="{0CC392C8-F5CA-6945-BAC6-282144966C4D}"/>
              </a:ext>
            </a:extLst>
          </p:cNvPr>
          <p:cNvSpPr>
            <a:spLocks noChangeAspect="1"/>
          </p:cNvSpPr>
          <p:nvPr/>
        </p:nvSpPr>
        <p:spPr>
          <a:xfrm>
            <a:off x="517004"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6</a:t>
            </a:r>
            <a:endParaRPr lang="zh-CN" altLang="en-US" sz="2000" dirty="0">
              <a:solidFill>
                <a:schemeClr val="tx1"/>
              </a:solidFill>
              <a:latin typeface="Times New Roman" pitchFamily="18" charset="0"/>
              <a:cs typeface="Times New Roman" pitchFamily="18" charset="0"/>
            </a:endParaRPr>
          </a:p>
        </p:txBody>
      </p:sp>
      <p:sp>
        <p:nvSpPr>
          <p:cNvPr id="6" name="椭圆 5">
            <a:extLst>
              <a:ext uri="{FF2B5EF4-FFF2-40B4-BE49-F238E27FC236}">
                <a16:creationId xmlns:a16="http://schemas.microsoft.com/office/drawing/2014/main" id="{1294058A-B192-E848-87C8-FE0C4AB15AB2}"/>
              </a:ext>
            </a:extLst>
          </p:cNvPr>
          <p:cNvSpPr>
            <a:spLocks noChangeAspect="1"/>
          </p:cNvSpPr>
          <p:nvPr/>
        </p:nvSpPr>
        <p:spPr>
          <a:xfrm>
            <a:off x="1165287" y="49411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4</a:t>
            </a:r>
            <a:endParaRPr lang="zh-CN" altLang="en-US" sz="2000" dirty="0">
              <a:solidFill>
                <a:schemeClr val="tx1"/>
              </a:solidFill>
              <a:latin typeface="Times New Roman" pitchFamily="18" charset="0"/>
              <a:cs typeface="Times New Roman" pitchFamily="18" charset="0"/>
            </a:endParaRPr>
          </a:p>
        </p:txBody>
      </p:sp>
      <p:sp>
        <p:nvSpPr>
          <p:cNvPr id="7" name="椭圆 6">
            <a:extLst>
              <a:ext uri="{FF2B5EF4-FFF2-40B4-BE49-F238E27FC236}">
                <a16:creationId xmlns:a16="http://schemas.microsoft.com/office/drawing/2014/main" id="{5952A96D-5670-EE48-A1E4-52413BAB7506}"/>
              </a:ext>
            </a:extLst>
          </p:cNvPr>
          <p:cNvSpPr>
            <a:spLocks noChangeAspect="1"/>
          </p:cNvSpPr>
          <p:nvPr/>
        </p:nvSpPr>
        <p:spPr>
          <a:xfrm>
            <a:off x="2029383" y="4941168"/>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p:txBody>
      </p:sp>
      <p:sp>
        <p:nvSpPr>
          <p:cNvPr id="10" name="椭圆 9">
            <a:extLst>
              <a:ext uri="{FF2B5EF4-FFF2-40B4-BE49-F238E27FC236}">
                <a16:creationId xmlns:a16="http://schemas.microsoft.com/office/drawing/2014/main" id="{2D01C895-4800-2F48-8092-D26C767A1409}"/>
              </a:ext>
            </a:extLst>
          </p:cNvPr>
          <p:cNvSpPr>
            <a:spLocks noChangeAspect="1"/>
          </p:cNvSpPr>
          <p:nvPr/>
        </p:nvSpPr>
        <p:spPr>
          <a:xfrm>
            <a:off x="2461431"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8</a:t>
            </a:r>
            <a:endParaRPr lang="zh-CN" altLang="en-US" sz="2000" dirty="0">
              <a:solidFill>
                <a:schemeClr val="tx1"/>
              </a:solidFill>
              <a:latin typeface="Times New Roman" pitchFamily="18" charset="0"/>
              <a:cs typeface="Times New Roman" pitchFamily="18" charset="0"/>
            </a:endParaRPr>
          </a:p>
        </p:txBody>
      </p:sp>
      <p:sp>
        <p:nvSpPr>
          <p:cNvPr id="11" name="椭圆 10">
            <a:extLst>
              <a:ext uri="{FF2B5EF4-FFF2-40B4-BE49-F238E27FC236}">
                <a16:creationId xmlns:a16="http://schemas.microsoft.com/office/drawing/2014/main" id="{12A892BC-5831-1D41-B24C-D58536DE63D6}"/>
              </a:ext>
            </a:extLst>
          </p:cNvPr>
          <p:cNvSpPr>
            <a:spLocks noChangeAspect="1"/>
          </p:cNvSpPr>
          <p:nvPr/>
        </p:nvSpPr>
        <p:spPr>
          <a:xfrm>
            <a:off x="1597335"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5</a:t>
            </a:r>
            <a:endParaRPr lang="zh-CN" altLang="en-US" sz="2000" dirty="0">
              <a:solidFill>
                <a:schemeClr val="tx1"/>
              </a:solidFill>
              <a:latin typeface="Times New Roman" pitchFamily="18" charset="0"/>
              <a:cs typeface="Times New Roman" pitchFamily="18" charset="0"/>
            </a:endParaRPr>
          </a:p>
        </p:txBody>
      </p:sp>
      <p:cxnSp>
        <p:nvCxnSpPr>
          <p:cNvPr id="12" name="直接箭头连接符 70">
            <a:extLst>
              <a:ext uri="{FF2B5EF4-FFF2-40B4-BE49-F238E27FC236}">
                <a16:creationId xmlns:a16="http://schemas.microsoft.com/office/drawing/2014/main" id="{6EF8C46D-8B69-2C44-8D66-DF8A781B21E8}"/>
              </a:ext>
            </a:extLst>
          </p:cNvPr>
          <p:cNvCxnSpPr>
            <a:cxnSpLocks noChangeAspect="1"/>
            <a:stCxn id="6" idx="4"/>
            <a:endCxn id="4" idx="1"/>
          </p:cNvCxnSpPr>
          <p:nvPr/>
        </p:nvCxnSpPr>
        <p:spPr>
          <a:xfrm>
            <a:off x="1417315" y="5445224"/>
            <a:ext cx="397642" cy="6498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71">
            <a:extLst>
              <a:ext uri="{FF2B5EF4-FFF2-40B4-BE49-F238E27FC236}">
                <a16:creationId xmlns:a16="http://schemas.microsoft.com/office/drawing/2014/main" id="{5BA7F120-9958-6543-9753-E0A4B7B38E3F}"/>
              </a:ext>
            </a:extLst>
          </p:cNvPr>
          <p:cNvCxnSpPr>
            <a:cxnSpLocks noChangeAspect="1"/>
            <a:stCxn id="7" idx="4"/>
          </p:cNvCxnSpPr>
          <p:nvPr/>
        </p:nvCxnSpPr>
        <p:spPr>
          <a:xfrm flipH="1">
            <a:off x="1999971" y="5445224"/>
            <a:ext cx="281440" cy="579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72">
            <a:extLst>
              <a:ext uri="{FF2B5EF4-FFF2-40B4-BE49-F238E27FC236}">
                <a16:creationId xmlns:a16="http://schemas.microsoft.com/office/drawing/2014/main" id="{96AC76A2-6F68-BC47-A197-E1516BC8F8C5}"/>
              </a:ext>
            </a:extLst>
          </p:cNvPr>
          <p:cNvCxnSpPr>
            <a:cxnSpLocks noChangeAspect="1"/>
            <a:stCxn id="5" idx="4"/>
            <a:endCxn id="6" idx="1"/>
          </p:cNvCxnSpPr>
          <p:nvPr/>
        </p:nvCxnSpPr>
        <p:spPr>
          <a:xfrm>
            <a:off x="769032" y="4437112"/>
            <a:ext cx="470072" cy="5778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73">
            <a:extLst>
              <a:ext uri="{FF2B5EF4-FFF2-40B4-BE49-F238E27FC236}">
                <a16:creationId xmlns:a16="http://schemas.microsoft.com/office/drawing/2014/main" id="{8654BBA5-590C-3B4E-B89B-84869A4E8240}"/>
              </a:ext>
            </a:extLst>
          </p:cNvPr>
          <p:cNvCxnSpPr>
            <a:cxnSpLocks noChangeAspect="1"/>
            <a:stCxn id="11" idx="4"/>
            <a:endCxn id="7" idx="0"/>
          </p:cNvCxnSpPr>
          <p:nvPr/>
        </p:nvCxnSpPr>
        <p:spPr>
          <a:xfrm>
            <a:off x="1849363" y="4437112"/>
            <a:ext cx="43204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74">
            <a:extLst>
              <a:ext uri="{FF2B5EF4-FFF2-40B4-BE49-F238E27FC236}">
                <a16:creationId xmlns:a16="http://schemas.microsoft.com/office/drawing/2014/main" id="{159CE6AA-366B-E44C-BD97-2EBA37FDC1FB}"/>
              </a:ext>
            </a:extLst>
          </p:cNvPr>
          <p:cNvCxnSpPr>
            <a:cxnSpLocks noChangeAspect="1"/>
            <a:stCxn id="10" idx="4"/>
            <a:endCxn id="7" idx="0"/>
          </p:cNvCxnSpPr>
          <p:nvPr/>
        </p:nvCxnSpPr>
        <p:spPr>
          <a:xfrm flipH="1">
            <a:off x="2281411" y="4437112"/>
            <a:ext cx="432048"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76">
            <a:extLst>
              <a:ext uri="{FF2B5EF4-FFF2-40B4-BE49-F238E27FC236}">
                <a16:creationId xmlns:a16="http://schemas.microsoft.com/office/drawing/2014/main" id="{C6DE4166-B497-8B46-AFCD-84A95F98106F}"/>
              </a:ext>
            </a:extLst>
          </p:cNvPr>
          <p:cNvCxnSpPr>
            <a:cxnSpLocks noChangeAspect="1"/>
            <a:stCxn id="11" idx="4"/>
            <a:endCxn id="6" idx="0"/>
          </p:cNvCxnSpPr>
          <p:nvPr/>
        </p:nvCxnSpPr>
        <p:spPr>
          <a:xfrm flipH="1">
            <a:off x="1417315" y="4437112"/>
            <a:ext cx="432048"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ABCE1A9F-137E-E44B-82B3-BAD0A15CD29A}"/>
              </a:ext>
            </a:extLst>
          </p:cNvPr>
          <p:cNvSpPr>
            <a:spLocks noChangeAspect="1"/>
          </p:cNvSpPr>
          <p:nvPr/>
        </p:nvSpPr>
        <p:spPr>
          <a:xfrm>
            <a:off x="3577555" y="3933056"/>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7</a:t>
            </a:r>
            <a:endParaRPr lang="zh-CN" altLang="en-US" sz="2000" dirty="0">
              <a:solidFill>
                <a:schemeClr val="tx1"/>
              </a:solidFill>
              <a:latin typeface="Times New Roman" pitchFamily="18" charset="0"/>
              <a:cs typeface="Times New Roman" pitchFamily="18" charset="0"/>
            </a:endParaRPr>
          </a:p>
        </p:txBody>
      </p:sp>
      <p:cxnSp>
        <p:nvCxnSpPr>
          <p:cNvPr id="27" name="直接箭头连接符 91">
            <a:extLst>
              <a:ext uri="{FF2B5EF4-FFF2-40B4-BE49-F238E27FC236}">
                <a16:creationId xmlns:a16="http://schemas.microsoft.com/office/drawing/2014/main" id="{757C2427-65E2-A546-874A-7FEED29876E6}"/>
              </a:ext>
            </a:extLst>
          </p:cNvPr>
          <p:cNvCxnSpPr>
            <a:cxnSpLocks/>
            <a:stCxn id="23" idx="3"/>
            <a:endCxn id="7" idx="7"/>
          </p:cNvCxnSpPr>
          <p:nvPr/>
        </p:nvCxnSpPr>
        <p:spPr>
          <a:xfrm flipH="1">
            <a:off x="2459622" y="4363295"/>
            <a:ext cx="1191750" cy="6516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8E8FDEA4-A0B3-E343-879E-C91F4F04A1C1}"/>
              </a:ext>
            </a:extLst>
          </p:cNvPr>
          <p:cNvSpPr>
            <a:spLocks noChangeAspect="1"/>
          </p:cNvSpPr>
          <p:nvPr/>
        </p:nvSpPr>
        <p:spPr>
          <a:xfrm>
            <a:off x="2891670" y="4915199"/>
            <a:ext cx="504056" cy="5040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p:txBody>
      </p:sp>
      <p:cxnSp>
        <p:nvCxnSpPr>
          <p:cNvPr id="45" name="直接箭头连接符 71">
            <a:extLst>
              <a:ext uri="{FF2B5EF4-FFF2-40B4-BE49-F238E27FC236}">
                <a16:creationId xmlns:a16="http://schemas.microsoft.com/office/drawing/2014/main" id="{C7C64BCD-9131-7B48-B7F1-64E6EDBBBCCE}"/>
              </a:ext>
            </a:extLst>
          </p:cNvPr>
          <p:cNvCxnSpPr>
            <a:cxnSpLocks noChangeAspect="1"/>
            <a:stCxn id="44" idx="3"/>
            <a:endCxn id="4" idx="7"/>
          </p:cNvCxnSpPr>
          <p:nvPr/>
        </p:nvCxnSpPr>
        <p:spPr>
          <a:xfrm flipH="1">
            <a:off x="2171379" y="5345438"/>
            <a:ext cx="794108" cy="7496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76">
            <a:extLst>
              <a:ext uri="{FF2B5EF4-FFF2-40B4-BE49-F238E27FC236}">
                <a16:creationId xmlns:a16="http://schemas.microsoft.com/office/drawing/2014/main" id="{A6C40BD0-1677-3343-8E00-3DE7202406AF}"/>
              </a:ext>
            </a:extLst>
          </p:cNvPr>
          <p:cNvCxnSpPr>
            <a:cxnSpLocks noChangeAspect="1"/>
            <a:stCxn id="10" idx="4"/>
            <a:endCxn id="6" idx="0"/>
          </p:cNvCxnSpPr>
          <p:nvPr/>
        </p:nvCxnSpPr>
        <p:spPr>
          <a:xfrm flipH="1">
            <a:off x="1417315" y="4437112"/>
            <a:ext cx="129614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96" name="墨迹 95">
                <a:extLst>
                  <a:ext uri="{FF2B5EF4-FFF2-40B4-BE49-F238E27FC236}">
                    <a16:creationId xmlns:a16="http://schemas.microsoft.com/office/drawing/2014/main" id="{18706B2F-5D34-B440-9525-B11AC5002E06}"/>
                  </a:ext>
                </a:extLst>
              </p14:cNvPr>
              <p14:cNvContentPartPr/>
              <p14:nvPr/>
            </p14:nvContentPartPr>
            <p14:xfrm rot="20487510">
              <a:off x="1525120" y="3211897"/>
              <a:ext cx="135072" cy="752871"/>
            </p14:xfrm>
          </p:contentPart>
        </mc:Choice>
        <mc:Fallback xmlns="">
          <p:pic>
            <p:nvPicPr>
              <p:cNvPr id="96" name="墨迹 95">
                <a:extLst>
                  <a:ext uri="{FF2B5EF4-FFF2-40B4-BE49-F238E27FC236}">
                    <a16:creationId xmlns:a16="http://schemas.microsoft.com/office/drawing/2014/main" id="{18706B2F-5D34-B440-9525-B11AC5002E06}"/>
                  </a:ext>
                </a:extLst>
              </p:cNvPr>
              <p:cNvPicPr/>
              <p:nvPr/>
            </p:nvPicPr>
            <p:blipFill>
              <a:blip r:embed="rId5"/>
              <a:stretch>
                <a:fillRect/>
              </a:stretch>
            </p:blipFill>
            <p:spPr>
              <a:xfrm rot="20487510">
                <a:off x="1516139" y="3202896"/>
                <a:ext cx="152674" cy="770514"/>
              </a:xfrm>
              <a:prstGeom prst="rect">
                <a:avLst/>
              </a:prstGeom>
            </p:spPr>
          </p:pic>
        </mc:Fallback>
      </mc:AlternateContent>
      <mc:AlternateContent xmlns:mc="http://schemas.openxmlformats.org/markup-compatibility/2006" xmlns:a14="http://schemas.microsoft.com/office/drawing/2010/main">
        <mc:Choice Requires="a14">
          <p:sp>
            <p:nvSpPr>
              <p:cNvPr id="97" name="矩形 96">
                <a:extLst>
                  <a:ext uri="{FF2B5EF4-FFF2-40B4-BE49-F238E27FC236}">
                    <a16:creationId xmlns:a16="http://schemas.microsoft.com/office/drawing/2014/main" id="{A164CE5B-5884-2E46-B836-2660BC1FCD0E}"/>
                  </a:ext>
                </a:extLst>
              </p:cNvPr>
              <p:cNvSpPr/>
              <p:nvPr/>
            </p:nvSpPr>
            <p:spPr>
              <a:xfrm>
                <a:off x="1070398" y="1153303"/>
                <a:ext cx="7462042" cy="434606"/>
              </a:xfrm>
              <a:prstGeom prst="rect">
                <a:avLst/>
              </a:prstGeom>
            </p:spPr>
            <p:txBody>
              <a:bodyPr wrap="square">
                <a:spAutoFit/>
              </a:bodyPr>
              <a:lstStyle/>
              <a:p>
                <a14:m>
                  <m:oMath xmlns:m="http://schemas.openxmlformats.org/officeDocument/2006/math">
                    <m:r>
                      <a:rPr kumimoji="1" lang="en-US" altLang="zh-CN" sz="2200" b="0" i="1" smtClean="0">
                        <a:latin typeface="Cambria Math" panose="02040503050406030204" pitchFamily="18" charset="0"/>
                      </a:rPr>
                      <m:t>𝐷</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𝑘</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rPr>
                          <m:t>𝑘</m:t>
                        </m:r>
                      </m:e>
                    </m:d>
                    <m:r>
                      <a:rPr kumimoji="1" lang="en-US" altLang="zh-CN" sz="2200" b="0" i="1">
                        <a:latin typeface="Cambria Math" panose="02040503050406030204" pitchFamily="18" charset="0"/>
                      </a:rPr>
                      <m:t>=</m:t>
                    </m:r>
                  </m:oMath>
                </a14:m>
                <a:r>
                  <a:rPr lang="en-US" altLang="zh-CN" sz="2200" b="0" dirty="0" err="1">
                    <a:latin typeface="Candara" panose="020E0502030303020204" pitchFamily="34" charset="0"/>
                  </a:rPr>
                  <a:t>Pr</a:t>
                </a:r>
                <a:r>
                  <a:rPr lang="en-US" altLang="zh-CN" sz="2200" b="0" dirty="0">
                    <a:latin typeface="Candara" panose="020E0502030303020204" pitchFamily="34" charset="0"/>
                  </a:rPr>
                  <a:t>{</a:t>
                </a:r>
                <a:r>
                  <a:rPr lang="en-US" altLang="zh-CN" sz="2200" b="0" kern="0" dirty="0">
                    <a:solidFill>
                      <a:schemeClr val="tx1"/>
                    </a:solidFill>
                    <a:latin typeface="Candara" panose="020E0502030303020204" pitchFamily="34" charset="0"/>
                    <a:ea typeface="Cambria Math" panose="02040503050406030204" pitchFamily="18" charset="0"/>
                  </a:rPr>
                  <a:t>two </a:t>
                </a:r>
                <a14:m>
                  <m:oMath xmlns:m="http://schemas.openxmlformats.org/officeDocument/2006/math">
                    <m:rad>
                      <m:radPr>
                        <m:degHide m:val="on"/>
                        <m:ctrlPr>
                          <a:rPr lang="en-US" altLang="zh-CN" sz="2200" b="0" i="1" kern="0">
                            <a:solidFill>
                              <a:schemeClr val="tx1"/>
                            </a:solidFill>
                            <a:latin typeface="Cambria Math" panose="02040503050406030204" pitchFamily="18" charset="0"/>
                            <a:ea typeface="Cambria Math" panose="02040503050406030204" pitchFamily="18" charset="0"/>
                          </a:rPr>
                        </m:ctrlPr>
                      </m:radPr>
                      <m:deg/>
                      <m:e>
                        <m:r>
                          <a:rPr lang="en-US" altLang="zh-CN" sz="2200" b="0" i="1" kern="0">
                            <a:solidFill>
                              <a:schemeClr val="tx1"/>
                            </a:solidFill>
                            <a:latin typeface="Cambria Math" panose="02040503050406030204" pitchFamily="18" charset="0"/>
                            <a:ea typeface="Cambria Math" panose="02040503050406030204" pitchFamily="18" charset="0"/>
                          </a:rPr>
                          <m:t>𝑐</m:t>
                        </m:r>
                      </m:e>
                    </m:rad>
                  </m:oMath>
                </a14:m>
                <a:r>
                  <a:rPr lang="en-US" altLang="zh-CN" sz="2200" b="0" kern="0" dirty="0">
                    <a:solidFill>
                      <a:schemeClr val="tx1"/>
                    </a:solidFill>
                    <a:latin typeface="Candara" panose="020E0502030303020204" pitchFamily="34" charset="0"/>
                    <a:ea typeface="Cambria Math" panose="02040503050406030204" pitchFamily="18" charset="0"/>
                  </a:rPr>
                  <a:t>-walks from </a:t>
                </a:r>
                <a14:m>
                  <m:oMath xmlns:m="http://schemas.openxmlformats.org/officeDocument/2006/math">
                    <m:sSub>
                      <m:sSubPr>
                        <m:ctrlPr>
                          <a:rPr lang="en-US" altLang="zh-CN" sz="2200" b="0" i="1" kern="0">
                            <a:solidFill>
                              <a:schemeClr val="tx1"/>
                            </a:solidFill>
                            <a:latin typeface="Cambria Math" panose="02040503050406030204" pitchFamily="18" charset="0"/>
                            <a:ea typeface="Cambria Math" panose="02040503050406030204" pitchFamily="18" charset="0"/>
                          </a:rPr>
                        </m:ctrlPr>
                      </m:sSubPr>
                      <m:e>
                        <m:r>
                          <a:rPr lang="en-US" altLang="zh-CN" sz="2200" b="0" i="1" kern="0">
                            <a:solidFill>
                              <a:schemeClr val="tx1"/>
                            </a:solidFill>
                            <a:latin typeface="Cambria Math" panose="02040503050406030204" pitchFamily="18" charset="0"/>
                            <a:ea typeface="Cambria Math" panose="02040503050406030204" pitchFamily="18" charset="0"/>
                          </a:rPr>
                          <m:t>𝑣</m:t>
                        </m:r>
                      </m:e>
                      <m:sub>
                        <m:r>
                          <a:rPr lang="en-US" altLang="zh-CN" sz="2200" b="0" i="1" kern="0">
                            <a:solidFill>
                              <a:schemeClr val="tx1"/>
                            </a:solidFill>
                            <a:latin typeface="Cambria Math" panose="02040503050406030204" pitchFamily="18" charset="0"/>
                            <a:ea typeface="Cambria Math" panose="02040503050406030204" pitchFamily="18" charset="0"/>
                          </a:rPr>
                          <m:t>𝑘</m:t>
                        </m:r>
                      </m:sub>
                    </m:sSub>
                  </m:oMath>
                </a14:m>
                <a:r>
                  <a:rPr lang="en-US" altLang="zh-CN" sz="2200" b="0" kern="0" dirty="0">
                    <a:solidFill>
                      <a:schemeClr val="tx1"/>
                    </a:solidFill>
                    <a:latin typeface="Candara" panose="020E0502030303020204" pitchFamily="34" charset="0"/>
                    <a:ea typeface="Cambria Math" panose="02040503050406030204" pitchFamily="18" charset="0"/>
                  </a:rPr>
                  <a:t> do not meet</a:t>
                </a:r>
                <a:r>
                  <a:rPr lang="en-US" altLang="zh-CN" sz="2200" b="0" dirty="0">
                    <a:latin typeface="Candara" panose="020E0502030303020204" pitchFamily="34" charset="0"/>
                  </a:rPr>
                  <a:t>}</a:t>
                </a:r>
              </a:p>
            </p:txBody>
          </p:sp>
        </mc:Choice>
        <mc:Fallback xmlns="">
          <p:sp>
            <p:nvSpPr>
              <p:cNvPr id="97" name="矩形 96">
                <a:extLst>
                  <a:ext uri="{FF2B5EF4-FFF2-40B4-BE49-F238E27FC236}">
                    <a16:creationId xmlns:a16="http://schemas.microsoft.com/office/drawing/2014/main" id="{A164CE5B-5884-2E46-B836-2660BC1FCD0E}"/>
                  </a:ext>
                </a:extLst>
              </p:cNvPr>
              <p:cNvSpPr>
                <a:spLocks noRot="1" noChangeAspect="1" noMove="1" noResize="1" noEditPoints="1" noAdjustHandles="1" noChangeArrowheads="1" noChangeShapeType="1" noTextEdit="1"/>
              </p:cNvSpPr>
              <p:nvPr/>
            </p:nvSpPr>
            <p:spPr>
              <a:xfrm>
                <a:off x="1070398" y="1153303"/>
                <a:ext cx="7462042" cy="434606"/>
              </a:xfrm>
              <a:prstGeom prst="rect">
                <a:avLst/>
              </a:prstGeom>
              <a:blipFill>
                <a:blip r:embed="rId6"/>
                <a:stretch>
                  <a:fillRect l="-170" t="-8571" b="-25714"/>
                </a:stretch>
              </a:blipFill>
            </p:spPr>
            <p:txBody>
              <a:bodyPr/>
              <a:lstStyle/>
              <a:p>
                <a:r>
                  <a:rPr lang="zh-CN" altLang="en-US">
                    <a:noFill/>
                  </a:rPr>
                  <a:t> </a:t>
                </a:r>
              </a:p>
            </p:txBody>
          </p:sp>
        </mc:Fallback>
      </mc:AlternateContent>
      <p:sp>
        <p:nvSpPr>
          <p:cNvPr id="98" name="任意形状 97">
            <a:extLst>
              <a:ext uri="{FF2B5EF4-FFF2-40B4-BE49-F238E27FC236}">
                <a16:creationId xmlns:a16="http://schemas.microsoft.com/office/drawing/2014/main" id="{30330C4B-D8DF-974A-A9BB-AC03D53753F5}"/>
              </a:ext>
            </a:extLst>
          </p:cNvPr>
          <p:cNvSpPr/>
          <p:nvPr/>
        </p:nvSpPr>
        <p:spPr>
          <a:xfrm rot="21369482">
            <a:off x="1900751" y="2944570"/>
            <a:ext cx="594809" cy="969648"/>
          </a:xfrm>
          <a:custGeom>
            <a:avLst/>
            <a:gdLst>
              <a:gd name="connsiteX0" fmla="*/ 16042 w 593558"/>
              <a:gd name="connsiteY0" fmla="*/ 1122947 h 1235753"/>
              <a:gd name="connsiteX1" fmla="*/ 0 w 593558"/>
              <a:gd name="connsiteY1" fmla="*/ 1187115 h 1235753"/>
              <a:gd name="connsiteX2" fmla="*/ 48127 w 593558"/>
              <a:gd name="connsiteY2" fmla="*/ 1203157 h 1235753"/>
              <a:gd name="connsiteX3" fmla="*/ 96253 w 593558"/>
              <a:gd name="connsiteY3" fmla="*/ 1106905 h 1235753"/>
              <a:gd name="connsiteX4" fmla="*/ 80211 w 593558"/>
              <a:gd name="connsiteY4" fmla="*/ 1042736 h 1235753"/>
              <a:gd name="connsiteX5" fmla="*/ 64169 w 593558"/>
              <a:gd name="connsiteY5" fmla="*/ 994610 h 1235753"/>
              <a:gd name="connsiteX6" fmla="*/ 80211 w 593558"/>
              <a:gd name="connsiteY6" fmla="*/ 930442 h 1235753"/>
              <a:gd name="connsiteX7" fmla="*/ 128337 w 593558"/>
              <a:gd name="connsiteY7" fmla="*/ 834189 h 1235753"/>
              <a:gd name="connsiteX8" fmla="*/ 176463 w 593558"/>
              <a:gd name="connsiteY8" fmla="*/ 818147 h 1235753"/>
              <a:gd name="connsiteX9" fmla="*/ 240632 w 593558"/>
              <a:gd name="connsiteY9" fmla="*/ 753978 h 1235753"/>
              <a:gd name="connsiteX10" fmla="*/ 272716 w 593558"/>
              <a:gd name="connsiteY10" fmla="*/ 657726 h 1235753"/>
              <a:gd name="connsiteX11" fmla="*/ 240632 w 593558"/>
              <a:gd name="connsiteY11" fmla="*/ 609600 h 1235753"/>
              <a:gd name="connsiteX12" fmla="*/ 288758 w 593558"/>
              <a:gd name="connsiteY12" fmla="*/ 497305 h 1235753"/>
              <a:gd name="connsiteX13" fmla="*/ 417095 w 593558"/>
              <a:gd name="connsiteY13" fmla="*/ 385010 h 1235753"/>
              <a:gd name="connsiteX14" fmla="*/ 465221 w 593558"/>
              <a:gd name="connsiteY14" fmla="*/ 336884 h 1235753"/>
              <a:gd name="connsiteX15" fmla="*/ 513348 w 593558"/>
              <a:gd name="connsiteY15" fmla="*/ 304800 h 1235753"/>
              <a:gd name="connsiteX16" fmla="*/ 577516 w 593558"/>
              <a:gd name="connsiteY16" fmla="*/ 224589 h 1235753"/>
              <a:gd name="connsiteX17" fmla="*/ 561474 w 593558"/>
              <a:gd name="connsiteY17" fmla="*/ 176463 h 1235753"/>
              <a:gd name="connsiteX18" fmla="*/ 529390 w 593558"/>
              <a:gd name="connsiteY18" fmla="*/ 144378 h 1235753"/>
              <a:gd name="connsiteX19" fmla="*/ 545432 w 593558"/>
              <a:gd name="connsiteY19" fmla="*/ 80210 h 1235753"/>
              <a:gd name="connsiteX20" fmla="*/ 593558 w 593558"/>
              <a:gd name="connsiteY20" fmla="*/ 0 h 123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8" h="1235753">
                <a:moveTo>
                  <a:pt x="16042" y="1122947"/>
                </a:moveTo>
                <a:cubicBezTo>
                  <a:pt x="10695" y="1144336"/>
                  <a:pt x="0" y="1165067"/>
                  <a:pt x="0" y="1187115"/>
                </a:cubicBezTo>
                <a:cubicBezTo>
                  <a:pt x="0" y="1263312"/>
                  <a:pt x="22711" y="1234926"/>
                  <a:pt x="48127" y="1203157"/>
                </a:cubicBezTo>
                <a:cubicBezTo>
                  <a:pt x="83667" y="1158732"/>
                  <a:pt x="79309" y="1157736"/>
                  <a:pt x="96253" y="1106905"/>
                </a:cubicBezTo>
                <a:cubicBezTo>
                  <a:pt x="90906" y="1085515"/>
                  <a:pt x="86268" y="1063936"/>
                  <a:pt x="80211" y="1042736"/>
                </a:cubicBezTo>
                <a:cubicBezTo>
                  <a:pt x="75566" y="1026477"/>
                  <a:pt x="64169" y="1011520"/>
                  <a:pt x="64169" y="994610"/>
                </a:cubicBezTo>
                <a:cubicBezTo>
                  <a:pt x="64169" y="972562"/>
                  <a:pt x="74154" y="951641"/>
                  <a:pt x="80211" y="930442"/>
                </a:cubicBezTo>
                <a:cubicBezTo>
                  <a:pt x="88822" y="900303"/>
                  <a:pt x="102297" y="855021"/>
                  <a:pt x="128337" y="834189"/>
                </a:cubicBezTo>
                <a:cubicBezTo>
                  <a:pt x="141541" y="823626"/>
                  <a:pt x="160421" y="823494"/>
                  <a:pt x="176463" y="818147"/>
                </a:cubicBezTo>
                <a:cubicBezTo>
                  <a:pt x="197853" y="796757"/>
                  <a:pt x="231066" y="782675"/>
                  <a:pt x="240632" y="753978"/>
                </a:cubicBezTo>
                <a:lnTo>
                  <a:pt x="272716" y="657726"/>
                </a:lnTo>
                <a:cubicBezTo>
                  <a:pt x="262021" y="641684"/>
                  <a:pt x="243359" y="628686"/>
                  <a:pt x="240632" y="609600"/>
                </a:cubicBezTo>
                <a:cubicBezTo>
                  <a:pt x="235585" y="574271"/>
                  <a:pt x="266975" y="522200"/>
                  <a:pt x="288758" y="497305"/>
                </a:cubicBezTo>
                <a:cubicBezTo>
                  <a:pt x="423336" y="343502"/>
                  <a:pt x="316738" y="468641"/>
                  <a:pt x="417095" y="385010"/>
                </a:cubicBezTo>
                <a:cubicBezTo>
                  <a:pt x="434523" y="370486"/>
                  <a:pt x="447792" y="351408"/>
                  <a:pt x="465221" y="336884"/>
                </a:cubicBezTo>
                <a:cubicBezTo>
                  <a:pt x="480033" y="324541"/>
                  <a:pt x="498293" y="316844"/>
                  <a:pt x="513348" y="304800"/>
                </a:cubicBezTo>
                <a:cubicBezTo>
                  <a:pt x="546001" y="278678"/>
                  <a:pt x="553695" y="260320"/>
                  <a:pt x="577516" y="224589"/>
                </a:cubicBezTo>
                <a:cubicBezTo>
                  <a:pt x="572169" y="208547"/>
                  <a:pt x="570174" y="190963"/>
                  <a:pt x="561474" y="176463"/>
                </a:cubicBezTo>
                <a:cubicBezTo>
                  <a:pt x="553692" y="163494"/>
                  <a:pt x="531876" y="159297"/>
                  <a:pt x="529390" y="144378"/>
                </a:cubicBezTo>
                <a:cubicBezTo>
                  <a:pt x="525765" y="122630"/>
                  <a:pt x="539375" y="101409"/>
                  <a:pt x="545432" y="80210"/>
                </a:cubicBezTo>
                <a:cubicBezTo>
                  <a:pt x="562092" y="21901"/>
                  <a:pt x="553242" y="40316"/>
                  <a:pt x="593558"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任意形状 99">
            <a:extLst>
              <a:ext uri="{FF2B5EF4-FFF2-40B4-BE49-F238E27FC236}">
                <a16:creationId xmlns:a16="http://schemas.microsoft.com/office/drawing/2014/main" id="{237A6D2C-55F9-CE4F-BBA2-A9C5E0AE13C3}"/>
              </a:ext>
            </a:extLst>
          </p:cNvPr>
          <p:cNvSpPr/>
          <p:nvPr/>
        </p:nvSpPr>
        <p:spPr>
          <a:xfrm rot="1123990">
            <a:off x="3176086" y="3027079"/>
            <a:ext cx="763849" cy="804630"/>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p14="http://schemas.microsoft.com/office/powerpoint/2010/main">
        <mc:Choice Requires="p14">
          <p:contentPart p14:bwMode="auto" r:id="rId7">
            <p14:nvContentPartPr>
              <p14:cNvPr id="101" name="墨迹 100">
                <a:extLst>
                  <a:ext uri="{FF2B5EF4-FFF2-40B4-BE49-F238E27FC236}">
                    <a16:creationId xmlns:a16="http://schemas.microsoft.com/office/drawing/2014/main" id="{6ED5D8A8-AADA-D947-8217-8B71DB72CA40}"/>
                  </a:ext>
                </a:extLst>
              </p14:cNvPr>
              <p14:cNvContentPartPr/>
              <p14:nvPr/>
            </p14:nvContentPartPr>
            <p14:xfrm rot="956738">
              <a:off x="2774796" y="2781014"/>
              <a:ext cx="207497" cy="1156557"/>
            </p14:xfrm>
          </p:contentPart>
        </mc:Choice>
        <mc:Fallback xmlns="">
          <p:pic>
            <p:nvPicPr>
              <p:cNvPr id="101" name="墨迹 100">
                <a:extLst>
                  <a:ext uri="{FF2B5EF4-FFF2-40B4-BE49-F238E27FC236}">
                    <a16:creationId xmlns:a16="http://schemas.microsoft.com/office/drawing/2014/main" id="{6ED5D8A8-AADA-D947-8217-8B71DB72CA40}"/>
                  </a:ext>
                </a:extLst>
              </p:cNvPr>
              <p:cNvPicPr/>
              <p:nvPr/>
            </p:nvPicPr>
            <p:blipFill>
              <a:blip r:embed="rId5"/>
              <a:stretch>
                <a:fillRect/>
              </a:stretch>
            </p:blipFill>
            <p:spPr>
              <a:xfrm rot="956738">
                <a:off x="2765790" y="2772012"/>
                <a:ext cx="225149" cy="117420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 name="墨迹 101">
                <a:extLst>
                  <a:ext uri="{FF2B5EF4-FFF2-40B4-BE49-F238E27FC236}">
                    <a16:creationId xmlns:a16="http://schemas.microsoft.com/office/drawing/2014/main" id="{F423ED96-FA7E-F848-853A-CF8CFEF74C3A}"/>
                  </a:ext>
                </a:extLst>
              </p14:cNvPr>
              <p14:cNvContentPartPr/>
              <p14:nvPr/>
            </p14:nvContentPartPr>
            <p14:xfrm rot="20487510">
              <a:off x="508548" y="3196580"/>
              <a:ext cx="135072" cy="752871"/>
            </p14:xfrm>
          </p:contentPart>
        </mc:Choice>
        <mc:Fallback xmlns="">
          <p:pic>
            <p:nvPicPr>
              <p:cNvPr id="102" name="墨迹 101">
                <a:extLst>
                  <a:ext uri="{FF2B5EF4-FFF2-40B4-BE49-F238E27FC236}">
                    <a16:creationId xmlns:a16="http://schemas.microsoft.com/office/drawing/2014/main" id="{F423ED96-FA7E-F848-853A-CF8CFEF74C3A}"/>
                  </a:ext>
                </a:extLst>
              </p:cNvPr>
              <p:cNvPicPr/>
              <p:nvPr/>
            </p:nvPicPr>
            <p:blipFill>
              <a:blip r:embed="rId5"/>
              <a:stretch>
                <a:fillRect/>
              </a:stretch>
            </p:blipFill>
            <p:spPr>
              <a:xfrm rot="20487510">
                <a:off x="499567" y="3187579"/>
                <a:ext cx="152674" cy="770514"/>
              </a:xfrm>
              <a:prstGeom prst="rect">
                <a:avLst/>
              </a:prstGeom>
            </p:spPr>
          </p:pic>
        </mc:Fallback>
      </mc:AlternateContent>
      <p:sp>
        <p:nvSpPr>
          <p:cNvPr id="104" name="任意形状 103">
            <a:extLst>
              <a:ext uri="{FF2B5EF4-FFF2-40B4-BE49-F238E27FC236}">
                <a16:creationId xmlns:a16="http://schemas.microsoft.com/office/drawing/2014/main" id="{ACFCDF0E-D0FE-3A4D-9E90-491C1A839110}"/>
              </a:ext>
            </a:extLst>
          </p:cNvPr>
          <p:cNvSpPr/>
          <p:nvPr/>
        </p:nvSpPr>
        <p:spPr>
          <a:xfrm rot="3694215">
            <a:off x="639729" y="3026685"/>
            <a:ext cx="763849" cy="804630"/>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xmlns:p14="http://schemas.microsoft.com/office/powerpoint/2010/main">
        <mc:Choice Requires="p14">
          <p:contentPart p14:bwMode="auto" r:id="rId9">
            <p14:nvContentPartPr>
              <p14:cNvPr id="105" name="墨迹 104">
                <a:extLst>
                  <a:ext uri="{FF2B5EF4-FFF2-40B4-BE49-F238E27FC236}">
                    <a16:creationId xmlns:a16="http://schemas.microsoft.com/office/drawing/2014/main" id="{F6078B5F-67CD-5E40-9FA6-3117EF2D44F4}"/>
                  </a:ext>
                </a:extLst>
              </p14:cNvPr>
              <p14:cNvContentPartPr/>
              <p14:nvPr/>
            </p14:nvContentPartPr>
            <p14:xfrm rot="262673">
              <a:off x="1794805" y="2957406"/>
              <a:ext cx="173454" cy="966809"/>
            </p14:xfrm>
          </p:contentPart>
        </mc:Choice>
        <mc:Fallback xmlns="">
          <p:pic>
            <p:nvPicPr>
              <p:cNvPr id="105" name="墨迹 104">
                <a:extLst>
                  <a:ext uri="{FF2B5EF4-FFF2-40B4-BE49-F238E27FC236}">
                    <a16:creationId xmlns:a16="http://schemas.microsoft.com/office/drawing/2014/main" id="{F6078B5F-67CD-5E40-9FA6-3117EF2D44F4}"/>
                  </a:ext>
                </a:extLst>
              </p:cNvPr>
              <p:cNvPicPr/>
              <p:nvPr/>
            </p:nvPicPr>
            <p:blipFill>
              <a:blip r:embed="rId5"/>
              <a:stretch>
                <a:fillRect/>
              </a:stretch>
            </p:blipFill>
            <p:spPr>
              <a:xfrm rot="262673">
                <a:off x="1785808" y="2948404"/>
                <a:ext cx="191087" cy="984453"/>
              </a:xfrm>
              <a:prstGeom prst="rect">
                <a:avLst/>
              </a:prstGeom>
            </p:spPr>
          </p:pic>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4AE8B899-5C72-A544-8C7A-1029DC9831E9}"/>
                  </a:ext>
                </a:extLst>
              </p:cNvPr>
              <p:cNvSpPr/>
              <p:nvPr/>
            </p:nvSpPr>
            <p:spPr>
              <a:xfrm>
                <a:off x="805347" y="1735336"/>
                <a:ext cx="3694645" cy="403444"/>
              </a:xfrm>
              <a:prstGeom prst="rect">
                <a:avLst/>
              </a:prstGeom>
              <a:ln w="19050">
                <a:solidFill>
                  <a:srgbClr val="C00000"/>
                </a:solidFill>
              </a:ln>
            </p:spPr>
            <p:txBody>
              <a:bodyPr wrap="square">
                <a:spAutoFit/>
              </a:bodyPr>
              <a:lstStyle/>
              <a:p>
                <a:pPr algn="ctr"/>
                <a:r>
                  <a:rPr lang="en-US" altLang="zh-CN" sz="2000" b="0" dirty="0">
                    <a:latin typeface="Candara" panose="020E0502030303020204" pitchFamily="34" charset="0"/>
                  </a:rPr>
                  <a:t>Pr{</a:t>
                </a:r>
                <a:r>
                  <a:rPr lang="en-US" altLang="zh-CN" sz="2000" b="0" kern="0" dirty="0">
                    <a:latin typeface="Candara" panose="020E0502030303020204" pitchFamily="34" charset="0"/>
                    <a:ea typeface="Cambria Math" panose="02040503050406030204" pitchFamily="18" charset="0"/>
                  </a:rPr>
                  <a:t>do not meet at </a:t>
                </a:r>
                <a14:m>
                  <m:oMath xmlns:m="http://schemas.openxmlformats.org/officeDocument/2006/math">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𝒍</m:t>
                    </m:r>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𝒌</m:t>
                    </m:r>
                    <m:r>
                      <a:rPr lang="en-US" altLang="zh-CN" sz="2000" b="1" i="1" kern="0" smtClean="0">
                        <a:solidFill>
                          <a:srgbClr val="C00000"/>
                        </a:solidFill>
                        <a:latin typeface="Cambria Math" panose="02040503050406030204" pitchFamily="18" charset="0"/>
                        <a:ea typeface="Cambria Math" panose="02040503050406030204" pitchFamily="18" charset="0"/>
                      </a:rPr>
                      <m:t>)</m:t>
                    </m:r>
                  </m:oMath>
                </a14:m>
                <a:r>
                  <a:rPr lang="en-US" altLang="zh-CN" sz="2000" dirty="0">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06" name="矩形 105">
                <a:extLst>
                  <a:ext uri="{FF2B5EF4-FFF2-40B4-BE49-F238E27FC236}">
                    <a16:creationId xmlns:a16="http://schemas.microsoft.com/office/drawing/2014/main" id="{4AE8B899-5C72-A544-8C7A-1029DC9831E9}"/>
                  </a:ext>
                </a:extLst>
              </p:cNvPr>
              <p:cNvSpPr>
                <a:spLocks noRot="1" noChangeAspect="1" noMove="1" noResize="1" noEditPoints="1" noAdjustHandles="1" noChangeArrowheads="1" noChangeShapeType="1" noTextEdit="1"/>
              </p:cNvSpPr>
              <p:nvPr/>
            </p:nvSpPr>
            <p:spPr>
              <a:xfrm>
                <a:off x="805347" y="1735336"/>
                <a:ext cx="3694645" cy="403444"/>
              </a:xfrm>
              <a:prstGeom prst="rect">
                <a:avLst/>
              </a:prstGeom>
              <a:blipFill>
                <a:blip r:embed="rId10"/>
                <a:stretch>
                  <a:fillRect t="-5882" b="-20588"/>
                </a:stretch>
              </a:blipFill>
              <a:ln w="19050">
                <a:solidFill>
                  <a:srgbClr val="C0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01FC16E0-7BB3-3840-86F2-0767841C8AB0}"/>
                  </a:ext>
                </a:extLst>
              </p:cNvPr>
              <p:cNvSpPr/>
              <p:nvPr/>
            </p:nvSpPr>
            <p:spPr>
              <a:xfrm>
                <a:off x="4907831" y="1735336"/>
                <a:ext cx="3694645" cy="403444"/>
              </a:xfrm>
              <a:prstGeom prst="rect">
                <a:avLst/>
              </a:prstGeom>
              <a:ln w="28575">
                <a:solidFill>
                  <a:srgbClr val="0070C0"/>
                </a:solidFill>
              </a:ln>
            </p:spPr>
            <p:txBody>
              <a:bodyPr wrap="square">
                <a:spAutoFit/>
              </a:bodyPr>
              <a:lstStyle/>
              <a:p>
                <a:pPr algn="ctr"/>
                <a:r>
                  <a:rPr lang="en-US" altLang="zh-CN" sz="2000" b="0" dirty="0">
                    <a:latin typeface="Candara" panose="020E0502030303020204" pitchFamily="34" charset="0"/>
                  </a:rPr>
                  <a:t>Pr{</a:t>
                </a:r>
                <a:r>
                  <a:rPr lang="en-US" altLang="zh-CN" sz="2000" b="0" kern="0" dirty="0">
                    <a:latin typeface="Candara" panose="020E0502030303020204" pitchFamily="34" charset="0"/>
                    <a:ea typeface="Cambria Math" panose="02040503050406030204" pitchFamily="18" charset="0"/>
                  </a:rPr>
                  <a:t>do not meet at </a:t>
                </a:r>
                <a14:m>
                  <m:oMath xmlns:m="http://schemas.openxmlformats.org/officeDocument/2006/math">
                    <m:r>
                      <a:rPr lang="en-US" altLang="zh-CN" sz="2000" b="1" i="1" kern="0" smtClean="0">
                        <a:solidFill>
                          <a:srgbClr val="0070C0"/>
                        </a:solidFill>
                        <a:latin typeface="Cambria Math" panose="02040503050406030204" pitchFamily="18" charset="0"/>
                        <a:ea typeface="Cambria Math" panose="02040503050406030204" pitchFamily="18" charset="0"/>
                      </a:rPr>
                      <m:t>&gt;</m:t>
                    </m:r>
                    <m:r>
                      <a:rPr lang="en-US" altLang="zh-CN" sz="2000" b="1" i="1" kern="0" smtClean="0">
                        <a:solidFill>
                          <a:srgbClr val="0070C0"/>
                        </a:solidFill>
                        <a:latin typeface="Cambria Math" panose="02040503050406030204" pitchFamily="18" charset="0"/>
                        <a:ea typeface="Cambria Math" panose="02040503050406030204" pitchFamily="18" charset="0"/>
                      </a:rPr>
                      <m:t>𝒍</m:t>
                    </m:r>
                    <m:r>
                      <a:rPr lang="en-US" altLang="zh-CN" sz="2000" b="1" i="1" kern="0" smtClean="0">
                        <a:solidFill>
                          <a:srgbClr val="0070C0"/>
                        </a:solidFill>
                        <a:latin typeface="Cambria Math" panose="02040503050406030204" pitchFamily="18" charset="0"/>
                        <a:ea typeface="Cambria Math" panose="02040503050406030204" pitchFamily="18" charset="0"/>
                      </a:rPr>
                      <m:t>(</m:t>
                    </m:r>
                    <m:r>
                      <a:rPr lang="en-US" altLang="zh-CN" sz="2000" b="1" i="1" kern="0" smtClean="0">
                        <a:solidFill>
                          <a:srgbClr val="0070C0"/>
                        </a:solidFill>
                        <a:latin typeface="Cambria Math" panose="02040503050406030204" pitchFamily="18" charset="0"/>
                        <a:ea typeface="Cambria Math" panose="02040503050406030204" pitchFamily="18" charset="0"/>
                      </a:rPr>
                      <m:t>𝒌</m:t>
                    </m:r>
                    <m:r>
                      <a:rPr lang="en-US" altLang="zh-CN" sz="2000" b="1" i="1" kern="0" smtClean="0">
                        <a:solidFill>
                          <a:srgbClr val="0070C0"/>
                        </a:solidFill>
                        <a:latin typeface="Cambria Math" panose="02040503050406030204" pitchFamily="18" charset="0"/>
                        <a:ea typeface="Cambria Math" panose="02040503050406030204" pitchFamily="18" charset="0"/>
                      </a:rPr>
                      <m:t>)</m:t>
                    </m:r>
                  </m:oMath>
                </a14:m>
                <a:r>
                  <a:rPr lang="en-US" altLang="zh-CN" sz="2000" dirty="0">
                    <a:solidFill>
                      <a:srgbClr val="0070C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07" name="矩形 106">
                <a:extLst>
                  <a:ext uri="{FF2B5EF4-FFF2-40B4-BE49-F238E27FC236}">
                    <a16:creationId xmlns:a16="http://schemas.microsoft.com/office/drawing/2014/main" id="{01FC16E0-7BB3-3840-86F2-0767841C8AB0}"/>
                  </a:ext>
                </a:extLst>
              </p:cNvPr>
              <p:cNvSpPr>
                <a:spLocks noRot="1" noChangeAspect="1" noMove="1" noResize="1" noEditPoints="1" noAdjustHandles="1" noChangeArrowheads="1" noChangeShapeType="1" noTextEdit="1"/>
              </p:cNvSpPr>
              <p:nvPr/>
            </p:nvSpPr>
            <p:spPr>
              <a:xfrm>
                <a:off x="4907831" y="1735336"/>
                <a:ext cx="3694645" cy="403444"/>
              </a:xfrm>
              <a:prstGeom prst="rect">
                <a:avLst/>
              </a:prstGeom>
              <a:blipFill>
                <a:blip r:embed="rId11"/>
                <a:stretch>
                  <a:fillRect t="-5882" b="-20588"/>
                </a:stretch>
              </a:blipFill>
              <a:ln w="28575">
                <a:solidFill>
                  <a:srgbClr val="0070C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6CC57ED5-868E-2B41-9E21-D66CFA6F101F}"/>
                  </a:ext>
                </a:extLst>
              </p:cNvPr>
              <p:cNvSpPr txBox="1"/>
              <p:nvPr/>
            </p:nvSpPr>
            <p:spPr>
              <a:xfrm>
                <a:off x="4451266" y="1628800"/>
                <a:ext cx="46006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3600" b="1" i="1" smtClean="0">
                          <a:solidFill>
                            <a:srgbClr val="FF0000"/>
                          </a:solidFill>
                          <a:latin typeface="Cambria Math" panose="02040503050406030204" pitchFamily="18" charset="0"/>
                        </a:rPr>
                        <m:t>+</m:t>
                      </m:r>
                    </m:oMath>
                  </m:oMathPara>
                </a14:m>
                <a:endParaRPr kumimoji="1" lang="zh-CN" altLang="en-US" sz="3600" dirty="0">
                  <a:solidFill>
                    <a:srgbClr val="FF0000"/>
                  </a:solidFill>
                </a:endParaRPr>
              </a:p>
            </p:txBody>
          </p:sp>
        </mc:Choice>
        <mc:Fallback xmlns="">
          <p:sp>
            <p:nvSpPr>
              <p:cNvPr id="108" name="文本框 107">
                <a:extLst>
                  <a:ext uri="{FF2B5EF4-FFF2-40B4-BE49-F238E27FC236}">
                    <a16:creationId xmlns:a16="http://schemas.microsoft.com/office/drawing/2014/main" id="{6CC57ED5-868E-2B41-9E21-D66CFA6F101F}"/>
                  </a:ext>
                </a:extLst>
              </p:cNvPr>
              <p:cNvSpPr txBox="1">
                <a:spLocks noRot="1" noChangeAspect="1" noMove="1" noResize="1" noEditPoints="1" noAdjustHandles="1" noChangeArrowheads="1" noChangeShapeType="1" noTextEdit="1"/>
              </p:cNvSpPr>
              <p:nvPr/>
            </p:nvSpPr>
            <p:spPr>
              <a:xfrm>
                <a:off x="4451266" y="1628800"/>
                <a:ext cx="460061" cy="553998"/>
              </a:xfrm>
              <a:prstGeom prst="rect">
                <a:avLst/>
              </a:prstGeom>
              <a:blipFill>
                <a:blip r:embed="rId12"/>
                <a:stretch>
                  <a:fillRect l="-15789" r="-15789" b="-8889"/>
                </a:stretch>
              </a:blipFill>
            </p:spPr>
            <p:txBody>
              <a:bodyPr/>
              <a:lstStyle/>
              <a:p>
                <a:r>
                  <a:rPr lang="zh-CN" altLang="en-US">
                    <a:noFill/>
                  </a:rPr>
                  <a:t> </a:t>
                </a:r>
              </a:p>
            </p:txBody>
          </p:sp>
        </mc:Fallback>
      </mc:AlternateContent>
      <p:sp>
        <p:nvSpPr>
          <p:cNvPr id="109" name="下箭头 108">
            <a:extLst>
              <a:ext uri="{FF2B5EF4-FFF2-40B4-BE49-F238E27FC236}">
                <a16:creationId xmlns:a16="http://schemas.microsoft.com/office/drawing/2014/main" id="{56498CE6-77F8-5E49-8C3B-F21A781F739A}"/>
              </a:ext>
            </a:extLst>
          </p:cNvPr>
          <p:cNvSpPr/>
          <p:nvPr/>
        </p:nvSpPr>
        <p:spPr>
          <a:xfrm rot="2484140">
            <a:off x="3727021" y="1500166"/>
            <a:ext cx="178211" cy="31789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0" name="下箭头 109">
            <a:extLst>
              <a:ext uri="{FF2B5EF4-FFF2-40B4-BE49-F238E27FC236}">
                <a16:creationId xmlns:a16="http://schemas.microsoft.com/office/drawing/2014/main" id="{78C1271A-0271-E84A-A6FB-FAEF2BF1368A}"/>
              </a:ext>
            </a:extLst>
          </p:cNvPr>
          <p:cNvSpPr/>
          <p:nvPr/>
        </p:nvSpPr>
        <p:spPr>
          <a:xfrm rot="19115860" flipH="1">
            <a:off x="5744550" y="1505832"/>
            <a:ext cx="178211" cy="31789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1" name="文本框 110">
            <a:extLst>
              <a:ext uri="{FF2B5EF4-FFF2-40B4-BE49-F238E27FC236}">
                <a16:creationId xmlns:a16="http://schemas.microsoft.com/office/drawing/2014/main" id="{40978DB5-9A65-0A4F-8E35-7D03ED7B4E88}"/>
              </a:ext>
            </a:extLst>
          </p:cNvPr>
          <p:cNvSpPr txBox="1"/>
          <p:nvPr/>
        </p:nvSpPr>
        <p:spPr>
          <a:xfrm>
            <a:off x="5595082" y="4957590"/>
            <a:ext cx="3297391" cy="646331"/>
          </a:xfrm>
          <a:prstGeom prst="rect">
            <a:avLst/>
          </a:prstGeom>
          <a:noFill/>
        </p:spPr>
        <p:txBody>
          <a:bodyPr wrap="square" rtlCol="0">
            <a:spAutoFit/>
          </a:bodyPr>
          <a:lstStyle/>
          <a:p>
            <a:r>
              <a:rPr kumimoji="1" lang="en-US" altLang="zh-CN" sz="1800" b="0" dirty="0">
                <a:latin typeface="Corbel" panose="020B0503020204020204" pitchFamily="34" charset="0"/>
              </a:rPr>
              <a:t>Compute </a:t>
            </a:r>
            <a:r>
              <a:rPr kumimoji="1" lang="en-US" altLang="zh-CN" sz="1800" dirty="0">
                <a:solidFill>
                  <a:srgbClr val="C00000"/>
                </a:solidFill>
                <a:latin typeface="Corbel" panose="020B0503020204020204" pitchFamily="34" charset="0"/>
              </a:rPr>
              <a:t>deterministically</a:t>
            </a:r>
            <a:r>
              <a:rPr kumimoji="1" lang="en-US" altLang="zh-CN" sz="1800" b="0" dirty="0">
                <a:latin typeface="Corbel" panose="020B0503020204020204" pitchFamily="34" charset="0"/>
              </a:rPr>
              <a:t> by </a:t>
            </a:r>
            <a:r>
              <a:rPr kumimoji="1" lang="en-US" altLang="zh-CN" sz="1800" dirty="0">
                <a:latin typeface="Corbel" panose="020B0503020204020204" pitchFamily="34" charset="0"/>
              </a:rPr>
              <a:t>enumerating all possible paths.</a:t>
            </a:r>
            <a:endParaRPr kumimoji="1" lang="zh-CN" altLang="en-US" sz="1800" dirty="0">
              <a:latin typeface="Corbel" panose="020B0503020204020204" pitchFamily="34" charset="0"/>
            </a:endParaRPr>
          </a:p>
        </p:txBody>
      </p:sp>
      <p:sp>
        <p:nvSpPr>
          <p:cNvPr id="112" name="文本框 111">
            <a:extLst>
              <a:ext uri="{FF2B5EF4-FFF2-40B4-BE49-F238E27FC236}">
                <a16:creationId xmlns:a16="http://schemas.microsoft.com/office/drawing/2014/main" id="{37B4D613-17FC-C340-B659-50F7232B0BDA}"/>
              </a:ext>
            </a:extLst>
          </p:cNvPr>
          <p:cNvSpPr txBox="1"/>
          <p:nvPr/>
        </p:nvSpPr>
        <p:spPr>
          <a:xfrm>
            <a:off x="7740352" y="2092786"/>
            <a:ext cx="1358267" cy="400110"/>
          </a:xfrm>
          <a:prstGeom prst="rect">
            <a:avLst/>
          </a:prstGeom>
          <a:noFill/>
        </p:spPr>
        <p:txBody>
          <a:bodyPr wrap="square" rtlCol="0">
            <a:spAutoFit/>
          </a:bodyPr>
          <a:lstStyle/>
          <a:p>
            <a:r>
              <a:rPr kumimoji="1" lang="en-US" altLang="zh-CN" sz="2000" b="0" dirty="0">
                <a:solidFill>
                  <a:srgbClr val="0070C0"/>
                </a:solidFill>
                <a:latin typeface="Comic Sans MS" panose="030F0902030302020204" pitchFamily="66" charset="0"/>
              </a:rPr>
              <a:t>randomly</a:t>
            </a:r>
            <a:endParaRPr kumimoji="1" lang="zh-CN" altLang="en-US" sz="2000" b="0" dirty="0">
              <a:solidFill>
                <a:srgbClr val="0070C0"/>
              </a:solidFill>
              <a:latin typeface="Comic Sans MS" panose="030F0902030302020204" pitchFamily="66" charset="0"/>
            </a:endParaRPr>
          </a:p>
        </p:txBody>
      </p:sp>
      <p:cxnSp>
        <p:nvCxnSpPr>
          <p:cNvPr id="114" name="直线连接符 113">
            <a:extLst>
              <a:ext uri="{FF2B5EF4-FFF2-40B4-BE49-F238E27FC236}">
                <a16:creationId xmlns:a16="http://schemas.microsoft.com/office/drawing/2014/main" id="{C1715EFD-E2B6-094F-A401-AC754650FE6D}"/>
              </a:ext>
            </a:extLst>
          </p:cNvPr>
          <p:cNvCxnSpPr/>
          <p:nvPr/>
        </p:nvCxnSpPr>
        <p:spPr>
          <a:xfrm>
            <a:off x="4430995" y="4185084"/>
            <a:ext cx="4078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5" name="直线连接符 114">
            <a:extLst>
              <a:ext uri="{FF2B5EF4-FFF2-40B4-BE49-F238E27FC236}">
                <a16:creationId xmlns:a16="http://schemas.microsoft.com/office/drawing/2014/main" id="{3A5B4049-F0ED-8642-B851-86325EB6CC42}"/>
              </a:ext>
            </a:extLst>
          </p:cNvPr>
          <p:cNvCxnSpPr/>
          <p:nvPr/>
        </p:nvCxnSpPr>
        <p:spPr>
          <a:xfrm>
            <a:off x="4430995" y="6381328"/>
            <a:ext cx="40783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7" name="直线箭头连接符 116">
            <a:extLst>
              <a:ext uri="{FF2B5EF4-FFF2-40B4-BE49-F238E27FC236}">
                <a16:creationId xmlns:a16="http://schemas.microsoft.com/office/drawing/2014/main" id="{8F497A81-A02F-2347-B4D8-1E8F3A21121F}"/>
              </a:ext>
            </a:extLst>
          </p:cNvPr>
          <p:cNvCxnSpPr>
            <a:cxnSpLocks/>
          </p:cNvCxnSpPr>
          <p:nvPr/>
        </p:nvCxnSpPr>
        <p:spPr>
          <a:xfrm>
            <a:off x="4660414" y="5589240"/>
            <a:ext cx="0" cy="792088"/>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119" name="直线箭头连接符 118">
            <a:extLst>
              <a:ext uri="{FF2B5EF4-FFF2-40B4-BE49-F238E27FC236}">
                <a16:creationId xmlns:a16="http://schemas.microsoft.com/office/drawing/2014/main" id="{40974BCE-ECFC-F94C-829E-427FDB12A690}"/>
              </a:ext>
            </a:extLst>
          </p:cNvPr>
          <p:cNvCxnSpPr>
            <a:cxnSpLocks/>
          </p:cNvCxnSpPr>
          <p:nvPr/>
        </p:nvCxnSpPr>
        <p:spPr>
          <a:xfrm flipV="1">
            <a:off x="4660414" y="4185084"/>
            <a:ext cx="0" cy="792088"/>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4E96E172-31E7-144B-A872-8FB64448DBFB}"/>
                  </a:ext>
                </a:extLst>
              </p:cNvPr>
              <p:cNvSpPr/>
              <p:nvPr/>
            </p:nvSpPr>
            <p:spPr>
              <a:xfrm>
                <a:off x="3973388" y="5045114"/>
                <a:ext cx="1534716" cy="400110"/>
              </a:xfrm>
              <a:prstGeom prst="rect">
                <a:avLst/>
              </a:prstGeom>
            </p:spPr>
            <p:txBody>
              <a:bodyPr wrap="none">
                <a:spAutoFit/>
              </a:bodyPr>
              <a:lstStyle/>
              <a:p>
                <a14:m>
                  <m:oMath xmlns:m="http://schemas.openxmlformats.org/officeDocument/2006/math">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𝒍</m:t>
                    </m:r>
                    <m:r>
                      <a:rPr lang="en-US" altLang="zh-CN" sz="2000" b="1" i="1" kern="0" smtClean="0">
                        <a:solidFill>
                          <a:srgbClr val="C00000"/>
                        </a:solidFill>
                        <a:latin typeface="Cambria Math" panose="02040503050406030204" pitchFamily="18" charset="0"/>
                        <a:ea typeface="Cambria Math" panose="02040503050406030204" pitchFamily="18" charset="0"/>
                      </a:rPr>
                      <m:t>(</m:t>
                    </m:r>
                    <m:r>
                      <a:rPr lang="en-US" altLang="zh-CN" sz="2000" b="1" i="1" kern="0" smtClean="0">
                        <a:solidFill>
                          <a:srgbClr val="C00000"/>
                        </a:solidFill>
                        <a:latin typeface="Cambria Math" panose="02040503050406030204" pitchFamily="18" charset="0"/>
                        <a:ea typeface="Cambria Math" panose="02040503050406030204" pitchFamily="18" charset="0"/>
                      </a:rPr>
                      <m:t>𝒌</m:t>
                    </m:r>
                    <m:r>
                      <a:rPr lang="en-US" altLang="zh-CN" sz="2000" b="1" i="1" kern="0" smtClean="0">
                        <a:solidFill>
                          <a:srgbClr val="C00000"/>
                        </a:solidFill>
                        <a:latin typeface="Cambria Math" panose="02040503050406030204" pitchFamily="18" charset="0"/>
                        <a:ea typeface="Cambria Math" panose="02040503050406030204" pitchFamily="18" charset="0"/>
                      </a:rPr>
                      <m:t>)</m:t>
                    </m:r>
                  </m:oMath>
                </a14:m>
                <a:r>
                  <a:rPr lang="en-US" altLang="zh-CN" sz="2000" dirty="0">
                    <a:solidFill>
                      <a:srgbClr val="C0000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20" name="矩形 119">
                <a:extLst>
                  <a:ext uri="{FF2B5EF4-FFF2-40B4-BE49-F238E27FC236}">
                    <a16:creationId xmlns:a16="http://schemas.microsoft.com/office/drawing/2014/main" id="{4E96E172-31E7-144B-A872-8FB64448DBFB}"/>
                  </a:ext>
                </a:extLst>
              </p:cNvPr>
              <p:cNvSpPr>
                <a:spLocks noRot="1" noChangeAspect="1" noMove="1" noResize="1" noEditPoints="1" noAdjustHandles="1" noChangeArrowheads="1" noChangeShapeType="1" noTextEdit="1"/>
              </p:cNvSpPr>
              <p:nvPr/>
            </p:nvSpPr>
            <p:spPr>
              <a:xfrm>
                <a:off x="3973388" y="5045114"/>
                <a:ext cx="1534716" cy="400110"/>
              </a:xfrm>
              <a:prstGeom prst="rect">
                <a:avLst/>
              </a:prstGeom>
              <a:blipFill>
                <a:blip r:embed="rId13"/>
                <a:stretch>
                  <a:fillRect t="-6061" r="-3279" b="-24242"/>
                </a:stretch>
              </a:blipFill>
            </p:spPr>
            <p:txBody>
              <a:bodyPr/>
              <a:lstStyle/>
              <a:p>
                <a:r>
                  <a:rPr lang="zh-CN" altLang="en-US">
                    <a:noFill/>
                  </a:rPr>
                  <a:t> </a:t>
                </a:r>
              </a:p>
            </p:txBody>
          </p:sp>
        </mc:Fallback>
      </mc:AlternateContent>
      <p:cxnSp>
        <p:nvCxnSpPr>
          <p:cNvPr id="127" name="直线箭头连接符 126">
            <a:extLst>
              <a:ext uri="{FF2B5EF4-FFF2-40B4-BE49-F238E27FC236}">
                <a16:creationId xmlns:a16="http://schemas.microsoft.com/office/drawing/2014/main" id="{D27F15CD-B5CD-C040-AD8C-3AC75FD29396}"/>
              </a:ext>
            </a:extLst>
          </p:cNvPr>
          <p:cNvCxnSpPr>
            <a:cxnSpLocks/>
          </p:cNvCxnSpPr>
          <p:nvPr/>
        </p:nvCxnSpPr>
        <p:spPr>
          <a:xfrm>
            <a:off x="4660414" y="3789040"/>
            <a:ext cx="0" cy="42014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p:cxnSp>
        <p:nvCxnSpPr>
          <p:cNvPr id="128" name="直线箭头连接符 127">
            <a:extLst>
              <a:ext uri="{FF2B5EF4-FFF2-40B4-BE49-F238E27FC236}">
                <a16:creationId xmlns:a16="http://schemas.microsoft.com/office/drawing/2014/main" id="{44C85AA3-1F5E-DD4C-9B95-11487C537B71}"/>
              </a:ext>
            </a:extLst>
          </p:cNvPr>
          <p:cNvCxnSpPr>
            <a:cxnSpLocks/>
          </p:cNvCxnSpPr>
          <p:nvPr/>
        </p:nvCxnSpPr>
        <p:spPr>
          <a:xfrm flipV="1">
            <a:off x="4660414" y="2780928"/>
            <a:ext cx="0" cy="504056"/>
          </a:xfrm>
          <a:prstGeom prst="straightConnector1">
            <a:avLst/>
          </a:prstGeom>
          <a:ln w="28575">
            <a:solidFill>
              <a:schemeClr val="tx1"/>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9" name="矩形 128">
                <a:extLst>
                  <a:ext uri="{FF2B5EF4-FFF2-40B4-BE49-F238E27FC236}">
                    <a16:creationId xmlns:a16="http://schemas.microsoft.com/office/drawing/2014/main" id="{97A3B150-AAE7-B948-AD40-472A833868EC}"/>
                  </a:ext>
                </a:extLst>
              </p:cNvPr>
              <p:cNvSpPr/>
              <p:nvPr/>
            </p:nvSpPr>
            <p:spPr>
              <a:xfrm>
                <a:off x="3973388" y="3316922"/>
                <a:ext cx="1534716" cy="400110"/>
              </a:xfrm>
              <a:prstGeom prst="rect">
                <a:avLst/>
              </a:prstGeom>
            </p:spPr>
            <p:txBody>
              <a:bodyPr wrap="none">
                <a:spAutoFit/>
              </a:bodyPr>
              <a:lstStyle/>
              <a:p>
                <a14:m>
                  <m:oMath xmlns:m="http://schemas.openxmlformats.org/officeDocument/2006/math">
                    <m:r>
                      <a:rPr lang="en-US" altLang="zh-CN" sz="2000" b="1" i="1" kern="0" smtClean="0">
                        <a:solidFill>
                          <a:srgbClr val="0070C0"/>
                        </a:solidFill>
                        <a:latin typeface="Cambria Math" panose="02040503050406030204" pitchFamily="18" charset="0"/>
                        <a:ea typeface="Cambria Math" panose="02040503050406030204" pitchFamily="18" charset="0"/>
                      </a:rPr>
                      <m:t>&gt;</m:t>
                    </m:r>
                    <m:r>
                      <a:rPr lang="en-US" altLang="zh-CN" sz="2000" b="1" i="1" kern="0">
                        <a:solidFill>
                          <a:srgbClr val="0070C0"/>
                        </a:solidFill>
                        <a:latin typeface="Cambria Math" panose="02040503050406030204" pitchFamily="18" charset="0"/>
                        <a:ea typeface="Cambria Math" panose="02040503050406030204" pitchFamily="18" charset="0"/>
                      </a:rPr>
                      <m:t>𝒍</m:t>
                    </m:r>
                    <m:r>
                      <a:rPr lang="en-US" altLang="zh-CN" sz="2000" b="1" i="1" kern="0">
                        <a:solidFill>
                          <a:srgbClr val="0070C0"/>
                        </a:solidFill>
                        <a:latin typeface="Cambria Math" panose="02040503050406030204" pitchFamily="18" charset="0"/>
                        <a:ea typeface="Cambria Math" panose="02040503050406030204" pitchFamily="18" charset="0"/>
                      </a:rPr>
                      <m:t>(</m:t>
                    </m:r>
                    <m:r>
                      <a:rPr lang="en-US" altLang="zh-CN" sz="2000" b="1" i="1" kern="0">
                        <a:solidFill>
                          <a:srgbClr val="0070C0"/>
                        </a:solidFill>
                        <a:latin typeface="Cambria Math" panose="02040503050406030204" pitchFamily="18" charset="0"/>
                        <a:ea typeface="Cambria Math" panose="02040503050406030204" pitchFamily="18" charset="0"/>
                      </a:rPr>
                      <m:t>𝒌</m:t>
                    </m:r>
                    <m:r>
                      <a:rPr lang="en-US" altLang="zh-CN" sz="2000" b="1" i="1" kern="0">
                        <a:solidFill>
                          <a:srgbClr val="0070C0"/>
                        </a:solidFill>
                        <a:latin typeface="Cambria Math" panose="02040503050406030204" pitchFamily="18" charset="0"/>
                        <a:ea typeface="Cambria Math" panose="02040503050406030204" pitchFamily="18" charset="0"/>
                      </a:rPr>
                      <m:t>)</m:t>
                    </m:r>
                  </m:oMath>
                </a14:m>
                <a:r>
                  <a:rPr lang="en-US" altLang="zh-CN" sz="2000" dirty="0">
                    <a:solidFill>
                      <a:srgbClr val="0070C0"/>
                    </a:solidFill>
                    <a:latin typeface="Candara" panose="020E0502030303020204" pitchFamily="34" charset="0"/>
                  </a:rPr>
                  <a:t> </a:t>
                </a:r>
                <a:r>
                  <a:rPr lang="en-US" altLang="zh-CN" sz="2000" b="0" dirty="0">
                    <a:latin typeface="Candara" panose="020E0502030303020204" pitchFamily="34" charset="0"/>
                  </a:rPr>
                  <a:t>steps</a:t>
                </a:r>
                <a:endParaRPr lang="zh-CN" altLang="en-US" sz="2000" dirty="0"/>
              </a:p>
            </p:txBody>
          </p:sp>
        </mc:Choice>
        <mc:Fallback xmlns="">
          <p:sp>
            <p:nvSpPr>
              <p:cNvPr id="129" name="矩形 128">
                <a:extLst>
                  <a:ext uri="{FF2B5EF4-FFF2-40B4-BE49-F238E27FC236}">
                    <a16:creationId xmlns:a16="http://schemas.microsoft.com/office/drawing/2014/main" id="{97A3B150-AAE7-B948-AD40-472A833868EC}"/>
                  </a:ext>
                </a:extLst>
              </p:cNvPr>
              <p:cNvSpPr>
                <a:spLocks noRot="1" noChangeAspect="1" noMove="1" noResize="1" noEditPoints="1" noAdjustHandles="1" noChangeArrowheads="1" noChangeShapeType="1" noTextEdit="1"/>
              </p:cNvSpPr>
              <p:nvPr/>
            </p:nvSpPr>
            <p:spPr>
              <a:xfrm>
                <a:off x="3973388" y="3316922"/>
                <a:ext cx="1534716" cy="400110"/>
              </a:xfrm>
              <a:prstGeom prst="rect">
                <a:avLst/>
              </a:prstGeom>
              <a:blipFill>
                <a:blip r:embed="rId14"/>
                <a:stretch>
                  <a:fillRect t="-6061" r="-3279" b="-21212"/>
                </a:stretch>
              </a:blipFill>
            </p:spPr>
            <p:txBody>
              <a:bodyPr/>
              <a:lstStyle/>
              <a:p>
                <a:r>
                  <a:rPr lang="zh-CN" altLang="en-US">
                    <a:noFill/>
                  </a:rPr>
                  <a:t> </a:t>
                </a:r>
              </a:p>
            </p:txBody>
          </p:sp>
        </mc:Fallback>
      </mc:AlternateContent>
      <p:sp>
        <p:nvSpPr>
          <p:cNvPr id="134" name="文本框 133">
            <a:extLst>
              <a:ext uri="{FF2B5EF4-FFF2-40B4-BE49-F238E27FC236}">
                <a16:creationId xmlns:a16="http://schemas.microsoft.com/office/drawing/2014/main" id="{A8A04596-9013-3F47-8A5D-5A9AC294FD37}"/>
              </a:ext>
            </a:extLst>
          </p:cNvPr>
          <p:cNvSpPr txBox="1"/>
          <p:nvPr/>
        </p:nvSpPr>
        <p:spPr>
          <a:xfrm>
            <a:off x="156692" y="2080132"/>
            <a:ext cx="2327073" cy="400110"/>
          </a:xfrm>
          <a:prstGeom prst="rect">
            <a:avLst/>
          </a:prstGeom>
          <a:noFill/>
          <a:ln>
            <a:noFill/>
          </a:ln>
        </p:spPr>
        <p:txBody>
          <a:bodyPr wrap="square" rtlCol="0">
            <a:spAutoFit/>
          </a:bodyPr>
          <a:lstStyle/>
          <a:p>
            <a:r>
              <a:rPr kumimoji="1" lang="en-US" altLang="zh-CN" sz="2000" b="0" dirty="0">
                <a:solidFill>
                  <a:srgbClr val="C00000"/>
                </a:solidFill>
                <a:latin typeface="Comic Sans MS" panose="030F0902030302020204" pitchFamily="66" charset="0"/>
              </a:rPr>
              <a:t>deterministically</a:t>
            </a:r>
            <a:endParaRPr kumimoji="1" lang="zh-CN" altLang="en-US" sz="2000" b="0" dirty="0">
              <a:solidFill>
                <a:srgbClr val="C000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1323A4E2-C6AE-E24F-891D-2275EDDF70EC}"/>
                  </a:ext>
                </a:extLst>
              </p:cNvPr>
              <p:cNvSpPr txBox="1"/>
              <p:nvPr/>
            </p:nvSpPr>
            <p:spPr>
              <a:xfrm>
                <a:off x="5508103" y="2924944"/>
                <a:ext cx="3590507" cy="1060868"/>
              </a:xfrm>
              <a:prstGeom prst="rect">
                <a:avLst/>
              </a:prstGeom>
              <a:noFill/>
            </p:spPr>
            <p:txBody>
              <a:bodyPr wrap="square" rtlCol="0">
                <a:spAutoFit/>
              </a:bodyPr>
              <a:lstStyle/>
              <a:p>
                <a:r>
                  <a:rPr kumimoji="1" lang="en-US" altLang="zh-CN" sz="1800" b="0" dirty="0">
                    <a:latin typeface="Corbel" panose="020B0503020204020204" pitchFamily="34" charset="0"/>
                  </a:rPr>
                  <a:t>Compute </a:t>
                </a:r>
                <a:r>
                  <a:rPr kumimoji="1" lang="en-US" altLang="zh-CN" sz="1800" dirty="0">
                    <a:solidFill>
                      <a:srgbClr val="0070C0"/>
                    </a:solidFill>
                    <a:latin typeface="Corbel" panose="020B0503020204020204" pitchFamily="34" charset="0"/>
                  </a:rPr>
                  <a:t>randomly</a:t>
                </a:r>
                <a:r>
                  <a:rPr kumimoji="1" lang="en-US" altLang="zh-CN" sz="1800" b="0" dirty="0">
                    <a:latin typeface="Corbel" panose="020B0503020204020204" pitchFamily="34" charset="0"/>
                  </a:rPr>
                  <a:t> by generate </a:t>
                </a:r>
                <a14:m>
                  <m:oMath xmlns:m="http://schemas.openxmlformats.org/officeDocument/2006/math">
                    <m:d>
                      <m:dPr>
                        <m:ctrlPr>
                          <a:rPr kumimoji="1" lang="en-US" altLang="zh-CN" sz="1800" b="0" i="1" smtClean="0">
                            <a:latin typeface="Cambria Math" panose="02040503050406030204" pitchFamily="18" charset="0"/>
                          </a:rPr>
                        </m:ctrlPr>
                      </m:dPr>
                      <m:e>
                        <m:f>
                          <m:fPr>
                            <m:ctrlPr>
                              <a:rPr kumimoji="1" lang="en-US" altLang="zh-CN" sz="1800" b="0" i="1">
                                <a:latin typeface="Cambria Math" panose="02040503050406030204" pitchFamily="18" charset="0"/>
                              </a:rPr>
                            </m:ctrlPr>
                          </m:fPr>
                          <m:num>
                            <m:func>
                              <m:funcPr>
                                <m:ctrlPr>
                                  <a:rPr kumimoji="1" lang="en-US" altLang="zh-CN" sz="1800" b="0" i="1">
                                    <a:latin typeface="Cambria Math" panose="02040503050406030204" pitchFamily="18" charset="0"/>
                                  </a:rPr>
                                </m:ctrlPr>
                              </m:funcPr>
                              <m:fName>
                                <m:r>
                                  <m:rPr>
                                    <m:sty m:val="p"/>
                                  </m:rPr>
                                  <a:rPr kumimoji="1" lang="en-US" altLang="zh-CN" sz="1800" b="0">
                                    <a:latin typeface="Cambria Math" panose="02040503050406030204" pitchFamily="18" charset="0"/>
                                  </a:rPr>
                                  <m:t>log</m:t>
                                </m:r>
                              </m:fName>
                              <m:e>
                                <m:r>
                                  <a:rPr kumimoji="1" lang="en-US" altLang="zh-CN" sz="1800" b="0" i="1">
                                    <a:latin typeface="Cambria Math" panose="02040503050406030204" pitchFamily="18" charset="0"/>
                                  </a:rPr>
                                  <m:t>𝑛</m:t>
                                </m:r>
                              </m:e>
                            </m:func>
                          </m:num>
                          <m:den>
                            <m:r>
                              <a:rPr kumimoji="1" lang="en-US" altLang="zh-CN" sz="1800" b="0" i="1">
                                <a:latin typeface="Cambria Math" panose="02040503050406030204" pitchFamily="18" charset="0"/>
                              </a:rPr>
                              <m:t>𝑛</m:t>
                            </m:r>
                          </m:den>
                        </m:f>
                        <m:r>
                          <a:rPr kumimoji="1" lang="en-US" altLang="zh-CN" sz="1800" b="0" i="1">
                            <a:latin typeface="Cambria Math" panose="02040503050406030204" pitchFamily="18" charset="0"/>
                            <a:ea typeface="Cambria Math" panose="02040503050406030204" pitchFamily="18" charset="0"/>
                          </a:rPr>
                          <m:t>∙</m:t>
                        </m:r>
                        <m:sSup>
                          <m:sSupPr>
                            <m:ctrlPr>
                              <a:rPr kumimoji="1" lang="en-US" altLang="zh-CN" sz="1800" b="0" i="1">
                                <a:latin typeface="Cambria Math" panose="02040503050406030204" pitchFamily="18" charset="0"/>
                              </a:rPr>
                            </m:ctrlPr>
                          </m:sSupPr>
                          <m:e>
                            <m:acc>
                              <m:accPr>
                                <m:chr m:val="⃗"/>
                                <m:ctrlPr>
                                  <a:rPr kumimoji="1" lang="en-US" altLang="zh-CN" sz="1800" b="0" i="1">
                                    <a:latin typeface="Cambria Math" panose="02040503050406030204" pitchFamily="18" charset="0"/>
                                  </a:rPr>
                                </m:ctrlPr>
                              </m:accPr>
                              <m:e>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ea typeface="Cambria Math" panose="02040503050406030204" pitchFamily="18" charset="0"/>
                                      </a:rPr>
                                      <m:t>𝜋</m:t>
                                    </m:r>
                                  </m:e>
                                  <m:sub>
                                    <m:r>
                                      <a:rPr kumimoji="1" lang="en-US" altLang="zh-CN" sz="1800" b="0" i="1">
                                        <a:latin typeface="Cambria Math" panose="02040503050406030204" pitchFamily="18" charset="0"/>
                                      </a:rPr>
                                      <m:t>𝑖</m:t>
                                    </m:r>
                                  </m:sub>
                                </m:sSub>
                              </m:e>
                            </m:acc>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e>
                          <m:sup>
                            <m:r>
                              <a:rPr kumimoji="1" lang="en-US" altLang="zh-CN" sz="1800" b="0" i="1">
                                <a:latin typeface="Cambria Math" panose="02040503050406030204" pitchFamily="18" charset="0"/>
                              </a:rPr>
                              <m:t>2</m:t>
                            </m:r>
                          </m:sup>
                        </m:sSup>
                      </m:e>
                    </m:d>
                  </m:oMath>
                </a14:m>
                <a:r>
                  <a:rPr kumimoji="1" lang="en-US" altLang="zh-CN" sz="1800" b="0" dirty="0">
                    <a:latin typeface="Corbel" panose="020B0503020204020204" pitchFamily="34" charset="0"/>
                  </a:rPr>
                  <a:t> </a:t>
                </a:r>
                <a14:m>
                  <m:oMath xmlns:m="http://schemas.openxmlformats.org/officeDocument/2006/math">
                    <m:rad>
                      <m:radPr>
                        <m:degHide m:val="on"/>
                        <m:ctrlPr>
                          <a:rPr lang="en-US" altLang="zh-CN" sz="1800" i="1" kern="0">
                            <a:latin typeface="Cambria Math" panose="02040503050406030204" pitchFamily="18" charset="0"/>
                            <a:ea typeface="Cambria Math" panose="02040503050406030204" pitchFamily="18" charset="0"/>
                          </a:rPr>
                        </m:ctrlPr>
                      </m:radPr>
                      <m:deg/>
                      <m:e>
                        <m:r>
                          <a:rPr lang="en-US" altLang="zh-CN" sz="1800" b="1" i="1" kern="0">
                            <a:latin typeface="Cambria Math" panose="02040503050406030204" pitchFamily="18" charset="0"/>
                            <a:ea typeface="Cambria Math" panose="02040503050406030204" pitchFamily="18" charset="0"/>
                          </a:rPr>
                          <m:t>𝒄</m:t>
                        </m:r>
                      </m:e>
                    </m:rad>
                  </m:oMath>
                </a14:m>
                <a:r>
                  <a:rPr lang="en-US" altLang="zh-CN" sz="1800" kern="0" dirty="0">
                    <a:latin typeface="Candara" panose="020E0502030303020204" pitchFamily="34" charset="0"/>
                    <a:ea typeface="Cambria Math" panose="02040503050406030204" pitchFamily="18" charset="0"/>
                  </a:rPr>
                  <a:t>- </a:t>
                </a:r>
                <a:r>
                  <a:rPr lang="en-US" altLang="zh-CN" sz="1800" dirty="0">
                    <a:latin typeface="Corbel" panose="020B0503020204020204" pitchFamily="34" charset="0"/>
                  </a:rPr>
                  <a:t>walks </a:t>
                </a:r>
                <a:r>
                  <a:rPr lang="en-US" altLang="zh-CN" sz="1800" b="0" dirty="0">
                    <a:latin typeface="Corbel" panose="020B0503020204020204" pitchFamily="34" charset="0"/>
                  </a:rPr>
                  <a:t>which </a:t>
                </a:r>
                <a:r>
                  <a:rPr lang="en-US" altLang="zh-CN" sz="1800" dirty="0">
                    <a:latin typeface="Corbel" panose="020B0503020204020204" pitchFamily="34" charset="0"/>
                  </a:rPr>
                  <a:t>do not stop at the first </a:t>
                </a:r>
                <a14:m>
                  <m:oMath xmlns:m="http://schemas.openxmlformats.org/officeDocument/2006/math">
                    <m:r>
                      <a:rPr lang="en-US" altLang="zh-CN" sz="1800" b="1" i="1" kern="0" smtClean="0">
                        <a:solidFill>
                          <a:schemeClr val="tx1"/>
                        </a:solidFill>
                        <a:latin typeface="Cambria Math" panose="02040503050406030204" pitchFamily="18" charset="0"/>
                        <a:ea typeface="Cambria Math" panose="02040503050406030204" pitchFamily="18" charset="0"/>
                      </a:rPr>
                      <m:t>𝒍</m:t>
                    </m:r>
                    <m:r>
                      <a:rPr lang="en-US" altLang="zh-CN" sz="1800" b="1" i="1" kern="0" smtClean="0">
                        <a:solidFill>
                          <a:schemeClr val="tx1"/>
                        </a:solidFill>
                        <a:latin typeface="Cambria Math" panose="02040503050406030204" pitchFamily="18" charset="0"/>
                        <a:ea typeface="Cambria Math" panose="02040503050406030204" pitchFamily="18" charset="0"/>
                      </a:rPr>
                      <m:t>(</m:t>
                    </m:r>
                    <m:r>
                      <a:rPr lang="en-US" altLang="zh-CN" sz="1800" b="1" i="1" kern="0" smtClean="0">
                        <a:solidFill>
                          <a:schemeClr val="tx1"/>
                        </a:solidFill>
                        <a:latin typeface="Cambria Math" panose="02040503050406030204" pitchFamily="18" charset="0"/>
                        <a:ea typeface="Cambria Math" panose="02040503050406030204" pitchFamily="18" charset="0"/>
                      </a:rPr>
                      <m:t>𝒌</m:t>
                    </m:r>
                    <m:r>
                      <a:rPr lang="en-US" altLang="zh-CN" sz="1800" b="1" i="1" kern="0" smtClean="0">
                        <a:solidFill>
                          <a:schemeClr val="tx1"/>
                        </a:solidFill>
                        <a:latin typeface="Cambria Math" panose="02040503050406030204" pitchFamily="18" charset="0"/>
                        <a:ea typeface="Cambria Math" panose="02040503050406030204" pitchFamily="18" charset="0"/>
                      </a:rPr>
                      <m:t>)</m:t>
                    </m:r>
                  </m:oMath>
                </a14:m>
                <a:r>
                  <a:rPr lang="en-US" altLang="zh-CN" sz="1800" dirty="0">
                    <a:solidFill>
                      <a:schemeClr val="tx1"/>
                    </a:solidFill>
                    <a:latin typeface="Candara" panose="020E0502030303020204" pitchFamily="34" charset="0"/>
                  </a:rPr>
                  <a:t> steps</a:t>
                </a:r>
                <a:r>
                  <a:rPr lang="en-US" altLang="zh-CN" sz="1800" dirty="0">
                    <a:latin typeface="Candara" panose="020E0502030303020204" pitchFamily="34" charset="0"/>
                  </a:rPr>
                  <a:t>.</a:t>
                </a:r>
                <a:endParaRPr kumimoji="1" lang="zh-CN" altLang="en-US" sz="1800" dirty="0">
                  <a:latin typeface="Corbel" panose="020B0503020204020204" pitchFamily="34" charset="0"/>
                </a:endParaRPr>
              </a:p>
            </p:txBody>
          </p:sp>
        </mc:Choice>
        <mc:Fallback xmlns="">
          <p:sp>
            <p:nvSpPr>
              <p:cNvPr id="135" name="文本框 134">
                <a:extLst>
                  <a:ext uri="{FF2B5EF4-FFF2-40B4-BE49-F238E27FC236}">
                    <a16:creationId xmlns:a16="http://schemas.microsoft.com/office/drawing/2014/main" id="{1323A4E2-C6AE-E24F-891D-2275EDDF70EC}"/>
                  </a:ext>
                </a:extLst>
              </p:cNvPr>
              <p:cNvSpPr txBox="1">
                <a:spLocks noRot="1" noChangeAspect="1" noMove="1" noResize="1" noEditPoints="1" noAdjustHandles="1" noChangeArrowheads="1" noChangeShapeType="1" noTextEdit="1"/>
              </p:cNvSpPr>
              <p:nvPr/>
            </p:nvSpPr>
            <p:spPr>
              <a:xfrm>
                <a:off x="5508103" y="2924944"/>
                <a:ext cx="3590507" cy="1060868"/>
              </a:xfrm>
              <a:prstGeom prst="rect">
                <a:avLst/>
              </a:prstGeom>
              <a:blipFill>
                <a:blip r:embed="rId15"/>
                <a:stretch>
                  <a:fillRect l="-1413" t="-1176" b="-82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23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737805-778F-2243-B3FA-28126843419E}"/>
              </a:ext>
            </a:extLst>
          </p:cNvPr>
          <p:cNvSpPr>
            <a:spLocks noGrp="1"/>
          </p:cNvSpPr>
          <p:nvPr>
            <p:ph type="title"/>
          </p:nvPr>
        </p:nvSpPr>
        <p:spPr>
          <a:xfrm>
            <a:off x="1043608" y="115888"/>
            <a:ext cx="7358114" cy="1128712"/>
          </a:xfrm>
        </p:spPr>
        <p:txBody>
          <a:bodyPr/>
          <a:lstStyle/>
          <a:p>
            <a:r>
              <a:rPr kumimoji="1" lang="en-US" altLang="zh-CN" sz="3200" dirty="0"/>
              <a:t>Sparse Linearization</a:t>
            </a:r>
            <a:endParaRPr kumimoji="1" lang="zh-CN" altLang="en-US" sz="3200"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1939721-817F-F942-8529-A434D28BBB71}"/>
                  </a:ext>
                </a:extLst>
              </p:cNvPr>
              <p:cNvSpPr txBox="1"/>
              <p:nvPr/>
            </p:nvSpPr>
            <p:spPr>
              <a:xfrm>
                <a:off x="899592" y="1073394"/>
                <a:ext cx="4534143" cy="6994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200" b="0" i="1" smtClean="0">
                              <a:latin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rPr>
                            <m:t>𝑙</m:t>
                          </m:r>
                        </m:sup>
                      </m:sSup>
                      <m:r>
                        <a:rPr kumimoji="1" lang="en-US" altLang="zh-CN" sz="2200" b="0" i="1" smtClean="0">
                          <a:latin typeface="Cambria Math" panose="02040503050406030204" pitchFamily="18" charset="0"/>
                        </a:rPr>
                        <m:t>=</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sSup>
                        <m:sSupPr>
                          <m:ctrlPr>
                            <a:rPr kumimoji="1" lang="en-US" altLang="zh-CN" sz="2200" b="0" i="1">
                              <a:latin typeface="Cambria Math" panose="02040503050406030204" pitchFamily="18" charset="0"/>
                            </a:rPr>
                          </m:ctrlPr>
                        </m:sSupPr>
                        <m:e>
                          <m:r>
                            <a:rPr kumimoji="1" lang="en-US" altLang="zh-CN" sz="2200" b="0" i="1" smtClean="0">
                              <a:latin typeface="Cambria Math" panose="02040503050406030204" pitchFamily="18" charset="0"/>
                            </a:rPr>
                            <m:t>𝑃</m:t>
                          </m:r>
                        </m:e>
                        <m:sup>
                          <m:r>
                            <a:rPr kumimoji="1" lang="en-US" altLang="zh-CN" sz="2200" b="0" i="1">
                              <a:latin typeface="Cambria Math" panose="02040503050406030204" pitchFamily="18" charset="0"/>
                            </a:rPr>
                            <m:t>⊤</m:t>
                          </m:r>
                        </m:sup>
                      </m:sSup>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smtClean="0">
                              <a:latin typeface="Cambria Math" panose="02040503050406030204" pitchFamily="18" charset="0"/>
                              <a:ea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ea typeface="Cambria Math" panose="02040503050406030204" pitchFamily="18" charset="0"/>
                            </a:rPr>
                            <m:t>𝑙</m:t>
                          </m:r>
                          <m:r>
                            <a:rPr kumimoji="1" lang="en-US" altLang="zh-CN" sz="2200" b="0" i="1" smtClean="0">
                              <a:latin typeface="Cambria Math" panose="02040503050406030204" pitchFamily="18" charset="0"/>
                              <a:ea typeface="Cambria Math" panose="02040503050406030204" pitchFamily="18" charset="0"/>
                            </a:rPr>
                            <m:t>−1</m:t>
                          </m:r>
                        </m:sup>
                      </m:sSup>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den>
                      </m:f>
                      <m:r>
                        <a:rPr kumimoji="1" lang="en-US" altLang="zh-CN" sz="2200" b="0" i="1" smtClean="0">
                          <a:latin typeface="Cambria Math" panose="02040503050406030204" pitchFamily="18" charset="0"/>
                        </a:rPr>
                        <m:t>𝐷</m:t>
                      </m:r>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smtClean="0">
                              <a:latin typeface="Cambria Math" panose="02040503050406030204" pitchFamily="18" charset="0"/>
                              <a:ea typeface="Cambria Math" panose="02040503050406030204" pitchFamily="18" charset="0"/>
                            </a:rPr>
                          </m:ctrlPr>
                        </m:sSupPr>
                        <m:e>
                          <m:acc>
                            <m:accPr>
                              <m:chr m:val="⃗"/>
                              <m:ctrlPr>
                                <a:rPr kumimoji="1" lang="en-US" altLang="zh-CN" sz="2200" b="0" i="1" smtClean="0">
                                  <a:latin typeface="Cambria Math" panose="02040503050406030204" pitchFamily="18" charset="0"/>
                                  <a:ea typeface="Cambria Math" panose="02040503050406030204" pitchFamily="18" charset="0"/>
                                </a:rPr>
                              </m:ctrlPr>
                            </m:accPr>
                            <m:e>
                              <m:sSub>
                                <m:sSubPr>
                                  <m:ctrlPr>
                                    <a:rPr kumimoji="1" lang="en-US" altLang="zh-CN" sz="2200" b="0" i="1" smtClean="0">
                                      <a:latin typeface="Cambria Math" panose="02040503050406030204" pitchFamily="18" charset="0"/>
                                      <a:ea typeface="Cambria Math" panose="02040503050406030204" pitchFamily="18" charset="0"/>
                                    </a:rPr>
                                  </m:ctrlPr>
                                </m:sSubPr>
                                <m:e>
                                  <m:r>
                                    <a:rPr kumimoji="1" lang="en-US" altLang="zh-CN" sz="2200" b="0" i="1" smtClean="0">
                                      <a:latin typeface="Cambria Math" panose="02040503050406030204" pitchFamily="18" charset="0"/>
                                      <a:ea typeface="Cambria Math" panose="02040503050406030204" pitchFamily="18" charset="0"/>
                                    </a:rPr>
                                    <m:t>𝜋</m:t>
                                  </m:r>
                                </m:e>
                                <m:sub>
                                  <m:r>
                                    <a:rPr kumimoji="1" lang="en-US" altLang="zh-CN" sz="2200" b="0" i="1" smtClean="0">
                                      <a:latin typeface="Cambria Math" panose="02040503050406030204" pitchFamily="18" charset="0"/>
                                      <a:ea typeface="Cambria Math" panose="02040503050406030204" pitchFamily="18" charset="0"/>
                                    </a:rPr>
                                    <m:t>𝑖</m:t>
                                  </m:r>
                                </m:sub>
                              </m:sSub>
                            </m:e>
                          </m:acc>
                        </m:e>
                        <m:sup>
                          <m:r>
                            <a:rPr kumimoji="1" lang="en-US" altLang="zh-CN" sz="2200" b="0" i="1" smtClean="0">
                              <a:latin typeface="Cambria Math" panose="02040503050406030204" pitchFamily="18" charset="0"/>
                              <a:ea typeface="Cambria Math" panose="02040503050406030204" pitchFamily="18" charset="0"/>
                            </a:rPr>
                            <m:t>𝐿</m:t>
                          </m:r>
                          <m:r>
                            <a:rPr kumimoji="1" lang="en-US" altLang="zh-CN" sz="2200" b="0" i="1" smtClean="0">
                              <a:latin typeface="Cambria Math" panose="02040503050406030204" pitchFamily="18" charset="0"/>
                              <a:ea typeface="Cambria Math" panose="02040503050406030204" pitchFamily="18" charset="0"/>
                            </a:rPr>
                            <m:t>−</m:t>
                          </m:r>
                          <m:r>
                            <a:rPr kumimoji="1" lang="en-US" altLang="zh-CN" sz="2200" b="0" i="1" smtClean="0">
                              <a:latin typeface="Cambria Math" panose="02040503050406030204" pitchFamily="18" charset="0"/>
                              <a:ea typeface="Cambria Math" panose="02040503050406030204" pitchFamily="18" charset="0"/>
                            </a:rPr>
                            <m:t>𝑙</m:t>
                          </m:r>
                        </m:sup>
                      </m:sSup>
                    </m:oMath>
                  </m:oMathPara>
                </a14:m>
                <a:endParaRPr kumimoji="1" lang="zh-CN" altLang="en-US" sz="2200" b="0" i="1" dirty="0"/>
              </a:p>
            </p:txBody>
          </p:sp>
        </mc:Choice>
        <mc:Fallback xmlns="">
          <p:sp>
            <p:nvSpPr>
              <p:cNvPr id="5" name="文本框 4">
                <a:extLst>
                  <a:ext uri="{FF2B5EF4-FFF2-40B4-BE49-F238E27FC236}">
                    <a16:creationId xmlns:a16="http://schemas.microsoft.com/office/drawing/2014/main" id="{01939721-817F-F942-8529-A434D28BBB71}"/>
                  </a:ext>
                </a:extLst>
              </p:cNvPr>
              <p:cNvSpPr txBox="1">
                <a:spLocks noRot="1" noChangeAspect="1" noMove="1" noResize="1" noEditPoints="1" noAdjustHandles="1" noChangeArrowheads="1" noChangeShapeType="1" noTextEdit="1"/>
              </p:cNvSpPr>
              <p:nvPr/>
            </p:nvSpPr>
            <p:spPr>
              <a:xfrm>
                <a:off x="899592" y="1073394"/>
                <a:ext cx="4534143" cy="699422"/>
              </a:xfrm>
              <a:prstGeom prst="rect">
                <a:avLst/>
              </a:prstGeom>
              <a:blipFill>
                <a:blip r:embed="rId3"/>
                <a:stretch>
                  <a:fillRect b="-53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C0345D8-0C77-7E43-9202-46A3DAEE7D3F}"/>
                  </a:ext>
                </a:extLst>
              </p:cNvPr>
              <p:cNvSpPr/>
              <p:nvPr/>
            </p:nvSpPr>
            <p:spPr>
              <a:xfrm>
                <a:off x="493537" y="5262618"/>
                <a:ext cx="597984" cy="448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1</m:t>
                          </m:r>
                        </m:sup>
                      </m:sSup>
                    </m:oMath>
                  </m:oMathPara>
                </a14:m>
                <a:endParaRPr lang="zh-CN" altLang="en-US" sz="2000" dirty="0"/>
              </a:p>
            </p:txBody>
          </p:sp>
        </mc:Choice>
        <mc:Fallback xmlns="">
          <p:sp>
            <p:nvSpPr>
              <p:cNvPr id="7" name="矩形 6">
                <a:extLst>
                  <a:ext uri="{FF2B5EF4-FFF2-40B4-BE49-F238E27FC236}">
                    <a16:creationId xmlns:a16="http://schemas.microsoft.com/office/drawing/2014/main" id="{0C0345D8-0C77-7E43-9202-46A3DAEE7D3F}"/>
                  </a:ext>
                </a:extLst>
              </p:cNvPr>
              <p:cNvSpPr>
                <a:spLocks noRot="1" noChangeAspect="1" noMove="1" noResize="1" noEditPoints="1" noAdjustHandles="1" noChangeArrowheads="1" noChangeShapeType="1" noTextEdit="1"/>
              </p:cNvSpPr>
              <p:nvPr/>
            </p:nvSpPr>
            <p:spPr>
              <a:xfrm>
                <a:off x="493537" y="5262618"/>
                <a:ext cx="597984" cy="448905"/>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8" name="表格 7">
            <a:extLst>
              <a:ext uri="{FF2B5EF4-FFF2-40B4-BE49-F238E27FC236}">
                <a16:creationId xmlns:a16="http://schemas.microsoft.com/office/drawing/2014/main" id="{2500604A-DFF8-9F44-9BB1-AFFD8EE95C84}"/>
              </a:ext>
            </a:extLst>
          </p:cNvPr>
          <p:cNvGraphicFramePr>
            <a:graphicFrameLocks noGrp="1"/>
          </p:cNvGraphicFramePr>
          <p:nvPr>
            <p:extLst>
              <p:ext uri="{D42A27DB-BD31-4B8C-83A1-F6EECF244321}">
                <p14:modId xmlns:p14="http://schemas.microsoft.com/office/powerpoint/2010/main" val="3570666125"/>
              </p:ext>
            </p:extLst>
          </p:nvPr>
        </p:nvGraphicFramePr>
        <p:xfrm>
          <a:off x="467544"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0.09</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0.5</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0.1</a:t>
                      </a:r>
                      <a:endParaRPr lang="zh-CN" altLang="en-US" sz="1200" dirty="0"/>
                    </a:p>
                  </a:txBody>
                  <a:tcPr anchor="ctr">
                    <a:solidFill>
                      <a:schemeClr val="accent5"/>
                    </a:solidFill>
                  </a:tcP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A51B1B07-66F4-804E-A575-20DEEE6E2CE0}"/>
                  </a:ext>
                </a:extLst>
              </p:cNvPr>
              <p:cNvSpPr/>
              <p:nvPr/>
            </p:nvSpPr>
            <p:spPr>
              <a:xfrm>
                <a:off x="1311618" y="5262618"/>
                <a:ext cx="603499" cy="449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2</m:t>
                          </m:r>
                        </m:sup>
                      </m:sSup>
                    </m:oMath>
                  </m:oMathPara>
                </a14:m>
                <a:endParaRPr lang="zh-CN" altLang="en-US" sz="2000" dirty="0"/>
              </a:p>
            </p:txBody>
          </p:sp>
        </mc:Choice>
        <mc:Fallback xmlns="">
          <p:sp>
            <p:nvSpPr>
              <p:cNvPr id="9" name="矩形 8">
                <a:extLst>
                  <a:ext uri="{FF2B5EF4-FFF2-40B4-BE49-F238E27FC236}">
                    <a16:creationId xmlns:a16="http://schemas.microsoft.com/office/drawing/2014/main" id="{A51B1B07-66F4-804E-A575-20DEEE6E2CE0}"/>
                  </a:ext>
                </a:extLst>
              </p:cNvPr>
              <p:cNvSpPr>
                <a:spLocks noRot="1" noChangeAspect="1" noMove="1" noResize="1" noEditPoints="1" noAdjustHandles="1" noChangeArrowheads="1" noChangeShapeType="1" noTextEdit="1"/>
              </p:cNvSpPr>
              <p:nvPr/>
            </p:nvSpPr>
            <p:spPr>
              <a:xfrm>
                <a:off x="1311618" y="5262618"/>
                <a:ext cx="603499" cy="449547"/>
              </a:xfrm>
              <a:prstGeom prst="rect">
                <a:avLst/>
              </a:prstGeom>
              <a:blipFill>
                <a:blip r:embed="rId5"/>
                <a:stretch>
                  <a:fillRect/>
                </a:stretch>
              </a:blipFill>
            </p:spPr>
            <p:txBody>
              <a:bodyPr/>
              <a:lstStyle/>
              <a:p>
                <a:r>
                  <a:rPr lang="zh-CN" altLang="en-US">
                    <a:noFill/>
                  </a:rPr>
                  <a:t> </a:t>
                </a:r>
              </a:p>
            </p:txBody>
          </p:sp>
        </mc:Fallback>
      </mc:AlternateContent>
      <p:graphicFrame>
        <p:nvGraphicFramePr>
          <p:cNvPr id="10" name="表格 9">
            <a:extLst>
              <a:ext uri="{FF2B5EF4-FFF2-40B4-BE49-F238E27FC236}">
                <a16:creationId xmlns:a16="http://schemas.microsoft.com/office/drawing/2014/main" id="{59C1864C-C690-4049-99A8-B8918F0D29B5}"/>
              </a:ext>
            </a:extLst>
          </p:cNvPr>
          <p:cNvGraphicFramePr>
            <a:graphicFrameLocks noGrp="1"/>
          </p:cNvGraphicFramePr>
          <p:nvPr>
            <p:extLst>
              <p:ext uri="{D42A27DB-BD31-4B8C-83A1-F6EECF244321}">
                <p14:modId xmlns:p14="http://schemas.microsoft.com/office/powerpoint/2010/main" val="1731085175"/>
              </p:ext>
            </p:extLst>
          </p:nvPr>
        </p:nvGraphicFramePr>
        <p:xfrm>
          <a:off x="1285625"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0.02</a:t>
                      </a:r>
                      <a:endParaRPr lang="zh-CN" altLang="en-US" sz="1200" dirty="0"/>
                    </a:p>
                  </a:txBody>
                  <a:tcPr anchor="ctr">
                    <a:solidFill>
                      <a:schemeClr val="accent5"/>
                    </a:solidFill>
                  </a:tcPr>
                </a:tc>
                <a:extLst>
                  <a:ext uri="{0D108BD9-81ED-4DB2-BD59-A6C34878D82A}">
                    <a16:rowId xmlns:a16="http://schemas.microsoft.com/office/drawing/2014/main" val="832539008"/>
                  </a:ext>
                </a:extLst>
              </a:tr>
              <a:tr h="411429">
                <a:tc>
                  <a:txBody>
                    <a:bodyPr/>
                    <a:lstStyle/>
                    <a:p>
                      <a:pPr algn="ctr"/>
                      <a:r>
                        <a:rPr lang="en-US" altLang="zh-CN" sz="1200" dirty="0"/>
                        <a:t>0.01</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0.2</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0.1</a:t>
                      </a:r>
                      <a:endParaRPr lang="zh-CN" altLang="en-US" sz="1200" dirty="0"/>
                    </a:p>
                  </a:txBody>
                  <a:tcPr anchor="ctr">
                    <a:solidFill>
                      <a:schemeClr val="accent5"/>
                    </a:solidFill>
                  </a:tcP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36A645B9-25E6-FD48-AAD9-DBD17BE57FC4}"/>
                  </a:ext>
                </a:extLst>
              </p:cNvPr>
              <p:cNvSpPr/>
              <p:nvPr/>
            </p:nvSpPr>
            <p:spPr>
              <a:xfrm>
                <a:off x="2895794" y="5262618"/>
                <a:ext cx="581248" cy="445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𝑡</m:t>
                          </m:r>
                        </m:sup>
                      </m:sSup>
                    </m:oMath>
                  </m:oMathPara>
                </a14:m>
                <a:endParaRPr lang="zh-CN" altLang="en-US" sz="2000" dirty="0"/>
              </a:p>
            </p:txBody>
          </p:sp>
        </mc:Choice>
        <mc:Fallback xmlns="">
          <p:sp>
            <p:nvSpPr>
              <p:cNvPr id="11" name="矩形 10">
                <a:extLst>
                  <a:ext uri="{FF2B5EF4-FFF2-40B4-BE49-F238E27FC236}">
                    <a16:creationId xmlns:a16="http://schemas.microsoft.com/office/drawing/2014/main" id="{36A645B9-25E6-FD48-AAD9-DBD17BE57FC4}"/>
                  </a:ext>
                </a:extLst>
              </p:cNvPr>
              <p:cNvSpPr>
                <a:spLocks noRot="1" noChangeAspect="1" noMove="1" noResize="1" noEditPoints="1" noAdjustHandles="1" noChangeArrowheads="1" noChangeShapeType="1" noTextEdit="1"/>
              </p:cNvSpPr>
              <p:nvPr/>
            </p:nvSpPr>
            <p:spPr>
              <a:xfrm>
                <a:off x="2895794" y="5262618"/>
                <a:ext cx="581248" cy="445828"/>
              </a:xfrm>
              <a:prstGeom prst="rect">
                <a:avLst/>
              </a:prstGeom>
              <a:blipFill>
                <a:blip r:embed="rId6"/>
                <a:stretch>
                  <a:fillRect b="-2778"/>
                </a:stretch>
              </a:blipFill>
            </p:spPr>
            <p:txBody>
              <a:bodyPr/>
              <a:lstStyle/>
              <a:p>
                <a:r>
                  <a:rPr lang="zh-CN" altLang="en-US">
                    <a:noFill/>
                  </a:rPr>
                  <a:t> </a:t>
                </a:r>
              </a:p>
            </p:txBody>
          </p:sp>
        </mc:Fallback>
      </mc:AlternateContent>
      <p:graphicFrame>
        <p:nvGraphicFramePr>
          <p:cNvPr id="12" name="表格 11">
            <a:extLst>
              <a:ext uri="{FF2B5EF4-FFF2-40B4-BE49-F238E27FC236}">
                <a16:creationId xmlns:a16="http://schemas.microsoft.com/office/drawing/2014/main" id="{E8309186-3164-2E46-B9DF-CB245C0E9791}"/>
              </a:ext>
            </a:extLst>
          </p:cNvPr>
          <p:cNvGraphicFramePr>
            <a:graphicFrameLocks noGrp="1"/>
          </p:cNvGraphicFramePr>
          <p:nvPr>
            <p:extLst>
              <p:ext uri="{D42A27DB-BD31-4B8C-83A1-F6EECF244321}">
                <p14:modId xmlns:p14="http://schemas.microsoft.com/office/powerpoint/2010/main" val="3474398463"/>
              </p:ext>
            </p:extLst>
          </p:nvPr>
        </p:nvGraphicFramePr>
        <p:xfrm>
          <a:off x="2869801" y="2382615"/>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0.009</a:t>
                      </a:r>
                      <a:endParaRPr lang="zh-CN" altLang="en-US" sz="1200" dirty="0"/>
                    </a:p>
                  </a:txBody>
                  <a:tcPr anchor="ctr">
                    <a:solidFill>
                      <a:schemeClr val="accent5"/>
                    </a:solidFill>
                  </a:tcPr>
                </a:tc>
                <a:extLst>
                  <a:ext uri="{0D108BD9-81ED-4DB2-BD59-A6C34878D82A}">
                    <a16:rowId xmlns:a16="http://schemas.microsoft.com/office/drawing/2014/main" val="832539008"/>
                  </a:ext>
                </a:extLst>
              </a:tr>
              <a:tr h="411429">
                <a:tc>
                  <a:txBody>
                    <a:bodyPr/>
                    <a:lstStyle/>
                    <a:p>
                      <a:pPr algn="ctr"/>
                      <a:r>
                        <a:rPr lang="en-US" altLang="zh-CN" sz="1200" dirty="0"/>
                        <a:t>0.002</a:t>
                      </a:r>
                      <a:endParaRPr lang="zh-CN" altLang="en-US" sz="1200" dirty="0"/>
                    </a:p>
                  </a:txBody>
                  <a:tcPr anchor="ctr">
                    <a:solidFill>
                      <a:schemeClr val="accent5"/>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0.01</a:t>
                      </a:r>
                      <a:endParaRPr lang="zh-CN" altLang="en-US" sz="1200" dirty="0"/>
                    </a:p>
                  </a:txBody>
                  <a:tcPr anchor="ctr">
                    <a:solidFill>
                      <a:schemeClr val="accent5"/>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p:sp>
        <p:nvSpPr>
          <p:cNvPr id="13" name="文本框 12">
            <a:extLst>
              <a:ext uri="{FF2B5EF4-FFF2-40B4-BE49-F238E27FC236}">
                <a16:creationId xmlns:a16="http://schemas.microsoft.com/office/drawing/2014/main" id="{CDD9211E-3CBB-9046-910E-363F0C56B540}"/>
              </a:ext>
            </a:extLst>
          </p:cNvPr>
          <p:cNvSpPr txBox="1"/>
          <p:nvPr/>
        </p:nvSpPr>
        <p:spPr>
          <a:xfrm>
            <a:off x="2149721" y="5262618"/>
            <a:ext cx="432048" cy="400110"/>
          </a:xfrm>
          <a:prstGeom prst="rect">
            <a:avLst/>
          </a:prstGeom>
          <a:noFill/>
        </p:spPr>
        <p:txBody>
          <a:bodyPr wrap="square" rtlCol="0">
            <a:spAutoFit/>
          </a:bodyPr>
          <a:lstStyle/>
          <a:p>
            <a:r>
              <a:rPr kumimoji="1" lang="en-US" altLang="zh-CN" sz="2000" dirty="0"/>
              <a:t>…</a:t>
            </a:r>
            <a:endParaRPr kumimoji="1" lang="zh-CN" altLang="en-US" sz="2000" dirty="0"/>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BA862C21-D34A-A84B-823A-A2498601B7D9}"/>
                  </a:ext>
                </a:extLst>
              </p:cNvPr>
              <p:cNvSpPr/>
              <p:nvPr/>
            </p:nvSpPr>
            <p:spPr>
              <a:xfrm>
                <a:off x="5438644" y="5231890"/>
                <a:ext cx="597984" cy="4489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1</m:t>
                          </m:r>
                        </m:sup>
                      </m:sSup>
                    </m:oMath>
                  </m:oMathPara>
                </a14:m>
                <a:endParaRPr lang="zh-CN" altLang="en-US" sz="2000" dirty="0"/>
              </a:p>
            </p:txBody>
          </p:sp>
        </mc:Choice>
        <mc:Fallback xmlns="">
          <p:sp>
            <p:nvSpPr>
              <p:cNvPr id="14" name="矩形 13">
                <a:extLst>
                  <a:ext uri="{FF2B5EF4-FFF2-40B4-BE49-F238E27FC236}">
                    <a16:creationId xmlns:a16="http://schemas.microsoft.com/office/drawing/2014/main" id="{BA862C21-D34A-A84B-823A-A2498601B7D9}"/>
                  </a:ext>
                </a:extLst>
              </p:cNvPr>
              <p:cNvSpPr>
                <a:spLocks noRot="1" noChangeAspect="1" noMove="1" noResize="1" noEditPoints="1" noAdjustHandles="1" noChangeArrowheads="1" noChangeShapeType="1" noTextEdit="1"/>
              </p:cNvSpPr>
              <p:nvPr/>
            </p:nvSpPr>
            <p:spPr>
              <a:xfrm>
                <a:off x="5438644" y="5231890"/>
                <a:ext cx="597984" cy="448905"/>
              </a:xfrm>
              <a:prstGeom prst="rect">
                <a:avLst/>
              </a:prstGeom>
              <a:blipFill>
                <a:blip r:embed="rId7"/>
                <a:stretch>
                  <a:fillRect/>
                </a:stretch>
              </a:blipFill>
            </p:spPr>
            <p:txBody>
              <a:bodyPr/>
              <a:lstStyle/>
              <a:p>
                <a:r>
                  <a:rPr lang="zh-CN" altLang="en-US">
                    <a:noFill/>
                  </a:rPr>
                  <a:t> </a:t>
                </a:r>
              </a:p>
            </p:txBody>
          </p:sp>
        </mc:Fallback>
      </mc:AlternateContent>
      <p:graphicFrame>
        <p:nvGraphicFramePr>
          <p:cNvPr id="15" name="表格 14">
            <a:extLst>
              <a:ext uri="{FF2B5EF4-FFF2-40B4-BE49-F238E27FC236}">
                <a16:creationId xmlns:a16="http://schemas.microsoft.com/office/drawing/2014/main" id="{6CCEE52E-AB3F-C446-BA04-F2F80A22872C}"/>
              </a:ext>
            </a:extLst>
          </p:cNvPr>
          <p:cNvGraphicFramePr>
            <a:graphicFrameLocks noGrp="1"/>
          </p:cNvGraphicFramePr>
          <p:nvPr>
            <p:extLst>
              <p:ext uri="{D42A27DB-BD31-4B8C-83A1-F6EECF244321}">
                <p14:modId xmlns:p14="http://schemas.microsoft.com/office/powerpoint/2010/main" val="95219134"/>
              </p:ext>
            </p:extLst>
          </p:nvPr>
        </p:nvGraphicFramePr>
        <p:xfrm>
          <a:off x="5412651"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0.09</a:t>
                      </a:r>
                      <a:endParaRPr lang="zh-CN" altLang="en-US" sz="1200" dirty="0"/>
                    </a:p>
                  </a:txBody>
                  <a:tcPr anchor="ctr">
                    <a:solidFill>
                      <a:srgbClr val="FDD4D3"/>
                    </a:solidFill>
                  </a:tcP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0.5</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0.1</a:t>
                      </a:r>
                      <a:endParaRPr lang="zh-CN" altLang="en-US" sz="1200" dirty="0"/>
                    </a:p>
                  </a:txBody>
                  <a:tcPr anchor="ctr">
                    <a:solidFill>
                      <a:srgbClr val="FDD4D3"/>
                    </a:solidFill>
                  </a:tcP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FFFDDFEE-4E7E-7842-9231-A24749BF727C}"/>
                  </a:ext>
                </a:extLst>
              </p:cNvPr>
              <p:cNvSpPr/>
              <p:nvPr/>
            </p:nvSpPr>
            <p:spPr>
              <a:xfrm>
                <a:off x="6256725" y="5231890"/>
                <a:ext cx="603499" cy="449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2</m:t>
                          </m:r>
                        </m:sup>
                      </m:sSup>
                    </m:oMath>
                  </m:oMathPara>
                </a14:m>
                <a:endParaRPr lang="zh-CN" altLang="en-US" sz="2000" dirty="0"/>
              </a:p>
            </p:txBody>
          </p:sp>
        </mc:Choice>
        <mc:Fallback xmlns="">
          <p:sp>
            <p:nvSpPr>
              <p:cNvPr id="16" name="矩形 15">
                <a:extLst>
                  <a:ext uri="{FF2B5EF4-FFF2-40B4-BE49-F238E27FC236}">
                    <a16:creationId xmlns:a16="http://schemas.microsoft.com/office/drawing/2014/main" id="{FFFDDFEE-4E7E-7842-9231-A24749BF727C}"/>
                  </a:ext>
                </a:extLst>
              </p:cNvPr>
              <p:cNvSpPr>
                <a:spLocks noRot="1" noChangeAspect="1" noMove="1" noResize="1" noEditPoints="1" noAdjustHandles="1" noChangeArrowheads="1" noChangeShapeType="1" noTextEdit="1"/>
              </p:cNvSpPr>
              <p:nvPr/>
            </p:nvSpPr>
            <p:spPr>
              <a:xfrm>
                <a:off x="6256725" y="5231890"/>
                <a:ext cx="603499" cy="449547"/>
              </a:xfrm>
              <a:prstGeom prst="rect">
                <a:avLst/>
              </a:prstGeom>
              <a:blipFill>
                <a:blip r:embed="rId8"/>
                <a:stretch>
                  <a:fillRect/>
                </a:stretch>
              </a:blipFill>
            </p:spPr>
            <p:txBody>
              <a:bodyPr/>
              <a:lstStyle/>
              <a:p>
                <a:r>
                  <a:rPr lang="zh-CN" altLang="en-US">
                    <a:noFill/>
                  </a:rPr>
                  <a:t> </a:t>
                </a:r>
              </a:p>
            </p:txBody>
          </p:sp>
        </mc:Fallback>
      </mc:AlternateContent>
      <p:graphicFrame>
        <p:nvGraphicFramePr>
          <p:cNvPr id="17" name="表格 16">
            <a:extLst>
              <a:ext uri="{FF2B5EF4-FFF2-40B4-BE49-F238E27FC236}">
                <a16:creationId xmlns:a16="http://schemas.microsoft.com/office/drawing/2014/main" id="{04CFA804-819B-3749-8288-84015756438E}"/>
              </a:ext>
            </a:extLst>
          </p:cNvPr>
          <p:cNvGraphicFramePr>
            <a:graphicFrameLocks noGrp="1"/>
          </p:cNvGraphicFramePr>
          <p:nvPr>
            <p:extLst>
              <p:ext uri="{D42A27DB-BD31-4B8C-83A1-F6EECF244321}">
                <p14:modId xmlns:p14="http://schemas.microsoft.com/office/powerpoint/2010/main" val="4067854774"/>
              </p:ext>
            </p:extLst>
          </p:nvPr>
        </p:nvGraphicFramePr>
        <p:xfrm>
          <a:off x="6230732"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0.02</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0.01</a:t>
                      </a:r>
                      <a:endParaRPr lang="zh-CN" altLang="en-US" sz="1200" dirty="0"/>
                    </a:p>
                  </a:txBody>
                  <a:tcPr anchor="ct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0.2</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0.1</a:t>
                      </a:r>
                      <a:endParaRPr lang="zh-CN" altLang="en-US" sz="1200" dirty="0"/>
                    </a:p>
                  </a:txBody>
                  <a:tcPr anchor="ctr">
                    <a:solidFill>
                      <a:srgbClr val="FDD4D3"/>
                    </a:solidFill>
                  </a:tcP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8E98CFA7-99F9-A448-A018-92A1A66DEA36}"/>
                  </a:ext>
                </a:extLst>
              </p:cNvPr>
              <p:cNvSpPr/>
              <p:nvPr/>
            </p:nvSpPr>
            <p:spPr>
              <a:xfrm>
                <a:off x="7840901" y="5231890"/>
                <a:ext cx="581248" cy="445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000" b="0" i="1" smtClean="0">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𝑡</m:t>
                          </m:r>
                        </m:sup>
                      </m:sSup>
                    </m:oMath>
                  </m:oMathPara>
                </a14:m>
                <a:endParaRPr lang="zh-CN" altLang="en-US" sz="2000" dirty="0"/>
              </a:p>
            </p:txBody>
          </p:sp>
        </mc:Choice>
        <mc:Fallback xmlns="">
          <p:sp>
            <p:nvSpPr>
              <p:cNvPr id="18" name="矩形 17">
                <a:extLst>
                  <a:ext uri="{FF2B5EF4-FFF2-40B4-BE49-F238E27FC236}">
                    <a16:creationId xmlns:a16="http://schemas.microsoft.com/office/drawing/2014/main" id="{8E98CFA7-99F9-A448-A018-92A1A66DEA36}"/>
                  </a:ext>
                </a:extLst>
              </p:cNvPr>
              <p:cNvSpPr>
                <a:spLocks noRot="1" noChangeAspect="1" noMove="1" noResize="1" noEditPoints="1" noAdjustHandles="1" noChangeArrowheads="1" noChangeShapeType="1" noTextEdit="1"/>
              </p:cNvSpPr>
              <p:nvPr/>
            </p:nvSpPr>
            <p:spPr>
              <a:xfrm>
                <a:off x="7840901" y="5231890"/>
                <a:ext cx="581248" cy="445828"/>
              </a:xfrm>
              <a:prstGeom prst="rect">
                <a:avLst/>
              </a:prstGeom>
              <a:blipFill>
                <a:blip r:embed="rId9"/>
                <a:stretch>
                  <a:fillRect/>
                </a:stretch>
              </a:blipFill>
            </p:spPr>
            <p:txBody>
              <a:bodyPr/>
              <a:lstStyle/>
              <a:p>
                <a:r>
                  <a:rPr lang="zh-CN" altLang="en-US">
                    <a:noFill/>
                  </a:rPr>
                  <a:t> </a:t>
                </a:r>
              </a:p>
            </p:txBody>
          </p:sp>
        </mc:Fallback>
      </mc:AlternateContent>
      <p:graphicFrame>
        <p:nvGraphicFramePr>
          <p:cNvPr id="19" name="表格 18">
            <a:extLst>
              <a:ext uri="{FF2B5EF4-FFF2-40B4-BE49-F238E27FC236}">
                <a16:creationId xmlns:a16="http://schemas.microsoft.com/office/drawing/2014/main" id="{C7062058-20A5-1644-AF33-2B647D71DFB9}"/>
              </a:ext>
            </a:extLst>
          </p:cNvPr>
          <p:cNvGraphicFramePr>
            <a:graphicFrameLocks noGrp="1"/>
          </p:cNvGraphicFramePr>
          <p:nvPr>
            <p:extLst>
              <p:ext uri="{D42A27DB-BD31-4B8C-83A1-F6EECF244321}">
                <p14:modId xmlns:p14="http://schemas.microsoft.com/office/powerpoint/2010/main" val="1182426903"/>
              </p:ext>
            </p:extLst>
          </p:nvPr>
        </p:nvGraphicFramePr>
        <p:xfrm>
          <a:off x="7814908" y="2351887"/>
          <a:ext cx="597984" cy="2880003"/>
        </p:xfrm>
        <a:graphic>
          <a:graphicData uri="http://schemas.openxmlformats.org/drawingml/2006/table">
            <a:tbl>
              <a:tblPr firstRow="1" bandRow="1">
                <a:tableStyleId>{5940675A-B579-460E-94D1-54222C63F5DA}</a:tableStyleId>
              </a:tblPr>
              <a:tblGrid>
                <a:gridCol w="597984">
                  <a:extLst>
                    <a:ext uri="{9D8B030D-6E8A-4147-A177-3AD203B41FA5}">
                      <a16:colId xmlns:a16="http://schemas.microsoft.com/office/drawing/2014/main" val="3149267108"/>
                    </a:ext>
                  </a:extLst>
                </a:gridCol>
              </a:tblGrid>
              <a:tr h="411429">
                <a:tc>
                  <a:txBody>
                    <a:bodyPr/>
                    <a:lstStyle/>
                    <a:p>
                      <a:pPr algn="ctr"/>
                      <a:r>
                        <a:rPr lang="en-US" altLang="zh-CN" sz="1200" dirty="0"/>
                        <a:t>0.009</a:t>
                      </a:r>
                      <a:endParaRPr lang="zh-CN" altLang="en-US" sz="1200" dirty="0"/>
                    </a:p>
                  </a:txBody>
                  <a:tcPr anchor="ctr"/>
                </a:tc>
                <a:extLst>
                  <a:ext uri="{0D108BD9-81ED-4DB2-BD59-A6C34878D82A}">
                    <a16:rowId xmlns:a16="http://schemas.microsoft.com/office/drawing/2014/main" val="832539008"/>
                  </a:ext>
                </a:extLst>
              </a:tr>
              <a:tr h="411429">
                <a:tc>
                  <a:txBody>
                    <a:bodyPr/>
                    <a:lstStyle/>
                    <a:p>
                      <a:pPr algn="ctr"/>
                      <a:r>
                        <a:rPr lang="en-US" altLang="zh-CN" sz="1200" dirty="0"/>
                        <a:t>0.002</a:t>
                      </a:r>
                      <a:endParaRPr lang="zh-CN" altLang="en-US" sz="1200" dirty="0"/>
                    </a:p>
                  </a:txBody>
                  <a:tcPr anchor="ctr"/>
                </a:tc>
                <a:extLst>
                  <a:ext uri="{0D108BD9-81ED-4DB2-BD59-A6C34878D82A}">
                    <a16:rowId xmlns:a16="http://schemas.microsoft.com/office/drawing/2014/main" val="3834024599"/>
                  </a:ext>
                </a:extLst>
              </a:tr>
              <a:tr h="822858">
                <a:tc>
                  <a:txBody>
                    <a:bodyPr/>
                    <a:lstStyle/>
                    <a:p>
                      <a:pPr algn="ctr"/>
                      <a:r>
                        <a:rPr lang="en-US" altLang="zh-CN" sz="2000" dirty="0"/>
                        <a:t>…</a:t>
                      </a:r>
                      <a:endParaRPr lang="zh-CN" altLang="en-US" sz="2000" dirty="0"/>
                    </a:p>
                  </a:txBody>
                  <a:tcPr vert="eaVert"/>
                </a:tc>
                <a:extLst>
                  <a:ext uri="{0D108BD9-81ED-4DB2-BD59-A6C34878D82A}">
                    <a16:rowId xmlns:a16="http://schemas.microsoft.com/office/drawing/2014/main" val="4175281337"/>
                  </a:ext>
                </a:extLst>
              </a:tr>
              <a:tr h="411429">
                <a:tc>
                  <a:txBody>
                    <a:bodyPr/>
                    <a:lstStyle/>
                    <a:p>
                      <a:pPr algn="ctr"/>
                      <a:r>
                        <a:rPr lang="en-US" altLang="zh-CN" sz="1200" dirty="0"/>
                        <a:t>0.01</a:t>
                      </a:r>
                      <a:endParaRPr lang="zh-CN" altLang="en-US" sz="1200" dirty="0"/>
                    </a:p>
                  </a:txBody>
                  <a:tcPr anchor="ctr">
                    <a:solidFill>
                      <a:srgbClr val="FDD4D3"/>
                    </a:solidFill>
                  </a:tcPr>
                </a:tc>
                <a:extLst>
                  <a:ext uri="{0D108BD9-81ED-4DB2-BD59-A6C34878D82A}">
                    <a16:rowId xmlns:a16="http://schemas.microsoft.com/office/drawing/2014/main" val="2054479538"/>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97123946"/>
                  </a:ext>
                </a:extLst>
              </a:tr>
              <a:tr h="411429">
                <a:tc>
                  <a:txBody>
                    <a:bodyPr/>
                    <a:lstStyle/>
                    <a:p>
                      <a:pPr algn="ctr"/>
                      <a:r>
                        <a:rPr lang="en-US" altLang="zh-CN" sz="1200" dirty="0"/>
                        <a:t>0</a:t>
                      </a:r>
                      <a:endParaRPr lang="zh-CN" altLang="en-US" sz="1200" dirty="0"/>
                    </a:p>
                  </a:txBody>
                  <a:tcPr anchor="ctr"/>
                </a:tc>
                <a:extLst>
                  <a:ext uri="{0D108BD9-81ED-4DB2-BD59-A6C34878D82A}">
                    <a16:rowId xmlns:a16="http://schemas.microsoft.com/office/drawing/2014/main" val="2452139794"/>
                  </a:ext>
                </a:extLst>
              </a:tr>
            </a:tbl>
          </a:graphicData>
        </a:graphic>
      </p:graphicFrame>
      <p:sp>
        <p:nvSpPr>
          <p:cNvPr id="20" name="文本框 19">
            <a:extLst>
              <a:ext uri="{FF2B5EF4-FFF2-40B4-BE49-F238E27FC236}">
                <a16:creationId xmlns:a16="http://schemas.microsoft.com/office/drawing/2014/main" id="{0F3C9631-71D1-AE4B-B3A4-400181EE71E5}"/>
              </a:ext>
            </a:extLst>
          </p:cNvPr>
          <p:cNvSpPr txBox="1"/>
          <p:nvPr/>
        </p:nvSpPr>
        <p:spPr>
          <a:xfrm>
            <a:off x="7094828" y="5231890"/>
            <a:ext cx="432048" cy="400110"/>
          </a:xfrm>
          <a:prstGeom prst="rect">
            <a:avLst/>
          </a:prstGeom>
          <a:noFill/>
        </p:spPr>
        <p:txBody>
          <a:bodyPr wrap="square" rtlCol="0">
            <a:spAutoFit/>
          </a:bodyPr>
          <a:lstStyle/>
          <a:p>
            <a:r>
              <a:rPr kumimoji="1" lang="en-US" altLang="zh-CN" sz="2000" dirty="0"/>
              <a:t>…</a:t>
            </a:r>
            <a:endParaRPr kumimoji="1" lang="zh-CN" altLang="en-US" sz="2000" dirty="0"/>
          </a:p>
        </p:txBody>
      </p:sp>
      <p:sp>
        <p:nvSpPr>
          <p:cNvPr id="21" name="右箭头 20">
            <a:extLst>
              <a:ext uri="{FF2B5EF4-FFF2-40B4-BE49-F238E27FC236}">
                <a16:creationId xmlns:a16="http://schemas.microsoft.com/office/drawing/2014/main" id="{F406860D-B110-934D-999F-E94971D41974}"/>
              </a:ext>
            </a:extLst>
          </p:cNvPr>
          <p:cNvSpPr/>
          <p:nvPr/>
        </p:nvSpPr>
        <p:spPr>
          <a:xfrm>
            <a:off x="3755817" y="3678759"/>
            <a:ext cx="1392247"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3C5FD3AF-884E-0646-808E-822118F8D616}"/>
              </a:ext>
            </a:extLst>
          </p:cNvPr>
          <p:cNvSpPr txBox="1"/>
          <p:nvPr/>
        </p:nvSpPr>
        <p:spPr>
          <a:xfrm>
            <a:off x="3635896" y="3206641"/>
            <a:ext cx="1680279" cy="400110"/>
          </a:xfrm>
          <a:prstGeom prst="rect">
            <a:avLst/>
          </a:prstGeom>
          <a:noFill/>
        </p:spPr>
        <p:txBody>
          <a:bodyPr wrap="square" rtlCol="0">
            <a:spAutoFit/>
          </a:bodyPr>
          <a:lstStyle/>
          <a:p>
            <a:r>
              <a:rPr kumimoji="1" lang="en-US" altLang="zh-CN" sz="2000" dirty="0">
                <a:latin typeface="Corbel" panose="020B0503020204020204" pitchFamily="34" charset="0"/>
              </a:rPr>
              <a:t>Space Saving</a:t>
            </a:r>
            <a:endParaRPr kumimoji="1" lang="zh-CN" altLang="en-US" sz="20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C178AA50-2A1F-AC42-A5B7-209F3554D1A0}"/>
                  </a:ext>
                </a:extLst>
              </p:cNvPr>
              <p:cNvSpPr/>
              <p:nvPr/>
            </p:nvSpPr>
            <p:spPr>
              <a:xfrm>
                <a:off x="5921237" y="1027227"/>
                <a:ext cx="2624501" cy="791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200" b="0" i="1" smtClean="0">
                              <a:latin typeface="Cambria Math" panose="02040503050406030204" pitchFamily="18" charset="0"/>
                            </a:rPr>
                          </m:ctrlPr>
                        </m:sSupPr>
                        <m:e>
                          <m:acc>
                            <m:accPr>
                              <m:chr m:val="⃗"/>
                              <m:ctrlPr>
                                <a:rPr kumimoji="1" lang="zh-CN" altLang="en-US" sz="2200" b="0" i="1">
                                  <a:latin typeface="Cambria Math" panose="02040503050406030204" pitchFamily="18" charset="0"/>
                                </a:rPr>
                              </m:ctrlPr>
                            </m:accPr>
                            <m:e>
                              <m:r>
                                <a:rPr kumimoji="1" lang="en-US" altLang="zh-CN" sz="2200" b="0" i="1">
                                  <a:latin typeface="Cambria Math" panose="02040503050406030204" pitchFamily="18" charset="0"/>
                                </a:rPr>
                                <m:t>𝑠</m:t>
                              </m:r>
                            </m:e>
                          </m:acc>
                        </m:e>
                        <m:sup>
                          <m:r>
                            <a:rPr kumimoji="1" lang="en-US" altLang="zh-CN" sz="2200" b="0" i="1" smtClean="0">
                              <a:latin typeface="Cambria Math" panose="02040503050406030204" pitchFamily="18" charset="0"/>
                            </a:rPr>
                            <m:t>0</m:t>
                          </m:r>
                        </m:sup>
                      </m:sSup>
                      <m:r>
                        <a:rPr kumimoji="1" lang="en-US" altLang="zh-CN" sz="2200" b="0" i="1" smtClean="0">
                          <a:latin typeface="Cambria Math" panose="02040503050406030204" pitchFamily="18" charset="0"/>
                        </a:rPr>
                        <m:t>=</m:t>
                      </m:r>
                      <m:f>
                        <m:fPr>
                          <m:ctrlPr>
                            <a:rPr kumimoji="1" lang="en-US" altLang="zh-CN" sz="2200" b="0" i="1" smtClean="0">
                              <a:latin typeface="Cambria Math" panose="02040503050406030204" pitchFamily="18" charset="0"/>
                            </a:rPr>
                          </m:ctrlPr>
                        </m:fPr>
                        <m:num>
                          <m:r>
                            <a:rPr kumimoji="1" lang="en-US" altLang="zh-CN" sz="2200" b="0" i="1" smtClean="0">
                              <a:latin typeface="Cambria Math" panose="02040503050406030204" pitchFamily="18" charset="0"/>
                            </a:rPr>
                            <m:t>1</m:t>
                          </m:r>
                        </m:num>
                        <m:den>
                          <m:r>
                            <a:rPr kumimoji="1" lang="en-US" altLang="zh-CN" sz="2200" b="0" i="1" smtClean="0">
                              <a:latin typeface="Cambria Math" panose="02040503050406030204" pitchFamily="18" charset="0"/>
                            </a:rPr>
                            <m:t>1−</m:t>
                          </m:r>
                          <m:rad>
                            <m:radPr>
                              <m:degHide m:val="on"/>
                              <m:ctrlPr>
                                <a:rPr kumimoji="1" lang="en-US" altLang="zh-CN" sz="2200" b="0" i="1" smtClean="0">
                                  <a:latin typeface="Cambria Math" panose="02040503050406030204" pitchFamily="18" charset="0"/>
                                </a:rPr>
                              </m:ctrlPr>
                            </m:radPr>
                            <m:deg/>
                            <m:e>
                              <m:r>
                                <a:rPr kumimoji="1" lang="en-US" altLang="zh-CN" sz="2200" b="0" i="1" smtClean="0">
                                  <a:latin typeface="Cambria Math" panose="02040503050406030204" pitchFamily="18" charset="0"/>
                                </a:rPr>
                                <m:t>𝑐</m:t>
                              </m:r>
                            </m:e>
                          </m:rad>
                        </m:den>
                      </m:f>
                      <m:r>
                        <a:rPr kumimoji="1" lang="en-US" altLang="zh-CN" sz="2200" b="0" i="1" smtClean="0">
                          <a:latin typeface="Cambria Math" panose="02040503050406030204" pitchFamily="18" charset="0"/>
                        </a:rPr>
                        <m:t>𝐷</m:t>
                      </m:r>
                      <m:r>
                        <a:rPr kumimoji="1" lang="en-US" altLang="zh-CN" sz="2200" b="0" i="1" smtClean="0">
                          <a:latin typeface="Cambria Math" panose="02040503050406030204" pitchFamily="18" charset="0"/>
                          <a:ea typeface="Cambria Math" panose="02040503050406030204" pitchFamily="18" charset="0"/>
                        </a:rPr>
                        <m:t>∙</m:t>
                      </m:r>
                      <m:sSup>
                        <m:sSupPr>
                          <m:ctrlPr>
                            <a:rPr kumimoji="1" lang="en-US" altLang="zh-CN" sz="2200" b="0" i="1">
                              <a:latin typeface="Cambria Math" panose="02040503050406030204" pitchFamily="18" charset="0"/>
                              <a:ea typeface="Cambria Math" panose="02040503050406030204" pitchFamily="18" charset="0"/>
                            </a:rPr>
                          </m:ctrlPr>
                        </m:sSupPr>
                        <m:e>
                          <m:acc>
                            <m:accPr>
                              <m:chr m:val="⃗"/>
                              <m:ctrlPr>
                                <a:rPr kumimoji="1" lang="en-US" altLang="zh-CN" sz="2200" b="0" i="1">
                                  <a:latin typeface="Cambria Math" panose="02040503050406030204" pitchFamily="18" charset="0"/>
                                  <a:ea typeface="Cambria Math" panose="02040503050406030204" pitchFamily="18" charset="0"/>
                                </a:rPr>
                              </m:ctrlPr>
                            </m:accPr>
                            <m:e>
                              <m:sSub>
                                <m:sSubPr>
                                  <m:ctrlPr>
                                    <a:rPr kumimoji="1" lang="en-US" altLang="zh-CN" sz="2200" b="0" i="1">
                                      <a:latin typeface="Cambria Math" panose="02040503050406030204" pitchFamily="18" charset="0"/>
                                      <a:ea typeface="Cambria Math" panose="02040503050406030204" pitchFamily="18" charset="0"/>
                                    </a:rPr>
                                  </m:ctrlPr>
                                </m:sSubPr>
                                <m:e>
                                  <m:r>
                                    <a:rPr kumimoji="1" lang="en-US" altLang="zh-CN" sz="2200" b="0" i="1">
                                      <a:latin typeface="Cambria Math" panose="02040503050406030204" pitchFamily="18" charset="0"/>
                                      <a:ea typeface="Cambria Math" panose="02040503050406030204" pitchFamily="18" charset="0"/>
                                    </a:rPr>
                                    <m:t>𝜋</m:t>
                                  </m:r>
                                </m:e>
                                <m:sub>
                                  <m:r>
                                    <a:rPr kumimoji="1" lang="en-US" altLang="zh-CN" sz="2200" b="0" i="1">
                                      <a:latin typeface="Cambria Math" panose="02040503050406030204" pitchFamily="18" charset="0"/>
                                      <a:ea typeface="Cambria Math" panose="02040503050406030204" pitchFamily="18" charset="0"/>
                                    </a:rPr>
                                    <m:t>𝑖</m:t>
                                  </m:r>
                                </m:sub>
                              </m:sSub>
                            </m:e>
                          </m:acc>
                        </m:e>
                        <m:sup>
                          <m:r>
                            <a:rPr kumimoji="1" lang="en-US" altLang="zh-CN" sz="2200" b="0" i="1">
                              <a:latin typeface="Cambria Math" panose="02040503050406030204" pitchFamily="18" charset="0"/>
                              <a:ea typeface="Cambria Math" panose="02040503050406030204" pitchFamily="18" charset="0"/>
                            </a:rPr>
                            <m:t>𝐿</m:t>
                          </m:r>
                        </m:sup>
                      </m:sSup>
                    </m:oMath>
                  </m:oMathPara>
                </a14:m>
                <a:endParaRPr lang="zh-CN" altLang="en-US" sz="2200" dirty="0"/>
              </a:p>
            </p:txBody>
          </p:sp>
        </mc:Choice>
        <mc:Fallback xmlns="">
          <p:sp>
            <p:nvSpPr>
              <p:cNvPr id="23" name="矩形 22">
                <a:extLst>
                  <a:ext uri="{FF2B5EF4-FFF2-40B4-BE49-F238E27FC236}">
                    <a16:creationId xmlns:a16="http://schemas.microsoft.com/office/drawing/2014/main" id="{C178AA50-2A1F-AC42-A5B7-209F3554D1A0}"/>
                  </a:ext>
                </a:extLst>
              </p:cNvPr>
              <p:cNvSpPr>
                <a:spLocks noRot="1" noChangeAspect="1" noMove="1" noResize="1" noEditPoints="1" noAdjustHandles="1" noChangeArrowheads="1" noChangeShapeType="1" noTextEdit="1"/>
              </p:cNvSpPr>
              <p:nvPr/>
            </p:nvSpPr>
            <p:spPr>
              <a:xfrm>
                <a:off x="5921237" y="1027227"/>
                <a:ext cx="2624501" cy="79175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0430BFC-7BDE-444A-9CC4-13103ACFC9F0}"/>
                  </a:ext>
                </a:extLst>
              </p:cNvPr>
              <p:cNvSpPr txBox="1"/>
              <p:nvPr/>
            </p:nvSpPr>
            <p:spPr>
              <a:xfrm>
                <a:off x="851679" y="5740770"/>
                <a:ext cx="2784217" cy="784574"/>
              </a:xfrm>
              <a:prstGeom prst="rect">
                <a:avLst/>
              </a:prstGeom>
              <a:noFill/>
            </p:spPr>
            <p:txBody>
              <a:bodyPr wrap="square" rtlCol="0">
                <a:spAutoFit/>
              </a:bodyPr>
              <a:lstStyle/>
              <a:p>
                <a:r>
                  <a:rPr kumimoji="1" lang="en-US" altLang="zh-CN" sz="2000" b="0" dirty="0">
                    <a:latin typeface="Corbel" panose="020B0503020204020204" pitchFamily="34" charset="0"/>
                  </a:rPr>
                  <a:t>Store all of </a:t>
                </a:r>
                <a:r>
                  <a:rPr kumimoji="1" lang="en-US" altLang="zh-CN" sz="2000" dirty="0">
                    <a:solidFill>
                      <a:srgbClr val="0070C0"/>
                    </a:solidFill>
                    <a:latin typeface="Corbel" panose="020B0503020204020204" pitchFamily="34" charset="0"/>
                  </a:rPr>
                  <a:t>nonzero entries</a:t>
                </a:r>
                <a:r>
                  <a:rPr kumimoji="1" lang="en-US" altLang="zh-CN" sz="2000" b="0" dirty="0">
                    <a:latin typeface="Corbel" panose="020B0503020204020204" pitchFamily="34" charset="0"/>
                  </a:rPr>
                  <a:t> for each </a:t>
                </a:r>
                <a14:m>
                  <m:oMath xmlns:m="http://schemas.openxmlformats.org/officeDocument/2006/math">
                    <m:sSup>
                      <m:sSupPr>
                        <m:ctrlPr>
                          <a:rPr kumimoji="1" lang="en-US" altLang="zh-CN" sz="2000" b="0" i="1">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smtClean="0">
                            <a:latin typeface="Cambria Math" panose="02040503050406030204" pitchFamily="18" charset="0"/>
                            <a:ea typeface="Cambria Math" panose="02040503050406030204" pitchFamily="18" charset="0"/>
                          </a:rPr>
                          <m:t>𝑘</m:t>
                        </m:r>
                      </m:sup>
                    </m:sSup>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24" name="文本框 23">
                <a:extLst>
                  <a:ext uri="{FF2B5EF4-FFF2-40B4-BE49-F238E27FC236}">
                    <a16:creationId xmlns:a16="http://schemas.microsoft.com/office/drawing/2014/main" id="{60430BFC-7BDE-444A-9CC4-13103ACFC9F0}"/>
                  </a:ext>
                </a:extLst>
              </p:cNvPr>
              <p:cNvSpPr txBox="1">
                <a:spLocks noRot="1" noChangeAspect="1" noMove="1" noResize="1" noEditPoints="1" noAdjustHandles="1" noChangeArrowheads="1" noChangeShapeType="1" noTextEdit="1"/>
              </p:cNvSpPr>
              <p:nvPr/>
            </p:nvSpPr>
            <p:spPr>
              <a:xfrm>
                <a:off x="851679" y="5740770"/>
                <a:ext cx="2784217" cy="784574"/>
              </a:xfrm>
              <a:prstGeom prst="rect">
                <a:avLst/>
              </a:prstGeom>
              <a:blipFill>
                <a:blip r:embed="rId11"/>
                <a:stretch>
                  <a:fillRect l="-2273" t="-3175" b="-79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01141AF6-7403-9546-9C6C-2AD4E69A58C1}"/>
                  </a:ext>
                </a:extLst>
              </p:cNvPr>
              <p:cNvSpPr txBox="1"/>
              <p:nvPr/>
            </p:nvSpPr>
            <p:spPr>
              <a:xfrm>
                <a:off x="5148064" y="5724964"/>
                <a:ext cx="3872797" cy="816185"/>
              </a:xfrm>
              <a:prstGeom prst="rect">
                <a:avLst/>
              </a:prstGeom>
              <a:noFill/>
            </p:spPr>
            <p:txBody>
              <a:bodyPr wrap="square" rtlCol="0">
                <a:spAutoFit/>
              </a:bodyPr>
              <a:lstStyle/>
              <a:p>
                <a:r>
                  <a:rPr kumimoji="1" lang="en-US" altLang="zh-CN" sz="2000" b="0" dirty="0">
                    <a:latin typeface="Corbel" panose="020B0503020204020204" pitchFamily="34" charset="0"/>
                  </a:rPr>
                  <a:t>Store the entries satisfying</a:t>
                </a:r>
                <a:r>
                  <a:rPr kumimoji="1" lang="en-US" altLang="zh-CN" sz="2000" b="0" dirty="0">
                    <a:ea typeface="Cambria Math" panose="02040503050406030204" pitchFamily="18" charset="0"/>
                  </a:rPr>
                  <a:t> </a:t>
                </a:r>
                <a14:m>
                  <m:oMath xmlns:m="http://schemas.openxmlformats.org/officeDocument/2006/math">
                    <m:sSup>
                      <m:sSupPr>
                        <m:ctrlPr>
                          <a:rPr kumimoji="1" lang="en-US" altLang="zh-CN" sz="2000" i="1" smtClean="0">
                            <a:solidFill>
                              <a:srgbClr val="C00000"/>
                            </a:solidFill>
                            <a:latin typeface="Cambria Math" panose="02040503050406030204" pitchFamily="18" charset="0"/>
                            <a:ea typeface="Cambria Math" panose="02040503050406030204" pitchFamily="18" charset="0"/>
                          </a:rPr>
                        </m:ctrlPr>
                      </m:sSupPr>
                      <m:e>
                        <m:acc>
                          <m:accPr>
                            <m:chr m:val="⃗"/>
                            <m:ctrlPr>
                              <a:rPr kumimoji="1" lang="en-US" altLang="zh-CN" sz="2000" i="1">
                                <a:solidFill>
                                  <a:srgbClr val="C00000"/>
                                </a:solidFill>
                                <a:latin typeface="Cambria Math" panose="02040503050406030204" pitchFamily="18" charset="0"/>
                                <a:ea typeface="Cambria Math" panose="02040503050406030204" pitchFamily="18" charset="0"/>
                              </a:rPr>
                            </m:ctrlPr>
                          </m:accPr>
                          <m:e>
                            <m:sSub>
                              <m:sSubPr>
                                <m:ctrlPr>
                                  <a:rPr kumimoji="1" lang="en-US" altLang="zh-CN" sz="2000" i="1">
                                    <a:solidFill>
                                      <a:srgbClr val="C00000"/>
                                    </a:solidFill>
                                    <a:latin typeface="Cambria Math" panose="02040503050406030204" pitchFamily="18" charset="0"/>
                                    <a:ea typeface="Cambria Math" panose="02040503050406030204" pitchFamily="18" charset="0"/>
                                  </a:rPr>
                                </m:ctrlPr>
                              </m:sSubPr>
                              <m:e>
                                <m:r>
                                  <a:rPr kumimoji="1" lang="en-US" altLang="zh-CN" sz="2000" b="1" i="1">
                                    <a:solidFill>
                                      <a:srgbClr val="C00000"/>
                                    </a:solidFill>
                                    <a:latin typeface="Cambria Math" panose="02040503050406030204" pitchFamily="18" charset="0"/>
                                    <a:ea typeface="Cambria Math" panose="02040503050406030204" pitchFamily="18" charset="0"/>
                                  </a:rPr>
                                  <m:t>𝝅</m:t>
                                </m:r>
                              </m:e>
                              <m:sub>
                                <m:r>
                                  <a:rPr kumimoji="1" lang="en-US" altLang="zh-CN" sz="2000" b="1" i="1">
                                    <a:solidFill>
                                      <a:srgbClr val="C00000"/>
                                    </a:solidFill>
                                    <a:latin typeface="Cambria Math" panose="02040503050406030204" pitchFamily="18" charset="0"/>
                                    <a:ea typeface="Cambria Math" panose="02040503050406030204" pitchFamily="18" charset="0"/>
                                  </a:rPr>
                                  <m:t>𝒊</m:t>
                                </m:r>
                              </m:sub>
                            </m:sSub>
                          </m:e>
                        </m:acc>
                      </m:e>
                      <m:sup>
                        <m:r>
                          <a:rPr kumimoji="1" lang="en-US" altLang="zh-CN" sz="2000" b="1" i="1" smtClean="0">
                            <a:solidFill>
                              <a:srgbClr val="C00000"/>
                            </a:solidFill>
                            <a:latin typeface="Cambria Math" panose="02040503050406030204" pitchFamily="18" charset="0"/>
                            <a:ea typeface="Cambria Math" panose="02040503050406030204" pitchFamily="18" charset="0"/>
                          </a:rPr>
                          <m:t>𝒌</m:t>
                        </m:r>
                      </m:sup>
                    </m:sSup>
                    <m:d>
                      <m:dPr>
                        <m:ctrlPr>
                          <a:rPr kumimoji="1" lang="en-US" altLang="zh-CN" sz="2000" i="1" smtClean="0">
                            <a:solidFill>
                              <a:srgbClr val="C00000"/>
                            </a:solidFill>
                            <a:latin typeface="Cambria Math" panose="02040503050406030204" pitchFamily="18" charset="0"/>
                            <a:ea typeface="Cambria Math" panose="02040503050406030204" pitchFamily="18" charset="0"/>
                          </a:rPr>
                        </m:ctrlPr>
                      </m:dPr>
                      <m:e>
                        <m:r>
                          <a:rPr kumimoji="1" lang="en-US" altLang="zh-CN" sz="2000" b="1" i="0" smtClean="0">
                            <a:solidFill>
                              <a:srgbClr val="C00000"/>
                            </a:solidFill>
                            <a:latin typeface="Cambria Math" panose="02040503050406030204" pitchFamily="18" charset="0"/>
                            <a:ea typeface="Cambria Math" panose="02040503050406030204" pitchFamily="18" charset="0"/>
                          </a:rPr>
                          <m:t>𝐣</m:t>
                        </m:r>
                      </m:e>
                    </m:d>
                    <m:r>
                      <a:rPr kumimoji="1" lang="en-US" altLang="zh-CN" sz="2000" b="1" i="0" smtClean="0">
                        <a:solidFill>
                          <a:srgbClr val="C00000"/>
                        </a:solidFill>
                        <a:latin typeface="Cambria Math" panose="02040503050406030204" pitchFamily="18" charset="0"/>
                        <a:ea typeface="Cambria Math" panose="02040503050406030204" pitchFamily="18" charset="0"/>
                      </a:rPr>
                      <m:t>&gt;</m:t>
                    </m:r>
                    <m:sSup>
                      <m:sSupPr>
                        <m:ctrlPr>
                          <a:rPr kumimoji="1" lang="en-US" altLang="zh-CN" sz="2000" i="1" smtClean="0">
                            <a:solidFill>
                              <a:srgbClr val="C00000"/>
                            </a:solidFill>
                            <a:latin typeface="Cambria Math" panose="02040503050406030204" pitchFamily="18" charset="0"/>
                            <a:ea typeface="Cambria Math" panose="02040503050406030204" pitchFamily="18" charset="0"/>
                          </a:rPr>
                        </m:ctrlPr>
                      </m:sSupPr>
                      <m:e>
                        <m:d>
                          <m:dPr>
                            <m:ctrlPr>
                              <a:rPr kumimoji="1" lang="en-US" altLang="zh-CN" sz="2000" i="1" smtClean="0">
                                <a:solidFill>
                                  <a:srgbClr val="C00000"/>
                                </a:solidFill>
                                <a:latin typeface="Cambria Math" panose="02040503050406030204" pitchFamily="18" charset="0"/>
                                <a:ea typeface="Cambria Math" panose="02040503050406030204" pitchFamily="18" charset="0"/>
                              </a:rPr>
                            </m:ctrlPr>
                          </m:dPr>
                          <m:e>
                            <m:r>
                              <a:rPr kumimoji="1" lang="en-US" altLang="zh-CN" sz="2000" b="1" i="1" smtClean="0">
                                <a:solidFill>
                                  <a:srgbClr val="C00000"/>
                                </a:solidFill>
                                <a:latin typeface="Cambria Math" panose="02040503050406030204" pitchFamily="18" charset="0"/>
                                <a:ea typeface="Cambria Math" panose="02040503050406030204" pitchFamily="18" charset="0"/>
                              </a:rPr>
                              <m:t>𝟏</m:t>
                            </m:r>
                            <m:r>
                              <a:rPr kumimoji="1" lang="en-US" altLang="zh-CN" sz="2000" b="1" i="1" smtClean="0">
                                <a:solidFill>
                                  <a:srgbClr val="C00000"/>
                                </a:solidFill>
                                <a:latin typeface="Cambria Math" panose="02040503050406030204" pitchFamily="18" charset="0"/>
                                <a:ea typeface="Cambria Math" panose="02040503050406030204" pitchFamily="18" charset="0"/>
                              </a:rPr>
                              <m:t>−</m:t>
                            </m:r>
                            <m:rad>
                              <m:radPr>
                                <m:degHide m:val="on"/>
                                <m:ctrlPr>
                                  <a:rPr kumimoji="1" lang="en-US" altLang="zh-CN" sz="2000" i="1" smtClean="0">
                                    <a:solidFill>
                                      <a:srgbClr val="C00000"/>
                                    </a:solidFill>
                                    <a:latin typeface="Cambria Math" panose="02040503050406030204" pitchFamily="18" charset="0"/>
                                    <a:ea typeface="Cambria Math" panose="02040503050406030204" pitchFamily="18" charset="0"/>
                                  </a:rPr>
                                </m:ctrlPr>
                              </m:radPr>
                              <m:deg/>
                              <m:e>
                                <m:r>
                                  <a:rPr kumimoji="1" lang="en-US" altLang="zh-CN" sz="2000" b="1" i="1" smtClean="0">
                                    <a:solidFill>
                                      <a:srgbClr val="C00000"/>
                                    </a:solidFill>
                                    <a:latin typeface="Cambria Math" panose="02040503050406030204" pitchFamily="18" charset="0"/>
                                    <a:ea typeface="Cambria Math" panose="02040503050406030204" pitchFamily="18" charset="0"/>
                                  </a:rPr>
                                  <m:t>𝒄</m:t>
                                </m:r>
                              </m:e>
                            </m:rad>
                          </m:e>
                        </m:d>
                      </m:e>
                      <m:sup>
                        <m:r>
                          <a:rPr kumimoji="1" lang="en-US" altLang="zh-CN" sz="2000" b="1" i="1" smtClean="0">
                            <a:solidFill>
                              <a:srgbClr val="C00000"/>
                            </a:solidFill>
                            <a:latin typeface="Cambria Math" panose="02040503050406030204" pitchFamily="18" charset="0"/>
                            <a:ea typeface="Cambria Math" panose="02040503050406030204" pitchFamily="18" charset="0"/>
                          </a:rPr>
                          <m:t>𝟐</m:t>
                        </m:r>
                      </m:sup>
                    </m:sSup>
                    <m:r>
                      <a:rPr kumimoji="1" lang="en-US" altLang="zh-CN" sz="2000" b="1" i="1" smtClean="0">
                        <a:solidFill>
                          <a:srgbClr val="C00000"/>
                        </a:solidFill>
                        <a:latin typeface="Cambria Math" panose="02040503050406030204" pitchFamily="18" charset="0"/>
                        <a:ea typeface="Cambria Math" panose="02040503050406030204" pitchFamily="18" charset="0"/>
                      </a:rPr>
                      <m:t>𝜺</m:t>
                    </m:r>
                  </m:oMath>
                </a14:m>
                <a:r>
                  <a:rPr kumimoji="1" lang="en-US" altLang="zh-CN" sz="2000" dirty="0">
                    <a:solidFill>
                      <a:srgbClr val="C00000"/>
                    </a:solidFill>
                    <a:latin typeface="Corbel" panose="020B0503020204020204" pitchFamily="34" charset="0"/>
                  </a:rPr>
                  <a:t> </a:t>
                </a:r>
                <a:r>
                  <a:rPr kumimoji="1" lang="en-US" altLang="zh-CN" sz="2000" b="0" dirty="0">
                    <a:latin typeface="Corbel" panose="020B0503020204020204" pitchFamily="34" charset="0"/>
                  </a:rPr>
                  <a:t>for each </a:t>
                </a:r>
                <a14:m>
                  <m:oMath xmlns:m="http://schemas.openxmlformats.org/officeDocument/2006/math">
                    <m:sSup>
                      <m:sSupPr>
                        <m:ctrlPr>
                          <a:rPr kumimoji="1" lang="en-US" altLang="zh-CN" sz="2000" b="0" i="1">
                            <a:latin typeface="Cambria Math" panose="02040503050406030204" pitchFamily="18" charset="0"/>
                            <a:ea typeface="Cambria Math" panose="02040503050406030204" pitchFamily="18" charset="0"/>
                          </a:rPr>
                        </m:ctrlPr>
                      </m:sSupPr>
                      <m:e>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ea typeface="Cambria Math" panose="02040503050406030204" pitchFamily="18" charset="0"/>
                                  </a:rPr>
                                  <m:t>𝑖</m:t>
                                </m:r>
                              </m:sub>
                            </m:sSub>
                          </m:e>
                        </m:acc>
                      </m:e>
                      <m:sup>
                        <m:r>
                          <a:rPr kumimoji="1" lang="en-US" altLang="zh-CN" sz="2000" b="0" i="1">
                            <a:latin typeface="Cambria Math" panose="02040503050406030204" pitchFamily="18" charset="0"/>
                            <a:ea typeface="Cambria Math" panose="02040503050406030204" pitchFamily="18" charset="0"/>
                          </a:rPr>
                          <m:t>𝑘</m:t>
                        </m:r>
                      </m:sup>
                    </m:sSup>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25" name="文本框 24">
                <a:extLst>
                  <a:ext uri="{FF2B5EF4-FFF2-40B4-BE49-F238E27FC236}">
                    <a16:creationId xmlns:a16="http://schemas.microsoft.com/office/drawing/2014/main" id="{01141AF6-7403-9546-9C6C-2AD4E69A58C1}"/>
                  </a:ext>
                </a:extLst>
              </p:cNvPr>
              <p:cNvSpPr txBox="1">
                <a:spLocks noRot="1" noChangeAspect="1" noMove="1" noResize="1" noEditPoints="1" noAdjustHandles="1" noChangeArrowheads="1" noChangeShapeType="1" noTextEdit="1"/>
              </p:cNvSpPr>
              <p:nvPr/>
            </p:nvSpPr>
            <p:spPr>
              <a:xfrm>
                <a:off x="5148064" y="5724964"/>
                <a:ext cx="3872797" cy="816185"/>
              </a:xfrm>
              <a:prstGeom prst="rect">
                <a:avLst/>
              </a:prstGeom>
              <a:blipFill>
                <a:blip r:embed="rId12"/>
                <a:stretch>
                  <a:fillRect l="-1307" t="-3077" r="-980" b="-923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FFEC12FC-3767-5144-8311-0DE792CD2422}"/>
                  </a:ext>
                </a:extLst>
              </p:cNvPr>
              <p:cNvSpPr/>
              <p:nvPr/>
            </p:nvSpPr>
            <p:spPr>
              <a:xfrm>
                <a:off x="5603583" y="1715086"/>
                <a:ext cx="2662973" cy="508409"/>
              </a:xfrm>
              <a:prstGeom prst="rect">
                <a:avLst/>
              </a:prstGeom>
            </p:spPr>
            <p:txBody>
              <a:bodyPr wrap="none">
                <a:spAutoFit/>
              </a:bodyPr>
              <a:lstStyle/>
              <a:p>
                <a:r>
                  <a:rPr kumimoji="1" lang="en-US" altLang="zh-CN" sz="2000" b="1" dirty="0">
                    <a:solidFill>
                      <a:srgbClr val="C00000"/>
                    </a:solidFill>
                    <a:latin typeface="Comic Sans MS" panose="030F0902030302020204" pitchFamily="66" charset="0"/>
                    <a:ea typeface="Cambria Math" panose="02040503050406030204" pitchFamily="18" charset="0"/>
                  </a:rPr>
                  <a:t>entries </a:t>
                </a:r>
                <a14:m>
                  <m:oMath xmlns:m="http://schemas.openxmlformats.org/officeDocument/2006/math">
                    <m:r>
                      <a:rPr kumimoji="1" lang="en-US" altLang="zh-CN" sz="2000" b="1">
                        <a:solidFill>
                          <a:srgbClr val="C00000"/>
                        </a:solidFill>
                        <a:latin typeface="Cambria Math" panose="02040503050406030204" pitchFamily="18" charset="0"/>
                        <a:ea typeface="Cambria Math" panose="02040503050406030204" pitchFamily="18" charset="0"/>
                      </a:rPr>
                      <m:t>&gt;</m:t>
                    </m:r>
                    <m:sSup>
                      <m:sSupPr>
                        <m:ctrlPr>
                          <a:rPr kumimoji="1" lang="en-US" altLang="zh-CN" sz="2000" i="1">
                            <a:solidFill>
                              <a:srgbClr val="C00000"/>
                            </a:solidFill>
                            <a:latin typeface="Cambria Math" panose="02040503050406030204" pitchFamily="18" charset="0"/>
                            <a:ea typeface="Cambria Math" panose="02040503050406030204" pitchFamily="18" charset="0"/>
                          </a:rPr>
                        </m:ctrlPr>
                      </m:sSupPr>
                      <m:e>
                        <m:d>
                          <m:dPr>
                            <m:ctrlPr>
                              <a:rPr kumimoji="1" lang="en-US" altLang="zh-CN" sz="2000" i="1">
                                <a:solidFill>
                                  <a:srgbClr val="C00000"/>
                                </a:solidFill>
                                <a:latin typeface="Cambria Math" panose="02040503050406030204" pitchFamily="18" charset="0"/>
                                <a:ea typeface="Cambria Math" panose="02040503050406030204" pitchFamily="18" charset="0"/>
                              </a:rPr>
                            </m:ctrlPr>
                          </m:dPr>
                          <m:e>
                            <m:r>
                              <a:rPr kumimoji="1" lang="en-US" altLang="zh-CN" sz="2000" b="1" i="1">
                                <a:solidFill>
                                  <a:srgbClr val="C00000"/>
                                </a:solidFill>
                                <a:latin typeface="Cambria Math" panose="02040503050406030204" pitchFamily="18" charset="0"/>
                                <a:ea typeface="Cambria Math" panose="02040503050406030204" pitchFamily="18" charset="0"/>
                              </a:rPr>
                              <m:t>𝟏</m:t>
                            </m:r>
                            <m:r>
                              <a:rPr kumimoji="1" lang="en-US" altLang="zh-CN" sz="2000" b="1" i="1">
                                <a:solidFill>
                                  <a:srgbClr val="C00000"/>
                                </a:solidFill>
                                <a:latin typeface="Cambria Math" panose="02040503050406030204" pitchFamily="18" charset="0"/>
                                <a:ea typeface="Cambria Math" panose="02040503050406030204" pitchFamily="18" charset="0"/>
                              </a:rPr>
                              <m:t>−</m:t>
                            </m:r>
                            <m:rad>
                              <m:radPr>
                                <m:degHide m:val="on"/>
                                <m:ctrlPr>
                                  <a:rPr kumimoji="1" lang="en-US" altLang="zh-CN" sz="2000" i="1">
                                    <a:solidFill>
                                      <a:srgbClr val="C00000"/>
                                    </a:solidFill>
                                    <a:latin typeface="Cambria Math" panose="02040503050406030204" pitchFamily="18" charset="0"/>
                                    <a:ea typeface="Cambria Math" panose="02040503050406030204" pitchFamily="18" charset="0"/>
                                  </a:rPr>
                                </m:ctrlPr>
                              </m:radPr>
                              <m:deg/>
                              <m:e>
                                <m:r>
                                  <a:rPr kumimoji="1" lang="en-US" altLang="zh-CN" sz="2000" b="1" i="1">
                                    <a:solidFill>
                                      <a:srgbClr val="C00000"/>
                                    </a:solidFill>
                                    <a:latin typeface="Cambria Math" panose="02040503050406030204" pitchFamily="18" charset="0"/>
                                    <a:ea typeface="Cambria Math" panose="02040503050406030204" pitchFamily="18" charset="0"/>
                                  </a:rPr>
                                  <m:t>𝒄</m:t>
                                </m:r>
                              </m:e>
                            </m:rad>
                          </m:e>
                        </m:d>
                      </m:e>
                      <m:sup>
                        <m:r>
                          <a:rPr kumimoji="1" lang="en-US" altLang="zh-CN" sz="2000" b="1" i="1">
                            <a:solidFill>
                              <a:srgbClr val="C00000"/>
                            </a:solidFill>
                            <a:latin typeface="Cambria Math" panose="02040503050406030204" pitchFamily="18" charset="0"/>
                            <a:ea typeface="Cambria Math" panose="02040503050406030204" pitchFamily="18" charset="0"/>
                          </a:rPr>
                          <m:t>𝟐</m:t>
                        </m:r>
                      </m:sup>
                    </m:sSup>
                    <m:r>
                      <a:rPr kumimoji="1" lang="en-US" altLang="zh-CN" sz="2000" b="1" i="1">
                        <a:solidFill>
                          <a:srgbClr val="C00000"/>
                        </a:solidFill>
                        <a:latin typeface="Cambria Math" panose="02040503050406030204" pitchFamily="18" charset="0"/>
                        <a:ea typeface="Cambria Math" panose="02040503050406030204" pitchFamily="18" charset="0"/>
                      </a:rPr>
                      <m:t>𝜺</m:t>
                    </m:r>
                  </m:oMath>
                </a14:m>
                <a:endParaRPr lang="zh-CN" altLang="en-US" sz="2000" dirty="0">
                  <a:solidFill>
                    <a:srgbClr val="C00000"/>
                  </a:solidFill>
                </a:endParaRPr>
              </a:p>
            </p:txBody>
          </p:sp>
        </mc:Choice>
        <mc:Fallback xmlns="">
          <p:sp>
            <p:nvSpPr>
              <p:cNvPr id="26" name="矩形 25">
                <a:extLst>
                  <a:ext uri="{FF2B5EF4-FFF2-40B4-BE49-F238E27FC236}">
                    <a16:creationId xmlns:a16="http://schemas.microsoft.com/office/drawing/2014/main" id="{FFEC12FC-3767-5144-8311-0DE792CD2422}"/>
                  </a:ext>
                </a:extLst>
              </p:cNvPr>
              <p:cNvSpPr>
                <a:spLocks noRot="1" noChangeAspect="1" noMove="1" noResize="1" noEditPoints="1" noAdjustHandles="1" noChangeArrowheads="1" noChangeShapeType="1" noTextEdit="1"/>
              </p:cNvSpPr>
              <p:nvPr/>
            </p:nvSpPr>
            <p:spPr>
              <a:xfrm>
                <a:off x="5603583" y="1715086"/>
                <a:ext cx="2662973" cy="508409"/>
              </a:xfrm>
              <a:prstGeom prst="rect">
                <a:avLst/>
              </a:prstGeom>
              <a:blipFill>
                <a:blip r:embed="rId13"/>
                <a:stretch>
                  <a:fillRect l="-1896" b="-146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9C637776-7417-7841-B3E7-88D7FDCF9374}"/>
                  </a:ext>
                </a:extLst>
              </p:cNvPr>
              <p:cNvSpPr/>
              <p:nvPr/>
            </p:nvSpPr>
            <p:spPr>
              <a:xfrm>
                <a:off x="1251194" y="1823385"/>
                <a:ext cx="1573572" cy="400110"/>
              </a:xfrm>
              <a:prstGeom prst="rect">
                <a:avLst/>
              </a:prstGeom>
            </p:spPr>
            <p:txBody>
              <a:bodyPr wrap="none">
                <a:spAutoFit/>
              </a:bodyPr>
              <a:lstStyle/>
              <a:p>
                <a:r>
                  <a:rPr kumimoji="1" lang="en-US" altLang="zh-CN" sz="2000" b="1" dirty="0">
                    <a:solidFill>
                      <a:srgbClr val="0070C0"/>
                    </a:solidFill>
                    <a:latin typeface="Comic Sans MS" panose="030F0902030302020204" pitchFamily="66" charset="0"/>
                    <a:ea typeface="Cambria Math" panose="02040503050406030204" pitchFamily="18" charset="0"/>
                  </a:rPr>
                  <a:t>entries </a:t>
                </a:r>
                <a14:m>
                  <m:oMath xmlns:m="http://schemas.openxmlformats.org/officeDocument/2006/math">
                    <m:r>
                      <a:rPr kumimoji="1" lang="en-US" altLang="zh-CN" sz="2000" b="1">
                        <a:solidFill>
                          <a:srgbClr val="0070C0"/>
                        </a:solidFill>
                        <a:latin typeface="Cambria Math" panose="02040503050406030204" pitchFamily="18" charset="0"/>
                        <a:ea typeface="Cambria Math" panose="02040503050406030204" pitchFamily="18" charset="0"/>
                      </a:rPr>
                      <m:t>&gt;</m:t>
                    </m:r>
                    <m:r>
                      <a:rPr kumimoji="1" lang="en-US" altLang="zh-CN" sz="2000" b="1" i="1" smtClean="0">
                        <a:solidFill>
                          <a:srgbClr val="0070C0"/>
                        </a:solidFill>
                        <a:latin typeface="Cambria Math" panose="02040503050406030204" pitchFamily="18" charset="0"/>
                        <a:ea typeface="Cambria Math" panose="02040503050406030204" pitchFamily="18" charset="0"/>
                      </a:rPr>
                      <m:t>𝟎</m:t>
                    </m:r>
                  </m:oMath>
                </a14:m>
                <a:endParaRPr lang="zh-CN" altLang="en-US" sz="2000" dirty="0">
                  <a:solidFill>
                    <a:srgbClr val="0070C0"/>
                  </a:solidFill>
                </a:endParaRPr>
              </a:p>
            </p:txBody>
          </p:sp>
        </mc:Choice>
        <mc:Fallback xmlns="">
          <p:sp>
            <p:nvSpPr>
              <p:cNvPr id="27" name="矩形 26">
                <a:extLst>
                  <a:ext uri="{FF2B5EF4-FFF2-40B4-BE49-F238E27FC236}">
                    <a16:creationId xmlns:a16="http://schemas.microsoft.com/office/drawing/2014/main" id="{9C637776-7417-7841-B3E7-88D7FDCF9374}"/>
                  </a:ext>
                </a:extLst>
              </p:cNvPr>
              <p:cNvSpPr>
                <a:spLocks noRot="1" noChangeAspect="1" noMove="1" noResize="1" noEditPoints="1" noAdjustHandles="1" noChangeArrowheads="1" noChangeShapeType="1" noTextEdit="1"/>
              </p:cNvSpPr>
              <p:nvPr/>
            </p:nvSpPr>
            <p:spPr>
              <a:xfrm>
                <a:off x="1251194" y="1823385"/>
                <a:ext cx="1573572" cy="400110"/>
              </a:xfrm>
              <a:prstGeom prst="rect">
                <a:avLst/>
              </a:prstGeom>
              <a:blipFill>
                <a:blip r:embed="rId14"/>
                <a:stretch>
                  <a:fillRect l="-4032" t="-9677" b="-25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4230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33B1AD3-C7E2-074C-838C-8D35CFE7356D}"/>
              </a:ext>
            </a:extLst>
          </p:cNvPr>
          <p:cNvSpPr txBox="1">
            <a:spLocks/>
          </p:cNvSpPr>
          <p:nvPr/>
        </p:nvSpPr>
        <p:spPr bwMode="auto">
          <a:xfrm>
            <a:off x="1214414" y="115888"/>
            <a:ext cx="7358114" cy="1128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kumimoji="1" lang="en-US" altLang="zh-Hans" kern="0" dirty="0"/>
              <a:t>Outline</a:t>
            </a:r>
            <a:endParaRPr kumimoji="1" lang="zh-CN" altLang="en-US" kern="0" dirty="0"/>
          </a:p>
        </p:txBody>
      </p:sp>
      <p:sp>
        <p:nvSpPr>
          <p:cNvPr id="6" name="内容占位符 2">
            <a:extLst>
              <a:ext uri="{FF2B5EF4-FFF2-40B4-BE49-F238E27FC236}">
                <a16:creationId xmlns:a16="http://schemas.microsoft.com/office/drawing/2014/main" id="{094EAA2D-5D9B-8240-A31D-934339DAA04A}"/>
              </a:ext>
            </a:extLst>
          </p:cNvPr>
          <p:cNvSpPr txBox="1">
            <a:spLocks/>
          </p:cNvSpPr>
          <p:nvPr/>
        </p:nvSpPr>
        <p:spPr bwMode="auto">
          <a:xfrm>
            <a:off x="457200" y="1340768"/>
            <a:ext cx="82296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2407B"/>
              </a:buClr>
              <a:buSzPct val="75000"/>
              <a:buFont typeface="Wingdings" panose="05000000000000000000" pitchFamily="2" charset="2"/>
              <a:buNone/>
              <a:defRPr sz="3200">
                <a:solidFill>
                  <a:schemeClr val="tx1"/>
                </a:solidFill>
                <a:latin typeface="+mn-lt"/>
                <a:ea typeface="黑体" pitchFamily="2" charset="-122"/>
                <a:cs typeface="+mn-cs"/>
              </a:defRPr>
            </a:lvl1pPr>
            <a:lvl2pPr marL="457200" indent="0" algn="ctr" rtl="0" eaLnBrk="0" fontAlgn="base" hangingPunct="0">
              <a:spcBef>
                <a:spcPct val="20000"/>
              </a:spcBef>
              <a:spcAft>
                <a:spcPct val="0"/>
              </a:spcAft>
              <a:buClr>
                <a:srgbClr val="004D94"/>
              </a:buClr>
              <a:buSzPct val="80000"/>
              <a:buFont typeface="Wingdings" panose="05000000000000000000" pitchFamily="2" charset="2"/>
              <a:buNone/>
              <a:defRPr sz="2800">
                <a:solidFill>
                  <a:schemeClr val="tx1"/>
                </a:solidFill>
                <a:latin typeface="+mn-lt"/>
                <a:ea typeface="黑体" pitchFamily="2" charset="-122"/>
              </a:defRPr>
            </a:lvl2pPr>
            <a:lvl3pPr marL="914400" indent="0" algn="ctr" rtl="0" eaLnBrk="0" fontAlgn="base" hangingPunct="0">
              <a:spcBef>
                <a:spcPct val="20000"/>
              </a:spcBef>
              <a:spcAft>
                <a:spcPct val="0"/>
              </a:spcAft>
              <a:buClr>
                <a:schemeClr val="bg2"/>
              </a:buClr>
              <a:buSzPct val="65000"/>
              <a:buFont typeface="Wingdings" panose="05000000000000000000" pitchFamily="2" charset="2"/>
              <a:buNone/>
              <a:defRPr sz="2400">
                <a:solidFill>
                  <a:schemeClr val="tx1"/>
                </a:solidFill>
                <a:latin typeface="+mn-lt"/>
                <a:ea typeface="黑体" pitchFamily="2" charset="-122"/>
              </a:defRPr>
            </a:lvl3pPr>
            <a:lvl4pPr marL="1371600" indent="0" algn="ctr" rtl="0" eaLnBrk="0" fontAlgn="base" hangingPunct="0">
              <a:spcBef>
                <a:spcPct val="20000"/>
              </a:spcBef>
              <a:spcAft>
                <a:spcPct val="0"/>
              </a:spcAft>
              <a:buClr>
                <a:schemeClr val="accent2"/>
              </a:buClr>
              <a:buSzPct val="70000"/>
              <a:buFont typeface="Wingdings" panose="05000000000000000000" pitchFamily="2" charset="2"/>
              <a:buNone/>
              <a:defRPr sz="2000">
                <a:solidFill>
                  <a:schemeClr val="tx1"/>
                </a:solidFill>
                <a:latin typeface="+mn-lt"/>
                <a:ea typeface="黑体" pitchFamily="2" charset="-122"/>
              </a:defRPr>
            </a:lvl4pPr>
            <a:lvl5pPr marL="1828800" indent="0" algn="ctr" rtl="0" eaLnBrk="0" fontAlgn="base" hangingPunct="0">
              <a:spcBef>
                <a:spcPct val="20000"/>
              </a:spcBef>
              <a:spcAft>
                <a:spcPct val="0"/>
              </a:spcAft>
              <a:buClr>
                <a:schemeClr val="bg2"/>
              </a:buClr>
              <a:buFont typeface="Wingdings" panose="05000000000000000000" pitchFamily="2" charset="2"/>
              <a:buNone/>
              <a:defRPr sz="2000">
                <a:solidFill>
                  <a:schemeClr val="tx1"/>
                </a:solidFill>
                <a:latin typeface="+mn-lt"/>
                <a:ea typeface="黑体" pitchFamily="2" charset="-122"/>
              </a:defRPr>
            </a:lvl5pPr>
            <a:lvl6pPr marL="22860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6pPr>
            <a:lvl7pPr marL="27432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7pPr>
            <a:lvl8pPr marL="32004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8pPr>
            <a:lvl9pPr marL="3657600" indent="0" algn="ctr" rtl="0" fontAlgn="base">
              <a:spcBef>
                <a:spcPct val="20000"/>
              </a:spcBef>
              <a:spcAft>
                <a:spcPct val="0"/>
              </a:spcAft>
              <a:buClr>
                <a:schemeClr val="bg2"/>
              </a:buClr>
              <a:buFont typeface="Wingdings" pitchFamily="2" charset="2"/>
              <a:buNone/>
              <a:defRPr sz="2000">
                <a:solidFill>
                  <a:schemeClr val="tx1"/>
                </a:solidFill>
                <a:latin typeface="+mn-lt"/>
                <a:ea typeface="+mn-ea"/>
              </a:defRPr>
            </a:lvl9pPr>
          </a:lstStyle>
          <a:p>
            <a:pPr marL="457200" indent="-457200" algn="l">
              <a:buFont typeface="Wingdings" pitchFamily="2" charset="2"/>
              <a:buChar char="l"/>
            </a:pPr>
            <a:r>
              <a:rPr kumimoji="1" lang="en-US" altLang="zh-Hans" b="0" kern="0" dirty="0">
                <a:solidFill>
                  <a:schemeClr val="bg1">
                    <a:lumMod val="65000"/>
                  </a:schemeClr>
                </a:solidFill>
              </a:rPr>
              <a:t>Problems and</a:t>
            </a:r>
            <a:r>
              <a:rPr kumimoji="1" lang="zh-Hans" altLang="en-US" b="0" kern="0" dirty="0">
                <a:solidFill>
                  <a:schemeClr val="bg1">
                    <a:lumMod val="65000"/>
                  </a:schemeClr>
                </a:solidFill>
              </a:rPr>
              <a:t> </a:t>
            </a:r>
            <a:r>
              <a:rPr kumimoji="1" lang="en-US" altLang="zh-Hans" b="0" kern="0" dirty="0">
                <a:solidFill>
                  <a:schemeClr val="bg1">
                    <a:lumMod val="65000"/>
                  </a:schemeClr>
                </a:solidFill>
              </a:rPr>
              <a:t>Motivations</a:t>
            </a:r>
          </a:p>
          <a:p>
            <a:pPr marL="457200" indent="-457200" algn="l">
              <a:buFont typeface="Wingdings" pitchFamily="2" charset="2"/>
              <a:buChar char="l"/>
            </a:pPr>
            <a:r>
              <a:rPr kumimoji="1" lang="en-US" altLang="zh-Hans" b="0" kern="0" dirty="0">
                <a:solidFill>
                  <a:schemeClr val="bg1">
                    <a:lumMod val="65000"/>
                  </a:schemeClr>
                </a:solidFill>
              </a:rPr>
              <a:t>Contributions</a:t>
            </a:r>
          </a:p>
          <a:p>
            <a:pPr marL="457200" indent="-457200" algn="l">
              <a:buFont typeface="Wingdings" pitchFamily="2" charset="2"/>
              <a:buChar char="l"/>
            </a:pPr>
            <a:r>
              <a:rPr kumimoji="1" lang="en-US" altLang="zh-Hans" b="0" kern="0" dirty="0">
                <a:solidFill>
                  <a:schemeClr val="bg1">
                    <a:lumMod val="65000"/>
                  </a:schemeClr>
                </a:solidFill>
              </a:rPr>
              <a:t>High Level Ideas</a:t>
            </a:r>
          </a:p>
          <a:p>
            <a:pPr marL="457200" indent="-457200" algn="l">
              <a:buFont typeface="Wingdings" pitchFamily="2" charset="2"/>
              <a:buChar char="l"/>
            </a:pPr>
            <a:r>
              <a:rPr kumimoji="1" lang="en-US" altLang="zh-Hans" b="0" kern="0" dirty="0"/>
              <a:t>Experiments</a:t>
            </a:r>
          </a:p>
          <a:p>
            <a:pPr marL="457200" indent="-457200" algn="l">
              <a:buFont typeface="Wingdings" pitchFamily="2" charset="2"/>
              <a:buChar char="l"/>
            </a:pPr>
            <a:r>
              <a:rPr kumimoji="1" lang="en-US" altLang="zh-CN" b="0" kern="0" dirty="0">
                <a:solidFill>
                  <a:schemeClr val="bg1">
                    <a:lumMod val="65000"/>
                  </a:schemeClr>
                </a:solidFill>
              </a:rPr>
              <a:t>Conclusion</a:t>
            </a:r>
            <a:endParaRPr kumimoji="1" lang="zh-CN" altLang="en-US" b="0" kern="0" dirty="0">
              <a:solidFill>
                <a:schemeClr val="bg1">
                  <a:lumMod val="65000"/>
                </a:schemeClr>
              </a:solidFill>
            </a:endParaRPr>
          </a:p>
        </p:txBody>
      </p:sp>
    </p:spTree>
    <p:extLst>
      <p:ext uri="{BB962C8B-B14F-4D97-AF65-F5344CB8AC3E}">
        <p14:creationId xmlns:p14="http://schemas.microsoft.com/office/powerpoint/2010/main" val="354947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a:t>
            </a:r>
            <a:endParaRPr lang="zh-CN" altLang="en-US"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45398DE6-435C-4BBF-9C5E-2AACE34336CD}"/>
                  </a:ext>
                </a:extLst>
              </p:cNvPr>
              <p:cNvSpPr>
                <a:spLocks noGrp="1"/>
              </p:cNvSpPr>
              <p:nvPr>
                <p:ph idx="1"/>
              </p:nvPr>
            </p:nvSpPr>
            <p:spPr>
              <a:xfrm>
                <a:off x="179512" y="1125488"/>
                <a:ext cx="8856984" cy="5616624"/>
              </a:xfrm>
            </p:spPr>
            <p:txBody>
              <a:bodyPr/>
              <a:lstStyle/>
              <a:p>
                <a:pPr>
                  <a:buFont typeface="Wingdings" pitchFamily="2" charset="2"/>
                  <a:buChar char="l"/>
                </a:pPr>
                <a:r>
                  <a:rPr lang="en-US" altLang="zh-CN" sz="2400" dirty="0"/>
                  <a:t>Datasets:</a:t>
                </a:r>
              </a:p>
              <a:p>
                <a:endParaRPr lang="en-US" altLang="zh-CN" sz="2400" dirty="0"/>
              </a:p>
              <a:p>
                <a:pPr marL="0" indent="0">
                  <a:buNone/>
                </a:pPr>
                <a:endParaRPr lang="en-US" altLang="zh-CN" sz="2400" dirty="0"/>
              </a:p>
              <a:p>
                <a:endParaRPr lang="en-US" altLang="zh-CN" sz="2400" dirty="0"/>
              </a:p>
              <a:p>
                <a:endParaRPr lang="en-US" altLang="zh-CN" sz="2400" dirty="0"/>
              </a:p>
              <a:p>
                <a:pPr>
                  <a:buFont typeface="Wingdings" pitchFamily="2" charset="2"/>
                  <a:buChar char="l"/>
                </a:pPr>
                <a:r>
                  <a:rPr lang="en-US" altLang="zh-CN" sz="2400" dirty="0"/>
                  <a:t>Competitors: </a:t>
                </a:r>
              </a:p>
              <a:p>
                <a:pPr lvl="1">
                  <a:buFont typeface="Wingdings" pitchFamily="2" charset="2"/>
                  <a:buChar char="n"/>
                </a:pPr>
                <a:r>
                  <a:rPr lang="en-US" altLang="zh-CN" sz="2000" dirty="0"/>
                  <a:t>Index-based: </a:t>
                </a:r>
                <a:r>
                  <a:rPr lang="en-US" altLang="zh-CN" sz="2400" dirty="0">
                    <a:latin typeface="Corbel" panose="020B0503020204020204" pitchFamily="34" charset="0"/>
                  </a:rPr>
                  <a:t>MC</a:t>
                </a:r>
                <a:r>
                  <a:rPr lang="en-US" altLang="zh-CN" sz="1800" dirty="0">
                    <a:latin typeface="Corbel" panose="020B0503020204020204" pitchFamily="34" charset="0"/>
                  </a:rPr>
                  <a:t>[WWW05]</a:t>
                </a:r>
                <a:r>
                  <a:rPr lang="en-US" altLang="zh-CN" sz="2400" dirty="0">
                    <a:latin typeface="Corbel" panose="020B0503020204020204" pitchFamily="34" charset="0"/>
                  </a:rPr>
                  <a:t>, Linearization</a:t>
                </a:r>
                <a:r>
                  <a:rPr lang="en-US" altLang="zh-CN" sz="1800" dirty="0">
                    <a:latin typeface="Corbel" panose="020B0503020204020204" pitchFamily="34" charset="0"/>
                  </a:rPr>
                  <a:t>[ICDE15]</a:t>
                </a:r>
                <a:r>
                  <a:rPr lang="en-US" altLang="zh-CN" sz="2400" dirty="0">
                    <a:latin typeface="Corbel" panose="020B0503020204020204" pitchFamily="34" charset="0"/>
                  </a:rPr>
                  <a:t>, </a:t>
                </a:r>
                <a:r>
                  <a:rPr lang="en-US" altLang="zh-CN" sz="2400" dirty="0" err="1">
                    <a:latin typeface="Corbel" panose="020B0503020204020204" pitchFamily="34" charset="0"/>
                  </a:rPr>
                  <a:t>PRSim</a:t>
                </a:r>
                <a:r>
                  <a:rPr lang="en-US" altLang="zh-CN" sz="1800" dirty="0">
                    <a:latin typeface="Corbel" panose="020B0503020204020204" pitchFamily="34" charset="0"/>
                  </a:rPr>
                  <a:t>[SIGMOD19]</a:t>
                </a:r>
              </a:p>
              <a:p>
                <a:pPr lvl="1">
                  <a:buFont typeface="Wingdings" pitchFamily="2" charset="2"/>
                  <a:buChar char="n"/>
                </a:pPr>
                <a:r>
                  <a:rPr lang="en-US" altLang="zh-CN" sz="2000" dirty="0"/>
                  <a:t>Index-free: </a:t>
                </a:r>
                <a:r>
                  <a:rPr lang="en-US" altLang="zh-CN" sz="2400" dirty="0" err="1">
                    <a:latin typeface="Corbel" panose="020B0503020204020204" pitchFamily="34" charset="0"/>
                  </a:rPr>
                  <a:t>ParSim</a:t>
                </a:r>
                <a:r>
                  <a:rPr lang="en-US" altLang="zh-CN" sz="1800" dirty="0">
                    <a:latin typeface="Corbel" panose="020B0503020204020204" pitchFamily="34" charset="0"/>
                  </a:rPr>
                  <a:t>[VLDB15]</a:t>
                </a:r>
              </a:p>
              <a:p>
                <a:pPr>
                  <a:buFont typeface="Wingdings" pitchFamily="2" charset="2"/>
                  <a:buChar char="l"/>
                </a:pPr>
                <a:r>
                  <a:rPr lang="en-US" altLang="zh-CN" sz="2400" dirty="0"/>
                  <a:t>Metrics:</a:t>
                </a:r>
              </a:p>
              <a:p>
                <a:pPr lvl="1"/>
                <a:r>
                  <a:rPr lang="en-US" altLang="zh-CN" sz="2000" dirty="0" err="1">
                    <a:latin typeface="Times New Roman" pitchFamily="18" charset="0"/>
                    <a:ea typeface="楷体" pitchFamily="49" charset="-122"/>
                    <a:cs typeface="Times New Roman" pitchFamily="18" charset="0"/>
                  </a:rPr>
                  <a:t>MaxAdditiveError</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mr-IN" altLang="zh-CN" sz="2000" i="1">
                            <a:latin typeface="Cambria Math" panose="02040503050406030204" pitchFamily="18" charset="0"/>
                            <a:ea typeface="楷体" pitchFamily="49" charset="-122"/>
                            <a:cs typeface="Times New Roman" pitchFamily="18" charset="0"/>
                          </a:rPr>
                        </m:ctrlPr>
                      </m:fPr>
                      <m:num>
                        <m:r>
                          <a:rPr lang="en-US" altLang="zh-CN" sz="2000" i="1">
                            <a:latin typeface="Cambria Math" charset="0"/>
                            <a:ea typeface="楷体" pitchFamily="49" charset="-122"/>
                            <a:cs typeface="Times New Roman" pitchFamily="18" charset="0"/>
                          </a:rPr>
                          <m:t>1</m:t>
                        </m:r>
                      </m:num>
                      <m:den>
                        <m:r>
                          <a:rPr lang="en-US" altLang="zh-CN" sz="2000" b="0" i="1" smtClean="0">
                            <a:latin typeface="Cambria Math" panose="02040503050406030204" pitchFamily="18" charset="0"/>
                            <a:ea typeface="楷体" pitchFamily="49" charset="-122"/>
                            <a:cs typeface="Times New Roman" pitchFamily="18" charset="0"/>
                          </a:rPr>
                          <m:t>𝑛</m:t>
                        </m:r>
                      </m:den>
                    </m:f>
                    <m:func>
                      <m:funcPr>
                        <m:ctrlPr>
                          <a:rPr lang="en-US" altLang="zh-CN" sz="2000" i="1" smtClean="0">
                            <a:latin typeface="Cambria Math" panose="02040503050406030204" pitchFamily="18" charset="0"/>
                            <a:ea typeface="楷体" pitchFamily="49" charset="-122"/>
                            <a:cs typeface="Times New Roman" pitchFamily="18" charset="0"/>
                          </a:rPr>
                        </m:ctrlPr>
                      </m:funcPr>
                      <m:fName>
                        <m:limLow>
                          <m:limLowPr>
                            <m:ctrlPr>
                              <a:rPr lang="en-US" altLang="zh-CN" sz="2000" i="1" smtClean="0">
                                <a:latin typeface="Cambria Math" panose="02040503050406030204" pitchFamily="18" charset="0"/>
                                <a:ea typeface="楷体" pitchFamily="49" charset="-122"/>
                                <a:cs typeface="Times New Roman" pitchFamily="18" charset="0"/>
                              </a:rPr>
                            </m:ctrlPr>
                          </m:limLowPr>
                          <m:e>
                            <m:r>
                              <m:rPr>
                                <m:sty m:val="p"/>
                              </m:rPr>
                              <a:rPr lang="en-US" altLang="zh-CN" sz="2000" i="0" smtClean="0">
                                <a:latin typeface="Cambria Math" panose="02040503050406030204" pitchFamily="18" charset="0"/>
                                <a:ea typeface="楷体" pitchFamily="49" charset="-122"/>
                                <a:cs typeface="Times New Roman" pitchFamily="18" charset="0"/>
                              </a:rPr>
                              <m:t>max</m:t>
                            </m:r>
                          </m:e>
                          <m:lim>
                            <m:r>
                              <a:rPr lang="en-US" altLang="zh-CN" sz="2000" b="0" i="1" smtClean="0">
                                <a:latin typeface="Cambria Math" panose="02040503050406030204" pitchFamily="18" charset="0"/>
                                <a:ea typeface="楷体" pitchFamily="49" charset="-122"/>
                                <a:cs typeface="Times New Roman" pitchFamily="18" charset="0"/>
                              </a:rPr>
                              <m:t>1</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𝑖</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𝑛</m:t>
                            </m:r>
                          </m:lim>
                        </m:limLow>
                      </m:fName>
                      <m:e>
                        <m:r>
                          <a:rPr lang="en-US" altLang="zh-CN" sz="2000" i="1">
                            <a:latin typeface="Cambria Math" charset="0"/>
                            <a:ea typeface="楷体" pitchFamily="49" charset="-122"/>
                            <a:cs typeface="Times New Roman" pitchFamily="18" charset="0"/>
                          </a:rPr>
                          <m:t>|</m:t>
                        </m:r>
                        <m:acc>
                          <m:accPr>
                            <m:chr m:val="̃"/>
                            <m:ctrlPr>
                              <a:rPr lang="en-US" altLang="zh-CN" sz="2000" i="1">
                                <a:latin typeface="Cambria Math" panose="02040503050406030204" pitchFamily="18" charset="0"/>
                                <a:ea typeface="楷体" pitchFamily="49" charset="-122"/>
                                <a:cs typeface="Times New Roman" pitchFamily="18" charset="0"/>
                              </a:rPr>
                            </m:ctrlPr>
                          </m:accPr>
                          <m:e>
                            <m:r>
                              <a:rPr lang="en-US" altLang="zh-CN" sz="2000" i="1">
                                <a:latin typeface="Cambria Math" charset="0"/>
                                <a:ea typeface="楷体" pitchFamily="49" charset="-122"/>
                                <a:cs typeface="Times New Roman" pitchFamily="18" charset="0"/>
                              </a:rPr>
                              <m:t>𝑠</m:t>
                            </m:r>
                          </m:e>
                        </m:acc>
                        <m:d>
                          <m:dPr>
                            <m:ctrlPr>
                              <a:rPr lang="en-US" altLang="zh-CN" sz="2000" i="1">
                                <a:latin typeface="Cambria Math" panose="02040503050406030204" pitchFamily="18" charset="0"/>
                                <a:ea typeface="楷体" pitchFamily="49" charset="-122"/>
                                <a:cs typeface="Times New Roman" pitchFamily="18" charset="0"/>
                              </a:rPr>
                            </m:ctrlPr>
                          </m:dPr>
                          <m:e>
                            <m:r>
                              <a:rPr lang="en-US" altLang="zh-CN" sz="2000" i="1">
                                <a:latin typeface="Cambria Math" charset="0"/>
                                <a:ea typeface="楷体" pitchFamily="49" charset="-122"/>
                                <a:cs typeface="Times New Roman" pitchFamily="18" charset="0"/>
                              </a:rPr>
                              <m:t>𝑢</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e>
                        </m:d>
                        <m:r>
                          <a:rPr lang="en-US" altLang="zh-CN" sz="2000" i="1">
                            <a:latin typeface="Cambria Math" charset="0"/>
                            <a:ea typeface="楷体" pitchFamily="49" charset="-122"/>
                            <a:cs typeface="Times New Roman" pitchFamily="18" charset="0"/>
                          </a:rPr>
                          <m:t>−</m:t>
                        </m:r>
                        <m:r>
                          <a:rPr lang="en-US" altLang="zh-CN" sz="2000" i="1">
                            <a:latin typeface="Cambria Math" charset="0"/>
                            <a:ea typeface="楷体" pitchFamily="49" charset="-122"/>
                            <a:cs typeface="Times New Roman" pitchFamily="18" charset="0"/>
                          </a:rPr>
                          <m:t>𝑠</m:t>
                        </m:r>
                        <m:r>
                          <a:rPr lang="en-US" altLang="zh-CN" sz="2000" i="1">
                            <a:latin typeface="Cambria Math" charset="0"/>
                            <a:ea typeface="楷体" pitchFamily="49" charset="-122"/>
                            <a:cs typeface="Times New Roman" pitchFamily="18" charset="0"/>
                          </a:rPr>
                          <m:t>(</m:t>
                        </m:r>
                        <m:r>
                          <a:rPr lang="en-US" altLang="zh-CN" sz="2000" i="1">
                            <a:latin typeface="Cambria Math" charset="0"/>
                            <a:ea typeface="楷体" pitchFamily="49" charset="-122"/>
                            <a:cs typeface="Times New Roman" pitchFamily="18" charset="0"/>
                          </a:rPr>
                          <m:t>𝑢</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i="1">
                            <a:latin typeface="Cambria Math" charset="0"/>
                            <a:ea typeface="楷体" pitchFamily="49" charset="-122"/>
                            <a:cs typeface="Times New Roman" pitchFamily="18" charset="0"/>
                          </a:rPr>
                          <m:t>)|</m:t>
                        </m:r>
                      </m:e>
                    </m:func>
                  </m:oMath>
                </a14:m>
                <a:endParaRPr lang="en-US" altLang="zh-CN" sz="2000" dirty="0">
                  <a:latin typeface="Times New Roman" pitchFamily="18" charset="0"/>
                  <a:ea typeface="楷体" pitchFamily="49" charset="-122"/>
                  <a:cs typeface="Times New Roman" pitchFamily="18" charset="0"/>
                </a:endParaRPr>
              </a:p>
              <a:p>
                <a:pPr lvl="1"/>
                <a:r>
                  <a:rPr lang="en-US" altLang="zh-CN" sz="2000" dirty="0" err="1">
                    <a:latin typeface="Times New Roman" pitchFamily="18" charset="0"/>
                    <a:ea typeface="楷体" pitchFamily="49" charset="-122"/>
                    <a:cs typeface="Times New Roman" pitchFamily="18" charset="0"/>
                  </a:rPr>
                  <a:t>Precision@k</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en-US" altLang="zh-CN" sz="2000" i="1" smtClean="0">
                            <a:latin typeface="Cambria Math" panose="02040503050406030204" pitchFamily="18" charset="0"/>
                            <a:ea typeface="楷体" pitchFamily="49" charset="-122"/>
                            <a:cs typeface="Times New Roman" pitchFamily="18" charset="0"/>
                          </a:rPr>
                        </m:ctrlPr>
                      </m:fPr>
                      <m:num>
                        <m:d>
                          <m:dPr>
                            <m:begChr m:val="|"/>
                            <m:endChr m:val="|"/>
                            <m:ctrlPr>
                              <a:rPr lang="en-US" altLang="zh-CN" sz="2000" i="1" smtClean="0">
                                <a:latin typeface="Cambria Math" panose="02040503050406030204" pitchFamily="18" charset="0"/>
                                <a:ea typeface="楷体" pitchFamily="49" charset="-122"/>
                                <a:cs typeface="Times New Roman" pitchFamily="18" charset="0"/>
                              </a:rPr>
                            </m:ctrlPr>
                          </m:dPr>
                          <m:e>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𝑟𝑒𝑎𝑙</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𝑡𝑜𝑝</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𝑘</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𝑛𝑜𝑑𝑒𝑠</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𝑒𝑠𝑡𝑖𝑚𝑎𝑡𝑒𝑑</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𝑡𝑜𝑝</m:t>
                            </m:r>
                            <m:r>
                              <a:rPr lang="en-US" altLang="zh-CN" sz="2000" i="1">
                                <a:latin typeface="Cambria Math" panose="02040503050406030204" pitchFamily="18" charset="0"/>
                                <a:ea typeface="楷体" pitchFamily="49" charset="-122"/>
                                <a:cs typeface="Times New Roman" pitchFamily="18" charset="0"/>
                              </a:rPr>
                              <m:t>−</m:t>
                            </m:r>
                            <m:r>
                              <a:rPr lang="en-US" altLang="zh-CN" sz="2000" i="1">
                                <a:latin typeface="Cambria Math" panose="02040503050406030204" pitchFamily="18" charset="0"/>
                                <a:ea typeface="楷体" pitchFamily="49" charset="-122"/>
                                <a:cs typeface="Times New Roman" pitchFamily="18" charset="0"/>
                              </a:rPr>
                              <m:t>𝑘</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𝑛𝑜𝑑𝑒𝑠</m:t>
                            </m:r>
                            <m:r>
                              <a:rPr lang="en-US" altLang="zh-CN" sz="2000" i="1">
                                <a:latin typeface="Cambria Math" panose="02040503050406030204" pitchFamily="18" charset="0"/>
                                <a:ea typeface="楷体" pitchFamily="49" charset="-122"/>
                                <a:cs typeface="Times New Roman" pitchFamily="18" charset="0"/>
                              </a:rPr>
                              <m:t>}</m:t>
                            </m:r>
                          </m:e>
                        </m:d>
                      </m:num>
                      <m:den>
                        <m:r>
                          <a:rPr lang="en-US" altLang="zh-CN" sz="2000" b="0" i="1" smtClean="0">
                            <a:latin typeface="Cambria Math" panose="02040503050406030204" pitchFamily="18" charset="0"/>
                            <a:ea typeface="楷体" pitchFamily="49" charset="-122"/>
                            <a:cs typeface="Times New Roman" pitchFamily="18" charset="0"/>
                          </a:rPr>
                          <m:t>𝑘</m:t>
                        </m:r>
                      </m:den>
                    </m:f>
                  </m:oMath>
                </a14:m>
                <a:endParaRPr lang="en-US" altLang="zh-CN" sz="2000" dirty="0">
                  <a:latin typeface="Times New Roman" pitchFamily="18" charset="0"/>
                  <a:ea typeface="楷体" pitchFamily="49" charset="-122"/>
                  <a:cs typeface="Times New Roman" pitchFamily="18" charset="0"/>
                </a:endParaRPr>
              </a:p>
            </p:txBody>
          </p:sp>
        </mc:Choice>
        <mc:Fallback xmlns="">
          <p:sp>
            <p:nvSpPr>
              <p:cNvPr id="6" name="内容占位符 2">
                <a:extLst>
                  <a:ext uri="{FF2B5EF4-FFF2-40B4-BE49-F238E27FC236}">
                    <a16:creationId xmlns:a16="http://schemas.microsoft.com/office/drawing/2014/main" id="{45398DE6-435C-4BBF-9C5E-2AACE34336CD}"/>
                  </a:ext>
                </a:extLst>
              </p:cNvPr>
              <p:cNvSpPr>
                <a:spLocks noGrp="1" noRot="1" noChangeAspect="1" noMove="1" noResize="1" noEditPoints="1" noAdjustHandles="1" noChangeArrowheads="1" noChangeShapeType="1" noTextEdit="1"/>
              </p:cNvSpPr>
              <p:nvPr>
                <p:ph idx="1"/>
              </p:nvPr>
            </p:nvSpPr>
            <p:spPr>
              <a:xfrm>
                <a:off x="179512" y="1125488"/>
                <a:ext cx="8856984" cy="5616624"/>
              </a:xfrm>
              <a:blipFill>
                <a:blip r:embed="rId3"/>
                <a:stretch>
                  <a:fillRect l="-286" t="-90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122B1E8-97E3-6E47-8EDA-6BC53460AE7B}"/>
              </a:ext>
            </a:extLst>
          </p:cNvPr>
          <p:cNvPicPr>
            <a:picLocks noChangeAspect="1"/>
          </p:cNvPicPr>
          <p:nvPr/>
        </p:nvPicPr>
        <p:blipFill rotWithShape="1">
          <a:blip r:embed="rId4"/>
          <a:srcRect t="16312"/>
          <a:stretch/>
        </p:blipFill>
        <p:spPr>
          <a:xfrm>
            <a:off x="2555776" y="1125488"/>
            <a:ext cx="5976906" cy="2634275"/>
          </a:xfrm>
          <a:prstGeom prst="rect">
            <a:avLst/>
          </a:prstGeom>
        </p:spPr>
      </p:pic>
      <p:sp>
        <p:nvSpPr>
          <p:cNvPr id="7" name="矩形 6">
            <a:extLst>
              <a:ext uri="{FF2B5EF4-FFF2-40B4-BE49-F238E27FC236}">
                <a16:creationId xmlns:a16="http://schemas.microsoft.com/office/drawing/2014/main" id="{36296082-8650-7E49-ADC0-BA5DAB7FBBF2}"/>
              </a:ext>
            </a:extLst>
          </p:cNvPr>
          <p:cNvSpPr>
            <a:spLocks noChangeArrowheads="1"/>
          </p:cNvSpPr>
          <p:nvPr/>
        </p:nvSpPr>
        <p:spPr bwMode="auto">
          <a:xfrm>
            <a:off x="14846" y="6273225"/>
            <a:ext cx="5311750" cy="584775"/>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a:t>
            </a:r>
            <a:r>
              <a:rPr lang="zh-CN" altLang="en-US" sz="1600" b="0" dirty="0"/>
              <a:t>    </a:t>
            </a:r>
            <a:endParaRPr lang="en-US" altLang="zh-CN" sz="1600" b="0" dirty="0"/>
          </a:p>
          <a:p>
            <a:pPr lvl="0"/>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latin typeface="Times New Roman" pitchFamily="18" charset="0"/>
              <a:ea typeface="楷体" pitchFamily="49" charset="-122"/>
              <a:cs typeface="Times New Roman" pitchFamily="18" charset="0"/>
            </a:endParaRPr>
          </a:p>
        </p:txBody>
      </p:sp>
      <p:sp>
        <p:nvSpPr>
          <p:cNvPr id="4" name="矩形 3">
            <a:extLst>
              <a:ext uri="{FF2B5EF4-FFF2-40B4-BE49-F238E27FC236}">
                <a16:creationId xmlns:a16="http://schemas.microsoft.com/office/drawing/2014/main" id="{112EC52E-149D-5C45-967B-444647572373}"/>
              </a:ext>
            </a:extLst>
          </p:cNvPr>
          <p:cNvSpPr/>
          <p:nvPr/>
        </p:nvSpPr>
        <p:spPr>
          <a:xfrm>
            <a:off x="7164288" y="5732512"/>
            <a:ext cx="931665" cy="400110"/>
          </a:xfrm>
          <a:prstGeom prst="rect">
            <a:avLst/>
          </a:prstGeom>
        </p:spPr>
        <p:txBody>
          <a:bodyPr wrap="none">
            <a:spAutoFit/>
          </a:bodyPr>
          <a:lstStyle/>
          <a:p>
            <a:r>
              <a:rPr lang="en-US" altLang="zh-CN" sz="2000" b="0" dirty="0">
                <a:latin typeface="Candara" panose="020E0502030303020204" pitchFamily="34" charset="0"/>
                <a:ea typeface="楷体" pitchFamily="49" charset="-122"/>
                <a:cs typeface="Times New Roman" pitchFamily="18" charset="0"/>
              </a:rPr>
              <a:t>K=500 </a:t>
            </a:r>
            <a:endParaRPr lang="zh-CN" altLang="en-US" sz="2000" b="0" dirty="0">
              <a:latin typeface="Candara" panose="020E0502030303020204" pitchFamily="34" charset="0"/>
            </a:endParaRPr>
          </a:p>
        </p:txBody>
      </p:sp>
    </p:spTree>
    <p:extLst>
      <p:ext uri="{BB962C8B-B14F-4D97-AF65-F5344CB8AC3E}">
        <p14:creationId xmlns:p14="http://schemas.microsoft.com/office/powerpoint/2010/main" val="11400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Experiments-small graphs</a:t>
            </a:r>
            <a:endParaRPr lang="zh-CN" altLang="en-US" dirty="0"/>
          </a:p>
        </p:txBody>
      </p:sp>
      <p:pic>
        <p:nvPicPr>
          <p:cNvPr id="4" name="图片 3">
            <a:extLst>
              <a:ext uri="{FF2B5EF4-FFF2-40B4-BE49-F238E27FC236}">
                <a16:creationId xmlns:a16="http://schemas.microsoft.com/office/drawing/2014/main" id="{0D84379A-5FC7-8B45-AAF1-CB8BD037BECF}"/>
              </a:ext>
            </a:extLst>
          </p:cNvPr>
          <p:cNvPicPr>
            <a:picLocks noChangeAspect="1"/>
          </p:cNvPicPr>
          <p:nvPr/>
        </p:nvPicPr>
        <p:blipFill rotWithShape="1">
          <a:blip r:embed="rId3"/>
          <a:srcRect t="5509"/>
          <a:stretch/>
        </p:blipFill>
        <p:spPr>
          <a:xfrm>
            <a:off x="1427370" y="1484784"/>
            <a:ext cx="6289259" cy="2425913"/>
          </a:xfrm>
          <a:prstGeom prst="rect">
            <a:avLst/>
          </a:prstGeom>
        </p:spPr>
      </p:pic>
      <p:pic>
        <p:nvPicPr>
          <p:cNvPr id="6" name="图片 5">
            <a:extLst>
              <a:ext uri="{FF2B5EF4-FFF2-40B4-BE49-F238E27FC236}">
                <a16:creationId xmlns:a16="http://schemas.microsoft.com/office/drawing/2014/main" id="{2523A805-5A57-8241-AF0C-36812FD61BEE}"/>
              </a:ext>
            </a:extLst>
          </p:cNvPr>
          <p:cNvPicPr>
            <a:picLocks noChangeAspect="1"/>
          </p:cNvPicPr>
          <p:nvPr/>
        </p:nvPicPr>
        <p:blipFill>
          <a:blip r:embed="rId4"/>
          <a:stretch>
            <a:fillRect/>
          </a:stretch>
        </p:blipFill>
        <p:spPr>
          <a:xfrm>
            <a:off x="1542411" y="3861790"/>
            <a:ext cx="6197941" cy="2425913"/>
          </a:xfrm>
          <a:prstGeom prst="rect">
            <a:avLst/>
          </a:prstGeom>
        </p:spPr>
      </p:pic>
      <p:sp>
        <p:nvSpPr>
          <p:cNvPr id="11" name="文本框 10">
            <a:extLst>
              <a:ext uri="{FF2B5EF4-FFF2-40B4-BE49-F238E27FC236}">
                <a16:creationId xmlns:a16="http://schemas.microsoft.com/office/drawing/2014/main" id="{ABBAD829-23AA-2746-9B6B-2301ABAB00FD}"/>
              </a:ext>
            </a:extLst>
          </p:cNvPr>
          <p:cNvSpPr txBox="1"/>
          <p:nvPr/>
        </p:nvSpPr>
        <p:spPr>
          <a:xfrm>
            <a:off x="2051720" y="1023119"/>
            <a:ext cx="5472608"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small graphs</a:t>
            </a:r>
            <a:endParaRPr kumimoji="1" lang="zh-CN" altLang="en-US" sz="2400" b="0" dirty="0">
              <a:latin typeface="Corbel" panose="020B0503020204020204" pitchFamily="34" charset="0"/>
            </a:endParaRPr>
          </a:p>
        </p:txBody>
      </p:sp>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54726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power method results</a:t>
            </a:r>
            <a:endParaRPr kumimoji="1" lang="zh-CN" altLang="en-US" sz="2000" b="0" dirty="0">
              <a:latin typeface="Comic Sans MS" panose="030F0902030302020204" pitchFamily="66" charset="0"/>
              <a:cs typeface="Cavolini" panose="03000502040302020204" pitchFamily="66" charset="0"/>
            </a:endParaRPr>
          </a:p>
        </p:txBody>
      </p:sp>
    </p:spTree>
    <p:extLst>
      <p:ext uri="{BB962C8B-B14F-4D97-AF65-F5344CB8AC3E}">
        <p14:creationId xmlns:p14="http://schemas.microsoft.com/office/powerpoint/2010/main" val="88333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Experiments-small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1739126" y="1023119"/>
            <a:ext cx="6289258"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Precision@500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small graphs</a:t>
            </a:r>
            <a:endParaRPr kumimoji="1" lang="zh-CN" altLang="en-US" sz="2400" b="0" dirty="0">
              <a:latin typeface="Corbel" panose="020B0503020204020204" pitchFamily="34" charset="0"/>
            </a:endParaRPr>
          </a:p>
        </p:txBody>
      </p:sp>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54726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power method results</a:t>
            </a:r>
            <a:endParaRPr kumimoji="1" lang="zh-CN" altLang="en-US" sz="2000" b="0" dirty="0">
              <a:latin typeface="Comic Sans MS" panose="030F0902030302020204" pitchFamily="66" charset="0"/>
              <a:cs typeface="Cavolini" panose="03000502040302020204" pitchFamily="66" charset="0"/>
            </a:endParaRPr>
          </a:p>
        </p:txBody>
      </p:sp>
      <p:pic>
        <p:nvPicPr>
          <p:cNvPr id="3" name="图片 2">
            <a:extLst>
              <a:ext uri="{FF2B5EF4-FFF2-40B4-BE49-F238E27FC236}">
                <a16:creationId xmlns:a16="http://schemas.microsoft.com/office/drawing/2014/main" id="{365FE35E-E565-6240-B0AE-CBDACA03349E}"/>
              </a:ext>
            </a:extLst>
          </p:cNvPr>
          <p:cNvPicPr>
            <a:picLocks noChangeAspect="1"/>
          </p:cNvPicPr>
          <p:nvPr/>
        </p:nvPicPr>
        <p:blipFill>
          <a:blip r:embed="rId3"/>
          <a:stretch>
            <a:fillRect/>
          </a:stretch>
        </p:blipFill>
        <p:spPr>
          <a:xfrm>
            <a:off x="1433339" y="1412776"/>
            <a:ext cx="6360000" cy="2520280"/>
          </a:xfrm>
          <a:prstGeom prst="rect">
            <a:avLst/>
          </a:prstGeom>
        </p:spPr>
      </p:pic>
      <p:pic>
        <p:nvPicPr>
          <p:cNvPr id="5" name="图片 4">
            <a:extLst>
              <a:ext uri="{FF2B5EF4-FFF2-40B4-BE49-F238E27FC236}">
                <a16:creationId xmlns:a16="http://schemas.microsoft.com/office/drawing/2014/main" id="{B6509C10-7772-A14E-93A8-83D1D037A710}"/>
              </a:ext>
            </a:extLst>
          </p:cNvPr>
          <p:cNvPicPr>
            <a:picLocks noChangeAspect="1"/>
          </p:cNvPicPr>
          <p:nvPr/>
        </p:nvPicPr>
        <p:blipFill>
          <a:blip r:embed="rId4"/>
          <a:stretch>
            <a:fillRect/>
          </a:stretch>
        </p:blipFill>
        <p:spPr>
          <a:xfrm>
            <a:off x="1403648" y="3868837"/>
            <a:ext cx="6389691" cy="2475509"/>
          </a:xfrm>
          <a:prstGeom prst="rect">
            <a:avLst/>
          </a:prstGeom>
        </p:spPr>
      </p:pic>
    </p:spTree>
    <p:extLst>
      <p:ext uri="{BB962C8B-B14F-4D97-AF65-F5344CB8AC3E}">
        <p14:creationId xmlns:p14="http://schemas.microsoft.com/office/powerpoint/2010/main" val="311054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Experiments-large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2051720" y="1023119"/>
            <a:ext cx="5472608"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large graphs</a:t>
            </a:r>
            <a:endParaRPr kumimoji="1" lang="zh-CN" altLang="en-US" sz="24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E7C0592-D2F2-9E43-94ED-4A9CEA9233FB}"/>
                  </a:ext>
                </a:extLst>
              </p:cNvPr>
              <p:cNvSpPr txBox="1"/>
              <p:nvPr/>
            </p:nvSpPr>
            <p:spPr>
              <a:xfrm>
                <a:off x="107504" y="6392095"/>
                <a:ext cx="727280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ExactSim results when </a:t>
                </a:r>
                <a14:m>
                  <m:oMath xmlns:m="http://schemas.openxmlformats.org/officeDocument/2006/math">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𝜀</m:t>
                    </m:r>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m:t>
                    </m:r>
                    <m:sSup>
                      <m:sSupPr>
                        <m:ctrlP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ctrlPr>
                      </m:sSupPr>
                      <m:e>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10</m:t>
                        </m:r>
                      </m:e>
                      <m:sup>
                        <m:r>
                          <a:rPr kumimoji="1" lang="en-US" altLang="zh-CN" sz="2000" b="0" i="1">
                            <a:latin typeface="Cambria Math" panose="02040503050406030204" pitchFamily="18" charset="0"/>
                            <a:ea typeface="Cambria Math" panose="02040503050406030204" pitchFamily="18" charset="0"/>
                            <a:cs typeface="Cavolini" panose="03000502040302020204" pitchFamily="66" charset="0"/>
                          </a:rPr>
                          <m:t>−7</m:t>
                        </m:r>
                      </m:sup>
                    </m:sSup>
                  </m:oMath>
                </a14:m>
                <a:r>
                  <a:rPr kumimoji="1" lang="en-US" altLang="zh-CN" sz="2000" b="0" dirty="0">
                    <a:latin typeface="Comic Sans MS" panose="030F0902030302020204" pitchFamily="66" charset="0"/>
                    <a:cs typeface="Cavolini" panose="03000502040302020204" pitchFamily="66" charset="0"/>
                  </a:rPr>
                  <a:t>. </a:t>
                </a:r>
                <a:endParaRPr kumimoji="1" lang="zh-CN" altLang="en-US" sz="2000" b="0" dirty="0">
                  <a:latin typeface="Comic Sans MS" panose="030F0902030302020204" pitchFamily="66" charset="0"/>
                  <a:cs typeface="Cavolini" panose="03000502040302020204" pitchFamily="66" charset="0"/>
                </a:endParaRPr>
              </a:p>
            </p:txBody>
          </p:sp>
        </mc:Choice>
        <mc:Fallback xmlns="">
          <p:sp>
            <p:nvSpPr>
              <p:cNvPr id="12" name="文本框 11">
                <a:extLst>
                  <a:ext uri="{FF2B5EF4-FFF2-40B4-BE49-F238E27FC236}">
                    <a16:creationId xmlns:a16="http://schemas.microsoft.com/office/drawing/2014/main" id="{BE7C0592-D2F2-9E43-94ED-4A9CEA9233FB}"/>
                  </a:ext>
                </a:extLst>
              </p:cNvPr>
              <p:cNvSpPr txBox="1">
                <a:spLocks noRot="1" noChangeAspect="1" noMove="1" noResize="1" noEditPoints="1" noAdjustHandles="1" noChangeArrowheads="1" noChangeShapeType="1" noTextEdit="1"/>
              </p:cNvSpPr>
              <p:nvPr/>
            </p:nvSpPr>
            <p:spPr>
              <a:xfrm>
                <a:off x="107504" y="6392095"/>
                <a:ext cx="7272808" cy="400110"/>
              </a:xfrm>
              <a:prstGeom prst="rect">
                <a:avLst/>
              </a:prstGeom>
              <a:blipFill>
                <a:blip r:embed="rId3"/>
                <a:stretch>
                  <a:fillRect l="-697" t="-6061" b="-2424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0E1419B-2466-BD43-9C8D-A3BC3F5381F2}"/>
              </a:ext>
            </a:extLst>
          </p:cNvPr>
          <p:cNvPicPr>
            <a:picLocks noChangeAspect="1"/>
          </p:cNvPicPr>
          <p:nvPr/>
        </p:nvPicPr>
        <p:blipFill>
          <a:blip r:embed="rId4"/>
          <a:stretch>
            <a:fillRect/>
          </a:stretch>
        </p:blipFill>
        <p:spPr>
          <a:xfrm>
            <a:off x="1417353" y="1413474"/>
            <a:ext cx="6375985" cy="2519582"/>
          </a:xfrm>
          <a:prstGeom prst="rect">
            <a:avLst/>
          </a:prstGeom>
        </p:spPr>
      </p:pic>
      <p:pic>
        <p:nvPicPr>
          <p:cNvPr id="5" name="图片 4">
            <a:extLst>
              <a:ext uri="{FF2B5EF4-FFF2-40B4-BE49-F238E27FC236}">
                <a16:creationId xmlns:a16="http://schemas.microsoft.com/office/drawing/2014/main" id="{EC547EF6-797C-064C-99D1-3E295F4F94D6}"/>
              </a:ext>
            </a:extLst>
          </p:cNvPr>
          <p:cNvPicPr>
            <a:picLocks noChangeAspect="1"/>
          </p:cNvPicPr>
          <p:nvPr/>
        </p:nvPicPr>
        <p:blipFill>
          <a:blip r:embed="rId5"/>
          <a:stretch>
            <a:fillRect/>
          </a:stretch>
        </p:blipFill>
        <p:spPr>
          <a:xfrm>
            <a:off x="1417353" y="3933754"/>
            <a:ext cx="6428932" cy="2519582"/>
          </a:xfrm>
          <a:prstGeom prst="rect">
            <a:avLst/>
          </a:prstGeom>
        </p:spPr>
      </p:pic>
    </p:spTree>
    <p:extLst>
      <p:ext uri="{BB962C8B-B14F-4D97-AF65-F5344CB8AC3E}">
        <p14:creationId xmlns:p14="http://schemas.microsoft.com/office/powerpoint/2010/main" val="3436879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814E8D-BA97-4019-94AD-8EAC6AACC5B9}"/>
              </a:ext>
            </a:extLst>
          </p:cNvPr>
          <p:cNvSpPr>
            <a:spLocks noGrp="1"/>
          </p:cNvSpPr>
          <p:nvPr>
            <p:ph type="title"/>
          </p:nvPr>
        </p:nvSpPr>
        <p:spPr/>
        <p:txBody>
          <a:bodyPr/>
          <a:lstStyle/>
          <a:p>
            <a:r>
              <a:rPr lang="en-US" altLang="zh-CN" dirty="0"/>
              <a:t>Experiments-large graphs</a:t>
            </a:r>
            <a:endParaRPr lang="zh-CN" altLang="en-US" dirty="0"/>
          </a:p>
        </p:txBody>
      </p:sp>
      <p:sp>
        <p:nvSpPr>
          <p:cNvPr id="11" name="文本框 10">
            <a:extLst>
              <a:ext uri="{FF2B5EF4-FFF2-40B4-BE49-F238E27FC236}">
                <a16:creationId xmlns:a16="http://schemas.microsoft.com/office/drawing/2014/main" id="{ABBAD829-23AA-2746-9B6B-2301ABAB00FD}"/>
              </a:ext>
            </a:extLst>
          </p:cNvPr>
          <p:cNvSpPr txBox="1"/>
          <p:nvPr/>
        </p:nvSpPr>
        <p:spPr>
          <a:xfrm>
            <a:off x="1739126" y="980728"/>
            <a:ext cx="6289258"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Precision@500</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on large graphs</a:t>
            </a:r>
            <a:endParaRPr kumimoji="1" lang="zh-CN" altLang="en-US" sz="24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E7C0592-D2F2-9E43-94ED-4A9CEA9233FB}"/>
                  </a:ext>
                </a:extLst>
              </p:cNvPr>
              <p:cNvSpPr txBox="1"/>
              <p:nvPr/>
            </p:nvSpPr>
            <p:spPr>
              <a:xfrm>
                <a:off x="107504" y="6381328"/>
                <a:ext cx="7632848" cy="400110"/>
              </a:xfrm>
              <a:prstGeom prst="rect">
                <a:avLst/>
              </a:prstGeom>
              <a:noFill/>
            </p:spPr>
            <p:txBody>
              <a:bodyPr wrap="square" rtlCol="0">
                <a:spAutoFit/>
              </a:bodyPr>
              <a:lstStyle/>
              <a:p>
                <a:r>
                  <a:rPr kumimoji="1" lang="en-US" altLang="zh-CN" sz="2000" b="0" dirty="0">
                    <a:latin typeface="Comic Sans MS" panose="030F0902030302020204" pitchFamily="66" charset="0"/>
                    <a:cs typeface="Cavolini" panose="03000502040302020204" pitchFamily="66" charset="0"/>
                  </a:rPr>
                  <a:t>Ground truths: </a:t>
                </a:r>
                <a:r>
                  <a:rPr kumimoji="1" lang="en-US" altLang="zh-CN" sz="2000" b="0" dirty="0" err="1">
                    <a:latin typeface="Comic Sans MS" panose="030F0902030302020204" pitchFamily="66" charset="0"/>
                    <a:cs typeface="Cavolini" panose="03000502040302020204" pitchFamily="66" charset="0"/>
                  </a:rPr>
                  <a:t>ExactSim</a:t>
                </a:r>
                <a:r>
                  <a:rPr kumimoji="1" lang="en-US" altLang="zh-CN" sz="2000" b="0" dirty="0">
                    <a:latin typeface="Comic Sans MS" panose="030F0902030302020204" pitchFamily="66" charset="0"/>
                    <a:cs typeface="Cavolini" panose="03000502040302020204" pitchFamily="66" charset="0"/>
                  </a:rPr>
                  <a:t> results when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𝜀</m:t>
                    </m:r>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m:t>
                    </m:r>
                    <m:sSup>
                      <m:sSupPr>
                        <m:ctrlP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ctrlPr>
                      </m:sSupPr>
                      <m:e>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10</m:t>
                        </m:r>
                      </m:e>
                      <m:sup>
                        <m:r>
                          <a:rPr kumimoji="1" lang="en-US" altLang="zh-CN" sz="2000" b="0" i="1" smtClean="0">
                            <a:latin typeface="Cambria Math" panose="02040503050406030204" pitchFamily="18" charset="0"/>
                            <a:ea typeface="Cambria Math" panose="02040503050406030204" pitchFamily="18" charset="0"/>
                            <a:cs typeface="Cavolini" panose="03000502040302020204" pitchFamily="66" charset="0"/>
                          </a:rPr>
                          <m:t>−7</m:t>
                        </m:r>
                      </m:sup>
                    </m:sSup>
                  </m:oMath>
                </a14:m>
                <a:r>
                  <a:rPr kumimoji="1" lang="en-US" altLang="zh-CN" sz="2000" b="0" dirty="0">
                    <a:latin typeface="Comic Sans MS" panose="030F0902030302020204" pitchFamily="66" charset="0"/>
                    <a:cs typeface="Cavolini" panose="03000502040302020204" pitchFamily="66" charset="0"/>
                  </a:rPr>
                  <a:t>. </a:t>
                </a:r>
              </a:p>
            </p:txBody>
          </p:sp>
        </mc:Choice>
        <mc:Fallback xmlns="">
          <p:sp>
            <p:nvSpPr>
              <p:cNvPr id="12" name="文本框 11">
                <a:extLst>
                  <a:ext uri="{FF2B5EF4-FFF2-40B4-BE49-F238E27FC236}">
                    <a16:creationId xmlns:a16="http://schemas.microsoft.com/office/drawing/2014/main" id="{BE7C0592-D2F2-9E43-94ED-4A9CEA9233FB}"/>
                  </a:ext>
                </a:extLst>
              </p:cNvPr>
              <p:cNvSpPr txBox="1">
                <a:spLocks noRot="1" noChangeAspect="1" noMove="1" noResize="1" noEditPoints="1" noAdjustHandles="1" noChangeArrowheads="1" noChangeShapeType="1" noTextEdit="1"/>
              </p:cNvSpPr>
              <p:nvPr/>
            </p:nvSpPr>
            <p:spPr>
              <a:xfrm>
                <a:off x="107504" y="6381328"/>
                <a:ext cx="7632848" cy="400110"/>
              </a:xfrm>
              <a:prstGeom prst="rect">
                <a:avLst/>
              </a:prstGeom>
              <a:blipFill>
                <a:blip r:embed="rId3"/>
                <a:stretch>
                  <a:fillRect l="-664" t="-6061" b="-24242"/>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4727C31-61DA-2740-8D2C-B31846890ADF}"/>
              </a:ext>
            </a:extLst>
          </p:cNvPr>
          <p:cNvPicPr>
            <a:picLocks noChangeAspect="1"/>
          </p:cNvPicPr>
          <p:nvPr/>
        </p:nvPicPr>
        <p:blipFill rotWithShape="1">
          <a:blip r:embed="rId4"/>
          <a:srcRect t="4334"/>
          <a:stretch/>
        </p:blipFill>
        <p:spPr>
          <a:xfrm>
            <a:off x="1306206" y="1412776"/>
            <a:ext cx="6540079" cy="2477478"/>
          </a:xfrm>
          <a:prstGeom prst="rect">
            <a:avLst/>
          </a:prstGeom>
        </p:spPr>
      </p:pic>
      <p:pic>
        <p:nvPicPr>
          <p:cNvPr id="6" name="图片 5">
            <a:extLst>
              <a:ext uri="{FF2B5EF4-FFF2-40B4-BE49-F238E27FC236}">
                <a16:creationId xmlns:a16="http://schemas.microsoft.com/office/drawing/2014/main" id="{F42D646F-1BA4-BA46-8207-417AB14D0B81}"/>
              </a:ext>
            </a:extLst>
          </p:cNvPr>
          <p:cNvPicPr>
            <a:picLocks noChangeAspect="1"/>
          </p:cNvPicPr>
          <p:nvPr/>
        </p:nvPicPr>
        <p:blipFill>
          <a:blip r:embed="rId5"/>
          <a:stretch>
            <a:fillRect/>
          </a:stretch>
        </p:blipFill>
        <p:spPr>
          <a:xfrm>
            <a:off x="1259632" y="3813986"/>
            <a:ext cx="6631871" cy="2567342"/>
          </a:xfrm>
          <a:prstGeom prst="rect">
            <a:avLst/>
          </a:prstGeom>
        </p:spPr>
      </p:pic>
    </p:spTree>
    <p:extLst>
      <p:ext uri="{BB962C8B-B14F-4D97-AF65-F5344CB8AC3E}">
        <p14:creationId xmlns:p14="http://schemas.microsoft.com/office/powerpoint/2010/main" val="202671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58D056-7BB9-4EA9-AA02-E80987355676}"/>
              </a:ext>
            </a:extLst>
          </p:cNvPr>
          <p:cNvSpPr>
            <a:spLocks noGrp="1"/>
          </p:cNvSpPr>
          <p:nvPr>
            <p:ph type="title"/>
          </p:nvPr>
        </p:nvSpPr>
        <p:spPr/>
        <p:txBody>
          <a:bodyPr/>
          <a:lstStyle/>
          <a:p>
            <a:r>
              <a:rPr lang="en-US" altLang="zh-CN" dirty="0"/>
              <a:t>Conclusion</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983E9957-AA75-4252-9CCA-C5D9972F88AB}"/>
                  </a:ext>
                </a:extLst>
              </p:cNvPr>
              <p:cNvSpPr>
                <a:spLocks noGrp="1"/>
              </p:cNvSpPr>
              <p:nvPr>
                <p:ph idx="1"/>
              </p:nvPr>
            </p:nvSpPr>
            <p:spPr>
              <a:xfrm>
                <a:off x="457200" y="1340768"/>
                <a:ext cx="8219256" cy="1296144"/>
              </a:xfrm>
            </p:spPr>
            <p:txBody>
              <a:bodyPr/>
              <a:lstStyle/>
              <a:p>
                <a:r>
                  <a:rPr lang="en-US" altLang="zh-CN" dirty="0">
                    <a:solidFill>
                      <a:schemeClr val="tx1"/>
                    </a:solidFill>
                  </a:rPr>
                  <a:t>ExactSim first </a:t>
                </a:r>
                <a:r>
                  <a:rPr lang="en-US" altLang="zh-CN" dirty="0">
                    <a:solidFill>
                      <a:srgbClr val="C00000"/>
                    </a:solidFill>
                  </a:rPr>
                  <a:t>achieves </a:t>
                </a:r>
                <a14:m>
                  <m:oMath xmlns:m="http://schemas.openxmlformats.org/officeDocument/2006/math">
                    <m:sSup>
                      <m:sSupPr>
                        <m:ctrlPr>
                          <a:rPr lang="en-US" altLang="zh-CN" i="1" smtClean="0">
                            <a:solidFill>
                              <a:srgbClr val="C00000"/>
                            </a:solidFill>
                            <a:latin typeface="Cambria Math" panose="02040503050406030204" pitchFamily="18" charset="0"/>
                          </a:rPr>
                        </m:ctrlPr>
                      </m:sSupPr>
                      <m:e>
                        <m:r>
                          <a:rPr lang="en-US" altLang="zh-CN" i="1" smtClean="0">
                            <a:solidFill>
                              <a:srgbClr val="C00000"/>
                            </a:solidFill>
                            <a:latin typeface="Cambria Math" panose="02040503050406030204" pitchFamily="18" charset="0"/>
                            <a:ea typeface="Cambria Math" panose="02040503050406030204" pitchFamily="18" charset="0"/>
                          </a:rPr>
                          <m:t>𝜀</m:t>
                        </m:r>
                        <m:r>
                          <a:rPr lang="en-US" altLang="zh-CN" b="0" i="1" smtClean="0">
                            <a:solidFill>
                              <a:srgbClr val="C00000"/>
                            </a:solidFill>
                            <a:latin typeface="Cambria Math" panose="02040503050406030204" pitchFamily="18" charset="0"/>
                            <a:ea typeface="Cambria Math" panose="02040503050406030204" pitchFamily="18" charset="0"/>
                          </a:rPr>
                          <m:t>=</m:t>
                        </m:r>
                        <m:r>
                          <a:rPr lang="en-US" altLang="zh-CN" b="0" i="1" smtClean="0">
                            <a:solidFill>
                              <a:srgbClr val="C00000"/>
                            </a:solidFill>
                            <a:latin typeface="Cambria Math" panose="02040503050406030204" pitchFamily="18" charset="0"/>
                          </a:rPr>
                          <m:t>10</m:t>
                        </m:r>
                      </m:e>
                      <m:sup>
                        <m:r>
                          <a:rPr lang="en-US" altLang="zh-CN" b="0" i="1" smtClean="0">
                            <a:solidFill>
                              <a:srgbClr val="C00000"/>
                            </a:solidFill>
                            <a:latin typeface="Cambria Math" panose="02040503050406030204" pitchFamily="18" charset="0"/>
                          </a:rPr>
                          <m:t>−7</m:t>
                        </m:r>
                      </m:sup>
                    </m:sSup>
                  </m:oMath>
                </a14:m>
                <a:r>
                  <a:rPr lang="en-US" altLang="zh-CN" dirty="0">
                    <a:solidFill>
                      <a:srgbClr val="C00000"/>
                    </a:solidFill>
                  </a:rPr>
                  <a:t> </a:t>
                </a:r>
                <a:r>
                  <a:rPr lang="en-US" altLang="zh-CN" dirty="0">
                    <a:solidFill>
                      <a:schemeClr val="tx1"/>
                    </a:solidFill>
                  </a:rPr>
                  <a:t>additive error on large graphs. </a:t>
                </a:r>
              </a:p>
            </p:txBody>
          </p:sp>
        </mc:Choice>
        <mc:Fallback>
          <p:sp>
            <p:nvSpPr>
              <p:cNvPr id="3" name="内容占位符 2">
                <a:extLst>
                  <a:ext uri="{FF2B5EF4-FFF2-40B4-BE49-F238E27FC236}">
                    <a16:creationId xmlns:a16="http://schemas.microsoft.com/office/drawing/2014/main" id="{983E9957-AA75-4252-9CCA-C5D9972F88AB}"/>
                  </a:ext>
                </a:extLst>
              </p:cNvPr>
              <p:cNvSpPr>
                <a:spLocks noGrp="1" noRot="1" noChangeAspect="1" noMove="1" noResize="1" noEditPoints="1" noAdjustHandles="1" noChangeArrowheads="1" noChangeShapeType="1" noTextEdit="1"/>
              </p:cNvSpPr>
              <p:nvPr>
                <p:ph idx="1"/>
              </p:nvPr>
            </p:nvSpPr>
            <p:spPr>
              <a:xfrm>
                <a:off x="457200" y="1340768"/>
                <a:ext cx="8219256" cy="1296144"/>
              </a:xfrm>
              <a:blipFill>
                <a:blip r:embed="rId3"/>
                <a:stretch>
                  <a:fillRect l="-1082" t="-582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内容占位符 2">
                <a:extLst>
                  <a:ext uri="{FF2B5EF4-FFF2-40B4-BE49-F238E27FC236}">
                    <a16:creationId xmlns:a16="http://schemas.microsoft.com/office/drawing/2014/main" id="{F1AF65B9-35DB-334A-AFFC-CE121B02849A}"/>
                  </a:ext>
                </a:extLst>
              </p:cNvPr>
              <p:cNvSpPr txBox="1">
                <a:spLocks/>
              </p:cNvSpPr>
              <p:nvPr/>
            </p:nvSpPr>
            <p:spPr bwMode="auto">
              <a:xfrm>
                <a:off x="457200" y="2348880"/>
                <a:ext cx="8219256" cy="1656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endParaRPr lang="en-US" altLang="zh-CN" b="0" kern="0" dirty="0"/>
              </a:p>
              <a:p>
                <a:r>
                  <a:rPr lang="en-US" altLang="zh-CN" b="0" kern="0" dirty="0" err="1"/>
                  <a:t>ExactSim’s</a:t>
                </a:r>
                <a:r>
                  <a:rPr lang="en-US" altLang="zh-CN" b="0" kern="0" dirty="0"/>
                  <a:t> results with </a:t>
                </a:r>
                <a14:m>
                  <m:oMath xmlns:m="http://schemas.openxmlformats.org/officeDocument/2006/math">
                    <m:sSup>
                      <m:sSupPr>
                        <m:ctrlPr>
                          <a:rPr lang="en-US" altLang="zh-CN" b="0" i="1" kern="0">
                            <a:latin typeface="Cambria Math" panose="02040503050406030204" pitchFamily="18" charset="0"/>
                          </a:rPr>
                        </m:ctrlPr>
                      </m:sSupPr>
                      <m:e>
                        <m:r>
                          <a:rPr lang="en-US" altLang="zh-CN" b="0" i="1" kern="0">
                            <a:latin typeface="Cambria Math" panose="02040503050406030204" pitchFamily="18" charset="0"/>
                            <a:ea typeface="Cambria Math" panose="02040503050406030204" pitchFamily="18" charset="0"/>
                          </a:rPr>
                          <m:t>𝜀</m:t>
                        </m:r>
                        <m:r>
                          <a:rPr lang="en-US" altLang="zh-CN" b="0" i="1" kern="0">
                            <a:latin typeface="Cambria Math" panose="02040503050406030204" pitchFamily="18" charset="0"/>
                            <a:ea typeface="Cambria Math" panose="02040503050406030204" pitchFamily="18" charset="0"/>
                          </a:rPr>
                          <m:t>=10</m:t>
                        </m:r>
                      </m:e>
                      <m:sup>
                        <m:r>
                          <a:rPr lang="en-US" altLang="zh-CN" b="0" i="1" kern="0">
                            <a:latin typeface="Cambria Math" panose="02040503050406030204" pitchFamily="18" charset="0"/>
                          </a:rPr>
                          <m:t>−7</m:t>
                        </m:r>
                      </m:sup>
                    </m:sSup>
                  </m:oMath>
                </a14:m>
                <a:r>
                  <a:rPr lang="en-US" altLang="zh-CN" b="0" kern="0" dirty="0"/>
                  <a:t> are the </a:t>
                </a:r>
                <a:r>
                  <a:rPr lang="en-US" altLang="zh-CN" b="0" kern="0" dirty="0">
                    <a:solidFill>
                      <a:srgbClr val="C00000"/>
                    </a:solidFill>
                  </a:rPr>
                  <a:t>same as ground truths </a:t>
                </a:r>
                <a:r>
                  <a:rPr lang="en-US" altLang="zh-CN" b="0" kern="0" dirty="0"/>
                  <a:t>in float type.  </a:t>
                </a:r>
              </a:p>
            </p:txBody>
          </p:sp>
        </mc:Choice>
        <mc:Fallback>
          <p:sp>
            <p:nvSpPr>
              <p:cNvPr id="4" name="内容占位符 2">
                <a:extLst>
                  <a:ext uri="{FF2B5EF4-FFF2-40B4-BE49-F238E27FC236}">
                    <a16:creationId xmlns:a16="http://schemas.microsoft.com/office/drawing/2014/main" id="{F1AF65B9-35DB-334A-AFFC-CE121B02849A}"/>
                  </a:ext>
                </a:extLst>
              </p:cNvPr>
              <p:cNvSpPr txBox="1">
                <a:spLocks noRot="1" noChangeAspect="1" noMove="1" noResize="1" noEditPoints="1" noAdjustHandles="1" noChangeArrowheads="1" noChangeShapeType="1" noTextEdit="1"/>
              </p:cNvSpPr>
              <p:nvPr/>
            </p:nvSpPr>
            <p:spPr bwMode="auto">
              <a:xfrm>
                <a:off x="457200" y="2348880"/>
                <a:ext cx="8219256" cy="1656184"/>
              </a:xfrm>
              <a:prstGeom prst="rect">
                <a:avLst/>
              </a:prstGeom>
              <a:blipFill>
                <a:blip r:embed="rId4"/>
                <a:stretch>
                  <a:fillRect l="-1082" b="-114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内容占位符 2">
            <a:extLst>
              <a:ext uri="{FF2B5EF4-FFF2-40B4-BE49-F238E27FC236}">
                <a16:creationId xmlns:a16="http://schemas.microsoft.com/office/drawing/2014/main" id="{F293A906-1670-4447-AFE5-F5195C294C73}"/>
              </a:ext>
            </a:extLst>
          </p:cNvPr>
          <p:cNvSpPr txBox="1">
            <a:spLocks/>
          </p:cNvSpPr>
          <p:nvPr/>
        </p:nvSpPr>
        <p:spPr bwMode="auto">
          <a:xfrm>
            <a:off x="457200" y="3933056"/>
            <a:ext cx="8219256"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endParaRPr lang="en-US" altLang="zh-CN" b="0" kern="0" dirty="0"/>
          </a:p>
          <a:p>
            <a:r>
              <a:rPr lang="en-US" altLang="zh-CN" b="0" kern="0" dirty="0"/>
              <a:t>Outperforms the state-of-the-art methods on both small and large graphs in terms of query time and accuracy.</a:t>
            </a:r>
          </a:p>
        </p:txBody>
      </p:sp>
    </p:spTree>
    <p:extLst>
      <p:ext uri="{BB962C8B-B14F-4D97-AF65-F5344CB8AC3E}">
        <p14:creationId xmlns:p14="http://schemas.microsoft.com/office/powerpoint/2010/main" val="265599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154663"/>
            <a:ext cx="7772400" cy="1470025"/>
          </a:xfrm>
        </p:spPr>
        <p:txBody>
          <a:bodyPr/>
          <a:lstStyle/>
          <a:p>
            <a:pPr algn="ctr"/>
            <a:r>
              <a:rPr lang="en-US" altLang="zh-CN" sz="4800" dirty="0"/>
              <a:t>Thank you!</a:t>
            </a:r>
            <a:endParaRPr lang="zh-CN" altLang="en-US" sz="4800" dirty="0"/>
          </a:p>
        </p:txBody>
      </p:sp>
      <p:pic>
        <p:nvPicPr>
          <p:cNvPr id="19" name="Picture 12" descr="Image result for renmin university of china logo">
            <a:extLst>
              <a:ext uri="{FF2B5EF4-FFF2-40B4-BE49-F238E27FC236}">
                <a16:creationId xmlns:a16="http://schemas.microsoft.com/office/drawing/2014/main" id="{29B91BAC-2856-6540-8A84-C078D4710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932767"/>
            <a:ext cx="2448272" cy="70305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descr="图片包含 游戏机, 画&#10;&#10;描述已自动生成">
            <a:extLst>
              <a:ext uri="{FF2B5EF4-FFF2-40B4-BE49-F238E27FC236}">
                <a16:creationId xmlns:a16="http://schemas.microsoft.com/office/drawing/2014/main" id="{125E7AA3-4775-AF40-B28C-E1E86E8B3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930" y="5930497"/>
            <a:ext cx="2700923" cy="771692"/>
          </a:xfrm>
          <a:prstGeom prst="rect">
            <a:avLst/>
          </a:prstGeom>
        </p:spPr>
      </p:pic>
      <p:sp>
        <p:nvSpPr>
          <p:cNvPr id="21" name="标题 1">
            <a:extLst>
              <a:ext uri="{FF2B5EF4-FFF2-40B4-BE49-F238E27FC236}">
                <a16:creationId xmlns:a16="http://schemas.microsoft.com/office/drawing/2014/main" id="{A798C4C8-B4E2-1D48-8B47-854604F50904}"/>
              </a:ext>
            </a:extLst>
          </p:cNvPr>
          <p:cNvSpPr txBox="1">
            <a:spLocks/>
          </p:cNvSpPr>
          <p:nvPr/>
        </p:nvSpPr>
        <p:spPr bwMode="auto">
          <a:xfrm>
            <a:off x="2641804" y="5060156"/>
            <a:ext cx="3713944" cy="24482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1800" b="0" kern="0" dirty="0">
                <a:latin typeface="+mj-lt"/>
                <a:ea typeface="Cambria Math" panose="02040503050406030204" pitchFamily="18" charset="0"/>
              </a:rPr>
              <a:t>Exact Single-Source </a:t>
            </a:r>
            <a:r>
              <a:rPr lang="en-US" altLang="zh-CN" sz="1800" b="0" kern="0" dirty="0" err="1">
                <a:latin typeface="+mj-lt"/>
                <a:ea typeface="Cambria Math" panose="02040503050406030204" pitchFamily="18" charset="0"/>
              </a:rPr>
              <a:t>SimRank</a:t>
            </a:r>
            <a:r>
              <a:rPr lang="en-US" altLang="zh-CN" sz="1800" b="0" kern="0" dirty="0">
                <a:latin typeface="+mj-lt"/>
                <a:ea typeface="Cambria Math" panose="02040503050406030204" pitchFamily="18" charset="0"/>
              </a:rPr>
              <a:t> Computation on Large Graphs </a:t>
            </a:r>
          </a:p>
        </p:txBody>
      </p:sp>
      <p:cxnSp>
        <p:nvCxnSpPr>
          <p:cNvPr id="23" name="直线连接符 22">
            <a:extLst>
              <a:ext uri="{FF2B5EF4-FFF2-40B4-BE49-F238E27FC236}">
                <a16:creationId xmlns:a16="http://schemas.microsoft.com/office/drawing/2014/main" id="{3CAE9B57-1CE6-114D-AC77-7D007EBF4606}"/>
              </a:ext>
            </a:extLst>
          </p:cNvPr>
          <p:cNvCxnSpPr/>
          <p:nvPr/>
        </p:nvCxnSpPr>
        <p:spPr>
          <a:xfrm>
            <a:off x="323528" y="5733256"/>
            <a:ext cx="8496944"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956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5CC689-0CDC-4AB1-953D-9D4222EFD402}"/>
              </a:ext>
            </a:extLst>
          </p:cNvPr>
          <p:cNvSpPr>
            <a:spLocks noGrp="1"/>
          </p:cNvSpPr>
          <p:nvPr>
            <p:ph type="title"/>
          </p:nvPr>
        </p:nvSpPr>
        <p:spPr/>
        <p:txBody>
          <a:bodyPr/>
          <a:lstStyle/>
          <a:p>
            <a:r>
              <a:rPr lang="en-US" altLang="zh-CN" dirty="0" err="1"/>
              <a:t>SimRank</a:t>
            </a:r>
            <a:r>
              <a:rPr lang="en-US" altLang="zh-CN" dirty="0">
                <a:latin typeface="Comic Sans MS" pitchFamily="66" charset="0"/>
                <a:ea typeface="宋体" pitchFamily="2" charset="-122"/>
              </a:rPr>
              <a:t> </a:t>
            </a:r>
            <a:r>
              <a:rPr lang="en-US" altLang="zh-CN" sz="2400" dirty="0">
                <a:latin typeface="Comic Sans MS" pitchFamily="66" charset="0"/>
                <a:ea typeface="宋体" pitchFamily="2" charset="-122"/>
              </a:rPr>
              <a:t>[</a:t>
            </a:r>
            <a:r>
              <a:rPr lang="en-US" altLang="zh-CN" sz="2400" dirty="0" err="1">
                <a:latin typeface="Comic Sans MS" panose="030F0902030302020204" pitchFamily="66" charset="0"/>
                <a:ea typeface="SimHei" pitchFamily="49" charset="-122"/>
              </a:rPr>
              <a:t>Jeh</a:t>
            </a:r>
            <a:r>
              <a:rPr lang="en-US" altLang="zh-CN" sz="2400" dirty="0">
                <a:latin typeface="Comic Sans MS" panose="030F0902030302020204" pitchFamily="66" charset="0"/>
                <a:ea typeface="SimHei" pitchFamily="49" charset="-122"/>
              </a:rPr>
              <a:t> and </a:t>
            </a:r>
            <a:r>
              <a:rPr lang="en-US" altLang="zh-CN" sz="2400" dirty="0" err="1">
                <a:latin typeface="Comic Sans MS" panose="030F0902030302020204" pitchFamily="66" charset="0"/>
                <a:ea typeface="SimHei" pitchFamily="49" charset="-122"/>
              </a:rPr>
              <a:t>Widom</a:t>
            </a:r>
            <a:r>
              <a:rPr lang="en-US" altLang="zh-CN" sz="2400" dirty="0">
                <a:latin typeface="Comic Sans MS" panose="030F0902030302020204" pitchFamily="66" charset="0"/>
                <a:ea typeface="SimHei" pitchFamily="49" charset="-122"/>
              </a:rPr>
              <a:t>, </a:t>
            </a:r>
            <a:r>
              <a:rPr lang="en-US" altLang="zh-CN" sz="2400" dirty="0">
                <a:latin typeface="Comic Sans MS" pitchFamily="66" charset="0"/>
                <a:ea typeface="宋体" pitchFamily="2" charset="-122"/>
              </a:rPr>
              <a:t>KDD 02]</a:t>
            </a:r>
            <a:endParaRPr lang="zh-CN" altLang="en-US" dirty="0"/>
          </a:p>
        </p:txBody>
      </p:sp>
      <p:grpSp>
        <p:nvGrpSpPr>
          <p:cNvPr id="28" name="组合 27">
            <a:extLst>
              <a:ext uri="{FF2B5EF4-FFF2-40B4-BE49-F238E27FC236}">
                <a16:creationId xmlns:a16="http://schemas.microsoft.com/office/drawing/2014/main" id="{0E4F65A5-1997-4E3E-A299-9068BB54F2DB}"/>
              </a:ext>
            </a:extLst>
          </p:cNvPr>
          <p:cNvGrpSpPr/>
          <p:nvPr/>
        </p:nvGrpSpPr>
        <p:grpSpPr>
          <a:xfrm>
            <a:off x="966196" y="1340768"/>
            <a:ext cx="6846164" cy="3006062"/>
            <a:chOff x="2017548" y="1874561"/>
            <a:chExt cx="4809903" cy="2112112"/>
          </a:xfrm>
        </p:grpSpPr>
        <p:cxnSp>
          <p:nvCxnSpPr>
            <p:cNvPr id="4" name="AutoShape 5">
              <a:extLst>
                <a:ext uri="{FF2B5EF4-FFF2-40B4-BE49-F238E27FC236}">
                  <a16:creationId xmlns:a16="http://schemas.microsoft.com/office/drawing/2014/main" id="{97346321-82D6-4738-8D03-5AC29D072C4B}"/>
                </a:ext>
              </a:extLst>
            </p:cNvPr>
            <p:cNvCxnSpPr>
              <a:cxnSpLocks noChangeShapeType="1"/>
            </p:cNvCxnSpPr>
            <p:nvPr/>
          </p:nvCxnSpPr>
          <p:spPr bwMode="auto">
            <a:xfrm>
              <a:off x="4991838" y="1985567"/>
              <a:ext cx="0" cy="0"/>
            </a:xfrm>
            <a:prstGeom prst="straightConnector1">
              <a:avLst/>
            </a:prstGeom>
            <a:noFill/>
            <a:ln w="9525">
              <a:solidFill>
                <a:schemeClr val="tx1"/>
              </a:solidFill>
              <a:round/>
              <a:headEnd type="triangle" w="med" len="med"/>
              <a:tailEnd type="triangle" w="sm" len="lg"/>
            </a:ln>
          </p:spPr>
        </p:cxnSp>
        <p:pic>
          <p:nvPicPr>
            <p:cNvPr id="5" name="图片 4" descr="univeristy.png">
              <a:extLst>
                <a:ext uri="{FF2B5EF4-FFF2-40B4-BE49-F238E27FC236}">
                  <a16:creationId xmlns:a16="http://schemas.microsoft.com/office/drawing/2014/main" id="{458FEBD2-5F98-4378-A7A2-9DD82A255373}"/>
                </a:ext>
              </a:extLst>
            </p:cNvPr>
            <p:cNvPicPr>
              <a:picLocks noChangeAspect="1"/>
            </p:cNvPicPr>
            <p:nvPr/>
          </p:nvPicPr>
          <p:blipFill>
            <a:blip r:embed="rId3"/>
            <a:stretch>
              <a:fillRect/>
            </a:stretch>
          </p:blipFill>
          <p:spPr>
            <a:xfrm>
              <a:off x="3270195" y="2721379"/>
              <a:ext cx="562571" cy="562571"/>
            </a:xfrm>
            <a:prstGeom prst="rect">
              <a:avLst/>
            </a:prstGeom>
          </p:spPr>
        </p:pic>
        <p:sp>
          <p:nvSpPr>
            <p:cNvPr id="6" name="TextBox 16">
              <a:extLst>
                <a:ext uri="{FF2B5EF4-FFF2-40B4-BE49-F238E27FC236}">
                  <a16:creationId xmlns:a16="http://schemas.microsoft.com/office/drawing/2014/main" id="{2F61F9C5-DB93-4E03-A329-9CB33C0AF637}"/>
                </a:ext>
              </a:extLst>
            </p:cNvPr>
            <p:cNvSpPr txBox="1"/>
            <p:nvPr/>
          </p:nvSpPr>
          <p:spPr>
            <a:xfrm>
              <a:off x="3235170" y="2450696"/>
              <a:ext cx="1012900" cy="237874"/>
            </a:xfrm>
            <a:prstGeom prst="rect">
              <a:avLst/>
            </a:prstGeom>
            <a:noFill/>
          </p:spPr>
          <p:txBody>
            <a:bodyPr wrap="square" rtlCol="0">
              <a:spAutoFit/>
            </a:bodyPr>
            <a:lstStyle/>
            <a:p>
              <a:r>
                <a:rPr lang="en-US" altLang="zh-CN" sz="1600" i="1" dirty="0">
                  <a:solidFill>
                    <a:srgbClr val="0070C0"/>
                  </a:solidFill>
                </a:rPr>
                <a:t>University</a:t>
              </a:r>
              <a:endParaRPr lang="zh-CN" altLang="en-US" sz="1600" i="1" dirty="0">
                <a:solidFill>
                  <a:srgbClr val="0070C0"/>
                </a:solidFill>
              </a:endParaRPr>
            </a:p>
          </p:txBody>
        </p:sp>
        <p:pic>
          <p:nvPicPr>
            <p:cNvPr id="7" name="图片 6" descr="professor-512.png">
              <a:extLst>
                <a:ext uri="{FF2B5EF4-FFF2-40B4-BE49-F238E27FC236}">
                  <a16:creationId xmlns:a16="http://schemas.microsoft.com/office/drawing/2014/main" id="{F6860F32-488B-45BC-82CC-C96412F52F9A}"/>
                </a:ext>
              </a:extLst>
            </p:cNvPr>
            <p:cNvPicPr>
              <a:picLocks noChangeAspect="1"/>
            </p:cNvPicPr>
            <p:nvPr/>
          </p:nvPicPr>
          <p:blipFill>
            <a:blip r:embed="rId4" cstate="print"/>
            <a:stretch>
              <a:fillRect/>
            </a:stretch>
          </p:blipFill>
          <p:spPr>
            <a:xfrm>
              <a:off x="4288187" y="2078438"/>
              <a:ext cx="548640" cy="548640"/>
            </a:xfrm>
            <a:prstGeom prst="rect">
              <a:avLst/>
            </a:prstGeom>
          </p:spPr>
        </p:pic>
        <p:pic>
          <p:nvPicPr>
            <p:cNvPr id="8" name="图片 7" descr="professor-512.png">
              <a:extLst>
                <a:ext uri="{FF2B5EF4-FFF2-40B4-BE49-F238E27FC236}">
                  <a16:creationId xmlns:a16="http://schemas.microsoft.com/office/drawing/2014/main" id="{F278C2DA-E384-4622-82DE-1C7BD24F544A}"/>
                </a:ext>
              </a:extLst>
            </p:cNvPr>
            <p:cNvPicPr>
              <a:picLocks noChangeAspect="1"/>
            </p:cNvPicPr>
            <p:nvPr/>
          </p:nvPicPr>
          <p:blipFill>
            <a:blip r:embed="rId4" cstate="print"/>
            <a:stretch>
              <a:fillRect/>
            </a:stretch>
          </p:blipFill>
          <p:spPr>
            <a:xfrm>
              <a:off x="4288187" y="3203586"/>
              <a:ext cx="548640" cy="548640"/>
            </a:xfrm>
            <a:prstGeom prst="rect">
              <a:avLst/>
            </a:prstGeom>
          </p:spPr>
        </p:pic>
        <p:sp>
          <p:nvSpPr>
            <p:cNvPr id="9" name="TextBox 19">
              <a:extLst>
                <a:ext uri="{FF2B5EF4-FFF2-40B4-BE49-F238E27FC236}">
                  <a16:creationId xmlns:a16="http://schemas.microsoft.com/office/drawing/2014/main" id="{4E8EFD0A-1EF3-4D3E-A2B1-9221B18164E5}"/>
                </a:ext>
              </a:extLst>
            </p:cNvPr>
            <p:cNvSpPr txBox="1"/>
            <p:nvPr/>
          </p:nvSpPr>
          <p:spPr>
            <a:xfrm>
              <a:off x="4185433" y="1874561"/>
              <a:ext cx="813484" cy="227061"/>
            </a:xfrm>
            <a:prstGeom prst="rect">
              <a:avLst/>
            </a:prstGeom>
            <a:noFill/>
          </p:spPr>
          <p:txBody>
            <a:bodyPr wrap="square" rtlCol="0">
              <a:spAutoFit/>
            </a:bodyPr>
            <a:lstStyle/>
            <a:p>
              <a:r>
                <a:rPr lang="en-US" altLang="zh-CN" sz="1500" i="1" dirty="0">
                  <a:solidFill>
                    <a:srgbClr val="0070C0"/>
                  </a:solidFill>
                </a:rPr>
                <a:t>Professor A</a:t>
              </a:r>
              <a:endParaRPr lang="zh-CN" altLang="en-US" sz="1500" i="1" dirty="0">
                <a:solidFill>
                  <a:srgbClr val="0070C0"/>
                </a:solidFill>
              </a:endParaRPr>
            </a:p>
          </p:txBody>
        </p:sp>
        <p:sp>
          <p:nvSpPr>
            <p:cNvPr id="10" name="TextBox 20">
              <a:extLst>
                <a:ext uri="{FF2B5EF4-FFF2-40B4-BE49-F238E27FC236}">
                  <a16:creationId xmlns:a16="http://schemas.microsoft.com/office/drawing/2014/main" id="{907456F2-68E7-4ED0-8EA5-CCECED871588}"/>
                </a:ext>
              </a:extLst>
            </p:cNvPr>
            <p:cNvSpPr txBox="1"/>
            <p:nvPr/>
          </p:nvSpPr>
          <p:spPr>
            <a:xfrm>
              <a:off x="4193445" y="3746542"/>
              <a:ext cx="813484" cy="227061"/>
            </a:xfrm>
            <a:prstGeom prst="rect">
              <a:avLst/>
            </a:prstGeom>
            <a:noFill/>
          </p:spPr>
          <p:txBody>
            <a:bodyPr wrap="square" rtlCol="0">
              <a:spAutoFit/>
            </a:bodyPr>
            <a:lstStyle/>
            <a:p>
              <a:r>
                <a:rPr lang="en-US" altLang="zh-CN" sz="1500" i="1" dirty="0">
                  <a:solidFill>
                    <a:srgbClr val="0070C0"/>
                  </a:solidFill>
                </a:rPr>
                <a:t>Professor B</a:t>
              </a:r>
              <a:endParaRPr lang="zh-CN" altLang="en-US" sz="1500" i="1" dirty="0">
                <a:solidFill>
                  <a:srgbClr val="0070C0"/>
                </a:solidFill>
              </a:endParaRPr>
            </a:p>
          </p:txBody>
        </p:sp>
        <p:pic>
          <p:nvPicPr>
            <p:cNvPr id="11" name="图片 10" descr="student.png">
              <a:extLst>
                <a:ext uri="{FF2B5EF4-FFF2-40B4-BE49-F238E27FC236}">
                  <a16:creationId xmlns:a16="http://schemas.microsoft.com/office/drawing/2014/main" id="{3E57AF33-460F-4BC7-A56F-778EF280F1E6}"/>
                </a:ext>
              </a:extLst>
            </p:cNvPr>
            <p:cNvPicPr>
              <a:picLocks noChangeAspect="1"/>
            </p:cNvPicPr>
            <p:nvPr/>
          </p:nvPicPr>
          <p:blipFill>
            <a:blip r:embed="rId5"/>
            <a:stretch>
              <a:fillRect/>
            </a:stretch>
          </p:blipFill>
          <p:spPr>
            <a:xfrm>
              <a:off x="5520492" y="2114653"/>
              <a:ext cx="482204" cy="482204"/>
            </a:xfrm>
            <a:prstGeom prst="rect">
              <a:avLst/>
            </a:prstGeom>
          </p:spPr>
        </p:pic>
        <p:sp>
          <p:nvSpPr>
            <p:cNvPr id="12" name="TextBox 22">
              <a:extLst>
                <a:ext uri="{FF2B5EF4-FFF2-40B4-BE49-F238E27FC236}">
                  <a16:creationId xmlns:a16="http://schemas.microsoft.com/office/drawing/2014/main" id="{0F026337-881B-4D5C-8868-A90D358895E4}"/>
                </a:ext>
              </a:extLst>
            </p:cNvPr>
            <p:cNvSpPr txBox="1"/>
            <p:nvPr/>
          </p:nvSpPr>
          <p:spPr>
            <a:xfrm>
              <a:off x="5444931" y="1874561"/>
              <a:ext cx="683665" cy="227061"/>
            </a:xfrm>
            <a:prstGeom prst="rect">
              <a:avLst/>
            </a:prstGeom>
            <a:noFill/>
          </p:spPr>
          <p:txBody>
            <a:bodyPr wrap="square" rtlCol="0">
              <a:spAutoFit/>
            </a:bodyPr>
            <a:lstStyle/>
            <a:p>
              <a:r>
                <a:rPr lang="en-US" altLang="zh-CN" sz="1500" i="1" dirty="0">
                  <a:solidFill>
                    <a:srgbClr val="0070C0"/>
                  </a:solidFill>
                </a:rPr>
                <a:t>Student A</a:t>
              </a:r>
              <a:endParaRPr lang="zh-CN" altLang="en-US" sz="1500" i="1" dirty="0">
                <a:solidFill>
                  <a:srgbClr val="0070C0"/>
                </a:solidFill>
              </a:endParaRPr>
            </a:p>
          </p:txBody>
        </p:sp>
        <p:sp>
          <p:nvSpPr>
            <p:cNvPr id="13" name="TextBox 23">
              <a:extLst>
                <a:ext uri="{FF2B5EF4-FFF2-40B4-BE49-F238E27FC236}">
                  <a16:creationId xmlns:a16="http://schemas.microsoft.com/office/drawing/2014/main" id="{EB46B4C4-6BBE-4E67-8FA8-01E0CF965C06}"/>
                </a:ext>
              </a:extLst>
            </p:cNvPr>
            <p:cNvSpPr txBox="1"/>
            <p:nvPr/>
          </p:nvSpPr>
          <p:spPr>
            <a:xfrm>
              <a:off x="5509993" y="3759612"/>
              <a:ext cx="696521" cy="227061"/>
            </a:xfrm>
            <a:prstGeom prst="rect">
              <a:avLst/>
            </a:prstGeom>
            <a:noFill/>
          </p:spPr>
          <p:txBody>
            <a:bodyPr wrap="square" rtlCol="0">
              <a:spAutoFit/>
            </a:bodyPr>
            <a:lstStyle/>
            <a:p>
              <a:r>
                <a:rPr lang="en-US" altLang="zh-CN" sz="1500" i="1" dirty="0">
                  <a:solidFill>
                    <a:srgbClr val="0070C0"/>
                  </a:solidFill>
                </a:rPr>
                <a:t>Student B</a:t>
              </a:r>
              <a:endParaRPr lang="zh-CN" altLang="en-US" sz="1500" i="1" dirty="0">
                <a:solidFill>
                  <a:srgbClr val="0070C0"/>
                </a:solidFill>
              </a:endParaRPr>
            </a:p>
          </p:txBody>
        </p:sp>
        <p:pic>
          <p:nvPicPr>
            <p:cNvPr id="14" name="图片 13" descr="student.png">
              <a:extLst>
                <a:ext uri="{FF2B5EF4-FFF2-40B4-BE49-F238E27FC236}">
                  <a16:creationId xmlns:a16="http://schemas.microsoft.com/office/drawing/2014/main" id="{D348AF48-15E7-45A9-8665-01C23E6C0632}"/>
                </a:ext>
              </a:extLst>
            </p:cNvPr>
            <p:cNvPicPr>
              <a:picLocks noChangeAspect="1"/>
            </p:cNvPicPr>
            <p:nvPr/>
          </p:nvPicPr>
          <p:blipFill>
            <a:blip r:embed="rId5"/>
            <a:stretch>
              <a:fillRect/>
            </a:stretch>
          </p:blipFill>
          <p:spPr>
            <a:xfrm>
              <a:off x="5536537" y="3233344"/>
              <a:ext cx="482204" cy="482204"/>
            </a:xfrm>
            <a:prstGeom prst="rect">
              <a:avLst/>
            </a:prstGeom>
          </p:spPr>
        </p:pic>
        <p:cxnSp>
          <p:nvCxnSpPr>
            <p:cNvPr id="15" name="直接箭头连接符 25">
              <a:extLst>
                <a:ext uri="{FF2B5EF4-FFF2-40B4-BE49-F238E27FC236}">
                  <a16:creationId xmlns:a16="http://schemas.microsoft.com/office/drawing/2014/main" id="{5C46C3FA-B988-4DEF-B036-57C2215DD125}"/>
                </a:ext>
              </a:extLst>
            </p:cNvPr>
            <p:cNvCxnSpPr/>
            <p:nvPr/>
          </p:nvCxnSpPr>
          <p:spPr>
            <a:xfrm flipV="1">
              <a:off x="3752402" y="2453488"/>
              <a:ext cx="535785" cy="37505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6" name="直接箭头连接符 26">
              <a:extLst>
                <a:ext uri="{FF2B5EF4-FFF2-40B4-BE49-F238E27FC236}">
                  <a16:creationId xmlns:a16="http://schemas.microsoft.com/office/drawing/2014/main" id="{43713F2C-D67E-48D1-B189-5CB93C088169}"/>
                </a:ext>
              </a:extLst>
            </p:cNvPr>
            <p:cNvCxnSpPr>
              <a:endCxn id="21" idx="1"/>
            </p:cNvCxnSpPr>
            <p:nvPr/>
          </p:nvCxnSpPr>
          <p:spPr>
            <a:xfrm>
              <a:off x="3752402" y="3150007"/>
              <a:ext cx="535785" cy="327899"/>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7" name="直接箭头连接符 27">
              <a:extLst>
                <a:ext uri="{FF2B5EF4-FFF2-40B4-BE49-F238E27FC236}">
                  <a16:creationId xmlns:a16="http://schemas.microsoft.com/office/drawing/2014/main" id="{F74A7485-DCE9-43D3-9D9D-D50CCBF791BD}"/>
                </a:ext>
              </a:extLst>
            </p:cNvPr>
            <p:cNvCxnSpPr>
              <a:cxnSpLocks/>
              <a:stCxn id="7" idx="3"/>
              <a:endCxn id="11" idx="1"/>
            </p:cNvCxnSpPr>
            <p:nvPr/>
          </p:nvCxnSpPr>
          <p:spPr>
            <a:xfrm>
              <a:off x="4836827" y="2352758"/>
              <a:ext cx="683665" cy="2997"/>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8" name="直接箭头连接符 28">
              <a:extLst>
                <a:ext uri="{FF2B5EF4-FFF2-40B4-BE49-F238E27FC236}">
                  <a16:creationId xmlns:a16="http://schemas.microsoft.com/office/drawing/2014/main" id="{83999BE4-CBEB-4298-9611-8AD77BF9A6DB}"/>
                </a:ext>
              </a:extLst>
            </p:cNvPr>
            <p:cNvCxnSpPr/>
            <p:nvPr/>
          </p:nvCxnSpPr>
          <p:spPr>
            <a:xfrm>
              <a:off x="4877550" y="3563766"/>
              <a:ext cx="696521" cy="1191"/>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19" name="直接箭头连接符 29">
              <a:extLst>
                <a:ext uri="{FF2B5EF4-FFF2-40B4-BE49-F238E27FC236}">
                  <a16:creationId xmlns:a16="http://schemas.microsoft.com/office/drawing/2014/main" id="{4C2347DC-6404-4224-BBC7-805F2D1CE607}"/>
                </a:ext>
              </a:extLst>
            </p:cNvPr>
            <p:cNvCxnSpPr/>
            <p:nvPr/>
          </p:nvCxnSpPr>
          <p:spPr>
            <a:xfrm rot="10800000">
              <a:off x="4855157" y="3462576"/>
              <a:ext cx="642942" cy="2"/>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cxnSp>
          <p:nvCxnSpPr>
            <p:cNvPr id="20" name="直接箭头连接符 30">
              <a:extLst>
                <a:ext uri="{FF2B5EF4-FFF2-40B4-BE49-F238E27FC236}">
                  <a16:creationId xmlns:a16="http://schemas.microsoft.com/office/drawing/2014/main" id="{2AA395E2-832A-4FCC-A823-E314DD503E6A}"/>
                </a:ext>
              </a:extLst>
            </p:cNvPr>
            <p:cNvCxnSpPr>
              <a:cxnSpLocks/>
            </p:cNvCxnSpPr>
            <p:nvPr/>
          </p:nvCxnSpPr>
          <p:spPr>
            <a:xfrm flipH="1">
              <a:off x="4825446" y="2453488"/>
              <a:ext cx="664677" cy="0"/>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
          <p:nvSpPr>
            <p:cNvPr id="21" name="任意多边形 36">
              <a:extLst>
                <a:ext uri="{FF2B5EF4-FFF2-40B4-BE49-F238E27FC236}">
                  <a16:creationId xmlns:a16="http://schemas.microsoft.com/office/drawing/2014/main" id="{4972B9E8-81A3-4756-A9B9-FF69FEA2C4C9}"/>
                </a:ext>
              </a:extLst>
            </p:cNvPr>
            <p:cNvSpPr/>
            <p:nvPr/>
          </p:nvSpPr>
          <p:spPr bwMode="auto">
            <a:xfrm>
              <a:off x="2991588" y="2899967"/>
              <a:ext cx="220599" cy="222885"/>
            </a:xfrm>
            <a:custGeom>
              <a:avLst/>
              <a:gdLst>
                <a:gd name="connsiteX0" fmla="*/ 97536 w 294132"/>
                <a:gd name="connsiteY0" fmla="*/ 7620 h 297180"/>
                <a:gd name="connsiteX1" fmla="*/ 179832 w 294132"/>
                <a:gd name="connsiteY1" fmla="*/ 7620 h 297180"/>
                <a:gd name="connsiteX2" fmla="*/ 252984 w 294132"/>
                <a:gd name="connsiteY2" fmla="*/ 53340 h 297180"/>
                <a:gd name="connsiteX3" fmla="*/ 289560 w 294132"/>
                <a:gd name="connsiteY3" fmla="*/ 126492 h 297180"/>
                <a:gd name="connsiteX4" fmla="*/ 280416 w 294132"/>
                <a:gd name="connsiteY4" fmla="*/ 190500 h 297180"/>
                <a:gd name="connsiteX5" fmla="*/ 243840 w 294132"/>
                <a:gd name="connsiteY5" fmla="*/ 263652 h 297180"/>
                <a:gd name="connsiteX6" fmla="*/ 179832 w 294132"/>
                <a:gd name="connsiteY6" fmla="*/ 281940 h 297180"/>
                <a:gd name="connsiteX7" fmla="*/ 115824 w 294132"/>
                <a:gd name="connsiteY7" fmla="*/ 291084 h 297180"/>
                <a:gd name="connsiteX8" fmla="*/ 42672 w 294132"/>
                <a:gd name="connsiteY8" fmla="*/ 245364 h 297180"/>
                <a:gd name="connsiteX9" fmla="*/ 6096 w 294132"/>
                <a:gd name="connsiteY9" fmla="*/ 190500 h 297180"/>
                <a:gd name="connsiteX10" fmla="*/ 6096 w 294132"/>
                <a:gd name="connsiteY10" fmla="*/ 108204 h 297180"/>
                <a:gd name="connsiteX11" fmla="*/ 15240 w 294132"/>
                <a:gd name="connsiteY11" fmla="*/ 62484 h 297180"/>
                <a:gd name="connsiteX12" fmla="*/ 15240 w 294132"/>
                <a:gd name="connsiteY12" fmla="*/ 62484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132" h="297180">
                  <a:moveTo>
                    <a:pt x="97536" y="7620"/>
                  </a:moveTo>
                  <a:cubicBezTo>
                    <a:pt x="125730" y="3810"/>
                    <a:pt x="153924" y="0"/>
                    <a:pt x="179832" y="7620"/>
                  </a:cubicBezTo>
                  <a:cubicBezTo>
                    <a:pt x="205740" y="15240"/>
                    <a:pt x="234696" y="33528"/>
                    <a:pt x="252984" y="53340"/>
                  </a:cubicBezTo>
                  <a:cubicBezTo>
                    <a:pt x="271272" y="73152"/>
                    <a:pt x="284988" y="103632"/>
                    <a:pt x="289560" y="126492"/>
                  </a:cubicBezTo>
                  <a:cubicBezTo>
                    <a:pt x="294132" y="149352"/>
                    <a:pt x="288036" y="167640"/>
                    <a:pt x="280416" y="190500"/>
                  </a:cubicBezTo>
                  <a:cubicBezTo>
                    <a:pt x="272796" y="213360"/>
                    <a:pt x="260604" y="248412"/>
                    <a:pt x="243840" y="263652"/>
                  </a:cubicBezTo>
                  <a:cubicBezTo>
                    <a:pt x="227076" y="278892"/>
                    <a:pt x="201168" y="277368"/>
                    <a:pt x="179832" y="281940"/>
                  </a:cubicBezTo>
                  <a:cubicBezTo>
                    <a:pt x="158496" y="286512"/>
                    <a:pt x="138684" y="297180"/>
                    <a:pt x="115824" y="291084"/>
                  </a:cubicBezTo>
                  <a:cubicBezTo>
                    <a:pt x="92964" y="284988"/>
                    <a:pt x="60960" y="262128"/>
                    <a:pt x="42672" y="245364"/>
                  </a:cubicBezTo>
                  <a:cubicBezTo>
                    <a:pt x="24384" y="228600"/>
                    <a:pt x="12192" y="213360"/>
                    <a:pt x="6096" y="190500"/>
                  </a:cubicBezTo>
                  <a:cubicBezTo>
                    <a:pt x="0" y="167640"/>
                    <a:pt x="4572" y="129540"/>
                    <a:pt x="6096" y="108204"/>
                  </a:cubicBezTo>
                  <a:cubicBezTo>
                    <a:pt x="7620" y="86868"/>
                    <a:pt x="15240" y="62484"/>
                    <a:pt x="15240" y="62484"/>
                  </a:cubicBezTo>
                  <a:lnTo>
                    <a:pt x="15240" y="62484"/>
                  </a:lnTo>
                </a:path>
              </a:pathLst>
            </a:custGeom>
            <a:noFill/>
            <a:ln w="38100" cap="flat" cmpd="sng" algn="ctr">
              <a:solidFill>
                <a:srgbClr val="C00000"/>
              </a:solidFill>
              <a:prstDash val="solid"/>
              <a:round/>
              <a:headEnd type="none" w="med" len="med"/>
              <a:tailEnd type="triangle" w="lg" len="lg"/>
            </a:ln>
            <a:effectLst/>
          </p:spPr>
          <p:txBody>
            <a:bodyPr vert="horz" wrap="square" lIns="68580" tIns="34290" rIns="68580" bIns="34290" numCol="1" rtlCol="0" anchor="t" anchorCtr="0" compatLnSpc="1">
              <a:prstTxWarp prst="textNoShape">
                <a:avLst/>
              </a:prstTxWarp>
            </a:bodyPr>
            <a:lstStyle/>
            <a:p>
              <a:pPr algn="ctr" defTabSz="685800" eaLnBrk="1" hangingPunct="1"/>
              <a:endParaRPr lang="zh-CN" altLang="en-US" sz="1350" b="0">
                <a:latin typeface="Arial" charset="0"/>
              </a:endParaRPr>
            </a:p>
          </p:txBody>
        </p:sp>
        <p:sp>
          <p:nvSpPr>
            <p:cNvPr id="22" name="TextBox 37">
              <a:extLst>
                <a:ext uri="{FF2B5EF4-FFF2-40B4-BE49-F238E27FC236}">
                  <a16:creationId xmlns:a16="http://schemas.microsoft.com/office/drawing/2014/main" id="{5B05121A-53D2-4909-A22C-B900ECC3223B}"/>
                </a:ext>
              </a:extLst>
            </p:cNvPr>
            <p:cNvSpPr txBox="1"/>
            <p:nvPr/>
          </p:nvSpPr>
          <p:spPr>
            <a:xfrm>
              <a:off x="2017548" y="2841082"/>
              <a:ext cx="1417696" cy="323165"/>
            </a:xfrm>
            <a:prstGeom prst="rect">
              <a:avLst/>
            </a:prstGeom>
            <a:noFill/>
          </p:spPr>
          <p:txBody>
            <a:bodyPr wrap="square" rtlCol="0">
              <a:spAutoFit/>
            </a:bodyPr>
            <a:lstStyle/>
            <a:p>
              <a:r>
                <a:rPr lang="en-US" altLang="zh-CN" sz="1500" dirty="0">
                  <a:solidFill>
                    <a:srgbClr val="C00000"/>
                  </a:solidFill>
                  <a:latin typeface="Comic Sans MS" pitchFamily="66" charset="0"/>
                </a:rPr>
                <a:t>Similarity=1</a:t>
              </a:r>
              <a:endParaRPr lang="zh-CN" altLang="en-US" sz="1500" dirty="0">
                <a:solidFill>
                  <a:srgbClr val="C00000"/>
                </a:solidFill>
                <a:latin typeface="Comic Sans MS" pitchFamily="66" charset="0"/>
              </a:endParaRPr>
            </a:p>
          </p:txBody>
        </p:sp>
        <p:cxnSp>
          <p:nvCxnSpPr>
            <p:cNvPr id="23" name="直接箭头连接符 39">
              <a:extLst>
                <a:ext uri="{FF2B5EF4-FFF2-40B4-BE49-F238E27FC236}">
                  <a16:creationId xmlns:a16="http://schemas.microsoft.com/office/drawing/2014/main" id="{28BC4F79-55E4-4F0F-8C9A-76F7F3DD8CC8}"/>
                </a:ext>
              </a:extLst>
            </p:cNvPr>
            <p:cNvCxnSpPr/>
            <p:nvPr/>
          </p:nvCxnSpPr>
          <p:spPr bwMode="auto">
            <a:xfrm rot="5400000">
              <a:off x="4293843" y="2909652"/>
              <a:ext cx="514350" cy="1191"/>
            </a:xfrm>
            <a:prstGeom prst="straightConnector1">
              <a:avLst/>
            </a:prstGeom>
            <a:solidFill>
              <a:schemeClr val="accent1"/>
            </a:solidFill>
            <a:ln w="38100" cap="flat" cmpd="sng" algn="ctr">
              <a:solidFill>
                <a:srgbClr val="FF3300"/>
              </a:solidFill>
              <a:prstDash val="solid"/>
              <a:round/>
              <a:headEnd type="arrow" w="lg" len="lg"/>
              <a:tailEnd type="arrow" w="lg" len="lg"/>
            </a:ln>
            <a:effectLst/>
          </p:spPr>
        </p:cxnSp>
        <p:sp>
          <p:nvSpPr>
            <p:cNvPr id="24" name="矩形 23">
              <a:extLst>
                <a:ext uri="{FF2B5EF4-FFF2-40B4-BE49-F238E27FC236}">
                  <a16:creationId xmlns:a16="http://schemas.microsoft.com/office/drawing/2014/main" id="{7D445E92-D9B2-4F85-B298-0180EF1BD2BA}"/>
                </a:ext>
              </a:extLst>
            </p:cNvPr>
            <p:cNvSpPr/>
            <p:nvPr/>
          </p:nvSpPr>
          <p:spPr>
            <a:xfrm>
              <a:off x="4654252" y="2764170"/>
              <a:ext cx="472112" cy="259499"/>
            </a:xfrm>
            <a:prstGeom prst="rect">
              <a:avLst/>
            </a:prstGeom>
          </p:spPr>
          <p:txBody>
            <a:bodyPr wrap="none">
              <a:spAutoFit/>
            </a:bodyPr>
            <a:lstStyle/>
            <a:p>
              <a:r>
                <a:rPr lang="en-US" altLang="zh-CN" sz="1800" dirty="0">
                  <a:solidFill>
                    <a:srgbClr val="FF0000"/>
                  </a:solidFill>
                </a:rPr>
                <a:t>High</a:t>
              </a:r>
              <a:endParaRPr lang="zh-CN" altLang="en-US" sz="1800" dirty="0">
                <a:solidFill>
                  <a:srgbClr val="FF0000"/>
                </a:solidFill>
              </a:endParaRPr>
            </a:p>
          </p:txBody>
        </p:sp>
        <p:cxnSp>
          <p:nvCxnSpPr>
            <p:cNvPr id="25" name="直接箭头连接符 41">
              <a:extLst>
                <a:ext uri="{FF2B5EF4-FFF2-40B4-BE49-F238E27FC236}">
                  <a16:creationId xmlns:a16="http://schemas.microsoft.com/office/drawing/2014/main" id="{14E73B4E-151A-489D-855E-1C8C73E5F3D8}"/>
                </a:ext>
              </a:extLst>
            </p:cNvPr>
            <p:cNvCxnSpPr/>
            <p:nvPr/>
          </p:nvCxnSpPr>
          <p:spPr bwMode="auto">
            <a:xfrm rot="5400000">
              <a:off x="5508017" y="2901243"/>
              <a:ext cx="514350" cy="1191"/>
            </a:xfrm>
            <a:prstGeom prst="straightConnector1">
              <a:avLst/>
            </a:prstGeom>
            <a:solidFill>
              <a:schemeClr val="accent1"/>
            </a:solidFill>
            <a:ln w="25400" cap="flat" cmpd="sng" algn="ctr">
              <a:solidFill>
                <a:srgbClr val="FF6600"/>
              </a:solidFill>
              <a:prstDash val="solid"/>
              <a:round/>
              <a:headEnd type="arrow" w="lg" len="lg"/>
              <a:tailEnd type="arrow" w="lg" len="lg"/>
            </a:ln>
            <a:effectLst/>
          </p:spPr>
        </p:cxnSp>
        <p:sp>
          <p:nvSpPr>
            <p:cNvPr id="26" name="矩形 25">
              <a:extLst>
                <a:ext uri="{FF2B5EF4-FFF2-40B4-BE49-F238E27FC236}">
                  <a16:creationId xmlns:a16="http://schemas.microsoft.com/office/drawing/2014/main" id="{BA8F6F45-654D-4E08-B307-C06D94C8C2BA}"/>
                </a:ext>
              </a:extLst>
            </p:cNvPr>
            <p:cNvSpPr/>
            <p:nvPr/>
          </p:nvSpPr>
          <p:spPr>
            <a:xfrm>
              <a:off x="5831646" y="2804855"/>
              <a:ext cx="995805" cy="227061"/>
            </a:xfrm>
            <a:prstGeom prst="rect">
              <a:avLst/>
            </a:prstGeom>
          </p:spPr>
          <p:txBody>
            <a:bodyPr wrap="none">
              <a:spAutoFit/>
            </a:bodyPr>
            <a:lstStyle/>
            <a:p>
              <a:r>
                <a:rPr lang="en-US" altLang="zh-CN" sz="1500" dirty="0">
                  <a:solidFill>
                    <a:srgbClr val="FF3300"/>
                  </a:solidFill>
                </a:rPr>
                <a:t>Relatively high</a:t>
              </a:r>
              <a:endParaRPr lang="zh-CN" altLang="en-US" sz="1500" dirty="0">
                <a:solidFill>
                  <a:srgbClr val="FF3300"/>
                </a:solidFill>
              </a:endParaRPr>
            </a:p>
          </p:txBody>
        </p: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1291BD0-B360-4E18-A264-6907B908BE54}"/>
                  </a:ext>
                </a:extLst>
              </p:cNvPr>
              <p:cNvSpPr txBox="1"/>
              <p:nvPr/>
            </p:nvSpPr>
            <p:spPr>
              <a:xfrm>
                <a:off x="7524328" y="4705865"/>
                <a:ext cx="144016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a:latin typeface="Cambria Math" panose="02040503050406030204" pitchFamily="18" charset="0"/>
                        </a:rPr>
                        <m:t>c</m:t>
                      </m:r>
                      <m:r>
                        <a:rPr lang="en-US" altLang="zh-CN" sz="2400" b="0" i="0" smtClean="0">
                          <a:latin typeface="Cambria Math" panose="02040503050406030204" pitchFamily="18" charset="0"/>
                          <a:ea typeface="Cambria Math" panose="02040503050406030204" pitchFamily="18" charset="0"/>
                        </a:rPr>
                        <m:t>∈(0,1)</m:t>
                      </m:r>
                    </m:oMath>
                  </m:oMathPara>
                </a14:m>
                <a:endParaRPr lang="zh-CN" altLang="en-US" sz="2400" b="0" dirty="0"/>
              </a:p>
            </p:txBody>
          </p:sp>
        </mc:Choice>
        <mc:Fallback xmlns="">
          <p:sp>
            <p:nvSpPr>
              <p:cNvPr id="3" name="文本框 2">
                <a:extLst>
                  <a:ext uri="{FF2B5EF4-FFF2-40B4-BE49-F238E27FC236}">
                    <a16:creationId xmlns:a16="http://schemas.microsoft.com/office/drawing/2014/main" id="{51291BD0-B360-4E18-A264-6907B908BE54}"/>
                  </a:ext>
                </a:extLst>
              </p:cNvPr>
              <p:cNvSpPr txBox="1">
                <a:spLocks noRot="1" noChangeAspect="1" noMove="1" noResize="1" noEditPoints="1" noAdjustHandles="1" noChangeArrowheads="1" noChangeShapeType="1" noTextEdit="1"/>
              </p:cNvSpPr>
              <p:nvPr/>
            </p:nvSpPr>
            <p:spPr>
              <a:xfrm>
                <a:off x="7524328" y="4705865"/>
                <a:ext cx="1440160" cy="369332"/>
              </a:xfrm>
              <a:prstGeom prst="rect">
                <a:avLst/>
              </a:prstGeom>
              <a:blipFill>
                <a:blip r:embed="rId6"/>
                <a:stretch>
                  <a:fillRect b="-30000"/>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A2C51090-F416-7A43-BDBE-EFBB66D75CAE}"/>
              </a:ext>
            </a:extLst>
          </p:cNvPr>
          <p:cNvSpPr txBox="1"/>
          <p:nvPr/>
        </p:nvSpPr>
        <p:spPr>
          <a:xfrm>
            <a:off x="5430692" y="1416506"/>
            <a:ext cx="262051" cy="261610"/>
          </a:xfrm>
          <a:prstGeom prst="rect">
            <a:avLst/>
          </a:prstGeom>
          <a:solidFill>
            <a:schemeClr val="bg1"/>
          </a:solidFill>
        </p:spPr>
        <p:txBody>
          <a:bodyPr wrap="square" rtlCol="0">
            <a:spAutoFit/>
          </a:bodyPr>
          <a:lstStyle/>
          <a:p>
            <a:endParaRPr kumimoji="1" lang="zh-CN" altLang="en-US" sz="1050" dirty="0"/>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20D2E80-A3EF-5B4B-8E7D-E4242DDC8327}"/>
                  </a:ext>
                </a:extLst>
              </p:cNvPr>
              <p:cNvSpPr txBox="1"/>
              <p:nvPr/>
            </p:nvSpPr>
            <p:spPr>
              <a:xfrm>
                <a:off x="947591" y="4345825"/>
                <a:ext cx="6576737"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zh-CN" sz="2000" b="0" i="1" smtClean="0">
                          <a:latin typeface="Cambria Math" panose="02040503050406030204" pitchFamily="18" charset="0"/>
                        </a:rPr>
                        <m:t>𝑠</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𝑢</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𝑣</m:t>
                          </m:r>
                        </m:e>
                      </m:d>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eqArr>
                            <m:eqArrPr>
                              <m:ctrlPr>
                                <a:rPr kumimoji="1" lang="en-US" altLang="zh-CN" sz="2000" b="0" i="1" smtClean="0">
                                  <a:latin typeface="Cambria Math" panose="02040503050406030204" pitchFamily="18" charset="0"/>
                                </a:rPr>
                              </m:ctrlPr>
                            </m:eqArrPr>
                            <m:e>
                              <m:m>
                                <m:mPr>
                                  <m:mcs>
                                    <m:mc>
                                      <m:mcPr>
                                        <m:count m:val="2"/>
                                        <m:mcJc m:val="center"/>
                                      </m:mcPr>
                                    </m:mc>
                                  </m:mcs>
                                  <m:ctrlPr>
                                    <a:rPr kumimoji="1" lang="en-US" altLang="zh-CN" sz="2000" b="0" i="1" smtClean="0">
                                      <a:latin typeface="Cambria Math" panose="02040503050406030204" pitchFamily="18" charset="0"/>
                                    </a:rPr>
                                  </m:ctrlPr>
                                </m:mPr>
                                <m:mr>
                                  <m:e>
                                    <m:r>
                                      <m:rPr>
                                        <m:brk m:alnAt="7"/>
                                      </m:rP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                                                                 ,</m:t>
                                    </m:r>
                                  </m:e>
                                  <m:e>
                                    <m:r>
                                      <a:rPr kumimoji="1" lang="en-US" altLang="zh-CN" sz="2000" b="0" i="1">
                                        <a:latin typeface="Cambria Math" panose="02040503050406030204" pitchFamily="18" charset="0"/>
                                      </a:rPr>
                                      <m:t>𝑖𝑓</m:t>
                                    </m:r>
                                    <m:r>
                                      <a:rPr kumimoji="1" lang="en-US" altLang="zh-CN" sz="2000" b="0" i="1">
                                        <a:latin typeface="Cambria Math" panose="02040503050406030204" pitchFamily="18" charset="0"/>
                                      </a:rPr>
                                      <m:t> </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smtClean="0">
                                        <a:latin typeface="Cambria Math" panose="02040503050406030204" pitchFamily="18" charset="0"/>
                                      </a:rPr>
                                      <m:t>    </m:t>
                                    </m:r>
                                  </m:e>
                                </m:mr>
                              </m:m>
                            </m:e>
                            <m:e>
                              <m:m>
                                <m:mPr>
                                  <m:mcs>
                                    <m:mc>
                                      <m:mcPr>
                                        <m:count m:val="2"/>
                                        <m:mcJc m:val="center"/>
                                      </m:mcPr>
                                    </m:mc>
                                  </m:mcs>
                                  <m:ctrlPr>
                                    <a:rPr kumimoji="1" lang="en-US" altLang="zh-CN" sz="2000" b="0" i="1" smtClean="0">
                                      <a:latin typeface="Cambria Math" panose="02040503050406030204" pitchFamily="18" charset="0"/>
                                    </a:rPr>
                                  </m:ctrlPr>
                                </m:mPr>
                                <m:mr>
                                  <m:e>
                                    <m:f>
                                      <m:fPr>
                                        <m:ctrlPr>
                                          <a:rPr kumimoji="1" lang="en-US" altLang="zh-CN" sz="2000" b="0" i="1">
                                            <a:latin typeface="Cambria Math" panose="02040503050406030204" pitchFamily="18" charset="0"/>
                                          </a:rPr>
                                        </m:ctrlPr>
                                      </m:fPr>
                                      <m:num>
                                        <m:r>
                                          <a:rPr kumimoji="1" lang="en-US" altLang="zh-CN" sz="2000" b="0" i="1">
                                            <a:latin typeface="Cambria Math" panose="02040503050406030204" pitchFamily="18" charset="0"/>
                                          </a:rPr>
                                          <m:t>𝑐</m:t>
                                        </m:r>
                                      </m:num>
                                      <m:den>
                                        <m:d>
                                          <m:dPr>
                                            <m:begChr m:val="|"/>
                                            <m:endChr m:val="|"/>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𝐼</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e>
                                        </m:d>
                                        <m:r>
                                          <a:rPr kumimoji="1" lang="en-US" altLang="zh-CN" sz="2000" b="0" i="1">
                                            <a:latin typeface="Cambria Math" panose="02040503050406030204" pitchFamily="18" charset="0"/>
                                            <a:ea typeface="Cambria Math" panose="02040503050406030204" pitchFamily="18" charset="0"/>
                                          </a:rPr>
                                          <m:t>∙</m:t>
                                        </m:r>
                                        <m:d>
                                          <m:dPr>
                                            <m:begChr m:val="|"/>
                                            <m:endChr m:val="|"/>
                                            <m:ctrlPr>
                                              <a:rPr kumimoji="1" lang="en-US" altLang="zh-CN" sz="2000" b="0" i="1">
                                                <a:latin typeface="Cambria Math" panose="02040503050406030204" pitchFamily="18" charset="0"/>
                                                <a:ea typeface="Cambria Math" panose="02040503050406030204" pitchFamily="18" charset="0"/>
                                              </a:rPr>
                                            </m:ctrlPr>
                                          </m:dPr>
                                          <m:e>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e>
                                        </m:d>
                                      </m:den>
                                    </m:f>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𝑢</m:t>
                                        </m:r>
                                        <m:r>
                                          <a:rPr kumimoji="1" lang="en-US" altLang="zh-CN" sz="2000" b="0" i="1">
                                            <a:latin typeface="Cambria Math" panose="02040503050406030204" pitchFamily="18" charset="0"/>
                                            <a:ea typeface="Cambria Math" panose="02040503050406030204" pitchFamily="18" charset="0"/>
                                          </a:rPr>
                                          <m:t>)</m:t>
                                        </m:r>
                                      </m:sub>
                                      <m:sup/>
                                      <m:e>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𝑣</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sub>
                                          <m:sup/>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a:latin typeface="Cambria Math" panose="02040503050406030204" pitchFamily="18" charset="0"/>
                                              </a:rPr>
                                              <m:t>′)</m:t>
                                            </m:r>
                                          </m:e>
                                        </m:nary>
                                      </m:e>
                                    </m:nary>
                                    <m:r>
                                      <a:rPr kumimoji="1" lang="en-US" altLang="zh-CN" sz="2000" b="0" i="1" smtClean="0">
                                        <a:latin typeface="Cambria Math" panose="02040503050406030204" pitchFamily="18" charset="0"/>
                                      </a:rPr>
                                      <m:t>,</m:t>
                                    </m:r>
                                  </m:e>
                                  <m:e>
                                    <m:r>
                                      <a:rPr kumimoji="1" lang="en-US" altLang="zh-CN" sz="2000" b="0" i="1" smtClean="0">
                                        <a:latin typeface="Cambria Math" panose="02040503050406030204" pitchFamily="18" charset="0"/>
                                      </a:rPr>
                                      <m:t>𝑜𝑡h𝑒𝑟𝑤𝑖𝑠𝑒</m:t>
                                    </m:r>
                                  </m:e>
                                </m:mr>
                              </m:m>
                            </m:e>
                          </m:eqArr>
                        </m:e>
                      </m:d>
                    </m:oMath>
                  </m:oMathPara>
                </a14:m>
                <a:endParaRPr kumimoji="1" lang="en-US" altLang="zh-CN" sz="2000" b="0" dirty="0"/>
              </a:p>
            </p:txBody>
          </p:sp>
        </mc:Choice>
        <mc:Fallback xmlns="">
          <p:sp>
            <p:nvSpPr>
              <p:cNvPr id="29" name="文本框 28">
                <a:extLst>
                  <a:ext uri="{FF2B5EF4-FFF2-40B4-BE49-F238E27FC236}">
                    <a16:creationId xmlns:a16="http://schemas.microsoft.com/office/drawing/2014/main" id="{620D2E80-A3EF-5B4B-8E7D-E4242DDC8327}"/>
                  </a:ext>
                </a:extLst>
              </p:cNvPr>
              <p:cNvSpPr txBox="1">
                <a:spLocks noRot="1" noChangeAspect="1" noMove="1" noResize="1" noEditPoints="1" noAdjustHandles="1" noChangeArrowheads="1" noChangeShapeType="1" noTextEdit="1"/>
              </p:cNvSpPr>
              <p:nvPr/>
            </p:nvSpPr>
            <p:spPr>
              <a:xfrm>
                <a:off x="947591" y="4345825"/>
                <a:ext cx="6576737" cy="1387431"/>
              </a:xfrm>
              <a:prstGeom prst="rect">
                <a:avLst/>
              </a:prstGeom>
              <a:blipFill>
                <a:blip r:embed="rId7"/>
                <a:stretch>
                  <a:fillRect l="-772" t="-47273" b="-954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188D07E-296C-5045-B9F5-F6ACBE1C544A}"/>
                  </a:ext>
                </a:extLst>
              </p:cNvPr>
              <p:cNvSpPr txBox="1"/>
              <p:nvPr/>
            </p:nvSpPr>
            <p:spPr>
              <a:xfrm>
                <a:off x="899592" y="5904920"/>
                <a:ext cx="3914483" cy="382156"/>
              </a:xfrm>
              <a:prstGeom prst="rect">
                <a:avLst/>
              </a:prstGeom>
              <a:noFill/>
            </p:spPr>
            <p:txBody>
              <a:bodyPr wrap="square" lIns="0" tIns="0" rIns="0" bIns="0" rtlCol="0">
                <a:spAutoFit/>
              </a:bodyPr>
              <a:lstStyle/>
              <a:p>
                <a14:m>
                  <m:oMath xmlns:m="http://schemas.openxmlformats.org/officeDocument/2006/math">
                    <m:r>
                      <a:rPr kumimoji="1" lang="en-US" altLang="zh-CN" sz="2200" b="1" i="1" smtClean="0">
                        <a:solidFill>
                          <a:srgbClr val="C00000"/>
                        </a:solidFill>
                        <a:latin typeface="Cambria Math" panose="02040503050406030204" pitchFamily="18" charset="0"/>
                      </a:rPr>
                      <m:t>𝑻</m:t>
                    </m:r>
                    <m:d>
                      <m:dPr>
                        <m:ctrlPr>
                          <a:rPr kumimoji="1" lang="en-US" altLang="zh-CN" sz="2200" b="1" i="1" smtClean="0">
                            <a:solidFill>
                              <a:srgbClr val="C00000"/>
                            </a:solidFill>
                            <a:latin typeface="Cambria Math" panose="02040503050406030204" pitchFamily="18" charset="0"/>
                          </a:rPr>
                        </m:ctrlPr>
                      </m:dPr>
                      <m:e>
                        <m:r>
                          <a:rPr kumimoji="1" lang="en-US" altLang="zh-CN" sz="2200" b="1" i="1" smtClean="0">
                            <a:solidFill>
                              <a:srgbClr val="C00000"/>
                            </a:solidFill>
                            <a:latin typeface="Cambria Math" panose="02040503050406030204" pitchFamily="18" charset="0"/>
                          </a:rPr>
                          <m:t>𝒏</m:t>
                        </m:r>
                      </m:e>
                    </m:d>
                    <m:r>
                      <a:rPr kumimoji="1" lang="en-US" altLang="zh-CN" sz="2200" b="1" i="1" smtClean="0">
                        <a:solidFill>
                          <a:srgbClr val="C00000"/>
                        </a:solidFill>
                        <a:latin typeface="Cambria Math" panose="02040503050406030204" pitchFamily="18" charset="0"/>
                      </a:rPr>
                      <m:t>=</m:t>
                    </m:r>
                    <m:r>
                      <a:rPr kumimoji="1" lang="zh-CN" altLang="en-US" sz="2200" i="1" smtClean="0">
                        <a:solidFill>
                          <a:srgbClr val="C00000"/>
                        </a:solidFill>
                        <a:latin typeface="Cambria Math" panose="02040503050406030204" pitchFamily="18" charset="0"/>
                      </a:rPr>
                      <m:t>𝚶</m:t>
                    </m:r>
                    <m:d>
                      <m:dPr>
                        <m:ctrlPr>
                          <a:rPr kumimoji="1" lang="en-US" altLang="zh-CN" sz="2200" b="1" i="1" smtClean="0">
                            <a:solidFill>
                              <a:srgbClr val="C00000"/>
                            </a:solidFill>
                            <a:latin typeface="Cambria Math" panose="02040503050406030204" pitchFamily="18" charset="0"/>
                          </a:rPr>
                        </m:ctrlPr>
                      </m:dPr>
                      <m:e>
                        <m:sSup>
                          <m:sSupPr>
                            <m:ctrlPr>
                              <a:rPr kumimoji="1" lang="en-US" altLang="zh-CN" sz="2200" b="1" i="1" smtClean="0">
                                <a:solidFill>
                                  <a:srgbClr val="C00000"/>
                                </a:solidFill>
                                <a:latin typeface="Cambria Math" panose="02040503050406030204" pitchFamily="18" charset="0"/>
                              </a:rPr>
                            </m:ctrlPr>
                          </m:sSupPr>
                          <m:e>
                            <m:r>
                              <a:rPr kumimoji="1" lang="en-US" altLang="zh-CN" sz="2200" b="1" i="1" smtClean="0">
                                <a:solidFill>
                                  <a:srgbClr val="C00000"/>
                                </a:solidFill>
                                <a:latin typeface="Cambria Math" panose="02040503050406030204" pitchFamily="18" charset="0"/>
                              </a:rPr>
                              <m:t>𝒏</m:t>
                            </m:r>
                          </m:e>
                          <m:sup>
                            <m:r>
                              <a:rPr kumimoji="1" lang="en-US" altLang="zh-CN" sz="2200" b="1" i="1" smtClean="0">
                                <a:solidFill>
                                  <a:srgbClr val="C00000"/>
                                </a:solidFill>
                                <a:latin typeface="Cambria Math" panose="02040503050406030204" pitchFamily="18" charset="0"/>
                              </a:rPr>
                              <m:t>𝟑</m:t>
                            </m:r>
                          </m:sup>
                        </m:sSup>
                      </m:e>
                    </m:d>
                    <m:r>
                      <a:rPr kumimoji="1" lang="en-US" altLang="zh-CN" sz="2200" b="1" i="1" smtClean="0">
                        <a:solidFill>
                          <a:srgbClr val="C00000"/>
                        </a:solidFill>
                        <a:latin typeface="Cambria Math" panose="02040503050406030204" pitchFamily="18" charset="0"/>
                      </a:rPr>
                      <m:t>, </m:t>
                    </m:r>
                    <m:r>
                      <a:rPr kumimoji="1" lang="en-US" altLang="zh-CN" sz="2200" b="1" i="1" smtClean="0">
                        <a:solidFill>
                          <a:srgbClr val="C00000"/>
                        </a:solidFill>
                        <a:latin typeface="Cambria Math" panose="02040503050406030204" pitchFamily="18" charset="0"/>
                      </a:rPr>
                      <m:t>𝑺</m:t>
                    </m:r>
                    <m:d>
                      <m:dPr>
                        <m:ctrlPr>
                          <a:rPr kumimoji="1" lang="en-US" altLang="zh-CN" sz="2200" b="1" i="1" smtClean="0">
                            <a:solidFill>
                              <a:srgbClr val="C00000"/>
                            </a:solidFill>
                            <a:latin typeface="Cambria Math" panose="02040503050406030204" pitchFamily="18" charset="0"/>
                          </a:rPr>
                        </m:ctrlPr>
                      </m:dPr>
                      <m:e>
                        <m:r>
                          <a:rPr kumimoji="1" lang="en-US" altLang="zh-CN" sz="2200" b="1" i="1" smtClean="0">
                            <a:solidFill>
                              <a:srgbClr val="C00000"/>
                            </a:solidFill>
                            <a:latin typeface="Cambria Math" panose="02040503050406030204" pitchFamily="18" charset="0"/>
                          </a:rPr>
                          <m:t>𝒏</m:t>
                        </m:r>
                      </m:e>
                    </m:d>
                    <m:r>
                      <a:rPr kumimoji="1" lang="en-US" altLang="zh-CN" sz="2200" b="1" i="1" smtClean="0">
                        <a:solidFill>
                          <a:srgbClr val="C00000"/>
                        </a:solidFill>
                        <a:latin typeface="Cambria Math" panose="02040503050406030204" pitchFamily="18" charset="0"/>
                      </a:rPr>
                      <m:t>=</m:t>
                    </m:r>
                    <m:r>
                      <a:rPr kumimoji="1" lang="zh-CN" altLang="en-US" sz="2200" i="1">
                        <a:solidFill>
                          <a:srgbClr val="C00000"/>
                        </a:solidFill>
                        <a:latin typeface="Cambria Math" panose="02040503050406030204" pitchFamily="18" charset="0"/>
                      </a:rPr>
                      <m:t>𝚶</m:t>
                    </m:r>
                    <m:d>
                      <m:dPr>
                        <m:ctrlPr>
                          <a:rPr kumimoji="1" lang="en-US" altLang="zh-CN" sz="2200" i="1">
                            <a:solidFill>
                              <a:srgbClr val="C00000"/>
                            </a:solidFill>
                            <a:latin typeface="Cambria Math" panose="02040503050406030204" pitchFamily="18" charset="0"/>
                          </a:rPr>
                        </m:ctrlPr>
                      </m:dPr>
                      <m:e>
                        <m:sSup>
                          <m:sSupPr>
                            <m:ctrlPr>
                              <a:rPr kumimoji="1" lang="en-US" altLang="zh-CN" sz="2200" i="1">
                                <a:solidFill>
                                  <a:srgbClr val="C00000"/>
                                </a:solidFill>
                                <a:latin typeface="Cambria Math" panose="02040503050406030204" pitchFamily="18" charset="0"/>
                              </a:rPr>
                            </m:ctrlPr>
                          </m:sSupPr>
                          <m:e>
                            <m:r>
                              <a:rPr kumimoji="1" lang="en-US" altLang="zh-CN" sz="2200" i="1">
                                <a:solidFill>
                                  <a:srgbClr val="C00000"/>
                                </a:solidFill>
                                <a:latin typeface="Cambria Math" panose="02040503050406030204" pitchFamily="18" charset="0"/>
                              </a:rPr>
                              <m:t>𝒏</m:t>
                            </m:r>
                          </m:e>
                          <m:sup>
                            <m:r>
                              <a:rPr kumimoji="1" lang="en-US" altLang="zh-CN" sz="2200" b="1" i="1" smtClean="0">
                                <a:solidFill>
                                  <a:srgbClr val="C00000"/>
                                </a:solidFill>
                                <a:latin typeface="Cambria Math" panose="02040503050406030204" pitchFamily="18" charset="0"/>
                              </a:rPr>
                              <m:t>𝟐</m:t>
                            </m:r>
                          </m:sup>
                        </m:sSup>
                      </m:e>
                    </m:d>
                  </m:oMath>
                </a14:m>
                <a:r>
                  <a:rPr kumimoji="1" lang="en-US" altLang="zh-CN" sz="2200" dirty="0">
                    <a:solidFill>
                      <a:srgbClr val="C00000"/>
                    </a:solidFill>
                  </a:rPr>
                  <a:t> </a:t>
                </a:r>
                <a:endParaRPr kumimoji="1" lang="zh-CN" altLang="en-US" sz="2200" dirty="0">
                  <a:solidFill>
                    <a:srgbClr val="C00000"/>
                  </a:solidFill>
                </a:endParaRPr>
              </a:p>
            </p:txBody>
          </p:sp>
        </mc:Choice>
        <mc:Fallback xmlns="">
          <p:sp>
            <p:nvSpPr>
              <p:cNvPr id="27" name="文本框 26">
                <a:extLst>
                  <a:ext uri="{FF2B5EF4-FFF2-40B4-BE49-F238E27FC236}">
                    <a16:creationId xmlns:a16="http://schemas.microsoft.com/office/drawing/2014/main" id="{6188D07E-296C-5045-B9F5-F6ACBE1C544A}"/>
                  </a:ext>
                </a:extLst>
              </p:cNvPr>
              <p:cNvSpPr txBox="1">
                <a:spLocks noRot="1" noChangeAspect="1" noMove="1" noResize="1" noEditPoints="1" noAdjustHandles="1" noChangeArrowheads="1" noChangeShapeType="1" noTextEdit="1"/>
              </p:cNvSpPr>
              <p:nvPr/>
            </p:nvSpPr>
            <p:spPr>
              <a:xfrm>
                <a:off x="899592" y="5904920"/>
                <a:ext cx="3914483" cy="382156"/>
              </a:xfrm>
              <a:prstGeom prst="rect">
                <a:avLst/>
              </a:prstGeom>
              <a:blipFill>
                <a:blip r:embed="rId8"/>
                <a:stretch>
                  <a:fillRect l="-25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721C89FF-36DB-D34F-8270-F7BD90F61D1E}"/>
                  </a:ext>
                </a:extLst>
              </p:cNvPr>
              <p:cNvSpPr txBox="1"/>
              <p:nvPr/>
            </p:nvSpPr>
            <p:spPr>
              <a:xfrm>
                <a:off x="4842429" y="5892722"/>
                <a:ext cx="3914483" cy="439736"/>
              </a:xfrm>
              <a:prstGeom prst="rect">
                <a:avLst/>
              </a:prstGeom>
              <a:noFill/>
              <a:ln w="38100">
                <a:solidFill>
                  <a:srgbClr val="C00000"/>
                </a:solidFill>
              </a:ln>
            </p:spPr>
            <p:txBody>
              <a:bodyPr wrap="square" rtlCol="0">
                <a:spAutoFit/>
              </a:bodyPr>
              <a:lstStyle/>
              <a:p>
                <a:pPr algn="ctr"/>
                <a:r>
                  <a:rPr kumimoji="1" lang="en-US" altLang="zh-CN" sz="2000" dirty="0">
                    <a:latin typeface="Candara" panose="020E0502030303020204" pitchFamily="34" charset="0"/>
                  </a:rPr>
                  <a:t>512 GB </a:t>
                </a:r>
                <a14:m>
                  <m:oMath xmlns:m="http://schemas.openxmlformats.org/officeDocument/2006/math">
                    <m:r>
                      <a:rPr kumimoji="1" lang="en-US" altLang="zh-CN" sz="2000"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𝑶</m:t>
                    </m:r>
                    <m:d>
                      <m:dPr>
                        <m:ctrlPr>
                          <a:rPr kumimoji="1" lang="en-US" altLang="zh-CN" sz="2000" b="1" i="1" smtClean="0">
                            <a:latin typeface="Cambria Math" panose="02040503050406030204" pitchFamily="18" charset="0"/>
                            <a:ea typeface="Cambria Math" panose="02040503050406030204" pitchFamily="18" charset="0"/>
                          </a:rPr>
                        </m:ctrlPr>
                      </m:dPr>
                      <m:e>
                        <m:sSup>
                          <m:sSupPr>
                            <m:ctrlPr>
                              <a:rPr kumimoji="1" lang="en-US" altLang="zh-CN" sz="2000" b="1" i="1" smtClean="0">
                                <a:latin typeface="Cambria Math" panose="02040503050406030204" pitchFamily="18" charset="0"/>
                                <a:ea typeface="Cambria Math" panose="02040503050406030204" pitchFamily="18" charset="0"/>
                              </a:rPr>
                            </m:ctrlPr>
                          </m:sSupPr>
                          <m:e>
                            <m:r>
                              <a:rPr kumimoji="1" lang="en-US" altLang="zh-CN" sz="2000" b="1" i="1" smtClean="0">
                                <a:latin typeface="Cambria Math" panose="02040503050406030204" pitchFamily="18" charset="0"/>
                                <a:ea typeface="Cambria Math" panose="02040503050406030204" pitchFamily="18" charset="0"/>
                              </a:rPr>
                              <m:t>𝟏𝟐𝟎𝟎𝟎</m:t>
                            </m:r>
                          </m:e>
                          <m:sup>
                            <m:r>
                              <a:rPr kumimoji="1" lang="en-US" altLang="zh-CN" sz="2000" b="1" i="1" smtClean="0">
                                <a:latin typeface="Cambria Math" panose="02040503050406030204" pitchFamily="18" charset="0"/>
                                <a:ea typeface="Cambria Math" panose="02040503050406030204" pitchFamily="18" charset="0"/>
                              </a:rPr>
                              <m:t>𝟐</m:t>
                            </m:r>
                          </m:sup>
                        </m:sSup>
                      </m:e>
                    </m:d>
                  </m:oMath>
                </a14:m>
                <a:r>
                  <a:rPr kumimoji="1" lang="zh-CN" altLang="en-US" sz="2000" dirty="0">
                    <a:latin typeface="Candara" panose="020E0502030303020204" pitchFamily="34" charset="0"/>
                  </a:rPr>
                  <a:t> </a:t>
                </a:r>
                <a:r>
                  <a:rPr kumimoji="1" lang="en-US" altLang="zh-CN" sz="2000" dirty="0">
                    <a:latin typeface="Candara" panose="020E0502030303020204" pitchFamily="34" charset="0"/>
                  </a:rPr>
                  <a:t>float values</a:t>
                </a:r>
                <a:endParaRPr kumimoji="1" lang="zh-CN" altLang="en-US" sz="2000" dirty="0">
                  <a:latin typeface="Candara" panose="020E0502030303020204" pitchFamily="34" charset="0"/>
                </a:endParaRPr>
              </a:p>
            </p:txBody>
          </p:sp>
        </mc:Choice>
        <mc:Fallback xmlns="">
          <p:sp>
            <p:nvSpPr>
              <p:cNvPr id="31" name="文本框 30">
                <a:extLst>
                  <a:ext uri="{FF2B5EF4-FFF2-40B4-BE49-F238E27FC236}">
                    <a16:creationId xmlns:a16="http://schemas.microsoft.com/office/drawing/2014/main" id="{721C89FF-36DB-D34F-8270-F7BD90F61D1E}"/>
                  </a:ext>
                </a:extLst>
              </p:cNvPr>
              <p:cNvSpPr txBox="1">
                <a:spLocks noRot="1" noChangeAspect="1" noMove="1" noResize="1" noEditPoints="1" noAdjustHandles="1" noChangeArrowheads="1" noChangeShapeType="1" noTextEdit="1"/>
              </p:cNvSpPr>
              <p:nvPr/>
            </p:nvSpPr>
            <p:spPr>
              <a:xfrm>
                <a:off x="4842429" y="5892722"/>
                <a:ext cx="3914483" cy="439736"/>
              </a:xfrm>
              <a:prstGeom prst="rect">
                <a:avLst/>
              </a:prstGeom>
              <a:blipFill>
                <a:blip r:embed="rId9"/>
                <a:stretch>
                  <a:fillRect b="-10256"/>
                </a:stretch>
              </a:blipFill>
              <a:ln w="38100">
                <a:solidFill>
                  <a:srgbClr val="C0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26125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27" grpId="0"/>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2088232"/>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r>
              <a:rPr lang="en-US" altLang="zh-CN" sz="2400" dirty="0"/>
              <a:t>  </a:t>
            </a:r>
          </a:p>
          <a:p>
            <a:pPr marL="457200" lvl="1" indent="0">
              <a:lnSpc>
                <a:spcPct val="90000"/>
              </a:lnSpc>
              <a:buNone/>
            </a:pPr>
            <a:r>
              <a:rPr lang="en-US" altLang="zh-CN" sz="2400" dirty="0"/>
              <a:t>    </a:t>
            </a:r>
            <a:r>
              <a:rPr lang="en-US" altLang="zh-CN" sz="2400" b="1" dirty="0"/>
              <a:t>with consistent parameters.</a:t>
            </a:r>
            <a:endParaRPr lang="zh-CN" altLang="en-US" sz="2400" b="1" dirty="0"/>
          </a:p>
        </p:txBody>
      </p:sp>
      <p:sp>
        <p:nvSpPr>
          <p:cNvPr id="68" name="椭圆 67">
            <a:extLst>
              <a:ext uri="{FF2B5EF4-FFF2-40B4-BE49-F238E27FC236}">
                <a16:creationId xmlns:a16="http://schemas.microsoft.com/office/drawing/2014/main" id="{6593D0DF-2027-ED40-A4D2-BFEC090D0D3C}"/>
              </a:ext>
            </a:extLst>
          </p:cNvPr>
          <p:cNvSpPr>
            <a:spLocks noChangeAspect="1"/>
          </p:cNvSpPr>
          <p:nvPr/>
        </p:nvSpPr>
        <p:spPr>
          <a:xfrm>
            <a:off x="1520566" y="4221407"/>
            <a:ext cx="334846" cy="31393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80" name="直接箭头连接符 58">
            <a:extLst>
              <a:ext uri="{FF2B5EF4-FFF2-40B4-BE49-F238E27FC236}">
                <a16:creationId xmlns:a16="http://schemas.microsoft.com/office/drawing/2014/main" id="{23E152A7-4873-EF46-8E0D-C72B32915251}"/>
              </a:ext>
            </a:extLst>
          </p:cNvPr>
          <p:cNvCxnSpPr>
            <a:cxnSpLocks/>
          </p:cNvCxnSpPr>
          <p:nvPr/>
        </p:nvCxnSpPr>
        <p:spPr>
          <a:xfrm>
            <a:off x="1429305" y="3930940"/>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61">
            <a:extLst>
              <a:ext uri="{FF2B5EF4-FFF2-40B4-BE49-F238E27FC236}">
                <a16:creationId xmlns:a16="http://schemas.microsoft.com/office/drawing/2014/main" id="{44071012-5921-364A-968E-E0D1BE79035B}"/>
              </a:ext>
            </a:extLst>
          </p:cNvPr>
          <p:cNvCxnSpPr>
            <a:cxnSpLocks/>
          </p:cNvCxnSpPr>
          <p:nvPr/>
        </p:nvCxnSpPr>
        <p:spPr>
          <a:xfrm flipH="1">
            <a:off x="1415338" y="3637638"/>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64">
            <a:extLst>
              <a:ext uri="{FF2B5EF4-FFF2-40B4-BE49-F238E27FC236}">
                <a16:creationId xmlns:a16="http://schemas.microsoft.com/office/drawing/2014/main" id="{B2D5D6D2-543C-6A4C-8C5F-2225338E019A}"/>
              </a:ext>
            </a:extLst>
          </p:cNvPr>
          <p:cNvCxnSpPr>
            <a:cxnSpLocks/>
          </p:cNvCxnSpPr>
          <p:nvPr/>
        </p:nvCxnSpPr>
        <p:spPr>
          <a:xfrm flipH="1">
            <a:off x="1687990" y="3910096"/>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E99B896F-FEC9-F24F-A644-E9DCFAC14B6E}"/>
              </a:ext>
            </a:extLst>
          </p:cNvPr>
          <p:cNvSpPr txBox="1"/>
          <p:nvPr/>
        </p:nvSpPr>
        <p:spPr>
          <a:xfrm>
            <a:off x="1501173" y="4067599"/>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89" name="直接箭头连接符 21">
            <a:extLst>
              <a:ext uri="{FF2B5EF4-FFF2-40B4-BE49-F238E27FC236}">
                <a16:creationId xmlns:a16="http://schemas.microsoft.com/office/drawing/2014/main" id="{F5794ACD-FBF5-BE4A-A3D3-F80BC9909C8E}"/>
              </a:ext>
            </a:extLst>
          </p:cNvPr>
          <p:cNvCxnSpPr>
            <a:cxnSpLocks/>
          </p:cNvCxnSpPr>
          <p:nvPr/>
        </p:nvCxnSpPr>
        <p:spPr>
          <a:xfrm>
            <a:off x="1429305" y="3322501"/>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64">
            <a:extLst>
              <a:ext uri="{FF2B5EF4-FFF2-40B4-BE49-F238E27FC236}">
                <a16:creationId xmlns:a16="http://schemas.microsoft.com/office/drawing/2014/main" id="{4481793D-0AC1-2441-8F06-BE643A02E129}"/>
              </a:ext>
            </a:extLst>
          </p:cNvPr>
          <p:cNvCxnSpPr>
            <a:cxnSpLocks/>
          </p:cNvCxnSpPr>
          <p:nvPr/>
        </p:nvCxnSpPr>
        <p:spPr>
          <a:xfrm flipH="1">
            <a:off x="1687990" y="3529396"/>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64">
            <a:extLst>
              <a:ext uri="{FF2B5EF4-FFF2-40B4-BE49-F238E27FC236}">
                <a16:creationId xmlns:a16="http://schemas.microsoft.com/office/drawing/2014/main" id="{52935AFD-2EEC-8243-913A-34E8AADAECA6}"/>
              </a:ext>
            </a:extLst>
          </p:cNvPr>
          <p:cNvCxnSpPr>
            <a:cxnSpLocks/>
          </p:cNvCxnSpPr>
          <p:nvPr/>
        </p:nvCxnSpPr>
        <p:spPr>
          <a:xfrm>
            <a:off x="1729845" y="3196536"/>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30">
            <a:extLst>
              <a:ext uri="{FF2B5EF4-FFF2-40B4-BE49-F238E27FC236}">
                <a16:creationId xmlns:a16="http://schemas.microsoft.com/office/drawing/2014/main" id="{6AFBBDA4-380E-124A-A2EA-11561960DF0A}"/>
              </a:ext>
            </a:extLst>
          </p:cNvPr>
          <p:cNvCxnSpPr>
            <a:cxnSpLocks/>
          </p:cNvCxnSpPr>
          <p:nvPr/>
        </p:nvCxnSpPr>
        <p:spPr>
          <a:xfrm flipH="1">
            <a:off x="1810627" y="3956087"/>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34">
            <a:extLst>
              <a:ext uri="{FF2B5EF4-FFF2-40B4-BE49-F238E27FC236}">
                <a16:creationId xmlns:a16="http://schemas.microsoft.com/office/drawing/2014/main" id="{12C20A9D-E1D4-F848-88B5-D11638A2E5CF}"/>
              </a:ext>
            </a:extLst>
          </p:cNvPr>
          <p:cNvCxnSpPr>
            <a:cxnSpLocks/>
          </p:cNvCxnSpPr>
          <p:nvPr/>
        </p:nvCxnSpPr>
        <p:spPr>
          <a:xfrm>
            <a:off x="1969490" y="3554340"/>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64">
            <a:extLst>
              <a:ext uri="{FF2B5EF4-FFF2-40B4-BE49-F238E27FC236}">
                <a16:creationId xmlns:a16="http://schemas.microsoft.com/office/drawing/2014/main" id="{ABB86C16-E0FD-E948-B948-73983D221865}"/>
              </a:ext>
            </a:extLst>
          </p:cNvPr>
          <p:cNvCxnSpPr>
            <a:cxnSpLocks/>
          </p:cNvCxnSpPr>
          <p:nvPr/>
        </p:nvCxnSpPr>
        <p:spPr>
          <a:xfrm flipH="1">
            <a:off x="1729846" y="2994561"/>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F4574B3-5FEA-6F4B-A66E-9CA9857DEE22}"/>
              </a:ext>
            </a:extLst>
          </p:cNvPr>
          <p:cNvSpPr txBox="1"/>
          <p:nvPr/>
        </p:nvSpPr>
        <p:spPr>
          <a:xfrm>
            <a:off x="2987824" y="3501008"/>
            <a:ext cx="865515" cy="646331"/>
          </a:xfrm>
          <a:prstGeom prst="rect">
            <a:avLst/>
          </a:prstGeom>
          <a:noFill/>
        </p:spPr>
        <p:txBody>
          <a:bodyPr wrap="square" rtlCol="0">
            <a:spAutoFit/>
          </a:bodyPr>
          <a:lstStyle/>
          <a:p>
            <a:pPr algn="ctr"/>
            <a:r>
              <a:rPr kumimoji="1" lang="en-US" altLang="zh-CN" sz="1800" dirty="0">
                <a:solidFill>
                  <a:srgbClr val="0070C0"/>
                </a:solidFill>
              </a:rPr>
              <a:t>small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109" name="椭圆 108">
            <a:extLst>
              <a:ext uri="{FF2B5EF4-FFF2-40B4-BE49-F238E27FC236}">
                <a16:creationId xmlns:a16="http://schemas.microsoft.com/office/drawing/2014/main" id="{684C7E78-1C96-ED43-BA25-6031DB697D36}"/>
              </a:ext>
            </a:extLst>
          </p:cNvPr>
          <p:cNvSpPr>
            <a:spLocks noChangeAspect="1"/>
          </p:cNvSpPr>
          <p:nvPr/>
        </p:nvSpPr>
        <p:spPr>
          <a:xfrm>
            <a:off x="2424479" y="4230371"/>
            <a:ext cx="334846" cy="313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10" name="直接箭头连接符 58">
            <a:extLst>
              <a:ext uri="{FF2B5EF4-FFF2-40B4-BE49-F238E27FC236}">
                <a16:creationId xmlns:a16="http://schemas.microsoft.com/office/drawing/2014/main" id="{F128DE5F-9AAB-3B49-A549-4F90752327F8}"/>
              </a:ext>
            </a:extLst>
          </p:cNvPr>
          <p:cNvCxnSpPr>
            <a:cxnSpLocks/>
          </p:cNvCxnSpPr>
          <p:nvPr/>
        </p:nvCxnSpPr>
        <p:spPr>
          <a:xfrm>
            <a:off x="2333218" y="3939904"/>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61">
            <a:extLst>
              <a:ext uri="{FF2B5EF4-FFF2-40B4-BE49-F238E27FC236}">
                <a16:creationId xmlns:a16="http://schemas.microsoft.com/office/drawing/2014/main" id="{9532E978-B37C-1544-AD2C-1C072B8099BC}"/>
              </a:ext>
            </a:extLst>
          </p:cNvPr>
          <p:cNvCxnSpPr>
            <a:cxnSpLocks/>
          </p:cNvCxnSpPr>
          <p:nvPr/>
        </p:nvCxnSpPr>
        <p:spPr>
          <a:xfrm flipH="1">
            <a:off x="2319251" y="3646602"/>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直接箭头连接符 64">
            <a:extLst>
              <a:ext uri="{FF2B5EF4-FFF2-40B4-BE49-F238E27FC236}">
                <a16:creationId xmlns:a16="http://schemas.microsoft.com/office/drawing/2014/main" id="{85B7BEBC-17AA-2046-8EC7-37005827B1C4}"/>
              </a:ext>
            </a:extLst>
          </p:cNvPr>
          <p:cNvCxnSpPr>
            <a:cxnSpLocks/>
          </p:cNvCxnSpPr>
          <p:nvPr/>
        </p:nvCxnSpPr>
        <p:spPr>
          <a:xfrm flipH="1">
            <a:off x="2591903" y="3919060"/>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3" name="文本框 112">
            <a:extLst>
              <a:ext uri="{FF2B5EF4-FFF2-40B4-BE49-F238E27FC236}">
                <a16:creationId xmlns:a16="http://schemas.microsoft.com/office/drawing/2014/main" id="{22E28224-74C5-DA45-9B93-3EEEDAFB71A4}"/>
              </a:ext>
            </a:extLst>
          </p:cNvPr>
          <p:cNvSpPr txBox="1"/>
          <p:nvPr/>
        </p:nvSpPr>
        <p:spPr>
          <a:xfrm>
            <a:off x="2414157" y="4098253"/>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114" name="直接箭头连接符 21">
            <a:extLst>
              <a:ext uri="{FF2B5EF4-FFF2-40B4-BE49-F238E27FC236}">
                <a16:creationId xmlns:a16="http://schemas.microsoft.com/office/drawing/2014/main" id="{9CFB1DAF-F537-6941-9A50-8A7B5CDEECB6}"/>
              </a:ext>
            </a:extLst>
          </p:cNvPr>
          <p:cNvCxnSpPr>
            <a:cxnSpLocks/>
          </p:cNvCxnSpPr>
          <p:nvPr/>
        </p:nvCxnSpPr>
        <p:spPr>
          <a:xfrm>
            <a:off x="2333218" y="3331465"/>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64">
            <a:extLst>
              <a:ext uri="{FF2B5EF4-FFF2-40B4-BE49-F238E27FC236}">
                <a16:creationId xmlns:a16="http://schemas.microsoft.com/office/drawing/2014/main" id="{28D02D85-0538-614D-A304-995E7C417ECA}"/>
              </a:ext>
            </a:extLst>
          </p:cNvPr>
          <p:cNvCxnSpPr>
            <a:cxnSpLocks/>
          </p:cNvCxnSpPr>
          <p:nvPr/>
        </p:nvCxnSpPr>
        <p:spPr>
          <a:xfrm flipH="1">
            <a:off x="2591903" y="353836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64">
            <a:extLst>
              <a:ext uri="{FF2B5EF4-FFF2-40B4-BE49-F238E27FC236}">
                <a16:creationId xmlns:a16="http://schemas.microsoft.com/office/drawing/2014/main" id="{287ABD19-AE36-EF47-81A4-082D6F89655D}"/>
              </a:ext>
            </a:extLst>
          </p:cNvPr>
          <p:cNvCxnSpPr>
            <a:cxnSpLocks/>
          </p:cNvCxnSpPr>
          <p:nvPr/>
        </p:nvCxnSpPr>
        <p:spPr>
          <a:xfrm>
            <a:off x="2633758" y="320550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7" name="直接箭头连接符 30">
            <a:extLst>
              <a:ext uri="{FF2B5EF4-FFF2-40B4-BE49-F238E27FC236}">
                <a16:creationId xmlns:a16="http://schemas.microsoft.com/office/drawing/2014/main" id="{A9C77364-295B-DD46-8E80-8AD9230628B8}"/>
              </a:ext>
            </a:extLst>
          </p:cNvPr>
          <p:cNvCxnSpPr>
            <a:cxnSpLocks/>
          </p:cNvCxnSpPr>
          <p:nvPr/>
        </p:nvCxnSpPr>
        <p:spPr>
          <a:xfrm flipH="1">
            <a:off x="2714540" y="396505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8" name="直接箭头连接符 34">
            <a:extLst>
              <a:ext uri="{FF2B5EF4-FFF2-40B4-BE49-F238E27FC236}">
                <a16:creationId xmlns:a16="http://schemas.microsoft.com/office/drawing/2014/main" id="{0490B721-BCC9-1145-901D-C014C9041F9F}"/>
              </a:ext>
            </a:extLst>
          </p:cNvPr>
          <p:cNvCxnSpPr>
            <a:cxnSpLocks/>
          </p:cNvCxnSpPr>
          <p:nvPr/>
        </p:nvCxnSpPr>
        <p:spPr>
          <a:xfrm>
            <a:off x="2873403" y="3563304"/>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9" name="直接箭头连接符 64">
            <a:extLst>
              <a:ext uri="{FF2B5EF4-FFF2-40B4-BE49-F238E27FC236}">
                <a16:creationId xmlns:a16="http://schemas.microsoft.com/office/drawing/2014/main" id="{9B2817F5-51B2-DC4C-9B2F-F12E0048A743}"/>
              </a:ext>
            </a:extLst>
          </p:cNvPr>
          <p:cNvCxnSpPr>
            <a:cxnSpLocks/>
          </p:cNvCxnSpPr>
          <p:nvPr/>
        </p:nvCxnSpPr>
        <p:spPr>
          <a:xfrm flipH="1">
            <a:off x="2633759" y="3003525"/>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0" name="直接连接符 4">
            <a:extLst>
              <a:ext uri="{FF2B5EF4-FFF2-40B4-BE49-F238E27FC236}">
                <a16:creationId xmlns:a16="http://schemas.microsoft.com/office/drawing/2014/main" id="{F5882E56-3D9B-1444-9AA2-781D271D8E44}"/>
              </a:ext>
            </a:extLst>
          </p:cNvPr>
          <p:cNvCxnSpPr>
            <a:cxnSpLocks/>
          </p:cNvCxnSpPr>
          <p:nvPr/>
        </p:nvCxnSpPr>
        <p:spPr>
          <a:xfrm>
            <a:off x="4139952" y="2954603"/>
            <a:ext cx="23533" cy="3670955"/>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3" name="文本框 122">
            <a:extLst>
              <a:ext uri="{FF2B5EF4-FFF2-40B4-BE49-F238E27FC236}">
                <a16:creationId xmlns:a16="http://schemas.microsoft.com/office/drawing/2014/main" id="{C44AB8CF-FC62-A646-B975-9D138150B2C4}"/>
              </a:ext>
            </a:extLst>
          </p:cNvPr>
          <p:cNvSpPr txBox="1"/>
          <p:nvPr/>
        </p:nvSpPr>
        <p:spPr>
          <a:xfrm>
            <a:off x="3779912" y="4351715"/>
            <a:ext cx="937511" cy="584775"/>
          </a:xfrm>
          <a:prstGeom prst="rect">
            <a:avLst/>
          </a:prstGeom>
          <a:noFill/>
        </p:spPr>
        <p:txBody>
          <a:bodyPr wrap="square" rtlCol="0">
            <a:spAutoFit/>
          </a:bodyPr>
          <a:lstStyle/>
          <a:p>
            <a:r>
              <a:rPr kumimoji="1" lang="en-US" altLang="zh-CN" dirty="0"/>
              <a:t>V.S</a:t>
            </a:r>
            <a:endParaRPr kumimoji="1" lang="zh-CN" altLang="en-US" dirty="0"/>
          </a:p>
        </p:txBody>
      </p:sp>
      <p:sp>
        <p:nvSpPr>
          <p:cNvPr id="124" name="右箭头 123">
            <a:extLst>
              <a:ext uri="{FF2B5EF4-FFF2-40B4-BE49-F238E27FC236}">
                <a16:creationId xmlns:a16="http://schemas.microsoft.com/office/drawing/2014/main" id="{003E44B6-A9F7-734D-A86E-BFF4CFCA9210}"/>
              </a:ext>
            </a:extLst>
          </p:cNvPr>
          <p:cNvSpPr/>
          <p:nvPr/>
        </p:nvSpPr>
        <p:spPr>
          <a:xfrm rot="5400000">
            <a:off x="1165270" y="4746974"/>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25" name="矩形 124">
            <a:extLst>
              <a:ext uri="{FF2B5EF4-FFF2-40B4-BE49-F238E27FC236}">
                <a16:creationId xmlns:a16="http://schemas.microsoft.com/office/drawing/2014/main" id="{6CAF7412-45AB-564D-AE43-02853060ED92}"/>
              </a:ext>
            </a:extLst>
          </p:cNvPr>
          <p:cNvSpPr/>
          <p:nvPr/>
        </p:nvSpPr>
        <p:spPr>
          <a:xfrm>
            <a:off x="107504" y="4489956"/>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127" name="椭圆 126">
            <a:extLst>
              <a:ext uri="{FF2B5EF4-FFF2-40B4-BE49-F238E27FC236}">
                <a16:creationId xmlns:a16="http://schemas.microsoft.com/office/drawing/2014/main" id="{0729A9F0-1B91-8247-AA99-A01A28B58B48}"/>
              </a:ext>
            </a:extLst>
          </p:cNvPr>
          <p:cNvSpPr>
            <a:spLocks noChangeAspect="1"/>
          </p:cNvSpPr>
          <p:nvPr/>
        </p:nvSpPr>
        <p:spPr>
          <a:xfrm>
            <a:off x="1583504" y="6222501"/>
            <a:ext cx="334846" cy="33484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28" name="直接箭头连接符 58">
            <a:extLst>
              <a:ext uri="{FF2B5EF4-FFF2-40B4-BE49-F238E27FC236}">
                <a16:creationId xmlns:a16="http://schemas.microsoft.com/office/drawing/2014/main" id="{956684CE-23C2-E540-8667-6125C6C3DB53}"/>
              </a:ext>
            </a:extLst>
          </p:cNvPr>
          <p:cNvCxnSpPr>
            <a:cxnSpLocks/>
          </p:cNvCxnSpPr>
          <p:nvPr/>
        </p:nvCxnSpPr>
        <p:spPr>
          <a:xfrm>
            <a:off x="1492243" y="5952944"/>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61">
            <a:extLst>
              <a:ext uri="{FF2B5EF4-FFF2-40B4-BE49-F238E27FC236}">
                <a16:creationId xmlns:a16="http://schemas.microsoft.com/office/drawing/2014/main" id="{985DAA60-F28F-7B41-ADB5-81B0DD1BCF0C}"/>
              </a:ext>
            </a:extLst>
          </p:cNvPr>
          <p:cNvCxnSpPr>
            <a:cxnSpLocks/>
          </p:cNvCxnSpPr>
          <p:nvPr/>
        </p:nvCxnSpPr>
        <p:spPr>
          <a:xfrm flipH="1">
            <a:off x="1478276" y="5659642"/>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64">
            <a:extLst>
              <a:ext uri="{FF2B5EF4-FFF2-40B4-BE49-F238E27FC236}">
                <a16:creationId xmlns:a16="http://schemas.microsoft.com/office/drawing/2014/main" id="{9B35D382-D6D4-AD49-BC19-1C35496FF25C}"/>
              </a:ext>
            </a:extLst>
          </p:cNvPr>
          <p:cNvCxnSpPr>
            <a:cxnSpLocks/>
          </p:cNvCxnSpPr>
          <p:nvPr/>
        </p:nvCxnSpPr>
        <p:spPr>
          <a:xfrm>
            <a:off x="1750927" y="5913137"/>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1" name="文本框 130">
            <a:extLst>
              <a:ext uri="{FF2B5EF4-FFF2-40B4-BE49-F238E27FC236}">
                <a16:creationId xmlns:a16="http://schemas.microsoft.com/office/drawing/2014/main" id="{934A9AA5-7677-1149-9B70-FD18DA4EDA26}"/>
              </a:ext>
            </a:extLst>
          </p:cNvPr>
          <p:cNvSpPr txBox="1"/>
          <p:nvPr/>
        </p:nvSpPr>
        <p:spPr>
          <a:xfrm>
            <a:off x="1558906" y="6089603"/>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132" name="直接箭头连接符 21">
            <a:extLst>
              <a:ext uri="{FF2B5EF4-FFF2-40B4-BE49-F238E27FC236}">
                <a16:creationId xmlns:a16="http://schemas.microsoft.com/office/drawing/2014/main" id="{F59CF7CC-7F96-F146-9036-310A1D45E440}"/>
              </a:ext>
            </a:extLst>
          </p:cNvPr>
          <p:cNvCxnSpPr>
            <a:cxnSpLocks/>
          </p:cNvCxnSpPr>
          <p:nvPr/>
        </p:nvCxnSpPr>
        <p:spPr>
          <a:xfrm>
            <a:off x="1492243" y="5344505"/>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64">
            <a:extLst>
              <a:ext uri="{FF2B5EF4-FFF2-40B4-BE49-F238E27FC236}">
                <a16:creationId xmlns:a16="http://schemas.microsoft.com/office/drawing/2014/main" id="{D52D14D6-54BC-7D4C-ACFA-139C761DD611}"/>
              </a:ext>
            </a:extLst>
          </p:cNvPr>
          <p:cNvCxnSpPr>
            <a:cxnSpLocks/>
          </p:cNvCxnSpPr>
          <p:nvPr/>
        </p:nvCxnSpPr>
        <p:spPr>
          <a:xfrm flipH="1">
            <a:off x="1750928" y="555140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64">
            <a:extLst>
              <a:ext uri="{FF2B5EF4-FFF2-40B4-BE49-F238E27FC236}">
                <a16:creationId xmlns:a16="http://schemas.microsoft.com/office/drawing/2014/main" id="{02676195-9365-C64B-B3E8-D944CBFC97E8}"/>
              </a:ext>
            </a:extLst>
          </p:cNvPr>
          <p:cNvCxnSpPr>
            <a:cxnSpLocks/>
          </p:cNvCxnSpPr>
          <p:nvPr/>
        </p:nvCxnSpPr>
        <p:spPr>
          <a:xfrm>
            <a:off x="1792783" y="521854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30">
            <a:extLst>
              <a:ext uri="{FF2B5EF4-FFF2-40B4-BE49-F238E27FC236}">
                <a16:creationId xmlns:a16="http://schemas.microsoft.com/office/drawing/2014/main" id="{13DB34BD-26F2-1A41-83B1-32961E6CD633}"/>
              </a:ext>
            </a:extLst>
          </p:cNvPr>
          <p:cNvCxnSpPr>
            <a:cxnSpLocks/>
          </p:cNvCxnSpPr>
          <p:nvPr/>
        </p:nvCxnSpPr>
        <p:spPr>
          <a:xfrm flipH="1">
            <a:off x="1873565" y="597809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34">
            <a:extLst>
              <a:ext uri="{FF2B5EF4-FFF2-40B4-BE49-F238E27FC236}">
                <a16:creationId xmlns:a16="http://schemas.microsoft.com/office/drawing/2014/main" id="{88FA8306-B124-5649-BA5E-F9020857E4ED}"/>
              </a:ext>
            </a:extLst>
          </p:cNvPr>
          <p:cNvCxnSpPr>
            <a:cxnSpLocks/>
          </p:cNvCxnSpPr>
          <p:nvPr/>
        </p:nvCxnSpPr>
        <p:spPr>
          <a:xfrm flipH="1">
            <a:off x="2038960" y="5551400"/>
            <a:ext cx="13084" cy="399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64">
            <a:extLst>
              <a:ext uri="{FF2B5EF4-FFF2-40B4-BE49-F238E27FC236}">
                <a16:creationId xmlns:a16="http://schemas.microsoft.com/office/drawing/2014/main" id="{4FFCFE43-CBB1-B841-8E9A-CCC7D954A10C}"/>
              </a:ext>
            </a:extLst>
          </p:cNvPr>
          <p:cNvCxnSpPr>
            <a:cxnSpLocks/>
          </p:cNvCxnSpPr>
          <p:nvPr/>
        </p:nvCxnSpPr>
        <p:spPr>
          <a:xfrm flipH="1">
            <a:off x="1792784" y="4931168"/>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8" name="文本框 137">
            <a:extLst>
              <a:ext uri="{FF2B5EF4-FFF2-40B4-BE49-F238E27FC236}">
                <a16:creationId xmlns:a16="http://schemas.microsoft.com/office/drawing/2014/main" id="{2FF7C59F-B8B2-104F-8B1B-8024BBB4C9EB}"/>
              </a:ext>
            </a:extLst>
          </p:cNvPr>
          <p:cNvSpPr txBox="1"/>
          <p:nvPr/>
        </p:nvSpPr>
        <p:spPr>
          <a:xfrm>
            <a:off x="3087473" y="5502073"/>
            <a:ext cx="778167" cy="646331"/>
          </a:xfrm>
          <a:prstGeom prst="rect">
            <a:avLst/>
          </a:prstGeom>
          <a:noFill/>
        </p:spPr>
        <p:txBody>
          <a:bodyPr wrap="square" rtlCol="0">
            <a:spAutoFit/>
          </a:bodyPr>
          <a:lstStyle/>
          <a:p>
            <a:pPr algn="ctr"/>
            <a:r>
              <a:rPr kumimoji="1" lang="en-US" altLang="zh-CN" sz="1800" dirty="0">
                <a:solidFill>
                  <a:srgbClr val="0070C0"/>
                </a:solidFill>
              </a:rPr>
              <a:t>large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139" name="椭圆 138">
            <a:extLst>
              <a:ext uri="{FF2B5EF4-FFF2-40B4-BE49-F238E27FC236}">
                <a16:creationId xmlns:a16="http://schemas.microsoft.com/office/drawing/2014/main" id="{F8E60F27-287B-4D43-8DCA-8F881F90272C}"/>
              </a:ext>
            </a:extLst>
          </p:cNvPr>
          <p:cNvSpPr>
            <a:spLocks noChangeAspect="1"/>
          </p:cNvSpPr>
          <p:nvPr/>
        </p:nvSpPr>
        <p:spPr>
          <a:xfrm>
            <a:off x="2541859" y="6260802"/>
            <a:ext cx="334846" cy="3348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40" name="直接箭头连接符 58">
            <a:extLst>
              <a:ext uri="{FF2B5EF4-FFF2-40B4-BE49-F238E27FC236}">
                <a16:creationId xmlns:a16="http://schemas.microsoft.com/office/drawing/2014/main" id="{0BB1E9DF-EC8F-E34A-9B07-50F12B736848}"/>
              </a:ext>
            </a:extLst>
          </p:cNvPr>
          <p:cNvCxnSpPr>
            <a:cxnSpLocks/>
          </p:cNvCxnSpPr>
          <p:nvPr/>
        </p:nvCxnSpPr>
        <p:spPr>
          <a:xfrm>
            <a:off x="2450598" y="5991245"/>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61">
            <a:extLst>
              <a:ext uri="{FF2B5EF4-FFF2-40B4-BE49-F238E27FC236}">
                <a16:creationId xmlns:a16="http://schemas.microsoft.com/office/drawing/2014/main" id="{F6BB41F1-E18E-9543-A8B1-F73D15B2F984}"/>
              </a:ext>
            </a:extLst>
          </p:cNvPr>
          <p:cNvCxnSpPr>
            <a:cxnSpLocks/>
          </p:cNvCxnSpPr>
          <p:nvPr/>
        </p:nvCxnSpPr>
        <p:spPr>
          <a:xfrm flipH="1">
            <a:off x="2436631" y="5697943"/>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64">
            <a:extLst>
              <a:ext uri="{FF2B5EF4-FFF2-40B4-BE49-F238E27FC236}">
                <a16:creationId xmlns:a16="http://schemas.microsoft.com/office/drawing/2014/main" id="{91935900-B1C7-1340-9195-673D8457DC07}"/>
              </a:ext>
            </a:extLst>
          </p:cNvPr>
          <p:cNvCxnSpPr>
            <a:cxnSpLocks/>
          </p:cNvCxnSpPr>
          <p:nvPr/>
        </p:nvCxnSpPr>
        <p:spPr>
          <a:xfrm>
            <a:off x="2709282" y="5951438"/>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3" name="文本框 142">
            <a:extLst>
              <a:ext uri="{FF2B5EF4-FFF2-40B4-BE49-F238E27FC236}">
                <a16:creationId xmlns:a16="http://schemas.microsoft.com/office/drawing/2014/main" id="{5402E9E0-BE6C-424E-8FEE-3C3CE4A20A6F}"/>
              </a:ext>
            </a:extLst>
          </p:cNvPr>
          <p:cNvSpPr txBox="1"/>
          <p:nvPr/>
        </p:nvSpPr>
        <p:spPr>
          <a:xfrm>
            <a:off x="2526332" y="6149594"/>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144" name="直接箭头连接符 21">
            <a:extLst>
              <a:ext uri="{FF2B5EF4-FFF2-40B4-BE49-F238E27FC236}">
                <a16:creationId xmlns:a16="http://schemas.microsoft.com/office/drawing/2014/main" id="{00AEE70D-DC97-714F-B031-06A09864BD29}"/>
              </a:ext>
            </a:extLst>
          </p:cNvPr>
          <p:cNvCxnSpPr>
            <a:cxnSpLocks/>
          </p:cNvCxnSpPr>
          <p:nvPr/>
        </p:nvCxnSpPr>
        <p:spPr>
          <a:xfrm>
            <a:off x="2450598" y="5382806"/>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64">
            <a:extLst>
              <a:ext uri="{FF2B5EF4-FFF2-40B4-BE49-F238E27FC236}">
                <a16:creationId xmlns:a16="http://schemas.microsoft.com/office/drawing/2014/main" id="{2B09CDF1-FE27-5C47-9076-874201E51A08}"/>
              </a:ext>
            </a:extLst>
          </p:cNvPr>
          <p:cNvCxnSpPr>
            <a:cxnSpLocks/>
          </p:cNvCxnSpPr>
          <p:nvPr/>
        </p:nvCxnSpPr>
        <p:spPr>
          <a:xfrm flipH="1">
            <a:off x="2709283" y="5589701"/>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64">
            <a:extLst>
              <a:ext uri="{FF2B5EF4-FFF2-40B4-BE49-F238E27FC236}">
                <a16:creationId xmlns:a16="http://schemas.microsoft.com/office/drawing/2014/main" id="{C5CBF752-87B8-5C41-95D1-37879F157B68}"/>
              </a:ext>
            </a:extLst>
          </p:cNvPr>
          <p:cNvCxnSpPr>
            <a:cxnSpLocks/>
          </p:cNvCxnSpPr>
          <p:nvPr/>
        </p:nvCxnSpPr>
        <p:spPr>
          <a:xfrm>
            <a:off x="2751138" y="5256841"/>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7" name="直接箭头连接符 30">
            <a:extLst>
              <a:ext uri="{FF2B5EF4-FFF2-40B4-BE49-F238E27FC236}">
                <a16:creationId xmlns:a16="http://schemas.microsoft.com/office/drawing/2014/main" id="{BE46BD01-5BD8-EA48-8082-E9B71A687522}"/>
              </a:ext>
            </a:extLst>
          </p:cNvPr>
          <p:cNvCxnSpPr>
            <a:cxnSpLocks/>
          </p:cNvCxnSpPr>
          <p:nvPr/>
        </p:nvCxnSpPr>
        <p:spPr>
          <a:xfrm flipH="1">
            <a:off x="2831920" y="6016392"/>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8" name="直接箭头连接符 34">
            <a:extLst>
              <a:ext uri="{FF2B5EF4-FFF2-40B4-BE49-F238E27FC236}">
                <a16:creationId xmlns:a16="http://schemas.microsoft.com/office/drawing/2014/main" id="{0B91B78A-8813-8E40-B49A-7E29040BDC98}"/>
              </a:ext>
            </a:extLst>
          </p:cNvPr>
          <p:cNvCxnSpPr>
            <a:cxnSpLocks/>
          </p:cNvCxnSpPr>
          <p:nvPr/>
        </p:nvCxnSpPr>
        <p:spPr>
          <a:xfrm flipH="1">
            <a:off x="2997315" y="5589701"/>
            <a:ext cx="13084" cy="399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64">
            <a:extLst>
              <a:ext uri="{FF2B5EF4-FFF2-40B4-BE49-F238E27FC236}">
                <a16:creationId xmlns:a16="http://schemas.microsoft.com/office/drawing/2014/main" id="{9B00DB40-9E60-1E4B-BF34-6E0E178B2FF9}"/>
              </a:ext>
            </a:extLst>
          </p:cNvPr>
          <p:cNvCxnSpPr>
            <a:cxnSpLocks/>
          </p:cNvCxnSpPr>
          <p:nvPr/>
        </p:nvCxnSpPr>
        <p:spPr>
          <a:xfrm flipH="1">
            <a:off x="2751139" y="4969469"/>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F56CDD56-20F7-F24E-9AEB-C7A46D10B66D}"/>
              </a:ext>
            </a:extLst>
          </p:cNvPr>
          <p:cNvSpPr txBox="1"/>
          <p:nvPr/>
        </p:nvSpPr>
        <p:spPr>
          <a:xfrm>
            <a:off x="18715" y="3628764"/>
            <a:ext cx="1182761"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endParaRPr kumimoji="1" lang="zh-CN" altLang="en-US" sz="1600" b="0" dirty="0">
              <a:solidFill>
                <a:srgbClr val="C00000"/>
              </a:solidFill>
              <a:latin typeface="Comic Sans MS" panose="030F0902030302020204" pitchFamily="66" charset="0"/>
              <a:cs typeface="Cavolini" panose="03000502040302020204" pitchFamily="66" charset="0"/>
            </a:endParaRPr>
          </a:p>
        </p:txBody>
      </p:sp>
      <p:sp>
        <p:nvSpPr>
          <p:cNvPr id="151" name="文本框 150">
            <a:extLst>
              <a:ext uri="{FF2B5EF4-FFF2-40B4-BE49-F238E27FC236}">
                <a16:creationId xmlns:a16="http://schemas.microsoft.com/office/drawing/2014/main" id="{716C266F-9630-0146-939D-62B0A6921404}"/>
              </a:ext>
            </a:extLst>
          </p:cNvPr>
          <p:cNvSpPr txBox="1"/>
          <p:nvPr/>
        </p:nvSpPr>
        <p:spPr>
          <a:xfrm>
            <a:off x="131120" y="2765958"/>
            <a:ext cx="1100687" cy="338554"/>
          </a:xfrm>
          <a:prstGeom prst="rect">
            <a:avLst/>
          </a:prstGeom>
          <a:noFill/>
          <a:ln w="38100">
            <a:solidFill>
              <a:srgbClr val="C00000"/>
            </a:solidFill>
          </a:ln>
        </p:spPr>
        <p:txBody>
          <a:bodyPr wrap="square" rtlCol="0">
            <a:spAutoFit/>
          </a:bodyPr>
          <a:lstStyle/>
          <a:p>
            <a:pPr algn="ctr"/>
            <a:r>
              <a:rPr kumimoji="1" lang="en-US" altLang="zh-CN" sz="1600" dirty="0"/>
              <a:t>Method 1</a:t>
            </a:r>
            <a:endParaRPr kumimoji="1" lang="zh-CN" altLang="en-US" sz="1600" dirty="0"/>
          </a:p>
        </p:txBody>
      </p:sp>
      <p:sp>
        <p:nvSpPr>
          <p:cNvPr id="152" name="椭圆 151">
            <a:extLst>
              <a:ext uri="{FF2B5EF4-FFF2-40B4-BE49-F238E27FC236}">
                <a16:creationId xmlns:a16="http://schemas.microsoft.com/office/drawing/2014/main" id="{7A04B4CE-FD49-DD49-BE91-1AEACDB8E777}"/>
              </a:ext>
            </a:extLst>
          </p:cNvPr>
          <p:cNvSpPr/>
          <p:nvPr/>
        </p:nvSpPr>
        <p:spPr>
          <a:xfrm>
            <a:off x="820071" y="2868039"/>
            <a:ext cx="3042665"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9" name="椭圆 188">
            <a:extLst>
              <a:ext uri="{FF2B5EF4-FFF2-40B4-BE49-F238E27FC236}">
                <a16:creationId xmlns:a16="http://schemas.microsoft.com/office/drawing/2014/main" id="{59117B8F-B5BF-F54F-B2B4-03681A8666B0}"/>
              </a:ext>
            </a:extLst>
          </p:cNvPr>
          <p:cNvSpPr/>
          <p:nvPr/>
        </p:nvSpPr>
        <p:spPr>
          <a:xfrm>
            <a:off x="931590" y="4876465"/>
            <a:ext cx="2992338"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0" name="文本框 189">
            <a:extLst>
              <a:ext uri="{FF2B5EF4-FFF2-40B4-BE49-F238E27FC236}">
                <a16:creationId xmlns:a16="http://schemas.microsoft.com/office/drawing/2014/main" id="{A9377A28-2FD9-AD43-B10B-22783573B2F5}"/>
              </a:ext>
            </a:extLst>
          </p:cNvPr>
          <p:cNvSpPr txBox="1"/>
          <p:nvPr/>
        </p:nvSpPr>
        <p:spPr>
          <a:xfrm>
            <a:off x="107992" y="5611054"/>
            <a:ext cx="1198692"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p>
        </p:txBody>
      </p:sp>
      <p:sp>
        <p:nvSpPr>
          <p:cNvPr id="191" name="椭圆 190">
            <a:extLst>
              <a:ext uri="{FF2B5EF4-FFF2-40B4-BE49-F238E27FC236}">
                <a16:creationId xmlns:a16="http://schemas.microsoft.com/office/drawing/2014/main" id="{939677F6-3826-5742-96D9-71DCB8539477}"/>
              </a:ext>
            </a:extLst>
          </p:cNvPr>
          <p:cNvSpPr>
            <a:spLocks noChangeAspect="1"/>
          </p:cNvSpPr>
          <p:nvPr/>
        </p:nvSpPr>
        <p:spPr>
          <a:xfrm>
            <a:off x="5829356" y="4259643"/>
            <a:ext cx="334846" cy="31393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192" name="直接箭头连接符 58">
            <a:extLst>
              <a:ext uri="{FF2B5EF4-FFF2-40B4-BE49-F238E27FC236}">
                <a16:creationId xmlns:a16="http://schemas.microsoft.com/office/drawing/2014/main" id="{E6A1EE2F-5244-704A-84C9-DA2823B61BEF}"/>
              </a:ext>
            </a:extLst>
          </p:cNvPr>
          <p:cNvCxnSpPr>
            <a:cxnSpLocks/>
          </p:cNvCxnSpPr>
          <p:nvPr/>
        </p:nvCxnSpPr>
        <p:spPr>
          <a:xfrm>
            <a:off x="5738095" y="3969176"/>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3" name="直接箭头连接符 61">
            <a:extLst>
              <a:ext uri="{FF2B5EF4-FFF2-40B4-BE49-F238E27FC236}">
                <a16:creationId xmlns:a16="http://schemas.microsoft.com/office/drawing/2014/main" id="{C95A71FC-76C7-FF41-9902-8710A12E38C8}"/>
              </a:ext>
            </a:extLst>
          </p:cNvPr>
          <p:cNvCxnSpPr>
            <a:cxnSpLocks/>
          </p:cNvCxnSpPr>
          <p:nvPr/>
        </p:nvCxnSpPr>
        <p:spPr>
          <a:xfrm flipH="1">
            <a:off x="5724128" y="3675874"/>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4" name="直接箭头连接符 64">
            <a:extLst>
              <a:ext uri="{FF2B5EF4-FFF2-40B4-BE49-F238E27FC236}">
                <a16:creationId xmlns:a16="http://schemas.microsoft.com/office/drawing/2014/main" id="{8917152F-59A6-3446-AE38-B176C144047A}"/>
              </a:ext>
            </a:extLst>
          </p:cNvPr>
          <p:cNvCxnSpPr>
            <a:cxnSpLocks/>
          </p:cNvCxnSpPr>
          <p:nvPr/>
        </p:nvCxnSpPr>
        <p:spPr>
          <a:xfrm flipH="1">
            <a:off x="5996780" y="3948332"/>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5" name="文本框 194">
            <a:extLst>
              <a:ext uri="{FF2B5EF4-FFF2-40B4-BE49-F238E27FC236}">
                <a16:creationId xmlns:a16="http://schemas.microsoft.com/office/drawing/2014/main" id="{512D497F-DA44-064C-B5FA-BF671C9DC99F}"/>
              </a:ext>
            </a:extLst>
          </p:cNvPr>
          <p:cNvSpPr txBox="1"/>
          <p:nvPr/>
        </p:nvSpPr>
        <p:spPr>
          <a:xfrm>
            <a:off x="5809963" y="4105835"/>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196" name="直接箭头连接符 21">
            <a:extLst>
              <a:ext uri="{FF2B5EF4-FFF2-40B4-BE49-F238E27FC236}">
                <a16:creationId xmlns:a16="http://schemas.microsoft.com/office/drawing/2014/main" id="{92999A4F-6440-2A4A-9A01-EFEAF77D65DE}"/>
              </a:ext>
            </a:extLst>
          </p:cNvPr>
          <p:cNvCxnSpPr>
            <a:cxnSpLocks/>
          </p:cNvCxnSpPr>
          <p:nvPr/>
        </p:nvCxnSpPr>
        <p:spPr>
          <a:xfrm>
            <a:off x="5738095" y="3360737"/>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64">
            <a:extLst>
              <a:ext uri="{FF2B5EF4-FFF2-40B4-BE49-F238E27FC236}">
                <a16:creationId xmlns:a16="http://schemas.microsoft.com/office/drawing/2014/main" id="{A5BD7A93-F341-9842-9211-EDE7CD6123C0}"/>
              </a:ext>
            </a:extLst>
          </p:cNvPr>
          <p:cNvCxnSpPr>
            <a:cxnSpLocks/>
          </p:cNvCxnSpPr>
          <p:nvPr/>
        </p:nvCxnSpPr>
        <p:spPr>
          <a:xfrm flipH="1">
            <a:off x="5996780" y="3567632"/>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64">
            <a:extLst>
              <a:ext uri="{FF2B5EF4-FFF2-40B4-BE49-F238E27FC236}">
                <a16:creationId xmlns:a16="http://schemas.microsoft.com/office/drawing/2014/main" id="{97DABB3B-3814-1144-BA7B-5B9A57D62B67}"/>
              </a:ext>
            </a:extLst>
          </p:cNvPr>
          <p:cNvCxnSpPr>
            <a:cxnSpLocks/>
          </p:cNvCxnSpPr>
          <p:nvPr/>
        </p:nvCxnSpPr>
        <p:spPr>
          <a:xfrm>
            <a:off x="6038635" y="3234772"/>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9" name="直接箭头连接符 30">
            <a:extLst>
              <a:ext uri="{FF2B5EF4-FFF2-40B4-BE49-F238E27FC236}">
                <a16:creationId xmlns:a16="http://schemas.microsoft.com/office/drawing/2014/main" id="{FF4040AB-3037-064C-A0AE-5D166DCFC230}"/>
              </a:ext>
            </a:extLst>
          </p:cNvPr>
          <p:cNvCxnSpPr>
            <a:cxnSpLocks/>
          </p:cNvCxnSpPr>
          <p:nvPr/>
        </p:nvCxnSpPr>
        <p:spPr>
          <a:xfrm flipH="1">
            <a:off x="6119417" y="3994323"/>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0" name="直接箭头连接符 34">
            <a:extLst>
              <a:ext uri="{FF2B5EF4-FFF2-40B4-BE49-F238E27FC236}">
                <a16:creationId xmlns:a16="http://schemas.microsoft.com/office/drawing/2014/main" id="{70B28961-BBBE-B240-AF8B-5C66C1911A28}"/>
              </a:ext>
            </a:extLst>
          </p:cNvPr>
          <p:cNvCxnSpPr>
            <a:cxnSpLocks/>
          </p:cNvCxnSpPr>
          <p:nvPr/>
        </p:nvCxnSpPr>
        <p:spPr>
          <a:xfrm>
            <a:off x="6278280" y="3592576"/>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64">
            <a:extLst>
              <a:ext uri="{FF2B5EF4-FFF2-40B4-BE49-F238E27FC236}">
                <a16:creationId xmlns:a16="http://schemas.microsoft.com/office/drawing/2014/main" id="{5961EAFC-08F7-2E46-A9E8-A1D843BAE7E8}"/>
              </a:ext>
            </a:extLst>
          </p:cNvPr>
          <p:cNvCxnSpPr>
            <a:cxnSpLocks/>
          </p:cNvCxnSpPr>
          <p:nvPr/>
        </p:nvCxnSpPr>
        <p:spPr>
          <a:xfrm flipH="1">
            <a:off x="6038636" y="3032797"/>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3" name="椭圆 202">
            <a:extLst>
              <a:ext uri="{FF2B5EF4-FFF2-40B4-BE49-F238E27FC236}">
                <a16:creationId xmlns:a16="http://schemas.microsoft.com/office/drawing/2014/main" id="{0F037D9A-54FD-D844-85DE-6FC69A74D5FC}"/>
              </a:ext>
            </a:extLst>
          </p:cNvPr>
          <p:cNvSpPr>
            <a:spLocks noChangeAspect="1"/>
          </p:cNvSpPr>
          <p:nvPr/>
        </p:nvSpPr>
        <p:spPr>
          <a:xfrm>
            <a:off x="6693452" y="4262034"/>
            <a:ext cx="334846" cy="313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204" name="直接箭头连接符 58">
            <a:extLst>
              <a:ext uri="{FF2B5EF4-FFF2-40B4-BE49-F238E27FC236}">
                <a16:creationId xmlns:a16="http://schemas.microsoft.com/office/drawing/2014/main" id="{4E89B9F7-584A-E046-B828-DB08310946BF}"/>
              </a:ext>
            </a:extLst>
          </p:cNvPr>
          <p:cNvCxnSpPr>
            <a:cxnSpLocks/>
          </p:cNvCxnSpPr>
          <p:nvPr/>
        </p:nvCxnSpPr>
        <p:spPr>
          <a:xfrm>
            <a:off x="6602191" y="3971567"/>
            <a:ext cx="142825" cy="2638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5" name="直接箭头连接符 61">
            <a:extLst>
              <a:ext uri="{FF2B5EF4-FFF2-40B4-BE49-F238E27FC236}">
                <a16:creationId xmlns:a16="http://schemas.microsoft.com/office/drawing/2014/main" id="{DB1247CB-AFD1-DE4B-A6B4-A30A977A5255}"/>
              </a:ext>
            </a:extLst>
          </p:cNvPr>
          <p:cNvCxnSpPr>
            <a:cxnSpLocks/>
          </p:cNvCxnSpPr>
          <p:nvPr/>
        </p:nvCxnSpPr>
        <p:spPr>
          <a:xfrm flipH="1">
            <a:off x="6588224" y="3678265"/>
            <a:ext cx="122332" cy="291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6" name="直接箭头连接符 64">
            <a:extLst>
              <a:ext uri="{FF2B5EF4-FFF2-40B4-BE49-F238E27FC236}">
                <a16:creationId xmlns:a16="http://schemas.microsoft.com/office/drawing/2014/main" id="{64E18155-E58F-D544-A52E-ADF77F1B3A6C}"/>
              </a:ext>
            </a:extLst>
          </p:cNvPr>
          <p:cNvCxnSpPr>
            <a:cxnSpLocks/>
          </p:cNvCxnSpPr>
          <p:nvPr/>
        </p:nvCxnSpPr>
        <p:spPr>
          <a:xfrm flipH="1">
            <a:off x="6860876" y="3950723"/>
            <a:ext cx="1" cy="28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7" name="文本框 206">
            <a:extLst>
              <a:ext uri="{FF2B5EF4-FFF2-40B4-BE49-F238E27FC236}">
                <a16:creationId xmlns:a16="http://schemas.microsoft.com/office/drawing/2014/main" id="{CEF2FE58-6F1E-8842-B734-115685E67BAB}"/>
              </a:ext>
            </a:extLst>
          </p:cNvPr>
          <p:cNvSpPr txBox="1"/>
          <p:nvPr/>
        </p:nvSpPr>
        <p:spPr>
          <a:xfrm>
            <a:off x="6670046" y="4129916"/>
            <a:ext cx="334846" cy="523220"/>
          </a:xfrm>
          <a:prstGeom prst="rect">
            <a:avLst/>
          </a:prstGeom>
          <a:noFill/>
        </p:spPr>
        <p:txBody>
          <a:bodyPr wrap="square" rtlCol="0">
            <a:spAutoFit/>
          </a:bodyPr>
          <a:lstStyle/>
          <a:p>
            <a:r>
              <a:rPr kumimoji="1" lang="en-US" altLang="zh-CN" sz="2800" dirty="0">
                <a:solidFill>
                  <a:sysClr val="windowText" lastClr="000000"/>
                </a:solidFill>
              </a:rPr>
              <a:t>v</a:t>
            </a:r>
            <a:endParaRPr kumimoji="1" lang="zh-CN" altLang="en-US" sz="2800" dirty="0">
              <a:solidFill>
                <a:sysClr val="windowText" lastClr="000000"/>
              </a:solidFill>
            </a:endParaRPr>
          </a:p>
        </p:txBody>
      </p:sp>
      <p:cxnSp>
        <p:nvCxnSpPr>
          <p:cNvPr id="208" name="直接箭头连接符 21">
            <a:extLst>
              <a:ext uri="{FF2B5EF4-FFF2-40B4-BE49-F238E27FC236}">
                <a16:creationId xmlns:a16="http://schemas.microsoft.com/office/drawing/2014/main" id="{BBD2BF32-20EF-9442-BA2D-C9A5CCF0CE41}"/>
              </a:ext>
            </a:extLst>
          </p:cNvPr>
          <p:cNvCxnSpPr>
            <a:cxnSpLocks/>
          </p:cNvCxnSpPr>
          <p:nvPr/>
        </p:nvCxnSpPr>
        <p:spPr>
          <a:xfrm>
            <a:off x="6602191" y="3363128"/>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64">
            <a:extLst>
              <a:ext uri="{FF2B5EF4-FFF2-40B4-BE49-F238E27FC236}">
                <a16:creationId xmlns:a16="http://schemas.microsoft.com/office/drawing/2014/main" id="{A2685D37-5152-8A49-B200-32474F52D1CD}"/>
              </a:ext>
            </a:extLst>
          </p:cNvPr>
          <p:cNvCxnSpPr>
            <a:cxnSpLocks/>
          </p:cNvCxnSpPr>
          <p:nvPr/>
        </p:nvCxnSpPr>
        <p:spPr>
          <a:xfrm flipH="1">
            <a:off x="6860876" y="3570023"/>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64">
            <a:extLst>
              <a:ext uri="{FF2B5EF4-FFF2-40B4-BE49-F238E27FC236}">
                <a16:creationId xmlns:a16="http://schemas.microsoft.com/office/drawing/2014/main" id="{DA644EE6-4659-6145-B9E6-B2B80B46EFCD}"/>
              </a:ext>
            </a:extLst>
          </p:cNvPr>
          <p:cNvCxnSpPr>
            <a:cxnSpLocks/>
          </p:cNvCxnSpPr>
          <p:nvPr/>
        </p:nvCxnSpPr>
        <p:spPr>
          <a:xfrm>
            <a:off x="6902731" y="3237163"/>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1" name="直接箭头连接符 30">
            <a:extLst>
              <a:ext uri="{FF2B5EF4-FFF2-40B4-BE49-F238E27FC236}">
                <a16:creationId xmlns:a16="http://schemas.microsoft.com/office/drawing/2014/main" id="{555E6CB2-8FB9-C74C-BE84-7EDE8E08BC12}"/>
              </a:ext>
            </a:extLst>
          </p:cNvPr>
          <p:cNvCxnSpPr>
            <a:cxnSpLocks/>
          </p:cNvCxnSpPr>
          <p:nvPr/>
        </p:nvCxnSpPr>
        <p:spPr>
          <a:xfrm flipH="1">
            <a:off x="6983513" y="3996714"/>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34">
            <a:extLst>
              <a:ext uri="{FF2B5EF4-FFF2-40B4-BE49-F238E27FC236}">
                <a16:creationId xmlns:a16="http://schemas.microsoft.com/office/drawing/2014/main" id="{F68DDD94-1A6D-6542-8C73-1D53C97A8424}"/>
              </a:ext>
            </a:extLst>
          </p:cNvPr>
          <p:cNvCxnSpPr>
            <a:cxnSpLocks/>
          </p:cNvCxnSpPr>
          <p:nvPr/>
        </p:nvCxnSpPr>
        <p:spPr>
          <a:xfrm>
            <a:off x="7142376" y="3594967"/>
            <a:ext cx="6532" cy="3744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64">
            <a:extLst>
              <a:ext uri="{FF2B5EF4-FFF2-40B4-BE49-F238E27FC236}">
                <a16:creationId xmlns:a16="http://schemas.microsoft.com/office/drawing/2014/main" id="{08DECEE0-36D9-994B-A8EF-C1DEE4E3BD2C}"/>
              </a:ext>
            </a:extLst>
          </p:cNvPr>
          <p:cNvCxnSpPr>
            <a:cxnSpLocks/>
          </p:cNvCxnSpPr>
          <p:nvPr/>
        </p:nvCxnSpPr>
        <p:spPr>
          <a:xfrm flipH="1">
            <a:off x="6902732" y="3035188"/>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4" name="右箭头 213">
            <a:extLst>
              <a:ext uri="{FF2B5EF4-FFF2-40B4-BE49-F238E27FC236}">
                <a16:creationId xmlns:a16="http://schemas.microsoft.com/office/drawing/2014/main" id="{C0593BC4-4AFB-6845-BB9B-6A4D186F7E62}"/>
              </a:ext>
            </a:extLst>
          </p:cNvPr>
          <p:cNvSpPr/>
          <p:nvPr/>
        </p:nvSpPr>
        <p:spPr>
          <a:xfrm rot="5400000">
            <a:off x="7330134" y="4707923"/>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215" name="矩形 214">
            <a:extLst>
              <a:ext uri="{FF2B5EF4-FFF2-40B4-BE49-F238E27FC236}">
                <a16:creationId xmlns:a16="http://schemas.microsoft.com/office/drawing/2014/main" id="{639FE71F-0AF3-4D46-90EB-88E11C2B5608}"/>
              </a:ext>
            </a:extLst>
          </p:cNvPr>
          <p:cNvSpPr/>
          <p:nvPr/>
        </p:nvSpPr>
        <p:spPr>
          <a:xfrm>
            <a:off x="7564912" y="4444628"/>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216" name="椭圆 215">
            <a:extLst>
              <a:ext uri="{FF2B5EF4-FFF2-40B4-BE49-F238E27FC236}">
                <a16:creationId xmlns:a16="http://schemas.microsoft.com/office/drawing/2014/main" id="{721ABA1E-5FF0-634F-BA9D-718BC673A063}"/>
              </a:ext>
            </a:extLst>
          </p:cNvPr>
          <p:cNvSpPr>
            <a:spLocks noChangeAspect="1"/>
          </p:cNvSpPr>
          <p:nvPr/>
        </p:nvSpPr>
        <p:spPr>
          <a:xfrm>
            <a:off x="5434070" y="6222501"/>
            <a:ext cx="334846" cy="33484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217" name="直接箭头连接符 58">
            <a:extLst>
              <a:ext uri="{FF2B5EF4-FFF2-40B4-BE49-F238E27FC236}">
                <a16:creationId xmlns:a16="http://schemas.microsoft.com/office/drawing/2014/main" id="{69FA99E9-2B6F-0B4A-B1FF-0A29478CBC15}"/>
              </a:ext>
            </a:extLst>
          </p:cNvPr>
          <p:cNvCxnSpPr>
            <a:cxnSpLocks/>
          </p:cNvCxnSpPr>
          <p:nvPr/>
        </p:nvCxnSpPr>
        <p:spPr>
          <a:xfrm>
            <a:off x="5458858" y="5917569"/>
            <a:ext cx="57596" cy="290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61">
            <a:extLst>
              <a:ext uri="{FF2B5EF4-FFF2-40B4-BE49-F238E27FC236}">
                <a16:creationId xmlns:a16="http://schemas.microsoft.com/office/drawing/2014/main" id="{27AD4515-C96D-7D47-A5BA-67AA61DA0491}"/>
              </a:ext>
            </a:extLst>
          </p:cNvPr>
          <p:cNvCxnSpPr>
            <a:cxnSpLocks/>
          </p:cNvCxnSpPr>
          <p:nvPr/>
        </p:nvCxnSpPr>
        <p:spPr>
          <a:xfrm flipH="1">
            <a:off x="5468155" y="5620162"/>
            <a:ext cx="62266" cy="330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64">
            <a:extLst>
              <a:ext uri="{FF2B5EF4-FFF2-40B4-BE49-F238E27FC236}">
                <a16:creationId xmlns:a16="http://schemas.microsoft.com/office/drawing/2014/main" id="{187B0357-354D-AE48-834F-695F7E985FE3}"/>
              </a:ext>
            </a:extLst>
          </p:cNvPr>
          <p:cNvCxnSpPr>
            <a:cxnSpLocks/>
          </p:cNvCxnSpPr>
          <p:nvPr/>
        </p:nvCxnSpPr>
        <p:spPr>
          <a:xfrm>
            <a:off x="5601493" y="5913137"/>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0" name="文本框 219">
            <a:extLst>
              <a:ext uri="{FF2B5EF4-FFF2-40B4-BE49-F238E27FC236}">
                <a16:creationId xmlns:a16="http://schemas.microsoft.com/office/drawing/2014/main" id="{437EB5EB-56E0-934F-A5CE-355FEE112A3C}"/>
              </a:ext>
            </a:extLst>
          </p:cNvPr>
          <p:cNvSpPr txBox="1"/>
          <p:nvPr/>
        </p:nvSpPr>
        <p:spPr>
          <a:xfrm>
            <a:off x="5409472" y="6089603"/>
            <a:ext cx="334846" cy="523220"/>
          </a:xfrm>
          <a:prstGeom prst="rect">
            <a:avLst/>
          </a:prstGeom>
          <a:noFill/>
        </p:spPr>
        <p:txBody>
          <a:bodyPr wrap="square" rtlCol="0">
            <a:spAutoFit/>
          </a:bodyPr>
          <a:lstStyle/>
          <a:p>
            <a:r>
              <a:rPr kumimoji="1" lang="en-US" altLang="zh-CN" sz="2800" dirty="0">
                <a:solidFill>
                  <a:schemeClr val="bg1"/>
                </a:solidFill>
              </a:rPr>
              <a:t>u</a:t>
            </a:r>
            <a:endParaRPr kumimoji="1" lang="zh-CN" altLang="en-US" sz="2800" dirty="0">
              <a:solidFill>
                <a:schemeClr val="bg1"/>
              </a:solidFill>
            </a:endParaRPr>
          </a:p>
        </p:txBody>
      </p:sp>
      <p:cxnSp>
        <p:nvCxnSpPr>
          <p:cNvPr id="221" name="直接箭头连接符 21">
            <a:extLst>
              <a:ext uri="{FF2B5EF4-FFF2-40B4-BE49-F238E27FC236}">
                <a16:creationId xmlns:a16="http://schemas.microsoft.com/office/drawing/2014/main" id="{A2680659-63B1-AC46-821B-2F4258946652}"/>
              </a:ext>
            </a:extLst>
          </p:cNvPr>
          <p:cNvCxnSpPr>
            <a:cxnSpLocks/>
          </p:cNvCxnSpPr>
          <p:nvPr/>
        </p:nvCxnSpPr>
        <p:spPr>
          <a:xfrm>
            <a:off x="5397172" y="5299100"/>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64">
            <a:extLst>
              <a:ext uri="{FF2B5EF4-FFF2-40B4-BE49-F238E27FC236}">
                <a16:creationId xmlns:a16="http://schemas.microsoft.com/office/drawing/2014/main" id="{5E0DD01A-F8D2-174F-BAD8-A80671F5440A}"/>
              </a:ext>
            </a:extLst>
          </p:cNvPr>
          <p:cNvCxnSpPr>
            <a:cxnSpLocks/>
          </p:cNvCxnSpPr>
          <p:nvPr/>
        </p:nvCxnSpPr>
        <p:spPr>
          <a:xfrm flipH="1">
            <a:off x="5601494" y="5551400"/>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64">
            <a:extLst>
              <a:ext uri="{FF2B5EF4-FFF2-40B4-BE49-F238E27FC236}">
                <a16:creationId xmlns:a16="http://schemas.microsoft.com/office/drawing/2014/main" id="{7D62DC26-83C4-174C-A647-BCC274D92803}"/>
              </a:ext>
            </a:extLst>
          </p:cNvPr>
          <p:cNvCxnSpPr>
            <a:cxnSpLocks/>
          </p:cNvCxnSpPr>
          <p:nvPr/>
        </p:nvCxnSpPr>
        <p:spPr>
          <a:xfrm>
            <a:off x="5643349" y="5218540"/>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30">
            <a:extLst>
              <a:ext uri="{FF2B5EF4-FFF2-40B4-BE49-F238E27FC236}">
                <a16:creationId xmlns:a16="http://schemas.microsoft.com/office/drawing/2014/main" id="{B8C4676E-0359-AE4C-9BA3-9A805A5B8C57}"/>
              </a:ext>
            </a:extLst>
          </p:cNvPr>
          <p:cNvCxnSpPr>
            <a:cxnSpLocks/>
          </p:cNvCxnSpPr>
          <p:nvPr/>
        </p:nvCxnSpPr>
        <p:spPr>
          <a:xfrm flipH="1">
            <a:off x="5724131" y="5978091"/>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34">
            <a:extLst>
              <a:ext uri="{FF2B5EF4-FFF2-40B4-BE49-F238E27FC236}">
                <a16:creationId xmlns:a16="http://schemas.microsoft.com/office/drawing/2014/main" id="{62CCBDBC-695E-0842-8D97-632B2A98CC98}"/>
              </a:ext>
            </a:extLst>
          </p:cNvPr>
          <p:cNvCxnSpPr>
            <a:cxnSpLocks/>
          </p:cNvCxnSpPr>
          <p:nvPr/>
        </p:nvCxnSpPr>
        <p:spPr>
          <a:xfrm flipH="1">
            <a:off x="5889526" y="5589701"/>
            <a:ext cx="67776" cy="3611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64">
            <a:extLst>
              <a:ext uri="{FF2B5EF4-FFF2-40B4-BE49-F238E27FC236}">
                <a16:creationId xmlns:a16="http://schemas.microsoft.com/office/drawing/2014/main" id="{309E30F7-F3D8-0844-A152-2BFC3256D297}"/>
              </a:ext>
            </a:extLst>
          </p:cNvPr>
          <p:cNvCxnSpPr>
            <a:cxnSpLocks/>
          </p:cNvCxnSpPr>
          <p:nvPr/>
        </p:nvCxnSpPr>
        <p:spPr>
          <a:xfrm flipH="1">
            <a:off x="5634353" y="5013176"/>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0" name="文本框 239">
            <a:extLst>
              <a:ext uri="{FF2B5EF4-FFF2-40B4-BE49-F238E27FC236}">
                <a16:creationId xmlns:a16="http://schemas.microsoft.com/office/drawing/2014/main" id="{8801EF0F-E4B9-5847-8A88-FBC09084EA0F}"/>
              </a:ext>
            </a:extLst>
          </p:cNvPr>
          <p:cNvSpPr txBox="1"/>
          <p:nvPr/>
        </p:nvSpPr>
        <p:spPr>
          <a:xfrm>
            <a:off x="7216484" y="2677469"/>
            <a:ext cx="1100687" cy="338554"/>
          </a:xfrm>
          <a:prstGeom prst="rect">
            <a:avLst/>
          </a:prstGeom>
          <a:noFill/>
          <a:ln w="38100">
            <a:solidFill>
              <a:srgbClr val="C00000"/>
            </a:solidFill>
          </a:ln>
        </p:spPr>
        <p:txBody>
          <a:bodyPr wrap="square" rtlCol="0">
            <a:spAutoFit/>
          </a:bodyPr>
          <a:lstStyle/>
          <a:p>
            <a:pPr algn="ctr"/>
            <a:r>
              <a:rPr kumimoji="1" lang="en-US" altLang="zh-CN" sz="1600" dirty="0"/>
              <a:t>Method 2</a:t>
            </a:r>
            <a:endParaRPr kumimoji="1" lang="zh-CN" altLang="en-US" sz="1600" dirty="0"/>
          </a:p>
        </p:txBody>
      </p:sp>
      <p:sp>
        <p:nvSpPr>
          <p:cNvPr id="241" name="椭圆 240">
            <a:extLst>
              <a:ext uri="{FF2B5EF4-FFF2-40B4-BE49-F238E27FC236}">
                <a16:creationId xmlns:a16="http://schemas.microsoft.com/office/drawing/2014/main" id="{0390F8F3-0F2D-6F4F-A64B-DD64996715D8}"/>
              </a:ext>
            </a:extLst>
          </p:cNvPr>
          <p:cNvSpPr/>
          <p:nvPr/>
        </p:nvSpPr>
        <p:spPr>
          <a:xfrm>
            <a:off x="4819098" y="2868039"/>
            <a:ext cx="2992557"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2" name="椭圆 241">
            <a:extLst>
              <a:ext uri="{FF2B5EF4-FFF2-40B4-BE49-F238E27FC236}">
                <a16:creationId xmlns:a16="http://schemas.microsoft.com/office/drawing/2014/main" id="{1596D3D1-CB25-B040-B6E0-58A8AEB91EE5}"/>
              </a:ext>
            </a:extLst>
          </p:cNvPr>
          <p:cNvSpPr/>
          <p:nvPr/>
        </p:nvSpPr>
        <p:spPr>
          <a:xfrm>
            <a:off x="4368171" y="4876465"/>
            <a:ext cx="3516197" cy="1893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3" name="文本框 242">
                <a:extLst>
                  <a:ext uri="{FF2B5EF4-FFF2-40B4-BE49-F238E27FC236}">
                    <a16:creationId xmlns:a16="http://schemas.microsoft.com/office/drawing/2014/main" id="{D7891E70-CF44-1A48-9B7C-AE496C03E95D}"/>
                  </a:ext>
                </a:extLst>
              </p:cNvPr>
              <p:cNvSpPr txBox="1"/>
              <p:nvPr/>
            </p:nvSpPr>
            <p:spPr>
              <a:xfrm>
                <a:off x="7817642" y="5462405"/>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𝟕</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243" name="文本框 242">
                <a:extLst>
                  <a:ext uri="{FF2B5EF4-FFF2-40B4-BE49-F238E27FC236}">
                    <a16:creationId xmlns:a16="http://schemas.microsoft.com/office/drawing/2014/main" id="{D7891E70-CF44-1A48-9B7C-AE496C03E95D}"/>
                  </a:ext>
                </a:extLst>
              </p:cNvPr>
              <p:cNvSpPr txBox="1">
                <a:spLocks noRot="1" noChangeAspect="1" noMove="1" noResize="1" noEditPoints="1" noAdjustHandles="1" noChangeArrowheads="1" noChangeShapeType="1" noTextEdit="1"/>
              </p:cNvSpPr>
              <p:nvPr/>
            </p:nvSpPr>
            <p:spPr>
              <a:xfrm>
                <a:off x="7817642" y="5462405"/>
                <a:ext cx="1434878" cy="697883"/>
              </a:xfrm>
              <a:prstGeom prst="rect">
                <a:avLst/>
              </a:prstGeom>
              <a:blipFill>
                <a:blip r:embed="rId3"/>
                <a:stretch>
                  <a:fillRect l="-2632" t="-1786" b="-1786"/>
                </a:stretch>
              </a:blipFill>
            </p:spPr>
            <p:txBody>
              <a:bodyPr/>
              <a:lstStyle/>
              <a:p>
                <a:r>
                  <a:rPr lang="zh-CN" altLang="en-US">
                    <a:noFill/>
                  </a:rPr>
                  <a:t> </a:t>
                </a:r>
              </a:p>
            </p:txBody>
          </p:sp>
        </mc:Fallback>
      </mc:AlternateContent>
      <p:cxnSp>
        <p:nvCxnSpPr>
          <p:cNvPr id="244" name="直接箭头连接符 30">
            <a:extLst>
              <a:ext uri="{FF2B5EF4-FFF2-40B4-BE49-F238E27FC236}">
                <a16:creationId xmlns:a16="http://schemas.microsoft.com/office/drawing/2014/main" id="{9EEC48B5-BFA9-D543-A09C-38061BF5F10E}"/>
              </a:ext>
            </a:extLst>
          </p:cNvPr>
          <p:cNvCxnSpPr>
            <a:cxnSpLocks/>
            <a:endCxn id="220" idx="3"/>
          </p:cNvCxnSpPr>
          <p:nvPr/>
        </p:nvCxnSpPr>
        <p:spPr>
          <a:xfrm flipH="1">
            <a:off x="5744318" y="6064072"/>
            <a:ext cx="314660" cy="287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30">
            <a:extLst>
              <a:ext uri="{FF2B5EF4-FFF2-40B4-BE49-F238E27FC236}">
                <a16:creationId xmlns:a16="http://schemas.microsoft.com/office/drawing/2014/main" id="{2CB10775-9390-D849-93B8-44F247EA749F}"/>
              </a:ext>
            </a:extLst>
          </p:cNvPr>
          <p:cNvCxnSpPr>
            <a:cxnSpLocks/>
          </p:cNvCxnSpPr>
          <p:nvPr/>
        </p:nvCxnSpPr>
        <p:spPr>
          <a:xfrm flipH="1">
            <a:off x="6060441" y="5725689"/>
            <a:ext cx="24803" cy="349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1" name="直接箭头连接符 30">
            <a:extLst>
              <a:ext uri="{FF2B5EF4-FFF2-40B4-BE49-F238E27FC236}">
                <a16:creationId xmlns:a16="http://schemas.microsoft.com/office/drawing/2014/main" id="{F2BFE2C1-3396-2D47-A871-4A9871F6EC05}"/>
              </a:ext>
            </a:extLst>
          </p:cNvPr>
          <p:cNvCxnSpPr>
            <a:cxnSpLocks/>
          </p:cNvCxnSpPr>
          <p:nvPr/>
        </p:nvCxnSpPr>
        <p:spPr>
          <a:xfrm>
            <a:off x="5271139" y="5823019"/>
            <a:ext cx="186256" cy="403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30">
            <a:extLst>
              <a:ext uri="{FF2B5EF4-FFF2-40B4-BE49-F238E27FC236}">
                <a16:creationId xmlns:a16="http://schemas.microsoft.com/office/drawing/2014/main" id="{61ED73EC-339E-154E-ACCA-64F883680067}"/>
              </a:ext>
            </a:extLst>
          </p:cNvPr>
          <p:cNvCxnSpPr>
            <a:cxnSpLocks/>
          </p:cNvCxnSpPr>
          <p:nvPr/>
        </p:nvCxnSpPr>
        <p:spPr>
          <a:xfrm>
            <a:off x="5287630" y="5547478"/>
            <a:ext cx="16514" cy="2838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8" name="直接箭头连接符 21">
            <a:extLst>
              <a:ext uri="{FF2B5EF4-FFF2-40B4-BE49-F238E27FC236}">
                <a16:creationId xmlns:a16="http://schemas.microsoft.com/office/drawing/2014/main" id="{21361014-EF54-874E-B51B-877E8889C6D3}"/>
              </a:ext>
            </a:extLst>
          </p:cNvPr>
          <p:cNvCxnSpPr>
            <a:cxnSpLocks/>
          </p:cNvCxnSpPr>
          <p:nvPr/>
        </p:nvCxnSpPr>
        <p:spPr>
          <a:xfrm>
            <a:off x="5123619" y="5256841"/>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1" name="直接箭头连接符 30">
            <a:extLst>
              <a:ext uri="{FF2B5EF4-FFF2-40B4-BE49-F238E27FC236}">
                <a16:creationId xmlns:a16="http://schemas.microsoft.com/office/drawing/2014/main" id="{F12D03AD-21D0-494C-8413-2DB3124BB007}"/>
              </a:ext>
            </a:extLst>
          </p:cNvPr>
          <p:cNvCxnSpPr>
            <a:cxnSpLocks/>
          </p:cNvCxnSpPr>
          <p:nvPr/>
        </p:nvCxnSpPr>
        <p:spPr>
          <a:xfrm flipH="1">
            <a:off x="5678399" y="5911028"/>
            <a:ext cx="81520" cy="326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3" name="直接箭头连接符 34">
            <a:extLst>
              <a:ext uri="{FF2B5EF4-FFF2-40B4-BE49-F238E27FC236}">
                <a16:creationId xmlns:a16="http://schemas.microsoft.com/office/drawing/2014/main" id="{B38C7BEF-3B09-C64D-BBB5-9B7CC0D89483}"/>
              </a:ext>
            </a:extLst>
          </p:cNvPr>
          <p:cNvCxnSpPr>
            <a:cxnSpLocks/>
          </p:cNvCxnSpPr>
          <p:nvPr/>
        </p:nvCxnSpPr>
        <p:spPr>
          <a:xfrm flipH="1">
            <a:off x="5770946" y="5559730"/>
            <a:ext cx="52928" cy="340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6" name="直接箭头连接符 34">
            <a:extLst>
              <a:ext uri="{FF2B5EF4-FFF2-40B4-BE49-F238E27FC236}">
                <a16:creationId xmlns:a16="http://schemas.microsoft.com/office/drawing/2014/main" id="{21220FB1-27E3-9F40-A94A-1DC4F2AE479D}"/>
              </a:ext>
            </a:extLst>
          </p:cNvPr>
          <p:cNvCxnSpPr>
            <a:cxnSpLocks/>
          </p:cNvCxnSpPr>
          <p:nvPr/>
        </p:nvCxnSpPr>
        <p:spPr>
          <a:xfrm flipH="1">
            <a:off x="5822711" y="5171444"/>
            <a:ext cx="115402" cy="391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9" name="直接箭头连接符 30">
            <a:extLst>
              <a:ext uri="{FF2B5EF4-FFF2-40B4-BE49-F238E27FC236}">
                <a16:creationId xmlns:a16="http://schemas.microsoft.com/office/drawing/2014/main" id="{69FD9C93-CA8A-284C-84E7-532CA0E330E7}"/>
              </a:ext>
            </a:extLst>
          </p:cNvPr>
          <p:cNvCxnSpPr>
            <a:cxnSpLocks/>
          </p:cNvCxnSpPr>
          <p:nvPr/>
        </p:nvCxnSpPr>
        <p:spPr>
          <a:xfrm flipH="1">
            <a:off x="5956086" y="5228540"/>
            <a:ext cx="170573" cy="361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3" name="直接箭头连接符 30">
            <a:extLst>
              <a:ext uri="{FF2B5EF4-FFF2-40B4-BE49-F238E27FC236}">
                <a16:creationId xmlns:a16="http://schemas.microsoft.com/office/drawing/2014/main" id="{CAD344F3-C090-794F-9AA9-D81C61D23117}"/>
              </a:ext>
            </a:extLst>
          </p:cNvPr>
          <p:cNvCxnSpPr>
            <a:cxnSpLocks/>
          </p:cNvCxnSpPr>
          <p:nvPr/>
        </p:nvCxnSpPr>
        <p:spPr>
          <a:xfrm flipH="1">
            <a:off x="6067722" y="5439401"/>
            <a:ext cx="160462" cy="29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8" name="直接箭头连接符 30">
            <a:extLst>
              <a:ext uri="{FF2B5EF4-FFF2-40B4-BE49-F238E27FC236}">
                <a16:creationId xmlns:a16="http://schemas.microsoft.com/office/drawing/2014/main" id="{01897F0F-352A-B646-BF32-B57A484E319C}"/>
              </a:ext>
            </a:extLst>
          </p:cNvPr>
          <p:cNvCxnSpPr>
            <a:cxnSpLocks/>
            <a:endCxn id="220" idx="1"/>
          </p:cNvCxnSpPr>
          <p:nvPr/>
        </p:nvCxnSpPr>
        <p:spPr>
          <a:xfrm>
            <a:off x="5182664" y="6097311"/>
            <a:ext cx="226808" cy="2539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3" name="直接箭头连接符 30">
            <a:extLst>
              <a:ext uri="{FF2B5EF4-FFF2-40B4-BE49-F238E27FC236}">
                <a16:creationId xmlns:a16="http://schemas.microsoft.com/office/drawing/2014/main" id="{4DEFC362-7EC7-1741-9FA8-CB5E722CE8A3}"/>
              </a:ext>
            </a:extLst>
          </p:cNvPr>
          <p:cNvCxnSpPr>
            <a:cxnSpLocks/>
          </p:cNvCxnSpPr>
          <p:nvPr/>
        </p:nvCxnSpPr>
        <p:spPr>
          <a:xfrm>
            <a:off x="5170604" y="5667390"/>
            <a:ext cx="3933" cy="437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8" name="直接箭头连接符 21">
            <a:extLst>
              <a:ext uri="{FF2B5EF4-FFF2-40B4-BE49-F238E27FC236}">
                <a16:creationId xmlns:a16="http://schemas.microsoft.com/office/drawing/2014/main" id="{E7D2DBEE-8D89-B84D-98C5-D19498AE712A}"/>
              </a:ext>
            </a:extLst>
          </p:cNvPr>
          <p:cNvCxnSpPr>
            <a:cxnSpLocks/>
          </p:cNvCxnSpPr>
          <p:nvPr/>
        </p:nvCxnSpPr>
        <p:spPr>
          <a:xfrm>
            <a:off x="5042086" y="5363097"/>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9" name="椭圆 298">
            <a:extLst>
              <a:ext uri="{FF2B5EF4-FFF2-40B4-BE49-F238E27FC236}">
                <a16:creationId xmlns:a16="http://schemas.microsoft.com/office/drawing/2014/main" id="{92E00113-5E27-B149-988B-50DCA7C8278F}"/>
              </a:ext>
            </a:extLst>
          </p:cNvPr>
          <p:cNvSpPr>
            <a:spLocks noChangeAspect="1"/>
          </p:cNvSpPr>
          <p:nvPr/>
        </p:nvSpPr>
        <p:spPr>
          <a:xfrm>
            <a:off x="6802222" y="6267779"/>
            <a:ext cx="334846" cy="334846"/>
          </a:xfrm>
          <a:prstGeom prst="ellipse">
            <a:avLst/>
          </a:prstGeom>
          <a:solidFill>
            <a:schemeClr val="bg1"/>
          </a:solidFill>
          <a:ln>
            <a:solidFill>
              <a:srgbClr val="6F6F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Times New Roman" pitchFamily="18" charset="0"/>
              <a:cs typeface="Times New Roman" pitchFamily="18" charset="0"/>
            </a:endParaRPr>
          </a:p>
        </p:txBody>
      </p:sp>
      <p:cxnSp>
        <p:nvCxnSpPr>
          <p:cNvPr id="300" name="直接箭头连接符 58">
            <a:extLst>
              <a:ext uri="{FF2B5EF4-FFF2-40B4-BE49-F238E27FC236}">
                <a16:creationId xmlns:a16="http://schemas.microsoft.com/office/drawing/2014/main" id="{27DB6522-0514-124B-8390-C2E573C699A6}"/>
              </a:ext>
            </a:extLst>
          </p:cNvPr>
          <p:cNvCxnSpPr>
            <a:cxnSpLocks/>
          </p:cNvCxnSpPr>
          <p:nvPr/>
        </p:nvCxnSpPr>
        <p:spPr>
          <a:xfrm>
            <a:off x="6827010" y="5962847"/>
            <a:ext cx="57596" cy="2900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1" name="直接箭头连接符 61">
            <a:extLst>
              <a:ext uri="{FF2B5EF4-FFF2-40B4-BE49-F238E27FC236}">
                <a16:creationId xmlns:a16="http://schemas.microsoft.com/office/drawing/2014/main" id="{A89E6871-2D72-544A-A335-080999C5A77C}"/>
              </a:ext>
            </a:extLst>
          </p:cNvPr>
          <p:cNvCxnSpPr>
            <a:cxnSpLocks/>
          </p:cNvCxnSpPr>
          <p:nvPr/>
        </p:nvCxnSpPr>
        <p:spPr>
          <a:xfrm flipH="1">
            <a:off x="6836307" y="5665440"/>
            <a:ext cx="62266" cy="3306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64">
            <a:extLst>
              <a:ext uri="{FF2B5EF4-FFF2-40B4-BE49-F238E27FC236}">
                <a16:creationId xmlns:a16="http://schemas.microsoft.com/office/drawing/2014/main" id="{853DC0F9-4F3B-404A-884F-F0DD50B0AC65}"/>
              </a:ext>
            </a:extLst>
          </p:cNvPr>
          <p:cNvCxnSpPr>
            <a:cxnSpLocks/>
          </p:cNvCxnSpPr>
          <p:nvPr/>
        </p:nvCxnSpPr>
        <p:spPr>
          <a:xfrm>
            <a:off x="6969645" y="5958415"/>
            <a:ext cx="1" cy="303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3" name="文本框 302">
            <a:extLst>
              <a:ext uri="{FF2B5EF4-FFF2-40B4-BE49-F238E27FC236}">
                <a16:creationId xmlns:a16="http://schemas.microsoft.com/office/drawing/2014/main" id="{10464B2B-27BE-324B-870B-009807BC067E}"/>
              </a:ext>
            </a:extLst>
          </p:cNvPr>
          <p:cNvSpPr txBox="1"/>
          <p:nvPr/>
        </p:nvSpPr>
        <p:spPr>
          <a:xfrm>
            <a:off x="6787513" y="6146140"/>
            <a:ext cx="334846" cy="523220"/>
          </a:xfrm>
          <a:prstGeom prst="rect">
            <a:avLst/>
          </a:prstGeom>
          <a:noFill/>
        </p:spPr>
        <p:txBody>
          <a:bodyPr wrap="square" rtlCol="0">
            <a:spAutoFit/>
          </a:bodyPr>
          <a:lstStyle/>
          <a:p>
            <a:r>
              <a:rPr kumimoji="1" lang="en-US" altLang="zh-CN" sz="2800" dirty="0"/>
              <a:t>v</a:t>
            </a:r>
            <a:endParaRPr kumimoji="1" lang="zh-CN" altLang="en-US" sz="2800" dirty="0"/>
          </a:p>
        </p:txBody>
      </p:sp>
      <p:cxnSp>
        <p:nvCxnSpPr>
          <p:cNvPr id="304" name="直接箭头连接符 21">
            <a:extLst>
              <a:ext uri="{FF2B5EF4-FFF2-40B4-BE49-F238E27FC236}">
                <a16:creationId xmlns:a16="http://schemas.microsoft.com/office/drawing/2014/main" id="{E68BEB29-2DA4-4041-BD32-E8C0728587CD}"/>
              </a:ext>
            </a:extLst>
          </p:cNvPr>
          <p:cNvCxnSpPr>
            <a:cxnSpLocks/>
          </p:cNvCxnSpPr>
          <p:nvPr/>
        </p:nvCxnSpPr>
        <p:spPr>
          <a:xfrm>
            <a:off x="6765324" y="5344378"/>
            <a:ext cx="120015" cy="3151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5" name="直接箭头连接符 64">
            <a:extLst>
              <a:ext uri="{FF2B5EF4-FFF2-40B4-BE49-F238E27FC236}">
                <a16:creationId xmlns:a16="http://schemas.microsoft.com/office/drawing/2014/main" id="{A8B4A33B-DD62-AD4D-A0CE-3CB9B2822B5F}"/>
              </a:ext>
            </a:extLst>
          </p:cNvPr>
          <p:cNvCxnSpPr>
            <a:cxnSpLocks/>
          </p:cNvCxnSpPr>
          <p:nvPr/>
        </p:nvCxnSpPr>
        <p:spPr>
          <a:xfrm flipH="1">
            <a:off x="6969646" y="5596678"/>
            <a:ext cx="83710" cy="3485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6" name="直接箭头连接符 64">
            <a:extLst>
              <a:ext uri="{FF2B5EF4-FFF2-40B4-BE49-F238E27FC236}">
                <a16:creationId xmlns:a16="http://schemas.microsoft.com/office/drawing/2014/main" id="{CD1D53A6-7F0F-BA48-81D9-879BCE21872F}"/>
              </a:ext>
            </a:extLst>
          </p:cNvPr>
          <p:cNvCxnSpPr>
            <a:cxnSpLocks/>
          </p:cNvCxnSpPr>
          <p:nvPr/>
        </p:nvCxnSpPr>
        <p:spPr>
          <a:xfrm>
            <a:off x="7011501" y="5263818"/>
            <a:ext cx="63899" cy="3189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7" name="直接箭头连接符 30">
            <a:extLst>
              <a:ext uri="{FF2B5EF4-FFF2-40B4-BE49-F238E27FC236}">
                <a16:creationId xmlns:a16="http://schemas.microsoft.com/office/drawing/2014/main" id="{5FB604A8-D22A-E64E-8C64-9165A9982BCC}"/>
              </a:ext>
            </a:extLst>
          </p:cNvPr>
          <p:cNvCxnSpPr>
            <a:cxnSpLocks/>
          </p:cNvCxnSpPr>
          <p:nvPr/>
        </p:nvCxnSpPr>
        <p:spPr>
          <a:xfrm flipH="1">
            <a:off x="7092283" y="6023369"/>
            <a:ext cx="158196" cy="28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8" name="直接箭头连接符 34">
            <a:extLst>
              <a:ext uri="{FF2B5EF4-FFF2-40B4-BE49-F238E27FC236}">
                <a16:creationId xmlns:a16="http://schemas.microsoft.com/office/drawing/2014/main" id="{CC4A1A5A-3263-B74C-AEF8-D98F10E7C9C9}"/>
              </a:ext>
            </a:extLst>
          </p:cNvPr>
          <p:cNvCxnSpPr>
            <a:cxnSpLocks/>
          </p:cNvCxnSpPr>
          <p:nvPr/>
        </p:nvCxnSpPr>
        <p:spPr>
          <a:xfrm flipH="1">
            <a:off x="7257678" y="5634979"/>
            <a:ext cx="67776" cy="3611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9" name="直接箭头连接符 64">
            <a:extLst>
              <a:ext uri="{FF2B5EF4-FFF2-40B4-BE49-F238E27FC236}">
                <a16:creationId xmlns:a16="http://schemas.microsoft.com/office/drawing/2014/main" id="{232748DA-8D83-A845-AD43-65672292FBD5}"/>
              </a:ext>
            </a:extLst>
          </p:cNvPr>
          <p:cNvCxnSpPr>
            <a:cxnSpLocks/>
          </p:cNvCxnSpPr>
          <p:nvPr/>
        </p:nvCxnSpPr>
        <p:spPr>
          <a:xfrm flipH="1">
            <a:off x="7002505" y="5058454"/>
            <a:ext cx="125566" cy="2019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0" name="直接箭头连接符 30">
            <a:extLst>
              <a:ext uri="{FF2B5EF4-FFF2-40B4-BE49-F238E27FC236}">
                <a16:creationId xmlns:a16="http://schemas.microsoft.com/office/drawing/2014/main" id="{9E096954-CD0A-DC40-A6B0-B517B850C80F}"/>
              </a:ext>
            </a:extLst>
          </p:cNvPr>
          <p:cNvCxnSpPr>
            <a:cxnSpLocks/>
            <a:endCxn id="303" idx="3"/>
          </p:cNvCxnSpPr>
          <p:nvPr/>
        </p:nvCxnSpPr>
        <p:spPr>
          <a:xfrm flipH="1">
            <a:off x="7122359" y="6120609"/>
            <a:ext cx="314660" cy="287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1" name="直接箭头连接符 30">
            <a:extLst>
              <a:ext uri="{FF2B5EF4-FFF2-40B4-BE49-F238E27FC236}">
                <a16:creationId xmlns:a16="http://schemas.microsoft.com/office/drawing/2014/main" id="{8C82BCAD-059C-3649-BCBC-4AB0E5B69787}"/>
              </a:ext>
            </a:extLst>
          </p:cNvPr>
          <p:cNvCxnSpPr>
            <a:cxnSpLocks/>
          </p:cNvCxnSpPr>
          <p:nvPr/>
        </p:nvCxnSpPr>
        <p:spPr>
          <a:xfrm flipH="1">
            <a:off x="7428593" y="5770967"/>
            <a:ext cx="24803" cy="3492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2" name="直接箭头连接符 30">
            <a:extLst>
              <a:ext uri="{FF2B5EF4-FFF2-40B4-BE49-F238E27FC236}">
                <a16:creationId xmlns:a16="http://schemas.microsoft.com/office/drawing/2014/main" id="{B8035245-CB9C-6344-BCC6-D5EF7EF36ECE}"/>
              </a:ext>
            </a:extLst>
          </p:cNvPr>
          <p:cNvCxnSpPr>
            <a:cxnSpLocks/>
          </p:cNvCxnSpPr>
          <p:nvPr/>
        </p:nvCxnSpPr>
        <p:spPr>
          <a:xfrm>
            <a:off x="6639291" y="5868297"/>
            <a:ext cx="186256" cy="4037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3" name="直接箭头连接符 30">
            <a:extLst>
              <a:ext uri="{FF2B5EF4-FFF2-40B4-BE49-F238E27FC236}">
                <a16:creationId xmlns:a16="http://schemas.microsoft.com/office/drawing/2014/main" id="{5D4FCB70-03E6-894B-AC9A-BCAB258FB111}"/>
              </a:ext>
            </a:extLst>
          </p:cNvPr>
          <p:cNvCxnSpPr>
            <a:cxnSpLocks/>
          </p:cNvCxnSpPr>
          <p:nvPr/>
        </p:nvCxnSpPr>
        <p:spPr>
          <a:xfrm>
            <a:off x="6655782" y="5592756"/>
            <a:ext cx="16514" cy="2838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4" name="直接箭头连接符 21">
            <a:extLst>
              <a:ext uri="{FF2B5EF4-FFF2-40B4-BE49-F238E27FC236}">
                <a16:creationId xmlns:a16="http://schemas.microsoft.com/office/drawing/2014/main" id="{5350363B-7879-AB43-856B-456315F69EBB}"/>
              </a:ext>
            </a:extLst>
          </p:cNvPr>
          <p:cNvCxnSpPr>
            <a:cxnSpLocks/>
          </p:cNvCxnSpPr>
          <p:nvPr/>
        </p:nvCxnSpPr>
        <p:spPr>
          <a:xfrm>
            <a:off x="6491771" y="5302119"/>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5" name="直接箭头连接符 30">
            <a:extLst>
              <a:ext uri="{FF2B5EF4-FFF2-40B4-BE49-F238E27FC236}">
                <a16:creationId xmlns:a16="http://schemas.microsoft.com/office/drawing/2014/main" id="{FEAD7A9E-1F2F-6241-AEBF-51765E50BC95}"/>
              </a:ext>
            </a:extLst>
          </p:cNvPr>
          <p:cNvCxnSpPr>
            <a:cxnSpLocks/>
          </p:cNvCxnSpPr>
          <p:nvPr/>
        </p:nvCxnSpPr>
        <p:spPr>
          <a:xfrm flipH="1">
            <a:off x="7046551" y="5956306"/>
            <a:ext cx="81520" cy="3262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6" name="直接箭头连接符 34">
            <a:extLst>
              <a:ext uri="{FF2B5EF4-FFF2-40B4-BE49-F238E27FC236}">
                <a16:creationId xmlns:a16="http://schemas.microsoft.com/office/drawing/2014/main" id="{9F52B634-DF03-394E-A163-930AFD7D4D1D}"/>
              </a:ext>
            </a:extLst>
          </p:cNvPr>
          <p:cNvCxnSpPr>
            <a:cxnSpLocks/>
          </p:cNvCxnSpPr>
          <p:nvPr/>
        </p:nvCxnSpPr>
        <p:spPr>
          <a:xfrm flipH="1">
            <a:off x="7139098" y="5605008"/>
            <a:ext cx="52928" cy="340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7" name="直接箭头连接符 34">
            <a:extLst>
              <a:ext uri="{FF2B5EF4-FFF2-40B4-BE49-F238E27FC236}">
                <a16:creationId xmlns:a16="http://schemas.microsoft.com/office/drawing/2014/main" id="{BBE98068-FBE3-4643-B808-A3630E4485FB}"/>
              </a:ext>
            </a:extLst>
          </p:cNvPr>
          <p:cNvCxnSpPr>
            <a:cxnSpLocks/>
          </p:cNvCxnSpPr>
          <p:nvPr/>
        </p:nvCxnSpPr>
        <p:spPr>
          <a:xfrm flipH="1">
            <a:off x="7190863" y="5216722"/>
            <a:ext cx="115402" cy="3913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8" name="直接箭头连接符 30">
            <a:extLst>
              <a:ext uri="{FF2B5EF4-FFF2-40B4-BE49-F238E27FC236}">
                <a16:creationId xmlns:a16="http://schemas.microsoft.com/office/drawing/2014/main" id="{9297634E-4146-5043-8A6F-69B1D8609D9C}"/>
              </a:ext>
            </a:extLst>
          </p:cNvPr>
          <p:cNvCxnSpPr>
            <a:cxnSpLocks/>
          </p:cNvCxnSpPr>
          <p:nvPr/>
        </p:nvCxnSpPr>
        <p:spPr>
          <a:xfrm flipH="1">
            <a:off x="7324238" y="5273818"/>
            <a:ext cx="170573" cy="3611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9" name="直接箭头连接符 30">
            <a:extLst>
              <a:ext uri="{FF2B5EF4-FFF2-40B4-BE49-F238E27FC236}">
                <a16:creationId xmlns:a16="http://schemas.microsoft.com/office/drawing/2014/main" id="{7F302271-277A-DC4C-A07C-4E85C1739245}"/>
              </a:ext>
            </a:extLst>
          </p:cNvPr>
          <p:cNvCxnSpPr>
            <a:cxnSpLocks/>
          </p:cNvCxnSpPr>
          <p:nvPr/>
        </p:nvCxnSpPr>
        <p:spPr>
          <a:xfrm flipH="1">
            <a:off x="7435874" y="5484679"/>
            <a:ext cx="160462" cy="296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0" name="直接箭头连接符 30">
            <a:extLst>
              <a:ext uri="{FF2B5EF4-FFF2-40B4-BE49-F238E27FC236}">
                <a16:creationId xmlns:a16="http://schemas.microsoft.com/office/drawing/2014/main" id="{6BAC3A1A-43D1-ED40-9EF7-D294795760D2}"/>
              </a:ext>
            </a:extLst>
          </p:cNvPr>
          <p:cNvCxnSpPr>
            <a:cxnSpLocks/>
            <a:endCxn id="303" idx="1"/>
          </p:cNvCxnSpPr>
          <p:nvPr/>
        </p:nvCxnSpPr>
        <p:spPr>
          <a:xfrm>
            <a:off x="6560705" y="6153848"/>
            <a:ext cx="226808" cy="2539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1" name="直接箭头连接符 30">
            <a:extLst>
              <a:ext uri="{FF2B5EF4-FFF2-40B4-BE49-F238E27FC236}">
                <a16:creationId xmlns:a16="http://schemas.microsoft.com/office/drawing/2014/main" id="{9CFA61BA-424E-2E4D-BE47-76BBA89D7E73}"/>
              </a:ext>
            </a:extLst>
          </p:cNvPr>
          <p:cNvCxnSpPr>
            <a:cxnSpLocks/>
          </p:cNvCxnSpPr>
          <p:nvPr/>
        </p:nvCxnSpPr>
        <p:spPr>
          <a:xfrm>
            <a:off x="6538756" y="5712668"/>
            <a:ext cx="3933" cy="4373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2" name="直接箭头连接符 21">
            <a:extLst>
              <a:ext uri="{FF2B5EF4-FFF2-40B4-BE49-F238E27FC236}">
                <a16:creationId xmlns:a16="http://schemas.microsoft.com/office/drawing/2014/main" id="{63EB0846-BFF1-494F-91F4-A030D72D4355}"/>
              </a:ext>
            </a:extLst>
          </p:cNvPr>
          <p:cNvCxnSpPr>
            <a:cxnSpLocks/>
          </p:cNvCxnSpPr>
          <p:nvPr/>
        </p:nvCxnSpPr>
        <p:spPr>
          <a:xfrm>
            <a:off x="6410238" y="5408375"/>
            <a:ext cx="134883" cy="288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3" name="文本框 322">
                <a:extLst>
                  <a:ext uri="{FF2B5EF4-FFF2-40B4-BE49-F238E27FC236}">
                    <a16:creationId xmlns:a16="http://schemas.microsoft.com/office/drawing/2014/main" id="{C5ED6B33-43D8-CE4E-8E2B-FB64E168DDE5}"/>
                  </a:ext>
                </a:extLst>
              </p:cNvPr>
              <p:cNvSpPr txBox="1"/>
              <p:nvPr/>
            </p:nvSpPr>
            <p:spPr>
              <a:xfrm>
                <a:off x="7792160" y="3362270"/>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𝟑</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xmlns="">
          <p:sp>
            <p:nvSpPr>
              <p:cNvPr id="323" name="文本框 322">
                <a:extLst>
                  <a:ext uri="{FF2B5EF4-FFF2-40B4-BE49-F238E27FC236}">
                    <a16:creationId xmlns:a16="http://schemas.microsoft.com/office/drawing/2014/main" id="{C5ED6B33-43D8-CE4E-8E2B-FB64E168DDE5}"/>
                  </a:ext>
                </a:extLst>
              </p:cNvPr>
              <p:cNvSpPr txBox="1">
                <a:spLocks noRot="1" noChangeAspect="1" noMove="1" noResize="1" noEditPoints="1" noAdjustHandles="1" noChangeArrowheads="1" noChangeShapeType="1" noTextEdit="1"/>
              </p:cNvSpPr>
              <p:nvPr/>
            </p:nvSpPr>
            <p:spPr>
              <a:xfrm>
                <a:off x="7792160" y="3362270"/>
                <a:ext cx="1434878" cy="697883"/>
              </a:xfrm>
              <a:prstGeom prst="rect">
                <a:avLst/>
              </a:prstGeom>
              <a:blipFill>
                <a:blip r:embed="rId4"/>
                <a:stretch>
                  <a:fillRect l="-1754" t="-1786" b="-1786"/>
                </a:stretch>
              </a:blipFill>
            </p:spPr>
            <p:txBody>
              <a:bodyPr/>
              <a:lstStyle/>
              <a:p>
                <a:r>
                  <a:rPr lang="zh-CN" altLang="en-US">
                    <a:noFill/>
                  </a:rPr>
                  <a:t> </a:t>
                </a:r>
              </a:p>
            </p:txBody>
          </p:sp>
        </mc:Fallback>
      </mc:AlternateContent>
      <p:sp>
        <p:nvSpPr>
          <p:cNvPr id="324" name="矩形 323">
            <a:extLst>
              <a:ext uri="{FF2B5EF4-FFF2-40B4-BE49-F238E27FC236}">
                <a16:creationId xmlns:a16="http://schemas.microsoft.com/office/drawing/2014/main" id="{4490156B-24B9-874F-A90E-838703E97F89}"/>
              </a:ext>
            </a:extLst>
          </p:cNvPr>
          <p:cNvSpPr/>
          <p:nvPr/>
        </p:nvSpPr>
        <p:spPr>
          <a:xfrm>
            <a:off x="71840" y="6058825"/>
            <a:ext cx="1418978"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faster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325" name="矩形 324">
            <a:extLst>
              <a:ext uri="{FF2B5EF4-FFF2-40B4-BE49-F238E27FC236}">
                <a16:creationId xmlns:a16="http://schemas.microsoft.com/office/drawing/2014/main" id="{5BAB3D4B-A07B-A142-8181-2662D05415A7}"/>
              </a:ext>
            </a:extLst>
          </p:cNvPr>
          <p:cNvSpPr/>
          <p:nvPr/>
        </p:nvSpPr>
        <p:spPr>
          <a:xfrm>
            <a:off x="7524328" y="6093296"/>
            <a:ext cx="1415772"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slower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326" name="矩形 325">
            <a:extLst>
              <a:ext uri="{FF2B5EF4-FFF2-40B4-BE49-F238E27FC236}">
                <a16:creationId xmlns:a16="http://schemas.microsoft.com/office/drawing/2014/main" id="{2C102E22-FB79-604B-9633-909110BAAE88}"/>
              </a:ext>
            </a:extLst>
          </p:cNvPr>
          <p:cNvSpPr/>
          <p:nvPr/>
        </p:nvSpPr>
        <p:spPr>
          <a:xfrm>
            <a:off x="2781252" y="2844225"/>
            <a:ext cx="1718740" cy="584775"/>
          </a:xfrm>
          <a:prstGeom prst="rect">
            <a:avLst/>
          </a:prstGeom>
        </p:spPr>
        <p:txBody>
          <a:bodyPr wrap="none">
            <a:spAutoFit/>
          </a:bodyPr>
          <a:lstStyle/>
          <a:p>
            <a:r>
              <a:rPr kumimoji="1" lang="en-US" altLang="zh-CN" dirty="0">
                <a:solidFill>
                  <a:srgbClr val="C00000"/>
                </a:solidFill>
                <a:latin typeface="Comic Sans MS" panose="030F0902030302020204" pitchFamily="66" charset="0"/>
                <a:cs typeface="Cavolini" panose="03000502040302020204" pitchFamily="66" charset="0"/>
              </a:rPr>
              <a:t>Better?</a:t>
            </a:r>
            <a:endParaRPr kumimoji="1" lang="zh-CN" altLang="en-US" dirty="0">
              <a:solidFill>
                <a:srgbClr val="C00000"/>
              </a:solidFill>
              <a:latin typeface="Comic Sans MS" panose="030F0902030302020204" pitchFamily="66" charset="0"/>
              <a:cs typeface="Cavolini" panose="03000502040302020204" pitchFamily="66" charset="0"/>
            </a:endParaRPr>
          </a:p>
        </p:txBody>
      </p:sp>
      <p:sp>
        <p:nvSpPr>
          <p:cNvPr id="327" name="文本框 326">
            <a:extLst>
              <a:ext uri="{FF2B5EF4-FFF2-40B4-BE49-F238E27FC236}">
                <a16:creationId xmlns:a16="http://schemas.microsoft.com/office/drawing/2014/main" id="{31D81982-6C97-4648-B239-AA403BA90ECD}"/>
              </a:ext>
            </a:extLst>
          </p:cNvPr>
          <p:cNvSpPr txBox="1"/>
          <p:nvPr/>
        </p:nvSpPr>
        <p:spPr>
          <a:xfrm>
            <a:off x="4730914" y="3492877"/>
            <a:ext cx="865515" cy="646331"/>
          </a:xfrm>
          <a:prstGeom prst="rect">
            <a:avLst/>
          </a:prstGeom>
          <a:noFill/>
        </p:spPr>
        <p:txBody>
          <a:bodyPr wrap="square" rtlCol="0">
            <a:spAutoFit/>
          </a:bodyPr>
          <a:lstStyle/>
          <a:p>
            <a:pPr algn="ctr"/>
            <a:r>
              <a:rPr kumimoji="1" lang="en-US" altLang="zh-CN" sz="1800" dirty="0">
                <a:solidFill>
                  <a:srgbClr val="0070C0"/>
                </a:solidFill>
              </a:rPr>
              <a:t>small </a:t>
            </a:r>
          </a:p>
          <a:p>
            <a:pPr algn="ctr"/>
            <a:r>
              <a:rPr kumimoji="1" lang="en-US" altLang="zh-CN" sz="1800" dirty="0">
                <a:solidFill>
                  <a:srgbClr val="0070C0"/>
                </a:solidFill>
              </a:rPr>
              <a:t>graph</a:t>
            </a:r>
            <a:endParaRPr kumimoji="1" lang="zh-CN" altLang="en-US" sz="1800" dirty="0">
              <a:solidFill>
                <a:srgbClr val="0070C0"/>
              </a:solidFill>
            </a:endParaRPr>
          </a:p>
        </p:txBody>
      </p:sp>
      <p:sp>
        <p:nvSpPr>
          <p:cNvPr id="328" name="文本框 327">
            <a:extLst>
              <a:ext uri="{FF2B5EF4-FFF2-40B4-BE49-F238E27FC236}">
                <a16:creationId xmlns:a16="http://schemas.microsoft.com/office/drawing/2014/main" id="{821CEB51-6007-BD4E-85AF-881600B38D4D}"/>
              </a:ext>
            </a:extLst>
          </p:cNvPr>
          <p:cNvSpPr txBox="1"/>
          <p:nvPr/>
        </p:nvSpPr>
        <p:spPr>
          <a:xfrm>
            <a:off x="4373089" y="5517232"/>
            <a:ext cx="778167" cy="646331"/>
          </a:xfrm>
          <a:prstGeom prst="rect">
            <a:avLst/>
          </a:prstGeom>
          <a:noFill/>
        </p:spPr>
        <p:txBody>
          <a:bodyPr wrap="square" rtlCol="0">
            <a:spAutoFit/>
          </a:bodyPr>
          <a:lstStyle/>
          <a:p>
            <a:pPr algn="ctr"/>
            <a:r>
              <a:rPr kumimoji="1" lang="en-US" altLang="zh-CN" sz="1800" dirty="0">
                <a:solidFill>
                  <a:srgbClr val="0070C0"/>
                </a:solidFill>
              </a:rPr>
              <a:t>large </a:t>
            </a:r>
          </a:p>
          <a:p>
            <a:pPr algn="ctr"/>
            <a:r>
              <a:rPr kumimoji="1" lang="en-US" altLang="zh-CN" sz="1800" dirty="0">
                <a:solidFill>
                  <a:srgbClr val="0070C0"/>
                </a:solidFill>
              </a:rPr>
              <a:t>graph</a:t>
            </a:r>
            <a:endParaRPr kumimoji="1" lang="zh-CN" altLang="en-US" sz="1800" dirty="0">
              <a:solidFill>
                <a:srgbClr val="0070C0"/>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CEFE728-FDC5-6845-88AA-2BB5E3D1B79A}"/>
                  </a:ext>
                </a:extLst>
              </p:cNvPr>
              <p:cNvSpPr txBox="1"/>
              <p:nvPr/>
            </p:nvSpPr>
            <p:spPr>
              <a:xfrm>
                <a:off x="1802502" y="4454006"/>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4" name="文本框 3">
                <a:extLst>
                  <a:ext uri="{FF2B5EF4-FFF2-40B4-BE49-F238E27FC236}">
                    <a16:creationId xmlns:a16="http://schemas.microsoft.com/office/drawing/2014/main" id="{7CEFE728-FDC5-6845-88AA-2BB5E3D1B79A}"/>
                  </a:ext>
                </a:extLst>
              </p:cNvPr>
              <p:cNvSpPr txBox="1">
                <a:spLocks noRot="1" noChangeAspect="1" noMove="1" noResize="1" noEditPoints="1" noAdjustHandles="1" noChangeArrowheads="1" noChangeShapeType="1" noTextEdit="1"/>
              </p:cNvSpPr>
              <p:nvPr/>
            </p:nvSpPr>
            <p:spPr>
              <a:xfrm>
                <a:off x="1802502" y="4454006"/>
                <a:ext cx="738984" cy="276999"/>
              </a:xfrm>
              <a:prstGeom prst="rect">
                <a:avLst/>
              </a:prstGeom>
              <a:blipFill>
                <a:blip r:embed="rId5"/>
                <a:stretch>
                  <a:fillRect l="-3390" r="-10169" b="-30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BA227DC4-17B8-1E4F-A01F-F4C1B3D993CE}"/>
                  </a:ext>
                </a:extLst>
              </p:cNvPr>
              <p:cNvSpPr txBox="1"/>
              <p:nvPr/>
            </p:nvSpPr>
            <p:spPr>
              <a:xfrm>
                <a:off x="1870572" y="6460189"/>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3" name="文本框 152">
                <a:extLst>
                  <a:ext uri="{FF2B5EF4-FFF2-40B4-BE49-F238E27FC236}">
                    <a16:creationId xmlns:a16="http://schemas.microsoft.com/office/drawing/2014/main" id="{BA227DC4-17B8-1E4F-A01F-F4C1B3D993CE}"/>
                  </a:ext>
                </a:extLst>
              </p:cNvPr>
              <p:cNvSpPr txBox="1">
                <a:spLocks noRot="1" noChangeAspect="1" noMove="1" noResize="1" noEditPoints="1" noAdjustHandles="1" noChangeArrowheads="1" noChangeShapeType="1" noTextEdit="1"/>
              </p:cNvSpPr>
              <p:nvPr/>
            </p:nvSpPr>
            <p:spPr>
              <a:xfrm>
                <a:off x="1870572" y="6460189"/>
                <a:ext cx="738984" cy="276999"/>
              </a:xfrm>
              <a:prstGeom prst="rect">
                <a:avLst/>
              </a:prstGeom>
              <a:blipFill>
                <a:blip r:embed="rId6"/>
                <a:stretch>
                  <a:fillRect l="-3390" r="-10169" b="-36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6E79FD1C-CF42-C441-9663-344B35008945}"/>
                  </a:ext>
                </a:extLst>
              </p:cNvPr>
              <p:cNvSpPr txBox="1"/>
              <p:nvPr/>
            </p:nvSpPr>
            <p:spPr>
              <a:xfrm>
                <a:off x="5952453" y="6451980"/>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4" name="文本框 153">
                <a:extLst>
                  <a:ext uri="{FF2B5EF4-FFF2-40B4-BE49-F238E27FC236}">
                    <a16:creationId xmlns:a16="http://schemas.microsoft.com/office/drawing/2014/main" id="{6E79FD1C-CF42-C441-9663-344B35008945}"/>
                  </a:ext>
                </a:extLst>
              </p:cNvPr>
              <p:cNvSpPr txBox="1">
                <a:spLocks noRot="1" noChangeAspect="1" noMove="1" noResize="1" noEditPoints="1" noAdjustHandles="1" noChangeArrowheads="1" noChangeShapeType="1" noTextEdit="1"/>
              </p:cNvSpPr>
              <p:nvPr/>
            </p:nvSpPr>
            <p:spPr>
              <a:xfrm>
                <a:off x="5952453" y="6451980"/>
                <a:ext cx="738984" cy="276999"/>
              </a:xfrm>
              <a:prstGeom prst="rect">
                <a:avLst/>
              </a:prstGeom>
              <a:blipFill>
                <a:blip r:embed="rId7"/>
                <a:stretch>
                  <a:fillRect l="-3390" r="-10169" b="-30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0A444FC2-62A2-7149-A5F5-1EE0AA69078C}"/>
                  </a:ext>
                </a:extLst>
              </p:cNvPr>
              <p:cNvSpPr txBox="1"/>
              <p:nvPr/>
            </p:nvSpPr>
            <p:spPr>
              <a:xfrm>
                <a:off x="6069480" y="4466655"/>
                <a:ext cx="7389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rPr>
                        <m:t>𝒔</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𝒖</m:t>
                      </m:r>
                      <m:r>
                        <a:rPr kumimoji="1" lang="en-US" altLang="zh-CN" sz="1800" b="1" i="1" smtClean="0">
                          <a:latin typeface="Cambria Math" panose="02040503050406030204" pitchFamily="18" charset="0"/>
                        </a:rPr>
                        <m:t>,</m:t>
                      </m:r>
                      <m:r>
                        <a:rPr kumimoji="1" lang="en-US" altLang="zh-CN" sz="1800" b="1" i="1" smtClean="0">
                          <a:latin typeface="Cambria Math" panose="02040503050406030204" pitchFamily="18" charset="0"/>
                        </a:rPr>
                        <m:t>𝒗</m:t>
                      </m:r>
                      <m:r>
                        <a:rPr kumimoji="1" lang="en-US" altLang="zh-CN" sz="1800" b="1" i="1" smtClean="0">
                          <a:latin typeface="Cambria Math" panose="02040503050406030204" pitchFamily="18" charset="0"/>
                        </a:rPr>
                        <m:t>)</m:t>
                      </m:r>
                    </m:oMath>
                  </m:oMathPara>
                </a14:m>
                <a:endParaRPr kumimoji="1" lang="zh-CN" altLang="en-US" sz="1800" dirty="0"/>
              </a:p>
            </p:txBody>
          </p:sp>
        </mc:Choice>
        <mc:Fallback xmlns="">
          <p:sp>
            <p:nvSpPr>
              <p:cNvPr id="155" name="文本框 154">
                <a:extLst>
                  <a:ext uri="{FF2B5EF4-FFF2-40B4-BE49-F238E27FC236}">
                    <a16:creationId xmlns:a16="http://schemas.microsoft.com/office/drawing/2014/main" id="{0A444FC2-62A2-7149-A5F5-1EE0AA69078C}"/>
                  </a:ext>
                </a:extLst>
              </p:cNvPr>
              <p:cNvSpPr txBox="1">
                <a:spLocks noRot="1" noChangeAspect="1" noMove="1" noResize="1" noEditPoints="1" noAdjustHandles="1" noChangeArrowheads="1" noChangeShapeType="1" noTextEdit="1"/>
              </p:cNvSpPr>
              <p:nvPr/>
            </p:nvSpPr>
            <p:spPr>
              <a:xfrm>
                <a:off x="6069480" y="4466655"/>
                <a:ext cx="738984" cy="276999"/>
              </a:xfrm>
              <a:prstGeom prst="rect">
                <a:avLst/>
              </a:prstGeom>
              <a:blipFill>
                <a:blip r:embed="rId5"/>
                <a:stretch>
                  <a:fillRect l="-3390" r="-10169" b="-304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362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anim calcmode="lin" valueType="num">
                                      <p:cBhvr>
                                        <p:cTn id="8" dur="1000" fill="hold"/>
                                        <p:tgtEl>
                                          <p:spTgt spid="326"/>
                                        </p:tgtEl>
                                        <p:attrNameLst>
                                          <p:attrName>ppt_x</p:attrName>
                                        </p:attrNameLst>
                                      </p:cBhvr>
                                      <p:tavLst>
                                        <p:tav tm="0">
                                          <p:val>
                                            <p:strVal val="#ppt_x"/>
                                          </p:val>
                                        </p:tav>
                                        <p:tav tm="100000">
                                          <p:val>
                                            <p:strVal val="#ppt_x"/>
                                          </p:val>
                                        </p:tav>
                                      </p:tavLst>
                                    </p:anim>
                                    <p:anim calcmode="lin" valueType="num">
                                      <p:cBhvr>
                                        <p:cTn id="9" dur="1000" fill="hold"/>
                                        <p:tgtEl>
                                          <p:spTgt spid="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7940572" cy="1128712"/>
          </a:xfrm>
        </p:spPr>
        <p:txBody>
          <a:bodyPr/>
          <a:lstStyle/>
          <a:p>
            <a:r>
              <a:rPr lang="en-US" altLang="zh-CN" dirty="0" err="1"/>
              <a:t>SimRank</a:t>
            </a:r>
            <a:r>
              <a:rPr lang="en-US" altLang="zh-CN" dirty="0"/>
              <a:t> and Linearization</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2050189-34A5-4743-8231-E57A4A5B232D}"/>
                  </a:ext>
                </a:extLst>
              </p:cNvPr>
              <p:cNvSpPr txBox="1"/>
              <p:nvPr/>
            </p:nvSpPr>
            <p:spPr>
              <a:xfrm>
                <a:off x="1067356" y="4503153"/>
                <a:ext cx="4651466"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000" b="0" i="1" smtClean="0">
                              <a:latin typeface="Cambria Math" panose="02040503050406030204" pitchFamily="18" charset="0"/>
                            </a:rPr>
                          </m:ctrlPr>
                        </m:accPr>
                        <m:e>
                          <m:r>
                            <a:rPr kumimoji="1" lang="en-US" altLang="zh-CN" sz="2000" b="0" i="1" smtClean="0">
                              <a:latin typeface="Cambria Math" panose="02040503050406030204" pitchFamily="18" charset="0"/>
                            </a:rPr>
                            <m:t>𝑆</m:t>
                          </m:r>
                        </m:e>
                      </m:acc>
                      <m:d>
                        <m:dPr>
                          <m:ctrlPr>
                            <a:rPr kumimoji="1" lang="en-US" altLang="zh-CN" sz="2000" b="0" i="1" smtClean="0">
                              <a:latin typeface="Cambria Math" panose="02040503050406030204" pitchFamily="18" charset="0"/>
                            </a:rPr>
                          </m:ctrlPr>
                        </m:dPr>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𝑗</m:t>
                              </m:r>
                            </m:sub>
                          </m:sSub>
                        </m:e>
                      </m:d>
                      <m:r>
                        <a:rPr kumimoji="1" lang="en-US" altLang="zh-CN" sz="2000" b="0" i="1">
                          <a:latin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𝑡</m:t>
                          </m:r>
                        </m:sup>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𝑐</m:t>
                              </m:r>
                            </m:e>
                            <m:sup>
                              <m:r>
                                <a:rPr kumimoji="1" lang="en-US" altLang="zh-CN" sz="2000" b="0" i="1">
                                  <a:latin typeface="Cambria Math" panose="02040503050406030204" pitchFamily="18" charset="0"/>
                                </a:rPr>
                                <m:t>𝑙</m:t>
                              </m:r>
                            </m:sup>
                          </m:sSup>
                          <m:sSup>
                            <m:sSupPr>
                              <m:ctrlPr>
                                <a:rPr kumimoji="1" lang="en-US" altLang="zh-CN" sz="2000" b="0" i="1">
                                  <a:latin typeface="Cambria Math" panose="02040503050406030204" pitchFamily="18" charset="0"/>
                                </a:rPr>
                              </m:ctrlPr>
                            </m:sSupPr>
                            <m:e>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𝑃</m:t>
                                      </m:r>
                                    </m:e>
                                    <m:sup>
                                      <m:r>
                                        <a:rPr kumimoji="1" lang="en-US" altLang="zh-CN" sz="2000" b="0" i="1">
                                          <a:latin typeface="Cambria Math" panose="02040503050406030204" pitchFamily="18" charset="0"/>
                                        </a:rPr>
                                        <m:t>𝑙</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𝑒</m:t>
                                          </m:r>
                                        </m:e>
                                        <m:sub>
                                          <m:r>
                                            <a:rPr kumimoji="1" lang="en-US" altLang="zh-CN" sz="2000" b="0" i="1">
                                              <a:latin typeface="Cambria Math" panose="02040503050406030204" pitchFamily="18" charset="0"/>
                                              <a:ea typeface="Cambria Math" panose="02040503050406030204" pitchFamily="18" charset="0"/>
                                            </a:rPr>
                                            <m:t>𝑖</m:t>
                                          </m:r>
                                        </m:sub>
                                      </m:sSub>
                                    </m:e>
                                  </m:acc>
                                </m:e>
                              </m:d>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rPr>
                            <m:t>𝐷</m:t>
                          </m:r>
                          <m:r>
                            <a:rPr kumimoji="1" lang="en-US" altLang="zh-CN" sz="2000" b="0" i="1">
                              <a:latin typeface="Cambria Math" panose="02040503050406030204" pitchFamily="18" charset="0"/>
                            </a:rPr>
                            <m:t>∙</m:t>
                          </m:r>
                          <m:d>
                            <m:dPr>
                              <m:ctrlPr>
                                <a:rPr kumimoji="1" lang="en-US" altLang="zh-CN" sz="2000" b="0" i="1">
                                  <a:latin typeface="Cambria Math" panose="02040503050406030204" pitchFamily="18" charset="0"/>
                                </a:rPr>
                              </m:ctrlPr>
                            </m:dPr>
                            <m:e>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𝑃</m:t>
                                  </m:r>
                                </m:e>
                                <m:sup>
                                  <m:r>
                                    <a:rPr kumimoji="1" lang="en-US" altLang="zh-CN" sz="2000" b="0" i="1">
                                      <a:latin typeface="Cambria Math" panose="02040503050406030204" pitchFamily="18" charset="0"/>
                                    </a:rPr>
                                    <m:t>𝑙</m:t>
                                  </m:r>
                                </m:sup>
                              </m:sSup>
                              <m:r>
                                <a:rPr kumimoji="1" lang="en-US" altLang="zh-CN" sz="2000" b="0" i="1">
                                  <a:latin typeface="Cambria Math" panose="02040503050406030204" pitchFamily="18" charset="0"/>
                                  <a:ea typeface="Cambria Math" panose="02040503050406030204" pitchFamily="18" charset="0"/>
                                </a:rPr>
                                <m:t>∙</m:t>
                              </m:r>
                              <m:acc>
                                <m:accPr>
                                  <m:chr m:val="⃗"/>
                                  <m:ctrlPr>
                                    <a:rPr kumimoji="1" lang="en-US" altLang="zh-CN" sz="2000" b="0" i="1">
                                      <a:latin typeface="Cambria Math" panose="02040503050406030204" pitchFamily="18" charset="0"/>
                                      <a:ea typeface="Cambria Math" panose="02040503050406030204" pitchFamily="18" charset="0"/>
                                    </a:rPr>
                                  </m:ctrlPr>
                                </m:accPr>
                                <m:e>
                                  <m:sSub>
                                    <m:sSubPr>
                                      <m:ctrlPr>
                                        <a:rPr kumimoji="1" lang="en-US" altLang="zh-CN" sz="2000" b="0" i="1">
                                          <a:latin typeface="Cambria Math" panose="02040503050406030204" pitchFamily="18" charset="0"/>
                                          <a:ea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𝑒</m:t>
                                      </m:r>
                                    </m:e>
                                    <m:sub>
                                      <m:r>
                                        <a:rPr kumimoji="1" lang="en-US" altLang="zh-CN" sz="2000" b="0" i="1">
                                          <a:latin typeface="Cambria Math" panose="02040503050406030204" pitchFamily="18" charset="0"/>
                                          <a:ea typeface="Cambria Math" panose="02040503050406030204" pitchFamily="18" charset="0"/>
                                        </a:rPr>
                                        <m:t>𝑗</m:t>
                                      </m:r>
                                    </m:sub>
                                  </m:sSub>
                                </m:e>
                              </m:acc>
                            </m:e>
                          </m:d>
                        </m:e>
                      </m:nary>
                    </m:oMath>
                  </m:oMathPara>
                </a14:m>
                <a:endParaRPr kumimoji="1" lang="en-US" altLang="zh-CN" sz="2000" b="0" dirty="0"/>
              </a:p>
            </p:txBody>
          </p:sp>
        </mc:Choice>
        <mc:Fallback xmlns="">
          <p:sp>
            <p:nvSpPr>
              <p:cNvPr id="7" name="文本框 6">
                <a:extLst>
                  <a:ext uri="{FF2B5EF4-FFF2-40B4-BE49-F238E27FC236}">
                    <a16:creationId xmlns:a16="http://schemas.microsoft.com/office/drawing/2014/main" id="{12050189-34A5-4743-8231-E57A4A5B232D}"/>
                  </a:ext>
                </a:extLst>
              </p:cNvPr>
              <p:cNvSpPr txBox="1">
                <a:spLocks noRot="1" noChangeAspect="1" noMove="1" noResize="1" noEditPoints="1" noAdjustHandles="1" noChangeArrowheads="1" noChangeShapeType="1" noTextEdit="1"/>
              </p:cNvSpPr>
              <p:nvPr/>
            </p:nvSpPr>
            <p:spPr>
              <a:xfrm>
                <a:off x="1067356" y="4503153"/>
                <a:ext cx="4651466" cy="626325"/>
              </a:xfrm>
              <a:prstGeom prst="rect">
                <a:avLst/>
              </a:prstGeom>
              <a:blipFill>
                <a:blip r:embed="rId3"/>
                <a:stretch>
                  <a:fillRect l="-820" t="-176000" b="-25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14253DB-2571-AA41-8087-BCBB77DDA5F4}"/>
                  </a:ext>
                </a:extLst>
              </p:cNvPr>
              <p:cNvSpPr txBox="1"/>
              <p:nvPr/>
            </p:nvSpPr>
            <p:spPr>
              <a:xfrm>
                <a:off x="1019599" y="1844824"/>
                <a:ext cx="6576737"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zh-CN" sz="2000" b="0" i="1" smtClean="0">
                          <a:latin typeface="Cambria Math" panose="02040503050406030204" pitchFamily="18" charset="0"/>
                        </a:rPr>
                        <m:t>𝑠</m:t>
                      </m:r>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𝑢</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𝑣</m:t>
                          </m:r>
                        </m:e>
                      </m:d>
                      <m:r>
                        <a:rPr kumimoji="1" lang="en-US" altLang="zh-CN" sz="2000" b="0" i="1" smtClean="0">
                          <a:latin typeface="Cambria Math" panose="02040503050406030204" pitchFamily="18" charset="0"/>
                        </a:rPr>
                        <m:t>=</m:t>
                      </m:r>
                      <m:d>
                        <m:dPr>
                          <m:begChr m:val="{"/>
                          <m:endChr m:val=""/>
                          <m:ctrlPr>
                            <a:rPr kumimoji="1" lang="en-US" altLang="zh-CN" sz="2000" b="0" i="1" smtClean="0">
                              <a:latin typeface="Cambria Math" panose="02040503050406030204" pitchFamily="18" charset="0"/>
                            </a:rPr>
                          </m:ctrlPr>
                        </m:dPr>
                        <m:e>
                          <m:eqArr>
                            <m:eqArrPr>
                              <m:ctrlPr>
                                <a:rPr kumimoji="1" lang="en-US" altLang="zh-CN" sz="2000" b="0" i="1" smtClean="0">
                                  <a:latin typeface="Cambria Math" panose="02040503050406030204" pitchFamily="18" charset="0"/>
                                </a:rPr>
                              </m:ctrlPr>
                            </m:eqArrPr>
                            <m:e>
                              <m:m>
                                <m:mPr>
                                  <m:mcs>
                                    <m:mc>
                                      <m:mcPr>
                                        <m:count m:val="2"/>
                                        <m:mcJc m:val="center"/>
                                      </m:mcPr>
                                    </m:mc>
                                  </m:mcs>
                                  <m:ctrlPr>
                                    <a:rPr kumimoji="1" lang="en-US" altLang="zh-CN" sz="2000" b="0" i="1" smtClean="0">
                                      <a:latin typeface="Cambria Math" panose="02040503050406030204" pitchFamily="18" charset="0"/>
                                    </a:rPr>
                                  </m:ctrlPr>
                                </m:mPr>
                                <m:mr>
                                  <m:e>
                                    <m:r>
                                      <m:rPr>
                                        <m:brk m:alnAt="7"/>
                                      </m:rPr>
                                      <a:rPr kumimoji="1" lang="en-US" altLang="zh-CN" sz="2000" b="0" i="1" smtClean="0">
                                        <a:latin typeface="Cambria Math" panose="02040503050406030204" pitchFamily="18" charset="0"/>
                                      </a:rPr>
                                      <m:t>1</m:t>
                                    </m:r>
                                    <m:r>
                                      <a:rPr kumimoji="1" lang="en-US" altLang="zh-CN" sz="2000" b="0" i="1" smtClean="0">
                                        <a:latin typeface="Cambria Math" panose="02040503050406030204" pitchFamily="18" charset="0"/>
                                      </a:rPr>
                                      <m:t>                                                                 ,</m:t>
                                    </m:r>
                                  </m:e>
                                  <m:e>
                                    <m:r>
                                      <a:rPr kumimoji="1" lang="en-US" altLang="zh-CN" sz="2000" b="0" i="1">
                                        <a:latin typeface="Cambria Math" panose="02040503050406030204" pitchFamily="18" charset="0"/>
                                      </a:rPr>
                                      <m:t>𝑖𝑓</m:t>
                                    </m:r>
                                    <m:r>
                                      <a:rPr kumimoji="1" lang="en-US" altLang="zh-CN" sz="2000" b="0" i="1">
                                        <a:latin typeface="Cambria Math" panose="02040503050406030204" pitchFamily="18" charset="0"/>
                                      </a:rPr>
                                      <m:t> </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smtClean="0">
                                        <a:latin typeface="Cambria Math" panose="02040503050406030204" pitchFamily="18" charset="0"/>
                                      </a:rPr>
                                      <m:t>    </m:t>
                                    </m:r>
                                  </m:e>
                                </m:mr>
                              </m:m>
                            </m:e>
                            <m:e>
                              <m:m>
                                <m:mPr>
                                  <m:mcs>
                                    <m:mc>
                                      <m:mcPr>
                                        <m:count m:val="2"/>
                                        <m:mcJc m:val="center"/>
                                      </m:mcPr>
                                    </m:mc>
                                  </m:mcs>
                                  <m:ctrlPr>
                                    <a:rPr kumimoji="1" lang="en-US" altLang="zh-CN" sz="2000" b="0" i="1" smtClean="0">
                                      <a:latin typeface="Cambria Math" panose="02040503050406030204" pitchFamily="18" charset="0"/>
                                    </a:rPr>
                                  </m:ctrlPr>
                                </m:mPr>
                                <m:mr>
                                  <m:e>
                                    <m:f>
                                      <m:fPr>
                                        <m:ctrlPr>
                                          <a:rPr kumimoji="1" lang="en-US" altLang="zh-CN" sz="2000" b="0" i="1">
                                            <a:latin typeface="Cambria Math" panose="02040503050406030204" pitchFamily="18" charset="0"/>
                                          </a:rPr>
                                        </m:ctrlPr>
                                      </m:fPr>
                                      <m:num>
                                        <m:r>
                                          <a:rPr kumimoji="1" lang="en-US" altLang="zh-CN" sz="2000" b="0" i="1">
                                            <a:latin typeface="Cambria Math" panose="02040503050406030204" pitchFamily="18" charset="0"/>
                                          </a:rPr>
                                          <m:t>𝑐</m:t>
                                        </m:r>
                                      </m:num>
                                      <m:den>
                                        <m:d>
                                          <m:dPr>
                                            <m:begChr m:val="|"/>
                                            <m:endChr m:val="|"/>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𝐼</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𝑢</m:t>
                                            </m:r>
                                            <m:r>
                                              <a:rPr kumimoji="1" lang="en-US" altLang="zh-CN" sz="2000" b="0" i="1">
                                                <a:latin typeface="Cambria Math" panose="02040503050406030204" pitchFamily="18" charset="0"/>
                                              </a:rPr>
                                              <m:t>)</m:t>
                                            </m:r>
                                          </m:e>
                                        </m:d>
                                        <m:r>
                                          <a:rPr kumimoji="1" lang="en-US" altLang="zh-CN" sz="2000" b="0" i="1">
                                            <a:latin typeface="Cambria Math" panose="02040503050406030204" pitchFamily="18" charset="0"/>
                                            <a:ea typeface="Cambria Math" panose="02040503050406030204" pitchFamily="18" charset="0"/>
                                          </a:rPr>
                                          <m:t>∙</m:t>
                                        </m:r>
                                        <m:d>
                                          <m:dPr>
                                            <m:begChr m:val="|"/>
                                            <m:endChr m:val="|"/>
                                            <m:ctrlPr>
                                              <a:rPr kumimoji="1" lang="en-US" altLang="zh-CN" sz="2000" b="0" i="1">
                                                <a:latin typeface="Cambria Math" panose="02040503050406030204" pitchFamily="18" charset="0"/>
                                                <a:ea typeface="Cambria Math" panose="02040503050406030204" pitchFamily="18" charset="0"/>
                                              </a:rPr>
                                            </m:ctrlPr>
                                          </m:dPr>
                                          <m:e>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e>
                                        </m:d>
                                      </m:den>
                                    </m:f>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𝑢</m:t>
                                        </m:r>
                                        <m:r>
                                          <a:rPr kumimoji="1" lang="en-US" altLang="zh-CN" sz="2000" b="0" i="1">
                                            <a:latin typeface="Cambria Math" panose="02040503050406030204" pitchFamily="18" charset="0"/>
                                            <a:ea typeface="Cambria Math" panose="02040503050406030204" pitchFamily="18" charset="0"/>
                                          </a:rPr>
                                          <m:t>)</m:t>
                                        </m:r>
                                      </m:sub>
                                      <m:sup/>
                                      <m:e>
                                        <m:nary>
                                          <m:naryPr>
                                            <m:chr m:val="∑"/>
                                            <m:supHide m:val="on"/>
                                            <m:ctrlPr>
                                              <a:rPr kumimoji="1" lang="en-US" altLang="zh-CN" sz="2000" b="0" i="1">
                                                <a:latin typeface="Cambria Math" panose="02040503050406030204" pitchFamily="18" charset="0"/>
                                              </a:rPr>
                                            </m:ctrlPr>
                                          </m:naryPr>
                                          <m:sub>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𝑣</m:t>
                                                </m:r>
                                              </m:e>
                                              <m:sup>
                                                <m:r>
                                                  <a:rPr kumimoji="1" lang="en-US" altLang="zh-CN" sz="2000" b="0" i="1">
                                                    <a:latin typeface="Cambria Math" panose="02040503050406030204" pitchFamily="18" charset="0"/>
                                                  </a:rPr>
                                                  <m:t>′</m:t>
                                                </m:r>
                                              </m:sup>
                                            </m:sSup>
                                            <m:r>
                                              <m:rPr>
                                                <m:brk m:alnAt="7"/>
                                              </m:rP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𝐼</m:t>
                                            </m:r>
                                            <m:r>
                                              <a:rPr kumimoji="1" lang="en-US" altLang="zh-CN" sz="2000" b="0" i="1">
                                                <a:latin typeface="Cambria Math" panose="02040503050406030204" pitchFamily="18" charset="0"/>
                                                <a:ea typeface="Cambria Math" panose="02040503050406030204" pitchFamily="18" charset="0"/>
                                              </a:rPr>
                                              <m:t>(</m:t>
                                            </m:r>
                                            <m:r>
                                              <a:rPr kumimoji="1" lang="en-US" altLang="zh-CN" sz="2000" b="0" i="1">
                                                <a:latin typeface="Cambria Math" panose="02040503050406030204" pitchFamily="18" charset="0"/>
                                                <a:ea typeface="Cambria Math" panose="02040503050406030204" pitchFamily="18" charset="0"/>
                                              </a:rPr>
                                              <m:t>𝑣</m:t>
                                            </m:r>
                                            <m:r>
                                              <a:rPr kumimoji="1" lang="en-US" altLang="zh-CN" sz="2000" b="0" i="1">
                                                <a:latin typeface="Cambria Math" panose="02040503050406030204" pitchFamily="18" charset="0"/>
                                                <a:ea typeface="Cambria Math" panose="02040503050406030204" pitchFamily="18" charset="0"/>
                                              </a:rPr>
                                              <m:t>)</m:t>
                                            </m:r>
                                          </m:sub>
                                          <m:sup/>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sSup>
                                              <m:sSupPr>
                                                <m:ctrlPr>
                                                  <a:rPr kumimoji="1" lang="en-US" altLang="zh-CN" sz="2000" b="0" i="1">
                                                    <a:latin typeface="Cambria Math" panose="02040503050406030204" pitchFamily="18" charset="0"/>
                                                  </a:rPr>
                                                </m:ctrlPr>
                                              </m:sSupPr>
                                              <m:e>
                                                <m:r>
                                                  <a:rPr kumimoji="1" lang="en-US" altLang="zh-CN" sz="2000" b="0" i="1">
                                                    <a:latin typeface="Cambria Math" panose="02040503050406030204" pitchFamily="18" charset="0"/>
                                                  </a:rPr>
                                                  <m:t>𝑢</m:t>
                                                </m:r>
                                              </m:e>
                                              <m:sup>
                                                <m:r>
                                                  <a:rPr kumimoji="1" lang="en-US" altLang="zh-CN" sz="2000" b="0" i="1">
                                                    <a:latin typeface="Cambria Math" panose="02040503050406030204" pitchFamily="18" charset="0"/>
                                                  </a:rPr>
                                                  <m:t>′</m:t>
                                                </m:r>
                                              </m:sup>
                                            </m:sSup>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𝑣</m:t>
                                            </m:r>
                                            <m:r>
                                              <a:rPr kumimoji="1" lang="en-US" altLang="zh-CN" sz="2000" b="0" i="1">
                                                <a:latin typeface="Cambria Math" panose="02040503050406030204" pitchFamily="18" charset="0"/>
                                              </a:rPr>
                                              <m:t>′)</m:t>
                                            </m:r>
                                          </m:e>
                                        </m:nary>
                                      </m:e>
                                    </m:nary>
                                    <m:r>
                                      <a:rPr kumimoji="1" lang="en-US" altLang="zh-CN" sz="2000" b="0" i="1" smtClean="0">
                                        <a:latin typeface="Cambria Math" panose="02040503050406030204" pitchFamily="18" charset="0"/>
                                      </a:rPr>
                                      <m:t>,</m:t>
                                    </m:r>
                                  </m:e>
                                  <m:e>
                                    <m:r>
                                      <a:rPr kumimoji="1" lang="en-US" altLang="zh-CN" sz="2000" b="0" i="1" smtClean="0">
                                        <a:latin typeface="Cambria Math" panose="02040503050406030204" pitchFamily="18" charset="0"/>
                                      </a:rPr>
                                      <m:t>𝑜𝑡h𝑒𝑟𝑤𝑖𝑠𝑒</m:t>
                                    </m:r>
                                  </m:e>
                                </m:mr>
                              </m:m>
                            </m:e>
                          </m:eqArr>
                        </m:e>
                      </m:d>
                    </m:oMath>
                  </m:oMathPara>
                </a14:m>
                <a:endParaRPr kumimoji="1" lang="en-US" altLang="zh-CN" sz="2000" b="0" dirty="0"/>
              </a:p>
            </p:txBody>
          </p:sp>
        </mc:Choice>
        <mc:Fallback xmlns="">
          <p:sp>
            <p:nvSpPr>
              <p:cNvPr id="47" name="文本框 46">
                <a:extLst>
                  <a:ext uri="{FF2B5EF4-FFF2-40B4-BE49-F238E27FC236}">
                    <a16:creationId xmlns:a16="http://schemas.microsoft.com/office/drawing/2014/main" id="{914253DB-2571-AA41-8087-BCBB77DDA5F4}"/>
                  </a:ext>
                </a:extLst>
              </p:cNvPr>
              <p:cNvSpPr txBox="1">
                <a:spLocks noRot="1" noChangeAspect="1" noMove="1" noResize="1" noEditPoints="1" noAdjustHandles="1" noChangeArrowheads="1" noChangeShapeType="1" noTextEdit="1"/>
              </p:cNvSpPr>
              <p:nvPr/>
            </p:nvSpPr>
            <p:spPr>
              <a:xfrm>
                <a:off x="1019599" y="1844824"/>
                <a:ext cx="6576737" cy="1387431"/>
              </a:xfrm>
              <a:prstGeom prst="rect">
                <a:avLst/>
              </a:prstGeom>
              <a:blipFill>
                <a:blip r:embed="rId4"/>
                <a:stretch>
                  <a:fillRect l="-771" t="-46847" b="-93694"/>
                </a:stretch>
              </a:blipFill>
            </p:spPr>
            <p:txBody>
              <a:bodyPr/>
              <a:lstStyle/>
              <a:p>
                <a:r>
                  <a:rPr lang="zh-CN" altLang="en-US">
                    <a:noFill/>
                  </a:rPr>
                  <a:t> </a:t>
                </a:r>
              </a:p>
            </p:txBody>
          </p:sp>
        </mc:Fallback>
      </mc:AlternateContent>
      <p:sp>
        <p:nvSpPr>
          <p:cNvPr id="3" name="下箭头 2">
            <a:extLst>
              <a:ext uri="{FF2B5EF4-FFF2-40B4-BE49-F238E27FC236}">
                <a16:creationId xmlns:a16="http://schemas.microsoft.com/office/drawing/2014/main" id="{9377270E-C6B6-7542-BF94-3E08BCF78E3F}"/>
              </a:ext>
            </a:extLst>
          </p:cNvPr>
          <p:cNvSpPr/>
          <p:nvPr/>
        </p:nvSpPr>
        <p:spPr>
          <a:xfrm>
            <a:off x="3923928" y="3517581"/>
            <a:ext cx="216024" cy="6088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E4EAE982-6862-0E45-8D30-7BC29D670B0C}"/>
              </a:ext>
            </a:extLst>
          </p:cNvPr>
          <p:cNvSpPr txBox="1"/>
          <p:nvPr/>
        </p:nvSpPr>
        <p:spPr>
          <a:xfrm>
            <a:off x="6571424" y="2905780"/>
            <a:ext cx="1680193" cy="523220"/>
          </a:xfrm>
          <a:prstGeom prst="rect">
            <a:avLst/>
          </a:prstGeom>
          <a:noFill/>
        </p:spPr>
        <p:txBody>
          <a:bodyPr wrap="square" rtlCol="0">
            <a:spAutoFit/>
          </a:bodyPr>
          <a:lstStyle/>
          <a:p>
            <a:r>
              <a:rPr kumimoji="1" lang="en-US" altLang="zh-CN" sz="2800" dirty="0">
                <a:latin typeface="Corbel" panose="020B0503020204020204" pitchFamily="34" charset="0"/>
              </a:rPr>
              <a:t>iterative</a:t>
            </a:r>
            <a:endParaRPr kumimoji="1" lang="zh-CN" altLang="en-US" sz="2800" dirty="0">
              <a:latin typeface="Corbel" panose="020B0503020204020204" pitchFamily="34" charset="0"/>
            </a:endParaRPr>
          </a:p>
        </p:txBody>
      </p:sp>
      <p:sp>
        <p:nvSpPr>
          <p:cNvPr id="54" name="文本框 53">
            <a:extLst>
              <a:ext uri="{FF2B5EF4-FFF2-40B4-BE49-F238E27FC236}">
                <a16:creationId xmlns:a16="http://schemas.microsoft.com/office/drawing/2014/main" id="{D3FB70EA-394E-9840-B55A-BA147B83BF62}"/>
              </a:ext>
            </a:extLst>
          </p:cNvPr>
          <p:cNvSpPr txBox="1"/>
          <p:nvPr/>
        </p:nvSpPr>
        <p:spPr>
          <a:xfrm>
            <a:off x="6582400" y="4607885"/>
            <a:ext cx="2232248" cy="523220"/>
          </a:xfrm>
          <a:prstGeom prst="rect">
            <a:avLst/>
          </a:prstGeom>
          <a:noFill/>
        </p:spPr>
        <p:txBody>
          <a:bodyPr wrap="square" rtlCol="0">
            <a:spAutoFit/>
          </a:bodyPr>
          <a:lstStyle/>
          <a:p>
            <a:r>
              <a:rPr kumimoji="1" lang="en-US" altLang="zh-CN" sz="2800" dirty="0">
                <a:latin typeface="Corbel" panose="020B0503020204020204" pitchFamily="34" charset="0"/>
              </a:rPr>
              <a:t>linearized</a:t>
            </a:r>
            <a:endParaRPr kumimoji="1" lang="zh-CN" altLang="en-US" sz="2800" dirty="0">
              <a:latin typeface="Corbel" panose="020B0503020204020204" pitchFamily="34" charset="0"/>
            </a:endParaRPr>
          </a:p>
        </p:txBody>
      </p:sp>
    </p:spTree>
    <p:extLst>
      <p:ext uri="{BB962C8B-B14F-4D97-AF65-F5344CB8AC3E}">
        <p14:creationId xmlns:p14="http://schemas.microsoft.com/office/powerpoint/2010/main" val="123665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B6C5AF-7024-43F4-A88A-ABAB53771FB3}"/>
              </a:ext>
            </a:extLst>
          </p:cNvPr>
          <p:cNvSpPr>
            <a:spLocks noGrp="1"/>
          </p:cNvSpPr>
          <p:nvPr>
            <p:ph type="title"/>
          </p:nvPr>
        </p:nvSpPr>
        <p:spPr>
          <a:xfrm>
            <a:off x="1115616" y="-27384"/>
            <a:ext cx="7358114" cy="1128712"/>
          </a:xfrm>
        </p:spPr>
        <p:txBody>
          <a:bodyPr/>
          <a:lstStyle/>
          <a:p>
            <a:r>
              <a:rPr lang="en-US" altLang="zh-CN" dirty="0" err="1"/>
              <a:t>SimRank</a:t>
            </a:r>
            <a:r>
              <a:rPr lang="en-US" altLang="zh-CN" dirty="0"/>
              <a:t> and Monte-Carlo</a:t>
            </a:r>
            <a:endParaRPr lang="zh-CN" altLang="en-US" dirty="0"/>
          </a:p>
        </p:txBody>
      </p:sp>
      <p:grpSp>
        <p:nvGrpSpPr>
          <p:cNvPr id="18" name="Group 2">
            <a:extLst>
              <a:ext uri="{FF2B5EF4-FFF2-40B4-BE49-F238E27FC236}">
                <a16:creationId xmlns:a16="http://schemas.microsoft.com/office/drawing/2014/main" id="{EFED2739-A4CF-48AE-96C7-D2DC06B7EBD7}"/>
              </a:ext>
            </a:extLst>
          </p:cNvPr>
          <p:cNvGrpSpPr>
            <a:grpSpLocks/>
          </p:cNvGrpSpPr>
          <p:nvPr/>
        </p:nvGrpSpPr>
        <p:grpSpPr bwMode="auto">
          <a:xfrm>
            <a:off x="251520" y="764704"/>
            <a:ext cx="7162800" cy="5105400"/>
            <a:chOff x="1152" y="1344"/>
            <a:chExt cx="3408" cy="2064"/>
          </a:xfrm>
        </p:grpSpPr>
        <p:sp>
          <p:nvSpPr>
            <p:cNvPr id="19" name="Oval 3">
              <a:extLst>
                <a:ext uri="{FF2B5EF4-FFF2-40B4-BE49-F238E27FC236}">
                  <a16:creationId xmlns:a16="http://schemas.microsoft.com/office/drawing/2014/main" id="{3CB76F4A-1107-40C2-A810-820D42CD5A32}"/>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20" name="Oval 4">
              <a:extLst>
                <a:ext uri="{FF2B5EF4-FFF2-40B4-BE49-F238E27FC236}">
                  <a16:creationId xmlns:a16="http://schemas.microsoft.com/office/drawing/2014/main" id="{F622658A-5E88-4E52-A6B1-AF1DEF82C578}"/>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21" name="Oval 5">
              <a:extLst>
                <a:ext uri="{FF2B5EF4-FFF2-40B4-BE49-F238E27FC236}">
                  <a16:creationId xmlns:a16="http://schemas.microsoft.com/office/drawing/2014/main" id="{3B777BB2-4526-4A3F-902B-2C424CEE897F}"/>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22" name="Oval 6">
              <a:extLst>
                <a:ext uri="{FF2B5EF4-FFF2-40B4-BE49-F238E27FC236}">
                  <a16:creationId xmlns:a16="http://schemas.microsoft.com/office/drawing/2014/main" id="{36D3F05F-16D0-4E87-A1F2-6649EE27BC8C}"/>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23" name="Oval 7">
              <a:extLst>
                <a:ext uri="{FF2B5EF4-FFF2-40B4-BE49-F238E27FC236}">
                  <a16:creationId xmlns:a16="http://schemas.microsoft.com/office/drawing/2014/main" id="{6A8DAB63-51A2-4ED8-8EFC-85C7E5B96581}"/>
                </a:ext>
              </a:extLst>
            </p:cNvPr>
            <p:cNvSpPr>
              <a:spLocks noChangeArrowheads="1"/>
            </p:cNvSpPr>
            <p:nvPr/>
          </p:nvSpPr>
          <p:spPr bwMode="auto">
            <a:xfrm>
              <a:off x="2160" y="2784"/>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chemeClr val="bg1"/>
                  </a:solidFill>
                  <a:ea typeface="宋体" panose="02010600030101010101" pitchFamily="2" charset="-122"/>
                </a:rPr>
                <a:t>5</a:t>
              </a:r>
            </a:p>
          </p:txBody>
        </p:sp>
        <p:sp>
          <p:nvSpPr>
            <p:cNvPr id="24" name="Oval 8">
              <a:extLst>
                <a:ext uri="{FF2B5EF4-FFF2-40B4-BE49-F238E27FC236}">
                  <a16:creationId xmlns:a16="http://schemas.microsoft.com/office/drawing/2014/main" id="{2BDF8B45-431B-4E70-945D-860AFBFC7638}"/>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25" name="Oval 9">
              <a:extLst>
                <a:ext uri="{FF2B5EF4-FFF2-40B4-BE49-F238E27FC236}">
                  <a16:creationId xmlns:a16="http://schemas.microsoft.com/office/drawing/2014/main" id="{DA71CF05-EC66-460B-AB0C-39F25BECAAB2}"/>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26" name="Oval 10">
              <a:extLst>
                <a:ext uri="{FF2B5EF4-FFF2-40B4-BE49-F238E27FC236}">
                  <a16:creationId xmlns:a16="http://schemas.microsoft.com/office/drawing/2014/main" id="{CEE387F6-C9B4-455C-824C-0212E8D1012E}"/>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27" name="Oval 11">
              <a:extLst>
                <a:ext uri="{FF2B5EF4-FFF2-40B4-BE49-F238E27FC236}">
                  <a16:creationId xmlns:a16="http://schemas.microsoft.com/office/drawing/2014/main" id="{F98CA33A-D385-4EA8-BCF7-CE3D2469C45A}"/>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28" name="Oval 12">
              <a:extLst>
                <a:ext uri="{FF2B5EF4-FFF2-40B4-BE49-F238E27FC236}">
                  <a16:creationId xmlns:a16="http://schemas.microsoft.com/office/drawing/2014/main" id="{15C674E4-6F8A-4030-BE15-1DA2FBEDBFA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29" name="Oval 13">
              <a:extLst>
                <a:ext uri="{FF2B5EF4-FFF2-40B4-BE49-F238E27FC236}">
                  <a16:creationId xmlns:a16="http://schemas.microsoft.com/office/drawing/2014/main" id="{C2A20D15-46B0-4177-97B6-22C877AD7A3C}"/>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30" name="Oval 14">
              <a:extLst>
                <a:ext uri="{FF2B5EF4-FFF2-40B4-BE49-F238E27FC236}">
                  <a16:creationId xmlns:a16="http://schemas.microsoft.com/office/drawing/2014/main" id="{16F17640-DF4C-4F7D-858D-016260B6DE93}"/>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31" name="AutoShape 39">
            <a:extLst>
              <a:ext uri="{FF2B5EF4-FFF2-40B4-BE49-F238E27FC236}">
                <a16:creationId xmlns:a16="http://schemas.microsoft.com/office/drawing/2014/main" id="{904DCB2D-BC2C-451A-91C1-F624AD902874}"/>
              </a:ext>
            </a:extLst>
          </p:cNvPr>
          <p:cNvSpPr>
            <a:spLocks noChangeArrowheads="1"/>
          </p:cNvSpPr>
          <p:nvPr/>
        </p:nvSpPr>
        <p:spPr bwMode="auto">
          <a:xfrm>
            <a:off x="2410117" y="4383503"/>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32" name="AutoShape 39">
            <a:extLst>
              <a:ext uri="{FF2B5EF4-FFF2-40B4-BE49-F238E27FC236}">
                <a16:creationId xmlns:a16="http://schemas.microsoft.com/office/drawing/2014/main" id="{5D48299D-E7A4-4E77-801E-88EB3BAF7044}"/>
              </a:ext>
            </a:extLst>
          </p:cNvPr>
          <p:cNvSpPr>
            <a:spLocks noChangeArrowheads="1"/>
          </p:cNvSpPr>
          <p:nvPr/>
        </p:nvSpPr>
        <p:spPr bwMode="auto">
          <a:xfrm>
            <a:off x="979177" y="343613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cxnSp>
        <p:nvCxnSpPr>
          <p:cNvPr id="33" name="直线箭头连接符 79">
            <a:extLst>
              <a:ext uri="{FF2B5EF4-FFF2-40B4-BE49-F238E27FC236}">
                <a16:creationId xmlns:a16="http://schemas.microsoft.com/office/drawing/2014/main" id="{24D294FD-907A-42C6-B247-DD3095EB9376}"/>
              </a:ext>
            </a:extLst>
          </p:cNvPr>
          <p:cNvCxnSpPr>
            <a:stCxn id="22" idx="3"/>
            <a:endCxn id="19" idx="7"/>
          </p:cNvCxnSpPr>
          <p:nvPr/>
        </p:nvCxnSpPr>
        <p:spPr>
          <a:xfrm flipH="1">
            <a:off x="768182"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线箭头连接符 81">
            <a:extLst>
              <a:ext uri="{FF2B5EF4-FFF2-40B4-BE49-F238E27FC236}">
                <a16:creationId xmlns:a16="http://schemas.microsoft.com/office/drawing/2014/main" id="{235AF0CE-CCCD-4E0D-BE2B-9C7BB66D9B3C}"/>
              </a:ext>
            </a:extLst>
          </p:cNvPr>
          <p:cNvCxnSpPr>
            <a:stCxn id="21" idx="2"/>
            <a:endCxn id="19" idx="6"/>
          </p:cNvCxnSpPr>
          <p:nvPr/>
        </p:nvCxnSpPr>
        <p:spPr>
          <a:xfrm flipH="1" flipV="1">
            <a:off x="856827"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线箭头连接符 83">
            <a:extLst>
              <a:ext uri="{FF2B5EF4-FFF2-40B4-BE49-F238E27FC236}">
                <a16:creationId xmlns:a16="http://schemas.microsoft.com/office/drawing/2014/main" id="{6E5DAD11-0778-4D90-AC1D-199CDB7F0702}"/>
              </a:ext>
            </a:extLst>
          </p:cNvPr>
          <p:cNvCxnSpPr>
            <a:stCxn id="21" idx="3"/>
            <a:endCxn id="20" idx="7"/>
          </p:cNvCxnSpPr>
          <p:nvPr/>
        </p:nvCxnSpPr>
        <p:spPr>
          <a:xfrm flipH="1">
            <a:off x="1474374"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直线箭头连接符 85">
            <a:extLst>
              <a:ext uri="{FF2B5EF4-FFF2-40B4-BE49-F238E27FC236}">
                <a16:creationId xmlns:a16="http://schemas.microsoft.com/office/drawing/2014/main" id="{BFE9D1D4-CDBF-4BA5-A5BD-DC5419B3852A}"/>
              </a:ext>
            </a:extLst>
          </p:cNvPr>
          <p:cNvCxnSpPr>
            <a:stCxn id="22" idx="5"/>
            <a:endCxn id="21" idx="1"/>
          </p:cNvCxnSpPr>
          <p:nvPr/>
        </p:nvCxnSpPr>
        <p:spPr>
          <a:xfrm>
            <a:off x="1684550"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直线箭头连接符 87">
            <a:extLst>
              <a:ext uri="{FF2B5EF4-FFF2-40B4-BE49-F238E27FC236}">
                <a16:creationId xmlns:a16="http://schemas.microsoft.com/office/drawing/2014/main" id="{2CDC3359-7104-4A86-953C-A89ACEA03ABE}"/>
              </a:ext>
            </a:extLst>
          </p:cNvPr>
          <p:cNvCxnSpPr>
            <a:stCxn id="28" idx="3"/>
            <a:endCxn id="23" idx="7"/>
          </p:cNvCxnSpPr>
          <p:nvPr/>
        </p:nvCxnSpPr>
        <p:spPr>
          <a:xfrm flipH="1">
            <a:off x="2886757"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线箭头连接符 89">
            <a:extLst>
              <a:ext uri="{FF2B5EF4-FFF2-40B4-BE49-F238E27FC236}">
                <a16:creationId xmlns:a16="http://schemas.microsoft.com/office/drawing/2014/main" id="{94E4ACE7-5EFC-4ED2-AD00-7F221C55F497}"/>
              </a:ext>
            </a:extLst>
          </p:cNvPr>
          <p:cNvCxnSpPr>
            <a:stCxn id="24" idx="2"/>
            <a:endCxn id="31" idx="6"/>
          </p:cNvCxnSpPr>
          <p:nvPr/>
        </p:nvCxnSpPr>
        <p:spPr>
          <a:xfrm flipH="1">
            <a:off x="2943517"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线箭头连接符 91">
            <a:extLst>
              <a:ext uri="{FF2B5EF4-FFF2-40B4-BE49-F238E27FC236}">
                <a16:creationId xmlns:a16="http://schemas.microsoft.com/office/drawing/2014/main" id="{A643604B-CA4A-4272-ABD8-21409064193C}"/>
              </a:ext>
            </a:extLst>
          </p:cNvPr>
          <p:cNvCxnSpPr>
            <a:cxnSpLocks/>
            <a:stCxn id="19" idx="5"/>
            <a:endCxn id="20" idx="1"/>
          </p:cNvCxnSpPr>
          <p:nvPr/>
        </p:nvCxnSpPr>
        <p:spPr>
          <a:xfrm>
            <a:off x="768182"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线箭头连接符 98">
            <a:extLst>
              <a:ext uri="{FF2B5EF4-FFF2-40B4-BE49-F238E27FC236}">
                <a16:creationId xmlns:a16="http://schemas.microsoft.com/office/drawing/2014/main" id="{BBFA2C0F-0AB7-48FB-96DD-E2304A0AF433}"/>
              </a:ext>
            </a:extLst>
          </p:cNvPr>
          <p:cNvCxnSpPr>
            <a:stCxn id="23" idx="1"/>
            <a:endCxn id="20" idx="5"/>
          </p:cNvCxnSpPr>
          <p:nvPr/>
        </p:nvCxnSpPr>
        <p:spPr>
          <a:xfrm flipH="1" flipV="1">
            <a:off x="1474374"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线箭头连接符 100">
            <a:extLst>
              <a:ext uri="{FF2B5EF4-FFF2-40B4-BE49-F238E27FC236}">
                <a16:creationId xmlns:a16="http://schemas.microsoft.com/office/drawing/2014/main" id="{F42E70AE-3581-49BC-8910-E0CD200FF963}"/>
              </a:ext>
            </a:extLst>
          </p:cNvPr>
          <p:cNvCxnSpPr>
            <a:stCxn id="26" idx="4"/>
            <a:endCxn id="28" idx="0"/>
          </p:cNvCxnSpPr>
          <p:nvPr/>
        </p:nvCxnSpPr>
        <p:spPr>
          <a:xfrm>
            <a:off x="4387785"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线箭头连接符 102">
            <a:extLst>
              <a:ext uri="{FF2B5EF4-FFF2-40B4-BE49-F238E27FC236}">
                <a16:creationId xmlns:a16="http://schemas.microsoft.com/office/drawing/2014/main" id="{E2597EBD-6081-483A-B5F4-FDEC637C8956}"/>
              </a:ext>
            </a:extLst>
          </p:cNvPr>
          <p:cNvCxnSpPr>
            <a:stCxn id="29" idx="2"/>
            <a:endCxn id="28" idx="5"/>
          </p:cNvCxnSpPr>
          <p:nvPr/>
        </p:nvCxnSpPr>
        <p:spPr>
          <a:xfrm flipH="1" flipV="1">
            <a:off x="4702678"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线箭头连接符 104">
            <a:extLst>
              <a:ext uri="{FF2B5EF4-FFF2-40B4-BE49-F238E27FC236}">
                <a16:creationId xmlns:a16="http://schemas.microsoft.com/office/drawing/2014/main" id="{94B1A3B5-62B4-475E-9127-75F04EFB5C8F}"/>
              </a:ext>
            </a:extLst>
          </p:cNvPr>
          <p:cNvCxnSpPr>
            <a:stCxn id="27" idx="4"/>
            <a:endCxn id="29" idx="0"/>
          </p:cNvCxnSpPr>
          <p:nvPr/>
        </p:nvCxnSpPr>
        <p:spPr>
          <a:xfrm>
            <a:off x="5800168"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线箭头连接符 106">
            <a:extLst>
              <a:ext uri="{FF2B5EF4-FFF2-40B4-BE49-F238E27FC236}">
                <a16:creationId xmlns:a16="http://schemas.microsoft.com/office/drawing/2014/main" id="{85FCCEE4-FE31-463A-8AD2-864D5BFF0F84}"/>
              </a:ext>
            </a:extLst>
          </p:cNvPr>
          <p:cNvCxnSpPr>
            <a:stCxn id="27" idx="2"/>
            <a:endCxn id="26" idx="6"/>
          </p:cNvCxnSpPr>
          <p:nvPr/>
        </p:nvCxnSpPr>
        <p:spPr>
          <a:xfrm flipH="1">
            <a:off x="4690438"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线箭头连接符 108">
            <a:extLst>
              <a:ext uri="{FF2B5EF4-FFF2-40B4-BE49-F238E27FC236}">
                <a16:creationId xmlns:a16="http://schemas.microsoft.com/office/drawing/2014/main" id="{8E5F935E-F506-4CDB-A13B-9D6746443DC2}"/>
              </a:ext>
            </a:extLst>
          </p:cNvPr>
          <p:cNvCxnSpPr>
            <a:stCxn id="30" idx="3"/>
            <a:endCxn id="29" idx="7"/>
          </p:cNvCxnSpPr>
          <p:nvPr/>
        </p:nvCxnSpPr>
        <p:spPr>
          <a:xfrm flipH="1">
            <a:off x="6014176"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线箭头连接符 110">
            <a:extLst>
              <a:ext uri="{FF2B5EF4-FFF2-40B4-BE49-F238E27FC236}">
                <a16:creationId xmlns:a16="http://schemas.microsoft.com/office/drawing/2014/main" id="{5F8049C1-B8F4-459D-9A11-6407C7E9902E}"/>
              </a:ext>
            </a:extLst>
          </p:cNvPr>
          <p:cNvCxnSpPr>
            <a:stCxn id="27" idx="6"/>
            <a:endCxn id="30" idx="1"/>
          </p:cNvCxnSpPr>
          <p:nvPr/>
        </p:nvCxnSpPr>
        <p:spPr>
          <a:xfrm>
            <a:off x="6102821"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直线箭头连接符 112">
            <a:extLst>
              <a:ext uri="{FF2B5EF4-FFF2-40B4-BE49-F238E27FC236}">
                <a16:creationId xmlns:a16="http://schemas.microsoft.com/office/drawing/2014/main" id="{791E761D-F172-4B35-8BB6-8DA650E8CC33}"/>
              </a:ext>
            </a:extLst>
          </p:cNvPr>
          <p:cNvCxnSpPr>
            <a:stCxn id="24" idx="4"/>
            <a:endCxn id="25" idx="7"/>
          </p:cNvCxnSpPr>
          <p:nvPr/>
        </p:nvCxnSpPr>
        <p:spPr>
          <a:xfrm flipH="1">
            <a:off x="3895602"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直线箭头连接符 114">
            <a:extLst>
              <a:ext uri="{FF2B5EF4-FFF2-40B4-BE49-F238E27FC236}">
                <a16:creationId xmlns:a16="http://schemas.microsoft.com/office/drawing/2014/main" id="{54B9F9EC-3717-4A2F-96A2-2EEB2AB3DF7A}"/>
              </a:ext>
            </a:extLst>
          </p:cNvPr>
          <p:cNvCxnSpPr>
            <a:cxnSpLocks/>
            <a:stCxn id="25" idx="1"/>
            <a:endCxn id="23" idx="5"/>
          </p:cNvCxnSpPr>
          <p:nvPr/>
        </p:nvCxnSpPr>
        <p:spPr>
          <a:xfrm flipH="1" flipV="1">
            <a:off x="2886757"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线箭头连接符 116">
            <a:extLst>
              <a:ext uri="{FF2B5EF4-FFF2-40B4-BE49-F238E27FC236}">
                <a16:creationId xmlns:a16="http://schemas.microsoft.com/office/drawing/2014/main" id="{F28BAB8D-6B07-4709-9D40-5EF00369CA9C}"/>
              </a:ext>
            </a:extLst>
          </p:cNvPr>
          <p:cNvCxnSpPr>
            <a:cxnSpLocks/>
            <a:stCxn id="28" idx="2"/>
            <a:endCxn id="22" idx="6"/>
          </p:cNvCxnSpPr>
          <p:nvPr/>
        </p:nvCxnSpPr>
        <p:spPr>
          <a:xfrm flipH="1" flipV="1">
            <a:off x="1773195"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线箭头连接符 123">
            <a:extLst>
              <a:ext uri="{FF2B5EF4-FFF2-40B4-BE49-F238E27FC236}">
                <a16:creationId xmlns:a16="http://schemas.microsoft.com/office/drawing/2014/main" id="{3A9DA970-34BF-4E9F-9427-68D922827324}"/>
              </a:ext>
            </a:extLst>
          </p:cNvPr>
          <p:cNvCxnSpPr>
            <a:stCxn id="28" idx="4"/>
            <a:endCxn id="24" idx="7"/>
          </p:cNvCxnSpPr>
          <p:nvPr/>
        </p:nvCxnSpPr>
        <p:spPr>
          <a:xfrm flipH="1">
            <a:off x="4198255"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Oval 5">
            <a:extLst>
              <a:ext uri="{FF2B5EF4-FFF2-40B4-BE49-F238E27FC236}">
                <a16:creationId xmlns:a16="http://schemas.microsoft.com/office/drawing/2014/main" id="{BEFB9982-9FAD-43DF-81A5-82AB8CEF8BAA}"/>
              </a:ext>
            </a:extLst>
          </p:cNvPr>
          <p:cNvSpPr>
            <a:spLocks noChangeArrowheads="1"/>
          </p:cNvSpPr>
          <p:nvPr/>
        </p:nvSpPr>
        <p:spPr bwMode="auto">
          <a:xfrm>
            <a:off x="4172657" y="2189393"/>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grpSp>
        <p:nvGrpSpPr>
          <p:cNvPr id="53" name="组合 52">
            <a:extLst>
              <a:ext uri="{FF2B5EF4-FFF2-40B4-BE49-F238E27FC236}">
                <a16:creationId xmlns:a16="http://schemas.microsoft.com/office/drawing/2014/main" id="{1D105C64-2ECD-470D-A53E-FA0AE32EEF18}"/>
              </a:ext>
            </a:extLst>
          </p:cNvPr>
          <p:cNvGrpSpPr/>
          <p:nvPr/>
        </p:nvGrpSpPr>
        <p:grpSpPr>
          <a:xfrm>
            <a:off x="4853975" y="4578442"/>
            <a:ext cx="4326537" cy="1658870"/>
            <a:chOff x="4911737" y="5361276"/>
            <a:chExt cx="4326537" cy="1658870"/>
          </a:xfrm>
        </p:grpSpPr>
        <p:sp>
          <p:nvSpPr>
            <p:cNvPr id="54" name="矩形: 圆角 53">
              <a:extLst>
                <a:ext uri="{FF2B5EF4-FFF2-40B4-BE49-F238E27FC236}">
                  <a16:creationId xmlns:a16="http://schemas.microsoft.com/office/drawing/2014/main" id="{698FD5D2-48E4-41DA-AEE5-2C95FEBF7F87}"/>
                </a:ext>
              </a:extLst>
            </p:cNvPr>
            <p:cNvSpPr/>
            <p:nvPr/>
          </p:nvSpPr>
          <p:spPr>
            <a:xfrm>
              <a:off x="4911737" y="5361276"/>
              <a:ext cx="4124759" cy="113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5" name="Text Placeholder 2">
                  <a:extLst>
                    <a:ext uri="{FF2B5EF4-FFF2-40B4-BE49-F238E27FC236}">
                      <a16:creationId xmlns:a16="http://schemas.microsoft.com/office/drawing/2014/main" id="{0360D513-2126-48BF-B6F5-AF8C328A8D93}"/>
                    </a:ext>
                  </a:extLst>
                </p:cNvPr>
                <p:cNvSpPr txBox="1">
                  <a:spLocks/>
                </p:cNvSpPr>
                <p:nvPr/>
              </p:nvSpPr>
              <p:spPr bwMode="auto">
                <a:xfrm>
                  <a:off x="4997112" y="5476653"/>
                  <a:ext cx="4241162" cy="1543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r>
                    <a:rPr lang="en-US" altLang="zh-CN" sz="2400" kern="0" dirty="0">
                      <a:solidFill>
                        <a:schemeClr val="bg1"/>
                      </a:solidFill>
                      <a:latin typeface="Cambria Math" panose="02040503050406030204" pitchFamily="18" charset="0"/>
                      <a:ea typeface="Cambria Math" panose="02040503050406030204" pitchFamily="18" charset="0"/>
                    </a:rPr>
                    <a:t>s(</a:t>
                  </a:r>
                  <a:r>
                    <a:rPr lang="en-US" altLang="zh-CN" sz="2400" kern="0" dirty="0" err="1">
                      <a:solidFill>
                        <a:schemeClr val="bg1"/>
                      </a:solidFill>
                      <a:latin typeface="Cambria Math" panose="02040503050406030204" pitchFamily="18" charset="0"/>
                      <a:ea typeface="Cambria Math" panose="02040503050406030204" pitchFamily="18" charset="0"/>
                    </a:rPr>
                    <a:t>u,v</a:t>
                  </a:r>
                  <a:r>
                    <a:rPr lang="en-US" altLang="zh-CN" sz="2400" kern="0" dirty="0">
                      <a:solidFill>
                        <a:schemeClr val="bg1"/>
                      </a:solidFill>
                      <a:latin typeface="Cambria Math" panose="02040503050406030204" pitchFamily="18" charset="0"/>
                      <a:ea typeface="Cambria Math" panose="02040503050406030204" pitchFamily="18" charset="0"/>
                    </a:rPr>
                    <a:t>)=</a:t>
                  </a:r>
                  <a:r>
                    <a:rPr lang="en-US" altLang="zh-CN" sz="2400" kern="0" dirty="0" err="1">
                      <a:solidFill>
                        <a:schemeClr val="bg1"/>
                      </a:solidFill>
                      <a:latin typeface="Cambria Math" panose="02040503050406030204" pitchFamily="18" charset="0"/>
                      <a:ea typeface="Cambria Math" panose="02040503050406030204" pitchFamily="18" charset="0"/>
                    </a:rPr>
                    <a:t>Pr</a:t>
                  </a:r>
                  <a:r>
                    <a:rPr lang="en-US" altLang="zh-CN" sz="2400" kern="0" dirty="0">
                      <a:solidFill>
                        <a:schemeClr val="bg1"/>
                      </a:solidFill>
                      <a:latin typeface="Cambria Math" panose="02040503050406030204" pitchFamily="18" charset="0"/>
                      <a:ea typeface="Cambria Math" panose="02040503050406030204" pitchFamily="18" charset="0"/>
                    </a:rPr>
                    <a:t>{two </a:t>
                  </a:r>
                  <a14:m>
                    <m:oMath xmlns:m="http://schemas.openxmlformats.org/officeDocument/2006/math">
                      <m:rad>
                        <m:radPr>
                          <m:degHide m:val="on"/>
                          <m:ctrlPr>
                            <a:rPr lang="en-US" altLang="zh-CN" sz="2400" i="1" kern="0" dirty="0">
                              <a:solidFill>
                                <a:schemeClr val="bg1"/>
                              </a:solidFill>
                              <a:latin typeface="Cambria Math" panose="02040503050406030204" pitchFamily="18" charset="0"/>
                              <a:ea typeface="Cambria Math" panose="02040503050406030204" pitchFamily="18" charset="0"/>
                            </a:rPr>
                          </m:ctrlPr>
                        </m:radPr>
                        <m:deg/>
                        <m:e>
                          <m:r>
                            <a:rPr lang="en-US" altLang="zh-CN" sz="2400" b="1" i="1" kern="0" dirty="0">
                              <a:solidFill>
                                <a:schemeClr val="bg1"/>
                              </a:solidFill>
                              <a:latin typeface="Cambria Math" panose="02040503050406030204" pitchFamily="18" charset="0"/>
                              <a:ea typeface="Cambria Math" panose="02040503050406030204" pitchFamily="18" charset="0"/>
                            </a:rPr>
                            <m:t>𝒄</m:t>
                          </m:r>
                        </m:e>
                      </m:rad>
                    </m:oMath>
                  </a14:m>
                  <a:r>
                    <a:rPr lang="en-US" altLang="zh-CN" sz="2400" kern="0" dirty="0">
                      <a:solidFill>
                        <a:schemeClr val="bg1"/>
                      </a:solidFill>
                      <a:latin typeface="Cambria Math" panose="02040503050406030204" pitchFamily="18" charset="0"/>
                      <a:ea typeface="Cambria Math" panose="02040503050406030204" pitchFamily="18" charset="0"/>
                    </a:rPr>
                    <a:t>-walks from u, v meet </a:t>
                  </a:r>
                  <a:r>
                    <a:rPr lang="en-US" altLang="zh-CN" sz="2400" kern="0" dirty="0">
                      <a:solidFill>
                        <a:srgbClr val="C00000"/>
                      </a:solidFill>
                      <a:latin typeface="Cambria Math" panose="02040503050406030204" pitchFamily="18" charset="0"/>
                      <a:ea typeface="Cambria Math" panose="02040503050406030204" pitchFamily="18" charset="0"/>
                    </a:rPr>
                    <a:t>at the same step</a:t>
                  </a:r>
                  <a:r>
                    <a:rPr lang="en-US" altLang="zh-CN" sz="2400" kern="0" dirty="0">
                      <a:solidFill>
                        <a:schemeClr val="bg1"/>
                      </a:solidFill>
                      <a:latin typeface="Cambria Math" panose="02040503050406030204" pitchFamily="18" charset="0"/>
                      <a:ea typeface="Cambria Math" panose="02040503050406030204" pitchFamily="18" charset="0"/>
                    </a:rPr>
                    <a:t>}</a:t>
                  </a:r>
                </a:p>
              </p:txBody>
            </p:sp>
          </mc:Choice>
          <mc:Fallback xmlns="">
            <p:sp>
              <p:nvSpPr>
                <p:cNvPr id="55" name="Text Placeholder 2">
                  <a:extLst>
                    <a:ext uri="{FF2B5EF4-FFF2-40B4-BE49-F238E27FC236}">
                      <a16:creationId xmlns:a16="http://schemas.microsoft.com/office/drawing/2014/main" id="{0360D513-2126-48BF-B6F5-AF8C328A8D93}"/>
                    </a:ext>
                  </a:extLst>
                </p:cNvPr>
                <p:cNvSpPr txBox="1">
                  <a:spLocks noRot="1" noChangeAspect="1" noMove="1" noResize="1" noEditPoints="1" noAdjustHandles="1" noChangeArrowheads="1" noChangeShapeType="1" noTextEdit="1"/>
                </p:cNvSpPr>
                <p:nvPr/>
              </p:nvSpPr>
              <p:spPr bwMode="auto">
                <a:xfrm>
                  <a:off x="4997112" y="5476653"/>
                  <a:ext cx="4241162" cy="1543493"/>
                </a:xfrm>
                <a:prstGeom prst="rect">
                  <a:avLst/>
                </a:prstGeom>
                <a:blipFill>
                  <a:blip r:embed="rId3"/>
                  <a:stretch>
                    <a:fillRect l="-2090" t="-2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6" name="Text Placeholder 2">
                <a:extLst>
                  <a:ext uri="{FF2B5EF4-FFF2-40B4-BE49-F238E27FC236}">
                    <a16:creationId xmlns:a16="http://schemas.microsoft.com/office/drawing/2014/main" id="{5F2004C5-28EF-FE4E-9C53-76CBBC9DDB32}"/>
                  </a:ext>
                </a:extLst>
              </p:cNvPr>
              <p:cNvSpPr txBox="1">
                <a:spLocks/>
              </p:cNvSpPr>
              <p:nvPr/>
            </p:nvSpPr>
            <p:spPr bwMode="auto">
              <a:xfrm>
                <a:off x="4853975" y="3331774"/>
                <a:ext cx="4281281" cy="2088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14:m>
                  <m:oMath xmlns:m="http://schemas.openxmlformats.org/officeDocument/2006/math">
                    <m:rad>
                      <m:radPr>
                        <m:degHide m:val="on"/>
                        <m:ctrlPr>
                          <a:rPr lang="en-US" altLang="zh-CN" sz="2000" i="1" dirty="0">
                            <a:solidFill>
                              <a:srgbClr val="0070C0"/>
                            </a:solidFill>
                            <a:latin typeface="Cambria Math" panose="02040503050406030204" pitchFamily="18" charset="0"/>
                            <a:ea typeface="DengXian" charset="-122"/>
                            <a:cs typeface="DengXian" charset="-122"/>
                          </a:rPr>
                        </m:ctrlPr>
                      </m:radPr>
                      <m:deg/>
                      <m:e>
                        <m:r>
                          <a:rPr lang="en-US" altLang="zh-CN" sz="2000" i="1" dirty="0">
                            <a:solidFill>
                              <a:srgbClr val="0070C0"/>
                            </a:solidFill>
                            <a:latin typeface="Cambria Math" charset="0"/>
                            <a:ea typeface="DengXian" charset="-122"/>
                            <a:cs typeface="DengXian" charset="-122"/>
                          </a:rPr>
                          <m:t>𝑐</m:t>
                        </m:r>
                      </m:e>
                    </m:rad>
                  </m:oMath>
                </a14:m>
                <a:r>
                  <a:rPr lang="en-US" altLang="zh-CN" sz="2000" dirty="0">
                    <a:solidFill>
                      <a:srgbClr val="0070C0"/>
                    </a:solidFill>
                  </a:rPr>
                  <a:t>-walk</a:t>
                </a:r>
                <a:r>
                  <a:rPr lang="en-US" altLang="zh-CN" sz="2000" dirty="0"/>
                  <a:t>: at each step, terminates w.p. </a:t>
                </a:r>
                <a14:m>
                  <m:oMath xmlns:m="http://schemas.openxmlformats.org/officeDocument/2006/math">
                    <m:r>
                      <a:rPr lang="en-US" altLang="zh-CN" sz="2000" b="0" dirty="0">
                        <a:solidFill>
                          <a:srgbClr val="FF0000"/>
                        </a:solidFill>
                        <a:latin typeface="Cambria Math" panose="02040503050406030204" pitchFamily="18" charset="0"/>
                        <a:ea typeface="DengXian" charset="-122"/>
                        <a:cs typeface="DengXian" charset="-122"/>
                      </a:rPr>
                      <m:t>1−</m:t>
                    </m:r>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r>
                  <a:rPr lang="en-US" altLang="zh-CN" sz="2000" dirty="0"/>
                  <a:t>, or move to a random in-neighbor </a:t>
                </a:r>
                <a:r>
                  <a:rPr lang="en-US" altLang="zh-CN" sz="2000" dirty="0" err="1"/>
                  <a:t>w.p.</a:t>
                </a:r>
                <a:r>
                  <a:rPr lang="en-US" altLang="zh-CN" sz="2000" dirty="0"/>
                  <a:t> </a:t>
                </a:r>
                <a14:m>
                  <m:oMath xmlns:m="http://schemas.openxmlformats.org/officeDocument/2006/math">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endParaRPr lang="en-US" altLang="zh-CN" sz="2000" b="0" kern="0" dirty="0"/>
              </a:p>
            </p:txBody>
          </p:sp>
        </mc:Choice>
        <mc:Fallback xmlns="">
          <p:sp>
            <p:nvSpPr>
              <p:cNvPr id="56" name="Text Placeholder 2">
                <a:extLst>
                  <a:ext uri="{FF2B5EF4-FFF2-40B4-BE49-F238E27FC236}">
                    <a16:creationId xmlns:a16="http://schemas.microsoft.com/office/drawing/2014/main" id="{5F2004C5-28EF-FE4E-9C53-76CBBC9DDB32}"/>
                  </a:ext>
                </a:extLst>
              </p:cNvPr>
              <p:cNvSpPr txBox="1">
                <a:spLocks noRot="1" noChangeAspect="1" noMove="1" noResize="1" noEditPoints="1" noAdjustHandles="1" noChangeArrowheads="1" noChangeShapeType="1" noTextEdit="1"/>
              </p:cNvSpPr>
              <p:nvPr/>
            </p:nvSpPr>
            <p:spPr bwMode="auto">
              <a:xfrm>
                <a:off x="4853975" y="3331774"/>
                <a:ext cx="4281281" cy="2088232"/>
              </a:xfrm>
              <a:prstGeom prst="rect">
                <a:avLst/>
              </a:prstGeom>
              <a:blipFill>
                <a:blip r:embed="rId4"/>
                <a:stretch>
                  <a:fillRect l="-1183" t="-6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内容占位符 2">
                <a:extLst>
                  <a:ext uri="{FF2B5EF4-FFF2-40B4-BE49-F238E27FC236}">
                    <a16:creationId xmlns:a16="http://schemas.microsoft.com/office/drawing/2014/main" id="{ECC60610-091A-B245-B512-F9A900DAF244}"/>
                  </a:ext>
                </a:extLst>
              </p:cNvPr>
              <p:cNvSpPr txBox="1">
                <a:spLocks/>
              </p:cNvSpPr>
              <p:nvPr/>
            </p:nvSpPr>
            <p:spPr bwMode="auto">
              <a:xfrm>
                <a:off x="122797" y="5886741"/>
                <a:ext cx="9099807" cy="106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lang="en-US" altLang="zh-CN" sz="2400" b="0" kern="0" dirty="0"/>
                  <a:t>Monte-Carlo algorithm: Generate multiple pairs of </a:t>
                </a:r>
                <a14:m>
                  <m:oMath xmlns:m="http://schemas.openxmlformats.org/officeDocument/2006/math">
                    <m:rad>
                      <m:radPr>
                        <m:degHide m:val="on"/>
                        <m:ctrlPr>
                          <a:rPr lang="en-US" altLang="zh-CN" sz="2400" b="0" i="1" kern="0" dirty="0">
                            <a:latin typeface="Cambria Math" panose="02040503050406030204" pitchFamily="18" charset="0"/>
                            <a:ea typeface="DengXian" charset="-122"/>
                            <a:cs typeface="DengXian" charset="-122"/>
                          </a:rPr>
                        </m:ctrlPr>
                      </m:radPr>
                      <m:deg/>
                      <m:e>
                        <m:r>
                          <a:rPr lang="en-US" altLang="zh-CN" sz="2400" b="0" i="1" kern="0" dirty="0">
                            <a:latin typeface="Cambria Math" charset="0"/>
                            <a:ea typeface="DengXian" charset="-122"/>
                            <a:cs typeface="DengXian" charset="-122"/>
                          </a:rPr>
                          <m:t>𝑐</m:t>
                        </m:r>
                      </m:e>
                    </m:rad>
                  </m:oMath>
                </a14:m>
                <a:r>
                  <a:rPr lang="en-US" altLang="zh-CN" sz="2400" b="0" kern="0" dirty="0"/>
                  <a:t> -walks</a:t>
                </a:r>
              </a:p>
              <a:p>
                <a:r>
                  <a:rPr lang="en-US" altLang="zh-CN" sz="2400" b="0" kern="0" dirty="0"/>
                  <a:t>s(</a:t>
                </a:r>
                <a:r>
                  <a:rPr lang="en-US" altLang="zh-CN" sz="2400" b="0" kern="0" dirty="0" err="1"/>
                  <a:t>u,v</a:t>
                </a:r>
                <a:r>
                  <a:rPr lang="en-US" altLang="zh-CN" sz="2400" b="0" kern="0" dirty="0"/>
                  <a:t>)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rPr>
                      <m:t>≈</m:t>
                    </m:r>
                  </m:oMath>
                </a14:m>
                <a:r>
                  <a:rPr lang="en-US" altLang="zh-CN" sz="2400" b="0" kern="0" dirty="0"/>
                  <a:t> the </a:t>
                </a:r>
                <a:r>
                  <a:rPr lang="en-US" altLang="zh-CN" sz="2400" b="0" kern="0" dirty="0">
                    <a:solidFill>
                      <a:srgbClr val="FF0000"/>
                    </a:solidFill>
                  </a:rPr>
                  <a:t>percentage</a:t>
                </a:r>
                <a:r>
                  <a:rPr lang="en-US" altLang="zh-CN" sz="2400" b="0" kern="0" dirty="0"/>
                  <a:t> of pairs that meet (at the same step)</a:t>
                </a:r>
                <a:endParaRPr lang="zh-CN" altLang="en-US" sz="2400" b="0" kern="0" dirty="0"/>
              </a:p>
            </p:txBody>
          </p:sp>
        </mc:Choice>
        <mc:Fallback xmlns="">
          <p:sp>
            <p:nvSpPr>
              <p:cNvPr id="57" name="内容占位符 2">
                <a:extLst>
                  <a:ext uri="{FF2B5EF4-FFF2-40B4-BE49-F238E27FC236}">
                    <a16:creationId xmlns:a16="http://schemas.microsoft.com/office/drawing/2014/main" id="{ECC60610-091A-B245-B512-F9A900DAF244}"/>
                  </a:ext>
                </a:extLst>
              </p:cNvPr>
              <p:cNvSpPr txBox="1">
                <a:spLocks noRot="1" noChangeAspect="1" noMove="1" noResize="1" noEditPoints="1" noAdjustHandles="1" noChangeArrowheads="1" noChangeShapeType="1" noTextEdit="1"/>
              </p:cNvSpPr>
              <p:nvPr/>
            </p:nvSpPr>
            <p:spPr bwMode="auto">
              <a:xfrm>
                <a:off x="122797" y="5886741"/>
                <a:ext cx="9099807" cy="1062082"/>
              </a:xfrm>
              <a:prstGeom prst="rect">
                <a:avLst/>
              </a:prstGeom>
              <a:blipFill>
                <a:blip r:embed="rId5"/>
                <a:stretch>
                  <a:fillRect l="-418" t="-3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8915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7.40741E-7 C 0.04931 -0.025 0.09862 -0.05 0.10261 -0.09491 C 0.1066 -0.13958 -0.01875 -0.25695 0.02362 -0.26852 C 0.06598 -0.27986 0.30313 -0.15278 0.3566 -0.1632 C 0.41007 -0.17384 0.37744 -0.25278 0.3448 -0.33148 " pathEditMode="relative" rAng="0" ptsTypes="AAAAA">
                                      <p:cBhvr>
                                        <p:cTn id="6" dur="4000" fill="hold"/>
                                        <p:tgtEl>
                                          <p:spTgt spid="32"/>
                                        </p:tgtEl>
                                        <p:attrNameLst>
                                          <p:attrName>ppt_x</p:attrName>
                                          <p:attrName>ppt_y</p:attrName>
                                        </p:attrNameLst>
                                      </p:cBhvr>
                                      <p:rCtr x="19236" y="-16574"/>
                                    </p:animMotion>
                                  </p:childTnLst>
                                </p:cTn>
                              </p:par>
                              <p:par>
                                <p:cTn id="7" presetID="0" presetClass="path" presetSubtype="0" accel="50000" decel="50000" fill="hold" grpId="0" nodeType="withEffect">
                                  <p:stCondLst>
                                    <p:cond delay="0"/>
                                  </p:stCondLst>
                                  <p:childTnLst>
                                    <p:animMotion origin="layout" path="M 1.66667E-6 -3.7037E-6 C 0.04201 0.07686 0.08403 0.15371 0.10642 0.14908 C 0.12882 0.14422 0.11979 0.04815 0.13403 -0.02824 C 0.14844 -0.10439 0.15868 -0.27222 0.19201 -0.30879 C 0.22535 -0.34537 0.28559 -0.23194 0.33403 -0.24745 C 0.38246 -0.26296 0.48281 -0.40162 0.48281 -0.40139 L 0.48281 -0.40162 L 0.48281 -0.40139 " pathEditMode="relative" rAng="0" ptsTypes="AAAAAAAA">
                                      <p:cBhvr>
                                        <p:cTn id="8" dur="4500" fill="hold"/>
                                        <p:tgtEl>
                                          <p:spTgt spid="31"/>
                                        </p:tgtEl>
                                        <p:attrNameLst>
                                          <p:attrName>ppt_x</p:attrName>
                                          <p:attrName>ppt_y</p:attrName>
                                        </p:attrNameLst>
                                      </p:cBhvr>
                                      <p:rCtr x="24132" y="-12639"/>
                                    </p:animMotion>
                                  </p:childTnLst>
                                </p:cTn>
                              </p:par>
                            </p:childTnLst>
                          </p:cTn>
                        </p:par>
                        <p:par>
                          <p:cTn id="9" fill="hold">
                            <p:stCondLst>
                              <p:cond delay="4500"/>
                            </p:stCondLst>
                            <p:childTnLst>
                              <p:par>
                                <p:cTn id="10" presetID="1"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内容占位符 2">
                <a:extLst>
                  <a:ext uri="{FF2B5EF4-FFF2-40B4-BE49-F238E27FC236}">
                    <a16:creationId xmlns:a16="http://schemas.microsoft.com/office/drawing/2014/main" id="{5FA37BF2-4756-4A36-959A-CB7A7410493A}"/>
                  </a:ext>
                </a:extLst>
              </p:cNvPr>
              <p:cNvSpPr txBox="1">
                <a:spLocks/>
              </p:cNvSpPr>
              <p:nvPr/>
            </p:nvSpPr>
            <p:spPr bwMode="auto">
              <a:xfrm>
                <a:off x="122797" y="5886741"/>
                <a:ext cx="9099807" cy="1062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r>
                  <a:rPr lang="en-US" altLang="zh-CN" sz="2400" b="0" kern="0" dirty="0"/>
                  <a:t>Monte-Carlo algorithm: Generate multiple pairs of </a:t>
                </a:r>
                <a14:m>
                  <m:oMath xmlns:m="http://schemas.openxmlformats.org/officeDocument/2006/math">
                    <m:rad>
                      <m:radPr>
                        <m:degHide m:val="on"/>
                        <m:ctrlPr>
                          <a:rPr lang="en-US" altLang="zh-CN" sz="2400" b="0" i="1" kern="0" dirty="0">
                            <a:latin typeface="Cambria Math" panose="02040503050406030204" pitchFamily="18" charset="0"/>
                            <a:ea typeface="DengXian" charset="-122"/>
                            <a:cs typeface="DengXian" charset="-122"/>
                          </a:rPr>
                        </m:ctrlPr>
                      </m:radPr>
                      <m:deg/>
                      <m:e>
                        <m:r>
                          <a:rPr lang="en-US" altLang="zh-CN" sz="2400" b="0" i="1" kern="0" dirty="0">
                            <a:latin typeface="Cambria Math" charset="0"/>
                            <a:ea typeface="DengXian" charset="-122"/>
                            <a:cs typeface="DengXian" charset="-122"/>
                          </a:rPr>
                          <m:t>𝑐</m:t>
                        </m:r>
                      </m:e>
                    </m:rad>
                  </m:oMath>
                </a14:m>
                <a:r>
                  <a:rPr lang="en-US" altLang="zh-CN" sz="2400" b="0" kern="0" dirty="0"/>
                  <a:t> -walks</a:t>
                </a:r>
              </a:p>
              <a:p>
                <a:r>
                  <a:rPr lang="en-US" altLang="zh-CN" sz="2400" b="0" kern="0" dirty="0"/>
                  <a:t>s(</a:t>
                </a:r>
                <a:r>
                  <a:rPr lang="en-US" altLang="zh-CN" sz="2400" b="0" kern="0" dirty="0" err="1"/>
                  <a:t>u,v</a:t>
                </a:r>
                <a:r>
                  <a:rPr lang="en-US" altLang="zh-CN" sz="2400" b="0" kern="0" dirty="0"/>
                  <a:t>) </a:t>
                </a:r>
                <a14:m>
                  <m:oMath xmlns:m="http://schemas.openxmlformats.org/officeDocument/2006/math">
                    <m:r>
                      <a:rPr lang="en-US" altLang="zh-CN" sz="2400" b="0" i="1" kern="0" smtClean="0">
                        <a:latin typeface="Cambria Math" panose="02040503050406030204" pitchFamily="18" charset="0"/>
                        <a:ea typeface="Cambria Math" panose="02040503050406030204" pitchFamily="18" charset="0"/>
                      </a:rPr>
                      <m:t>≈</m:t>
                    </m:r>
                  </m:oMath>
                </a14:m>
                <a:r>
                  <a:rPr lang="en-US" altLang="zh-CN" sz="2400" b="0" kern="0" dirty="0"/>
                  <a:t> the </a:t>
                </a:r>
                <a:r>
                  <a:rPr lang="en-US" altLang="zh-CN" sz="2400" b="0" kern="0" dirty="0">
                    <a:solidFill>
                      <a:srgbClr val="FF0000"/>
                    </a:solidFill>
                  </a:rPr>
                  <a:t>percentage</a:t>
                </a:r>
                <a:r>
                  <a:rPr lang="en-US" altLang="zh-CN" sz="2400" b="0" kern="0" dirty="0"/>
                  <a:t> of pairs that meet (at the same step)</a:t>
                </a:r>
                <a:endParaRPr lang="zh-CN" altLang="en-US" sz="2400" b="0" kern="0" dirty="0"/>
              </a:p>
            </p:txBody>
          </p:sp>
        </mc:Choice>
        <mc:Fallback xmlns="">
          <p:sp>
            <p:nvSpPr>
              <p:cNvPr id="52" name="内容占位符 2">
                <a:extLst>
                  <a:ext uri="{FF2B5EF4-FFF2-40B4-BE49-F238E27FC236}">
                    <a16:creationId xmlns:a16="http://schemas.microsoft.com/office/drawing/2014/main" id="{5FA37BF2-4756-4A36-959A-CB7A7410493A}"/>
                  </a:ext>
                </a:extLst>
              </p:cNvPr>
              <p:cNvSpPr txBox="1">
                <a:spLocks noRot="1" noChangeAspect="1" noMove="1" noResize="1" noEditPoints="1" noAdjustHandles="1" noChangeArrowheads="1" noChangeShapeType="1" noTextEdit="1"/>
              </p:cNvSpPr>
              <p:nvPr/>
            </p:nvSpPr>
            <p:spPr bwMode="auto">
              <a:xfrm>
                <a:off x="122797" y="5886741"/>
                <a:ext cx="9099807" cy="1062082"/>
              </a:xfrm>
              <a:prstGeom prst="rect">
                <a:avLst/>
              </a:prstGeom>
              <a:blipFill>
                <a:blip r:embed="rId3"/>
                <a:stretch>
                  <a:fillRect l="-402" t="-40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56" name="Group 2">
            <a:extLst>
              <a:ext uri="{FF2B5EF4-FFF2-40B4-BE49-F238E27FC236}">
                <a16:creationId xmlns:a16="http://schemas.microsoft.com/office/drawing/2014/main" id="{7B054D57-7936-4C9A-B82A-98DEE8517ABC}"/>
              </a:ext>
            </a:extLst>
          </p:cNvPr>
          <p:cNvGrpSpPr>
            <a:grpSpLocks/>
          </p:cNvGrpSpPr>
          <p:nvPr/>
        </p:nvGrpSpPr>
        <p:grpSpPr bwMode="auto">
          <a:xfrm>
            <a:off x="251520" y="764704"/>
            <a:ext cx="7162800" cy="5105400"/>
            <a:chOff x="1152" y="1344"/>
            <a:chExt cx="3408" cy="2064"/>
          </a:xfrm>
        </p:grpSpPr>
        <p:sp>
          <p:nvSpPr>
            <p:cNvPr id="57" name="Oval 3">
              <a:extLst>
                <a:ext uri="{FF2B5EF4-FFF2-40B4-BE49-F238E27FC236}">
                  <a16:creationId xmlns:a16="http://schemas.microsoft.com/office/drawing/2014/main" id="{D7440F86-8FA0-4CD5-B937-4D59A8896EF0}"/>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a:t>
              </a:r>
            </a:p>
          </p:txBody>
        </p:sp>
        <p:sp>
          <p:nvSpPr>
            <p:cNvPr id="58" name="Oval 4">
              <a:extLst>
                <a:ext uri="{FF2B5EF4-FFF2-40B4-BE49-F238E27FC236}">
                  <a16:creationId xmlns:a16="http://schemas.microsoft.com/office/drawing/2014/main" id="{DFB9E0FC-DC01-46E4-9B8F-85A3196A10DD}"/>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solidFill>
                    <a:schemeClr val="bg1"/>
                  </a:solidFill>
                  <a:ea typeface="宋体" panose="02010600030101010101" pitchFamily="2" charset="-122"/>
                </a:rPr>
                <a:t>4</a:t>
              </a:r>
            </a:p>
          </p:txBody>
        </p:sp>
        <p:sp>
          <p:nvSpPr>
            <p:cNvPr id="59" name="Oval 5">
              <a:extLst>
                <a:ext uri="{FF2B5EF4-FFF2-40B4-BE49-F238E27FC236}">
                  <a16:creationId xmlns:a16="http://schemas.microsoft.com/office/drawing/2014/main" id="{D0137AE5-15D1-482F-9938-702771A41BA7}"/>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3</a:t>
              </a:r>
            </a:p>
          </p:txBody>
        </p:sp>
        <p:sp>
          <p:nvSpPr>
            <p:cNvPr id="60" name="Oval 6">
              <a:extLst>
                <a:ext uri="{FF2B5EF4-FFF2-40B4-BE49-F238E27FC236}">
                  <a16:creationId xmlns:a16="http://schemas.microsoft.com/office/drawing/2014/main" id="{08C14618-FEC0-431A-8193-D9C55EDDCD66}"/>
                </a:ext>
              </a:extLst>
            </p:cNvPr>
            <p:cNvSpPr>
              <a:spLocks noChangeArrowheads="1"/>
            </p:cNvSpPr>
            <p:nvPr/>
          </p:nvSpPr>
          <p:spPr bwMode="auto">
            <a:xfrm>
              <a:off x="1588" y="165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2</a:t>
              </a:r>
            </a:p>
          </p:txBody>
        </p:sp>
        <p:sp>
          <p:nvSpPr>
            <p:cNvPr id="61" name="Oval 7">
              <a:extLst>
                <a:ext uri="{FF2B5EF4-FFF2-40B4-BE49-F238E27FC236}">
                  <a16:creationId xmlns:a16="http://schemas.microsoft.com/office/drawing/2014/main" id="{1C565781-6F50-463A-8BC9-BA859DBF1FC1}"/>
                </a:ext>
              </a:extLst>
            </p:cNvPr>
            <p:cNvSpPr>
              <a:spLocks noChangeArrowheads="1"/>
            </p:cNvSpPr>
            <p:nvPr/>
          </p:nvSpPr>
          <p:spPr bwMode="auto">
            <a:xfrm>
              <a:off x="2160" y="2784"/>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dirty="0">
                  <a:solidFill>
                    <a:schemeClr val="bg1"/>
                  </a:solidFill>
                  <a:ea typeface="宋体" panose="02010600030101010101" pitchFamily="2" charset="-122"/>
                </a:rPr>
                <a:t>5</a:t>
              </a:r>
            </a:p>
          </p:txBody>
        </p:sp>
        <p:sp>
          <p:nvSpPr>
            <p:cNvPr id="62" name="Oval 8">
              <a:extLst>
                <a:ext uri="{FF2B5EF4-FFF2-40B4-BE49-F238E27FC236}">
                  <a16:creationId xmlns:a16="http://schemas.microsoft.com/office/drawing/2014/main" id="{4E2E60C2-0797-4C8C-B83B-8AADAF8EB4A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6</a:t>
              </a:r>
            </a:p>
          </p:txBody>
        </p:sp>
        <p:sp>
          <p:nvSpPr>
            <p:cNvPr id="63" name="Oval 9">
              <a:extLst>
                <a:ext uri="{FF2B5EF4-FFF2-40B4-BE49-F238E27FC236}">
                  <a16:creationId xmlns:a16="http://schemas.microsoft.com/office/drawing/2014/main" id="{F09EC38E-0CFD-42CE-9757-6FCC0DCEF007}"/>
                </a:ext>
              </a:extLst>
            </p:cNvPr>
            <p:cNvSpPr>
              <a:spLocks noChangeArrowheads="1"/>
            </p:cNvSpPr>
            <p:nvPr/>
          </p:nvSpPr>
          <p:spPr bwMode="auto">
            <a:xfrm>
              <a:off x="2640"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7</a:t>
              </a:r>
            </a:p>
          </p:txBody>
        </p:sp>
        <p:sp>
          <p:nvSpPr>
            <p:cNvPr id="64" name="Oval 10">
              <a:extLst>
                <a:ext uri="{FF2B5EF4-FFF2-40B4-BE49-F238E27FC236}">
                  <a16:creationId xmlns:a16="http://schemas.microsoft.com/office/drawing/2014/main" id="{76254CA2-3F01-4142-91DD-A5D6E9FA413F}"/>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9</a:t>
              </a:r>
            </a:p>
          </p:txBody>
        </p:sp>
        <p:sp>
          <p:nvSpPr>
            <p:cNvPr id="65" name="Oval 11">
              <a:extLst>
                <a:ext uri="{FF2B5EF4-FFF2-40B4-BE49-F238E27FC236}">
                  <a16:creationId xmlns:a16="http://schemas.microsoft.com/office/drawing/2014/main" id="{0A523A48-EA2D-4412-B4E3-17AE1F87CA46}"/>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10</a:t>
              </a:r>
            </a:p>
          </p:txBody>
        </p:sp>
        <p:sp>
          <p:nvSpPr>
            <p:cNvPr id="66" name="Oval 12">
              <a:extLst>
                <a:ext uri="{FF2B5EF4-FFF2-40B4-BE49-F238E27FC236}">
                  <a16:creationId xmlns:a16="http://schemas.microsoft.com/office/drawing/2014/main" id="{1C6577CA-A778-4B64-A671-7D80948A4063}"/>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8</a:t>
              </a:r>
            </a:p>
          </p:txBody>
        </p:sp>
        <p:sp>
          <p:nvSpPr>
            <p:cNvPr id="67" name="Oval 13">
              <a:extLst>
                <a:ext uri="{FF2B5EF4-FFF2-40B4-BE49-F238E27FC236}">
                  <a16:creationId xmlns:a16="http://schemas.microsoft.com/office/drawing/2014/main" id="{CD17411D-8323-4C1C-96C3-9CA87A3815AC}"/>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11</a:t>
              </a:r>
            </a:p>
          </p:txBody>
        </p:sp>
        <p:sp>
          <p:nvSpPr>
            <p:cNvPr id="68" name="Oval 14">
              <a:extLst>
                <a:ext uri="{FF2B5EF4-FFF2-40B4-BE49-F238E27FC236}">
                  <a16:creationId xmlns:a16="http://schemas.microsoft.com/office/drawing/2014/main" id="{06C2B23A-A7B8-40FF-AE5C-752ED21C143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1800">
                  <a:ea typeface="宋体" panose="02010600030101010101" pitchFamily="2" charset="-122"/>
                </a:rPr>
                <a:t>12</a:t>
              </a:r>
            </a:p>
          </p:txBody>
        </p:sp>
      </p:grpSp>
      <p:sp>
        <p:nvSpPr>
          <p:cNvPr id="69" name="AutoShape 39">
            <a:extLst>
              <a:ext uri="{FF2B5EF4-FFF2-40B4-BE49-F238E27FC236}">
                <a16:creationId xmlns:a16="http://schemas.microsoft.com/office/drawing/2014/main" id="{9959A746-9FFC-4EAC-BB5E-58BD56309124}"/>
              </a:ext>
            </a:extLst>
          </p:cNvPr>
          <p:cNvSpPr>
            <a:spLocks noChangeArrowheads="1"/>
          </p:cNvSpPr>
          <p:nvPr/>
        </p:nvSpPr>
        <p:spPr bwMode="auto">
          <a:xfrm>
            <a:off x="2410117" y="4383503"/>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70" name="AutoShape 39">
            <a:extLst>
              <a:ext uri="{FF2B5EF4-FFF2-40B4-BE49-F238E27FC236}">
                <a16:creationId xmlns:a16="http://schemas.microsoft.com/office/drawing/2014/main" id="{515222A8-E2FD-47A5-8CB3-4FB000BE96B8}"/>
              </a:ext>
            </a:extLst>
          </p:cNvPr>
          <p:cNvSpPr>
            <a:spLocks noChangeArrowheads="1"/>
          </p:cNvSpPr>
          <p:nvPr/>
        </p:nvSpPr>
        <p:spPr bwMode="auto">
          <a:xfrm>
            <a:off x="979177" y="343613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cxnSp>
        <p:nvCxnSpPr>
          <p:cNvPr id="71" name="直线箭头连接符 79">
            <a:extLst>
              <a:ext uri="{FF2B5EF4-FFF2-40B4-BE49-F238E27FC236}">
                <a16:creationId xmlns:a16="http://schemas.microsoft.com/office/drawing/2014/main" id="{2447F503-2ACD-4F7E-9F60-A36C59EF504C}"/>
              </a:ext>
            </a:extLst>
          </p:cNvPr>
          <p:cNvCxnSpPr>
            <a:stCxn id="60" idx="3"/>
            <a:endCxn id="57" idx="7"/>
          </p:cNvCxnSpPr>
          <p:nvPr/>
        </p:nvCxnSpPr>
        <p:spPr>
          <a:xfrm flipH="1">
            <a:off x="768182" y="2045637"/>
            <a:ext cx="488351" cy="349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线箭头连接符 81">
            <a:extLst>
              <a:ext uri="{FF2B5EF4-FFF2-40B4-BE49-F238E27FC236}">
                <a16:creationId xmlns:a16="http://schemas.microsoft.com/office/drawing/2014/main" id="{341CA56A-70D6-432E-BFBD-AB547B2F87A1}"/>
              </a:ext>
            </a:extLst>
          </p:cNvPr>
          <p:cNvCxnSpPr>
            <a:stCxn id="59" idx="2"/>
            <a:endCxn id="57" idx="6"/>
          </p:cNvCxnSpPr>
          <p:nvPr/>
        </p:nvCxnSpPr>
        <p:spPr>
          <a:xfrm flipH="1" flipV="1">
            <a:off x="856827" y="2605023"/>
            <a:ext cx="1109730" cy="356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线箭头连接符 83">
            <a:extLst>
              <a:ext uri="{FF2B5EF4-FFF2-40B4-BE49-F238E27FC236}">
                <a16:creationId xmlns:a16="http://schemas.microsoft.com/office/drawing/2014/main" id="{785E4542-F73F-44C5-BF2B-7416EB4AAFF5}"/>
              </a:ext>
            </a:extLst>
          </p:cNvPr>
          <p:cNvCxnSpPr>
            <a:stCxn id="59" idx="3"/>
            <a:endCxn id="58" idx="7"/>
          </p:cNvCxnSpPr>
          <p:nvPr/>
        </p:nvCxnSpPr>
        <p:spPr>
          <a:xfrm flipH="1">
            <a:off x="1474374" y="3171101"/>
            <a:ext cx="580828" cy="29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线箭头连接符 85">
            <a:extLst>
              <a:ext uri="{FF2B5EF4-FFF2-40B4-BE49-F238E27FC236}">
                <a16:creationId xmlns:a16="http://schemas.microsoft.com/office/drawing/2014/main" id="{417D3DC0-B33C-43CF-9DEF-E67A1E7B94FE}"/>
              </a:ext>
            </a:extLst>
          </p:cNvPr>
          <p:cNvCxnSpPr>
            <a:stCxn id="60" idx="5"/>
            <a:endCxn id="59" idx="1"/>
          </p:cNvCxnSpPr>
          <p:nvPr/>
        </p:nvCxnSpPr>
        <p:spPr>
          <a:xfrm>
            <a:off x="1684550" y="2045637"/>
            <a:ext cx="370652" cy="70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直线箭头连接符 87">
            <a:extLst>
              <a:ext uri="{FF2B5EF4-FFF2-40B4-BE49-F238E27FC236}">
                <a16:creationId xmlns:a16="http://schemas.microsoft.com/office/drawing/2014/main" id="{0256234B-01A1-45A1-93D4-AF3F8CEF0D74}"/>
              </a:ext>
            </a:extLst>
          </p:cNvPr>
          <p:cNvCxnSpPr>
            <a:stCxn id="66" idx="3"/>
            <a:endCxn id="61" idx="7"/>
          </p:cNvCxnSpPr>
          <p:nvPr/>
        </p:nvCxnSpPr>
        <p:spPr>
          <a:xfrm flipH="1">
            <a:off x="2886757" y="2696180"/>
            <a:ext cx="1387904" cy="1717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直线箭头连接符 89">
            <a:extLst>
              <a:ext uri="{FF2B5EF4-FFF2-40B4-BE49-F238E27FC236}">
                <a16:creationId xmlns:a16="http://schemas.microsoft.com/office/drawing/2014/main" id="{95DF7AC4-E1A1-485E-AC65-A28DAC008A00}"/>
              </a:ext>
            </a:extLst>
          </p:cNvPr>
          <p:cNvCxnSpPr>
            <a:stCxn id="62" idx="2"/>
            <a:endCxn id="69" idx="6"/>
          </p:cNvCxnSpPr>
          <p:nvPr/>
        </p:nvCxnSpPr>
        <p:spPr>
          <a:xfrm flipH="1">
            <a:off x="2943517" y="4385977"/>
            <a:ext cx="738076" cy="22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直线箭头连接符 91">
            <a:extLst>
              <a:ext uri="{FF2B5EF4-FFF2-40B4-BE49-F238E27FC236}">
                <a16:creationId xmlns:a16="http://schemas.microsoft.com/office/drawing/2014/main" id="{931E84E0-10B1-45E2-AE87-0521C9A1FE06}"/>
              </a:ext>
            </a:extLst>
          </p:cNvPr>
          <p:cNvCxnSpPr>
            <a:cxnSpLocks/>
            <a:stCxn id="57" idx="5"/>
            <a:endCxn id="58" idx="1"/>
          </p:cNvCxnSpPr>
          <p:nvPr/>
        </p:nvCxnSpPr>
        <p:spPr>
          <a:xfrm>
            <a:off x="768182" y="2814910"/>
            <a:ext cx="278175"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线箭头连接符 98">
            <a:extLst>
              <a:ext uri="{FF2B5EF4-FFF2-40B4-BE49-F238E27FC236}">
                <a16:creationId xmlns:a16="http://schemas.microsoft.com/office/drawing/2014/main" id="{633B0678-1417-4B69-9D92-6366A3BD1DFD}"/>
              </a:ext>
            </a:extLst>
          </p:cNvPr>
          <p:cNvCxnSpPr>
            <a:stCxn id="61" idx="1"/>
            <a:endCxn id="58" idx="5"/>
          </p:cNvCxnSpPr>
          <p:nvPr/>
        </p:nvCxnSpPr>
        <p:spPr>
          <a:xfrm flipH="1" flipV="1">
            <a:off x="1474374" y="3883482"/>
            <a:ext cx="984366"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直线箭头连接符 100">
            <a:extLst>
              <a:ext uri="{FF2B5EF4-FFF2-40B4-BE49-F238E27FC236}">
                <a16:creationId xmlns:a16="http://schemas.microsoft.com/office/drawing/2014/main" id="{2D37BD51-B750-4F41-8DEF-994AF7B66339}"/>
              </a:ext>
            </a:extLst>
          </p:cNvPr>
          <p:cNvCxnSpPr>
            <a:stCxn id="64" idx="4"/>
            <a:endCxn id="66" idx="0"/>
          </p:cNvCxnSpPr>
          <p:nvPr/>
        </p:nvCxnSpPr>
        <p:spPr>
          <a:xfrm>
            <a:off x="4387785" y="1595815"/>
            <a:ext cx="100885" cy="593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线箭头连接符 102">
            <a:extLst>
              <a:ext uri="{FF2B5EF4-FFF2-40B4-BE49-F238E27FC236}">
                <a16:creationId xmlns:a16="http://schemas.microsoft.com/office/drawing/2014/main" id="{9EDBFC2E-7BE2-4C22-82F1-93744592B4F3}"/>
              </a:ext>
            </a:extLst>
          </p:cNvPr>
          <p:cNvCxnSpPr>
            <a:stCxn id="67" idx="2"/>
            <a:endCxn id="66" idx="5"/>
          </p:cNvCxnSpPr>
          <p:nvPr/>
        </p:nvCxnSpPr>
        <p:spPr>
          <a:xfrm flipH="1" flipV="1">
            <a:off x="4702678" y="2696180"/>
            <a:ext cx="794836" cy="146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直线箭头连接符 104">
            <a:extLst>
              <a:ext uri="{FF2B5EF4-FFF2-40B4-BE49-F238E27FC236}">
                <a16:creationId xmlns:a16="http://schemas.microsoft.com/office/drawing/2014/main" id="{CD7C10C6-CF0E-4B4A-8F75-613666CEA151}"/>
              </a:ext>
            </a:extLst>
          </p:cNvPr>
          <p:cNvCxnSpPr>
            <a:stCxn id="65" idx="4"/>
            <a:endCxn id="67" idx="0"/>
          </p:cNvCxnSpPr>
          <p:nvPr/>
        </p:nvCxnSpPr>
        <p:spPr>
          <a:xfrm>
            <a:off x="5800168" y="1358355"/>
            <a:ext cx="0" cy="118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直线箭头连接符 106">
            <a:extLst>
              <a:ext uri="{FF2B5EF4-FFF2-40B4-BE49-F238E27FC236}">
                <a16:creationId xmlns:a16="http://schemas.microsoft.com/office/drawing/2014/main" id="{BE441CA9-A664-4772-BD35-4DC0DC513E0E}"/>
              </a:ext>
            </a:extLst>
          </p:cNvPr>
          <p:cNvCxnSpPr>
            <a:stCxn id="65" idx="2"/>
            <a:endCxn id="64" idx="6"/>
          </p:cNvCxnSpPr>
          <p:nvPr/>
        </p:nvCxnSpPr>
        <p:spPr>
          <a:xfrm flipH="1">
            <a:off x="4690438" y="1061530"/>
            <a:ext cx="807076" cy="2374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 name="直线箭头连接符 108">
            <a:extLst>
              <a:ext uri="{FF2B5EF4-FFF2-40B4-BE49-F238E27FC236}">
                <a16:creationId xmlns:a16="http://schemas.microsoft.com/office/drawing/2014/main" id="{627792FF-5E7E-4AF2-A5E0-3D48AF7298AC}"/>
              </a:ext>
            </a:extLst>
          </p:cNvPr>
          <p:cNvCxnSpPr>
            <a:stCxn id="68" idx="3"/>
            <a:endCxn id="67" idx="7"/>
          </p:cNvCxnSpPr>
          <p:nvPr/>
        </p:nvCxnSpPr>
        <p:spPr>
          <a:xfrm flipH="1">
            <a:off x="6014176" y="1983798"/>
            <a:ext cx="883482" cy="648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110">
            <a:extLst>
              <a:ext uri="{FF2B5EF4-FFF2-40B4-BE49-F238E27FC236}">
                <a16:creationId xmlns:a16="http://schemas.microsoft.com/office/drawing/2014/main" id="{EA75AFB0-AF2B-43B7-A109-DB641342E407}"/>
              </a:ext>
            </a:extLst>
          </p:cNvPr>
          <p:cNvCxnSpPr>
            <a:stCxn id="65" idx="6"/>
            <a:endCxn id="68" idx="1"/>
          </p:cNvCxnSpPr>
          <p:nvPr/>
        </p:nvCxnSpPr>
        <p:spPr>
          <a:xfrm>
            <a:off x="6102821" y="1061530"/>
            <a:ext cx="794837" cy="5024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直线箭头连接符 112">
            <a:extLst>
              <a:ext uri="{FF2B5EF4-FFF2-40B4-BE49-F238E27FC236}">
                <a16:creationId xmlns:a16="http://schemas.microsoft.com/office/drawing/2014/main" id="{AB40B16D-31F8-4D3B-B99B-C30244331021}"/>
              </a:ext>
            </a:extLst>
          </p:cNvPr>
          <p:cNvCxnSpPr>
            <a:stCxn id="62" idx="4"/>
            <a:endCxn id="63" idx="7"/>
          </p:cNvCxnSpPr>
          <p:nvPr/>
        </p:nvCxnSpPr>
        <p:spPr>
          <a:xfrm flipH="1">
            <a:off x="3895602" y="4682802"/>
            <a:ext cx="88645" cy="680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线箭头连接符 114">
            <a:extLst>
              <a:ext uri="{FF2B5EF4-FFF2-40B4-BE49-F238E27FC236}">
                <a16:creationId xmlns:a16="http://schemas.microsoft.com/office/drawing/2014/main" id="{2BACDD01-2A8C-4EAD-8881-B9275359F81C}"/>
              </a:ext>
            </a:extLst>
          </p:cNvPr>
          <p:cNvCxnSpPr>
            <a:cxnSpLocks/>
            <a:stCxn id="63" idx="1"/>
            <a:endCxn id="61" idx="5"/>
          </p:cNvCxnSpPr>
          <p:nvPr/>
        </p:nvCxnSpPr>
        <p:spPr>
          <a:xfrm flipH="1" flipV="1">
            <a:off x="2886757" y="4833324"/>
            <a:ext cx="580828" cy="5300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直线箭头连接符 123">
            <a:extLst>
              <a:ext uri="{FF2B5EF4-FFF2-40B4-BE49-F238E27FC236}">
                <a16:creationId xmlns:a16="http://schemas.microsoft.com/office/drawing/2014/main" id="{C4F56D8B-9C4F-4CEF-8784-B3D9A94DA490}"/>
              </a:ext>
            </a:extLst>
          </p:cNvPr>
          <p:cNvCxnSpPr>
            <a:stCxn id="66" idx="4"/>
            <a:endCxn id="62" idx="7"/>
          </p:cNvCxnSpPr>
          <p:nvPr/>
        </p:nvCxnSpPr>
        <p:spPr>
          <a:xfrm flipH="1">
            <a:off x="4198255" y="2783118"/>
            <a:ext cx="290415" cy="1392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线箭头连接符 52">
            <a:extLst>
              <a:ext uri="{FF2B5EF4-FFF2-40B4-BE49-F238E27FC236}">
                <a16:creationId xmlns:a16="http://schemas.microsoft.com/office/drawing/2014/main" id="{2010EDF5-88DD-4B0A-B938-E002F9BD7B2F}"/>
              </a:ext>
            </a:extLst>
          </p:cNvPr>
          <p:cNvCxnSpPr>
            <a:cxnSpLocks/>
          </p:cNvCxnSpPr>
          <p:nvPr/>
        </p:nvCxnSpPr>
        <p:spPr>
          <a:xfrm flipH="1" flipV="1">
            <a:off x="1773195" y="1835750"/>
            <a:ext cx="2412821" cy="6505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0" name="组合 39">
            <a:extLst>
              <a:ext uri="{FF2B5EF4-FFF2-40B4-BE49-F238E27FC236}">
                <a16:creationId xmlns:a16="http://schemas.microsoft.com/office/drawing/2014/main" id="{C7047D01-39E4-A443-94D6-7CFA196D00CD}"/>
              </a:ext>
            </a:extLst>
          </p:cNvPr>
          <p:cNvGrpSpPr/>
          <p:nvPr/>
        </p:nvGrpSpPr>
        <p:grpSpPr>
          <a:xfrm>
            <a:off x="4853975" y="4581128"/>
            <a:ext cx="4326537" cy="1658870"/>
            <a:chOff x="4911737" y="5361276"/>
            <a:chExt cx="4326537" cy="1658870"/>
          </a:xfrm>
        </p:grpSpPr>
        <p:sp>
          <p:nvSpPr>
            <p:cNvPr id="41" name="矩形: 圆角 53">
              <a:extLst>
                <a:ext uri="{FF2B5EF4-FFF2-40B4-BE49-F238E27FC236}">
                  <a16:creationId xmlns:a16="http://schemas.microsoft.com/office/drawing/2014/main" id="{70225CF9-AF85-FA4D-892A-68194C42092D}"/>
                </a:ext>
              </a:extLst>
            </p:cNvPr>
            <p:cNvSpPr/>
            <p:nvPr/>
          </p:nvSpPr>
          <p:spPr>
            <a:xfrm>
              <a:off x="4911737" y="5361276"/>
              <a:ext cx="4124759" cy="1139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2" name="Text Placeholder 2">
                  <a:extLst>
                    <a:ext uri="{FF2B5EF4-FFF2-40B4-BE49-F238E27FC236}">
                      <a16:creationId xmlns:a16="http://schemas.microsoft.com/office/drawing/2014/main" id="{202F44FF-8E5B-8446-9D70-F1585AECCD71}"/>
                    </a:ext>
                  </a:extLst>
                </p:cNvPr>
                <p:cNvSpPr txBox="1">
                  <a:spLocks/>
                </p:cNvSpPr>
                <p:nvPr/>
              </p:nvSpPr>
              <p:spPr bwMode="auto">
                <a:xfrm>
                  <a:off x="4997112" y="5476653"/>
                  <a:ext cx="4241162" cy="1543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r>
                    <a:rPr lang="en-US" altLang="zh-CN" sz="2400" kern="0" dirty="0">
                      <a:solidFill>
                        <a:schemeClr val="bg1"/>
                      </a:solidFill>
                      <a:latin typeface="Cambria Math" panose="02040503050406030204" pitchFamily="18" charset="0"/>
                      <a:ea typeface="Cambria Math" panose="02040503050406030204" pitchFamily="18" charset="0"/>
                    </a:rPr>
                    <a:t>s(</a:t>
                  </a:r>
                  <a:r>
                    <a:rPr lang="en-US" altLang="zh-CN" sz="2400" kern="0" dirty="0" err="1">
                      <a:solidFill>
                        <a:schemeClr val="bg1"/>
                      </a:solidFill>
                      <a:latin typeface="Cambria Math" panose="02040503050406030204" pitchFamily="18" charset="0"/>
                      <a:ea typeface="Cambria Math" panose="02040503050406030204" pitchFamily="18" charset="0"/>
                    </a:rPr>
                    <a:t>u,v</a:t>
                  </a:r>
                  <a:r>
                    <a:rPr lang="en-US" altLang="zh-CN" sz="2400" kern="0" dirty="0">
                      <a:solidFill>
                        <a:schemeClr val="bg1"/>
                      </a:solidFill>
                      <a:latin typeface="Cambria Math" panose="02040503050406030204" pitchFamily="18" charset="0"/>
                      <a:ea typeface="Cambria Math" panose="02040503050406030204" pitchFamily="18" charset="0"/>
                    </a:rPr>
                    <a:t>)=</a:t>
                  </a:r>
                  <a:r>
                    <a:rPr lang="en-US" altLang="zh-CN" sz="2400" kern="0" dirty="0" err="1">
                      <a:solidFill>
                        <a:schemeClr val="bg1"/>
                      </a:solidFill>
                      <a:latin typeface="Cambria Math" panose="02040503050406030204" pitchFamily="18" charset="0"/>
                      <a:ea typeface="Cambria Math" panose="02040503050406030204" pitchFamily="18" charset="0"/>
                    </a:rPr>
                    <a:t>Pr</a:t>
                  </a:r>
                  <a:r>
                    <a:rPr lang="en-US" altLang="zh-CN" sz="2400" kern="0" dirty="0">
                      <a:solidFill>
                        <a:schemeClr val="bg1"/>
                      </a:solidFill>
                      <a:latin typeface="Cambria Math" panose="02040503050406030204" pitchFamily="18" charset="0"/>
                      <a:ea typeface="Cambria Math" panose="02040503050406030204" pitchFamily="18" charset="0"/>
                    </a:rPr>
                    <a:t>{two </a:t>
                  </a:r>
                  <a14:m>
                    <m:oMath xmlns:m="http://schemas.openxmlformats.org/officeDocument/2006/math">
                      <m:rad>
                        <m:radPr>
                          <m:degHide m:val="on"/>
                          <m:ctrlPr>
                            <a:rPr lang="en-US" altLang="zh-CN" sz="2400" i="1" kern="0" dirty="0">
                              <a:solidFill>
                                <a:schemeClr val="bg1"/>
                              </a:solidFill>
                              <a:latin typeface="Cambria Math" panose="02040503050406030204" pitchFamily="18" charset="0"/>
                              <a:ea typeface="Cambria Math" panose="02040503050406030204" pitchFamily="18" charset="0"/>
                            </a:rPr>
                          </m:ctrlPr>
                        </m:radPr>
                        <m:deg/>
                        <m:e>
                          <m:r>
                            <a:rPr lang="en-US" altLang="zh-CN" sz="2400" b="1" i="1" kern="0" dirty="0">
                              <a:solidFill>
                                <a:schemeClr val="bg1"/>
                              </a:solidFill>
                              <a:latin typeface="Cambria Math" panose="02040503050406030204" pitchFamily="18" charset="0"/>
                              <a:ea typeface="Cambria Math" panose="02040503050406030204" pitchFamily="18" charset="0"/>
                            </a:rPr>
                            <m:t>𝒄</m:t>
                          </m:r>
                        </m:e>
                      </m:rad>
                    </m:oMath>
                  </a14:m>
                  <a:r>
                    <a:rPr lang="en-US" altLang="zh-CN" sz="2400" kern="0" dirty="0">
                      <a:solidFill>
                        <a:schemeClr val="bg1"/>
                      </a:solidFill>
                      <a:latin typeface="Cambria Math" panose="02040503050406030204" pitchFamily="18" charset="0"/>
                      <a:ea typeface="Cambria Math" panose="02040503050406030204" pitchFamily="18" charset="0"/>
                    </a:rPr>
                    <a:t>-walks from u, v meet </a:t>
                  </a:r>
                  <a:r>
                    <a:rPr lang="en-US" altLang="zh-CN" sz="2400" kern="0" dirty="0">
                      <a:solidFill>
                        <a:srgbClr val="C00000"/>
                      </a:solidFill>
                      <a:latin typeface="Cambria Math" panose="02040503050406030204" pitchFamily="18" charset="0"/>
                      <a:ea typeface="Cambria Math" panose="02040503050406030204" pitchFamily="18" charset="0"/>
                    </a:rPr>
                    <a:t>at the same step</a:t>
                  </a:r>
                  <a:r>
                    <a:rPr lang="en-US" altLang="zh-CN" sz="2400" kern="0" dirty="0">
                      <a:solidFill>
                        <a:schemeClr val="bg1"/>
                      </a:solidFill>
                      <a:latin typeface="Cambria Math" panose="02040503050406030204" pitchFamily="18" charset="0"/>
                      <a:ea typeface="Cambria Math" panose="02040503050406030204" pitchFamily="18" charset="0"/>
                    </a:rPr>
                    <a:t>}</a:t>
                  </a:r>
                </a:p>
              </p:txBody>
            </p:sp>
          </mc:Choice>
          <mc:Fallback xmlns="">
            <p:sp>
              <p:nvSpPr>
                <p:cNvPr id="42" name="Text Placeholder 2">
                  <a:extLst>
                    <a:ext uri="{FF2B5EF4-FFF2-40B4-BE49-F238E27FC236}">
                      <a16:creationId xmlns:a16="http://schemas.microsoft.com/office/drawing/2014/main" id="{202F44FF-8E5B-8446-9D70-F1585AECCD71}"/>
                    </a:ext>
                  </a:extLst>
                </p:cNvPr>
                <p:cNvSpPr txBox="1">
                  <a:spLocks noRot="1" noChangeAspect="1" noMove="1" noResize="1" noEditPoints="1" noAdjustHandles="1" noChangeArrowheads="1" noChangeShapeType="1" noTextEdit="1"/>
                </p:cNvSpPr>
                <p:nvPr/>
              </p:nvSpPr>
              <p:spPr bwMode="auto">
                <a:xfrm>
                  <a:off x="4997112" y="5476653"/>
                  <a:ext cx="4241162" cy="1543493"/>
                </a:xfrm>
                <a:prstGeom prst="rect">
                  <a:avLst/>
                </a:prstGeom>
                <a:blipFill>
                  <a:blip r:embed="rId4"/>
                  <a:stretch>
                    <a:fillRect l="-2090" t="-247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
        <p:nvSpPr>
          <p:cNvPr id="43" name="标题 1">
            <a:extLst>
              <a:ext uri="{FF2B5EF4-FFF2-40B4-BE49-F238E27FC236}">
                <a16:creationId xmlns:a16="http://schemas.microsoft.com/office/drawing/2014/main" id="{F655E512-E2D2-6645-8B93-9AC8A25B1473}"/>
              </a:ext>
            </a:extLst>
          </p:cNvPr>
          <p:cNvSpPr>
            <a:spLocks noGrp="1"/>
          </p:cNvSpPr>
          <p:nvPr>
            <p:ph type="title"/>
          </p:nvPr>
        </p:nvSpPr>
        <p:spPr>
          <a:xfrm>
            <a:off x="1115616" y="-27384"/>
            <a:ext cx="7358114" cy="1128712"/>
          </a:xfrm>
        </p:spPr>
        <p:txBody>
          <a:bodyPr/>
          <a:lstStyle/>
          <a:p>
            <a:r>
              <a:rPr lang="en-US" altLang="zh-CN" dirty="0" err="1"/>
              <a:t>SimRank</a:t>
            </a:r>
            <a:r>
              <a:rPr lang="en-US" altLang="zh-CN" dirty="0"/>
              <a:t> and Monte-Carlo</a:t>
            </a:r>
            <a:endParaRPr lang="zh-CN" altLang="en-US" dirty="0"/>
          </a:p>
        </p:txBody>
      </p:sp>
      <mc:AlternateContent xmlns:mc="http://schemas.openxmlformats.org/markup-compatibility/2006" xmlns:a14="http://schemas.microsoft.com/office/drawing/2010/main">
        <mc:Choice Requires="a14">
          <p:sp>
            <p:nvSpPr>
              <p:cNvPr id="44" name="Text Placeholder 2">
                <a:extLst>
                  <a:ext uri="{FF2B5EF4-FFF2-40B4-BE49-F238E27FC236}">
                    <a16:creationId xmlns:a16="http://schemas.microsoft.com/office/drawing/2014/main" id="{B6899AF2-DA30-A041-8EA9-91D2996E4E7D}"/>
                  </a:ext>
                </a:extLst>
              </p:cNvPr>
              <p:cNvSpPr txBox="1">
                <a:spLocks/>
              </p:cNvSpPr>
              <p:nvPr/>
            </p:nvSpPr>
            <p:spPr bwMode="auto">
              <a:xfrm>
                <a:off x="4853975" y="3331774"/>
                <a:ext cx="4281281" cy="20882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14:m>
                  <m:oMath xmlns:m="http://schemas.openxmlformats.org/officeDocument/2006/math">
                    <m:rad>
                      <m:radPr>
                        <m:degHide m:val="on"/>
                        <m:ctrlPr>
                          <a:rPr lang="en-US" altLang="zh-CN" sz="2000" i="1" dirty="0">
                            <a:solidFill>
                              <a:srgbClr val="0070C0"/>
                            </a:solidFill>
                            <a:latin typeface="Cambria Math" panose="02040503050406030204" pitchFamily="18" charset="0"/>
                            <a:ea typeface="DengXian" charset="-122"/>
                            <a:cs typeface="DengXian" charset="-122"/>
                          </a:rPr>
                        </m:ctrlPr>
                      </m:radPr>
                      <m:deg/>
                      <m:e>
                        <m:r>
                          <a:rPr lang="en-US" altLang="zh-CN" sz="2000" i="1" dirty="0">
                            <a:solidFill>
                              <a:srgbClr val="0070C0"/>
                            </a:solidFill>
                            <a:latin typeface="Cambria Math" charset="0"/>
                            <a:ea typeface="DengXian" charset="-122"/>
                            <a:cs typeface="DengXian" charset="-122"/>
                          </a:rPr>
                          <m:t>𝑐</m:t>
                        </m:r>
                      </m:e>
                    </m:rad>
                  </m:oMath>
                </a14:m>
                <a:r>
                  <a:rPr lang="en-US" altLang="zh-CN" sz="2000" dirty="0">
                    <a:solidFill>
                      <a:srgbClr val="0070C0"/>
                    </a:solidFill>
                  </a:rPr>
                  <a:t>-walk</a:t>
                </a:r>
                <a:r>
                  <a:rPr lang="en-US" altLang="zh-CN" sz="2000" dirty="0"/>
                  <a:t>: at each step, terminates w.p. </a:t>
                </a:r>
                <a14:m>
                  <m:oMath xmlns:m="http://schemas.openxmlformats.org/officeDocument/2006/math">
                    <m:r>
                      <a:rPr lang="en-US" altLang="zh-CN" sz="2000" b="0" dirty="0">
                        <a:solidFill>
                          <a:srgbClr val="FF0000"/>
                        </a:solidFill>
                        <a:latin typeface="Cambria Math" panose="02040503050406030204" pitchFamily="18" charset="0"/>
                        <a:ea typeface="DengXian" charset="-122"/>
                        <a:cs typeface="DengXian" charset="-122"/>
                      </a:rPr>
                      <m:t>1−</m:t>
                    </m:r>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r>
                  <a:rPr lang="en-US" altLang="zh-CN" sz="2000" dirty="0"/>
                  <a:t>, or move to a random in-neighbor </a:t>
                </a:r>
                <a:r>
                  <a:rPr lang="en-US" altLang="zh-CN" sz="2000" dirty="0" err="1"/>
                  <a:t>w.p.</a:t>
                </a:r>
                <a:r>
                  <a:rPr lang="en-US" altLang="zh-CN" sz="2000" dirty="0"/>
                  <a:t> </a:t>
                </a:r>
                <a14:m>
                  <m:oMath xmlns:m="http://schemas.openxmlformats.org/officeDocument/2006/math">
                    <m:rad>
                      <m:radPr>
                        <m:degHide m:val="on"/>
                        <m:ctrlPr>
                          <a:rPr lang="en-US" altLang="zh-CN" sz="2000" i="1" dirty="0">
                            <a:solidFill>
                              <a:srgbClr val="FF0000"/>
                            </a:solidFill>
                            <a:latin typeface="Cambria Math" panose="02040503050406030204" pitchFamily="18" charset="0"/>
                            <a:ea typeface="DengXian" charset="-122"/>
                            <a:cs typeface="DengXian" charset="-122"/>
                          </a:rPr>
                        </m:ctrlPr>
                      </m:radPr>
                      <m:deg/>
                      <m:e>
                        <m:r>
                          <a:rPr lang="en-US" altLang="zh-CN" sz="2000" i="1" dirty="0">
                            <a:solidFill>
                              <a:srgbClr val="FF0000"/>
                            </a:solidFill>
                            <a:latin typeface="Cambria Math" charset="0"/>
                            <a:ea typeface="DengXian" charset="-122"/>
                            <a:cs typeface="DengXian" charset="-122"/>
                          </a:rPr>
                          <m:t>𝑐</m:t>
                        </m:r>
                      </m:e>
                    </m:rad>
                  </m:oMath>
                </a14:m>
                <a:endParaRPr lang="en-US" altLang="zh-CN" sz="2000" b="0" kern="0" dirty="0"/>
              </a:p>
            </p:txBody>
          </p:sp>
        </mc:Choice>
        <mc:Fallback xmlns="">
          <p:sp>
            <p:nvSpPr>
              <p:cNvPr id="44" name="Text Placeholder 2">
                <a:extLst>
                  <a:ext uri="{FF2B5EF4-FFF2-40B4-BE49-F238E27FC236}">
                    <a16:creationId xmlns:a16="http://schemas.microsoft.com/office/drawing/2014/main" id="{B6899AF2-DA30-A041-8EA9-91D2996E4E7D}"/>
                  </a:ext>
                </a:extLst>
              </p:cNvPr>
              <p:cNvSpPr txBox="1">
                <a:spLocks noRot="1" noChangeAspect="1" noMove="1" noResize="1" noEditPoints="1" noAdjustHandles="1" noChangeArrowheads="1" noChangeShapeType="1" noTextEdit="1"/>
              </p:cNvSpPr>
              <p:nvPr/>
            </p:nvSpPr>
            <p:spPr bwMode="auto">
              <a:xfrm>
                <a:off x="4853975" y="3331774"/>
                <a:ext cx="4281281" cy="2088232"/>
              </a:xfrm>
              <a:prstGeom prst="rect">
                <a:avLst/>
              </a:prstGeom>
              <a:blipFill>
                <a:blip r:embed="rId5"/>
                <a:stretch>
                  <a:fillRect l="-1183" t="-6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4086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7.40741E-7 C 0.05053 -0.02755 0.10105 -0.05486 0.10521 -0.09838 C 0.10938 -0.1419 -0.01458 -0.2507 0.025 -0.26157 C 0.06441 -0.27245 0.34202 -0.16343 0.34202 -0.1632 L 0.4974 -0.1125 " pathEditMode="relative" rAng="0" ptsTypes="AAAAA">
                                      <p:cBhvr>
                                        <p:cTn id="6" dur="4000" fill="hold"/>
                                        <p:tgtEl>
                                          <p:spTgt spid="70"/>
                                        </p:tgtEl>
                                        <p:attrNameLst>
                                          <p:attrName>ppt_x</p:attrName>
                                          <p:attrName>ppt_y</p:attrName>
                                        </p:attrNameLst>
                                      </p:cBhvr>
                                      <p:rCtr x="24861" y="-13125"/>
                                    </p:animMotion>
                                  </p:childTnLst>
                                </p:cTn>
                              </p:par>
                              <p:par>
                                <p:cTn id="7" presetID="0" presetClass="path" presetSubtype="0" accel="50000" decel="50000" fill="hold" grpId="0" nodeType="withEffect">
                                  <p:stCondLst>
                                    <p:cond delay="0"/>
                                  </p:stCondLst>
                                  <p:childTnLst>
                                    <p:animMotion origin="layout" path="M 1.66667E-6 -3.7037E-6 C 0.07969 -0.11389 0.15937 -0.22754 0.19062 -0.30717 C 0.22205 -0.38657 0.16562 -0.44421 0.18802 -0.47731 C 0.21042 -0.51018 0.26771 -0.50787 0.325 -0.50532 " pathEditMode="relative" rAng="0" ptsTypes="AAAA">
                                      <p:cBhvr>
                                        <p:cTn id="8" dur="3000" fill="hold"/>
                                        <p:tgtEl>
                                          <p:spTgt spid="69"/>
                                        </p:tgtEl>
                                        <p:attrNameLst>
                                          <p:attrName>ppt_x</p:attrName>
                                          <p:attrName>ppt_y</p:attrName>
                                        </p:attrNameLst>
                                      </p:cBhvr>
                                      <p:rCtr x="16250"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7940572" cy="1128712"/>
          </a:xfrm>
        </p:spPr>
        <p:txBody>
          <a:bodyPr/>
          <a:lstStyle/>
          <a:p>
            <a:r>
              <a:rPr lang="en-US" altLang="zh-CN" dirty="0"/>
              <a:t>Incorrect </a:t>
            </a:r>
            <a:r>
              <a:rPr lang="en-US" altLang="zh-CN" dirty="0" err="1"/>
              <a:t>SimRank</a:t>
            </a:r>
            <a:r>
              <a:rPr lang="en-US" altLang="zh-CN" dirty="0"/>
              <a:t> Equation</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2050189-34A5-4743-8231-E57A4A5B232D}"/>
                  </a:ext>
                </a:extLst>
              </p:cNvPr>
              <p:cNvSpPr txBox="1"/>
              <p:nvPr/>
            </p:nvSpPr>
            <p:spPr>
              <a:xfrm>
                <a:off x="1046899" y="1076485"/>
                <a:ext cx="6880089"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zh-CN" altLang="en-US" sz="2000" b="0" i="1" smtClean="0">
                              <a:latin typeface="Cambria Math" panose="02040503050406030204" pitchFamily="18" charset="0"/>
                            </a:rPr>
                          </m:ctrlPr>
                        </m:accPr>
                        <m:e>
                          <m:r>
                            <a:rPr kumimoji="1" lang="en-US" altLang="zh-CN" sz="2000" b="0" i="1" smtClean="0">
                              <a:latin typeface="Cambria Math" panose="02040503050406030204" pitchFamily="18" charset="0"/>
                            </a:rPr>
                            <m:t>𝑆</m:t>
                          </m:r>
                        </m:e>
                      </m:acc>
                      <m:d>
                        <m:dPr>
                          <m:ctrlPr>
                            <a:rPr kumimoji="1" lang="en-US" altLang="zh-CN" sz="2000" b="0" i="1" smtClean="0">
                              <a:latin typeface="Cambria Math" panose="02040503050406030204" pitchFamily="18" charset="0"/>
                            </a:rPr>
                          </m:ctrlPr>
                        </m:dPr>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𝑣</m:t>
                              </m:r>
                            </m:e>
                            <m:sub>
                              <m:r>
                                <a:rPr kumimoji="1" lang="en-US" altLang="zh-CN" sz="2000" b="0" i="1" smtClean="0">
                                  <a:latin typeface="Cambria Math" panose="02040503050406030204" pitchFamily="18" charset="0"/>
                                </a:rPr>
                                <m:t>𝑗</m:t>
                              </m:r>
                            </m:sub>
                          </m:sSub>
                        </m:e>
                      </m:d>
                      <m:r>
                        <a:rPr kumimoji="1" lang="en-US" altLang="zh-CN" sz="2000" b="0" i="1" smtClean="0">
                          <a:latin typeface="Cambria Math" panose="02040503050406030204" pitchFamily="18" charset="0"/>
                        </a:rPr>
                        <m:t>=</m:t>
                      </m:r>
                      <m:nary>
                        <m:naryPr>
                          <m:chr m:val="∑"/>
                          <m:limLoc m:val="subSup"/>
                          <m:ctrlPr>
                            <a:rPr kumimoji="1" lang="en-US" altLang="zh-CN" sz="2000" b="0" i="1" smtClean="0">
                              <a:latin typeface="Cambria Math" panose="02040503050406030204" pitchFamily="18" charset="0"/>
                            </a:rPr>
                          </m:ctrlPr>
                        </m:naryPr>
                        <m:sub>
                          <m:r>
                            <m:rPr>
                              <m:brk m:alnAt="25"/>
                            </m:rPr>
                            <a:rPr kumimoji="1" lang="en-US" altLang="zh-CN" sz="2000" b="0" i="1" smtClean="0">
                              <a:latin typeface="Cambria Math" panose="02040503050406030204" pitchFamily="18" charset="0"/>
                            </a:rPr>
                            <m:t>𝑙</m:t>
                          </m:r>
                          <m:r>
                            <a:rPr kumimoji="1" lang="en-US" altLang="zh-CN" sz="2000" b="0" i="1" smtClean="0">
                              <a:latin typeface="Cambria Math" panose="02040503050406030204" pitchFamily="18" charset="0"/>
                            </a:rPr>
                            <m:t>=0</m:t>
                          </m:r>
                        </m:sub>
                        <m:sup>
                          <m:r>
                            <a:rPr kumimoji="1" lang="en-US" altLang="zh-CN" sz="2000" b="0" i="1" smtClean="0">
                              <a:latin typeface="Cambria Math" panose="02040503050406030204" pitchFamily="18" charset="0"/>
                            </a:rPr>
                            <m:t>𝑡</m:t>
                          </m:r>
                        </m:sup>
                        <m:e>
                          <m:nary>
                            <m:naryPr>
                              <m:chr m:val="∑"/>
                              <m:limLoc m:val="subSup"/>
                              <m:ctrlPr>
                                <a:rPr kumimoji="1" lang="en-US" altLang="zh-CN" sz="2000" b="0" i="1" smtClean="0">
                                  <a:solidFill>
                                    <a:schemeClr val="tx1"/>
                                  </a:solidFill>
                                  <a:latin typeface="Cambria Math" panose="02040503050406030204" pitchFamily="18" charset="0"/>
                                </a:rPr>
                              </m:ctrlPr>
                            </m:naryPr>
                            <m:sub>
                              <m:r>
                                <m:rPr>
                                  <m:brk m:alnAt="25"/>
                                </m:rP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=1</m:t>
                              </m:r>
                            </m:sub>
                            <m:sup>
                              <m:r>
                                <a:rPr kumimoji="1" lang="en-US" altLang="zh-CN" sz="2000" b="0" i="1" smtClean="0">
                                  <a:solidFill>
                                    <a:schemeClr val="tx1"/>
                                  </a:solidFill>
                                  <a:latin typeface="Cambria Math" panose="02040503050406030204" pitchFamily="18" charset="0"/>
                                </a:rPr>
                                <m:t>𝑛</m:t>
                              </m:r>
                            </m:sup>
                            <m:e>
                              <m:sSup>
                                <m:sSupPr>
                                  <m:ctrlPr>
                                    <a:rPr kumimoji="1" lang="en-US" altLang="zh-CN" sz="2000" b="0" i="1" smtClean="0">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𝑐</m:t>
                                  </m:r>
                                </m:e>
                                <m:sup>
                                  <m:r>
                                    <a:rPr kumimoji="1" lang="en-US" altLang="zh-CN" sz="2000" b="0" i="1">
                                      <a:solidFill>
                                        <a:schemeClr val="tx1"/>
                                      </a:solidFill>
                                      <a:latin typeface="Cambria Math" panose="02040503050406030204" pitchFamily="18" charset="0"/>
                                    </a:rPr>
                                    <m:t>𝑙</m:t>
                                  </m:r>
                                </m:sup>
                              </m:sSup>
                              <m:sSup>
                                <m:sSupPr>
                                  <m:ctrlPr>
                                    <a:rPr kumimoji="1" lang="en-US" altLang="zh-CN" sz="2000" b="0" i="1">
                                      <a:solidFill>
                                        <a:schemeClr val="tx1"/>
                                      </a:solidFill>
                                      <a:latin typeface="Cambria Math" panose="02040503050406030204" pitchFamily="18" charset="0"/>
                                    </a:rPr>
                                  </m:ctrlPr>
                                </m:sSupPr>
                                <m:e>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d>
                                        <m:dPr>
                                          <m:ctrlPr>
                                            <a:rPr kumimoji="1" lang="en-US" altLang="zh-CN" sz="2000" b="0" i="1" smtClean="0">
                                              <a:solidFill>
                                                <a:schemeClr val="tx1"/>
                                              </a:solidFill>
                                              <a:latin typeface="Cambria Math" panose="02040503050406030204" pitchFamily="18" charset="0"/>
                                            </a:rPr>
                                          </m:ctrlPr>
                                        </m:dPr>
                                        <m:e>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𝑖</m:t>
                                              </m:r>
                                            </m:sub>
                                          </m:sSub>
                                          <m:r>
                                            <a:rPr kumimoji="1" lang="en-US" altLang="zh-CN" sz="2000" b="0" i="1" smtClean="0">
                                              <a:solidFill>
                                                <a:schemeClr val="tx1"/>
                                              </a:solidFill>
                                              <a:latin typeface="Cambria Math" panose="02040503050406030204" pitchFamily="18" charset="0"/>
                                            </a:rPr>
                                            <m:t>,</m:t>
                                          </m:r>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𝑘</m:t>
                                              </m:r>
                                            </m:sub>
                                          </m:sSub>
                                        </m:e>
                                      </m:d>
                                    </m:e>
                                  </m:d>
                                </m:e>
                                <m:sup>
                                  <m:r>
                                    <a:rPr kumimoji="1" lang="en-US" altLang="zh-CN" sz="2000" b="0" i="1">
                                      <a:solidFill>
                                        <a:schemeClr val="tx1"/>
                                      </a:solidFill>
                                      <a:latin typeface="Cambria Math" panose="02040503050406030204" pitchFamily="18" charset="0"/>
                                    </a:rPr>
                                    <m:t>⊤</m:t>
                                  </m:r>
                                </m:sup>
                              </m:sSup>
                              <m:r>
                                <a:rPr kumimoji="1" lang="en-US" altLang="zh-CN" sz="2000" b="0" i="1" smtClean="0">
                                  <a:solidFill>
                                    <a:schemeClr val="tx1"/>
                                  </a:solidFill>
                                  <a:latin typeface="Cambria Math" panose="02040503050406030204" pitchFamily="18" charset="0"/>
                                  <a:ea typeface="Cambria Math" panose="02040503050406030204" pitchFamily="18" charset="0"/>
                                </a:rPr>
                                <m:t>∙</m:t>
                              </m:r>
                              <m:r>
                                <a:rPr kumimoji="1" lang="en-US" altLang="zh-CN" sz="2000" b="0" i="1" smtClean="0">
                                  <a:solidFill>
                                    <a:schemeClr val="tx1"/>
                                  </a:solidFill>
                                  <a:latin typeface="Cambria Math" panose="02040503050406030204" pitchFamily="18" charset="0"/>
                                </a:rPr>
                                <m:t>𝐷</m:t>
                              </m:r>
                              <m:r>
                                <a:rPr kumimoji="1" lang="en-US" altLang="zh-CN" sz="2000" b="0" i="1" smtClean="0">
                                  <a:solidFill>
                                    <a:schemeClr val="tx1"/>
                                  </a:solidFill>
                                  <a:latin typeface="Cambria Math" panose="02040503050406030204" pitchFamily="18" charset="0"/>
                                </a:rPr>
                                <m:t>(</m:t>
                              </m:r>
                              <m: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m:t>
                              </m:r>
                              <m: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m:t>
                              </m:r>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r>
                                    <a:rPr kumimoji="1" lang="en-US" altLang="zh-CN" sz="2000" b="0" i="1" smtClean="0">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𝑗</m:t>
                                      </m:r>
                                    </m:sub>
                                  </m:sSub>
                                  <m:r>
                                    <a:rPr kumimoji="1" lang="en-US" altLang="zh-CN" sz="2000" b="0" i="1">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a:solidFill>
                                            <a:schemeClr val="tx1"/>
                                          </a:solidFill>
                                          <a:latin typeface="Cambria Math" panose="02040503050406030204" pitchFamily="18" charset="0"/>
                                        </a:rPr>
                                        <m:t>𝑘</m:t>
                                      </m:r>
                                    </m:sub>
                                  </m:sSub>
                                  <m:r>
                                    <a:rPr kumimoji="1" lang="en-US" altLang="zh-CN" sz="2000" b="0" i="1" smtClean="0">
                                      <a:solidFill>
                                        <a:schemeClr val="tx1"/>
                                      </a:solidFill>
                                      <a:latin typeface="Cambria Math" panose="02040503050406030204" pitchFamily="18" charset="0"/>
                                    </a:rPr>
                                    <m:t>)</m:t>
                                  </m:r>
                                </m:e>
                              </m:d>
                            </m:e>
                          </m:nary>
                        </m:e>
                      </m:nary>
                    </m:oMath>
                  </m:oMathPara>
                </a14:m>
                <a:endParaRPr kumimoji="1" lang="en-US" altLang="zh-CN" sz="2000" b="0" dirty="0"/>
              </a:p>
            </p:txBody>
          </p:sp>
        </mc:Choice>
        <mc:Fallback xmlns="">
          <p:sp>
            <p:nvSpPr>
              <p:cNvPr id="7" name="文本框 6">
                <a:extLst>
                  <a:ext uri="{FF2B5EF4-FFF2-40B4-BE49-F238E27FC236}">
                    <a16:creationId xmlns:a16="http://schemas.microsoft.com/office/drawing/2014/main" id="{12050189-34A5-4743-8231-E57A4A5B232D}"/>
                  </a:ext>
                </a:extLst>
              </p:cNvPr>
              <p:cNvSpPr txBox="1">
                <a:spLocks noRot="1" noChangeAspect="1" noMove="1" noResize="1" noEditPoints="1" noAdjustHandles="1" noChangeArrowheads="1" noChangeShapeType="1" noTextEdit="1"/>
              </p:cNvSpPr>
              <p:nvPr/>
            </p:nvSpPr>
            <p:spPr>
              <a:xfrm>
                <a:off x="1046899" y="1076485"/>
                <a:ext cx="6880089" cy="626325"/>
              </a:xfrm>
              <a:prstGeom prst="rect">
                <a:avLst/>
              </a:prstGeom>
              <a:blipFill>
                <a:blip r:embed="rId3"/>
                <a:stretch>
                  <a:fillRect l="-184" t="-174000" b="-258000"/>
                </a:stretch>
              </a:blipFill>
            </p:spPr>
            <p:txBody>
              <a:bodyPr/>
              <a:lstStyle/>
              <a:p>
                <a:r>
                  <a:rPr lang="zh-CN" altLang="en-US">
                    <a:noFill/>
                  </a:rPr>
                  <a:t> </a:t>
                </a:r>
              </a:p>
            </p:txBody>
          </p:sp>
        </mc:Fallback>
      </mc:AlternateContent>
      <p:sp>
        <p:nvSpPr>
          <p:cNvPr id="8" name="椭圆 7">
            <a:extLst>
              <a:ext uri="{FF2B5EF4-FFF2-40B4-BE49-F238E27FC236}">
                <a16:creationId xmlns:a16="http://schemas.microsoft.com/office/drawing/2014/main" id="{28019288-D6CF-374F-90D7-286E2E4B18F2}"/>
              </a:ext>
            </a:extLst>
          </p:cNvPr>
          <p:cNvSpPr>
            <a:spLocks noChangeAspect="1"/>
          </p:cNvSpPr>
          <p:nvPr/>
        </p:nvSpPr>
        <p:spPr>
          <a:xfrm>
            <a:off x="971600" y="6165304"/>
            <a:ext cx="504056" cy="50405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Times New Roman" pitchFamily="18" charset="0"/>
                <a:cs typeface="Times New Roman" pitchFamily="18" charset="0"/>
              </a:rPr>
              <a:t>3</a:t>
            </a:r>
            <a:endParaRPr lang="zh-CN" altLang="en-US" sz="2000" dirty="0">
              <a:solidFill>
                <a:schemeClr val="bg1"/>
              </a:solidFill>
              <a:latin typeface="Times New Roman" pitchFamily="18" charset="0"/>
              <a:cs typeface="Times New Roman" pitchFamily="18" charset="0"/>
            </a:endParaRPr>
          </a:p>
        </p:txBody>
      </p:sp>
      <p:sp>
        <p:nvSpPr>
          <p:cNvPr id="9" name="椭圆 8">
            <a:extLst>
              <a:ext uri="{FF2B5EF4-FFF2-40B4-BE49-F238E27FC236}">
                <a16:creationId xmlns:a16="http://schemas.microsoft.com/office/drawing/2014/main" id="{C9E91F65-98BD-6045-B7D0-54009095DDF5}"/>
              </a:ext>
            </a:extLst>
          </p:cNvPr>
          <p:cNvSpPr>
            <a:spLocks noChangeAspect="1"/>
          </p:cNvSpPr>
          <p:nvPr/>
        </p:nvSpPr>
        <p:spPr>
          <a:xfrm>
            <a:off x="3347864" y="616530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0" dirty="0">
                <a:ln>
                  <a:solidFill>
                    <a:srgbClr val="0070C0"/>
                  </a:solidFill>
                </a:ln>
                <a:solidFill>
                  <a:srgbClr val="0070C0"/>
                </a:solidFill>
                <a:latin typeface="Times New Roman" pitchFamily="18" charset="0"/>
                <a:cs typeface="Times New Roman" pitchFamily="18" charset="0"/>
              </a:rPr>
              <a:t>4</a:t>
            </a:r>
            <a:endParaRPr lang="zh-CN" altLang="en-US" sz="2000" b="0" dirty="0">
              <a:ln>
                <a:solidFill>
                  <a:srgbClr val="0070C0"/>
                </a:solidFill>
              </a:ln>
              <a:solidFill>
                <a:srgbClr val="0070C0"/>
              </a:solidFill>
              <a:latin typeface="Times New Roman" pitchFamily="18" charset="0"/>
              <a:cs typeface="Times New Roman" pitchFamily="18" charset="0"/>
            </a:endParaRPr>
          </a:p>
        </p:txBody>
      </p:sp>
      <p:sp>
        <p:nvSpPr>
          <p:cNvPr id="10" name="椭圆 9">
            <a:extLst>
              <a:ext uri="{FF2B5EF4-FFF2-40B4-BE49-F238E27FC236}">
                <a16:creationId xmlns:a16="http://schemas.microsoft.com/office/drawing/2014/main" id="{1312B9AA-442C-AF4F-9E79-6089C2904136}"/>
              </a:ext>
            </a:extLst>
          </p:cNvPr>
          <p:cNvSpPr>
            <a:spLocks noChangeAspect="1"/>
          </p:cNvSpPr>
          <p:nvPr/>
        </p:nvSpPr>
        <p:spPr>
          <a:xfrm>
            <a:off x="539552" y="508518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6</a:t>
            </a:r>
            <a:endParaRPr lang="zh-CN" altLang="en-US" sz="2000" dirty="0">
              <a:solidFill>
                <a:srgbClr val="0070C0"/>
              </a:solidFill>
              <a:latin typeface="Times New Roman" pitchFamily="18" charset="0"/>
              <a:cs typeface="Times New Roman" pitchFamily="18" charset="0"/>
            </a:endParaRPr>
          </a:p>
        </p:txBody>
      </p:sp>
      <p:sp>
        <p:nvSpPr>
          <p:cNvPr id="11" name="椭圆 10">
            <a:extLst>
              <a:ext uri="{FF2B5EF4-FFF2-40B4-BE49-F238E27FC236}">
                <a16:creationId xmlns:a16="http://schemas.microsoft.com/office/drawing/2014/main" id="{2864BCFD-4E59-2746-B323-F02D385F3EE0}"/>
              </a:ext>
            </a:extLst>
          </p:cNvPr>
          <p:cNvSpPr>
            <a:spLocks noChangeAspect="1"/>
          </p:cNvSpPr>
          <p:nvPr/>
        </p:nvSpPr>
        <p:spPr>
          <a:xfrm>
            <a:off x="1403648" y="508518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2</a:t>
            </a:r>
            <a:endParaRPr lang="zh-CN" altLang="en-US" sz="2000" dirty="0">
              <a:solidFill>
                <a:srgbClr val="0070C0"/>
              </a:solidFill>
              <a:latin typeface="Times New Roman" pitchFamily="18" charset="0"/>
              <a:cs typeface="Times New Roman" pitchFamily="18" charset="0"/>
            </a:endParaRPr>
          </a:p>
        </p:txBody>
      </p:sp>
      <p:sp>
        <p:nvSpPr>
          <p:cNvPr id="12" name="椭圆 11">
            <a:extLst>
              <a:ext uri="{FF2B5EF4-FFF2-40B4-BE49-F238E27FC236}">
                <a16:creationId xmlns:a16="http://schemas.microsoft.com/office/drawing/2014/main" id="{6F9F18A4-EA92-D04B-A9E4-25E183885D7E}"/>
              </a:ext>
            </a:extLst>
          </p:cNvPr>
          <p:cNvSpPr>
            <a:spLocks noChangeAspect="1"/>
          </p:cNvSpPr>
          <p:nvPr/>
        </p:nvSpPr>
        <p:spPr>
          <a:xfrm>
            <a:off x="3059832" y="515719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sp>
        <p:nvSpPr>
          <p:cNvPr id="13" name="椭圆 12">
            <a:extLst>
              <a:ext uri="{FF2B5EF4-FFF2-40B4-BE49-F238E27FC236}">
                <a16:creationId xmlns:a16="http://schemas.microsoft.com/office/drawing/2014/main" id="{5CC1020F-4E01-D046-86B5-A630074E6E55}"/>
              </a:ext>
            </a:extLst>
          </p:cNvPr>
          <p:cNvSpPr>
            <a:spLocks noChangeAspect="1"/>
          </p:cNvSpPr>
          <p:nvPr/>
        </p:nvSpPr>
        <p:spPr>
          <a:xfrm>
            <a:off x="2843808" y="400506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2</a:t>
            </a:r>
            <a:endParaRPr lang="zh-CN" altLang="en-US" sz="2000" dirty="0">
              <a:solidFill>
                <a:srgbClr val="0070C0"/>
              </a:solidFill>
              <a:latin typeface="Times New Roman" pitchFamily="18" charset="0"/>
              <a:cs typeface="Times New Roman" pitchFamily="18" charset="0"/>
            </a:endParaRPr>
          </a:p>
        </p:txBody>
      </p:sp>
      <p:sp>
        <p:nvSpPr>
          <p:cNvPr id="14" name="椭圆 13">
            <a:extLst>
              <a:ext uri="{FF2B5EF4-FFF2-40B4-BE49-F238E27FC236}">
                <a16:creationId xmlns:a16="http://schemas.microsoft.com/office/drawing/2014/main" id="{D083AE96-8700-B143-B75F-69B1B87C9C4F}"/>
              </a:ext>
            </a:extLst>
          </p:cNvPr>
          <p:cNvSpPr>
            <a:spLocks noChangeAspect="1"/>
          </p:cNvSpPr>
          <p:nvPr/>
        </p:nvSpPr>
        <p:spPr>
          <a:xfrm>
            <a:off x="1835696" y="407707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8</a:t>
            </a:r>
            <a:endParaRPr lang="zh-CN" altLang="en-US" sz="2000" dirty="0">
              <a:solidFill>
                <a:srgbClr val="0070C0"/>
              </a:solidFill>
              <a:latin typeface="Times New Roman" pitchFamily="18" charset="0"/>
              <a:cs typeface="Times New Roman" pitchFamily="18" charset="0"/>
            </a:endParaRPr>
          </a:p>
        </p:txBody>
      </p:sp>
      <p:sp>
        <p:nvSpPr>
          <p:cNvPr id="15" name="椭圆 14">
            <a:extLst>
              <a:ext uri="{FF2B5EF4-FFF2-40B4-BE49-F238E27FC236}">
                <a16:creationId xmlns:a16="http://schemas.microsoft.com/office/drawing/2014/main" id="{36397FE2-C20D-8240-A95C-E5E5988260F6}"/>
              </a:ext>
            </a:extLst>
          </p:cNvPr>
          <p:cNvSpPr>
            <a:spLocks noChangeAspect="1"/>
          </p:cNvSpPr>
          <p:nvPr/>
        </p:nvSpPr>
        <p:spPr>
          <a:xfrm>
            <a:off x="899592" y="400506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5</a:t>
            </a:r>
            <a:endParaRPr lang="zh-CN" altLang="en-US" sz="2000" dirty="0">
              <a:solidFill>
                <a:srgbClr val="0070C0"/>
              </a:solidFill>
              <a:latin typeface="Times New Roman" pitchFamily="18" charset="0"/>
              <a:cs typeface="Times New Roman" pitchFamily="18" charset="0"/>
            </a:endParaRPr>
          </a:p>
        </p:txBody>
      </p:sp>
      <p:cxnSp>
        <p:nvCxnSpPr>
          <p:cNvPr id="16" name="直接箭头连接符 70">
            <a:extLst>
              <a:ext uri="{FF2B5EF4-FFF2-40B4-BE49-F238E27FC236}">
                <a16:creationId xmlns:a16="http://schemas.microsoft.com/office/drawing/2014/main" id="{46D44F4D-E35E-2645-BECF-6A14C4BCB339}"/>
              </a:ext>
            </a:extLst>
          </p:cNvPr>
          <p:cNvCxnSpPr>
            <a:cxnSpLocks noChangeAspect="1"/>
          </p:cNvCxnSpPr>
          <p:nvPr/>
        </p:nvCxnSpPr>
        <p:spPr>
          <a:xfrm>
            <a:off x="791580" y="5589240"/>
            <a:ext cx="432048"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71">
            <a:extLst>
              <a:ext uri="{FF2B5EF4-FFF2-40B4-BE49-F238E27FC236}">
                <a16:creationId xmlns:a16="http://schemas.microsoft.com/office/drawing/2014/main" id="{340209C5-CB97-D043-9256-5EEC7429F002}"/>
              </a:ext>
            </a:extLst>
          </p:cNvPr>
          <p:cNvCxnSpPr>
            <a:cxnSpLocks noChangeAspect="1"/>
          </p:cNvCxnSpPr>
          <p:nvPr/>
        </p:nvCxnSpPr>
        <p:spPr>
          <a:xfrm flipH="1">
            <a:off x="1223628" y="5589240"/>
            <a:ext cx="432048" cy="57606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8" name="直接箭头连接符 72">
            <a:extLst>
              <a:ext uri="{FF2B5EF4-FFF2-40B4-BE49-F238E27FC236}">
                <a16:creationId xmlns:a16="http://schemas.microsoft.com/office/drawing/2014/main" id="{5B69A4D5-EC4F-1E49-B02B-0680D8F3E964}"/>
              </a:ext>
            </a:extLst>
          </p:cNvPr>
          <p:cNvCxnSpPr>
            <a:cxnSpLocks noChangeAspect="1"/>
          </p:cNvCxnSpPr>
          <p:nvPr/>
        </p:nvCxnSpPr>
        <p:spPr>
          <a:xfrm>
            <a:off x="3311860" y="5661248"/>
            <a:ext cx="288032" cy="50405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19" name="直接箭头连接符 73">
            <a:extLst>
              <a:ext uri="{FF2B5EF4-FFF2-40B4-BE49-F238E27FC236}">
                <a16:creationId xmlns:a16="http://schemas.microsoft.com/office/drawing/2014/main" id="{455A8696-A919-C645-A7A7-ACE75FAFADDC}"/>
              </a:ext>
            </a:extLst>
          </p:cNvPr>
          <p:cNvCxnSpPr>
            <a:cxnSpLocks noChangeAspect="1"/>
          </p:cNvCxnSpPr>
          <p:nvPr/>
        </p:nvCxnSpPr>
        <p:spPr>
          <a:xfrm>
            <a:off x="1151620" y="4509120"/>
            <a:ext cx="504056"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74">
            <a:extLst>
              <a:ext uri="{FF2B5EF4-FFF2-40B4-BE49-F238E27FC236}">
                <a16:creationId xmlns:a16="http://schemas.microsoft.com/office/drawing/2014/main" id="{6F43BD08-E20C-9C4B-8398-9E0150BA572C}"/>
              </a:ext>
            </a:extLst>
          </p:cNvPr>
          <p:cNvCxnSpPr>
            <a:cxnSpLocks noChangeAspect="1"/>
          </p:cNvCxnSpPr>
          <p:nvPr/>
        </p:nvCxnSpPr>
        <p:spPr>
          <a:xfrm flipH="1">
            <a:off x="1655676" y="4581128"/>
            <a:ext cx="432048" cy="504056"/>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1" name="直接箭头连接符 76">
            <a:extLst>
              <a:ext uri="{FF2B5EF4-FFF2-40B4-BE49-F238E27FC236}">
                <a16:creationId xmlns:a16="http://schemas.microsoft.com/office/drawing/2014/main" id="{A4EBF2A5-E4F7-7241-957C-4758105AEFB6}"/>
              </a:ext>
            </a:extLst>
          </p:cNvPr>
          <p:cNvCxnSpPr>
            <a:cxnSpLocks noChangeAspect="1"/>
          </p:cNvCxnSpPr>
          <p:nvPr/>
        </p:nvCxnSpPr>
        <p:spPr>
          <a:xfrm>
            <a:off x="3095836" y="4509120"/>
            <a:ext cx="21602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77">
            <a:extLst>
              <a:ext uri="{FF2B5EF4-FFF2-40B4-BE49-F238E27FC236}">
                <a16:creationId xmlns:a16="http://schemas.microsoft.com/office/drawing/2014/main" id="{7313D5AB-3706-644D-A54D-34E466B581A7}"/>
              </a:ext>
            </a:extLst>
          </p:cNvPr>
          <p:cNvCxnSpPr>
            <a:cxnSpLocks noChangeAspect="1"/>
          </p:cNvCxnSpPr>
          <p:nvPr/>
        </p:nvCxnSpPr>
        <p:spPr>
          <a:xfrm>
            <a:off x="2087724" y="4581128"/>
            <a:ext cx="1224136" cy="576064"/>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23" name="椭圆 22">
            <a:extLst>
              <a:ext uri="{FF2B5EF4-FFF2-40B4-BE49-F238E27FC236}">
                <a16:creationId xmlns:a16="http://schemas.microsoft.com/office/drawing/2014/main" id="{55A23B5D-7BC4-784E-94D4-820240AF0C5F}"/>
              </a:ext>
            </a:extLst>
          </p:cNvPr>
          <p:cNvSpPr>
            <a:spLocks noChangeAspect="1"/>
          </p:cNvSpPr>
          <p:nvPr/>
        </p:nvSpPr>
        <p:spPr>
          <a:xfrm>
            <a:off x="1979712" y="6165304"/>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1</a:t>
            </a:r>
            <a:endParaRPr lang="zh-CN" altLang="en-US" sz="2000" dirty="0">
              <a:solidFill>
                <a:srgbClr val="0070C0"/>
              </a:solidFill>
              <a:latin typeface="Times New Roman" pitchFamily="18" charset="0"/>
              <a:cs typeface="Times New Roman" pitchFamily="18" charset="0"/>
            </a:endParaRPr>
          </a:p>
        </p:txBody>
      </p:sp>
      <p:cxnSp>
        <p:nvCxnSpPr>
          <p:cNvPr id="24" name="直接箭头连接符 84">
            <a:extLst>
              <a:ext uri="{FF2B5EF4-FFF2-40B4-BE49-F238E27FC236}">
                <a16:creationId xmlns:a16="http://schemas.microsoft.com/office/drawing/2014/main" id="{C29AD1DB-B26B-AD4D-AA15-D3056199DD2E}"/>
              </a:ext>
            </a:extLst>
          </p:cNvPr>
          <p:cNvCxnSpPr>
            <a:cxnSpLocks noChangeAspect="1"/>
          </p:cNvCxnSpPr>
          <p:nvPr/>
        </p:nvCxnSpPr>
        <p:spPr>
          <a:xfrm>
            <a:off x="2123728" y="5517232"/>
            <a:ext cx="108012"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91">
            <a:extLst>
              <a:ext uri="{FF2B5EF4-FFF2-40B4-BE49-F238E27FC236}">
                <a16:creationId xmlns:a16="http://schemas.microsoft.com/office/drawing/2014/main" id="{8C42C3B1-49D6-1841-8898-D8BC9617CB75}"/>
              </a:ext>
            </a:extLst>
          </p:cNvPr>
          <p:cNvCxnSpPr/>
          <p:nvPr/>
        </p:nvCxnSpPr>
        <p:spPr>
          <a:xfrm flipH="1">
            <a:off x="2231740" y="5517232"/>
            <a:ext cx="324036"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TextBox 92">
            <a:extLst>
              <a:ext uri="{FF2B5EF4-FFF2-40B4-BE49-F238E27FC236}">
                <a16:creationId xmlns:a16="http://schemas.microsoft.com/office/drawing/2014/main" id="{1E1AB17A-50D6-9549-AB08-DDCD71AC6638}"/>
              </a:ext>
            </a:extLst>
          </p:cNvPr>
          <p:cNvSpPr txBox="1"/>
          <p:nvPr/>
        </p:nvSpPr>
        <p:spPr>
          <a:xfrm>
            <a:off x="2699792"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7" name="TextBox 93">
            <a:extLst>
              <a:ext uri="{FF2B5EF4-FFF2-40B4-BE49-F238E27FC236}">
                <a16:creationId xmlns:a16="http://schemas.microsoft.com/office/drawing/2014/main" id="{BAFF42B2-E91F-604F-AF22-602D2C371AD8}"/>
              </a:ext>
            </a:extLst>
          </p:cNvPr>
          <p:cNvSpPr txBox="1"/>
          <p:nvPr/>
        </p:nvSpPr>
        <p:spPr>
          <a:xfrm>
            <a:off x="4644008"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sp>
        <p:nvSpPr>
          <p:cNvPr id="28" name="椭圆 27">
            <a:extLst>
              <a:ext uri="{FF2B5EF4-FFF2-40B4-BE49-F238E27FC236}">
                <a16:creationId xmlns:a16="http://schemas.microsoft.com/office/drawing/2014/main" id="{E23BF56C-D286-144C-BE0E-5AECA0B39850}"/>
              </a:ext>
            </a:extLst>
          </p:cNvPr>
          <p:cNvSpPr>
            <a:spLocks noChangeAspect="1"/>
          </p:cNvSpPr>
          <p:nvPr/>
        </p:nvSpPr>
        <p:spPr>
          <a:xfrm>
            <a:off x="5724128" y="609329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i="1" dirty="0" err="1">
                <a:solidFill>
                  <a:srgbClr val="0070C0"/>
                </a:solidFill>
                <a:latin typeface="Times New Roman" pitchFamily="18" charset="0"/>
                <a:cs typeface="Times New Roman" pitchFamily="18" charset="0"/>
              </a:rPr>
              <a:t>j</a:t>
            </a:r>
            <a:endParaRPr lang="zh-CN" altLang="en-US" sz="2000" i="1" dirty="0">
              <a:solidFill>
                <a:srgbClr val="0070C0"/>
              </a:solidFill>
              <a:latin typeface="Times New Roman" pitchFamily="18" charset="0"/>
              <a:cs typeface="Times New Roman" pitchFamily="18" charset="0"/>
            </a:endParaRPr>
          </a:p>
        </p:txBody>
      </p:sp>
      <p:sp>
        <p:nvSpPr>
          <p:cNvPr id="29" name="TextBox 95">
            <a:extLst>
              <a:ext uri="{FF2B5EF4-FFF2-40B4-BE49-F238E27FC236}">
                <a16:creationId xmlns:a16="http://schemas.microsoft.com/office/drawing/2014/main" id="{035038F9-3DB7-A845-BE85-A4B25D0494F0}"/>
              </a:ext>
            </a:extLst>
          </p:cNvPr>
          <p:cNvSpPr txBox="1"/>
          <p:nvPr/>
        </p:nvSpPr>
        <p:spPr>
          <a:xfrm>
            <a:off x="7524328" y="6237312"/>
            <a:ext cx="441146" cy="400110"/>
          </a:xfrm>
          <a:prstGeom prst="rect">
            <a:avLst/>
          </a:prstGeom>
          <a:noFill/>
        </p:spPr>
        <p:txBody>
          <a:bodyPr wrap="none" rtlCol="0">
            <a:spAutoFit/>
          </a:bodyPr>
          <a:lstStyle/>
          <a:p>
            <a:r>
              <a:rPr lang="en-US" altLang="zh-CN" sz="2000" b="1" dirty="0">
                <a:solidFill>
                  <a:srgbClr val="0070C0"/>
                </a:solidFill>
                <a:latin typeface="Times New Roman" pitchFamily="18" charset="0"/>
                <a:cs typeface="Times New Roman" pitchFamily="18" charset="0"/>
              </a:rPr>
              <a:t>…</a:t>
            </a:r>
            <a:endParaRPr lang="zh-CN" altLang="en-US" sz="2000" b="1" dirty="0">
              <a:solidFill>
                <a:srgbClr val="0070C0"/>
              </a:solidFill>
              <a:latin typeface="Times New Roman" pitchFamily="18" charset="0"/>
              <a:cs typeface="Times New Roman" pitchFamily="18" charset="0"/>
            </a:endParaRPr>
          </a:p>
        </p:txBody>
      </p:sp>
      <p:cxnSp>
        <p:nvCxnSpPr>
          <p:cNvPr id="30" name="直接箭头连接符 98">
            <a:extLst>
              <a:ext uri="{FF2B5EF4-FFF2-40B4-BE49-F238E27FC236}">
                <a16:creationId xmlns:a16="http://schemas.microsoft.com/office/drawing/2014/main" id="{2C8B6D31-50F7-0F4F-A306-031917879B8D}"/>
              </a:ext>
            </a:extLst>
          </p:cNvPr>
          <p:cNvCxnSpPr/>
          <p:nvPr/>
        </p:nvCxnSpPr>
        <p:spPr>
          <a:xfrm flipH="1">
            <a:off x="5976156" y="5445224"/>
            <a:ext cx="540060"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101">
            <a:extLst>
              <a:ext uri="{FF2B5EF4-FFF2-40B4-BE49-F238E27FC236}">
                <a16:creationId xmlns:a16="http://schemas.microsoft.com/office/drawing/2014/main" id="{814FB0E9-2494-8A4A-893E-D19D6F6D0A44}"/>
              </a:ext>
            </a:extLst>
          </p:cNvPr>
          <p:cNvCxnSpPr/>
          <p:nvPr/>
        </p:nvCxnSpPr>
        <p:spPr>
          <a:xfrm>
            <a:off x="5940152" y="5517232"/>
            <a:ext cx="36004"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104">
            <a:extLst>
              <a:ext uri="{FF2B5EF4-FFF2-40B4-BE49-F238E27FC236}">
                <a16:creationId xmlns:a16="http://schemas.microsoft.com/office/drawing/2014/main" id="{21B54B98-6AC0-EA4E-AA0A-9838184D0AC8}"/>
              </a:ext>
            </a:extLst>
          </p:cNvPr>
          <p:cNvCxnSpPr/>
          <p:nvPr/>
        </p:nvCxnSpPr>
        <p:spPr>
          <a:xfrm>
            <a:off x="5508104" y="5517232"/>
            <a:ext cx="468052"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B8C74214-D1F6-3847-A954-5FD169BE3094}"/>
              </a:ext>
            </a:extLst>
          </p:cNvPr>
          <p:cNvSpPr>
            <a:spLocks noChangeAspect="1"/>
          </p:cNvSpPr>
          <p:nvPr/>
        </p:nvSpPr>
        <p:spPr>
          <a:xfrm>
            <a:off x="4860032" y="3789040"/>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i="1" dirty="0">
              <a:solidFill>
                <a:srgbClr val="0070C0"/>
              </a:solidFill>
              <a:latin typeface="Times New Roman" pitchFamily="18" charset="0"/>
              <a:cs typeface="Times New Roman" pitchFamily="18" charset="0"/>
            </a:endParaRPr>
          </a:p>
        </p:txBody>
      </p:sp>
      <p:sp>
        <p:nvSpPr>
          <p:cNvPr id="34" name="椭圆 33">
            <a:extLst>
              <a:ext uri="{FF2B5EF4-FFF2-40B4-BE49-F238E27FC236}">
                <a16:creationId xmlns:a16="http://schemas.microsoft.com/office/drawing/2014/main" id="{E684DABF-5546-B44A-B47E-7B14E00ADEAC}"/>
              </a:ext>
            </a:extLst>
          </p:cNvPr>
          <p:cNvSpPr>
            <a:spLocks noChangeAspect="1"/>
          </p:cNvSpPr>
          <p:nvPr/>
        </p:nvSpPr>
        <p:spPr>
          <a:xfrm>
            <a:off x="1907704" y="299695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70C0"/>
                </a:solidFill>
                <a:latin typeface="Times New Roman" pitchFamily="18" charset="0"/>
                <a:cs typeface="Times New Roman" pitchFamily="18" charset="0"/>
              </a:rPr>
              <a:t>7</a:t>
            </a:r>
            <a:endParaRPr lang="zh-CN" altLang="en-US" sz="2000" dirty="0">
              <a:solidFill>
                <a:srgbClr val="0070C0"/>
              </a:solidFill>
              <a:latin typeface="Times New Roman" pitchFamily="18" charset="0"/>
              <a:cs typeface="Times New Roman" pitchFamily="18" charset="0"/>
            </a:endParaRPr>
          </a:p>
        </p:txBody>
      </p:sp>
      <p:cxnSp>
        <p:nvCxnSpPr>
          <p:cNvPr id="35" name="直接箭头连接符 91">
            <a:extLst>
              <a:ext uri="{FF2B5EF4-FFF2-40B4-BE49-F238E27FC236}">
                <a16:creationId xmlns:a16="http://schemas.microsoft.com/office/drawing/2014/main" id="{96C16AE9-F5D6-C643-AA8E-78DA17C7E9BB}"/>
              </a:ext>
            </a:extLst>
          </p:cNvPr>
          <p:cNvCxnSpPr/>
          <p:nvPr/>
        </p:nvCxnSpPr>
        <p:spPr>
          <a:xfrm flipH="1">
            <a:off x="2339752" y="4257092"/>
            <a:ext cx="504056"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91">
            <a:extLst>
              <a:ext uri="{FF2B5EF4-FFF2-40B4-BE49-F238E27FC236}">
                <a16:creationId xmlns:a16="http://schemas.microsoft.com/office/drawing/2014/main" id="{572F3AA4-A604-414B-AD8A-FD62881EDEA2}"/>
              </a:ext>
            </a:extLst>
          </p:cNvPr>
          <p:cNvCxnSpPr/>
          <p:nvPr/>
        </p:nvCxnSpPr>
        <p:spPr>
          <a:xfrm>
            <a:off x="2337943" y="3427191"/>
            <a:ext cx="579682" cy="6516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91">
            <a:extLst>
              <a:ext uri="{FF2B5EF4-FFF2-40B4-BE49-F238E27FC236}">
                <a16:creationId xmlns:a16="http://schemas.microsoft.com/office/drawing/2014/main" id="{C2169C7C-1384-BC4B-9082-E4A7AACB39B8}"/>
              </a:ext>
            </a:extLst>
          </p:cNvPr>
          <p:cNvCxnSpPr/>
          <p:nvPr/>
        </p:nvCxnSpPr>
        <p:spPr>
          <a:xfrm>
            <a:off x="1403648" y="4257092"/>
            <a:ext cx="432048"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91">
            <a:extLst>
              <a:ext uri="{FF2B5EF4-FFF2-40B4-BE49-F238E27FC236}">
                <a16:creationId xmlns:a16="http://schemas.microsoft.com/office/drawing/2014/main" id="{67FB1FB7-836B-9D44-BDEE-29154BC11E43}"/>
              </a:ext>
            </a:extLst>
          </p:cNvPr>
          <p:cNvCxnSpPr/>
          <p:nvPr/>
        </p:nvCxnSpPr>
        <p:spPr>
          <a:xfrm flipH="1">
            <a:off x="1329831" y="3427191"/>
            <a:ext cx="651690" cy="6516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任意多边形 108">
            <a:extLst>
              <a:ext uri="{FF2B5EF4-FFF2-40B4-BE49-F238E27FC236}">
                <a16:creationId xmlns:a16="http://schemas.microsoft.com/office/drawing/2014/main" id="{561EF442-C85F-4B47-A310-32C14B432A8F}"/>
              </a:ext>
            </a:extLst>
          </p:cNvPr>
          <p:cNvSpPr/>
          <p:nvPr/>
        </p:nvSpPr>
        <p:spPr>
          <a:xfrm>
            <a:off x="1403648" y="4253526"/>
            <a:ext cx="3544479" cy="1951348"/>
          </a:xfrm>
          <a:custGeom>
            <a:avLst/>
            <a:gdLst>
              <a:gd name="connsiteX0" fmla="*/ 0 w 3544479"/>
              <a:gd name="connsiteY0" fmla="*/ 1951348 h 1951348"/>
              <a:gd name="connsiteX1" fmla="*/ 28281 w 3544479"/>
              <a:gd name="connsiteY1" fmla="*/ 1923068 h 1951348"/>
              <a:gd name="connsiteX2" fmla="*/ 37708 w 3544479"/>
              <a:gd name="connsiteY2" fmla="*/ 1894788 h 1951348"/>
              <a:gd name="connsiteX3" fmla="*/ 65988 w 3544479"/>
              <a:gd name="connsiteY3" fmla="*/ 1875934 h 1951348"/>
              <a:gd name="connsiteX4" fmla="*/ 75415 w 3544479"/>
              <a:gd name="connsiteY4" fmla="*/ 1847653 h 1951348"/>
              <a:gd name="connsiteX5" fmla="*/ 131976 w 3544479"/>
              <a:gd name="connsiteY5" fmla="*/ 1800519 h 1951348"/>
              <a:gd name="connsiteX6" fmla="*/ 207390 w 3544479"/>
              <a:gd name="connsiteY6" fmla="*/ 1734532 h 1951348"/>
              <a:gd name="connsiteX7" fmla="*/ 263951 w 3544479"/>
              <a:gd name="connsiteY7" fmla="*/ 1696825 h 1951348"/>
              <a:gd name="connsiteX8" fmla="*/ 339365 w 3544479"/>
              <a:gd name="connsiteY8" fmla="*/ 1659117 h 1951348"/>
              <a:gd name="connsiteX9" fmla="*/ 395926 w 3544479"/>
              <a:gd name="connsiteY9" fmla="*/ 1602557 h 1951348"/>
              <a:gd name="connsiteX10" fmla="*/ 424207 w 3544479"/>
              <a:gd name="connsiteY10" fmla="*/ 1583703 h 1951348"/>
              <a:gd name="connsiteX11" fmla="*/ 452487 w 3544479"/>
              <a:gd name="connsiteY11" fmla="*/ 1527142 h 1951348"/>
              <a:gd name="connsiteX12" fmla="*/ 471341 w 3544479"/>
              <a:gd name="connsiteY12" fmla="*/ 1498862 h 1951348"/>
              <a:gd name="connsiteX13" fmla="*/ 509048 w 3544479"/>
              <a:gd name="connsiteY13" fmla="*/ 1414021 h 1951348"/>
              <a:gd name="connsiteX14" fmla="*/ 537328 w 3544479"/>
              <a:gd name="connsiteY14" fmla="*/ 1357460 h 1951348"/>
              <a:gd name="connsiteX15" fmla="*/ 575036 w 3544479"/>
              <a:gd name="connsiteY15" fmla="*/ 1319752 h 1951348"/>
              <a:gd name="connsiteX16" fmla="*/ 612743 w 3544479"/>
              <a:gd name="connsiteY16" fmla="*/ 1263192 h 1951348"/>
              <a:gd name="connsiteX17" fmla="*/ 650450 w 3544479"/>
              <a:gd name="connsiteY17" fmla="*/ 1234911 h 1951348"/>
              <a:gd name="connsiteX18" fmla="*/ 678730 w 3544479"/>
              <a:gd name="connsiteY18" fmla="*/ 1197204 h 1951348"/>
              <a:gd name="connsiteX19" fmla="*/ 772998 w 3544479"/>
              <a:gd name="connsiteY19" fmla="*/ 1140643 h 1951348"/>
              <a:gd name="connsiteX20" fmla="*/ 801279 w 3544479"/>
              <a:gd name="connsiteY20" fmla="*/ 1121790 h 1951348"/>
              <a:gd name="connsiteX21" fmla="*/ 857840 w 3544479"/>
              <a:gd name="connsiteY21" fmla="*/ 1102936 h 1951348"/>
              <a:gd name="connsiteX22" fmla="*/ 886120 w 3544479"/>
              <a:gd name="connsiteY22" fmla="*/ 1093509 h 1951348"/>
              <a:gd name="connsiteX23" fmla="*/ 914400 w 3544479"/>
              <a:gd name="connsiteY23" fmla="*/ 1074656 h 1951348"/>
              <a:gd name="connsiteX24" fmla="*/ 952108 w 3544479"/>
              <a:gd name="connsiteY24" fmla="*/ 1046375 h 1951348"/>
              <a:gd name="connsiteX25" fmla="*/ 980388 w 3544479"/>
              <a:gd name="connsiteY25" fmla="*/ 1027522 h 1951348"/>
              <a:gd name="connsiteX26" fmla="*/ 1065229 w 3544479"/>
              <a:gd name="connsiteY26" fmla="*/ 933253 h 1951348"/>
              <a:gd name="connsiteX27" fmla="*/ 1084083 w 3544479"/>
              <a:gd name="connsiteY27" fmla="*/ 904973 h 1951348"/>
              <a:gd name="connsiteX28" fmla="*/ 1093510 w 3544479"/>
              <a:gd name="connsiteY28" fmla="*/ 876693 h 1951348"/>
              <a:gd name="connsiteX29" fmla="*/ 1131217 w 3544479"/>
              <a:gd name="connsiteY29" fmla="*/ 820132 h 1951348"/>
              <a:gd name="connsiteX30" fmla="*/ 1150071 w 3544479"/>
              <a:gd name="connsiteY30" fmla="*/ 791851 h 1951348"/>
              <a:gd name="connsiteX31" fmla="*/ 1178351 w 3544479"/>
              <a:gd name="connsiteY31" fmla="*/ 772998 h 1951348"/>
              <a:gd name="connsiteX32" fmla="*/ 1206631 w 3544479"/>
              <a:gd name="connsiteY32" fmla="*/ 744717 h 1951348"/>
              <a:gd name="connsiteX33" fmla="*/ 1234912 w 3544479"/>
              <a:gd name="connsiteY33" fmla="*/ 735291 h 1951348"/>
              <a:gd name="connsiteX34" fmla="*/ 1310326 w 3544479"/>
              <a:gd name="connsiteY34" fmla="*/ 697583 h 1951348"/>
              <a:gd name="connsiteX35" fmla="*/ 1357460 w 3544479"/>
              <a:gd name="connsiteY35" fmla="*/ 669303 h 1951348"/>
              <a:gd name="connsiteX36" fmla="*/ 1414021 w 3544479"/>
              <a:gd name="connsiteY36" fmla="*/ 650449 h 1951348"/>
              <a:gd name="connsiteX37" fmla="*/ 1470582 w 3544479"/>
              <a:gd name="connsiteY37" fmla="*/ 631596 h 1951348"/>
              <a:gd name="connsiteX38" fmla="*/ 1819374 w 3544479"/>
              <a:gd name="connsiteY38" fmla="*/ 622169 h 1951348"/>
              <a:gd name="connsiteX39" fmla="*/ 1913642 w 3544479"/>
              <a:gd name="connsiteY39" fmla="*/ 546755 h 1951348"/>
              <a:gd name="connsiteX40" fmla="*/ 1979629 w 3544479"/>
              <a:gd name="connsiteY40" fmla="*/ 499621 h 1951348"/>
              <a:gd name="connsiteX41" fmla="*/ 2036190 w 3544479"/>
              <a:gd name="connsiteY41" fmla="*/ 443060 h 1951348"/>
              <a:gd name="connsiteX42" fmla="*/ 2073897 w 3544479"/>
              <a:gd name="connsiteY42" fmla="*/ 424206 h 1951348"/>
              <a:gd name="connsiteX43" fmla="*/ 2111605 w 3544479"/>
              <a:gd name="connsiteY43" fmla="*/ 395926 h 1951348"/>
              <a:gd name="connsiteX44" fmla="*/ 2139885 w 3544479"/>
              <a:gd name="connsiteY44" fmla="*/ 386499 h 1951348"/>
              <a:gd name="connsiteX45" fmla="*/ 2290714 w 3544479"/>
              <a:gd name="connsiteY45" fmla="*/ 358218 h 1951348"/>
              <a:gd name="connsiteX46" fmla="*/ 2601798 w 3544479"/>
              <a:gd name="connsiteY46" fmla="*/ 348792 h 1951348"/>
              <a:gd name="connsiteX47" fmla="*/ 2630079 w 3544479"/>
              <a:gd name="connsiteY47" fmla="*/ 339365 h 1951348"/>
              <a:gd name="connsiteX48" fmla="*/ 2667786 w 3544479"/>
              <a:gd name="connsiteY48" fmla="*/ 329938 h 1951348"/>
              <a:gd name="connsiteX49" fmla="*/ 2743200 w 3544479"/>
              <a:gd name="connsiteY49" fmla="*/ 273377 h 1951348"/>
              <a:gd name="connsiteX50" fmla="*/ 2809188 w 3544479"/>
              <a:gd name="connsiteY50" fmla="*/ 245097 h 1951348"/>
              <a:gd name="connsiteX51" fmla="*/ 2865749 w 3544479"/>
              <a:gd name="connsiteY51" fmla="*/ 207390 h 1951348"/>
              <a:gd name="connsiteX52" fmla="*/ 2903456 w 3544479"/>
              <a:gd name="connsiteY52" fmla="*/ 179109 h 1951348"/>
              <a:gd name="connsiteX53" fmla="*/ 2941163 w 3544479"/>
              <a:gd name="connsiteY53" fmla="*/ 169682 h 1951348"/>
              <a:gd name="connsiteX54" fmla="*/ 2969444 w 3544479"/>
              <a:gd name="connsiteY54" fmla="*/ 160256 h 1951348"/>
              <a:gd name="connsiteX55" fmla="*/ 3186260 w 3544479"/>
              <a:gd name="connsiteY55" fmla="*/ 150829 h 1951348"/>
              <a:gd name="connsiteX56" fmla="*/ 3242821 w 3544479"/>
              <a:gd name="connsiteY56" fmla="*/ 141402 h 1951348"/>
              <a:gd name="connsiteX57" fmla="*/ 3271101 w 3544479"/>
              <a:gd name="connsiteY57" fmla="*/ 131975 h 1951348"/>
              <a:gd name="connsiteX58" fmla="*/ 3308809 w 3544479"/>
              <a:gd name="connsiteY58" fmla="*/ 122548 h 1951348"/>
              <a:gd name="connsiteX59" fmla="*/ 3365370 w 3544479"/>
              <a:gd name="connsiteY59" fmla="*/ 94268 h 1951348"/>
              <a:gd name="connsiteX60" fmla="*/ 3421930 w 3544479"/>
              <a:gd name="connsiteY60" fmla="*/ 65988 h 1951348"/>
              <a:gd name="connsiteX61" fmla="*/ 3450211 w 3544479"/>
              <a:gd name="connsiteY61" fmla="*/ 47134 h 1951348"/>
              <a:gd name="connsiteX62" fmla="*/ 3535052 w 3544479"/>
              <a:gd name="connsiteY62" fmla="*/ 9427 h 1951348"/>
              <a:gd name="connsiteX63" fmla="*/ 3544479 w 3544479"/>
              <a:gd name="connsiteY63" fmla="*/ 0 h 19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44479" h="1951348">
                <a:moveTo>
                  <a:pt x="0" y="1951348"/>
                </a:moveTo>
                <a:cubicBezTo>
                  <a:pt x="9427" y="1941921"/>
                  <a:pt x="20886" y="1934160"/>
                  <a:pt x="28281" y="1923068"/>
                </a:cubicBezTo>
                <a:cubicBezTo>
                  <a:pt x="33793" y="1914800"/>
                  <a:pt x="31501" y="1902547"/>
                  <a:pt x="37708" y="1894788"/>
                </a:cubicBezTo>
                <a:cubicBezTo>
                  <a:pt x="44786" y="1885941"/>
                  <a:pt x="56561" y="1882219"/>
                  <a:pt x="65988" y="1875934"/>
                </a:cubicBezTo>
                <a:cubicBezTo>
                  <a:pt x="69130" y="1866507"/>
                  <a:pt x="69903" y="1855921"/>
                  <a:pt x="75415" y="1847653"/>
                </a:cubicBezTo>
                <a:cubicBezTo>
                  <a:pt x="89931" y="1825878"/>
                  <a:pt x="111109" y="1814431"/>
                  <a:pt x="131976" y="1800519"/>
                </a:cubicBezTo>
                <a:cubicBezTo>
                  <a:pt x="163398" y="1753385"/>
                  <a:pt x="141402" y="1778524"/>
                  <a:pt x="207390" y="1734532"/>
                </a:cubicBezTo>
                <a:cubicBezTo>
                  <a:pt x="207392" y="1734531"/>
                  <a:pt x="263948" y="1696826"/>
                  <a:pt x="263951" y="1696825"/>
                </a:cubicBezTo>
                <a:lnTo>
                  <a:pt x="339365" y="1659117"/>
                </a:lnTo>
                <a:cubicBezTo>
                  <a:pt x="363213" y="1647193"/>
                  <a:pt x="373741" y="1617347"/>
                  <a:pt x="395926" y="1602557"/>
                </a:cubicBezTo>
                <a:lnTo>
                  <a:pt x="424207" y="1583703"/>
                </a:lnTo>
                <a:cubicBezTo>
                  <a:pt x="478242" y="1502649"/>
                  <a:pt x="413454" y="1605207"/>
                  <a:pt x="452487" y="1527142"/>
                </a:cubicBezTo>
                <a:cubicBezTo>
                  <a:pt x="457554" y="1517009"/>
                  <a:pt x="465056" y="1508289"/>
                  <a:pt x="471341" y="1498862"/>
                </a:cubicBezTo>
                <a:cubicBezTo>
                  <a:pt x="493777" y="1431553"/>
                  <a:pt x="479170" y="1458837"/>
                  <a:pt x="509048" y="1414021"/>
                </a:cubicBezTo>
                <a:cubicBezTo>
                  <a:pt x="518172" y="1386649"/>
                  <a:pt x="517393" y="1380717"/>
                  <a:pt x="537328" y="1357460"/>
                </a:cubicBezTo>
                <a:cubicBezTo>
                  <a:pt x="548896" y="1343964"/>
                  <a:pt x="563932" y="1333632"/>
                  <a:pt x="575036" y="1319752"/>
                </a:cubicBezTo>
                <a:cubicBezTo>
                  <a:pt x="589191" y="1302058"/>
                  <a:pt x="594616" y="1276788"/>
                  <a:pt x="612743" y="1263192"/>
                </a:cubicBezTo>
                <a:cubicBezTo>
                  <a:pt x="625312" y="1253765"/>
                  <a:pt x="639340" y="1246021"/>
                  <a:pt x="650450" y="1234911"/>
                </a:cubicBezTo>
                <a:cubicBezTo>
                  <a:pt x="661559" y="1223801"/>
                  <a:pt x="666987" y="1207642"/>
                  <a:pt x="678730" y="1197204"/>
                </a:cubicBezTo>
                <a:cubicBezTo>
                  <a:pt x="720233" y="1160313"/>
                  <a:pt x="731614" y="1164291"/>
                  <a:pt x="772998" y="1140643"/>
                </a:cubicBezTo>
                <a:cubicBezTo>
                  <a:pt x="782835" y="1135022"/>
                  <a:pt x="790926" y="1126391"/>
                  <a:pt x="801279" y="1121790"/>
                </a:cubicBezTo>
                <a:cubicBezTo>
                  <a:pt x="819440" y="1113719"/>
                  <a:pt x="838986" y="1109221"/>
                  <a:pt x="857840" y="1102936"/>
                </a:cubicBezTo>
                <a:cubicBezTo>
                  <a:pt x="867267" y="1099794"/>
                  <a:pt x="877852" y="1099021"/>
                  <a:pt x="886120" y="1093509"/>
                </a:cubicBezTo>
                <a:cubicBezTo>
                  <a:pt x="895547" y="1087225"/>
                  <a:pt x="905181" y="1081241"/>
                  <a:pt x="914400" y="1074656"/>
                </a:cubicBezTo>
                <a:cubicBezTo>
                  <a:pt x="927185" y="1065524"/>
                  <a:pt x="939323" y="1055507"/>
                  <a:pt x="952108" y="1046375"/>
                </a:cubicBezTo>
                <a:cubicBezTo>
                  <a:pt x="961327" y="1039790"/>
                  <a:pt x="971920" y="1035049"/>
                  <a:pt x="980388" y="1027522"/>
                </a:cubicBezTo>
                <a:cubicBezTo>
                  <a:pt x="1023553" y="989154"/>
                  <a:pt x="1035392" y="975025"/>
                  <a:pt x="1065229" y="933253"/>
                </a:cubicBezTo>
                <a:cubicBezTo>
                  <a:pt x="1071814" y="924034"/>
                  <a:pt x="1079016" y="915106"/>
                  <a:pt x="1084083" y="904973"/>
                </a:cubicBezTo>
                <a:cubicBezTo>
                  <a:pt x="1088527" y="896085"/>
                  <a:pt x="1088684" y="885379"/>
                  <a:pt x="1093510" y="876693"/>
                </a:cubicBezTo>
                <a:cubicBezTo>
                  <a:pt x="1104514" y="856885"/>
                  <a:pt x="1118648" y="838986"/>
                  <a:pt x="1131217" y="820132"/>
                </a:cubicBezTo>
                <a:cubicBezTo>
                  <a:pt x="1137502" y="810705"/>
                  <a:pt x="1140644" y="798136"/>
                  <a:pt x="1150071" y="791851"/>
                </a:cubicBezTo>
                <a:cubicBezTo>
                  <a:pt x="1159498" y="785567"/>
                  <a:pt x="1169648" y="780251"/>
                  <a:pt x="1178351" y="772998"/>
                </a:cubicBezTo>
                <a:cubicBezTo>
                  <a:pt x="1188593" y="764463"/>
                  <a:pt x="1195538" y="752112"/>
                  <a:pt x="1206631" y="744717"/>
                </a:cubicBezTo>
                <a:cubicBezTo>
                  <a:pt x="1214899" y="739205"/>
                  <a:pt x="1225866" y="739403"/>
                  <a:pt x="1234912" y="735291"/>
                </a:cubicBezTo>
                <a:cubicBezTo>
                  <a:pt x="1260498" y="723661"/>
                  <a:pt x="1286226" y="712043"/>
                  <a:pt x="1310326" y="697583"/>
                </a:cubicBezTo>
                <a:cubicBezTo>
                  <a:pt x="1326037" y="688156"/>
                  <a:pt x="1340780" y="676885"/>
                  <a:pt x="1357460" y="669303"/>
                </a:cubicBezTo>
                <a:cubicBezTo>
                  <a:pt x="1375552" y="661079"/>
                  <a:pt x="1395167" y="656733"/>
                  <a:pt x="1414021" y="650449"/>
                </a:cubicBezTo>
                <a:lnTo>
                  <a:pt x="1470582" y="631596"/>
                </a:lnTo>
                <a:cubicBezTo>
                  <a:pt x="1580920" y="594817"/>
                  <a:pt x="1703110" y="625311"/>
                  <a:pt x="1819374" y="622169"/>
                </a:cubicBezTo>
                <a:cubicBezTo>
                  <a:pt x="1880929" y="591391"/>
                  <a:pt x="1847144" y="613252"/>
                  <a:pt x="1913642" y="546755"/>
                </a:cubicBezTo>
                <a:cubicBezTo>
                  <a:pt x="1969895" y="490503"/>
                  <a:pt x="1931438" y="542457"/>
                  <a:pt x="1979629" y="499621"/>
                </a:cubicBezTo>
                <a:cubicBezTo>
                  <a:pt x="1999557" y="481907"/>
                  <a:pt x="2017336" y="461914"/>
                  <a:pt x="2036190" y="443060"/>
                </a:cubicBezTo>
                <a:cubicBezTo>
                  <a:pt x="2046127" y="433123"/>
                  <a:pt x="2061980" y="431654"/>
                  <a:pt x="2073897" y="424206"/>
                </a:cubicBezTo>
                <a:cubicBezTo>
                  <a:pt x="2087220" y="415879"/>
                  <a:pt x="2097964" y="403721"/>
                  <a:pt x="2111605" y="395926"/>
                </a:cubicBezTo>
                <a:cubicBezTo>
                  <a:pt x="2120232" y="390996"/>
                  <a:pt x="2130299" y="389114"/>
                  <a:pt x="2139885" y="386499"/>
                </a:cubicBezTo>
                <a:cubicBezTo>
                  <a:pt x="2194526" y="371597"/>
                  <a:pt x="2233927" y="360988"/>
                  <a:pt x="2290714" y="358218"/>
                </a:cubicBezTo>
                <a:cubicBezTo>
                  <a:pt x="2394333" y="353164"/>
                  <a:pt x="2498103" y="351934"/>
                  <a:pt x="2601798" y="348792"/>
                </a:cubicBezTo>
                <a:cubicBezTo>
                  <a:pt x="2611225" y="345650"/>
                  <a:pt x="2620524" y="342095"/>
                  <a:pt x="2630079" y="339365"/>
                </a:cubicBezTo>
                <a:cubicBezTo>
                  <a:pt x="2642536" y="335806"/>
                  <a:pt x="2656595" y="336466"/>
                  <a:pt x="2667786" y="329938"/>
                </a:cubicBezTo>
                <a:cubicBezTo>
                  <a:pt x="2694928" y="314105"/>
                  <a:pt x="2718062" y="292231"/>
                  <a:pt x="2743200" y="273377"/>
                </a:cubicBezTo>
                <a:cubicBezTo>
                  <a:pt x="2761834" y="259401"/>
                  <a:pt x="2787348" y="252377"/>
                  <a:pt x="2809188" y="245097"/>
                </a:cubicBezTo>
                <a:cubicBezTo>
                  <a:pt x="2875006" y="179279"/>
                  <a:pt x="2802081" y="243772"/>
                  <a:pt x="2865749" y="207390"/>
                </a:cubicBezTo>
                <a:cubicBezTo>
                  <a:pt x="2879390" y="199595"/>
                  <a:pt x="2889403" y="186136"/>
                  <a:pt x="2903456" y="179109"/>
                </a:cubicBezTo>
                <a:cubicBezTo>
                  <a:pt x="2915044" y="173315"/>
                  <a:pt x="2928706" y="173241"/>
                  <a:pt x="2941163" y="169682"/>
                </a:cubicBezTo>
                <a:cubicBezTo>
                  <a:pt x="2950718" y="166952"/>
                  <a:pt x="2959536" y="161018"/>
                  <a:pt x="2969444" y="160256"/>
                </a:cubicBezTo>
                <a:cubicBezTo>
                  <a:pt x="3041571" y="154708"/>
                  <a:pt x="3113988" y="153971"/>
                  <a:pt x="3186260" y="150829"/>
                </a:cubicBezTo>
                <a:cubicBezTo>
                  <a:pt x="3205114" y="147687"/>
                  <a:pt x="3224162" y="145548"/>
                  <a:pt x="3242821" y="141402"/>
                </a:cubicBezTo>
                <a:cubicBezTo>
                  <a:pt x="3252521" y="139246"/>
                  <a:pt x="3261547" y="134705"/>
                  <a:pt x="3271101" y="131975"/>
                </a:cubicBezTo>
                <a:cubicBezTo>
                  <a:pt x="3283559" y="128416"/>
                  <a:pt x="3296240" y="125690"/>
                  <a:pt x="3308809" y="122548"/>
                </a:cubicBezTo>
                <a:cubicBezTo>
                  <a:pt x="3389863" y="68513"/>
                  <a:pt x="3287305" y="133301"/>
                  <a:pt x="3365370" y="94268"/>
                </a:cubicBezTo>
                <a:cubicBezTo>
                  <a:pt x="3438461" y="57722"/>
                  <a:pt x="3350851" y="89679"/>
                  <a:pt x="3421930" y="65988"/>
                </a:cubicBezTo>
                <a:cubicBezTo>
                  <a:pt x="3431357" y="59703"/>
                  <a:pt x="3439858" y="51736"/>
                  <a:pt x="3450211" y="47134"/>
                </a:cubicBezTo>
                <a:cubicBezTo>
                  <a:pt x="3520554" y="15870"/>
                  <a:pt x="3488506" y="44336"/>
                  <a:pt x="3535052" y="9427"/>
                </a:cubicBezTo>
                <a:cubicBezTo>
                  <a:pt x="3538607" y="6761"/>
                  <a:pt x="3541337" y="3142"/>
                  <a:pt x="3544479" y="0"/>
                </a:cubicBezTo>
              </a:path>
            </a:pathLst>
          </a:custGeom>
          <a:ln w="3810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任意多边形 109">
            <a:extLst>
              <a:ext uri="{FF2B5EF4-FFF2-40B4-BE49-F238E27FC236}">
                <a16:creationId xmlns:a16="http://schemas.microsoft.com/office/drawing/2014/main" id="{4938926F-941E-DE49-929A-241F26825B97}"/>
              </a:ext>
            </a:extLst>
          </p:cNvPr>
          <p:cNvSpPr/>
          <p:nvPr/>
        </p:nvSpPr>
        <p:spPr>
          <a:xfrm>
            <a:off x="5195434" y="4261645"/>
            <a:ext cx="744717" cy="1791093"/>
          </a:xfrm>
          <a:custGeom>
            <a:avLst/>
            <a:gdLst>
              <a:gd name="connsiteX0" fmla="*/ 0 w 744717"/>
              <a:gd name="connsiteY0" fmla="*/ 0 h 1791093"/>
              <a:gd name="connsiteX1" fmla="*/ 28280 w 744717"/>
              <a:gd name="connsiteY1" fmla="*/ 9427 h 1791093"/>
              <a:gd name="connsiteX2" fmla="*/ 47134 w 744717"/>
              <a:gd name="connsiteY2" fmla="*/ 37707 h 1791093"/>
              <a:gd name="connsiteX3" fmla="*/ 75414 w 744717"/>
              <a:gd name="connsiteY3" fmla="*/ 65988 h 1791093"/>
              <a:gd name="connsiteX4" fmla="*/ 103695 w 744717"/>
              <a:gd name="connsiteY4" fmla="*/ 150829 h 1791093"/>
              <a:gd name="connsiteX5" fmla="*/ 113121 w 744717"/>
              <a:gd name="connsiteY5" fmla="*/ 179109 h 1791093"/>
              <a:gd name="connsiteX6" fmla="*/ 122548 w 744717"/>
              <a:gd name="connsiteY6" fmla="*/ 311085 h 1791093"/>
              <a:gd name="connsiteX7" fmla="*/ 169682 w 744717"/>
              <a:gd name="connsiteY7" fmla="*/ 395926 h 1791093"/>
              <a:gd name="connsiteX8" fmla="*/ 179109 w 744717"/>
              <a:gd name="connsiteY8" fmla="*/ 424206 h 1791093"/>
              <a:gd name="connsiteX9" fmla="*/ 197963 w 744717"/>
              <a:gd name="connsiteY9" fmla="*/ 461914 h 1791093"/>
              <a:gd name="connsiteX10" fmla="*/ 216816 w 744717"/>
              <a:gd name="connsiteY10" fmla="*/ 490194 h 1791093"/>
              <a:gd name="connsiteX11" fmla="*/ 235670 w 744717"/>
              <a:gd name="connsiteY11" fmla="*/ 546755 h 1791093"/>
              <a:gd name="connsiteX12" fmla="*/ 245097 w 744717"/>
              <a:gd name="connsiteY12" fmla="*/ 669303 h 1791093"/>
              <a:gd name="connsiteX13" fmla="*/ 292231 w 744717"/>
              <a:gd name="connsiteY13" fmla="*/ 754144 h 1791093"/>
              <a:gd name="connsiteX14" fmla="*/ 339365 w 744717"/>
              <a:gd name="connsiteY14" fmla="*/ 810705 h 1791093"/>
              <a:gd name="connsiteX15" fmla="*/ 358218 w 744717"/>
              <a:gd name="connsiteY15" fmla="*/ 867266 h 1791093"/>
              <a:gd name="connsiteX16" fmla="*/ 367645 w 744717"/>
              <a:gd name="connsiteY16" fmla="*/ 1018095 h 1791093"/>
              <a:gd name="connsiteX17" fmla="*/ 433633 w 744717"/>
              <a:gd name="connsiteY17" fmla="*/ 1093509 h 1791093"/>
              <a:gd name="connsiteX18" fmla="*/ 471340 w 744717"/>
              <a:gd name="connsiteY18" fmla="*/ 1150070 h 1791093"/>
              <a:gd name="connsiteX19" fmla="*/ 480767 w 744717"/>
              <a:gd name="connsiteY19" fmla="*/ 1178351 h 1791093"/>
              <a:gd name="connsiteX20" fmla="*/ 509047 w 744717"/>
              <a:gd name="connsiteY20" fmla="*/ 1234911 h 1791093"/>
              <a:gd name="connsiteX21" fmla="*/ 546754 w 744717"/>
              <a:gd name="connsiteY21" fmla="*/ 1385740 h 1791093"/>
              <a:gd name="connsiteX22" fmla="*/ 575035 w 744717"/>
              <a:gd name="connsiteY22" fmla="*/ 1395167 h 1791093"/>
              <a:gd name="connsiteX23" fmla="*/ 622169 w 744717"/>
              <a:gd name="connsiteY23" fmla="*/ 1451728 h 1791093"/>
              <a:gd name="connsiteX24" fmla="*/ 650449 w 744717"/>
              <a:gd name="connsiteY24" fmla="*/ 1574276 h 1791093"/>
              <a:gd name="connsiteX25" fmla="*/ 678730 w 744717"/>
              <a:gd name="connsiteY25" fmla="*/ 1593130 h 1791093"/>
              <a:gd name="connsiteX26" fmla="*/ 707010 w 744717"/>
              <a:gd name="connsiteY26" fmla="*/ 1677971 h 1791093"/>
              <a:gd name="connsiteX27" fmla="*/ 716437 w 744717"/>
              <a:gd name="connsiteY27" fmla="*/ 1706252 h 1791093"/>
              <a:gd name="connsiteX28" fmla="*/ 725864 w 744717"/>
              <a:gd name="connsiteY28" fmla="*/ 1734532 h 1791093"/>
              <a:gd name="connsiteX29" fmla="*/ 744717 w 744717"/>
              <a:gd name="connsiteY29" fmla="*/ 1791093 h 179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4717" h="1791093">
                <a:moveTo>
                  <a:pt x="0" y="0"/>
                </a:moveTo>
                <a:cubicBezTo>
                  <a:pt x="9427" y="3142"/>
                  <a:pt x="20521" y="3220"/>
                  <a:pt x="28280" y="9427"/>
                </a:cubicBezTo>
                <a:cubicBezTo>
                  <a:pt x="37127" y="16505"/>
                  <a:pt x="39881" y="29003"/>
                  <a:pt x="47134" y="37707"/>
                </a:cubicBezTo>
                <a:cubicBezTo>
                  <a:pt x="55669" y="47949"/>
                  <a:pt x="65987" y="56561"/>
                  <a:pt x="75414" y="65988"/>
                </a:cubicBezTo>
                <a:lnTo>
                  <a:pt x="103695" y="150829"/>
                </a:lnTo>
                <a:lnTo>
                  <a:pt x="113121" y="179109"/>
                </a:lnTo>
                <a:cubicBezTo>
                  <a:pt x="116263" y="223101"/>
                  <a:pt x="117395" y="267283"/>
                  <a:pt x="122548" y="311085"/>
                </a:cubicBezTo>
                <a:cubicBezTo>
                  <a:pt x="126103" y="341305"/>
                  <a:pt x="156193" y="375693"/>
                  <a:pt x="169682" y="395926"/>
                </a:cubicBezTo>
                <a:cubicBezTo>
                  <a:pt x="175194" y="404194"/>
                  <a:pt x="175195" y="415073"/>
                  <a:pt x="179109" y="424206"/>
                </a:cubicBezTo>
                <a:cubicBezTo>
                  <a:pt x="184645" y="437123"/>
                  <a:pt x="190991" y="449713"/>
                  <a:pt x="197963" y="461914"/>
                </a:cubicBezTo>
                <a:cubicBezTo>
                  <a:pt x="203584" y="471751"/>
                  <a:pt x="212215" y="479841"/>
                  <a:pt x="216816" y="490194"/>
                </a:cubicBezTo>
                <a:cubicBezTo>
                  <a:pt x="224887" y="508355"/>
                  <a:pt x="235670" y="546755"/>
                  <a:pt x="235670" y="546755"/>
                </a:cubicBezTo>
                <a:cubicBezTo>
                  <a:pt x="238812" y="587604"/>
                  <a:pt x="240015" y="628649"/>
                  <a:pt x="245097" y="669303"/>
                </a:cubicBezTo>
                <a:cubicBezTo>
                  <a:pt x="248926" y="699940"/>
                  <a:pt x="278111" y="732964"/>
                  <a:pt x="292231" y="754144"/>
                </a:cubicBezTo>
                <a:cubicBezTo>
                  <a:pt x="318483" y="793522"/>
                  <a:pt x="303067" y="774408"/>
                  <a:pt x="339365" y="810705"/>
                </a:cubicBezTo>
                <a:cubicBezTo>
                  <a:pt x="345649" y="829559"/>
                  <a:pt x="356978" y="847431"/>
                  <a:pt x="358218" y="867266"/>
                </a:cubicBezTo>
                <a:cubicBezTo>
                  <a:pt x="361360" y="917542"/>
                  <a:pt x="356481" y="968973"/>
                  <a:pt x="367645" y="1018095"/>
                </a:cubicBezTo>
                <a:cubicBezTo>
                  <a:pt x="377465" y="1061303"/>
                  <a:pt x="403584" y="1073477"/>
                  <a:pt x="433633" y="1093509"/>
                </a:cubicBezTo>
                <a:cubicBezTo>
                  <a:pt x="446202" y="1112363"/>
                  <a:pt x="464175" y="1128574"/>
                  <a:pt x="471340" y="1150070"/>
                </a:cubicBezTo>
                <a:cubicBezTo>
                  <a:pt x="474482" y="1159497"/>
                  <a:pt x="476323" y="1169463"/>
                  <a:pt x="480767" y="1178351"/>
                </a:cubicBezTo>
                <a:cubicBezTo>
                  <a:pt x="517316" y="1251450"/>
                  <a:pt x="485351" y="1163825"/>
                  <a:pt x="509047" y="1234911"/>
                </a:cubicBezTo>
                <a:cubicBezTo>
                  <a:pt x="514741" y="1308933"/>
                  <a:pt x="491051" y="1348605"/>
                  <a:pt x="546754" y="1385740"/>
                </a:cubicBezTo>
                <a:cubicBezTo>
                  <a:pt x="555022" y="1391252"/>
                  <a:pt x="565608" y="1392025"/>
                  <a:pt x="575035" y="1395167"/>
                </a:cubicBezTo>
                <a:cubicBezTo>
                  <a:pt x="585071" y="1405203"/>
                  <a:pt x="618232" y="1434669"/>
                  <a:pt x="622169" y="1451728"/>
                </a:cubicBezTo>
                <a:cubicBezTo>
                  <a:pt x="635458" y="1509313"/>
                  <a:pt x="613098" y="1536925"/>
                  <a:pt x="650449" y="1574276"/>
                </a:cubicBezTo>
                <a:cubicBezTo>
                  <a:pt x="658460" y="1582287"/>
                  <a:pt x="669303" y="1586845"/>
                  <a:pt x="678730" y="1593130"/>
                </a:cubicBezTo>
                <a:lnTo>
                  <a:pt x="707010" y="1677971"/>
                </a:lnTo>
                <a:lnTo>
                  <a:pt x="716437" y="1706252"/>
                </a:lnTo>
                <a:cubicBezTo>
                  <a:pt x="719579" y="1715679"/>
                  <a:pt x="723454" y="1724892"/>
                  <a:pt x="725864" y="1734532"/>
                </a:cubicBezTo>
                <a:cubicBezTo>
                  <a:pt x="736994" y="1779056"/>
                  <a:pt x="729496" y="1760651"/>
                  <a:pt x="744717" y="1791093"/>
                </a:cubicBezTo>
              </a:path>
            </a:pathLst>
          </a:cu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1" name="矩形 8">
                <a:extLst>
                  <a:ext uri="{FF2B5EF4-FFF2-40B4-BE49-F238E27FC236}">
                    <a16:creationId xmlns:a16="http://schemas.microsoft.com/office/drawing/2014/main" id="{31E153CE-9948-2F4C-98EA-62A865AF653D}"/>
                  </a:ext>
                </a:extLst>
              </p:cNvPr>
              <p:cNvSpPr>
                <a:spLocks noChangeArrowheads="1"/>
              </p:cNvSpPr>
              <p:nvPr/>
            </p:nvSpPr>
            <p:spPr bwMode="auto">
              <a:xfrm>
                <a:off x="3474699" y="4070644"/>
                <a:ext cx="1121782" cy="400110"/>
              </a:xfrm>
              <a:prstGeom prst="rect">
                <a:avLst/>
              </a:prstGeom>
              <a:noFill/>
              <a:ln w="9525">
                <a:noFill/>
                <a:miter lim="800000"/>
                <a:headEnd/>
                <a:tailEnd/>
              </a:ln>
            </p:spPr>
            <p:txBody>
              <a:bodyPr wrap="none">
                <a:spAutoFit/>
              </a:bodyPr>
              <a:lstStyle/>
              <a:p>
                <a14:m>
                  <m:oMath xmlns:m="http://schemas.openxmlformats.org/officeDocument/2006/math">
                    <m:sSub>
                      <m:sSubPr>
                        <m:ctrlPr>
                          <a:rPr lang="en-US" altLang="zh-CN" sz="2000" b="0" i="1" smtClean="0">
                            <a:latin typeface="Cambria Math" panose="02040503050406030204" pitchFamily="18" charset="0"/>
                            <a:ea typeface="楷体" pitchFamily="49" charset="-122"/>
                          </a:rPr>
                        </m:ctrlPr>
                      </m:sSubPr>
                      <m:e>
                        <m:r>
                          <a:rPr lang="en-US" altLang="zh-CN" sz="2000" b="0" i="1" smtClean="0">
                            <a:latin typeface="Cambria Math" panose="02040503050406030204" pitchFamily="18" charset="0"/>
                            <a:ea typeface="楷体" pitchFamily="49" charset="-122"/>
                          </a:rPr>
                          <m:t>𝑙</m:t>
                        </m:r>
                      </m:e>
                      <m:sub>
                        <m:r>
                          <a:rPr lang="en-US" altLang="zh-CN" sz="2000" b="0" i="1" smtClean="0">
                            <a:latin typeface="Cambria Math" panose="02040503050406030204" pitchFamily="18" charset="0"/>
                            <a:ea typeface="楷体" pitchFamily="49" charset="-122"/>
                          </a:rPr>
                          <m:t>𝑡h</m:t>
                        </m:r>
                      </m:sub>
                    </m:sSub>
                  </m:oMath>
                </a14:m>
                <a:r>
                  <a:rPr lang="en-US" altLang="zh-CN" sz="2000" b="0" dirty="0">
                    <a:latin typeface="楷体" pitchFamily="49" charset="-122"/>
                    <a:ea typeface="楷体" pitchFamily="49" charset="-122"/>
                  </a:rPr>
                  <a:t> step</a:t>
                </a:r>
                <a:endParaRPr lang="zh-CN" altLang="en-US" sz="2000" b="0" dirty="0">
                  <a:latin typeface="楷体" pitchFamily="49" charset="-122"/>
                  <a:ea typeface="楷体" pitchFamily="49" charset="-122"/>
                </a:endParaRPr>
              </a:p>
            </p:txBody>
          </p:sp>
        </mc:Choice>
        <mc:Fallback xmlns="">
          <p:sp>
            <p:nvSpPr>
              <p:cNvPr id="41" name="矩形 8">
                <a:extLst>
                  <a:ext uri="{FF2B5EF4-FFF2-40B4-BE49-F238E27FC236}">
                    <a16:creationId xmlns:a16="http://schemas.microsoft.com/office/drawing/2014/main" id="{31E153CE-9948-2F4C-98EA-62A865AF653D}"/>
                  </a:ext>
                </a:extLst>
              </p:cNvPr>
              <p:cNvSpPr>
                <a:spLocks noRot="1" noChangeAspect="1" noMove="1" noResize="1" noEditPoints="1" noAdjustHandles="1" noChangeArrowheads="1" noChangeShapeType="1" noTextEdit="1"/>
              </p:cNvSpPr>
              <p:nvPr/>
            </p:nvSpPr>
            <p:spPr bwMode="auto">
              <a:xfrm>
                <a:off x="3474699" y="4070644"/>
                <a:ext cx="1121782" cy="400110"/>
              </a:xfrm>
              <a:prstGeom prst="rect">
                <a:avLst/>
              </a:prstGeom>
              <a:blipFill>
                <a:blip r:embed="rId4"/>
                <a:stretch>
                  <a:fillRect t="-12500" r="-4494" b="-21875"/>
                </a:stretch>
              </a:blipFill>
              <a:ln w="9525">
                <a:noFill/>
                <a:miter lim="800000"/>
                <a:headEnd/>
                <a:tailEnd/>
              </a:ln>
            </p:spPr>
            <p:txBody>
              <a:bodyPr/>
              <a:lstStyle/>
              <a:p>
                <a:r>
                  <a:rPr lang="zh-CN" altLang="en-US">
                    <a:noFill/>
                  </a:rPr>
                  <a:t> </a:t>
                </a:r>
              </a:p>
            </p:txBody>
          </p:sp>
        </mc:Fallback>
      </mc:AlternateContent>
      <p:sp>
        <p:nvSpPr>
          <p:cNvPr id="43" name="任意形状 42">
            <a:extLst>
              <a:ext uri="{FF2B5EF4-FFF2-40B4-BE49-F238E27FC236}">
                <a16:creationId xmlns:a16="http://schemas.microsoft.com/office/drawing/2014/main" id="{8AA036C1-E978-D74C-ABB8-5AA66CAA2891}"/>
              </a:ext>
            </a:extLst>
          </p:cNvPr>
          <p:cNvSpPr/>
          <p:nvPr/>
        </p:nvSpPr>
        <p:spPr>
          <a:xfrm rot="20989396">
            <a:off x="4006023" y="3026225"/>
            <a:ext cx="900166" cy="906446"/>
          </a:xfrm>
          <a:custGeom>
            <a:avLst/>
            <a:gdLst>
              <a:gd name="connsiteX0" fmla="*/ 786064 w 900166"/>
              <a:gd name="connsiteY0" fmla="*/ 886118 h 906446"/>
              <a:gd name="connsiteX1" fmla="*/ 850232 w 900166"/>
              <a:gd name="connsiteY1" fmla="*/ 902160 h 906446"/>
              <a:gd name="connsiteX2" fmla="*/ 882316 w 900166"/>
              <a:gd name="connsiteY2" fmla="*/ 805907 h 906446"/>
              <a:gd name="connsiteX3" fmla="*/ 898358 w 900166"/>
              <a:gd name="connsiteY3" fmla="*/ 854034 h 906446"/>
              <a:gd name="connsiteX4" fmla="*/ 850232 w 900166"/>
              <a:gd name="connsiteY4" fmla="*/ 870076 h 906446"/>
              <a:gd name="connsiteX5" fmla="*/ 834190 w 900166"/>
              <a:gd name="connsiteY5" fmla="*/ 821949 h 906446"/>
              <a:gd name="connsiteX6" fmla="*/ 753979 w 900166"/>
              <a:gd name="connsiteY6" fmla="*/ 757781 h 906446"/>
              <a:gd name="connsiteX7" fmla="*/ 625642 w 900166"/>
              <a:gd name="connsiteY7" fmla="*/ 773823 h 906446"/>
              <a:gd name="connsiteX8" fmla="*/ 593558 w 900166"/>
              <a:gd name="connsiteY8" fmla="*/ 725697 h 906446"/>
              <a:gd name="connsiteX9" fmla="*/ 625642 w 900166"/>
              <a:gd name="connsiteY9" fmla="*/ 597360 h 906446"/>
              <a:gd name="connsiteX10" fmla="*/ 609600 w 900166"/>
              <a:gd name="connsiteY10" fmla="*/ 469023 h 906446"/>
              <a:gd name="connsiteX11" fmla="*/ 401053 w 900166"/>
              <a:gd name="connsiteY11" fmla="*/ 452981 h 906446"/>
              <a:gd name="connsiteX12" fmla="*/ 336885 w 900166"/>
              <a:gd name="connsiteY12" fmla="*/ 436939 h 906446"/>
              <a:gd name="connsiteX13" fmla="*/ 240632 w 900166"/>
              <a:gd name="connsiteY13" fmla="*/ 372770 h 906446"/>
              <a:gd name="connsiteX14" fmla="*/ 192506 w 900166"/>
              <a:gd name="connsiteY14" fmla="*/ 276518 h 906446"/>
              <a:gd name="connsiteX15" fmla="*/ 160421 w 900166"/>
              <a:gd name="connsiteY15" fmla="*/ 244434 h 906446"/>
              <a:gd name="connsiteX16" fmla="*/ 80211 w 900166"/>
              <a:gd name="connsiteY16" fmla="*/ 164223 h 906446"/>
              <a:gd name="connsiteX17" fmla="*/ 48127 w 900166"/>
              <a:gd name="connsiteY17" fmla="*/ 67970 h 906446"/>
              <a:gd name="connsiteX18" fmla="*/ 32085 w 900166"/>
              <a:gd name="connsiteY18" fmla="*/ 3802 h 906446"/>
              <a:gd name="connsiteX19" fmla="*/ 0 w 900166"/>
              <a:gd name="connsiteY19" fmla="*/ 3802 h 90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0166" h="906446">
                <a:moveTo>
                  <a:pt x="786064" y="886118"/>
                </a:moveTo>
                <a:cubicBezTo>
                  <a:pt x="807453" y="891465"/>
                  <a:pt x="833295" y="916275"/>
                  <a:pt x="850232" y="902160"/>
                </a:cubicBezTo>
                <a:cubicBezTo>
                  <a:pt x="876213" y="880509"/>
                  <a:pt x="882316" y="805907"/>
                  <a:pt x="882316" y="805907"/>
                </a:cubicBezTo>
                <a:cubicBezTo>
                  <a:pt x="887663" y="821949"/>
                  <a:pt x="905920" y="838909"/>
                  <a:pt x="898358" y="854034"/>
                </a:cubicBezTo>
                <a:cubicBezTo>
                  <a:pt x="890796" y="869159"/>
                  <a:pt x="865356" y="877638"/>
                  <a:pt x="850232" y="870076"/>
                </a:cubicBezTo>
                <a:cubicBezTo>
                  <a:pt x="835107" y="862513"/>
                  <a:pt x="841752" y="837074"/>
                  <a:pt x="834190" y="821949"/>
                </a:cubicBezTo>
                <a:cubicBezTo>
                  <a:pt x="805165" y="763899"/>
                  <a:pt x="809486" y="776283"/>
                  <a:pt x="753979" y="757781"/>
                </a:cubicBezTo>
                <a:cubicBezTo>
                  <a:pt x="711200" y="763128"/>
                  <a:pt x="667917" y="782278"/>
                  <a:pt x="625642" y="773823"/>
                </a:cubicBezTo>
                <a:cubicBezTo>
                  <a:pt x="606736" y="770042"/>
                  <a:pt x="595949" y="744828"/>
                  <a:pt x="593558" y="725697"/>
                </a:cubicBezTo>
                <a:cubicBezTo>
                  <a:pt x="590038" y="697539"/>
                  <a:pt x="615166" y="628789"/>
                  <a:pt x="625642" y="597360"/>
                </a:cubicBezTo>
                <a:cubicBezTo>
                  <a:pt x="620295" y="554581"/>
                  <a:pt x="645865" y="492336"/>
                  <a:pt x="609600" y="469023"/>
                </a:cubicBezTo>
                <a:cubicBezTo>
                  <a:pt x="550952" y="431321"/>
                  <a:pt x="470296" y="461127"/>
                  <a:pt x="401053" y="452981"/>
                </a:cubicBezTo>
                <a:cubicBezTo>
                  <a:pt x="379156" y="450405"/>
                  <a:pt x="358274" y="442286"/>
                  <a:pt x="336885" y="436939"/>
                </a:cubicBezTo>
                <a:cubicBezTo>
                  <a:pt x="304801" y="415549"/>
                  <a:pt x="252826" y="409352"/>
                  <a:pt x="240632" y="372770"/>
                </a:cubicBezTo>
                <a:cubicBezTo>
                  <a:pt x="223689" y="321940"/>
                  <a:pt x="228046" y="320942"/>
                  <a:pt x="192506" y="276518"/>
                </a:cubicBezTo>
                <a:cubicBezTo>
                  <a:pt x="183058" y="264708"/>
                  <a:pt x="169869" y="256244"/>
                  <a:pt x="160421" y="244434"/>
                </a:cubicBezTo>
                <a:cubicBezTo>
                  <a:pt x="99306" y="168041"/>
                  <a:pt x="162715" y="219226"/>
                  <a:pt x="80211" y="164223"/>
                </a:cubicBezTo>
                <a:cubicBezTo>
                  <a:pt x="69516" y="132139"/>
                  <a:pt x="56330" y="100780"/>
                  <a:pt x="48127" y="67970"/>
                </a:cubicBezTo>
                <a:cubicBezTo>
                  <a:pt x="42780" y="46581"/>
                  <a:pt x="45314" y="21440"/>
                  <a:pt x="32085" y="3802"/>
                </a:cubicBezTo>
                <a:cubicBezTo>
                  <a:pt x="25668" y="-4754"/>
                  <a:pt x="10695" y="3802"/>
                  <a:pt x="0" y="3802"/>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44" name="任意形状 43">
            <a:extLst>
              <a:ext uri="{FF2B5EF4-FFF2-40B4-BE49-F238E27FC236}">
                <a16:creationId xmlns:a16="http://schemas.microsoft.com/office/drawing/2014/main" id="{650C7BCA-445E-B549-9C5A-F019471A53D8}"/>
              </a:ext>
            </a:extLst>
          </p:cNvPr>
          <p:cNvSpPr/>
          <p:nvPr/>
        </p:nvSpPr>
        <p:spPr>
          <a:xfrm>
            <a:off x="5219213" y="2820284"/>
            <a:ext cx="594809" cy="969648"/>
          </a:xfrm>
          <a:custGeom>
            <a:avLst/>
            <a:gdLst>
              <a:gd name="connsiteX0" fmla="*/ 16042 w 593558"/>
              <a:gd name="connsiteY0" fmla="*/ 1122947 h 1235753"/>
              <a:gd name="connsiteX1" fmla="*/ 0 w 593558"/>
              <a:gd name="connsiteY1" fmla="*/ 1187115 h 1235753"/>
              <a:gd name="connsiteX2" fmla="*/ 48127 w 593558"/>
              <a:gd name="connsiteY2" fmla="*/ 1203157 h 1235753"/>
              <a:gd name="connsiteX3" fmla="*/ 96253 w 593558"/>
              <a:gd name="connsiteY3" fmla="*/ 1106905 h 1235753"/>
              <a:gd name="connsiteX4" fmla="*/ 80211 w 593558"/>
              <a:gd name="connsiteY4" fmla="*/ 1042736 h 1235753"/>
              <a:gd name="connsiteX5" fmla="*/ 64169 w 593558"/>
              <a:gd name="connsiteY5" fmla="*/ 994610 h 1235753"/>
              <a:gd name="connsiteX6" fmla="*/ 80211 w 593558"/>
              <a:gd name="connsiteY6" fmla="*/ 930442 h 1235753"/>
              <a:gd name="connsiteX7" fmla="*/ 128337 w 593558"/>
              <a:gd name="connsiteY7" fmla="*/ 834189 h 1235753"/>
              <a:gd name="connsiteX8" fmla="*/ 176463 w 593558"/>
              <a:gd name="connsiteY8" fmla="*/ 818147 h 1235753"/>
              <a:gd name="connsiteX9" fmla="*/ 240632 w 593558"/>
              <a:gd name="connsiteY9" fmla="*/ 753978 h 1235753"/>
              <a:gd name="connsiteX10" fmla="*/ 272716 w 593558"/>
              <a:gd name="connsiteY10" fmla="*/ 657726 h 1235753"/>
              <a:gd name="connsiteX11" fmla="*/ 240632 w 593558"/>
              <a:gd name="connsiteY11" fmla="*/ 609600 h 1235753"/>
              <a:gd name="connsiteX12" fmla="*/ 288758 w 593558"/>
              <a:gd name="connsiteY12" fmla="*/ 497305 h 1235753"/>
              <a:gd name="connsiteX13" fmla="*/ 417095 w 593558"/>
              <a:gd name="connsiteY13" fmla="*/ 385010 h 1235753"/>
              <a:gd name="connsiteX14" fmla="*/ 465221 w 593558"/>
              <a:gd name="connsiteY14" fmla="*/ 336884 h 1235753"/>
              <a:gd name="connsiteX15" fmla="*/ 513348 w 593558"/>
              <a:gd name="connsiteY15" fmla="*/ 304800 h 1235753"/>
              <a:gd name="connsiteX16" fmla="*/ 577516 w 593558"/>
              <a:gd name="connsiteY16" fmla="*/ 224589 h 1235753"/>
              <a:gd name="connsiteX17" fmla="*/ 561474 w 593558"/>
              <a:gd name="connsiteY17" fmla="*/ 176463 h 1235753"/>
              <a:gd name="connsiteX18" fmla="*/ 529390 w 593558"/>
              <a:gd name="connsiteY18" fmla="*/ 144378 h 1235753"/>
              <a:gd name="connsiteX19" fmla="*/ 545432 w 593558"/>
              <a:gd name="connsiteY19" fmla="*/ 80210 h 1235753"/>
              <a:gd name="connsiteX20" fmla="*/ 593558 w 593558"/>
              <a:gd name="connsiteY20" fmla="*/ 0 h 123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3558" h="1235753">
                <a:moveTo>
                  <a:pt x="16042" y="1122947"/>
                </a:moveTo>
                <a:cubicBezTo>
                  <a:pt x="10695" y="1144336"/>
                  <a:pt x="0" y="1165067"/>
                  <a:pt x="0" y="1187115"/>
                </a:cubicBezTo>
                <a:cubicBezTo>
                  <a:pt x="0" y="1263312"/>
                  <a:pt x="22711" y="1234926"/>
                  <a:pt x="48127" y="1203157"/>
                </a:cubicBezTo>
                <a:cubicBezTo>
                  <a:pt x="83667" y="1158732"/>
                  <a:pt x="79309" y="1157736"/>
                  <a:pt x="96253" y="1106905"/>
                </a:cubicBezTo>
                <a:cubicBezTo>
                  <a:pt x="90906" y="1085515"/>
                  <a:pt x="86268" y="1063936"/>
                  <a:pt x="80211" y="1042736"/>
                </a:cubicBezTo>
                <a:cubicBezTo>
                  <a:pt x="75566" y="1026477"/>
                  <a:pt x="64169" y="1011520"/>
                  <a:pt x="64169" y="994610"/>
                </a:cubicBezTo>
                <a:cubicBezTo>
                  <a:pt x="64169" y="972562"/>
                  <a:pt x="74154" y="951641"/>
                  <a:pt x="80211" y="930442"/>
                </a:cubicBezTo>
                <a:cubicBezTo>
                  <a:pt x="88822" y="900303"/>
                  <a:pt x="102297" y="855021"/>
                  <a:pt x="128337" y="834189"/>
                </a:cubicBezTo>
                <a:cubicBezTo>
                  <a:pt x="141541" y="823626"/>
                  <a:pt x="160421" y="823494"/>
                  <a:pt x="176463" y="818147"/>
                </a:cubicBezTo>
                <a:cubicBezTo>
                  <a:pt x="197853" y="796757"/>
                  <a:pt x="231066" y="782675"/>
                  <a:pt x="240632" y="753978"/>
                </a:cubicBezTo>
                <a:lnTo>
                  <a:pt x="272716" y="657726"/>
                </a:lnTo>
                <a:cubicBezTo>
                  <a:pt x="262021" y="641684"/>
                  <a:pt x="243359" y="628686"/>
                  <a:pt x="240632" y="609600"/>
                </a:cubicBezTo>
                <a:cubicBezTo>
                  <a:pt x="235585" y="574271"/>
                  <a:pt x="266975" y="522200"/>
                  <a:pt x="288758" y="497305"/>
                </a:cubicBezTo>
                <a:cubicBezTo>
                  <a:pt x="423336" y="343502"/>
                  <a:pt x="316738" y="468641"/>
                  <a:pt x="417095" y="385010"/>
                </a:cubicBezTo>
                <a:cubicBezTo>
                  <a:pt x="434523" y="370486"/>
                  <a:pt x="447792" y="351408"/>
                  <a:pt x="465221" y="336884"/>
                </a:cubicBezTo>
                <a:cubicBezTo>
                  <a:pt x="480033" y="324541"/>
                  <a:pt x="498293" y="316844"/>
                  <a:pt x="513348" y="304800"/>
                </a:cubicBezTo>
                <a:cubicBezTo>
                  <a:pt x="546001" y="278678"/>
                  <a:pt x="553695" y="260320"/>
                  <a:pt x="577516" y="224589"/>
                </a:cubicBezTo>
                <a:cubicBezTo>
                  <a:pt x="572169" y="208547"/>
                  <a:pt x="570174" y="190963"/>
                  <a:pt x="561474" y="176463"/>
                </a:cubicBezTo>
                <a:cubicBezTo>
                  <a:pt x="553692" y="163494"/>
                  <a:pt x="531876" y="159297"/>
                  <a:pt x="529390" y="144378"/>
                </a:cubicBezTo>
                <a:cubicBezTo>
                  <a:pt x="525765" y="122630"/>
                  <a:pt x="539375" y="101409"/>
                  <a:pt x="545432" y="80210"/>
                </a:cubicBezTo>
                <a:cubicBezTo>
                  <a:pt x="562092" y="21901"/>
                  <a:pt x="553242" y="40316"/>
                  <a:pt x="593558" y="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8">
            <a:extLst>
              <a:ext uri="{FF2B5EF4-FFF2-40B4-BE49-F238E27FC236}">
                <a16:creationId xmlns:a16="http://schemas.microsoft.com/office/drawing/2014/main" id="{A6491E20-DFE7-FE42-BD1B-DD2901C5202C}"/>
              </a:ext>
            </a:extLst>
          </p:cNvPr>
          <p:cNvSpPr>
            <a:spLocks noChangeArrowheads="1"/>
          </p:cNvSpPr>
          <p:nvPr/>
        </p:nvSpPr>
        <p:spPr bwMode="auto">
          <a:xfrm>
            <a:off x="4062878" y="2698599"/>
            <a:ext cx="1612942" cy="400110"/>
          </a:xfrm>
          <a:prstGeom prst="rect">
            <a:avLst/>
          </a:prstGeom>
          <a:noFill/>
          <a:ln w="9525">
            <a:noFill/>
            <a:miter lim="800000"/>
            <a:headEnd/>
            <a:tailEnd/>
          </a:ln>
        </p:spPr>
        <p:txBody>
          <a:bodyPr wrap="none">
            <a:spAutoFit/>
          </a:bodyPr>
          <a:lstStyle/>
          <a:p>
            <a:r>
              <a:rPr lang="en-US" altLang="zh-CN" sz="2000" dirty="0">
                <a:latin typeface="楷体" pitchFamily="49" charset="-122"/>
                <a:ea typeface="楷体" pitchFamily="49" charset="-122"/>
              </a:rPr>
              <a:t>Do not meet</a:t>
            </a:r>
            <a:endParaRPr lang="zh-CN" altLang="en-US" sz="2000" dirty="0">
              <a:latin typeface="楷体" pitchFamily="49" charset="-122"/>
              <a:ea typeface="楷体" pitchFamily="49" charset="-122"/>
            </a:endParaRPr>
          </a:p>
        </p:txBody>
      </p:sp>
      <p:sp>
        <p:nvSpPr>
          <p:cNvPr id="46" name="文本框 45">
            <a:extLst>
              <a:ext uri="{FF2B5EF4-FFF2-40B4-BE49-F238E27FC236}">
                <a16:creationId xmlns:a16="http://schemas.microsoft.com/office/drawing/2014/main" id="{F9E79887-84BC-C84C-B87F-F60FF1354476}"/>
              </a:ext>
            </a:extLst>
          </p:cNvPr>
          <p:cNvSpPr txBox="1"/>
          <p:nvPr/>
        </p:nvSpPr>
        <p:spPr>
          <a:xfrm>
            <a:off x="4948361" y="3809034"/>
            <a:ext cx="356188" cy="461665"/>
          </a:xfrm>
          <a:prstGeom prst="rect">
            <a:avLst/>
          </a:prstGeom>
          <a:noFill/>
        </p:spPr>
        <p:txBody>
          <a:bodyPr wrap="none" rtlCol="0">
            <a:spAutoFit/>
          </a:bodyPr>
          <a:lstStyle/>
          <a:p>
            <a:r>
              <a:rPr kumimoji="1" lang="en-US" altLang="zh-CN" sz="2400" dirty="0"/>
              <a:t>k</a:t>
            </a:r>
            <a:endParaRPr kumimoji="1" lang="zh-CN" altLang="en-US" sz="2400" dirty="0"/>
          </a:p>
        </p:txBody>
      </p:sp>
      <mc:AlternateContent xmlns:mc="http://schemas.openxmlformats.org/markup-compatibility/2006" xmlns:a14="http://schemas.microsoft.com/office/drawing/2010/main">
        <mc:Choice Requires="a14">
          <p:sp>
            <p:nvSpPr>
              <p:cNvPr id="49" name="矩形 48">
                <a:extLst>
                  <a:ext uri="{FF2B5EF4-FFF2-40B4-BE49-F238E27FC236}">
                    <a16:creationId xmlns:a16="http://schemas.microsoft.com/office/drawing/2014/main" id="{BF57C39A-5B45-7647-850D-F6A52FCDB044}"/>
                  </a:ext>
                </a:extLst>
              </p:cNvPr>
              <p:cNvSpPr/>
              <p:nvPr/>
            </p:nvSpPr>
            <p:spPr>
              <a:xfrm>
                <a:off x="5949893" y="2722540"/>
                <a:ext cx="2870579" cy="926344"/>
              </a:xfrm>
              <a:prstGeom prst="rect">
                <a:avLst/>
              </a:prstGeom>
            </p:spPr>
            <p:txBody>
              <a:bodyPr wrap="square">
                <a:spAutoFit/>
              </a:bodyPr>
              <a:lstStyle/>
              <a:p>
                <a:pPr algn="just"/>
                <a14:m>
                  <m:oMath xmlns:m="http://schemas.openxmlformats.org/officeDocument/2006/math">
                    <m:r>
                      <a:rPr kumimoji="1" lang="en-US" altLang="zh-CN" sz="1800" b="0" i="1" smtClean="0">
                        <a:latin typeface="Cambria Math" panose="02040503050406030204" pitchFamily="18" charset="0"/>
                      </a:rPr>
                      <m:t>𝐷</m:t>
                    </m:r>
                    <m:d>
                      <m:dPr>
                        <m:ctrlPr>
                          <a:rPr kumimoji="1" lang="en-US" altLang="zh-CN" sz="1800" b="0" i="1">
                            <a:latin typeface="Cambria Math" panose="02040503050406030204" pitchFamily="18" charset="0"/>
                          </a:rPr>
                        </m:ctrlPr>
                      </m:dPr>
                      <m:e>
                        <m:r>
                          <a:rPr kumimoji="1" lang="en-US" altLang="zh-CN" sz="1800" b="0" i="1">
                            <a:latin typeface="Cambria Math" panose="02040503050406030204" pitchFamily="18" charset="0"/>
                          </a:rPr>
                          <m:t>𝑘</m:t>
                        </m:r>
                        <m:r>
                          <a:rPr kumimoji="1" lang="en-US" altLang="zh-CN" sz="1800" b="0" i="1">
                            <a:latin typeface="Cambria Math" panose="02040503050406030204" pitchFamily="18" charset="0"/>
                          </a:rPr>
                          <m:t>,</m:t>
                        </m:r>
                        <m:r>
                          <a:rPr kumimoji="1" lang="en-US" altLang="zh-CN" sz="1800" b="0" i="1">
                            <a:latin typeface="Cambria Math" panose="02040503050406030204" pitchFamily="18" charset="0"/>
                          </a:rPr>
                          <m:t>𝑘</m:t>
                        </m:r>
                      </m:e>
                    </m:d>
                    <m:r>
                      <a:rPr kumimoji="1" lang="en-US" altLang="zh-CN" sz="1800" b="0" i="1" smtClean="0">
                        <a:latin typeface="Cambria Math" panose="02040503050406030204" pitchFamily="18" charset="0"/>
                      </a:rPr>
                      <m:t>=</m:t>
                    </m:r>
                  </m:oMath>
                </a14:m>
                <a:r>
                  <a:rPr lang="en-US" altLang="zh-CN" sz="1800" b="0" dirty="0">
                    <a:latin typeface="Corbel" panose="020B0503020204020204" pitchFamily="34" charset="0"/>
                  </a:rPr>
                  <a:t> Pr { Two </a:t>
                </a:r>
                <a14:m>
                  <m:oMath xmlns:m="http://schemas.openxmlformats.org/officeDocument/2006/math">
                    <m:rad>
                      <m:radPr>
                        <m:degHide m:val="on"/>
                        <m:ctrlPr>
                          <a:rPr lang="en-US" altLang="zh-CN" sz="1800" b="0" i="1" smtClean="0">
                            <a:latin typeface="Cambria Math" panose="02040503050406030204" pitchFamily="18" charset="0"/>
                          </a:rPr>
                        </m:ctrlPr>
                      </m:radPr>
                      <m:deg/>
                      <m:e>
                        <m:r>
                          <a:rPr lang="en-US" altLang="zh-CN" sz="1800" b="0" i="1" smtClean="0">
                            <a:latin typeface="Cambria Math" panose="02040503050406030204" pitchFamily="18" charset="0"/>
                          </a:rPr>
                          <m:t>𝑐</m:t>
                        </m:r>
                      </m:e>
                    </m:rad>
                  </m:oMath>
                </a14:m>
                <a:r>
                  <a:rPr lang="en-US" altLang="zh-CN" sz="1800" b="0" dirty="0">
                    <a:latin typeface="Corbel" panose="020B0503020204020204" pitchFamily="34" charset="0"/>
                  </a:rPr>
                  <a:t>-walks start from </a:t>
                </a:r>
                <a14:m>
                  <m:oMath xmlns:m="http://schemas.openxmlformats.org/officeDocument/2006/math">
                    <m:sSub>
                      <m:sSubPr>
                        <m:ctrlPr>
                          <a:rPr kumimoji="1" lang="en-US" altLang="zh-CN" sz="1800" b="0" i="1">
                            <a:solidFill>
                              <a:srgbClr val="C00000"/>
                            </a:solidFill>
                            <a:latin typeface="Cambria Math" panose="02040503050406030204" pitchFamily="18" charset="0"/>
                          </a:rPr>
                        </m:ctrlPr>
                      </m:sSubPr>
                      <m:e>
                        <m:r>
                          <a:rPr kumimoji="1" lang="en-US" altLang="zh-CN" sz="1800" b="0" i="1">
                            <a:solidFill>
                              <a:srgbClr val="C00000"/>
                            </a:solidFill>
                            <a:latin typeface="Cambria Math" panose="02040503050406030204" pitchFamily="18" charset="0"/>
                          </a:rPr>
                          <m:t>𝑣</m:t>
                        </m:r>
                      </m:e>
                      <m:sub>
                        <m:r>
                          <a:rPr kumimoji="1" lang="en-US" altLang="zh-CN" sz="1800" b="0" i="1" smtClean="0">
                            <a:solidFill>
                              <a:srgbClr val="C00000"/>
                            </a:solidFill>
                            <a:latin typeface="Cambria Math" panose="02040503050406030204" pitchFamily="18" charset="0"/>
                          </a:rPr>
                          <m:t>𝑘</m:t>
                        </m:r>
                      </m:sub>
                    </m:sSub>
                  </m:oMath>
                </a14:m>
                <a:r>
                  <a:rPr lang="en-US" altLang="zh-CN" sz="1800" b="0" dirty="0">
                    <a:solidFill>
                      <a:srgbClr val="C00000"/>
                    </a:solidFill>
                    <a:latin typeface="Corbel" panose="020B0503020204020204" pitchFamily="34" charset="0"/>
                  </a:rPr>
                  <a:t> do not meet</a:t>
                </a:r>
                <a:r>
                  <a:rPr lang="en-US" altLang="zh-CN" sz="1800" b="0" dirty="0">
                    <a:latin typeface="Corbel" panose="020B0503020204020204" pitchFamily="34" charset="0"/>
                  </a:rPr>
                  <a:t>. }</a:t>
                </a:r>
              </a:p>
              <a:p>
                <a:pPr algn="just"/>
                <a14:m>
                  <m:oMath xmlns:m="http://schemas.openxmlformats.org/officeDocument/2006/math">
                    <m:r>
                      <a:rPr lang="zh-CN" altLang="en-US"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r>
                          <a:rPr lang="en-US" altLang="zh-CN" sz="1800" b="0" i="1" smtClean="0">
                            <a:latin typeface="Cambria Math" panose="02040503050406030204" pitchFamily="18" charset="0"/>
                          </a:rPr>
                          <m:t>𝑐</m:t>
                        </m:r>
                      </m:e>
                    </m:d>
                  </m:oMath>
                </a14:m>
                <a:r>
                  <a:rPr lang="en-US" altLang="zh-CN" sz="1800" b="0" dirty="0">
                    <a:latin typeface="Corbel" panose="020B0503020204020204" pitchFamily="34" charset="0"/>
                  </a:rPr>
                  <a:t> </a:t>
                </a:r>
                <a:endParaRPr lang="zh-CN" altLang="en-US" sz="1800" b="0" dirty="0">
                  <a:latin typeface="Corbel" panose="020B0503020204020204" pitchFamily="34" charset="0"/>
                </a:endParaRPr>
              </a:p>
            </p:txBody>
          </p:sp>
        </mc:Choice>
        <mc:Fallback xmlns="">
          <p:sp>
            <p:nvSpPr>
              <p:cNvPr id="49" name="矩形 48">
                <a:extLst>
                  <a:ext uri="{FF2B5EF4-FFF2-40B4-BE49-F238E27FC236}">
                    <a16:creationId xmlns:a16="http://schemas.microsoft.com/office/drawing/2014/main" id="{BF57C39A-5B45-7647-850D-F6A52FCDB044}"/>
                  </a:ext>
                </a:extLst>
              </p:cNvPr>
              <p:cNvSpPr>
                <a:spLocks noRot="1" noChangeAspect="1" noMove="1" noResize="1" noEditPoints="1" noAdjustHandles="1" noChangeArrowheads="1" noChangeShapeType="1" noTextEdit="1"/>
              </p:cNvSpPr>
              <p:nvPr/>
            </p:nvSpPr>
            <p:spPr>
              <a:xfrm>
                <a:off x="5949893" y="2722540"/>
                <a:ext cx="2870579" cy="926344"/>
              </a:xfrm>
              <a:prstGeom prst="rect">
                <a:avLst/>
              </a:prstGeom>
              <a:blipFill>
                <a:blip r:embed="rId5"/>
                <a:stretch>
                  <a:fillRect l="-1762" t="-1351" r="-13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矩形 8">
                <a:extLst>
                  <a:ext uri="{FF2B5EF4-FFF2-40B4-BE49-F238E27FC236}">
                    <a16:creationId xmlns:a16="http://schemas.microsoft.com/office/drawing/2014/main" id="{C1138A80-B0FF-0745-8AD3-64B0CF666A9E}"/>
                  </a:ext>
                </a:extLst>
              </p:cNvPr>
              <p:cNvSpPr>
                <a:spLocks noChangeArrowheads="1"/>
              </p:cNvSpPr>
              <p:nvPr/>
            </p:nvSpPr>
            <p:spPr bwMode="auto">
              <a:xfrm>
                <a:off x="5461409" y="4557027"/>
                <a:ext cx="1121782" cy="400110"/>
              </a:xfrm>
              <a:prstGeom prst="rect">
                <a:avLst/>
              </a:prstGeom>
              <a:noFill/>
              <a:ln w="9525">
                <a:noFill/>
                <a:miter lim="800000"/>
                <a:headEnd/>
                <a:tailEnd/>
              </a:ln>
            </p:spPr>
            <p:txBody>
              <a:bodyPr wrap="none">
                <a:spAutoFit/>
              </a:bodyPr>
              <a:lstStyle/>
              <a:p>
                <a14:m>
                  <m:oMath xmlns:m="http://schemas.openxmlformats.org/officeDocument/2006/math">
                    <m:sSub>
                      <m:sSubPr>
                        <m:ctrlPr>
                          <a:rPr lang="en-US" altLang="zh-CN" sz="2000" b="0" i="1" smtClean="0">
                            <a:latin typeface="Cambria Math" panose="02040503050406030204" pitchFamily="18" charset="0"/>
                            <a:ea typeface="楷体" pitchFamily="49" charset="-122"/>
                          </a:rPr>
                        </m:ctrlPr>
                      </m:sSubPr>
                      <m:e>
                        <m:r>
                          <a:rPr lang="en-US" altLang="zh-CN" sz="2000" b="0" i="1" smtClean="0">
                            <a:latin typeface="Cambria Math" panose="02040503050406030204" pitchFamily="18" charset="0"/>
                            <a:ea typeface="楷体" pitchFamily="49" charset="-122"/>
                          </a:rPr>
                          <m:t>𝑙</m:t>
                        </m:r>
                      </m:e>
                      <m:sub>
                        <m:r>
                          <a:rPr lang="en-US" altLang="zh-CN" sz="2000" b="0" i="1" smtClean="0">
                            <a:latin typeface="Cambria Math" panose="02040503050406030204" pitchFamily="18" charset="0"/>
                            <a:ea typeface="楷体" pitchFamily="49" charset="-122"/>
                          </a:rPr>
                          <m:t>𝑡h</m:t>
                        </m:r>
                      </m:sub>
                    </m:sSub>
                  </m:oMath>
                </a14:m>
                <a:r>
                  <a:rPr lang="en-US" altLang="zh-CN" sz="2000" b="0" dirty="0">
                    <a:latin typeface="楷体" pitchFamily="49" charset="-122"/>
                    <a:ea typeface="楷体" pitchFamily="49" charset="-122"/>
                  </a:rPr>
                  <a:t> step</a:t>
                </a:r>
                <a:endParaRPr lang="zh-CN" altLang="en-US" sz="2000" b="0" dirty="0">
                  <a:latin typeface="楷体" pitchFamily="49" charset="-122"/>
                  <a:ea typeface="楷体" pitchFamily="49" charset="-122"/>
                </a:endParaRPr>
              </a:p>
            </p:txBody>
          </p:sp>
        </mc:Choice>
        <mc:Fallback xmlns="">
          <p:sp>
            <p:nvSpPr>
              <p:cNvPr id="53" name="矩形 8">
                <a:extLst>
                  <a:ext uri="{FF2B5EF4-FFF2-40B4-BE49-F238E27FC236}">
                    <a16:creationId xmlns:a16="http://schemas.microsoft.com/office/drawing/2014/main" id="{C1138A80-B0FF-0745-8AD3-64B0CF666A9E}"/>
                  </a:ext>
                </a:extLst>
              </p:cNvPr>
              <p:cNvSpPr>
                <a:spLocks noRot="1" noChangeAspect="1" noMove="1" noResize="1" noEditPoints="1" noAdjustHandles="1" noChangeArrowheads="1" noChangeShapeType="1" noTextEdit="1"/>
              </p:cNvSpPr>
              <p:nvPr/>
            </p:nvSpPr>
            <p:spPr bwMode="auto">
              <a:xfrm>
                <a:off x="5461409" y="4557027"/>
                <a:ext cx="1121782" cy="400110"/>
              </a:xfrm>
              <a:prstGeom prst="rect">
                <a:avLst/>
              </a:prstGeom>
              <a:blipFill>
                <a:blip r:embed="rId6"/>
                <a:stretch>
                  <a:fillRect t="-9375" r="-4494" b="-21875"/>
                </a:stretch>
              </a:blipFill>
              <a:ln w="9525">
                <a:no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FD1CC392-2AF3-6745-A62E-E2B7B696E407}"/>
                  </a:ext>
                </a:extLst>
              </p:cNvPr>
              <p:cNvSpPr txBox="1"/>
              <p:nvPr/>
            </p:nvSpPr>
            <p:spPr>
              <a:xfrm>
                <a:off x="107504" y="1844824"/>
                <a:ext cx="7883953" cy="6263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acc>
                            <m:accPr>
                              <m:chr m:val="̂"/>
                              <m:ctrlPr>
                                <a:rPr kumimoji="1" lang="zh-CN" altLang="en-US" sz="2000" b="0" i="1">
                                  <a:latin typeface="Cambria Math" panose="02040503050406030204" pitchFamily="18" charset="0"/>
                                </a:rPr>
                              </m:ctrlPr>
                            </m:accPr>
                            <m:e>
                              <m:r>
                                <a:rPr kumimoji="1" lang="en-US" altLang="zh-CN" sz="2000" b="0" i="1">
                                  <a:latin typeface="Cambria Math" panose="02040503050406030204" pitchFamily="18" charset="0"/>
                                </a:rPr>
                                <m:t>𝑆</m:t>
                              </m:r>
                            </m:e>
                          </m:acc>
                          <m:d>
                            <m:dPr>
                              <m:ctrlPr>
                                <a:rPr kumimoji="1" lang="en-US" altLang="zh-CN" sz="2000" b="0" i="1">
                                  <a:latin typeface="Cambria Math" panose="02040503050406030204" pitchFamily="18" charset="0"/>
                                </a:rPr>
                              </m:ctrlPr>
                            </m:dPr>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rPr>
                                    <m:t>𝑣</m:t>
                                  </m:r>
                                </m:e>
                                <m:sub>
                                  <m:r>
                                    <a:rPr kumimoji="1" lang="en-US" altLang="zh-CN" sz="2000" b="0" i="1">
                                      <a:latin typeface="Cambria Math" panose="02040503050406030204" pitchFamily="18" charset="0"/>
                                    </a:rPr>
                                    <m:t>𝑖</m:t>
                                  </m:r>
                                </m:sub>
                              </m:sSub>
                              <m:r>
                                <a:rPr kumimoji="1" lang="en-US" altLang="zh-CN" sz="2000" b="0" i="1">
                                  <a:latin typeface="Cambria Math" panose="02040503050406030204" pitchFamily="18" charset="0"/>
                                </a:rPr>
                                <m:t>,</m:t>
                              </m:r>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rPr>
                                    <m:t>𝑣</m:t>
                                  </m:r>
                                </m:e>
                                <m:sub>
                                  <m:r>
                                    <a:rPr kumimoji="1" lang="en-US" altLang="zh-CN" sz="2000" b="0" i="1">
                                      <a:latin typeface="Cambria Math" panose="02040503050406030204" pitchFamily="18" charset="0"/>
                                    </a:rPr>
                                    <m:t>𝑗</m:t>
                                  </m:r>
                                </m:sub>
                              </m:sSub>
                            </m:e>
                          </m:d>
                        </m:e>
                        <m:sub>
                          <m:r>
                            <a:rPr kumimoji="1" lang="en-US" altLang="zh-CN" sz="2000" b="0" i="1" smtClean="0">
                              <a:solidFill>
                                <a:srgbClr val="FF0000"/>
                              </a:solidFill>
                              <a:latin typeface="Cambria Math" panose="02040503050406030204" pitchFamily="18" charset="0"/>
                            </a:rPr>
                            <m:t>𝑖𝑛𝑐𝑜𝑟𝑟𝑒𝑐𝑡</m:t>
                          </m:r>
                        </m:sub>
                      </m:sSub>
                      <m:r>
                        <a:rPr kumimoji="1" lang="en-US" altLang="zh-CN" sz="2000" b="0" i="1" smtClean="0">
                          <a:latin typeface="Cambria Math" panose="02040503050406030204" pitchFamily="18" charset="0"/>
                        </a:rPr>
                        <m:t>=</m:t>
                      </m:r>
                      <m:nary>
                        <m:naryPr>
                          <m:chr m:val="∑"/>
                          <m:limLoc m:val="subSup"/>
                          <m:ctrlPr>
                            <a:rPr kumimoji="1" lang="en-US" altLang="zh-CN" sz="2000" b="0" i="1" smtClean="0">
                              <a:latin typeface="Cambria Math" panose="02040503050406030204" pitchFamily="18" charset="0"/>
                            </a:rPr>
                          </m:ctrlPr>
                        </m:naryPr>
                        <m:sub>
                          <m:r>
                            <m:rPr>
                              <m:brk m:alnAt="25"/>
                            </m:rPr>
                            <a:rPr kumimoji="1" lang="en-US" altLang="zh-CN" sz="2000" b="0" i="1" smtClean="0">
                              <a:latin typeface="Cambria Math" panose="02040503050406030204" pitchFamily="18" charset="0"/>
                            </a:rPr>
                            <m:t>𝑙</m:t>
                          </m:r>
                          <m:r>
                            <a:rPr kumimoji="1" lang="en-US" altLang="zh-CN" sz="2000" b="0" i="1" smtClean="0">
                              <a:latin typeface="Cambria Math" panose="02040503050406030204" pitchFamily="18" charset="0"/>
                            </a:rPr>
                            <m:t>=0</m:t>
                          </m:r>
                        </m:sub>
                        <m:sup>
                          <m:r>
                            <a:rPr kumimoji="1" lang="en-US" altLang="zh-CN" sz="2000" b="0" i="1" smtClean="0">
                              <a:latin typeface="Cambria Math" panose="02040503050406030204" pitchFamily="18" charset="0"/>
                            </a:rPr>
                            <m:t>𝑡</m:t>
                          </m:r>
                        </m:sup>
                        <m:e>
                          <m:nary>
                            <m:naryPr>
                              <m:chr m:val="∑"/>
                              <m:limLoc m:val="subSup"/>
                              <m:ctrlPr>
                                <a:rPr kumimoji="1" lang="en-US" altLang="zh-CN" sz="2000" b="0" i="1" smtClean="0">
                                  <a:solidFill>
                                    <a:schemeClr val="tx1"/>
                                  </a:solidFill>
                                  <a:latin typeface="Cambria Math" panose="02040503050406030204" pitchFamily="18" charset="0"/>
                                </a:rPr>
                              </m:ctrlPr>
                            </m:naryPr>
                            <m:sub>
                              <m:r>
                                <m:rPr>
                                  <m:brk m:alnAt="25"/>
                                </m:rPr>
                                <a:rPr kumimoji="1" lang="en-US" altLang="zh-CN" sz="2000" b="0" i="1" smtClean="0">
                                  <a:solidFill>
                                    <a:schemeClr val="tx1"/>
                                  </a:solidFill>
                                  <a:latin typeface="Cambria Math" panose="02040503050406030204" pitchFamily="18" charset="0"/>
                                </a:rPr>
                                <m:t>𝑘</m:t>
                              </m:r>
                              <m:r>
                                <a:rPr kumimoji="1" lang="en-US" altLang="zh-CN" sz="2000" b="0" i="1" smtClean="0">
                                  <a:solidFill>
                                    <a:schemeClr val="tx1"/>
                                  </a:solidFill>
                                  <a:latin typeface="Cambria Math" panose="02040503050406030204" pitchFamily="18" charset="0"/>
                                </a:rPr>
                                <m:t>=1</m:t>
                              </m:r>
                            </m:sub>
                            <m:sup>
                              <m:r>
                                <a:rPr kumimoji="1" lang="en-US" altLang="zh-CN" sz="2000" b="0" i="1" smtClean="0">
                                  <a:solidFill>
                                    <a:schemeClr val="tx1"/>
                                  </a:solidFill>
                                  <a:latin typeface="Cambria Math" panose="02040503050406030204" pitchFamily="18" charset="0"/>
                                </a:rPr>
                                <m:t>𝑛</m:t>
                              </m:r>
                            </m:sup>
                            <m:e>
                              <m:sSup>
                                <m:sSupPr>
                                  <m:ctrlPr>
                                    <a:rPr kumimoji="1" lang="en-US" altLang="zh-CN" sz="2000" b="0" i="1" smtClean="0">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𝑐</m:t>
                                  </m:r>
                                </m:e>
                                <m:sup>
                                  <m:r>
                                    <a:rPr kumimoji="1" lang="en-US" altLang="zh-CN" sz="2000" b="0" i="1">
                                      <a:solidFill>
                                        <a:schemeClr val="tx1"/>
                                      </a:solidFill>
                                      <a:latin typeface="Cambria Math" panose="02040503050406030204" pitchFamily="18" charset="0"/>
                                    </a:rPr>
                                    <m:t>𝑙</m:t>
                                  </m:r>
                                </m:sup>
                              </m:sSup>
                              <m:sSup>
                                <m:sSupPr>
                                  <m:ctrlPr>
                                    <a:rPr kumimoji="1" lang="en-US" altLang="zh-CN" sz="2000" b="0" i="1">
                                      <a:solidFill>
                                        <a:schemeClr val="tx1"/>
                                      </a:solidFill>
                                      <a:latin typeface="Cambria Math" panose="02040503050406030204" pitchFamily="18" charset="0"/>
                                    </a:rPr>
                                  </m:ctrlPr>
                                </m:sSupPr>
                                <m:e>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d>
                                        <m:dPr>
                                          <m:ctrlPr>
                                            <a:rPr kumimoji="1" lang="en-US" altLang="zh-CN" sz="2000" b="0" i="1" smtClean="0">
                                              <a:solidFill>
                                                <a:schemeClr val="tx1"/>
                                              </a:solidFill>
                                              <a:latin typeface="Cambria Math" panose="02040503050406030204" pitchFamily="18" charset="0"/>
                                            </a:rPr>
                                          </m:ctrlPr>
                                        </m:dPr>
                                        <m:e>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𝑖</m:t>
                                              </m:r>
                                            </m:sub>
                                          </m:sSub>
                                          <m:r>
                                            <a:rPr kumimoji="1" lang="en-US" altLang="zh-CN" sz="2000" b="0" i="1" smtClean="0">
                                              <a:solidFill>
                                                <a:schemeClr val="tx1"/>
                                              </a:solidFill>
                                              <a:latin typeface="Cambria Math" panose="02040503050406030204" pitchFamily="18" charset="0"/>
                                            </a:rPr>
                                            <m:t>,</m:t>
                                          </m:r>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𝑘</m:t>
                                              </m:r>
                                            </m:sub>
                                          </m:sSub>
                                        </m:e>
                                      </m:d>
                                    </m:e>
                                  </m:d>
                                </m:e>
                                <m:sup>
                                  <m:r>
                                    <a:rPr kumimoji="1" lang="en-US" altLang="zh-CN" sz="2000" b="0" i="1">
                                      <a:solidFill>
                                        <a:schemeClr val="tx1"/>
                                      </a:solidFill>
                                      <a:latin typeface="Cambria Math" panose="02040503050406030204" pitchFamily="18" charset="0"/>
                                    </a:rPr>
                                    <m:t>⊤</m:t>
                                  </m:r>
                                </m:sup>
                              </m:sSup>
                              <m:r>
                                <a:rPr kumimoji="1" lang="en-US" altLang="zh-CN" sz="2000" b="0" i="1" smtClean="0">
                                  <a:solidFill>
                                    <a:schemeClr val="tx1"/>
                                  </a:solidFill>
                                  <a:latin typeface="Cambria Math" panose="02040503050406030204" pitchFamily="18" charset="0"/>
                                  <a:ea typeface="Cambria Math" panose="02040503050406030204" pitchFamily="18" charset="0"/>
                                </a:rPr>
                                <m:t>∙</m:t>
                              </m:r>
                              <m:r>
                                <a:rPr kumimoji="1" lang="en-US" altLang="zh-CN" sz="2000" b="0" i="1" smtClean="0">
                                  <a:solidFill>
                                    <a:schemeClr val="tx1"/>
                                  </a:solidFill>
                                  <a:latin typeface="Cambria Math" panose="02040503050406030204" pitchFamily="18" charset="0"/>
                                </a:rPr>
                                <m:t>(1−</m:t>
                              </m:r>
                              <m:r>
                                <a:rPr kumimoji="1" lang="en-US" altLang="zh-CN" sz="2000" b="0" i="1" smtClean="0">
                                  <a:solidFill>
                                    <a:schemeClr val="tx1"/>
                                  </a:solidFill>
                                  <a:latin typeface="Cambria Math" panose="02040503050406030204" pitchFamily="18" charset="0"/>
                                </a:rPr>
                                <m:t>𝑐</m:t>
                              </m:r>
                              <m:r>
                                <a:rPr kumimoji="1" lang="en-US" altLang="zh-CN" sz="2000" b="0" i="1" smtClean="0">
                                  <a:solidFill>
                                    <a:schemeClr val="tx1"/>
                                  </a:solidFill>
                                  <a:latin typeface="Cambria Math" panose="02040503050406030204" pitchFamily="18" charset="0"/>
                                </a:rPr>
                                <m:t>)∙</m:t>
                              </m:r>
                              <m:d>
                                <m:dPr>
                                  <m:ctrlPr>
                                    <a:rPr kumimoji="1" lang="en-US" altLang="zh-CN" sz="2000" b="0" i="1">
                                      <a:solidFill>
                                        <a:schemeClr val="tx1"/>
                                      </a:solidFill>
                                      <a:latin typeface="Cambria Math" panose="02040503050406030204" pitchFamily="18" charset="0"/>
                                    </a:rPr>
                                  </m:ctrlPr>
                                </m:dPr>
                                <m:e>
                                  <m:sSup>
                                    <m:sSupPr>
                                      <m:ctrlPr>
                                        <a:rPr kumimoji="1" lang="en-US" altLang="zh-CN" sz="2000" b="0" i="1">
                                          <a:solidFill>
                                            <a:schemeClr val="tx1"/>
                                          </a:solidFill>
                                          <a:latin typeface="Cambria Math" panose="02040503050406030204" pitchFamily="18" charset="0"/>
                                        </a:rPr>
                                      </m:ctrlPr>
                                    </m:sSupPr>
                                    <m:e>
                                      <m:r>
                                        <a:rPr kumimoji="1" lang="en-US" altLang="zh-CN" sz="2000" b="0" i="1">
                                          <a:solidFill>
                                            <a:schemeClr val="tx1"/>
                                          </a:solidFill>
                                          <a:latin typeface="Cambria Math" panose="02040503050406030204" pitchFamily="18" charset="0"/>
                                        </a:rPr>
                                        <m:t>𝑃</m:t>
                                      </m:r>
                                    </m:e>
                                    <m:sup>
                                      <m:r>
                                        <a:rPr kumimoji="1" lang="en-US" altLang="zh-CN" sz="2000" b="0" i="1">
                                          <a:solidFill>
                                            <a:schemeClr val="tx1"/>
                                          </a:solidFill>
                                          <a:latin typeface="Cambria Math" panose="02040503050406030204" pitchFamily="18" charset="0"/>
                                        </a:rPr>
                                        <m:t>𝑙</m:t>
                                      </m:r>
                                    </m:sup>
                                  </m:sSup>
                                  <m:r>
                                    <a:rPr kumimoji="1" lang="en-US" altLang="zh-CN" sz="2000" b="0" i="1" smtClean="0">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𝑗</m:t>
                                      </m:r>
                                    </m:sub>
                                  </m:sSub>
                                  <m:r>
                                    <a:rPr kumimoji="1" lang="en-US" altLang="zh-CN" sz="2000" b="0" i="1">
                                      <a:solidFill>
                                        <a:schemeClr val="tx1"/>
                                      </a:solidFill>
                                      <a:latin typeface="Cambria Math" panose="02040503050406030204" pitchFamily="18" charset="0"/>
                                    </a:rPr>
                                    <m:t>,</m:t>
                                  </m:r>
                                  <m:sSub>
                                    <m:sSubPr>
                                      <m:ctrlPr>
                                        <a:rPr kumimoji="1" lang="en-US" altLang="zh-CN" sz="2000" b="0" i="1">
                                          <a:solidFill>
                                            <a:schemeClr val="tx1"/>
                                          </a:solidFill>
                                          <a:latin typeface="Cambria Math" panose="02040503050406030204" pitchFamily="18" charset="0"/>
                                        </a:rPr>
                                      </m:ctrlPr>
                                    </m:sSubPr>
                                    <m:e>
                                      <m:r>
                                        <a:rPr kumimoji="1" lang="en-US" altLang="zh-CN" sz="2000" b="0" i="1">
                                          <a:solidFill>
                                            <a:schemeClr val="tx1"/>
                                          </a:solidFill>
                                          <a:latin typeface="Cambria Math" panose="02040503050406030204" pitchFamily="18" charset="0"/>
                                        </a:rPr>
                                        <m:t>𝑣</m:t>
                                      </m:r>
                                    </m:e>
                                    <m:sub>
                                      <m:r>
                                        <a:rPr kumimoji="1" lang="en-US" altLang="zh-CN" sz="2000" b="0" i="1">
                                          <a:solidFill>
                                            <a:schemeClr val="tx1"/>
                                          </a:solidFill>
                                          <a:latin typeface="Cambria Math" panose="02040503050406030204" pitchFamily="18" charset="0"/>
                                        </a:rPr>
                                        <m:t>𝑘</m:t>
                                      </m:r>
                                    </m:sub>
                                  </m:sSub>
                                  <m:r>
                                    <a:rPr kumimoji="1" lang="en-US" altLang="zh-CN" sz="2000" b="0" i="1" smtClean="0">
                                      <a:solidFill>
                                        <a:schemeClr val="tx1"/>
                                      </a:solidFill>
                                      <a:latin typeface="Cambria Math" panose="02040503050406030204" pitchFamily="18" charset="0"/>
                                    </a:rPr>
                                    <m:t>)</m:t>
                                  </m:r>
                                </m:e>
                              </m:d>
                            </m:e>
                          </m:nary>
                        </m:e>
                      </m:nary>
                    </m:oMath>
                  </m:oMathPara>
                </a14:m>
                <a:endParaRPr kumimoji="1" lang="en-US" altLang="zh-CN" sz="2000" b="0" dirty="0"/>
              </a:p>
            </p:txBody>
          </p:sp>
        </mc:Choice>
        <mc:Fallback xmlns="">
          <p:sp>
            <p:nvSpPr>
              <p:cNvPr id="47" name="文本框 46">
                <a:extLst>
                  <a:ext uri="{FF2B5EF4-FFF2-40B4-BE49-F238E27FC236}">
                    <a16:creationId xmlns:a16="http://schemas.microsoft.com/office/drawing/2014/main" id="{FD1CC392-2AF3-6745-A62E-E2B7B696E407}"/>
                  </a:ext>
                </a:extLst>
              </p:cNvPr>
              <p:cNvSpPr txBox="1">
                <a:spLocks noRot="1" noChangeAspect="1" noMove="1" noResize="1" noEditPoints="1" noAdjustHandles="1" noChangeArrowheads="1" noChangeShapeType="1" noTextEdit="1"/>
              </p:cNvSpPr>
              <p:nvPr/>
            </p:nvSpPr>
            <p:spPr>
              <a:xfrm>
                <a:off x="107504" y="1844824"/>
                <a:ext cx="7883953" cy="626325"/>
              </a:xfrm>
              <a:prstGeom prst="rect">
                <a:avLst/>
              </a:prstGeom>
              <a:blipFill>
                <a:blip r:embed="rId7"/>
                <a:stretch>
                  <a:fillRect t="-170588" b="-2509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362C4A5-6E2E-C343-A869-B4A7E1626F67}"/>
                  </a:ext>
                </a:extLst>
              </p:cNvPr>
              <p:cNvSpPr txBox="1"/>
              <p:nvPr/>
            </p:nvSpPr>
            <p:spPr>
              <a:xfrm rot="10800000">
                <a:off x="5680688" y="1550092"/>
                <a:ext cx="677108" cy="480307"/>
              </a:xfrm>
              <a:prstGeom prst="rect">
                <a:avLst/>
              </a:prstGeom>
              <a:noFill/>
              <a:ln>
                <a:noFill/>
              </a:ln>
            </p:spPr>
            <p:txBody>
              <a:bodyPr vert="eaVert" wrap="square"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solidFill>
                            <a:srgbClr val="C00000"/>
                          </a:solidFill>
                          <a:latin typeface="Cambria Math" panose="02040503050406030204" pitchFamily="18" charset="0"/>
                        </a:rPr>
                        <m:t>≠</m:t>
                      </m:r>
                    </m:oMath>
                  </m:oMathPara>
                </a14:m>
                <a:endParaRPr kumimoji="1" lang="zh-CN" altLang="en-US" dirty="0">
                  <a:solidFill>
                    <a:srgbClr val="C00000"/>
                  </a:solidFill>
                </a:endParaRPr>
              </a:p>
            </p:txBody>
          </p:sp>
        </mc:Choice>
        <mc:Fallback xmlns="">
          <p:sp>
            <p:nvSpPr>
              <p:cNvPr id="3" name="文本框 2">
                <a:extLst>
                  <a:ext uri="{FF2B5EF4-FFF2-40B4-BE49-F238E27FC236}">
                    <a16:creationId xmlns:a16="http://schemas.microsoft.com/office/drawing/2014/main" id="{2362C4A5-6E2E-C343-A869-B4A7E1626F67}"/>
                  </a:ext>
                </a:extLst>
              </p:cNvPr>
              <p:cNvSpPr txBox="1">
                <a:spLocks noRot="1" noChangeAspect="1" noMove="1" noResize="1" noEditPoints="1" noAdjustHandles="1" noChangeArrowheads="1" noChangeShapeType="1" noTextEdit="1"/>
              </p:cNvSpPr>
              <p:nvPr/>
            </p:nvSpPr>
            <p:spPr>
              <a:xfrm rot="10800000">
                <a:off x="5680688" y="1550092"/>
                <a:ext cx="677108" cy="480307"/>
              </a:xfrm>
              <a:prstGeom prst="rect">
                <a:avLst/>
              </a:prstGeom>
              <a:blipFill>
                <a:blip r:embed="rId8"/>
                <a:stretch>
                  <a:fillRect t="-5128" b="-5128"/>
                </a:stretch>
              </a:blipFill>
              <a:ln>
                <a:noFill/>
              </a:ln>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CCD14979-5407-A14D-892B-2E40CCAE2303}"/>
              </a:ext>
            </a:extLst>
          </p:cNvPr>
          <p:cNvSpPr/>
          <p:nvPr/>
        </p:nvSpPr>
        <p:spPr>
          <a:xfrm>
            <a:off x="5603812" y="1138721"/>
            <a:ext cx="840396" cy="473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矩形 53">
            <a:extLst>
              <a:ext uri="{FF2B5EF4-FFF2-40B4-BE49-F238E27FC236}">
                <a16:creationId xmlns:a16="http://schemas.microsoft.com/office/drawing/2014/main" id="{3D7081AC-DB2F-E047-985C-7635441107E8}"/>
              </a:ext>
            </a:extLst>
          </p:cNvPr>
          <p:cNvSpPr/>
          <p:nvPr/>
        </p:nvSpPr>
        <p:spPr>
          <a:xfrm>
            <a:off x="5599044" y="1988840"/>
            <a:ext cx="840396" cy="473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6011DB1E-531E-AE4C-B8D2-80AF6405DFF3}"/>
              </a:ext>
            </a:extLst>
          </p:cNvPr>
          <p:cNvSpPr/>
          <p:nvPr/>
        </p:nvSpPr>
        <p:spPr>
          <a:xfrm>
            <a:off x="179512" y="2474945"/>
            <a:ext cx="1744972" cy="923330"/>
          </a:xfrm>
          <a:prstGeom prst="rect">
            <a:avLst/>
          </a:prstGeom>
        </p:spPr>
        <p:txBody>
          <a:bodyPr wrap="square">
            <a:spAutoFit/>
          </a:bodyPr>
          <a:lstStyle/>
          <a:p>
            <a:pPr algn="ctr"/>
            <a:r>
              <a:rPr lang="en-US" altLang="zh-CN" sz="1800" b="0" dirty="0" err="1">
                <a:latin typeface="Candara" panose="020E0502030303020204" pitchFamily="34" charset="0"/>
              </a:rPr>
              <a:t>SimMat</a:t>
            </a:r>
            <a:r>
              <a:rPr lang="en-US" altLang="zh-CN" sz="1600" b="0" dirty="0">
                <a:latin typeface="Candara" panose="020E0502030303020204" pitchFamily="34" charset="0"/>
              </a:rPr>
              <a:t>[ICDE13]</a:t>
            </a:r>
            <a:r>
              <a:rPr lang="en-US" altLang="zh-CN" sz="1800" b="0" dirty="0">
                <a:latin typeface="Candara" panose="020E0502030303020204" pitchFamily="34" charset="0"/>
              </a:rPr>
              <a:t> </a:t>
            </a:r>
          </a:p>
          <a:p>
            <a:pPr algn="ctr"/>
            <a:r>
              <a:rPr lang="en-US" altLang="zh-CN" sz="1800" b="0" dirty="0" err="1">
                <a:latin typeface="Candara" panose="020E0502030303020204" pitchFamily="34" charset="0"/>
              </a:rPr>
              <a:t>ParSim</a:t>
            </a:r>
            <a:r>
              <a:rPr lang="en-US" altLang="zh-CN" sz="1600" b="0" dirty="0">
                <a:latin typeface="Candara" panose="020E0502030303020204" pitchFamily="34" charset="0"/>
              </a:rPr>
              <a:t>[VLDB15]</a:t>
            </a:r>
          </a:p>
          <a:p>
            <a:pPr algn="ctr"/>
            <a:r>
              <a:rPr lang="en-US" altLang="zh-CN" sz="1800" b="0" dirty="0">
                <a:latin typeface="Candara" panose="020E0502030303020204" pitchFamily="34" charset="0"/>
              </a:rPr>
              <a:t>…</a:t>
            </a:r>
            <a:endParaRPr lang="zh-CN" altLang="en-US" sz="1800" b="0" dirty="0">
              <a:latin typeface="Candara" panose="020E0502030303020204" pitchFamily="34" charset="0"/>
            </a:endParaRPr>
          </a:p>
        </p:txBody>
      </p:sp>
    </p:spTree>
    <p:extLst>
      <p:ext uri="{BB962C8B-B14F-4D97-AF65-F5344CB8AC3E}">
        <p14:creationId xmlns:p14="http://schemas.microsoft.com/office/powerpoint/2010/main" val="147653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26" name="标题 1">
            <a:extLst>
              <a:ext uri="{FF2B5EF4-FFF2-40B4-BE49-F238E27FC236}">
                <a16:creationId xmlns:a16="http://schemas.microsoft.com/office/drawing/2014/main" id="{7393E5E7-938B-414D-B77D-F38470525475}"/>
              </a:ext>
            </a:extLst>
          </p:cNvPr>
          <p:cNvSpPr txBox="1">
            <a:spLocks/>
          </p:cNvSpPr>
          <p:nvPr/>
        </p:nvSpPr>
        <p:spPr bwMode="auto">
          <a:xfrm>
            <a:off x="1214414" y="115888"/>
            <a:ext cx="7358114" cy="1128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kern="0"/>
              <a:t>Taxonomy</a:t>
            </a:r>
            <a:endParaRPr lang="zh-CN" altLang="en-US" kern="0" dirty="0"/>
          </a:p>
        </p:txBody>
      </p:sp>
      <p:sp>
        <p:nvSpPr>
          <p:cNvPr id="28" name="文本框 27">
            <a:extLst>
              <a:ext uri="{FF2B5EF4-FFF2-40B4-BE49-F238E27FC236}">
                <a16:creationId xmlns:a16="http://schemas.microsoft.com/office/drawing/2014/main" id="{FB48CD93-2C99-2D43-9B34-31B99D6C394E}"/>
              </a:ext>
            </a:extLst>
          </p:cNvPr>
          <p:cNvSpPr txBox="1"/>
          <p:nvPr/>
        </p:nvSpPr>
        <p:spPr>
          <a:xfrm>
            <a:off x="225502" y="5949280"/>
            <a:ext cx="8810994" cy="400110"/>
          </a:xfrm>
          <a:prstGeom prst="rect">
            <a:avLst/>
          </a:prstGeom>
          <a:noFill/>
        </p:spPr>
        <p:txBody>
          <a:bodyPr wrap="square" rtlCol="0">
            <a:spAutoFit/>
          </a:bodyPr>
          <a:lstStyle/>
          <a:p>
            <a:r>
              <a:rPr kumimoji="1" lang="en-US" altLang="zh-CN" sz="2000" dirty="0">
                <a:solidFill>
                  <a:srgbClr val="C00000"/>
                </a:solidFill>
                <a:latin typeface="Candara" panose="020E0502030303020204" pitchFamily="34" charset="0"/>
              </a:rPr>
              <a:t>How to evaluate these approximate algorithms when lack of ground truths ?</a:t>
            </a:r>
            <a:endParaRPr kumimoji="1" lang="zh-CN" altLang="en-US" sz="20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19117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2088232"/>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r>
              <a:rPr lang="en-US" altLang="zh-CN" sz="2400" dirty="0"/>
              <a:t>  </a:t>
            </a:r>
          </a:p>
          <a:p>
            <a:pPr marL="457200" lvl="1" indent="0">
              <a:lnSpc>
                <a:spcPct val="90000"/>
              </a:lnSpc>
              <a:buNone/>
            </a:pPr>
            <a:r>
              <a:rPr lang="en-US" altLang="zh-CN" sz="2400" dirty="0"/>
              <a:t>    </a:t>
            </a:r>
            <a:r>
              <a:rPr lang="en-US" altLang="zh-CN" sz="2400" b="1" dirty="0"/>
              <a:t>with consistent parameters.</a:t>
            </a:r>
            <a:endParaRPr lang="zh-CN" altLang="en-US" sz="2400" b="1" dirty="0"/>
          </a:p>
        </p:txBody>
      </p:sp>
      <p:pic>
        <p:nvPicPr>
          <p:cNvPr id="6" name="图片 5" descr="图片包含 游戏机, 文字&#10;&#10;描述已自动生成">
            <a:extLst>
              <a:ext uri="{FF2B5EF4-FFF2-40B4-BE49-F238E27FC236}">
                <a16:creationId xmlns:a16="http://schemas.microsoft.com/office/drawing/2014/main" id="{D3D2DFCB-1196-D544-A1D9-73CBC4AC6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24" y="2822798"/>
            <a:ext cx="6948264" cy="3927896"/>
          </a:xfrm>
          <a:prstGeom prst="rect">
            <a:avLst/>
          </a:prstGeom>
        </p:spPr>
      </p:pic>
      <p:sp>
        <p:nvSpPr>
          <p:cNvPr id="156" name="文本框 155">
            <a:extLst>
              <a:ext uri="{FF2B5EF4-FFF2-40B4-BE49-F238E27FC236}">
                <a16:creationId xmlns:a16="http://schemas.microsoft.com/office/drawing/2014/main" id="{B9F5AAC4-6E24-8349-AF9B-AFA2FA1CCB8A}"/>
              </a:ext>
            </a:extLst>
          </p:cNvPr>
          <p:cNvSpPr txBox="1"/>
          <p:nvPr/>
        </p:nvSpPr>
        <p:spPr>
          <a:xfrm>
            <a:off x="131120" y="2765958"/>
            <a:ext cx="1100687" cy="338554"/>
          </a:xfrm>
          <a:prstGeom prst="rect">
            <a:avLst/>
          </a:prstGeom>
          <a:noFill/>
          <a:ln w="38100">
            <a:solidFill>
              <a:srgbClr val="C00000"/>
            </a:solidFill>
          </a:ln>
        </p:spPr>
        <p:txBody>
          <a:bodyPr wrap="square" rtlCol="0">
            <a:spAutoFit/>
          </a:bodyPr>
          <a:lstStyle/>
          <a:p>
            <a:pPr algn="ctr"/>
            <a:r>
              <a:rPr kumimoji="1" lang="en-US" altLang="zh-CN" sz="1600" dirty="0"/>
              <a:t>Method 1</a:t>
            </a:r>
            <a:endParaRPr kumimoji="1" lang="zh-CN" altLang="en-US" sz="1600" dirty="0"/>
          </a:p>
        </p:txBody>
      </p:sp>
      <p:sp>
        <p:nvSpPr>
          <p:cNvPr id="157" name="文本框 156">
            <a:extLst>
              <a:ext uri="{FF2B5EF4-FFF2-40B4-BE49-F238E27FC236}">
                <a16:creationId xmlns:a16="http://schemas.microsoft.com/office/drawing/2014/main" id="{A1409D1D-7E31-724E-92A3-2611D4774A4A}"/>
              </a:ext>
            </a:extLst>
          </p:cNvPr>
          <p:cNvSpPr txBox="1"/>
          <p:nvPr/>
        </p:nvSpPr>
        <p:spPr>
          <a:xfrm>
            <a:off x="7216484" y="2677469"/>
            <a:ext cx="1100687" cy="338554"/>
          </a:xfrm>
          <a:prstGeom prst="rect">
            <a:avLst/>
          </a:prstGeom>
          <a:noFill/>
          <a:ln w="38100">
            <a:solidFill>
              <a:srgbClr val="C00000"/>
            </a:solidFill>
          </a:ln>
        </p:spPr>
        <p:txBody>
          <a:bodyPr wrap="square" rtlCol="0">
            <a:spAutoFit/>
          </a:bodyPr>
          <a:lstStyle/>
          <a:p>
            <a:pPr algn="ctr"/>
            <a:r>
              <a:rPr kumimoji="1" lang="en-US" altLang="zh-CN" sz="1600" dirty="0"/>
              <a:t>Method 2</a:t>
            </a:r>
            <a:endParaRPr kumimoji="1" lang="zh-CN" altLang="en-US" sz="1600" dirty="0"/>
          </a:p>
        </p:txBody>
      </p:sp>
      <p:sp>
        <p:nvSpPr>
          <p:cNvPr id="158" name="右箭头 157">
            <a:extLst>
              <a:ext uri="{FF2B5EF4-FFF2-40B4-BE49-F238E27FC236}">
                <a16:creationId xmlns:a16="http://schemas.microsoft.com/office/drawing/2014/main" id="{93F31421-63BC-5D4F-AA21-3DEFA2540D9F}"/>
              </a:ext>
            </a:extLst>
          </p:cNvPr>
          <p:cNvSpPr/>
          <p:nvPr/>
        </p:nvSpPr>
        <p:spPr>
          <a:xfrm rot="5400000">
            <a:off x="1165270" y="4746974"/>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59" name="矩形 158">
            <a:extLst>
              <a:ext uri="{FF2B5EF4-FFF2-40B4-BE49-F238E27FC236}">
                <a16:creationId xmlns:a16="http://schemas.microsoft.com/office/drawing/2014/main" id="{B8A8569B-01D1-3448-8ABD-BB3E4B1A0652}"/>
              </a:ext>
            </a:extLst>
          </p:cNvPr>
          <p:cNvSpPr/>
          <p:nvPr/>
        </p:nvSpPr>
        <p:spPr>
          <a:xfrm>
            <a:off x="107504" y="4489956"/>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p:sp>
        <p:nvSpPr>
          <p:cNvPr id="160" name="文本框 159">
            <a:extLst>
              <a:ext uri="{FF2B5EF4-FFF2-40B4-BE49-F238E27FC236}">
                <a16:creationId xmlns:a16="http://schemas.microsoft.com/office/drawing/2014/main" id="{A0159296-C542-FE46-A799-1CC90E0252E1}"/>
              </a:ext>
            </a:extLst>
          </p:cNvPr>
          <p:cNvSpPr txBox="1"/>
          <p:nvPr/>
        </p:nvSpPr>
        <p:spPr>
          <a:xfrm>
            <a:off x="18715" y="3628764"/>
            <a:ext cx="1182761"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endParaRPr kumimoji="1" lang="zh-CN" altLang="en-US" sz="1600" b="0" dirty="0">
              <a:solidFill>
                <a:srgbClr val="C00000"/>
              </a:solidFill>
              <a:latin typeface="Comic Sans MS" panose="030F0902030302020204" pitchFamily="66" charset="0"/>
              <a:cs typeface="Cavolini" panose="03000502040302020204" pitchFamily="66" charset="0"/>
            </a:endParaRPr>
          </a:p>
        </p:txBody>
      </p:sp>
      <p:sp>
        <p:nvSpPr>
          <p:cNvPr id="161" name="文本框 160">
            <a:extLst>
              <a:ext uri="{FF2B5EF4-FFF2-40B4-BE49-F238E27FC236}">
                <a16:creationId xmlns:a16="http://schemas.microsoft.com/office/drawing/2014/main" id="{23F1A545-A150-934C-AC5E-F1A4A1D0CE57}"/>
              </a:ext>
            </a:extLst>
          </p:cNvPr>
          <p:cNvSpPr txBox="1"/>
          <p:nvPr/>
        </p:nvSpPr>
        <p:spPr>
          <a:xfrm>
            <a:off x="107992" y="5611054"/>
            <a:ext cx="1198692" cy="338554"/>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r>
              <a:rPr kumimoji="1" lang="en-US" altLang="zh-CN" sz="1600" b="0" dirty="0">
                <a:solidFill>
                  <a:srgbClr val="C00000"/>
                </a:solidFill>
                <a:latin typeface="Comic Sans MS" panose="030F0902030302020204" pitchFamily="66" charset="0"/>
                <a:cs typeface="Cavolini" panose="03000502040302020204" pitchFamily="66" charset="0"/>
              </a:rPr>
              <a:t>=1000</a:t>
            </a:r>
          </a:p>
        </p:txBody>
      </p:sp>
      <p:sp>
        <p:nvSpPr>
          <p:cNvPr id="162" name="右箭头 161">
            <a:extLst>
              <a:ext uri="{FF2B5EF4-FFF2-40B4-BE49-F238E27FC236}">
                <a16:creationId xmlns:a16="http://schemas.microsoft.com/office/drawing/2014/main" id="{D88681C7-A4AB-C041-99D0-F6D7CABA096E}"/>
              </a:ext>
            </a:extLst>
          </p:cNvPr>
          <p:cNvSpPr/>
          <p:nvPr/>
        </p:nvSpPr>
        <p:spPr>
          <a:xfrm rot="5400000">
            <a:off x="7330134" y="4707923"/>
            <a:ext cx="432572" cy="99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00000"/>
              </a:solidFill>
            </a:endParaRPr>
          </a:p>
        </p:txBody>
      </p:sp>
      <p:sp>
        <p:nvSpPr>
          <p:cNvPr id="163" name="矩形 162">
            <a:extLst>
              <a:ext uri="{FF2B5EF4-FFF2-40B4-BE49-F238E27FC236}">
                <a16:creationId xmlns:a16="http://schemas.microsoft.com/office/drawing/2014/main" id="{56E8E481-2555-E342-A2D6-2B8AB27D12E9}"/>
              </a:ext>
            </a:extLst>
          </p:cNvPr>
          <p:cNvSpPr/>
          <p:nvPr/>
        </p:nvSpPr>
        <p:spPr>
          <a:xfrm>
            <a:off x="7564912" y="4444628"/>
            <a:ext cx="1281120" cy="523220"/>
          </a:xfrm>
          <a:prstGeom prst="rect">
            <a:avLst/>
          </a:prstGeom>
        </p:spPr>
        <p:txBody>
          <a:bodyPr wrap="none">
            <a:spAutoFit/>
          </a:bodyPr>
          <a:lstStyle/>
          <a:p>
            <a:r>
              <a:rPr lang="en-US" altLang="zh-CN" sz="1400" dirty="0">
                <a:latin typeface="Cavolini" panose="03000502040302020204" pitchFamily="66" charset="0"/>
                <a:cs typeface="Cavolini" panose="03000502040302020204" pitchFamily="66" charset="0"/>
              </a:rPr>
              <a:t>consistent </a:t>
            </a:r>
          </a:p>
          <a:p>
            <a:r>
              <a:rPr lang="en-US" altLang="zh-CN" sz="1400" dirty="0">
                <a:latin typeface="Cavolini" panose="03000502040302020204" pitchFamily="66" charset="0"/>
                <a:cs typeface="Cavolini" panose="03000502040302020204" pitchFamily="66" charset="0"/>
              </a:rPr>
              <a:t>parameters</a:t>
            </a:r>
            <a:endParaRPr lang="zh-CN" altLang="en-US" sz="1400" dirty="0">
              <a:latin typeface="Cavolini" panose="03000502040302020204" pitchFamily="66" charset="0"/>
              <a:cs typeface="Cavolini" panose="03000502040302020204" pitchFamily="66" charset="0"/>
            </a:endParaRPr>
          </a:p>
        </p:txBody>
      </p:sp>
      <mc:AlternateContent xmlns:mc="http://schemas.openxmlformats.org/markup-compatibility/2006">
        <mc:Choice xmlns:a14="http://schemas.microsoft.com/office/drawing/2010/main" Requires="a14">
          <p:sp>
            <p:nvSpPr>
              <p:cNvPr id="164" name="文本框 163">
                <a:extLst>
                  <a:ext uri="{FF2B5EF4-FFF2-40B4-BE49-F238E27FC236}">
                    <a16:creationId xmlns:a16="http://schemas.microsoft.com/office/drawing/2014/main" id="{2979128C-E21D-3F46-8477-1C1F685731D8}"/>
                  </a:ext>
                </a:extLst>
              </p:cNvPr>
              <p:cNvSpPr txBox="1"/>
              <p:nvPr/>
            </p:nvSpPr>
            <p:spPr>
              <a:xfrm>
                <a:off x="7817642" y="5462405"/>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𝟕</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p:sp>
            <p:nvSpPr>
              <p:cNvPr id="164" name="文本框 163">
                <a:extLst>
                  <a:ext uri="{FF2B5EF4-FFF2-40B4-BE49-F238E27FC236}">
                    <a16:creationId xmlns:a16="http://schemas.microsoft.com/office/drawing/2014/main" id="{2979128C-E21D-3F46-8477-1C1F685731D8}"/>
                  </a:ext>
                </a:extLst>
              </p:cNvPr>
              <p:cNvSpPr txBox="1">
                <a:spLocks noRot="1" noChangeAspect="1" noMove="1" noResize="1" noEditPoints="1" noAdjustHandles="1" noChangeArrowheads="1" noChangeShapeType="1" noTextEdit="1"/>
              </p:cNvSpPr>
              <p:nvPr/>
            </p:nvSpPr>
            <p:spPr>
              <a:xfrm>
                <a:off x="7817642" y="5462405"/>
                <a:ext cx="1434878" cy="697883"/>
              </a:xfrm>
              <a:prstGeom prst="rect">
                <a:avLst/>
              </a:prstGeom>
              <a:blipFill>
                <a:blip r:embed="rId4"/>
                <a:stretch>
                  <a:fillRect l="-2632" t="-1786" b="-17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5" name="文本框 164">
                <a:extLst>
                  <a:ext uri="{FF2B5EF4-FFF2-40B4-BE49-F238E27FC236}">
                    <a16:creationId xmlns:a16="http://schemas.microsoft.com/office/drawing/2014/main" id="{367135D4-F580-3845-96FA-8952ECE2F8D9}"/>
                  </a:ext>
                </a:extLst>
              </p:cNvPr>
              <p:cNvSpPr txBox="1"/>
              <p:nvPr/>
            </p:nvSpPr>
            <p:spPr>
              <a:xfrm>
                <a:off x="7792160" y="3362270"/>
                <a:ext cx="1434878" cy="697883"/>
              </a:xfrm>
              <a:prstGeom prst="rect">
                <a:avLst/>
              </a:prstGeom>
              <a:noFill/>
            </p:spPr>
            <p:txBody>
              <a:bodyPr wrap="square" rtlCol="0">
                <a:spAutoFit/>
              </a:bodyPr>
              <a:lstStyle/>
              <a:p>
                <a:r>
                  <a:rPr kumimoji="1" lang="en-US" altLang="zh-CN" sz="1600" b="0" dirty="0">
                    <a:solidFill>
                      <a:srgbClr val="C00000"/>
                    </a:solidFill>
                    <a:latin typeface="Comic Sans MS" panose="030F0902030302020204" pitchFamily="66" charset="0"/>
                    <a:cs typeface="Cavolini" panose="03000502040302020204" pitchFamily="66" charset="0"/>
                  </a:rPr>
                  <a:t>#</a:t>
                </a:r>
                <a:r>
                  <a:rPr kumimoji="1" lang="en-US" altLang="zh-CN" sz="1600" b="0" dirty="0" err="1">
                    <a:solidFill>
                      <a:srgbClr val="C00000"/>
                    </a:solidFill>
                    <a:latin typeface="Comic Sans MS" panose="030F0902030302020204" pitchFamily="66" charset="0"/>
                    <a:cs typeface="Cavolini" panose="03000502040302020204" pitchFamily="66" charset="0"/>
                  </a:rPr>
                  <a:t>rw</a:t>
                </a:r>
                <a:endParaRPr kumimoji="1" lang="en-US" altLang="zh-CN" sz="1600" b="0" dirty="0">
                  <a:solidFill>
                    <a:srgbClr val="C00000"/>
                  </a:solidFill>
                  <a:latin typeface="Comic Sans MS" panose="030F0902030302020204" pitchFamily="66" charset="0"/>
                  <a:cs typeface="Cavolini" panose="03000502040302020204" pitchFamily="66" charset="0"/>
                </a:endParaRPr>
              </a:p>
              <a:p>
                <a:r>
                  <a:rPr kumimoji="1" lang="en-US" altLang="zh-CN" sz="1600" b="0" dirty="0">
                    <a:solidFill>
                      <a:srgbClr val="C00000"/>
                    </a:solidFill>
                    <a:latin typeface="Comic Sans MS" panose="030F0902030302020204" pitchFamily="66" charset="0"/>
                    <a:cs typeface="Cavolini" panose="03000502040302020204" pitchFamily="66" charset="0"/>
                  </a:rPr>
                  <a:t>=</a:t>
                </a:r>
                <a14:m>
                  <m:oMath xmlns:m="http://schemas.openxmlformats.org/officeDocument/2006/math">
                    <m:f>
                      <m:fPr>
                        <m:ctrlPr>
                          <a:rPr kumimoji="1" lang="en-US" altLang="zh-CN" sz="1600" i="1" dirty="0" smtClean="0">
                            <a:solidFill>
                              <a:srgbClr val="C00000"/>
                            </a:solidFill>
                            <a:latin typeface="Cambria Math" panose="02040503050406030204" pitchFamily="18" charset="0"/>
                            <a:cs typeface="Cavolini" panose="03000502040302020204" pitchFamily="66" charset="0"/>
                          </a:rPr>
                        </m:ctrlPr>
                      </m:fPr>
                      <m:num>
                        <m:r>
                          <a:rPr kumimoji="1" lang="en-US" altLang="zh-CN" sz="1600" b="1" i="1" dirty="0" smtClean="0">
                            <a:solidFill>
                              <a:srgbClr val="C00000"/>
                            </a:solidFill>
                            <a:latin typeface="Cambria Math" panose="02040503050406030204" pitchFamily="18" charset="0"/>
                            <a:cs typeface="Cavolini" panose="03000502040302020204" pitchFamily="66" charset="0"/>
                          </a:rPr>
                          <m:t>𝒏</m:t>
                        </m:r>
                        <m:func>
                          <m:funcPr>
                            <m:ctrlPr>
                              <a:rPr kumimoji="1" lang="en-US" altLang="zh-CN" sz="1600" i="1" dirty="0" smtClean="0">
                                <a:solidFill>
                                  <a:srgbClr val="C00000"/>
                                </a:solidFill>
                                <a:latin typeface="Cambria Math" panose="02040503050406030204" pitchFamily="18" charset="0"/>
                                <a:cs typeface="Cavolini" panose="03000502040302020204" pitchFamily="66" charset="0"/>
                              </a:rPr>
                            </m:ctrlPr>
                          </m:funcPr>
                          <m:fName>
                            <m:r>
                              <a:rPr kumimoji="1" lang="en-US" altLang="zh-CN" sz="1600" b="1" i="0" dirty="0" smtClean="0">
                                <a:solidFill>
                                  <a:srgbClr val="C00000"/>
                                </a:solidFill>
                                <a:latin typeface="Cambria Math" panose="02040503050406030204" pitchFamily="18" charset="0"/>
                                <a:cs typeface="Cavolini" panose="03000502040302020204" pitchFamily="66" charset="0"/>
                              </a:rPr>
                              <m:t>𝐥𝐨𝐠</m:t>
                            </m:r>
                          </m:fName>
                          <m:e>
                            <m:r>
                              <a:rPr kumimoji="1" lang="en-US" altLang="zh-CN" sz="1600" b="1" i="1" dirty="0" smtClean="0">
                                <a:solidFill>
                                  <a:srgbClr val="C00000"/>
                                </a:solidFill>
                                <a:latin typeface="Cambria Math" panose="02040503050406030204" pitchFamily="18" charset="0"/>
                                <a:cs typeface="Cavolini" panose="03000502040302020204" pitchFamily="66" charset="0"/>
                              </a:rPr>
                              <m:t>𝒏</m:t>
                            </m:r>
                          </m:e>
                        </m:func>
                      </m:num>
                      <m:den>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a:solidFill>
                                  <a:srgbClr val="C00000"/>
                                </a:solidFill>
                                <a:latin typeface="Cambria Math" panose="02040503050406030204" pitchFamily="18" charset="0"/>
                                <a:ea typeface="Cambria Math" panose="02040503050406030204" pitchFamily="18" charset="0"/>
                                <a:cs typeface="Cavolini" panose="03000502040302020204" pitchFamily="66" charset="0"/>
                              </a:rPr>
                              <m:t>𝜺</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𝟐</m:t>
                            </m:r>
                          </m:sup>
                        </m:sSup>
                      </m:den>
                    </m:f>
                    <m:r>
                      <a:rPr kumimoji="1" lang="en-US" altLang="zh-CN" sz="1600" b="1" i="1" dirty="0" smtClean="0">
                        <a:solidFill>
                          <a:srgbClr val="C00000"/>
                        </a:solidFill>
                        <a:latin typeface="Cambria Math" panose="02040503050406030204" pitchFamily="18" charset="0"/>
                        <a:cs typeface="Cavolini" panose="03000502040302020204" pitchFamily="66" charset="0"/>
                      </a:rPr>
                      <m:t>=</m:t>
                    </m:r>
                    <m:sSup>
                      <m:sSupPr>
                        <m:ctrlPr>
                          <a:rPr kumimoji="1" lang="en-US" altLang="zh-CN" sz="1600" i="1" dirty="0" smtClean="0">
                            <a:solidFill>
                              <a:srgbClr val="C00000"/>
                            </a:solidFill>
                            <a:latin typeface="Cambria Math" panose="02040503050406030204" pitchFamily="18" charset="0"/>
                            <a:cs typeface="Cavolini" panose="03000502040302020204" pitchFamily="66" charset="0"/>
                          </a:rPr>
                        </m:ctrlPr>
                      </m:sSupPr>
                      <m:e>
                        <m:r>
                          <a:rPr kumimoji="1" lang="en-US" altLang="zh-CN" sz="1600" b="1" i="1" dirty="0" smtClean="0">
                            <a:solidFill>
                              <a:srgbClr val="C00000"/>
                            </a:solidFill>
                            <a:latin typeface="Cambria Math" panose="02040503050406030204" pitchFamily="18" charset="0"/>
                            <a:cs typeface="Cavolini" panose="03000502040302020204" pitchFamily="66" charset="0"/>
                          </a:rPr>
                          <m:t>𝟏𝟎</m:t>
                        </m:r>
                      </m:e>
                      <m:sup>
                        <m:r>
                          <a:rPr kumimoji="1" lang="en-US" altLang="zh-CN" sz="1600" b="1" i="1" dirty="0" smtClean="0">
                            <a:solidFill>
                              <a:srgbClr val="C00000"/>
                            </a:solidFill>
                            <a:latin typeface="Cambria Math" panose="02040503050406030204" pitchFamily="18" charset="0"/>
                            <a:cs typeface="Cavolini" panose="03000502040302020204" pitchFamily="66" charset="0"/>
                          </a:rPr>
                          <m:t>𝟑</m:t>
                        </m:r>
                      </m:sup>
                    </m:sSup>
                  </m:oMath>
                </a14:m>
                <a:endParaRPr kumimoji="1" lang="zh-CN" altLang="en-US" sz="1600" dirty="0">
                  <a:solidFill>
                    <a:srgbClr val="C00000"/>
                  </a:solidFill>
                  <a:latin typeface="Comic Sans MS" panose="030F0902030302020204" pitchFamily="66" charset="0"/>
                  <a:cs typeface="Cavolini" panose="03000502040302020204" pitchFamily="66" charset="0"/>
                </a:endParaRPr>
              </a:p>
            </p:txBody>
          </p:sp>
        </mc:Choice>
        <mc:Fallback>
          <p:sp>
            <p:nvSpPr>
              <p:cNvPr id="165" name="文本框 164">
                <a:extLst>
                  <a:ext uri="{FF2B5EF4-FFF2-40B4-BE49-F238E27FC236}">
                    <a16:creationId xmlns:a16="http://schemas.microsoft.com/office/drawing/2014/main" id="{367135D4-F580-3845-96FA-8952ECE2F8D9}"/>
                  </a:ext>
                </a:extLst>
              </p:cNvPr>
              <p:cNvSpPr txBox="1">
                <a:spLocks noRot="1" noChangeAspect="1" noMove="1" noResize="1" noEditPoints="1" noAdjustHandles="1" noChangeArrowheads="1" noChangeShapeType="1" noTextEdit="1"/>
              </p:cNvSpPr>
              <p:nvPr/>
            </p:nvSpPr>
            <p:spPr>
              <a:xfrm>
                <a:off x="7792160" y="3362270"/>
                <a:ext cx="1434878" cy="697883"/>
              </a:xfrm>
              <a:prstGeom prst="rect">
                <a:avLst/>
              </a:prstGeom>
              <a:blipFill>
                <a:blip r:embed="rId5"/>
                <a:stretch>
                  <a:fillRect l="-1754" t="-1786" b="-1786"/>
                </a:stretch>
              </a:blipFill>
            </p:spPr>
            <p:txBody>
              <a:bodyPr/>
              <a:lstStyle/>
              <a:p>
                <a:r>
                  <a:rPr lang="zh-CN" altLang="en-US">
                    <a:noFill/>
                  </a:rPr>
                  <a:t> </a:t>
                </a:r>
              </a:p>
            </p:txBody>
          </p:sp>
        </mc:Fallback>
      </mc:AlternateContent>
      <p:sp>
        <p:nvSpPr>
          <p:cNvPr id="166" name="矩形 165">
            <a:extLst>
              <a:ext uri="{FF2B5EF4-FFF2-40B4-BE49-F238E27FC236}">
                <a16:creationId xmlns:a16="http://schemas.microsoft.com/office/drawing/2014/main" id="{19905334-516F-6B48-927A-022BB25137A3}"/>
              </a:ext>
            </a:extLst>
          </p:cNvPr>
          <p:cNvSpPr/>
          <p:nvPr/>
        </p:nvSpPr>
        <p:spPr>
          <a:xfrm>
            <a:off x="71840" y="6058825"/>
            <a:ext cx="1418978"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faster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167" name="矩形 166">
            <a:extLst>
              <a:ext uri="{FF2B5EF4-FFF2-40B4-BE49-F238E27FC236}">
                <a16:creationId xmlns:a16="http://schemas.microsoft.com/office/drawing/2014/main" id="{6ED4D5BD-76D7-D449-AA7C-C1226B728605}"/>
              </a:ext>
            </a:extLst>
          </p:cNvPr>
          <p:cNvSpPr/>
          <p:nvPr/>
        </p:nvSpPr>
        <p:spPr>
          <a:xfrm>
            <a:off x="7524328" y="6093296"/>
            <a:ext cx="1415772" cy="584775"/>
          </a:xfrm>
          <a:prstGeom prst="rect">
            <a:avLst/>
          </a:prstGeom>
        </p:spPr>
        <p:txBody>
          <a:bodyPr wrap="none">
            <a:spAutoFit/>
          </a:bodyPr>
          <a:lstStyle/>
          <a:p>
            <a:r>
              <a:rPr kumimoji="1" lang="en-US" altLang="zh-CN" b="0" dirty="0">
                <a:solidFill>
                  <a:srgbClr val="C00000"/>
                </a:solidFill>
                <a:latin typeface="Comic Sans MS" panose="030F0902030302020204" pitchFamily="66" charset="0"/>
                <a:cs typeface="Cavolini" panose="03000502040302020204" pitchFamily="66" charset="0"/>
              </a:rPr>
              <a:t>slower</a:t>
            </a:r>
            <a:endParaRPr kumimoji="1" lang="zh-CN" altLang="en-US" b="0" dirty="0">
              <a:solidFill>
                <a:srgbClr val="C00000"/>
              </a:solidFill>
              <a:latin typeface="Comic Sans MS" panose="030F0902030302020204" pitchFamily="66" charset="0"/>
              <a:cs typeface="Cavolini" panose="03000502040302020204" pitchFamily="66" charset="0"/>
            </a:endParaRPr>
          </a:p>
        </p:txBody>
      </p:sp>
      <p:sp>
        <p:nvSpPr>
          <p:cNvPr id="168" name="矩形 167">
            <a:extLst>
              <a:ext uri="{FF2B5EF4-FFF2-40B4-BE49-F238E27FC236}">
                <a16:creationId xmlns:a16="http://schemas.microsoft.com/office/drawing/2014/main" id="{F2B01186-B17D-CC49-8CEA-7F7B32BADB69}"/>
              </a:ext>
            </a:extLst>
          </p:cNvPr>
          <p:cNvSpPr/>
          <p:nvPr/>
        </p:nvSpPr>
        <p:spPr>
          <a:xfrm>
            <a:off x="2781252" y="2844225"/>
            <a:ext cx="1718740" cy="584775"/>
          </a:xfrm>
          <a:prstGeom prst="rect">
            <a:avLst/>
          </a:prstGeom>
        </p:spPr>
        <p:txBody>
          <a:bodyPr wrap="none">
            <a:spAutoFit/>
          </a:bodyPr>
          <a:lstStyle/>
          <a:p>
            <a:r>
              <a:rPr kumimoji="1" lang="en-US" altLang="zh-CN" dirty="0">
                <a:solidFill>
                  <a:srgbClr val="C00000"/>
                </a:solidFill>
                <a:latin typeface="Comic Sans MS" panose="030F0902030302020204" pitchFamily="66" charset="0"/>
                <a:cs typeface="Cavolini" panose="03000502040302020204" pitchFamily="66" charset="0"/>
              </a:rPr>
              <a:t>Better?</a:t>
            </a:r>
            <a:endParaRPr kumimoji="1" lang="zh-CN" altLang="en-US" dirty="0">
              <a:solidFill>
                <a:srgbClr val="C00000"/>
              </a:solidFill>
              <a:latin typeface="Comic Sans MS" panose="030F0902030302020204" pitchFamily="66" charset="0"/>
              <a:cs typeface="Cavolini" panose="03000502040302020204" pitchFamily="66" charset="0"/>
            </a:endParaRPr>
          </a:p>
        </p:txBody>
      </p:sp>
    </p:spTree>
    <p:extLst>
      <p:ext uri="{BB962C8B-B14F-4D97-AF65-F5344CB8AC3E}">
        <p14:creationId xmlns:p14="http://schemas.microsoft.com/office/powerpoint/2010/main" val="162046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6"/>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1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fade">
                                      <p:cBhvr>
                                        <p:cTn id="41" dur="1000"/>
                                        <p:tgtEl>
                                          <p:spTgt spid="168"/>
                                        </p:tgtEl>
                                      </p:cBhvr>
                                    </p:animEffect>
                                    <p:anim calcmode="lin" valueType="num">
                                      <p:cBhvr>
                                        <p:cTn id="42" dur="1000" fill="hold"/>
                                        <p:tgtEl>
                                          <p:spTgt spid="168"/>
                                        </p:tgtEl>
                                        <p:attrNameLst>
                                          <p:attrName>ppt_x</p:attrName>
                                        </p:attrNameLst>
                                      </p:cBhvr>
                                      <p:tavLst>
                                        <p:tav tm="0">
                                          <p:val>
                                            <p:strVal val="#ppt_x"/>
                                          </p:val>
                                        </p:tav>
                                        <p:tav tm="100000">
                                          <p:val>
                                            <p:strVal val="#ppt_x"/>
                                          </p:val>
                                        </p:tav>
                                      </p:tavLst>
                                    </p:anim>
                                    <p:anim calcmode="lin" valueType="num">
                                      <p:cBhvr>
                                        <p:cTn id="43"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8" grpId="0" animBg="1"/>
      <p:bldP spid="159" grpId="0"/>
      <p:bldP spid="160" grpId="0"/>
      <p:bldP spid="161" grpId="0"/>
      <p:bldP spid="162" grpId="0" animBg="1"/>
      <p:bldP spid="163" grpId="0"/>
      <p:bldP spid="164" grpId="0"/>
      <p:bldP spid="165" grpId="0"/>
      <p:bldP spid="166" grpId="0"/>
      <p:bldP spid="167" grpId="0"/>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1095924" y="107306"/>
            <a:ext cx="5135856" cy="1128712"/>
          </a:xfrm>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544A39F9-36B4-47D5-9A4E-2BC3813FD170}"/>
              </a:ext>
            </a:extLst>
          </p:cNvPr>
          <p:cNvSpPr>
            <a:spLocks noGrp="1"/>
          </p:cNvSpPr>
          <p:nvPr>
            <p:ph idx="1"/>
          </p:nvPr>
        </p:nvSpPr>
        <p:spPr>
          <a:xfrm>
            <a:off x="457200" y="1052736"/>
            <a:ext cx="8507288" cy="1512168"/>
          </a:xfrm>
        </p:spPr>
        <p:txBody>
          <a:bodyPr/>
          <a:lstStyle/>
          <a:p>
            <a:pPr>
              <a:buFont typeface="Wingdings" pitchFamily="2" charset="2"/>
              <a:buChar char="l"/>
            </a:pPr>
            <a:r>
              <a:rPr lang="en-US" altLang="zh-CN" dirty="0"/>
              <a:t>Lack of ground truths on large graphs</a:t>
            </a:r>
          </a:p>
          <a:p>
            <a:pPr lvl="1">
              <a:lnSpc>
                <a:spcPct val="90000"/>
              </a:lnSpc>
              <a:buFont typeface="Wingdings" pitchFamily="2" charset="2"/>
              <a:buChar char="n"/>
            </a:pPr>
            <a:r>
              <a:rPr lang="en-US" altLang="zh-CN" dirty="0"/>
              <a:t> </a:t>
            </a:r>
            <a:r>
              <a:rPr lang="en-US" altLang="zh-CN" sz="2400" dirty="0"/>
              <a:t>Evaluate the </a:t>
            </a:r>
            <a:r>
              <a:rPr lang="en-US" altLang="zh-CN" sz="2400" dirty="0">
                <a:solidFill>
                  <a:srgbClr val="C00000"/>
                </a:solidFill>
              </a:rPr>
              <a:t>accuracy</a:t>
            </a:r>
            <a:r>
              <a:rPr lang="en-US" altLang="zh-CN" sz="2400" dirty="0"/>
              <a:t> on </a:t>
            </a:r>
            <a:r>
              <a:rPr lang="en-US" altLang="zh-CN" sz="2400" dirty="0">
                <a:solidFill>
                  <a:srgbClr val="0070C0"/>
                </a:solidFill>
              </a:rPr>
              <a:t>small graphs</a:t>
            </a:r>
            <a:r>
              <a:rPr lang="en-US" altLang="zh-CN" sz="2400" dirty="0"/>
              <a:t>.</a:t>
            </a:r>
          </a:p>
          <a:p>
            <a:pPr lvl="1">
              <a:lnSpc>
                <a:spcPct val="90000"/>
              </a:lnSpc>
              <a:buFont typeface="Wingdings" pitchFamily="2" charset="2"/>
              <a:buChar char="n"/>
            </a:pPr>
            <a:r>
              <a:rPr lang="en-US" altLang="zh-CN" sz="2400" dirty="0"/>
              <a:t> Report the </a:t>
            </a:r>
            <a:r>
              <a:rPr lang="en-US" altLang="zh-CN" sz="2400" dirty="0">
                <a:solidFill>
                  <a:srgbClr val="C00000"/>
                </a:solidFill>
              </a:rPr>
              <a:t>efficiency/scalability </a:t>
            </a:r>
            <a:r>
              <a:rPr lang="en-US" altLang="zh-CN" sz="2400" dirty="0"/>
              <a:t>results on </a:t>
            </a:r>
            <a:r>
              <a:rPr lang="en-US" altLang="zh-CN" sz="2400" dirty="0">
                <a:solidFill>
                  <a:srgbClr val="0070C0"/>
                </a:solidFill>
              </a:rPr>
              <a:t>large graphs.</a:t>
            </a:r>
            <a:endParaRPr lang="en-US" altLang="zh-CN" sz="2400" dirty="0"/>
          </a:p>
        </p:txBody>
      </p:sp>
      <p:sp>
        <p:nvSpPr>
          <p:cNvPr id="4" name="文本框 3">
            <a:extLst>
              <a:ext uri="{FF2B5EF4-FFF2-40B4-BE49-F238E27FC236}">
                <a16:creationId xmlns:a16="http://schemas.microsoft.com/office/drawing/2014/main" id="{7BE35796-D299-6047-8909-E2CE5AE7333B}"/>
              </a:ext>
            </a:extLst>
          </p:cNvPr>
          <p:cNvSpPr txBox="1"/>
          <p:nvPr/>
        </p:nvSpPr>
        <p:spPr>
          <a:xfrm>
            <a:off x="601216" y="2564904"/>
            <a:ext cx="8363272" cy="461665"/>
          </a:xfrm>
          <a:prstGeom prst="rect">
            <a:avLst/>
          </a:prstGeom>
          <a:noFill/>
        </p:spPr>
        <p:txBody>
          <a:bodyPr wrap="square" rtlCol="0">
            <a:spAutoFit/>
          </a:bodyPr>
          <a:lstStyle/>
          <a:p>
            <a:r>
              <a:rPr kumimoji="1" lang="en-US" altLang="zh-CN" sz="2400" dirty="0">
                <a:solidFill>
                  <a:srgbClr val="C00000"/>
                </a:solidFill>
                <a:latin typeface="Corbel" panose="020B0503020204020204" pitchFamily="34" charset="0"/>
              </a:rPr>
              <a:t>But the structure of small and large graphs are quite different.  </a:t>
            </a:r>
            <a:endParaRPr kumimoji="1" lang="zh-CN" altLang="en-US" sz="2400" dirty="0">
              <a:solidFill>
                <a:srgbClr val="C00000"/>
              </a:solidFill>
              <a:latin typeface="Corbel" panose="020B0503020204020204" pitchFamily="34" charset="0"/>
            </a:endParaRP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8F24F704-4A46-774B-B83D-336E8D32B242}"/>
                  </a:ext>
                </a:extLst>
              </p:cNvPr>
              <p:cNvGraphicFramePr>
                <a:graphicFrameLocks noGrp="1"/>
              </p:cNvGraphicFramePr>
              <p:nvPr>
                <p:extLst>
                  <p:ext uri="{D42A27DB-BD31-4B8C-83A1-F6EECF244321}">
                    <p14:modId xmlns:p14="http://schemas.microsoft.com/office/powerpoint/2010/main" val="2516805475"/>
                  </p:ext>
                </p:extLst>
              </p:nvPr>
            </p:nvGraphicFramePr>
            <p:xfrm>
              <a:off x="683567" y="3323565"/>
              <a:ext cx="7776865" cy="118872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1144026550"/>
                        </a:ext>
                      </a:extLst>
                    </a:gridCol>
                    <a:gridCol w="1572360">
                      <a:extLst>
                        <a:ext uri="{9D8B030D-6E8A-4147-A177-3AD203B41FA5}">
                          <a16:colId xmlns:a16="http://schemas.microsoft.com/office/drawing/2014/main" val="696007427"/>
                        </a:ext>
                      </a:extLst>
                    </a:gridCol>
                    <a:gridCol w="1812016">
                      <a:extLst>
                        <a:ext uri="{9D8B030D-6E8A-4147-A177-3AD203B41FA5}">
                          <a16:colId xmlns:a16="http://schemas.microsoft.com/office/drawing/2014/main" val="1694133150"/>
                        </a:ext>
                      </a:extLst>
                    </a:gridCol>
                    <a:gridCol w="1512168">
                      <a:extLst>
                        <a:ext uri="{9D8B030D-6E8A-4147-A177-3AD203B41FA5}">
                          <a16:colId xmlns:a16="http://schemas.microsoft.com/office/drawing/2014/main" val="4121900463"/>
                        </a:ext>
                      </a:extLst>
                    </a:gridCol>
                    <a:gridCol w="1440161">
                      <a:extLst>
                        <a:ext uri="{9D8B030D-6E8A-4147-A177-3AD203B41FA5}">
                          <a16:colId xmlns:a16="http://schemas.microsoft.com/office/drawing/2014/main" val="3274971195"/>
                        </a:ext>
                      </a:extLst>
                    </a:gridCol>
                  </a:tblGrid>
                  <a:tr h="370840">
                    <a:tc>
                      <a:txBody>
                        <a:bodyPr/>
                        <a:lstStyle/>
                        <a:p>
                          <a:pPr algn="ctr"/>
                          <a:r>
                            <a:rPr lang="en-US" altLang="zh-CN" b="1" dirty="0">
                              <a:solidFill>
                                <a:schemeClr val="bg1"/>
                              </a:solidFill>
                              <a:latin typeface="Comic Sans MS" panose="030F0902030302020204" pitchFamily="66" charset="0"/>
                            </a:rPr>
                            <a:t>Dataset</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sz="2000" b="1" dirty="0">
                              <a:solidFill>
                                <a:schemeClr val="bg1"/>
                              </a:solidFill>
                              <a:latin typeface="Comic Sans MS" panose="030F0902030302020204" pitchFamily="66" charset="0"/>
                              <a:ea typeface="Corbel" charset="0"/>
                              <a:cs typeface="Corbel" charset="0"/>
                            </a:rPr>
                            <a:t>#nodes </a:t>
                          </a:r>
                          <a14:m>
                            <m:oMath xmlns:m="http://schemas.openxmlformats.org/officeDocument/2006/math">
                              <m:r>
                                <a:rPr lang="en-US" altLang="zh-CN" sz="2000" b="1" i="1" smtClean="0">
                                  <a:solidFill>
                                    <a:schemeClr val="bg1"/>
                                  </a:solidFill>
                                  <a:latin typeface="Cambria Math" panose="02040503050406030204" pitchFamily="18" charset="0"/>
                                  <a:ea typeface="Corbel" charset="0"/>
                                  <a:cs typeface="Corbel" charset="0"/>
                                </a:rPr>
                                <m:t>𝒏</m:t>
                              </m:r>
                            </m:oMath>
                          </a14:m>
                          <a:endParaRPr lang="zh-CN" altLang="en-US" sz="2000" b="1" dirty="0">
                            <a:solidFill>
                              <a:schemeClr val="bg1"/>
                            </a:solidFill>
                            <a:latin typeface="Comic Sans MS" panose="030F0902030302020204" pitchFamily="66" charset="0"/>
                            <a:ea typeface="Corbel" charset="0"/>
                            <a:cs typeface="Corbel" charset="0"/>
                          </a:endParaRPr>
                        </a:p>
                      </a:txBody>
                      <a:tcPr anchor="ctr">
                        <a:solidFill>
                          <a:srgbClr val="6C64BD"/>
                        </a:solidFill>
                      </a:tcPr>
                    </a:tc>
                    <a:tc>
                      <a:txBody>
                        <a:bodyPr/>
                        <a:lstStyle/>
                        <a:p>
                          <a:pPr algn="ctr"/>
                          <a:r>
                            <a:rPr lang="en-US" altLang="zh-CN" sz="2000" b="1" dirty="0">
                              <a:solidFill>
                                <a:schemeClr val="bg1"/>
                              </a:solidFill>
                              <a:latin typeface="Comic Sans MS" panose="030F0902030302020204" pitchFamily="66" charset="0"/>
                              <a:ea typeface="Corbel" charset="0"/>
                              <a:cs typeface="Corbel" charset="0"/>
                            </a:rPr>
                            <a:t>#edges </a:t>
                          </a:r>
                          <a14:m>
                            <m:oMath xmlns:m="http://schemas.openxmlformats.org/officeDocument/2006/math">
                              <m:r>
                                <a:rPr lang="en-US" altLang="zh-CN" sz="2000" b="1" i="1" smtClean="0">
                                  <a:solidFill>
                                    <a:schemeClr val="bg1"/>
                                  </a:solidFill>
                                  <a:latin typeface="Cambria Math" panose="02040503050406030204" pitchFamily="18" charset="0"/>
                                  <a:ea typeface="Corbel" charset="0"/>
                                  <a:cs typeface="Corbel" charset="0"/>
                                </a:rPr>
                                <m:t>𝒎</m:t>
                              </m:r>
                            </m:oMath>
                          </a14:m>
                          <a:endParaRPr lang="zh-CN" altLang="en-US" sz="2000" b="1" dirty="0">
                            <a:solidFill>
                              <a:schemeClr val="bg1"/>
                            </a:solidFill>
                            <a:latin typeface="Comic Sans MS" panose="030F0902030302020204" pitchFamily="66" charset="0"/>
                            <a:ea typeface="Corbel" charset="0"/>
                            <a:cs typeface="Corbel" charset="0"/>
                          </a:endParaRPr>
                        </a:p>
                      </a:txBody>
                      <a:tcPr anchor="ctr">
                        <a:solidFill>
                          <a:srgbClr val="6C64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bg1"/>
                              </a:solidFill>
                              <a:latin typeface="Comic Sans MS" panose="030F0902030302020204" pitchFamily="66" charset="0"/>
                            </a:rPr>
                            <a:t>MaxDegree</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b="1" dirty="0" err="1">
                              <a:solidFill>
                                <a:schemeClr val="bg1"/>
                              </a:solidFill>
                              <a:latin typeface="Comic Sans MS" panose="030F0902030302020204" pitchFamily="66" charset="0"/>
                            </a:rPr>
                            <a:t>AvgDegree</a:t>
                          </a:r>
                          <a:endParaRPr lang="zh-CN" altLang="en-US" b="1" dirty="0">
                            <a:solidFill>
                              <a:schemeClr val="bg1"/>
                            </a:solidFill>
                            <a:latin typeface="Comic Sans MS" panose="030F0902030302020204" pitchFamily="66" charset="0"/>
                          </a:endParaRPr>
                        </a:p>
                      </a:txBody>
                      <a:tcPr>
                        <a:solidFill>
                          <a:srgbClr val="6C64BD"/>
                        </a:solidFill>
                      </a:tcPr>
                    </a:tc>
                    <a:extLst>
                      <a:ext uri="{0D108BD9-81ED-4DB2-BD59-A6C34878D82A}">
                        <a16:rowId xmlns:a16="http://schemas.microsoft.com/office/drawing/2014/main" val="2646638729"/>
                      </a:ext>
                    </a:extLst>
                  </a:tr>
                  <a:tr h="370840">
                    <a:tc>
                      <a:txBody>
                        <a:bodyPr/>
                        <a:lstStyle/>
                        <a:p>
                          <a:pPr algn="ctr"/>
                          <a:r>
                            <a:rPr lang="en-US" altLang="zh-CN" sz="2000" dirty="0">
                              <a:latin typeface="Corbel" panose="020B0503020204020204" pitchFamily="34" charset="0"/>
                            </a:rPr>
                            <a:t>ca-</a:t>
                          </a:r>
                          <a:r>
                            <a:rPr lang="en-US" altLang="zh-CN" sz="2000" dirty="0" err="1">
                              <a:latin typeface="Corbel" panose="020B0503020204020204" pitchFamily="34" charset="0"/>
                            </a:rPr>
                            <a:t>HepPh</a:t>
                          </a:r>
                          <a:endParaRPr lang="zh-CN" altLang="en-US" sz="2000" dirty="0">
                            <a:latin typeface="Corbel" panose="020B0503020204020204" pitchFamily="34"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12,008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236,978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491</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20</a:t>
                          </a:r>
                          <a:endParaRPr lang="zh-CN" altLang="en-US" dirty="0">
                            <a:latin typeface="Comic Sans MS" panose="030F0902030302020204" pitchFamily="66" charset="0"/>
                            <a:cs typeface="Cavolini" panose="03000502040302020204" pitchFamily="66" charset="0"/>
                          </a:endParaRPr>
                        </a:p>
                      </a:txBody>
                      <a:tcPr>
                        <a:solidFill>
                          <a:schemeClr val="bg1"/>
                        </a:solidFill>
                      </a:tcPr>
                    </a:tc>
                    <a:extLst>
                      <a:ext uri="{0D108BD9-81ED-4DB2-BD59-A6C34878D82A}">
                        <a16:rowId xmlns:a16="http://schemas.microsoft.com/office/drawing/2014/main" val="2799627906"/>
                      </a:ext>
                    </a:extLst>
                  </a:tr>
                  <a:tr h="370840">
                    <a:tc>
                      <a:txBody>
                        <a:bodyPr/>
                        <a:lstStyle/>
                        <a:p>
                          <a:pPr algn="ctr"/>
                          <a:r>
                            <a:rPr lang="en-US" altLang="zh-CN" sz="2000" dirty="0">
                              <a:latin typeface="Corbel" panose="020B0503020204020204" pitchFamily="34" charset="0"/>
                            </a:rPr>
                            <a:t>It-2004</a:t>
                          </a:r>
                          <a:endParaRPr lang="zh-CN" altLang="en-US" sz="2000" dirty="0">
                            <a:latin typeface="Corbel" panose="020B0503020204020204" pitchFamily="34"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41,290,682</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1,135,718,909</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1,326,744</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28</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extLst>
                      <a:ext uri="{0D108BD9-81ED-4DB2-BD59-A6C34878D82A}">
                        <a16:rowId xmlns:a16="http://schemas.microsoft.com/office/drawing/2014/main" val="294794408"/>
                      </a:ext>
                    </a:extLst>
                  </a:tr>
                </a:tbl>
              </a:graphicData>
            </a:graphic>
          </p:graphicFrame>
        </mc:Choice>
        <mc:Fallback xmlns="">
          <p:graphicFrame>
            <p:nvGraphicFramePr>
              <p:cNvPr id="6" name="表格 5">
                <a:extLst>
                  <a:ext uri="{FF2B5EF4-FFF2-40B4-BE49-F238E27FC236}">
                    <a16:creationId xmlns:a16="http://schemas.microsoft.com/office/drawing/2014/main" id="{8F24F704-4A46-774B-B83D-336E8D32B242}"/>
                  </a:ext>
                </a:extLst>
              </p:cNvPr>
              <p:cNvGraphicFramePr>
                <a:graphicFrameLocks noGrp="1"/>
              </p:cNvGraphicFramePr>
              <p:nvPr>
                <p:extLst>
                  <p:ext uri="{D42A27DB-BD31-4B8C-83A1-F6EECF244321}">
                    <p14:modId xmlns:p14="http://schemas.microsoft.com/office/powerpoint/2010/main" val="2516805475"/>
                  </p:ext>
                </p:extLst>
              </p:nvPr>
            </p:nvGraphicFramePr>
            <p:xfrm>
              <a:off x="683567" y="3323565"/>
              <a:ext cx="7776865" cy="118872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1144026550"/>
                        </a:ext>
                      </a:extLst>
                    </a:gridCol>
                    <a:gridCol w="1572360">
                      <a:extLst>
                        <a:ext uri="{9D8B030D-6E8A-4147-A177-3AD203B41FA5}">
                          <a16:colId xmlns:a16="http://schemas.microsoft.com/office/drawing/2014/main" val="696007427"/>
                        </a:ext>
                      </a:extLst>
                    </a:gridCol>
                    <a:gridCol w="1812016">
                      <a:extLst>
                        <a:ext uri="{9D8B030D-6E8A-4147-A177-3AD203B41FA5}">
                          <a16:colId xmlns:a16="http://schemas.microsoft.com/office/drawing/2014/main" val="1694133150"/>
                        </a:ext>
                      </a:extLst>
                    </a:gridCol>
                    <a:gridCol w="1512168">
                      <a:extLst>
                        <a:ext uri="{9D8B030D-6E8A-4147-A177-3AD203B41FA5}">
                          <a16:colId xmlns:a16="http://schemas.microsoft.com/office/drawing/2014/main" val="4121900463"/>
                        </a:ext>
                      </a:extLst>
                    </a:gridCol>
                    <a:gridCol w="1440161">
                      <a:extLst>
                        <a:ext uri="{9D8B030D-6E8A-4147-A177-3AD203B41FA5}">
                          <a16:colId xmlns:a16="http://schemas.microsoft.com/office/drawing/2014/main" val="3274971195"/>
                        </a:ext>
                      </a:extLst>
                    </a:gridCol>
                  </a:tblGrid>
                  <a:tr h="396240">
                    <a:tc>
                      <a:txBody>
                        <a:bodyPr/>
                        <a:lstStyle/>
                        <a:p>
                          <a:pPr algn="ctr"/>
                          <a:r>
                            <a:rPr lang="en-US" altLang="zh-CN" b="1" dirty="0">
                              <a:solidFill>
                                <a:schemeClr val="bg1"/>
                              </a:solidFill>
                              <a:latin typeface="Comic Sans MS" panose="030F0902030302020204" pitchFamily="66" charset="0"/>
                            </a:rPr>
                            <a:t>Dataset</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endParaRPr lang="zh-CN"/>
                        </a:p>
                      </a:txBody>
                      <a:tcPr anchor="ctr">
                        <a:blipFill>
                          <a:blip r:embed="rId3"/>
                          <a:stretch>
                            <a:fillRect l="-91935" t="-6250" r="-303226" b="-218750"/>
                          </a:stretch>
                        </a:blipFill>
                      </a:tcPr>
                    </a:tc>
                    <a:tc>
                      <a:txBody>
                        <a:bodyPr/>
                        <a:lstStyle/>
                        <a:p>
                          <a:endParaRPr lang="zh-CN"/>
                        </a:p>
                      </a:txBody>
                      <a:tcPr anchor="ctr">
                        <a:blipFill>
                          <a:blip r:embed="rId3"/>
                          <a:stretch>
                            <a:fillRect l="-166434" t="-6250" r="-162937" b="-21875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a:solidFill>
                                <a:schemeClr val="bg1"/>
                              </a:solidFill>
                              <a:latin typeface="Comic Sans MS" panose="030F0902030302020204" pitchFamily="66" charset="0"/>
                            </a:rPr>
                            <a:t>MaxDegree</a:t>
                          </a:r>
                          <a:endParaRPr lang="zh-CN" altLang="en-US" b="1" dirty="0">
                            <a:solidFill>
                              <a:schemeClr val="bg1"/>
                            </a:solidFill>
                            <a:latin typeface="Comic Sans MS" panose="030F0902030302020204" pitchFamily="66" charset="0"/>
                          </a:endParaRPr>
                        </a:p>
                      </a:txBody>
                      <a:tcPr>
                        <a:solidFill>
                          <a:srgbClr val="6C64BD"/>
                        </a:solidFill>
                      </a:tcPr>
                    </a:tc>
                    <a:tc>
                      <a:txBody>
                        <a:bodyPr/>
                        <a:lstStyle/>
                        <a:p>
                          <a:pPr algn="ctr"/>
                          <a:r>
                            <a:rPr lang="en-US" altLang="zh-CN" b="1" dirty="0" err="1">
                              <a:solidFill>
                                <a:schemeClr val="bg1"/>
                              </a:solidFill>
                              <a:latin typeface="Comic Sans MS" panose="030F0902030302020204" pitchFamily="66" charset="0"/>
                            </a:rPr>
                            <a:t>AvgDegree</a:t>
                          </a:r>
                          <a:endParaRPr lang="zh-CN" altLang="en-US" b="1" dirty="0">
                            <a:solidFill>
                              <a:schemeClr val="bg1"/>
                            </a:solidFill>
                            <a:latin typeface="Comic Sans MS" panose="030F0902030302020204" pitchFamily="66" charset="0"/>
                          </a:endParaRPr>
                        </a:p>
                      </a:txBody>
                      <a:tcPr>
                        <a:solidFill>
                          <a:srgbClr val="6C64BD"/>
                        </a:solidFill>
                      </a:tcPr>
                    </a:tc>
                    <a:extLst>
                      <a:ext uri="{0D108BD9-81ED-4DB2-BD59-A6C34878D82A}">
                        <a16:rowId xmlns:a16="http://schemas.microsoft.com/office/drawing/2014/main" val="2646638729"/>
                      </a:ext>
                    </a:extLst>
                  </a:tr>
                  <a:tr h="396240">
                    <a:tc>
                      <a:txBody>
                        <a:bodyPr/>
                        <a:lstStyle/>
                        <a:p>
                          <a:pPr algn="ctr"/>
                          <a:r>
                            <a:rPr lang="en-US" altLang="zh-CN" sz="2000" dirty="0">
                              <a:latin typeface="Corbel" panose="020B0503020204020204" pitchFamily="34" charset="0"/>
                            </a:rPr>
                            <a:t>ca-</a:t>
                          </a:r>
                          <a:r>
                            <a:rPr lang="en-US" altLang="zh-CN" sz="2000" dirty="0" err="1">
                              <a:latin typeface="Corbel" panose="020B0503020204020204" pitchFamily="34" charset="0"/>
                            </a:rPr>
                            <a:t>HepPh</a:t>
                          </a:r>
                          <a:endParaRPr lang="zh-CN" altLang="en-US" sz="2000" dirty="0">
                            <a:latin typeface="Corbel" panose="020B0503020204020204" pitchFamily="34"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12,008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236,978</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491</a:t>
                          </a:r>
                          <a:endParaRPr lang="zh-CN" altLang="en-US" dirty="0">
                            <a:latin typeface="Comic Sans MS" panose="030F0902030302020204" pitchFamily="66" charset="0"/>
                            <a:cs typeface="Cavolini" panose="03000502040302020204" pitchFamily="66" charset="0"/>
                          </a:endParaRPr>
                        </a:p>
                      </a:txBody>
                      <a:tcPr>
                        <a:solidFill>
                          <a:schemeClr val="bg1"/>
                        </a:solidFill>
                      </a:tcPr>
                    </a:tc>
                    <a:tc>
                      <a:txBody>
                        <a:bodyPr/>
                        <a:lstStyle/>
                        <a:p>
                          <a:pPr algn="ctr"/>
                          <a:r>
                            <a:rPr lang="en-US" altLang="zh-CN" dirty="0">
                              <a:latin typeface="Comic Sans MS" panose="030F0902030302020204" pitchFamily="66" charset="0"/>
                              <a:cs typeface="Cavolini" panose="03000502040302020204" pitchFamily="66" charset="0"/>
                            </a:rPr>
                            <a:t>20</a:t>
                          </a:r>
                          <a:endParaRPr lang="zh-CN" altLang="en-US" dirty="0">
                            <a:latin typeface="Comic Sans MS" panose="030F0902030302020204" pitchFamily="66" charset="0"/>
                            <a:cs typeface="Cavolini" panose="03000502040302020204" pitchFamily="66" charset="0"/>
                          </a:endParaRPr>
                        </a:p>
                      </a:txBody>
                      <a:tcPr>
                        <a:solidFill>
                          <a:schemeClr val="bg1"/>
                        </a:solidFill>
                      </a:tcPr>
                    </a:tc>
                    <a:extLst>
                      <a:ext uri="{0D108BD9-81ED-4DB2-BD59-A6C34878D82A}">
                        <a16:rowId xmlns:a16="http://schemas.microsoft.com/office/drawing/2014/main" val="2799627906"/>
                      </a:ext>
                    </a:extLst>
                  </a:tr>
                  <a:tr h="396240">
                    <a:tc>
                      <a:txBody>
                        <a:bodyPr/>
                        <a:lstStyle/>
                        <a:p>
                          <a:pPr algn="ctr"/>
                          <a:r>
                            <a:rPr lang="en-US" altLang="zh-CN" sz="2000" dirty="0">
                              <a:latin typeface="Corbel" panose="020B0503020204020204" pitchFamily="34" charset="0"/>
                            </a:rPr>
                            <a:t>It-2004</a:t>
                          </a:r>
                          <a:endParaRPr lang="zh-CN" altLang="en-US" sz="2000" dirty="0">
                            <a:latin typeface="Corbel" panose="020B0503020204020204" pitchFamily="34"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41,290,682</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1,135,718,909</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1,326,744</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tc>
                      <a:txBody>
                        <a:bodyPr/>
                        <a:lstStyle/>
                        <a:p>
                          <a:pPr algn="ctr"/>
                          <a:r>
                            <a:rPr lang="en-US" altLang="zh-CN" dirty="0">
                              <a:latin typeface="Comic Sans MS" panose="030F0902030302020204" pitchFamily="66" charset="0"/>
                              <a:cs typeface="Cavolini" panose="03000502040302020204" pitchFamily="66" charset="0"/>
                            </a:rPr>
                            <a:t>28</a:t>
                          </a:r>
                          <a:endParaRPr lang="zh-CN" altLang="en-US" dirty="0">
                            <a:latin typeface="Comic Sans MS" panose="030F0902030302020204" pitchFamily="66" charset="0"/>
                            <a:cs typeface="Cavolini" panose="03000502040302020204" pitchFamily="66" charset="0"/>
                          </a:endParaRPr>
                        </a:p>
                      </a:txBody>
                      <a:tcPr>
                        <a:solidFill>
                          <a:schemeClr val="accent5"/>
                        </a:solidFill>
                      </a:tcPr>
                    </a:tc>
                    <a:extLst>
                      <a:ext uri="{0D108BD9-81ED-4DB2-BD59-A6C34878D82A}">
                        <a16:rowId xmlns:a16="http://schemas.microsoft.com/office/drawing/2014/main" val="294794408"/>
                      </a:ext>
                    </a:extLst>
                  </a:tr>
                </a:tbl>
              </a:graphicData>
            </a:graphic>
          </p:graphicFrame>
        </mc:Fallback>
      </mc:AlternateContent>
      <p:sp>
        <p:nvSpPr>
          <p:cNvPr id="5" name="椭圆 4">
            <a:extLst>
              <a:ext uri="{FF2B5EF4-FFF2-40B4-BE49-F238E27FC236}">
                <a16:creationId xmlns:a16="http://schemas.microsoft.com/office/drawing/2014/main" id="{DFF9372A-1356-7E4E-BFDF-1951DC50C71D}"/>
              </a:ext>
            </a:extLst>
          </p:cNvPr>
          <p:cNvSpPr/>
          <p:nvPr/>
        </p:nvSpPr>
        <p:spPr>
          <a:xfrm>
            <a:off x="5652120" y="3620560"/>
            <a:ext cx="1224136" cy="11887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椭圆 7">
            <a:extLst>
              <a:ext uri="{FF2B5EF4-FFF2-40B4-BE49-F238E27FC236}">
                <a16:creationId xmlns:a16="http://schemas.microsoft.com/office/drawing/2014/main" id="{75F309F1-68B5-AE45-9172-3B5DB82A6F40}"/>
              </a:ext>
            </a:extLst>
          </p:cNvPr>
          <p:cNvSpPr/>
          <p:nvPr/>
        </p:nvSpPr>
        <p:spPr>
          <a:xfrm>
            <a:off x="7164288" y="3620560"/>
            <a:ext cx="1224136" cy="11887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A2AC63F6-A62A-E04B-8053-FB93175C14AB}"/>
              </a:ext>
            </a:extLst>
          </p:cNvPr>
          <p:cNvSpPr txBox="1"/>
          <p:nvPr/>
        </p:nvSpPr>
        <p:spPr>
          <a:xfrm>
            <a:off x="5436096" y="5117122"/>
            <a:ext cx="1800200" cy="400110"/>
          </a:xfrm>
          <a:prstGeom prst="rect">
            <a:avLst/>
          </a:prstGeom>
          <a:noFill/>
        </p:spPr>
        <p:txBody>
          <a:bodyPr wrap="square" rtlCol="0">
            <a:spAutoFit/>
          </a:bodyPr>
          <a:lstStyle/>
          <a:p>
            <a:r>
              <a:rPr kumimoji="1" lang="en-US" altLang="zh-CN" sz="2000" b="0" dirty="0">
                <a:latin typeface="Corbel" panose="020B0503020204020204" pitchFamily="34" charset="0"/>
              </a:rPr>
              <a:t>Quite different</a:t>
            </a:r>
            <a:endParaRPr kumimoji="1" lang="zh-CN" altLang="en-US" sz="2000" b="0" dirty="0">
              <a:latin typeface="Corbel" panose="020B0503020204020204" pitchFamily="34" charset="0"/>
            </a:endParaRPr>
          </a:p>
        </p:txBody>
      </p:sp>
      <p:sp>
        <p:nvSpPr>
          <p:cNvPr id="10" name="文本框 9">
            <a:extLst>
              <a:ext uri="{FF2B5EF4-FFF2-40B4-BE49-F238E27FC236}">
                <a16:creationId xmlns:a16="http://schemas.microsoft.com/office/drawing/2014/main" id="{5A58316A-7F34-514C-8A59-AE9F91D120E6}"/>
              </a:ext>
            </a:extLst>
          </p:cNvPr>
          <p:cNvSpPr txBox="1"/>
          <p:nvPr/>
        </p:nvSpPr>
        <p:spPr>
          <a:xfrm>
            <a:off x="7452320" y="5117122"/>
            <a:ext cx="1152128" cy="400110"/>
          </a:xfrm>
          <a:prstGeom prst="rect">
            <a:avLst/>
          </a:prstGeom>
          <a:noFill/>
        </p:spPr>
        <p:txBody>
          <a:bodyPr wrap="square" rtlCol="0">
            <a:spAutoFit/>
          </a:bodyPr>
          <a:lstStyle/>
          <a:p>
            <a:r>
              <a:rPr kumimoji="1" lang="en-US" altLang="zh-CN" sz="2000" b="0" dirty="0">
                <a:latin typeface="Corbel" panose="020B0503020204020204" pitchFamily="34" charset="0"/>
              </a:rPr>
              <a:t>Similar</a:t>
            </a:r>
            <a:endParaRPr kumimoji="1" lang="zh-CN" altLang="en-US" sz="2000" b="0" dirty="0">
              <a:latin typeface="Corbel" panose="020B0503020204020204" pitchFamily="34" charset="0"/>
            </a:endParaRPr>
          </a:p>
        </p:txBody>
      </p:sp>
      <p:sp>
        <p:nvSpPr>
          <p:cNvPr id="11" name="下箭头 10">
            <a:extLst>
              <a:ext uri="{FF2B5EF4-FFF2-40B4-BE49-F238E27FC236}">
                <a16:creationId xmlns:a16="http://schemas.microsoft.com/office/drawing/2014/main" id="{0CC5FDB9-77B7-AB4C-8970-FC9CC1FF498F}"/>
              </a:ext>
            </a:extLst>
          </p:cNvPr>
          <p:cNvSpPr/>
          <p:nvPr/>
        </p:nvSpPr>
        <p:spPr>
          <a:xfrm>
            <a:off x="6231780" y="4809281"/>
            <a:ext cx="140420" cy="2736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下箭头 11">
            <a:extLst>
              <a:ext uri="{FF2B5EF4-FFF2-40B4-BE49-F238E27FC236}">
                <a16:creationId xmlns:a16="http://schemas.microsoft.com/office/drawing/2014/main" id="{6C7AFCCD-F005-3E42-958D-682AD20D542C}"/>
              </a:ext>
            </a:extLst>
          </p:cNvPr>
          <p:cNvSpPr/>
          <p:nvPr/>
        </p:nvSpPr>
        <p:spPr>
          <a:xfrm>
            <a:off x="7748488" y="4826388"/>
            <a:ext cx="140420" cy="27362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71922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760040" y="2247007"/>
            <a:ext cx="7772400" cy="1470025"/>
          </a:xfrm>
        </p:spPr>
        <p:txBody>
          <a:bodyPr/>
          <a:lstStyle/>
          <a:p>
            <a:pPr algn="ctr"/>
            <a:r>
              <a:rPr lang="en-US" altLang="zh-CN" sz="4800" dirty="0">
                <a:latin typeface="+mj-lt"/>
                <a:cs typeface="Cavolini" panose="03000502040302020204" pitchFamily="66" charset="0"/>
              </a:rPr>
              <a:t>Our Contributions</a:t>
            </a:r>
            <a:endParaRPr lang="zh-CN" altLang="en-US" sz="4800" dirty="0">
              <a:latin typeface="+mj-lt"/>
              <a:cs typeface="Cavolini" panose="03000502040302020204" pitchFamily="66" charset="0"/>
            </a:endParaRPr>
          </a:p>
        </p:txBody>
      </p:sp>
    </p:spTree>
    <p:extLst>
      <p:ext uri="{BB962C8B-B14F-4D97-AF65-F5344CB8AC3E}">
        <p14:creationId xmlns:p14="http://schemas.microsoft.com/office/powerpoint/2010/main" val="173408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B36D4-40EF-4E3A-AD15-1AB3EA661FA3}"/>
              </a:ext>
            </a:extLst>
          </p:cNvPr>
          <p:cNvSpPr>
            <a:spLocks noGrp="1"/>
          </p:cNvSpPr>
          <p:nvPr>
            <p:ph type="title"/>
          </p:nvPr>
        </p:nvSpPr>
        <p:spPr>
          <a:xfrm>
            <a:off x="971600" y="140048"/>
            <a:ext cx="7868564" cy="1128712"/>
          </a:xfrm>
        </p:spPr>
        <p:txBody>
          <a:bodyPr/>
          <a:lstStyle/>
          <a:p>
            <a:r>
              <a:rPr lang="en-US" altLang="zh-CN" sz="3000" dirty="0"/>
              <a:t>Provide ground truths on large graphs</a:t>
            </a:r>
            <a:endParaRPr lang="zh-CN" altLang="en-US" sz="3000" dirty="0"/>
          </a:p>
        </p:txBody>
      </p:sp>
      <mc:AlternateContent xmlns:mc="http://schemas.openxmlformats.org/markup-compatibility/2006">
        <mc:Choice xmlns:a14="http://schemas.microsoft.com/office/drawing/2010/main" Requires="a14">
          <p:graphicFrame>
            <p:nvGraphicFramePr>
              <p:cNvPr id="7" name="表格 6">
                <a:extLst>
                  <a:ext uri="{FF2B5EF4-FFF2-40B4-BE49-F238E27FC236}">
                    <a16:creationId xmlns:a16="http://schemas.microsoft.com/office/drawing/2014/main" id="{07CB4F88-0865-114C-BB83-C24711E7FA99}"/>
                  </a:ext>
                </a:extLst>
              </p:cNvPr>
              <p:cNvGraphicFramePr>
                <a:graphicFrameLocks noGrp="1"/>
              </p:cNvGraphicFramePr>
              <p:nvPr>
                <p:extLst>
                  <p:ext uri="{D42A27DB-BD31-4B8C-83A1-F6EECF244321}">
                    <p14:modId xmlns:p14="http://schemas.microsoft.com/office/powerpoint/2010/main" val="845487554"/>
                  </p:ext>
                </p:extLst>
              </p:nvPr>
            </p:nvGraphicFramePr>
            <p:xfrm>
              <a:off x="179512" y="3692071"/>
              <a:ext cx="8784975" cy="2185201"/>
            </p:xfrm>
            <a:graphic>
              <a:graphicData uri="http://schemas.openxmlformats.org/drawingml/2006/table">
                <a:tbl>
                  <a:tblPr firstRow="1" bandRow="1">
                    <a:tableStyleId>{5940675A-B579-460E-94D1-54222C63F5DA}</a:tableStyleId>
                  </a:tblPr>
                  <a:tblGrid>
                    <a:gridCol w="1756995">
                      <a:extLst>
                        <a:ext uri="{9D8B030D-6E8A-4147-A177-3AD203B41FA5}">
                          <a16:colId xmlns:a16="http://schemas.microsoft.com/office/drawing/2014/main" val="20000"/>
                        </a:ext>
                      </a:extLst>
                    </a:gridCol>
                    <a:gridCol w="1267341">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232247">
                      <a:extLst>
                        <a:ext uri="{9D8B030D-6E8A-4147-A177-3AD203B41FA5}">
                          <a16:colId xmlns:a16="http://schemas.microsoft.com/office/drawing/2014/main" val="2414094618"/>
                        </a:ext>
                      </a:extLst>
                    </a:gridCol>
                  </a:tblGrid>
                  <a:tr h="396405">
                    <a:tc>
                      <a:txBody>
                        <a:bodyPr/>
                        <a:lstStyle/>
                        <a:p>
                          <a:pPr algn="ctr"/>
                          <a:r>
                            <a:rPr lang="en-US" altLang="zh-CN" sz="2000" dirty="0">
                              <a:latin typeface="Comic Sans MS" panose="030F0902030302020204" pitchFamily="66" charset="0"/>
                            </a:rPr>
                            <a:t>Dataset </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rPr>
                            <a:t>Type</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ea typeface="Corbel" charset="0"/>
                              <a:cs typeface="Corbel" charset="0"/>
                            </a:rPr>
                            <a:t>#nodes </a:t>
                          </a:r>
                          <a14:m>
                            <m:oMath xmlns:m="http://schemas.openxmlformats.org/officeDocument/2006/math">
                              <m:r>
                                <a:rPr lang="en-US" altLang="zh-CN" sz="2000" b="0" i="1" smtClean="0">
                                  <a:latin typeface="Cambria Math" panose="02040503050406030204" pitchFamily="18" charset="0"/>
                                  <a:ea typeface="Corbel" charset="0"/>
                                  <a:cs typeface="Corbel" charset="0"/>
                                </a:rPr>
                                <m:t>𝑛</m:t>
                              </m:r>
                            </m:oMath>
                          </a14:m>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ea typeface="Corbel" charset="0"/>
                              <a:cs typeface="Corbel" charset="0"/>
                            </a:rPr>
                            <a:t>#edges </a:t>
                          </a:r>
                          <a14:m>
                            <m:oMath xmlns:m="http://schemas.openxmlformats.org/officeDocument/2006/math">
                              <m:r>
                                <a:rPr lang="en-US" altLang="zh-CN" sz="2000" b="0" i="1" smtClean="0">
                                  <a:latin typeface="Cambria Math" panose="02040503050406030204" pitchFamily="18" charset="0"/>
                                  <a:ea typeface="Corbel" charset="0"/>
                                  <a:cs typeface="Corbel" charset="0"/>
                                </a:rPr>
                                <m:t>𝑚</m:t>
                              </m:r>
                            </m:oMath>
                          </a14:m>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solidFill>
                                <a:schemeClr val="tx1"/>
                              </a:solidFill>
                              <a:latin typeface="Comic Sans MS" panose="030F0902030302020204" pitchFamily="66" charset="0"/>
                              <a:ea typeface="Corbel" charset="0"/>
                              <a:cs typeface="Corbel" charset="0"/>
                            </a:rPr>
                            <a:t>Query time </a:t>
                          </a:r>
                          <a:endParaRPr lang="zh-CN" altLang="en-US" sz="200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0"/>
                      </a:ext>
                    </a:extLst>
                  </a:tr>
                  <a:tr h="447199">
                    <a:tc>
                      <a:txBody>
                        <a:bodyPr/>
                        <a:lstStyle/>
                        <a:p>
                          <a:pPr algn="ctr"/>
                          <a:r>
                            <a:rPr lang="en-US" altLang="zh-CN" b="0" dirty="0" err="1">
                              <a:solidFill>
                                <a:schemeClr val="tx1"/>
                              </a:solidFill>
                              <a:latin typeface="Corbel" panose="020B0503020204020204" pitchFamily="34" charset="0"/>
                              <a:ea typeface="Corbel" charset="0"/>
                              <a:cs typeface="Corbel" charset="0"/>
                            </a:rPr>
                            <a:t>Dblp</a:t>
                          </a:r>
                          <a:r>
                            <a:rPr lang="en-US" altLang="zh-CN" b="0" dirty="0">
                              <a:solidFill>
                                <a:schemeClr val="tx1"/>
                              </a:solidFill>
                              <a:latin typeface="Corbel" panose="020B0503020204020204" pitchFamily="34" charset="0"/>
                              <a:ea typeface="Corbel" charset="0"/>
                              <a:cs typeface="Corbel" charset="0"/>
                            </a:rPr>
                            <a:t>-author</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undirected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5,425,963</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17,298,032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76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3287681725"/>
                      </a:ext>
                    </a:extLst>
                  </a:tr>
                  <a:tr h="447199">
                    <a:tc>
                      <a:txBody>
                        <a:bodyPr/>
                        <a:lstStyle/>
                        <a:p>
                          <a:pPr algn="ctr"/>
                          <a:r>
                            <a:rPr lang="en-US" altLang="zh-CN" b="0" dirty="0">
                              <a:solidFill>
                                <a:schemeClr val="tx1"/>
                              </a:solidFill>
                              <a:latin typeface="Corbel" panose="020B0503020204020204" pitchFamily="34" charset="0"/>
                              <a:ea typeface="Corbel" charset="0"/>
                              <a:cs typeface="Corbel" charset="0"/>
                            </a:rPr>
                            <a:t>Indochina-2004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7,414,768</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191,606,827</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78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252137818"/>
                      </a:ext>
                    </a:extLst>
                  </a:tr>
                  <a:tr h="447199">
                    <a:tc>
                      <a:txBody>
                        <a:bodyPr/>
                        <a:lstStyle/>
                        <a:p>
                          <a:pPr algn="ctr"/>
                          <a:r>
                            <a:rPr lang="en-US" altLang="zh-CN" b="0" dirty="0">
                              <a:solidFill>
                                <a:schemeClr val="tx1"/>
                              </a:solidFill>
                              <a:latin typeface="Corbel" panose="020B0503020204020204" pitchFamily="34" charset="0"/>
                            </a:rPr>
                            <a:t>It-2004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41,291,594</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1,150,725,436</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2574 s = 43 min</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2758843136"/>
                      </a:ext>
                    </a:extLst>
                  </a:tr>
                  <a:tr h="447199">
                    <a:tc>
                      <a:txBody>
                        <a:bodyPr/>
                        <a:lstStyle/>
                        <a:p>
                          <a:pPr algn="ctr"/>
                          <a:r>
                            <a:rPr lang="en-US" altLang="zh-CN" b="0" dirty="0">
                              <a:solidFill>
                                <a:schemeClr val="tx1"/>
                              </a:solidFill>
                              <a:latin typeface="Corbel" panose="020B0503020204020204" pitchFamily="34" charset="0"/>
                            </a:rPr>
                            <a:t>Twitter-2010</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41,652,230</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1,468,365,182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8649 s = 2.4 h</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2"/>
                      </a:ext>
                    </a:extLst>
                  </a:tr>
                </a:tbl>
              </a:graphicData>
            </a:graphic>
          </p:graphicFrame>
        </mc:Choice>
        <mc:Fallback>
          <p:graphicFrame>
            <p:nvGraphicFramePr>
              <p:cNvPr id="7" name="表格 6">
                <a:extLst>
                  <a:ext uri="{FF2B5EF4-FFF2-40B4-BE49-F238E27FC236}">
                    <a16:creationId xmlns:a16="http://schemas.microsoft.com/office/drawing/2014/main" id="{07CB4F88-0865-114C-BB83-C24711E7FA99}"/>
                  </a:ext>
                </a:extLst>
              </p:cNvPr>
              <p:cNvGraphicFramePr>
                <a:graphicFrameLocks noGrp="1"/>
              </p:cNvGraphicFramePr>
              <p:nvPr>
                <p:extLst>
                  <p:ext uri="{D42A27DB-BD31-4B8C-83A1-F6EECF244321}">
                    <p14:modId xmlns:p14="http://schemas.microsoft.com/office/powerpoint/2010/main" val="845487554"/>
                  </p:ext>
                </p:extLst>
              </p:nvPr>
            </p:nvGraphicFramePr>
            <p:xfrm>
              <a:off x="179512" y="3692071"/>
              <a:ext cx="8784975" cy="2185201"/>
            </p:xfrm>
            <a:graphic>
              <a:graphicData uri="http://schemas.openxmlformats.org/drawingml/2006/table">
                <a:tbl>
                  <a:tblPr firstRow="1" bandRow="1">
                    <a:tableStyleId>{5940675A-B579-460E-94D1-54222C63F5DA}</a:tableStyleId>
                  </a:tblPr>
                  <a:tblGrid>
                    <a:gridCol w="1756995">
                      <a:extLst>
                        <a:ext uri="{9D8B030D-6E8A-4147-A177-3AD203B41FA5}">
                          <a16:colId xmlns:a16="http://schemas.microsoft.com/office/drawing/2014/main" val="20000"/>
                        </a:ext>
                      </a:extLst>
                    </a:gridCol>
                    <a:gridCol w="1267341">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2232247">
                      <a:extLst>
                        <a:ext uri="{9D8B030D-6E8A-4147-A177-3AD203B41FA5}">
                          <a16:colId xmlns:a16="http://schemas.microsoft.com/office/drawing/2014/main" val="2414094618"/>
                        </a:ext>
                      </a:extLst>
                    </a:gridCol>
                  </a:tblGrid>
                  <a:tr h="396405">
                    <a:tc>
                      <a:txBody>
                        <a:bodyPr/>
                        <a:lstStyle/>
                        <a:p>
                          <a:pPr algn="ctr"/>
                          <a:r>
                            <a:rPr lang="en-US" altLang="zh-CN" sz="2000" dirty="0">
                              <a:latin typeface="Comic Sans MS" panose="030F0902030302020204" pitchFamily="66" charset="0"/>
                            </a:rPr>
                            <a:t>Dataset </a:t>
                          </a:r>
                          <a:endParaRPr lang="zh-CN" altLang="en-US" sz="2000" dirty="0">
                            <a:latin typeface="Comic Sans MS" panose="030F0902030302020204" pitchFamily="66" charset="0"/>
                            <a:ea typeface="Corbel" charset="0"/>
                            <a:cs typeface="Corbel" charset="0"/>
                          </a:endParaRPr>
                        </a:p>
                      </a:txBody>
                      <a:tcPr anchor="ctr"/>
                    </a:tc>
                    <a:tc>
                      <a:txBody>
                        <a:bodyPr/>
                        <a:lstStyle/>
                        <a:p>
                          <a:pPr algn="ctr"/>
                          <a:r>
                            <a:rPr lang="en-US" altLang="zh-CN" sz="2000" dirty="0">
                              <a:latin typeface="Comic Sans MS" panose="030F0902030302020204" pitchFamily="66" charset="0"/>
                            </a:rPr>
                            <a:t>Type</a:t>
                          </a:r>
                          <a:endParaRPr lang="zh-CN" altLang="en-US" sz="2000" dirty="0">
                            <a:latin typeface="Comic Sans MS" panose="030F0902030302020204" pitchFamily="66" charset="0"/>
                            <a:ea typeface="Corbel" charset="0"/>
                            <a:cs typeface="Corbel" charset="0"/>
                          </a:endParaRPr>
                        </a:p>
                      </a:txBody>
                      <a:tcPr anchor="ctr"/>
                    </a:tc>
                    <a:tc>
                      <a:txBody>
                        <a:bodyPr/>
                        <a:lstStyle/>
                        <a:p>
                          <a:endParaRPr lang="zh-CN"/>
                        </a:p>
                      </a:txBody>
                      <a:tcPr anchor="ctr">
                        <a:blipFill>
                          <a:blip r:embed="rId3"/>
                          <a:stretch>
                            <a:fillRect l="-168310" t="-6452" r="-220423" b="-470968"/>
                          </a:stretch>
                        </a:blipFill>
                      </a:tcPr>
                    </a:tc>
                    <a:tc>
                      <a:txBody>
                        <a:bodyPr/>
                        <a:lstStyle/>
                        <a:p>
                          <a:endParaRPr lang="zh-CN"/>
                        </a:p>
                      </a:txBody>
                      <a:tcPr anchor="ctr">
                        <a:blipFill>
                          <a:blip r:embed="rId3"/>
                          <a:stretch>
                            <a:fillRect l="-280147" t="-6452" r="-130147" b="-470968"/>
                          </a:stretch>
                        </a:blipFill>
                      </a:tcPr>
                    </a:tc>
                    <a:tc>
                      <a:txBody>
                        <a:bodyPr/>
                        <a:lstStyle/>
                        <a:p>
                          <a:pPr algn="ctr"/>
                          <a:r>
                            <a:rPr lang="en-US" altLang="zh-CN" sz="2000" dirty="0">
                              <a:solidFill>
                                <a:schemeClr val="tx1"/>
                              </a:solidFill>
                              <a:latin typeface="Comic Sans MS" panose="030F0902030302020204" pitchFamily="66" charset="0"/>
                              <a:ea typeface="Corbel" charset="0"/>
                              <a:cs typeface="Corbel" charset="0"/>
                            </a:rPr>
                            <a:t>Query time </a:t>
                          </a:r>
                          <a:endParaRPr lang="zh-CN" altLang="en-US" sz="200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0"/>
                      </a:ext>
                    </a:extLst>
                  </a:tr>
                  <a:tr h="447199">
                    <a:tc>
                      <a:txBody>
                        <a:bodyPr/>
                        <a:lstStyle/>
                        <a:p>
                          <a:pPr algn="ctr"/>
                          <a:r>
                            <a:rPr lang="en-US" altLang="zh-CN" b="0" dirty="0" err="1">
                              <a:solidFill>
                                <a:schemeClr val="tx1"/>
                              </a:solidFill>
                              <a:latin typeface="Corbel" panose="020B0503020204020204" pitchFamily="34" charset="0"/>
                              <a:ea typeface="Corbel" charset="0"/>
                              <a:cs typeface="Corbel" charset="0"/>
                            </a:rPr>
                            <a:t>Dblp</a:t>
                          </a:r>
                          <a:r>
                            <a:rPr lang="en-US" altLang="zh-CN" b="0" dirty="0">
                              <a:solidFill>
                                <a:schemeClr val="tx1"/>
                              </a:solidFill>
                              <a:latin typeface="Corbel" panose="020B0503020204020204" pitchFamily="34" charset="0"/>
                              <a:ea typeface="Corbel" charset="0"/>
                              <a:cs typeface="Corbel" charset="0"/>
                            </a:rPr>
                            <a:t>-author</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undirected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5,425,963</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17,298,032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76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3287681725"/>
                      </a:ext>
                    </a:extLst>
                  </a:tr>
                  <a:tr h="447199">
                    <a:tc>
                      <a:txBody>
                        <a:bodyPr/>
                        <a:lstStyle/>
                        <a:p>
                          <a:pPr algn="ctr"/>
                          <a:r>
                            <a:rPr lang="en-US" altLang="zh-CN" b="0" dirty="0">
                              <a:solidFill>
                                <a:schemeClr val="tx1"/>
                              </a:solidFill>
                              <a:latin typeface="Corbel" panose="020B0503020204020204" pitchFamily="34" charset="0"/>
                              <a:ea typeface="Corbel" charset="0"/>
                              <a:cs typeface="Corbel" charset="0"/>
                            </a:rPr>
                            <a:t>Indochina-2004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ea typeface="Corbel" charset="0"/>
                              <a:cs typeface="Corbel"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7,414,768</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191,606,827</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ea typeface="Corbel" charset="0"/>
                              <a:cs typeface="Corbel" charset="0"/>
                            </a:rPr>
                            <a:t>78 s</a:t>
                          </a:r>
                          <a:endParaRPr lang="zh-CN" altLang="en-US" sz="1600" b="0" dirty="0">
                            <a:solidFill>
                              <a:schemeClr val="tx1"/>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252137818"/>
                      </a:ext>
                    </a:extLst>
                  </a:tr>
                  <a:tr h="447199">
                    <a:tc>
                      <a:txBody>
                        <a:bodyPr/>
                        <a:lstStyle/>
                        <a:p>
                          <a:pPr algn="ctr"/>
                          <a:r>
                            <a:rPr lang="en-US" altLang="zh-CN" b="0" dirty="0">
                              <a:solidFill>
                                <a:schemeClr val="tx1"/>
                              </a:solidFill>
                              <a:latin typeface="Corbel" panose="020B0503020204020204" pitchFamily="34" charset="0"/>
                            </a:rPr>
                            <a:t>It-2004</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41,291,594</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1,150,725,436</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2574 s = 43 min</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2758843136"/>
                      </a:ext>
                    </a:extLst>
                  </a:tr>
                  <a:tr h="447199">
                    <a:tc>
                      <a:txBody>
                        <a:bodyPr/>
                        <a:lstStyle/>
                        <a:p>
                          <a:pPr algn="ctr"/>
                          <a:r>
                            <a:rPr lang="en-US" altLang="zh-CN" b="0" dirty="0">
                              <a:solidFill>
                                <a:schemeClr val="tx1"/>
                              </a:solidFill>
                              <a:latin typeface="Corbel" panose="020B0503020204020204" pitchFamily="34" charset="0"/>
                            </a:rPr>
                            <a:t>Twitter-2010</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dirty="0">
                              <a:solidFill>
                                <a:schemeClr val="tx1"/>
                              </a:solidFill>
                              <a:latin typeface="Corbel" panose="020B0503020204020204" pitchFamily="34" charset="0"/>
                            </a:rPr>
                            <a:t>directed</a:t>
                          </a:r>
                          <a:endParaRPr lang="zh-CN" altLang="en-US" b="0" dirty="0">
                            <a:solidFill>
                              <a:schemeClr val="tx1"/>
                            </a:solidFill>
                            <a:latin typeface="Corbel" panose="020B0503020204020204" pitchFamily="34"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41,652,230</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chemeClr val="tx1"/>
                              </a:solidFill>
                              <a:latin typeface="Comic Sans MS" panose="030F0902030302020204" pitchFamily="66" charset="0"/>
                            </a:rPr>
                            <a:t>1,468,365,182</a:t>
                          </a:r>
                          <a:endParaRPr lang="zh-CN" altLang="en-US" sz="1600" b="0" dirty="0">
                            <a:solidFill>
                              <a:schemeClr val="tx1"/>
                            </a:solidFill>
                            <a:latin typeface="Comic Sans MS" panose="030F0902030302020204" pitchFamily="66" charset="0"/>
                            <a:ea typeface="Corbel" charset="0"/>
                            <a:cs typeface="Corbel" charset="0"/>
                          </a:endParaRPr>
                        </a:p>
                      </a:txBody>
                      <a:tcPr anchor="ctr"/>
                    </a:tc>
                    <a:tc>
                      <a:txBody>
                        <a:bodyPr/>
                        <a:lstStyle/>
                        <a:p>
                          <a:pPr algn="ctr"/>
                          <a:r>
                            <a:rPr lang="en-US" altLang="zh-CN" sz="1600" b="0" dirty="0">
                              <a:solidFill>
                                <a:srgbClr val="C00000"/>
                              </a:solidFill>
                              <a:latin typeface="Comic Sans MS" panose="030F0902030302020204" pitchFamily="66" charset="0"/>
                              <a:ea typeface="Corbel" charset="0"/>
                              <a:cs typeface="Corbel" charset="0"/>
                            </a:rPr>
                            <a:t>8649 s = 2.4 h</a:t>
                          </a:r>
                          <a:endParaRPr lang="zh-CN" altLang="en-US" sz="1600" b="0" dirty="0">
                            <a:solidFill>
                              <a:srgbClr val="C00000"/>
                            </a:solidFill>
                            <a:latin typeface="Comic Sans MS" panose="030F0902030302020204" pitchFamily="66" charset="0"/>
                            <a:ea typeface="Corbel" charset="0"/>
                            <a:cs typeface="Corbel" charset="0"/>
                          </a:endParaRPr>
                        </a:p>
                      </a:txBody>
                      <a:tcPr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8" name="内容占位符 2">
                <a:extLst>
                  <a:ext uri="{FF2B5EF4-FFF2-40B4-BE49-F238E27FC236}">
                    <a16:creationId xmlns:a16="http://schemas.microsoft.com/office/drawing/2014/main" id="{2BB51120-E9B4-A04B-B906-DD8A7A51F171}"/>
                  </a:ext>
                </a:extLst>
              </p:cNvPr>
              <p:cNvSpPr>
                <a:spLocks noGrp="1"/>
              </p:cNvSpPr>
              <p:nvPr>
                <p:ph idx="1"/>
              </p:nvPr>
            </p:nvSpPr>
            <p:spPr>
              <a:xfrm>
                <a:off x="457199" y="1052736"/>
                <a:ext cx="8507287" cy="1440160"/>
              </a:xfrm>
            </p:spPr>
            <p:txBody>
              <a:bodyPr/>
              <a:lstStyle/>
              <a:p>
                <a:pPr algn="just">
                  <a:buFont typeface="Wingdings" pitchFamily="2" charset="2"/>
                  <a:buChar char="l"/>
                </a:pPr>
                <a:r>
                  <a:rPr lang="en-US" altLang="zh-CN" sz="2800" dirty="0" err="1">
                    <a:latin typeface="Comic Sans MS" panose="030F0902030302020204" pitchFamily="66" charset="0"/>
                  </a:rPr>
                  <a:t>ExactSim</a:t>
                </a:r>
                <a:r>
                  <a:rPr lang="en-US" altLang="zh-CN" sz="2800" dirty="0">
                    <a:latin typeface="Candara" panose="020E0502030303020204" pitchFamily="34" charset="0"/>
                  </a:rPr>
                  <a:t> is the </a:t>
                </a:r>
                <a:r>
                  <a:rPr lang="en-US" altLang="zh-CN" sz="2800" b="1" dirty="0">
                    <a:solidFill>
                      <a:srgbClr val="C00000"/>
                    </a:solidFill>
                    <a:latin typeface="Candara" panose="020E0502030303020204" pitchFamily="34" charset="0"/>
                  </a:rPr>
                  <a:t>first method </a:t>
                </a:r>
                <a:r>
                  <a:rPr lang="en-US" altLang="zh-CN" sz="2800" dirty="0">
                    <a:latin typeface="Candara" panose="020E0502030303020204" pitchFamily="34" charset="0"/>
                  </a:rPr>
                  <a:t>to return </a:t>
                </a:r>
                <a14:m>
                  <m:oMath xmlns:m="http://schemas.openxmlformats.org/officeDocument/2006/math">
                    <m:r>
                      <a:rPr kumimoji="1" lang="en-US" altLang="zh-CN" sz="2800" i="1">
                        <a:latin typeface="Cambria Math" charset="0"/>
                        <a:ea typeface="Comic Sans MS" charset="0"/>
                        <a:cs typeface="Comic Sans MS" charset="0"/>
                      </a:rPr>
                      <m:t>𝜀</m:t>
                    </m:r>
                    <m:r>
                      <a:rPr kumimoji="1" lang="en-US" altLang="zh-CN" sz="2800" i="1">
                        <a:latin typeface="Cambria Math" charset="0"/>
                        <a:ea typeface="Comic Sans MS" charset="0"/>
                        <a:cs typeface="Comic Sans MS" charset="0"/>
                      </a:rPr>
                      <m:t>=</m:t>
                    </m:r>
                    <m:sSup>
                      <m:sSupPr>
                        <m:ctrlPr>
                          <a:rPr kumimoji="1" lang="en-US" altLang="zh-CN" sz="2800" i="1">
                            <a:latin typeface="Cambria Math" panose="02040503050406030204" pitchFamily="18" charset="0"/>
                            <a:ea typeface="Comic Sans MS" charset="0"/>
                            <a:cs typeface="Comic Sans MS" charset="0"/>
                          </a:rPr>
                        </m:ctrlPr>
                      </m:sSupPr>
                      <m:e>
                        <m:r>
                          <a:rPr kumimoji="1" lang="en-US" altLang="zh-CN" sz="2800" i="1">
                            <a:latin typeface="Cambria Math" charset="0"/>
                            <a:ea typeface="Comic Sans MS" charset="0"/>
                            <a:cs typeface="Comic Sans MS" charset="0"/>
                          </a:rPr>
                          <m:t>10</m:t>
                        </m:r>
                      </m:e>
                      <m:sup>
                        <m:r>
                          <a:rPr kumimoji="1" lang="en-US" altLang="zh-CN" sz="2800" i="1">
                            <a:latin typeface="Cambria Math" charset="0"/>
                            <a:ea typeface="Comic Sans MS" charset="0"/>
                            <a:cs typeface="Comic Sans MS" charset="0"/>
                          </a:rPr>
                          <m:t>−7</m:t>
                        </m:r>
                      </m:sup>
                    </m:sSup>
                    <m:r>
                      <a:rPr kumimoji="1" lang="en-US" altLang="zh-CN" sz="2800" i="1">
                        <a:latin typeface="Cambria Math" panose="02040503050406030204" pitchFamily="18" charset="0"/>
                        <a:ea typeface="Comic Sans MS" charset="0"/>
                        <a:cs typeface="Comic Sans MS" charset="0"/>
                      </a:rPr>
                      <m:t> </m:t>
                    </m:r>
                  </m:oMath>
                </a14:m>
                <a:r>
                  <a:rPr lang="en-US" altLang="zh-CN" sz="2800" dirty="0">
                    <a:solidFill>
                      <a:srgbClr val="C00000"/>
                    </a:solidFill>
                    <a:latin typeface="Candara" panose="020E0502030303020204" pitchFamily="34" charset="0"/>
                  </a:rPr>
                  <a:t> </a:t>
                </a:r>
                <a:r>
                  <a:rPr lang="en-US" altLang="zh-CN" sz="2800" dirty="0">
                    <a:latin typeface="Candara" panose="020E0502030303020204" pitchFamily="34" charset="0"/>
                  </a:rPr>
                  <a:t>single-source </a:t>
                </a:r>
                <a:r>
                  <a:rPr lang="en-US" altLang="zh-CN" sz="2800" dirty="0" err="1">
                    <a:latin typeface="Candara" panose="020E0502030303020204" pitchFamily="34" charset="0"/>
                  </a:rPr>
                  <a:t>SimRank</a:t>
                </a:r>
                <a:r>
                  <a:rPr lang="en-US" altLang="zh-CN" sz="2800" dirty="0">
                    <a:latin typeface="Candara" panose="020E0502030303020204" pitchFamily="34" charset="0"/>
                  </a:rPr>
                  <a:t> results on </a:t>
                </a:r>
                <a:r>
                  <a:rPr lang="en-US" altLang="zh-CN" sz="2800" b="1" dirty="0">
                    <a:latin typeface="Candara" panose="020E0502030303020204" pitchFamily="34" charset="0"/>
                  </a:rPr>
                  <a:t>large graphs </a:t>
                </a:r>
                <a:r>
                  <a:rPr lang="en-US" altLang="zh-CN" sz="2800" dirty="0">
                    <a:latin typeface="Candara" panose="020E0502030303020204" pitchFamily="34" charset="0"/>
                  </a:rPr>
                  <a:t>which are </a:t>
                </a:r>
                <a:r>
                  <a:rPr lang="en-US" altLang="zh-CN" sz="2800" dirty="0">
                    <a:solidFill>
                      <a:srgbClr val="C00000"/>
                    </a:solidFill>
                    <a:latin typeface="Candara" panose="020E0502030303020204" pitchFamily="34" charset="0"/>
                  </a:rPr>
                  <a:t>the same </a:t>
                </a:r>
                <a:r>
                  <a:rPr lang="en-US" altLang="zh-CN" sz="2800" dirty="0">
                    <a:latin typeface="Candara" panose="020E0502030303020204" pitchFamily="34" charset="0"/>
                  </a:rPr>
                  <a:t>as ground truths </a:t>
                </a:r>
                <a:r>
                  <a:rPr lang="en-US" altLang="zh-CN" sz="2800" dirty="0">
                    <a:solidFill>
                      <a:srgbClr val="0070C0"/>
                    </a:solidFill>
                    <a:latin typeface="Candara" panose="020E0502030303020204" pitchFamily="34" charset="0"/>
                  </a:rPr>
                  <a:t>in the float type</a:t>
                </a:r>
                <a:r>
                  <a:rPr lang="en-US" altLang="zh-CN" sz="2800" dirty="0">
                    <a:latin typeface="Candara" panose="020E0502030303020204" pitchFamily="34" charset="0"/>
                  </a:rPr>
                  <a:t>. </a:t>
                </a:r>
                <a:endParaRPr lang="zh-CN" altLang="en-US" sz="2000" b="1" dirty="0">
                  <a:latin typeface="Candara" panose="020E0502030303020204" pitchFamily="34" charset="0"/>
                </a:endParaRPr>
              </a:p>
            </p:txBody>
          </p:sp>
        </mc:Choice>
        <mc:Fallback>
          <p:sp>
            <p:nvSpPr>
              <p:cNvPr id="8" name="内容占位符 2">
                <a:extLst>
                  <a:ext uri="{FF2B5EF4-FFF2-40B4-BE49-F238E27FC236}">
                    <a16:creationId xmlns:a16="http://schemas.microsoft.com/office/drawing/2014/main" id="{2BB51120-E9B4-A04B-B906-DD8A7A51F171}"/>
                  </a:ext>
                </a:extLst>
              </p:cNvPr>
              <p:cNvSpPr>
                <a:spLocks noGrp="1" noRot="1" noChangeAspect="1" noMove="1" noResize="1" noEditPoints="1" noAdjustHandles="1" noChangeArrowheads="1" noChangeShapeType="1" noTextEdit="1"/>
              </p:cNvSpPr>
              <p:nvPr>
                <p:ph idx="1"/>
              </p:nvPr>
            </p:nvSpPr>
            <p:spPr>
              <a:xfrm>
                <a:off x="457199" y="1052736"/>
                <a:ext cx="8507287" cy="1440160"/>
              </a:xfrm>
              <a:blipFill>
                <a:blip r:embed="rId4"/>
                <a:stretch>
                  <a:fillRect l="-746" t="-5263" r="-1343" b="-61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a:extLst>
                  <a:ext uri="{FF2B5EF4-FFF2-40B4-BE49-F238E27FC236}">
                    <a16:creationId xmlns:a16="http://schemas.microsoft.com/office/drawing/2014/main" id="{586B8A70-62D7-0246-9B5F-E1F33A38BF4B}"/>
                  </a:ext>
                </a:extLst>
              </p:cNvPr>
              <p:cNvSpPr/>
              <p:nvPr/>
            </p:nvSpPr>
            <p:spPr>
              <a:xfrm>
                <a:off x="168192" y="3248827"/>
                <a:ext cx="5574924" cy="468205"/>
              </a:xfrm>
              <a:prstGeom prst="rect">
                <a:avLst/>
              </a:prstGeom>
            </p:spPr>
            <p:txBody>
              <a:bodyPr wrap="none">
                <a:spAutoFit/>
              </a:bodyPr>
              <a:lstStyle/>
              <a:p>
                <a:pPr/>
                <a:r>
                  <a:rPr kumimoji="1" lang="en-US" altLang="zh-CN" sz="2400" dirty="0" err="1">
                    <a:solidFill>
                      <a:srgbClr val="6C64BD"/>
                    </a:solidFill>
                    <a:latin typeface="Candara" panose="020E0502030303020204" pitchFamily="34" charset="0"/>
                    <a:ea typeface="Comic Sans MS" charset="0"/>
                    <a:cs typeface="Comic Sans MS" charset="0"/>
                  </a:rPr>
                  <a:t>ExactSim</a:t>
                </a:r>
                <a:r>
                  <a:rPr kumimoji="1" lang="zh-CN" altLang="en-US" sz="2400" dirty="0">
                    <a:solidFill>
                      <a:srgbClr val="6C64BD"/>
                    </a:solidFill>
                    <a:latin typeface="Candara" panose="020E0502030303020204" pitchFamily="34" charset="0"/>
                    <a:ea typeface="Comic Sans MS" charset="0"/>
                    <a:cs typeface="Comic Sans MS" charset="0"/>
                  </a:rPr>
                  <a:t>‘</a:t>
                </a:r>
                <a:r>
                  <a:rPr kumimoji="1" lang="en-US" altLang="zh-CN" sz="2400" dirty="0">
                    <a:solidFill>
                      <a:srgbClr val="6C64BD"/>
                    </a:solidFill>
                    <a:latin typeface="Candara" panose="020E0502030303020204" pitchFamily="34" charset="0"/>
                    <a:ea typeface="Comic Sans MS" charset="0"/>
                    <a:cs typeface="Comic Sans MS" charset="0"/>
                  </a:rPr>
                  <a:t>s performance when </a:t>
                </a:r>
                <a14:m>
                  <m:oMath xmlns:m="http://schemas.openxmlformats.org/officeDocument/2006/math">
                    <m:r>
                      <a:rPr kumimoji="1" lang="en-US" altLang="zh-CN" sz="2400" b="1" i="1">
                        <a:solidFill>
                          <a:srgbClr val="6C64BD"/>
                        </a:solidFill>
                        <a:latin typeface="Cambria Math" charset="0"/>
                        <a:ea typeface="Comic Sans MS" charset="0"/>
                        <a:cs typeface="Comic Sans MS" charset="0"/>
                      </a:rPr>
                      <m:t>𝜺</m:t>
                    </m:r>
                    <m:r>
                      <a:rPr kumimoji="1" lang="en-US" altLang="zh-CN" sz="2400" b="1" i="1">
                        <a:solidFill>
                          <a:srgbClr val="6C64BD"/>
                        </a:solidFill>
                        <a:latin typeface="Cambria Math" charset="0"/>
                        <a:ea typeface="Comic Sans MS" charset="0"/>
                        <a:cs typeface="Comic Sans MS" charset="0"/>
                      </a:rPr>
                      <m:t>=</m:t>
                    </m:r>
                    <m:sSup>
                      <m:sSupPr>
                        <m:ctrlPr>
                          <a:rPr kumimoji="1" lang="en-US" altLang="zh-CN" sz="2400" i="1">
                            <a:solidFill>
                              <a:srgbClr val="6C64BD"/>
                            </a:solidFill>
                            <a:latin typeface="Cambria Math" panose="02040503050406030204" pitchFamily="18" charset="0"/>
                            <a:ea typeface="Comic Sans MS" charset="0"/>
                            <a:cs typeface="Comic Sans MS" charset="0"/>
                          </a:rPr>
                        </m:ctrlPr>
                      </m:sSupPr>
                      <m:e>
                        <m:r>
                          <a:rPr kumimoji="1" lang="en-US" altLang="zh-CN" sz="2400" b="1" i="1">
                            <a:solidFill>
                              <a:srgbClr val="6C64BD"/>
                            </a:solidFill>
                            <a:latin typeface="Cambria Math" charset="0"/>
                            <a:ea typeface="Comic Sans MS" charset="0"/>
                            <a:cs typeface="Comic Sans MS" charset="0"/>
                          </a:rPr>
                          <m:t>𝟏𝟎</m:t>
                        </m:r>
                      </m:e>
                      <m:sup>
                        <m:r>
                          <a:rPr kumimoji="1" lang="en-US" altLang="zh-CN" sz="2400" b="1" i="1">
                            <a:solidFill>
                              <a:srgbClr val="6C64BD"/>
                            </a:solidFill>
                            <a:latin typeface="Cambria Math" charset="0"/>
                            <a:ea typeface="Comic Sans MS" charset="0"/>
                            <a:cs typeface="Comic Sans MS" charset="0"/>
                          </a:rPr>
                          <m:t>−</m:t>
                        </m:r>
                        <m:r>
                          <a:rPr kumimoji="1" lang="en-US" altLang="zh-CN" sz="2400" b="1" i="1">
                            <a:solidFill>
                              <a:srgbClr val="6C64BD"/>
                            </a:solidFill>
                            <a:latin typeface="Cambria Math" charset="0"/>
                            <a:ea typeface="Comic Sans MS" charset="0"/>
                            <a:cs typeface="Comic Sans MS" charset="0"/>
                          </a:rPr>
                          <m:t>𝟕</m:t>
                        </m:r>
                      </m:sup>
                    </m:sSup>
                  </m:oMath>
                </a14:m>
                <a:r>
                  <a:rPr lang="en-US" altLang="zh-CN" sz="2400" dirty="0">
                    <a:solidFill>
                      <a:srgbClr val="6C64BD"/>
                    </a:solidFill>
                    <a:latin typeface="Candara" panose="020E0502030303020204" pitchFamily="34" charset="0"/>
                  </a:rPr>
                  <a:t>:</a:t>
                </a:r>
                <a:endParaRPr lang="zh-CN" altLang="en-US" sz="2400" dirty="0">
                  <a:solidFill>
                    <a:srgbClr val="6C64BD"/>
                  </a:solidFill>
                  <a:latin typeface="Candara" panose="020E0502030303020204" pitchFamily="34" charset="0"/>
                </a:endParaRPr>
              </a:p>
            </p:txBody>
          </p:sp>
        </mc:Choice>
        <mc:Fallback>
          <p:sp>
            <p:nvSpPr>
              <p:cNvPr id="3" name="矩形 2">
                <a:extLst>
                  <a:ext uri="{FF2B5EF4-FFF2-40B4-BE49-F238E27FC236}">
                    <a16:creationId xmlns:a16="http://schemas.microsoft.com/office/drawing/2014/main" id="{586B8A70-62D7-0246-9B5F-E1F33A38BF4B}"/>
                  </a:ext>
                </a:extLst>
              </p:cNvPr>
              <p:cNvSpPr>
                <a:spLocks noRot="1" noChangeAspect="1" noMove="1" noResize="1" noEditPoints="1" noAdjustHandles="1" noChangeArrowheads="1" noChangeShapeType="1" noTextEdit="1"/>
              </p:cNvSpPr>
              <p:nvPr/>
            </p:nvSpPr>
            <p:spPr>
              <a:xfrm>
                <a:off x="168192" y="3248827"/>
                <a:ext cx="5574924" cy="468205"/>
              </a:xfrm>
              <a:prstGeom prst="rect">
                <a:avLst/>
              </a:prstGeom>
              <a:blipFill>
                <a:blip r:embed="rId5"/>
                <a:stretch>
                  <a:fillRect l="-1591" t="-7895" r="-682" b="-26316"/>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B6BE04FB-C92E-F840-B9DC-36A6D7986B20}"/>
              </a:ext>
            </a:extLst>
          </p:cNvPr>
          <p:cNvSpPr txBox="1"/>
          <p:nvPr/>
        </p:nvSpPr>
        <p:spPr>
          <a:xfrm>
            <a:off x="4067944" y="5805264"/>
            <a:ext cx="2376264" cy="461665"/>
          </a:xfrm>
          <a:prstGeom prst="rect">
            <a:avLst/>
          </a:prstGeom>
          <a:noFill/>
        </p:spPr>
        <p:txBody>
          <a:bodyPr wrap="square" rtlCol="0">
            <a:spAutoFit/>
          </a:bodyPr>
          <a:lstStyle/>
          <a:p>
            <a:r>
              <a:rPr kumimoji="1" lang="en-US" altLang="zh-CN" sz="2400" b="0" dirty="0">
                <a:solidFill>
                  <a:srgbClr val="C00000"/>
                </a:solidFill>
                <a:latin typeface="Candara" panose="020E0502030303020204" pitchFamily="34" charset="0"/>
              </a:rPr>
              <a:t>one billion</a:t>
            </a:r>
            <a:endParaRPr kumimoji="1" lang="zh-CN" altLang="en-US" sz="2400" b="0" dirty="0">
              <a:solidFill>
                <a:srgbClr val="C00000"/>
              </a:solidFill>
              <a:latin typeface="Candara" panose="020E0502030303020204" pitchFamily="34" charset="0"/>
            </a:endParaRPr>
          </a:p>
        </p:txBody>
      </p:sp>
      <p:sp>
        <p:nvSpPr>
          <p:cNvPr id="5" name="椭圆 4">
            <a:extLst>
              <a:ext uri="{FF2B5EF4-FFF2-40B4-BE49-F238E27FC236}">
                <a16:creationId xmlns:a16="http://schemas.microsoft.com/office/drawing/2014/main" id="{9BD1A26B-959C-7449-9C76-0617679187BD}"/>
              </a:ext>
            </a:extLst>
          </p:cNvPr>
          <p:cNvSpPr/>
          <p:nvPr/>
        </p:nvSpPr>
        <p:spPr>
          <a:xfrm>
            <a:off x="5004048" y="4845631"/>
            <a:ext cx="1728192" cy="10871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39A635A9-DE34-BB4A-9862-401E4034D6BC}"/>
                  </a:ext>
                </a:extLst>
              </p:cNvPr>
              <p:cNvSpPr txBox="1"/>
              <p:nvPr/>
            </p:nvSpPr>
            <p:spPr>
              <a:xfrm>
                <a:off x="503043" y="6165304"/>
                <a:ext cx="8605461" cy="461665"/>
              </a:xfrm>
              <a:prstGeom prst="rect">
                <a:avLst/>
              </a:prstGeom>
              <a:noFill/>
            </p:spPr>
            <p:txBody>
              <a:bodyPr wrap="square" rtlCol="0">
                <a:spAutoFit/>
              </a:bodyPr>
              <a:lstStyle/>
              <a:p>
                <a:r>
                  <a:rPr kumimoji="1" lang="en-US" altLang="zh-CN" sz="2400" dirty="0">
                    <a:latin typeface="Candara" panose="020E0502030303020204" pitchFamily="34" charset="0"/>
                  </a:rPr>
                  <a:t>Power method only support the graph with </a:t>
                </a:r>
                <a14:m>
                  <m:oMath xmlns:m="http://schemas.openxmlformats.org/officeDocument/2006/math">
                    <m:r>
                      <a:rPr kumimoji="1" lang="en-US" altLang="zh-CN" sz="2400" i="1" smtClean="0">
                        <a:latin typeface="Cambria Math" panose="02040503050406030204" pitchFamily="18" charset="0"/>
                        <a:ea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𝟏𝟐𝟎𝟎𝟎</m:t>
                    </m:r>
                  </m:oMath>
                </a14:m>
                <a:r>
                  <a:rPr kumimoji="1" lang="en-US" altLang="zh-CN" sz="2400" dirty="0">
                    <a:latin typeface="Candara" panose="020E0502030303020204" pitchFamily="34" charset="0"/>
                  </a:rPr>
                  <a:t> nodes</a:t>
                </a:r>
                <a:endParaRPr kumimoji="1" lang="zh-CN" altLang="en-US" sz="2400" dirty="0">
                  <a:latin typeface="Candara" panose="020E0502030303020204" pitchFamily="34" charset="0"/>
                </a:endParaRPr>
              </a:p>
            </p:txBody>
          </p:sp>
        </mc:Choice>
        <mc:Fallback>
          <p:sp>
            <p:nvSpPr>
              <p:cNvPr id="6" name="文本框 5">
                <a:extLst>
                  <a:ext uri="{FF2B5EF4-FFF2-40B4-BE49-F238E27FC236}">
                    <a16:creationId xmlns:a16="http://schemas.microsoft.com/office/drawing/2014/main" id="{39A635A9-DE34-BB4A-9862-401E4034D6BC}"/>
                  </a:ext>
                </a:extLst>
              </p:cNvPr>
              <p:cNvSpPr txBox="1">
                <a:spLocks noRot="1" noChangeAspect="1" noMove="1" noResize="1" noEditPoints="1" noAdjustHandles="1" noChangeArrowheads="1" noChangeShapeType="1" noTextEdit="1"/>
              </p:cNvSpPr>
              <p:nvPr/>
            </p:nvSpPr>
            <p:spPr>
              <a:xfrm>
                <a:off x="503043" y="6165304"/>
                <a:ext cx="8605461" cy="461665"/>
              </a:xfrm>
              <a:prstGeom prst="rect">
                <a:avLst/>
              </a:prstGeom>
              <a:blipFill>
                <a:blip r:embed="rId6"/>
                <a:stretch>
                  <a:fillRect l="-1032" t="-5263" b="-2631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960C4DDE-F138-8942-91B6-4B548FF080D7}"/>
                  </a:ext>
                </a:extLst>
              </p:cNvPr>
              <p:cNvSpPr txBox="1"/>
              <p:nvPr/>
            </p:nvSpPr>
            <p:spPr>
              <a:xfrm>
                <a:off x="3491878" y="2348880"/>
                <a:ext cx="5472608" cy="430887"/>
              </a:xfrm>
              <a:prstGeom prst="rect">
                <a:avLst/>
              </a:prstGeom>
              <a:noFill/>
            </p:spPr>
            <p:txBody>
              <a:bodyPr wrap="square" rtlCol="0">
                <a:spAutoFit/>
              </a:bodyPr>
              <a:lstStyle/>
              <a:p>
                <a:r>
                  <a:rPr kumimoji="1" lang="en-US" altLang="zh-CN" sz="2000" dirty="0"/>
                  <a:t>e.g. </a:t>
                </a:r>
                <a:r>
                  <a:rPr kumimoji="1" lang="en-US" altLang="zh-CN" sz="2000" dirty="0" err="1">
                    <a:solidFill>
                      <a:schemeClr val="tx1"/>
                    </a:solidFill>
                  </a:rPr>
                  <a:t>ExactSim</a:t>
                </a:r>
                <a:r>
                  <a:rPr kumimoji="1" lang="en-US" altLang="zh-CN" sz="2000" dirty="0">
                    <a:solidFill>
                      <a:schemeClr val="tx1"/>
                    </a:solidFill>
                  </a:rPr>
                  <a:t> result: </a:t>
                </a:r>
                <a14:m>
                  <m:oMath xmlns:m="http://schemas.openxmlformats.org/officeDocument/2006/math">
                    <m:acc>
                      <m:accPr>
                        <m:chr m:val="̂"/>
                        <m:ctrlPr>
                          <a:rPr kumimoji="1" lang="en-US" altLang="zh-CN" sz="2200" b="1" i="1" smtClean="0">
                            <a:solidFill>
                              <a:schemeClr val="tx1"/>
                            </a:solidFill>
                            <a:latin typeface="Cambria Math" panose="02040503050406030204" pitchFamily="18" charset="0"/>
                          </a:rPr>
                        </m:ctrlPr>
                      </m:accPr>
                      <m:e>
                        <m:r>
                          <a:rPr kumimoji="1" lang="en-US" altLang="zh-CN" sz="2200" b="1" i="1" smtClean="0">
                            <a:solidFill>
                              <a:schemeClr val="tx1"/>
                            </a:solidFill>
                            <a:latin typeface="Cambria Math" panose="02040503050406030204" pitchFamily="18" charset="0"/>
                          </a:rPr>
                          <m:t>𝒔</m:t>
                        </m:r>
                      </m:e>
                    </m:acc>
                    <m:d>
                      <m:dPr>
                        <m:ctrlPr>
                          <a:rPr kumimoji="1" lang="en-US" altLang="zh-CN" sz="2200" b="1" i="1" smtClean="0">
                            <a:latin typeface="Cambria Math" panose="02040503050406030204" pitchFamily="18" charset="0"/>
                          </a:rPr>
                        </m:ctrlPr>
                      </m:dPr>
                      <m:e>
                        <m:r>
                          <a:rPr kumimoji="1" lang="en-US" altLang="zh-CN" sz="2200" b="1" i="1" smtClean="0">
                            <a:latin typeface="Cambria Math" panose="02040503050406030204" pitchFamily="18" charset="0"/>
                          </a:rPr>
                          <m:t>𝒖</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𝒗</m:t>
                        </m:r>
                      </m:e>
                    </m:d>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𝟎</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𝟏𝟒𝟓𝟐𝟑𝟒𝟓</m:t>
                    </m:r>
                  </m:oMath>
                </a14:m>
                <a:endParaRPr kumimoji="1" lang="en-US" altLang="zh-CN" sz="2200" b="1" dirty="0"/>
              </a:p>
            </p:txBody>
          </p:sp>
        </mc:Choice>
        <mc:Fallback>
          <p:sp>
            <p:nvSpPr>
              <p:cNvPr id="9" name="文本框 8">
                <a:extLst>
                  <a:ext uri="{FF2B5EF4-FFF2-40B4-BE49-F238E27FC236}">
                    <a16:creationId xmlns:a16="http://schemas.microsoft.com/office/drawing/2014/main" id="{960C4DDE-F138-8942-91B6-4B548FF080D7}"/>
                  </a:ext>
                </a:extLst>
              </p:cNvPr>
              <p:cNvSpPr txBox="1">
                <a:spLocks noRot="1" noChangeAspect="1" noMove="1" noResize="1" noEditPoints="1" noAdjustHandles="1" noChangeArrowheads="1" noChangeShapeType="1" noTextEdit="1"/>
              </p:cNvSpPr>
              <p:nvPr/>
            </p:nvSpPr>
            <p:spPr>
              <a:xfrm>
                <a:off x="3491878" y="2348880"/>
                <a:ext cx="5472608" cy="430887"/>
              </a:xfrm>
              <a:prstGeom prst="rect">
                <a:avLst/>
              </a:prstGeom>
              <a:blipFill>
                <a:blip r:embed="rId7"/>
                <a:stretch>
                  <a:fillRect l="-1157" t="-2857" b="-2000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1BFB01D4-3A70-4E4E-8DF3-F974F98181E6}"/>
                  </a:ext>
                </a:extLst>
              </p:cNvPr>
              <p:cNvSpPr txBox="1"/>
              <p:nvPr/>
            </p:nvSpPr>
            <p:spPr>
              <a:xfrm>
                <a:off x="4147106" y="2695771"/>
                <a:ext cx="4996894" cy="430887"/>
              </a:xfrm>
              <a:prstGeom prst="rect">
                <a:avLst/>
              </a:prstGeom>
              <a:noFill/>
            </p:spPr>
            <p:txBody>
              <a:bodyPr wrap="square" rtlCol="0">
                <a:spAutoFit/>
              </a:bodyPr>
              <a:lstStyle/>
              <a:p>
                <a:r>
                  <a:rPr kumimoji="1" lang="en-US" altLang="zh-CN" sz="2000" dirty="0"/>
                  <a:t>Ground truth: </a:t>
                </a:r>
                <a14:m>
                  <m:oMath xmlns:m="http://schemas.openxmlformats.org/officeDocument/2006/math">
                    <m:r>
                      <a:rPr kumimoji="1" lang="en-US" altLang="zh-CN" sz="2200" b="1" i="1" smtClean="0">
                        <a:latin typeface="Cambria Math" panose="02040503050406030204" pitchFamily="18" charset="0"/>
                      </a:rPr>
                      <m:t>𝒔</m:t>
                    </m:r>
                    <m:d>
                      <m:dPr>
                        <m:ctrlPr>
                          <a:rPr kumimoji="1" lang="en-US" altLang="zh-CN" sz="2200" b="1" i="1" smtClean="0">
                            <a:latin typeface="Cambria Math" panose="02040503050406030204" pitchFamily="18" charset="0"/>
                          </a:rPr>
                        </m:ctrlPr>
                      </m:dPr>
                      <m:e>
                        <m:r>
                          <a:rPr kumimoji="1" lang="en-US" altLang="zh-CN" sz="2200" b="1" i="1" smtClean="0">
                            <a:latin typeface="Cambria Math" panose="02040503050406030204" pitchFamily="18" charset="0"/>
                          </a:rPr>
                          <m:t>𝒖</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𝒗</m:t>
                        </m:r>
                      </m:e>
                    </m:d>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𝟎</m:t>
                    </m:r>
                    <m:r>
                      <a:rPr kumimoji="1" lang="en-US" altLang="zh-CN" sz="2200" b="1" i="1" smtClean="0">
                        <a:latin typeface="Cambria Math" panose="02040503050406030204" pitchFamily="18" charset="0"/>
                      </a:rPr>
                      <m:t>.</m:t>
                    </m:r>
                    <m:r>
                      <a:rPr kumimoji="1" lang="en-US" altLang="zh-CN" sz="2200" b="1" i="1" smtClean="0">
                        <a:latin typeface="Cambria Math" panose="02040503050406030204" pitchFamily="18" charset="0"/>
                      </a:rPr>
                      <m:t>𝟏𝟒𝟓𝟐𝟑𝟒𝟗</m:t>
                    </m:r>
                  </m:oMath>
                </a14:m>
                <a:r>
                  <a:rPr kumimoji="1" lang="en-US" altLang="zh-CN" sz="2200" b="1" dirty="0"/>
                  <a:t> </a:t>
                </a:r>
              </a:p>
            </p:txBody>
          </p:sp>
        </mc:Choice>
        <mc:Fallback>
          <p:sp>
            <p:nvSpPr>
              <p:cNvPr id="10" name="文本框 9">
                <a:extLst>
                  <a:ext uri="{FF2B5EF4-FFF2-40B4-BE49-F238E27FC236}">
                    <a16:creationId xmlns:a16="http://schemas.microsoft.com/office/drawing/2014/main" id="{1BFB01D4-3A70-4E4E-8DF3-F974F98181E6}"/>
                  </a:ext>
                </a:extLst>
              </p:cNvPr>
              <p:cNvSpPr txBox="1">
                <a:spLocks noRot="1" noChangeAspect="1" noMove="1" noResize="1" noEditPoints="1" noAdjustHandles="1" noChangeArrowheads="1" noChangeShapeType="1" noTextEdit="1"/>
              </p:cNvSpPr>
              <p:nvPr/>
            </p:nvSpPr>
            <p:spPr>
              <a:xfrm>
                <a:off x="4147106" y="2695771"/>
                <a:ext cx="4996894" cy="430887"/>
              </a:xfrm>
              <a:prstGeom prst="rect">
                <a:avLst/>
              </a:prstGeom>
              <a:blipFill>
                <a:blip r:embed="rId8"/>
                <a:stretch>
                  <a:fillRect l="-1269" b="-2000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6297F581-4B20-D84C-A1ED-DB74DDEDBFC2}"/>
              </a:ext>
            </a:extLst>
          </p:cNvPr>
          <p:cNvSpPr/>
          <p:nvPr/>
        </p:nvSpPr>
        <p:spPr>
          <a:xfrm>
            <a:off x="7020272" y="2417794"/>
            <a:ext cx="1296144" cy="691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F36D6626-CAC3-1744-B38C-C19187623165}"/>
              </a:ext>
            </a:extLst>
          </p:cNvPr>
          <p:cNvSpPr txBox="1"/>
          <p:nvPr/>
        </p:nvSpPr>
        <p:spPr>
          <a:xfrm>
            <a:off x="5811539" y="3086100"/>
            <a:ext cx="3152949" cy="400110"/>
          </a:xfrm>
          <a:prstGeom prst="rect">
            <a:avLst/>
          </a:prstGeom>
          <a:noFill/>
        </p:spPr>
        <p:txBody>
          <a:bodyPr wrap="square" rtlCol="0">
            <a:spAutoFit/>
          </a:bodyPr>
          <a:lstStyle/>
          <a:p>
            <a:r>
              <a:rPr kumimoji="1" lang="en-US" altLang="zh-CN" sz="2000" dirty="0">
                <a:solidFill>
                  <a:srgbClr val="C00000"/>
                </a:solidFill>
                <a:latin typeface="Candara" panose="020E0502030303020204" pitchFamily="34" charset="0"/>
              </a:rPr>
              <a:t>the same in float precision</a:t>
            </a:r>
            <a:endParaRPr kumimoji="1" lang="zh-CN" altLang="en-US" sz="2000" dirty="0">
              <a:solidFill>
                <a:srgbClr val="C00000"/>
              </a:solidFill>
              <a:latin typeface="Candara" panose="020E0502030303020204" pitchFamily="34" charset="0"/>
            </a:endParaRPr>
          </a:p>
        </p:txBody>
      </p:sp>
    </p:spTree>
    <p:extLst>
      <p:ext uri="{BB962C8B-B14F-4D97-AF65-F5344CB8AC3E}">
        <p14:creationId xmlns:p14="http://schemas.microsoft.com/office/powerpoint/2010/main" val="1235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rot="5400000">
            <a:off x="-483414"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923882" y="4106843"/>
            <a:ext cx="5500726" cy="1588"/>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601" y="1146985"/>
            <a:ext cx="2257349" cy="523220"/>
          </a:xfrm>
          <a:prstGeom prst="rect">
            <a:avLst/>
          </a:prstGeom>
          <a:noFill/>
        </p:spPr>
        <p:txBody>
          <a:bodyPr wrap="none" rtlCol="0">
            <a:spAutoFit/>
          </a:bodyPr>
          <a:lstStyle/>
          <a:p>
            <a:r>
              <a:rPr lang="en-US" altLang="zh-CN" sz="2800" dirty="0">
                <a:solidFill>
                  <a:srgbClr val="0070C0"/>
                </a:solidFill>
              </a:rPr>
              <a:t>Linearization</a:t>
            </a:r>
            <a:endParaRPr lang="zh-CN" altLang="en-US" sz="2800" dirty="0">
              <a:solidFill>
                <a:srgbClr val="0070C0"/>
              </a:solidFill>
            </a:endParaRPr>
          </a:p>
        </p:txBody>
      </p:sp>
      <p:sp>
        <p:nvSpPr>
          <p:cNvPr id="8" name="TextBox 7"/>
          <p:cNvSpPr txBox="1"/>
          <p:nvPr/>
        </p:nvSpPr>
        <p:spPr>
          <a:xfrm>
            <a:off x="2627784" y="1166138"/>
            <a:ext cx="3590983" cy="523220"/>
          </a:xfrm>
          <a:prstGeom prst="rect">
            <a:avLst/>
          </a:prstGeom>
          <a:noFill/>
        </p:spPr>
        <p:txBody>
          <a:bodyPr wrap="none" rtlCol="0">
            <a:spAutoFit/>
          </a:bodyPr>
          <a:lstStyle/>
          <a:p>
            <a:r>
              <a:rPr lang="en-US" altLang="zh-CN" sz="2800" dirty="0">
                <a:solidFill>
                  <a:srgbClr val="0070C0"/>
                </a:solidFill>
              </a:rPr>
              <a:t>Monte Caro Sampling</a:t>
            </a:r>
            <a:endParaRPr lang="zh-CN" altLang="en-US" sz="2800" dirty="0">
              <a:solidFill>
                <a:srgbClr val="0070C0"/>
              </a:solidFill>
            </a:endParaRPr>
          </a:p>
        </p:txBody>
      </p:sp>
      <p:sp>
        <p:nvSpPr>
          <p:cNvPr id="9" name="TextBox 8"/>
          <p:cNvSpPr txBox="1"/>
          <p:nvPr/>
        </p:nvSpPr>
        <p:spPr>
          <a:xfrm>
            <a:off x="6858203" y="1166138"/>
            <a:ext cx="1890261" cy="523220"/>
          </a:xfrm>
          <a:prstGeom prst="rect">
            <a:avLst/>
          </a:prstGeom>
          <a:noFill/>
        </p:spPr>
        <p:txBody>
          <a:bodyPr wrap="none" rtlCol="0">
            <a:spAutoFit/>
          </a:bodyPr>
          <a:lstStyle/>
          <a:p>
            <a:r>
              <a:rPr lang="en-US" altLang="zh-CN" sz="2800" dirty="0">
                <a:solidFill>
                  <a:srgbClr val="0070C0"/>
                </a:solidFill>
              </a:rPr>
              <a:t>Local Push</a:t>
            </a:r>
            <a:endParaRPr lang="zh-CN" altLang="en-US" sz="2800" dirty="0">
              <a:solidFill>
                <a:srgbClr val="0070C0"/>
              </a:solidFill>
            </a:endParaRPr>
          </a:p>
        </p:txBody>
      </p:sp>
      <p:sp>
        <p:nvSpPr>
          <p:cNvPr id="10" name="TextBox 9"/>
          <p:cNvSpPr txBox="1"/>
          <p:nvPr/>
        </p:nvSpPr>
        <p:spPr>
          <a:xfrm>
            <a:off x="474168" y="2082605"/>
            <a:ext cx="1713931" cy="553998"/>
          </a:xfrm>
          <a:prstGeom prst="rect">
            <a:avLst/>
          </a:prstGeom>
          <a:noFill/>
        </p:spPr>
        <p:txBody>
          <a:bodyPr wrap="none" rtlCol="0">
            <a:spAutoFit/>
          </a:bodyPr>
          <a:lstStyle/>
          <a:p>
            <a:r>
              <a:rPr lang="en-US" altLang="zh-CN" sz="1500" dirty="0" err="1"/>
              <a:t>SimMat</a:t>
            </a:r>
            <a:endParaRPr lang="en-US" altLang="zh-CN" sz="1500" dirty="0"/>
          </a:p>
          <a:p>
            <a:r>
              <a:rPr lang="en-US" altLang="zh-CN" sz="1500" dirty="0"/>
              <a:t>Fujiwara, ICDE13</a:t>
            </a:r>
            <a:endParaRPr lang="zh-CN" altLang="en-US" sz="1500" dirty="0"/>
          </a:p>
        </p:txBody>
      </p:sp>
      <p:sp>
        <p:nvSpPr>
          <p:cNvPr id="13" name="TextBox 12"/>
          <p:cNvSpPr txBox="1"/>
          <p:nvPr/>
        </p:nvSpPr>
        <p:spPr>
          <a:xfrm>
            <a:off x="467544" y="3023682"/>
            <a:ext cx="1498167" cy="553998"/>
          </a:xfrm>
          <a:prstGeom prst="rect">
            <a:avLst/>
          </a:prstGeom>
          <a:noFill/>
        </p:spPr>
        <p:txBody>
          <a:bodyPr wrap="none" rtlCol="0">
            <a:spAutoFit/>
          </a:bodyPr>
          <a:lstStyle/>
          <a:p>
            <a:r>
              <a:rPr lang="en-US" altLang="zh-CN" sz="1500" dirty="0" err="1"/>
              <a:t>ParSim</a:t>
            </a:r>
            <a:endParaRPr lang="en-US" altLang="zh-CN" sz="1500" dirty="0"/>
          </a:p>
          <a:p>
            <a:r>
              <a:rPr lang="en-US" altLang="zh-CN" sz="1500" dirty="0"/>
              <a:t>W. Yu, VLDB15</a:t>
            </a:r>
          </a:p>
        </p:txBody>
      </p:sp>
      <p:sp>
        <p:nvSpPr>
          <p:cNvPr id="15" name="TextBox 14"/>
          <p:cNvSpPr txBox="1"/>
          <p:nvPr/>
        </p:nvSpPr>
        <p:spPr>
          <a:xfrm>
            <a:off x="3651477" y="2017851"/>
            <a:ext cx="1708866" cy="553998"/>
          </a:xfrm>
          <a:prstGeom prst="rect">
            <a:avLst/>
          </a:prstGeom>
          <a:noFill/>
        </p:spPr>
        <p:txBody>
          <a:bodyPr wrap="none" rtlCol="0">
            <a:spAutoFit/>
          </a:bodyPr>
          <a:lstStyle/>
          <a:p>
            <a:r>
              <a:rPr lang="en-US" altLang="zh-CN" sz="1500" dirty="0"/>
              <a:t>Monte Carlo</a:t>
            </a:r>
          </a:p>
          <a:p>
            <a:r>
              <a:rPr lang="en-US" altLang="zh-CN" sz="1500" dirty="0" err="1"/>
              <a:t>Fogaras</a:t>
            </a:r>
            <a:r>
              <a:rPr lang="en-US" altLang="zh-CN" sz="1500" dirty="0"/>
              <a:t>, WWW05</a:t>
            </a:r>
            <a:endParaRPr lang="zh-CN" altLang="en-US" sz="1500" dirty="0"/>
          </a:p>
        </p:txBody>
      </p:sp>
      <p:sp>
        <p:nvSpPr>
          <p:cNvPr id="16" name="TextBox 15"/>
          <p:cNvSpPr txBox="1"/>
          <p:nvPr/>
        </p:nvSpPr>
        <p:spPr>
          <a:xfrm>
            <a:off x="6097784" y="2108542"/>
            <a:ext cx="1801391" cy="553998"/>
          </a:xfrm>
          <a:prstGeom prst="rect">
            <a:avLst/>
          </a:prstGeom>
          <a:noFill/>
        </p:spPr>
        <p:txBody>
          <a:bodyPr wrap="none" rtlCol="0">
            <a:spAutoFit/>
          </a:bodyPr>
          <a:lstStyle/>
          <a:p>
            <a:r>
              <a:rPr lang="en-US" altLang="zh-CN" sz="1500" dirty="0" err="1"/>
              <a:t>TopSim</a:t>
            </a:r>
            <a:endParaRPr lang="en-US" altLang="zh-CN" sz="1500" dirty="0"/>
          </a:p>
          <a:p>
            <a:r>
              <a:rPr lang="en-US" altLang="zh-CN" sz="1500" dirty="0"/>
              <a:t>Jeffery Yu, ICDE12</a:t>
            </a:r>
            <a:endParaRPr lang="zh-CN" altLang="en-US" sz="1500" dirty="0"/>
          </a:p>
        </p:txBody>
      </p:sp>
      <p:sp>
        <p:nvSpPr>
          <p:cNvPr id="17" name="TextBox 16"/>
          <p:cNvSpPr txBox="1"/>
          <p:nvPr/>
        </p:nvSpPr>
        <p:spPr>
          <a:xfrm>
            <a:off x="6074907" y="4153693"/>
            <a:ext cx="1511696" cy="553998"/>
          </a:xfrm>
          <a:prstGeom prst="rect">
            <a:avLst/>
          </a:prstGeom>
          <a:noFill/>
        </p:spPr>
        <p:txBody>
          <a:bodyPr wrap="none" rtlCol="0">
            <a:spAutoFit/>
          </a:bodyPr>
          <a:lstStyle/>
          <a:p>
            <a:r>
              <a:rPr lang="en-US" altLang="zh-CN" sz="1500" dirty="0" err="1"/>
              <a:t>ProbeSim</a:t>
            </a:r>
            <a:endParaRPr lang="en-US" altLang="zh-CN" sz="1500" dirty="0"/>
          </a:p>
          <a:p>
            <a:r>
              <a:rPr lang="en-US" altLang="zh-CN" sz="1500" dirty="0"/>
              <a:t>Y. Liu, VLDB18</a:t>
            </a:r>
            <a:endParaRPr lang="zh-CN" altLang="en-US" sz="1500" dirty="0"/>
          </a:p>
        </p:txBody>
      </p:sp>
      <p:sp>
        <p:nvSpPr>
          <p:cNvPr id="18" name="TextBox 17"/>
          <p:cNvSpPr txBox="1"/>
          <p:nvPr/>
        </p:nvSpPr>
        <p:spPr>
          <a:xfrm>
            <a:off x="6074907" y="5251266"/>
            <a:ext cx="1815241" cy="553998"/>
          </a:xfrm>
          <a:prstGeom prst="rect">
            <a:avLst/>
          </a:prstGeom>
          <a:noFill/>
        </p:spPr>
        <p:txBody>
          <a:bodyPr wrap="none" rtlCol="0">
            <a:spAutoFit/>
          </a:bodyPr>
          <a:lstStyle/>
          <a:p>
            <a:r>
              <a:rPr lang="en-US" altLang="zh-CN" sz="1500" dirty="0" err="1"/>
              <a:t>PRSim</a:t>
            </a:r>
            <a:r>
              <a:rPr lang="en-US" altLang="zh-CN" sz="1500" dirty="0"/>
              <a:t> </a:t>
            </a:r>
          </a:p>
          <a:p>
            <a:r>
              <a:rPr lang="en-US" altLang="zh-CN" sz="1500" dirty="0"/>
              <a:t>Z. Wei, SIGMOD19</a:t>
            </a:r>
          </a:p>
        </p:txBody>
      </p:sp>
      <p:sp>
        <p:nvSpPr>
          <p:cNvPr id="19" name="TextBox 18"/>
          <p:cNvSpPr txBox="1"/>
          <p:nvPr/>
        </p:nvSpPr>
        <p:spPr>
          <a:xfrm>
            <a:off x="3630535" y="2852936"/>
            <a:ext cx="1641540" cy="553998"/>
          </a:xfrm>
          <a:prstGeom prst="rect">
            <a:avLst/>
          </a:prstGeom>
          <a:noFill/>
        </p:spPr>
        <p:txBody>
          <a:bodyPr wrap="none" rtlCol="0">
            <a:spAutoFit/>
          </a:bodyPr>
          <a:lstStyle/>
          <a:p>
            <a:r>
              <a:rPr lang="en-US" altLang="zh-CN" sz="1500" dirty="0"/>
              <a:t>TSF</a:t>
            </a:r>
          </a:p>
          <a:p>
            <a:r>
              <a:rPr lang="en-US" altLang="zh-CN" sz="1500" dirty="0"/>
              <a:t>Bin Cui, VLDB15</a:t>
            </a:r>
            <a:endParaRPr lang="zh-CN" altLang="en-US" sz="1500" dirty="0"/>
          </a:p>
        </p:txBody>
      </p:sp>
      <p:sp>
        <p:nvSpPr>
          <p:cNvPr id="20" name="TextBox 19"/>
          <p:cNvSpPr txBox="1"/>
          <p:nvPr/>
        </p:nvSpPr>
        <p:spPr>
          <a:xfrm>
            <a:off x="1335618" y="4143380"/>
            <a:ext cx="2130711" cy="784830"/>
          </a:xfrm>
          <a:prstGeom prst="rect">
            <a:avLst/>
          </a:prstGeom>
          <a:noFill/>
        </p:spPr>
        <p:txBody>
          <a:bodyPr wrap="none" rtlCol="0">
            <a:spAutoFit/>
          </a:bodyPr>
          <a:lstStyle/>
          <a:p>
            <a:r>
              <a:rPr lang="en-US" altLang="zh-CN" sz="1500" dirty="0"/>
              <a:t>Linearization</a:t>
            </a:r>
          </a:p>
          <a:p>
            <a:r>
              <a:rPr lang="en-US" altLang="zh-CN" sz="1500" dirty="0" err="1"/>
              <a:t>Kusumoto</a:t>
            </a:r>
            <a:r>
              <a:rPr lang="en-US" altLang="zh-CN" sz="1500" dirty="0"/>
              <a:t>, SIGMOD14</a:t>
            </a:r>
          </a:p>
          <a:p>
            <a:r>
              <a:rPr lang="en-US" altLang="zh-CN" sz="1500" dirty="0"/>
              <a:t>KDD14, ICDE15</a:t>
            </a:r>
            <a:endParaRPr lang="zh-CN" altLang="en-US" sz="1500" dirty="0"/>
          </a:p>
        </p:txBody>
      </p:sp>
      <p:sp>
        <p:nvSpPr>
          <p:cNvPr id="21" name="TextBox 20"/>
          <p:cNvSpPr txBox="1"/>
          <p:nvPr/>
        </p:nvSpPr>
        <p:spPr>
          <a:xfrm>
            <a:off x="3655330" y="3688021"/>
            <a:ext cx="1410707" cy="553998"/>
          </a:xfrm>
          <a:prstGeom prst="rect">
            <a:avLst/>
          </a:prstGeom>
          <a:noFill/>
        </p:spPr>
        <p:txBody>
          <a:bodyPr wrap="none" rtlCol="0">
            <a:spAutoFit/>
          </a:bodyPr>
          <a:lstStyle/>
          <a:p>
            <a:r>
              <a:rPr lang="en-US" altLang="zh-CN" sz="1500" dirty="0" err="1"/>
              <a:t>CloudWalker</a:t>
            </a:r>
            <a:r>
              <a:rPr lang="en-US" altLang="zh-CN" sz="1500" dirty="0"/>
              <a:t> </a:t>
            </a:r>
          </a:p>
          <a:p>
            <a:r>
              <a:rPr lang="en-US" altLang="zh-CN" sz="1500" dirty="0"/>
              <a:t>Z. Li, VLDB15</a:t>
            </a:r>
            <a:endParaRPr lang="zh-CN" altLang="en-US" sz="1500" dirty="0"/>
          </a:p>
        </p:txBody>
      </p:sp>
      <p:sp>
        <p:nvSpPr>
          <p:cNvPr id="22" name="TextBox 12">
            <a:extLst>
              <a:ext uri="{FF2B5EF4-FFF2-40B4-BE49-F238E27FC236}">
                <a16:creationId xmlns:a16="http://schemas.microsoft.com/office/drawing/2014/main" id="{F89315B6-A626-4D2D-ABEB-FB21AA7047E7}"/>
              </a:ext>
            </a:extLst>
          </p:cNvPr>
          <p:cNvSpPr txBox="1"/>
          <p:nvPr/>
        </p:nvSpPr>
        <p:spPr>
          <a:xfrm>
            <a:off x="3651477" y="5358191"/>
            <a:ext cx="1498167" cy="553998"/>
          </a:xfrm>
          <a:prstGeom prst="rect">
            <a:avLst/>
          </a:prstGeom>
          <a:noFill/>
        </p:spPr>
        <p:txBody>
          <a:bodyPr wrap="none" rtlCol="0">
            <a:spAutoFit/>
          </a:bodyPr>
          <a:lstStyle/>
          <a:p>
            <a:r>
              <a:rPr lang="en-US" altLang="zh-CN" sz="1500" dirty="0"/>
              <a:t>READS</a:t>
            </a:r>
          </a:p>
          <a:p>
            <a:r>
              <a:rPr lang="en-US" altLang="zh-CN" sz="1500" dirty="0"/>
              <a:t>W. Yu, VLDB17</a:t>
            </a:r>
          </a:p>
        </p:txBody>
      </p:sp>
      <p:sp>
        <p:nvSpPr>
          <p:cNvPr id="23" name="TextBox 15">
            <a:extLst>
              <a:ext uri="{FF2B5EF4-FFF2-40B4-BE49-F238E27FC236}">
                <a16:creationId xmlns:a16="http://schemas.microsoft.com/office/drawing/2014/main" id="{EA41357D-F362-C14A-BD7C-8E3AB4836B1C}"/>
              </a:ext>
            </a:extLst>
          </p:cNvPr>
          <p:cNvSpPr txBox="1"/>
          <p:nvPr/>
        </p:nvSpPr>
        <p:spPr>
          <a:xfrm>
            <a:off x="6079452" y="3058809"/>
            <a:ext cx="1876924" cy="553998"/>
          </a:xfrm>
          <a:prstGeom prst="rect">
            <a:avLst/>
          </a:prstGeom>
          <a:noFill/>
        </p:spPr>
        <p:txBody>
          <a:bodyPr wrap="none" rtlCol="0">
            <a:spAutoFit/>
          </a:bodyPr>
          <a:lstStyle/>
          <a:p>
            <a:r>
              <a:rPr lang="en-US" altLang="zh-CN" sz="1500" dirty="0"/>
              <a:t>SLING</a:t>
            </a:r>
          </a:p>
          <a:p>
            <a:r>
              <a:rPr lang="en-US" altLang="zh-CN" sz="1500" dirty="0"/>
              <a:t>B. Tian, SIGMOD16</a:t>
            </a:r>
            <a:endParaRPr lang="zh-CN" altLang="en-US" sz="1500" dirty="0"/>
          </a:p>
        </p:txBody>
      </p:sp>
      <p:sp>
        <p:nvSpPr>
          <p:cNvPr id="24" name="TextBox 20">
            <a:extLst>
              <a:ext uri="{FF2B5EF4-FFF2-40B4-BE49-F238E27FC236}">
                <a16:creationId xmlns:a16="http://schemas.microsoft.com/office/drawing/2014/main" id="{7E39B290-7C4C-C542-90F7-986DF710CDE7}"/>
              </a:ext>
            </a:extLst>
          </p:cNvPr>
          <p:cNvSpPr txBox="1"/>
          <p:nvPr/>
        </p:nvSpPr>
        <p:spPr>
          <a:xfrm>
            <a:off x="3659571" y="4523106"/>
            <a:ext cx="1614288" cy="553998"/>
          </a:xfrm>
          <a:prstGeom prst="rect">
            <a:avLst/>
          </a:prstGeom>
          <a:noFill/>
        </p:spPr>
        <p:txBody>
          <a:bodyPr wrap="none" rtlCol="0">
            <a:spAutoFit/>
          </a:bodyPr>
          <a:lstStyle/>
          <a:p>
            <a:r>
              <a:rPr lang="en-US" altLang="zh-CN" sz="1500" dirty="0" err="1"/>
              <a:t>Uniwalk</a:t>
            </a:r>
            <a:r>
              <a:rPr lang="en-US" altLang="zh-CN" sz="1500" dirty="0"/>
              <a:t>,</a:t>
            </a:r>
          </a:p>
          <a:p>
            <a:r>
              <a:rPr lang="en-US" altLang="zh-CN" sz="1500" dirty="0"/>
              <a:t>J. Song, TKDE17</a:t>
            </a:r>
            <a:endParaRPr lang="zh-CN" altLang="en-US" sz="1500" dirty="0"/>
          </a:p>
        </p:txBody>
      </p:sp>
      <p:sp>
        <p:nvSpPr>
          <p:cNvPr id="25" name="标题 1">
            <a:extLst>
              <a:ext uri="{FF2B5EF4-FFF2-40B4-BE49-F238E27FC236}">
                <a16:creationId xmlns:a16="http://schemas.microsoft.com/office/drawing/2014/main" id="{75A7AFEF-4BCF-0C44-8ACE-BB1063AEEAB3}"/>
              </a:ext>
            </a:extLst>
          </p:cNvPr>
          <p:cNvSpPr>
            <a:spLocks noGrp="1"/>
          </p:cNvSpPr>
          <p:nvPr>
            <p:ph type="title"/>
          </p:nvPr>
        </p:nvSpPr>
        <p:spPr>
          <a:xfrm>
            <a:off x="899592" y="129094"/>
            <a:ext cx="8244408" cy="1128712"/>
          </a:xfrm>
        </p:spPr>
        <p:txBody>
          <a:bodyPr>
            <a:normAutofit/>
          </a:bodyPr>
          <a:lstStyle/>
          <a:p>
            <a:r>
              <a:rPr lang="en-US" altLang="zh-CN" sz="2800" dirty="0"/>
              <a:t>Existing methods </a:t>
            </a:r>
            <a:r>
              <a:rPr lang="en-US" altLang="zh-CN" sz="2800" dirty="0">
                <a:solidFill>
                  <a:srgbClr val="C00000"/>
                </a:solidFill>
              </a:rPr>
              <a:t>CANNOT </a:t>
            </a:r>
            <a:r>
              <a:rPr lang="en-US" altLang="zh-CN" sz="2800" dirty="0"/>
              <a:t>achieve exactness</a:t>
            </a:r>
            <a:endParaRPr lang="zh-CN" altLang="en-US" sz="2800" dirty="0"/>
          </a:p>
        </p:txBody>
      </p:sp>
    </p:spTree>
    <p:extLst>
      <p:ext uri="{BB962C8B-B14F-4D97-AF65-F5344CB8AC3E}">
        <p14:creationId xmlns:p14="http://schemas.microsoft.com/office/powerpoint/2010/main" val="3995367188"/>
      </p:ext>
    </p:extLst>
  </p:cSld>
  <p:clrMapOvr>
    <a:masterClrMapping/>
  </p:clrMapOvr>
</p:sld>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81405</TotalTime>
  <Words>4332</Words>
  <Application>Microsoft Macintosh PowerPoint</Application>
  <PresentationFormat>全屏显示(4:3)</PresentationFormat>
  <Paragraphs>662</Paragraphs>
  <Slides>34</Slides>
  <Notes>34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DengXian</vt:lpstr>
      <vt:lpstr>楷体</vt:lpstr>
      <vt:lpstr>宋体</vt:lpstr>
      <vt:lpstr>Arial</vt:lpstr>
      <vt:lpstr>Arial Black</vt:lpstr>
      <vt:lpstr>Calibri</vt:lpstr>
      <vt:lpstr>Cambria Math</vt:lpstr>
      <vt:lpstr>Candara</vt:lpstr>
      <vt:lpstr>Cavolini</vt:lpstr>
      <vt:lpstr>Comic Sans MS</vt:lpstr>
      <vt:lpstr>Corbel</vt:lpstr>
      <vt:lpstr>Times New Roman</vt:lpstr>
      <vt:lpstr>Wingdings</vt:lpstr>
      <vt:lpstr>CAS</vt:lpstr>
      <vt:lpstr>Exact Single-Source SimRank Computation on Large Graphs </vt:lpstr>
      <vt:lpstr>SimRank Applications</vt:lpstr>
      <vt:lpstr>SimRank [Jeh and Widom, KDD 02]</vt:lpstr>
      <vt:lpstr>PowerPoint 演示文稿</vt:lpstr>
      <vt:lpstr>Motivation</vt:lpstr>
      <vt:lpstr>Motivation</vt:lpstr>
      <vt:lpstr>Our Contributions</vt:lpstr>
      <vt:lpstr>Provide ground truths on large graphs</vt:lpstr>
      <vt:lpstr>Existing methods CANNOT achieve exactness</vt:lpstr>
      <vt:lpstr>Existing methods CANNOT achieve exactness</vt:lpstr>
      <vt:lpstr>Existing methods CANNOT achieve ε=10^(-7)</vt:lpstr>
      <vt:lpstr>Too much time to achieve exactness</vt:lpstr>
      <vt:lpstr>How?</vt:lpstr>
      <vt:lpstr>ExactSim: computation complexity</vt:lpstr>
      <vt:lpstr>ExactSim: computation complexity</vt:lpstr>
      <vt:lpstr>ExactSim: computation complexity</vt:lpstr>
      <vt:lpstr>Diagonal Correction Matrix D</vt:lpstr>
      <vt:lpstr>Diagonal Correction Matrix D</vt:lpstr>
      <vt:lpstr>Sample according to 〖(π_i ) ⃗(k)〗^2 to estimate D(k,k)</vt:lpstr>
      <vt:lpstr>Local deterministic exploitation for D</vt:lpstr>
      <vt:lpstr>Sparse Linearization</vt:lpstr>
      <vt:lpstr>PowerPoint 演示文稿</vt:lpstr>
      <vt:lpstr>Experiments</vt:lpstr>
      <vt:lpstr>Experiments-small graphs</vt:lpstr>
      <vt:lpstr>Experiments-small graphs</vt:lpstr>
      <vt:lpstr>Experiments-large graphs</vt:lpstr>
      <vt:lpstr>Experiments-large graphs</vt:lpstr>
      <vt:lpstr>Conclusion</vt:lpstr>
      <vt:lpstr>Thank you!</vt:lpstr>
      <vt:lpstr>Motivation</vt:lpstr>
      <vt:lpstr>SimRank and Linearization</vt:lpstr>
      <vt:lpstr>SimRank and Monte-Carlo</vt:lpstr>
      <vt:lpstr>SimRank and Monte-Carlo</vt:lpstr>
      <vt:lpstr>Incorrect SimRank Equation</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ep437</cp:lastModifiedBy>
  <cp:revision>5747</cp:revision>
  <cp:lastPrinted>2014-06-10T00:11:33Z</cp:lastPrinted>
  <dcterms:created xsi:type="dcterms:W3CDTF">2009-06-29T05:49:26Z</dcterms:created>
  <dcterms:modified xsi:type="dcterms:W3CDTF">2020-06-06T03:53:43Z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