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1"/>
  </p:sldMasterIdLst>
  <p:notesMasterIdLst>
    <p:notesMasterId r:id="rId44"/>
  </p:notesMasterIdLst>
  <p:handoutMasterIdLst>
    <p:handoutMasterId r:id="rId45"/>
  </p:handoutMasterIdLst>
  <p:sldIdLst>
    <p:sldId id="1831" r:id="rId2"/>
    <p:sldId id="1838" r:id="rId3"/>
    <p:sldId id="1911" r:id="rId4"/>
    <p:sldId id="1874" r:id="rId5"/>
    <p:sldId id="1910" r:id="rId6"/>
    <p:sldId id="1875" r:id="rId7"/>
    <p:sldId id="1912" r:id="rId8"/>
    <p:sldId id="1913" r:id="rId9"/>
    <p:sldId id="1877" r:id="rId10"/>
    <p:sldId id="1878" r:id="rId11"/>
    <p:sldId id="1914" r:id="rId12"/>
    <p:sldId id="1908" r:id="rId13"/>
    <p:sldId id="1915" r:id="rId14"/>
    <p:sldId id="1916" r:id="rId15"/>
    <p:sldId id="1892" r:id="rId16"/>
    <p:sldId id="1881" r:id="rId17"/>
    <p:sldId id="1891" r:id="rId18"/>
    <p:sldId id="1880" r:id="rId19"/>
    <p:sldId id="1895" r:id="rId20"/>
    <p:sldId id="1896" r:id="rId21"/>
    <p:sldId id="1894" r:id="rId22"/>
    <p:sldId id="1882" r:id="rId23"/>
    <p:sldId id="1917" r:id="rId24"/>
    <p:sldId id="1918" r:id="rId25"/>
    <p:sldId id="1885" r:id="rId26"/>
    <p:sldId id="1898" r:id="rId27"/>
    <p:sldId id="1897" r:id="rId28"/>
    <p:sldId id="1886" r:id="rId29"/>
    <p:sldId id="1901" r:id="rId30"/>
    <p:sldId id="1919" r:id="rId31"/>
    <p:sldId id="1902" r:id="rId32"/>
    <p:sldId id="1893" r:id="rId33"/>
    <p:sldId id="1888" r:id="rId34"/>
    <p:sldId id="1905" r:id="rId35"/>
    <p:sldId id="1906" r:id="rId36"/>
    <p:sldId id="1889" r:id="rId37"/>
    <p:sldId id="1907" r:id="rId38"/>
    <p:sldId id="1890" r:id="rId39"/>
    <p:sldId id="1887" r:id="rId40"/>
    <p:sldId id="1903" r:id="rId41"/>
    <p:sldId id="1904" r:id="rId42"/>
    <p:sldId id="1909" r:id="rId43"/>
  </p:sldIdLst>
  <p:sldSz cx="13820775" cy="7773988"/>
  <p:notesSz cx="6858000" cy="9144000"/>
  <p:defaultTextStyle>
    <a:defPPr lvl="0">
      <a:defRPr lang="zh-CN"/>
    </a:defPPr>
    <a:lvl1pPr marL="0" lvl="1" algn="l" defTabSz="1019007" rtl="0" eaLnBrk="1" latinLnBrk="0" hangingPunct="1">
      <a:defRPr sz="2000" kern="1200">
        <a:solidFill>
          <a:schemeClr val="tx1"/>
        </a:solidFill>
        <a:latin typeface="+mn-lt"/>
        <a:ea typeface="+mn-ea"/>
        <a:cs typeface="+mn-cs"/>
      </a:defRPr>
    </a:lvl1pPr>
    <a:lvl2pPr marL="509504" lvl="2" algn="l" defTabSz="1019007" rtl="0" eaLnBrk="1" latinLnBrk="0" hangingPunct="1">
      <a:defRPr sz="2000" kern="1200">
        <a:solidFill>
          <a:schemeClr val="tx1"/>
        </a:solidFill>
        <a:latin typeface="+mn-lt"/>
        <a:ea typeface="+mn-ea"/>
        <a:cs typeface="+mn-cs"/>
      </a:defRPr>
    </a:lvl2pPr>
    <a:lvl3pPr marL="1019007" lvl="3" algn="l" defTabSz="1019007" rtl="0" eaLnBrk="1" latinLnBrk="0" hangingPunct="1">
      <a:defRPr sz="2000" kern="1200">
        <a:solidFill>
          <a:schemeClr val="tx1"/>
        </a:solidFill>
        <a:latin typeface="+mn-lt"/>
        <a:ea typeface="+mn-ea"/>
        <a:cs typeface="+mn-cs"/>
      </a:defRPr>
    </a:lvl3pPr>
    <a:lvl4pPr marL="1528511" lvl="4"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6600"/>
    <a:srgbClr val="005AAA"/>
    <a:srgbClr val="00A4EF"/>
    <a:srgbClr val="07599C"/>
    <a:srgbClr val="1BADE4"/>
    <a:srgbClr val="77CEEF"/>
    <a:srgbClr val="0E5080"/>
    <a:srgbClr val="CFE8F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79263" autoAdjust="0"/>
  </p:normalViewPr>
  <p:slideViewPr>
    <p:cSldViewPr>
      <p:cViewPr varScale="1">
        <p:scale>
          <a:sx n="111" d="100"/>
          <a:sy n="111" d="100"/>
        </p:scale>
        <p:origin x="2280" y="192"/>
      </p:cViewPr>
      <p:guideLst>
        <p:guide orient="horz" pos="2448"/>
        <p:guide pos="4354"/>
      </p:guideLst>
    </p:cSldViewPr>
  </p:slideViewPr>
  <p:notesTextViewPr>
    <p:cViewPr>
      <p:scale>
        <a:sx n="1" d="1"/>
        <a:sy n="1" d="1"/>
      </p:scale>
      <p:origin x="0" y="0"/>
    </p:cViewPr>
  </p:notesTextViewPr>
  <p:sorterViewPr>
    <p:cViewPr>
      <p:scale>
        <a:sx n="100" d="100"/>
        <a:sy n="100" d="100"/>
      </p:scale>
      <p:origin x="0" y="27388"/>
    </p:cViewPr>
  </p:sorterViewPr>
  <p:notesViewPr>
    <p:cSldViewPr>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6E6E35-2206-44F1-B381-2A7354E2B6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F4C98C-478C-4AEE-AC88-CB5186399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00862-CF19-49A5-A7A4-D947E87F66BE}" type="datetimeFigureOut">
              <a:rPr lang="zh-CN" altLang="en-US" smtClean="0"/>
              <a:t>2022/9/8</a:t>
            </a:fld>
            <a:endParaRPr lang="zh-CN" altLang="en-US"/>
          </a:p>
        </p:txBody>
      </p:sp>
      <p:sp>
        <p:nvSpPr>
          <p:cNvPr id="4" name="页脚占位符 3">
            <a:extLst>
              <a:ext uri="{FF2B5EF4-FFF2-40B4-BE49-F238E27FC236}">
                <a16:creationId xmlns:a16="http://schemas.microsoft.com/office/drawing/2014/main" id="{E361C4F2-6EF2-4FAA-B0A8-DD6D43872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A8FC8F-CF70-4106-AC02-13426510C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51C9D-FB2C-4D1A-9360-495531BAC234}" type="slidenum">
              <a:rPr lang="zh-CN" altLang="en-US" smtClean="0"/>
              <a:t>‹#›</a:t>
            </a:fld>
            <a:endParaRPr lang="zh-CN" altLang="en-US"/>
          </a:p>
        </p:txBody>
      </p:sp>
    </p:spTree>
    <p:extLst>
      <p:ext uri="{BB962C8B-B14F-4D97-AF65-F5344CB8AC3E}">
        <p14:creationId xmlns:p14="http://schemas.microsoft.com/office/powerpoint/2010/main" val="2843023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55AA-1F54-47F1-927C-00473FCE018E}" type="datetimeFigureOut">
              <a:rPr lang="zh-CN" altLang="en-US" smtClean="0"/>
              <a:t>2022/9/8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F7446-39BB-44B8-8E60-5C2E41FBB344}" type="slidenum">
              <a:rPr lang="zh-CN" altLang="en-US" smtClean="0"/>
              <a:t>‹#›</a:t>
            </a:fld>
            <a:endParaRPr lang="zh-CN" altLang="en-US"/>
          </a:p>
        </p:txBody>
      </p:sp>
    </p:spTree>
    <p:extLst>
      <p:ext uri="{BB962C8B-B14F-4D97-AF65-F5344CB8AC3E}">
        <p14:creationId xmlns:p14="http://schemas.microsoft.com/office/powerpoint/2010/main" val="36298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a:t>Hello everyone, I</a:t>
            </a:r>
            <a:r>
              <a:rPr lang="zh-CN" altLang="en-US" sz="1600"/>
              <a:t> </a:t>
            </a:r>
            <a:r>
              <a:rPr lang="en-US" altLang="zh-CN" sz="1600"/>
              <a:t>am Hanzhi Wang from Renmin University of China. It’s my pleasure to present our paper, Edge-based local push for Personalized PageRank. I am sorry I cannot attend the meeting in person. And I would like to present our paper remotely. This work was conducted under the supervision </a:t>
            </a:r>
            <a:r>
              <a:rPr lang="en-US" altLang="zh-CN" sz="2400" b="0" i="0" u="none" strike="noStrike">
                <a:solidFill>
                  <a:srgbClr val="666666"/>
                </a:solidFill>
                <a:effectLst/>
                <a:latin typeface="lucida sans unicode" panose="020B0602030504020204" pitchFamily="34" charset="0"/>
              </a:rPr>
              <a:t>[ˌsuːpərˈvɪʒ(ə)n]</a:t>
            </a:r>
            <a:r>
              <a:rPr lang="en-US" altLang="zh-CN" sz="1600"/>
              <a:t> of my adviser, Prof Zhewei Wei from Renmin University of China, and Professor Junhao Gan from the University of Melbourne</a:t>
            </a:r>
            <a:r>
              <a:rPr lang="zh-CN" altLang="en-US" sz="1600"/>
              <a:t> </a:t>
            </a:r>
            <a:r>
              <a:rPr lang="en-US" altLang="zh-CN" sz="2400" b="0" i="0" u="none" strike="noStrike">
                <a:solidFill>
                  <a:srgbClr val="666666"/>
                </a:solidFill>
                <a:effectLst/>
                <a:latin typeface="lucida sans unicode" panose="020B0602030504020204" pitchFamily="34" charset="0"/>
              </a:rPr>
              <a:t>[ˈmelbərn]</a:t>
            </a:r>
            <a:r>
              <a:rPr lang="en-US" altLang="zh-CN" sz="1600"/>
              <a:t>. We also have </a:t>
            </a:r>
            <a:r>
              <a:rPr lang="en-US" altLang="zh-CN" sz="2400" b="0" i="0" u="none" strike="noStrike">
                <a:solidFill>
                  <a:srgbClr val="313131"/>
                </a:solidFill>
                <a:effectLst/>
                <a:latin typeface="MacDictSTHeiti"/>
              </a:rPr>
              <a:t>cooperators from Beijing Institute of Technology. </a:t>
            </a:r>
            <a:endParaRPr lang="en-US" altLang="zh-CN" sz="2400" b="0" i="0" u="none" strike="noStrike">
              <a:solidFill>
                <a:srgbClr val="333333"/>
              </a:solidFill>
              <a:effectLst/>
              <a:latin typeface="MacDictSTHeiti"/>
            </a:endParaRPr>
          </a:p>
        </p:txBody>
      </p:sp>
      <p:sp>
        <p:nvSpPr>
          <p:cNvPr id="4" name="灯片编号占位符 3"/>
          <p:cNvSpPr>
            <a:spLocks noGrp="1"/>
          </p:cNvSpPr>
          <p:nvPr>
            <p:ph type="sldNum" sz="quarter" idx="10"/>
          </p:nvPr>
        </p:nvSpPr>
        <p:spPr/>
        <p:txBody>
          <a:bodyPr/>
          <a:lstStyle/>
          <a:p>
            <a:pPr>
              <a:defRPr/>
            </a:pPr>
            <a:fld id="{C57559C1-BDE1-41D1-A1D9-3B01ED79877F}" type="slidenum">
              <a:rPr lang="en-US" altLang="zh-CN" smtClean="0"/>
              <a:pPr>
                <a:defRPr/>
              </a:pPr>
              <a:t>0</a:t>
            </a:fld>
            <a:endParaRPr lang="en-US" altLang="zh-CN"/>
          </a:p>
        </p:txBody>
      </p:sp>
    </p:spTree>
    <p:extLst>
      <p:ext uri="{BB962C8B-B14F-4D97-AF65-F5344CB8AC3E}">
        <p14:creationId xmlns:p14="http://schemas.microsoft.com/office/powerpoint/2010/main" val="34883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In this paper, we focus on SSPPR queries on weighted graphs because </a:t>
            </a:r>
            <a:r>
              <a:rPr lang="en-US" altLang="zh-CN" sz="1800">
                <a:solidFill>
                  <a:srgbClr val="009900"/>
                </a:solidFill>
                <a:effectLst/>
                <a:latin typeface="LinLibertineT"/>
              </a:rPr>
              <a:t>w</a:t>
            </a:r>
            <a:r>
              <a:rPr lang="en-US" altLang="zh-CN" sz="1800">
                <a:effectLst/>
                <a:latin typeface="LinLibertineT"/>
              </a:rPr>
              <a:t>eighted graphs are extremely common in real life, but existing methods for SSPPR queries on weighted graphs</a:t>
            </a:r>
            <a:r>
              <a:rPr lang="zh-CN" altLang="en-US" sz="1800">
                <a:effectLst/>
                <a:latin typeface="LinLibertineT"/>
              </a:rPr>
              <a:t> </a:t>
            </a:r>
            <a:r>
              <a:rPr lang="en-US" altLang="zh-CN" sz="1800">
                <a:effectLst/>
                <a:latin typeface="LinLibertineT"/>
              </a:rPr>
              <a:t>can be rather inefficient </a:t>
            </a:r>
            <a:r>
              <a:rPr lang="en-US" altLang="zh-CN" sz="2800" b="0" i="0" u="none" strike="noStrike">
                <a:solidFill>
                  <a:srgbClr val="666666"/>
                </a:solidFill>
                <a:effectLst/>
                <a:latin typeface="lucida sans unicode" panose="020B0602030504020204" pitchFamily="34" charset="0"/>
              </a:rPr>
              <a:t>[ˌɪnɪˈfɪʃ(ə)nt]</a:t>
            </a:r>
            <a:r>
              <a:rPr lang="en-US" altLang="zh-CN" sz="1800">
                <a:effectLst/>
                <a:latin typeface="LinLibertineT"/>
              </a:rPr>
              <a:t>, especially on the graphs with severely </a:t>
            </a:r>
            <a:r>
              <a:rPr lang="en-US" altLang="zh-CN" sz="2800" b="0" i="0" u="none" strike="noStrike">
                <a:solidFill>
                  <a:srgbClr val="666666"/>
                </a:solidFill>
                <a:effectLst/>
                <a:latin typeface="lucida sans unicode" panose="020B0602030504020204" pitchFamily="34" charset="0"/>
              </a:rPr>
              <a:t>[sɪˈvɪrli]</a:t>
            </a:r>
            <a:r>
              <a:rPr lang="en-US" altLang="zh-CN" sz="1800">
                <a:effectLst/>
                <a:latin typeface="LinLibertineT"/>
              </a:rPr>
              <a:t> unbalanced weight distributions.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209421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effectLst/>
                <a:latin typeface="LinLibertineT"/>
              </a:rPr>
              <a:t>Before explanning the reasons, I would like to show the notations used on weighted graphs and present the theoretical improvements of our method. We know that each edge on a weighted graph has an edge weight, which measures the relationship’s strength between the two nodes, like distance or node similarity. In our paper, we use Auv to denote the weight of edge (u,v), and the one-norm of A to denote the total weights of all edges on the graph. Note that on weighted graphs, the degree of node u no longer equals the neighborhood size of node u. To distinguish them, we use d(u) to denote the weighted degree of node u, and n(u) to denote the neighborhood size of node 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226331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our paper, we reduce the upper bound of the time cost of SSPPR queries on weighted graphs, regardless of whether the l1-error or normalized additive error. More specifically, to achieve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an </a:t>
                </a:r>
                <a14:m>
                  <m:oMath xmlns:m="http://schemas.openxmlformats.org/officeDocument/2006/math">
                    <m:sSub>
                      <m:sSubPr>
                        <m:ctrlPr>
                          <a:rPr lang="en-US" altLang="zh-CN" sz="1200"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200" b="1"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1200" b="1" i="1" dirty="0">
                            <a:latin typeface="Cambria Math" panose="02040503050406030204" pitchFamily="18" charset="0"/>
                            <a:ea typeface="楷体" panose="02010609060101010101" pitchFamily="49" charset="-122"/>
                            <a:cs typeface="Times New Roman" panose="02020603050405020304" pitchFamily="18" charset="0"/>
                          </a:rPr>
                          <m:t>𝟏</m:t>
                        </m:r>
                      </m:sub>
                    </m:sSub>
                  </m:oMath>
                </a14:m>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-error of </a:t>
                </a:r>
                <a14:m>
                  <m:oMath xmlns:m="http://schemas.openxmlformats.org/officeDocument/2006/math">
                    <m:r>
                      <a:rPr lang="en-US" altLang="zh-CN" sz="1200" b="1" i="1" dirty="0">
                        <a:latin typeface="Cambria Math" panose="02040503050406030204" pitchFamily="18" charset="0"/>
                        <a:ea typeface="楷体" panose="02010609060101010101" pitchFamily="49" charset="-122"/>
                        <a:cs typeface="Times New Roman" panose="02020603050405020304" pitchFamily="18" charset="0"/>
                      </a:rPr>
                      <m:t>𝜺</m:t>
                    </m:r>
                  </m:oMath>
                </a14:m>
                <a:r>
                  <a:rPr lang="en-US" altLang="zh-CN" dirty="0">
                    <a:solidFill>
                      <a:srgbClr val="009900"/>
                    </a:solidFill>
                    <a:latin typeface="Comic Sans MS" pitchFamily="66" charset="0"/>
                  </a:rPr>
                  <a:t>, our method reduces</a:t>
                </a:r>
                <a:r>
                  <a:rPr lang="en-US" altLang="zh-CN" baseline="0" dirty="0">
                    <a:solidFill>
                      <a:srgbClr val="009900"/>
                    </a:solidFill>
                    <a:latin typeface="Comic Sans MS" pitchFamily="66" charset="0"/>
                  </a:rPr>
                  <a:t> the time cost by a factor of the square of cosine phi.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our paper, we reduce the upper bound of the time cost of SSPPR queries on weighted graphs, regardless of whether the l1-error or normalized additive error. More specifically, to achieve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an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ℓ_𝟏</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-error of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𝜺</a:t>
                </a:r>
                <a:r>
                  <a:rPr lang="en-US" altLang="zh-CN" dirty="0">
                    <a:solidFill>
                      <a:srgbClr val="009900"/>
                    </a:solidFill>
                    <a:latin typeface="Comic Sans MS" pitchFamily="66" charset="0"/>
                  </a:rPr>
                  <a:t>, our method reduces</a:t>
                </a:r>
                <a:r>
                  <a:rPr lang="en-US" altLang="zh-CN" baseline="0" dirty="0">
                    <a:solidFill>
                      <a:srgbClr val="009900"/>
                    </a:solidFill>
                    <a:latin typeface="Comic Sans MS" pitchFamily="66" charset="0"/>
                  </a:rPr>
                  <a:t> the time cost by a factor of the square of cosine phi. Here phi is an angle, and cosine phi can quantify the unbalancedness of the weighted graph. The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more unbalanced the weighted graph is,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smaller cosine</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phi squared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In</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particular, on some severely unbalanced graphs, like each node on the graph shares the same structure as node s as shown left, our method </a:t>
                </a:r>
                <a:r>
                  <a:rPr lang="en-US" altLang="zh-CN" sz="1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outperforms the SOTA method by an n factor both for the l1-error and normalized additive error.</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274400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baseline="0" dirty="0">
                    <a:solidFill>
                      <a:srgbClr val="009900"/>
                    </a:solidFill>
                    <a:latin typeface="Comic Sans MS" pitchFamily="66" charset="0"/>
                  </a:rPr>
                  <a:t>Here phi is an angle, and cosine phi can quantify the unbalancedness of the weighted graph.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our paper, we reduce the upper bound of the time cost of SSPPR queries on weighted graphs, regardless of whether the l1-error or normalized additive error. More specifically, to achieve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an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ℓ_𝟏</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-error of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𝜺</a:t>
                </a:r>
                <a:r>
                  <a:rPr lang="en-US" altLang="zh-CN" dirty="0">
                    <a:solidFill>
                      <a:srgbClr val="009900"/>
                    </a:solidFill>
                    <a:latin typeface="Comic Sans MS" pitchFamily="66" charset="0"/>
                  </a:rPr>
                  <a:t>, our method reduces</a:t>
                </a:r>
                <a:r>
                  <a:rPr lang="en-US" altLang="zh-CN" baseline="0" dirty="0">
                    <a:solidFill>
                      <a:srgbClr val="009900"/>
                    </a:solidFill>
                    <a:latin typeface="Comic Sans MS" pitchFamily="66" charset="0"/>
                  </a:rPr>
                  <a:t> the time cost by a factor of the square of cosine phi. Here phi is an angle, and cosine phi can quantify the unbalancedness of the weighted graph. The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more unbalanced the weighted graph is,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smaller cosine</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phi squared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In</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particular, on some severely unbalanced graphs, like each node on the graph shares the same structure as node s as shown left, our method </a:t>
                </a:r>
                <a:r>
                  <a:rPr lang="en-US" altLang="zh-CN" sz="1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outperforms the SOTA method by an n factor both for the l1-error and normalized additive error.</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96567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baseline="0" dirty="0">
                    <a:solidFill>
                      <a:srgbClr val="009900"/>
                    </a:solidFill>
                    <a:latin typeface="Comic Sans MS" pitchFamily="66" charset="0"/>
                  </a:rPr>
                  <a:t>The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more unbalanced the weighted graph is,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smaller cosine</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phi squared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In</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particular, on some severely unbalanced graphs, like each node on the graph shares the same structure as node s as shown left, our method </a:t>
                </a:r>
                <a:r>
                  <a:rPr lang="en-US" altLang="zh-CN" sz="1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outperforms the SOTA method by an n factor both for the l1-error and normalized additive error.</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our paper, we reduce the upper bound of the time cost of SSPPR queries on weighted graphs, regardless of whether the l1-error or normalized additive error. More specifically, to achieve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an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ℓ_𝟏</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-error of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𝜺</a:t>
                </a:r>
                <a:r>
                  <a:rPr lang="en-US" altLang="zh-CN" dirty="0">
                    <a:solidFill>
                      <a:srgbClr val="009900"/>
                    </a:solidFill>
                    <a:latin typeface="Comic Sans MS" pitchFamily="66" charset="0"/>
                  </a:rPr>
                  <a:t>, our method reduces</a:t>
                </a:r>
                <a:r>
                  <a:rPr lang="en-US" altLang="zh-CN" baseline="0" dirty="0">
                    <a:solidFill>
                      <a:srgbClr val="009900"/>
                    </a:solidFill>
                    <a:latin typeface="Comic Sans MS" pitchFamily="66" charset="0"/>
                  </a:rPr>
                  <a:t> the time cost by a factor of the square of cosine phi. Here phi is an angle, and cosine phi can quantify the unbalancedness of the weighted graph. The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more unbalanced the weighted graph is,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smaller cosine</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phi squared </a:t>
                </a:r>
                <a:r>
                  <a:rPr lang="en-US" altLang="zh-CN" sz="1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In</a:t>
                </a:r>
                <a:r>
                  <a:rPr lang="en-US" altLang="zh-CN" sz="1200" b="1" baseline="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particular, on some severely unbalanced graphs, like each node on the graph shares the same structure as node s as shown left, our method </a:t>
                </a:r>
                <a:r>
                  <a:rPr lang="en-US" altLang="zh-CN" sz="1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outperforms the SOTA method by an n factor both for the l1-error and normalized additive error.</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39796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OK. Let’s go back to SSPPR queries on weighted graphs. We note that various applications are in dire </a:t>
            </a:r>
            <a:r>
              <a:rPr lang="en-US" altLang="zh-CN" b="0" i="0" u="none" strike="noStrike">
                <a:solidFill>
                  <a:srgbClr val="666666"/>
                </a:solidFill>
                <a:effectLst/>
                <a:latin typeface="lucida sans unicode" panose="020B0602030504020204" pitchFamily="34" charset="0"/>
              </a:rPr>
              <a:t>[ˈdaɪər]</a:t>
            </a:r>
            <a:r>
              <a:rPr lang="en-US" altLang="zh-CN" sz="1200" kern="1200">
                <a:solidFill>
                  <a:schemeClr val="tx1"/>
                </a:solidFill>
                <a:effectLst/>
                <a:latin typeface="+mn-lt"/>
                <a:ea typeface="+mn-ea"/>
                <a:cs typeface="+mn-cs"/>
              </a:rPr>
              <a:t> need of the SSPPR results on weighted graphs. For example, </a:t>
            </a:r>
            <a:r>
              <a:rPr lang="en-US" altLang="zh-CN" sz="1200" kern="1200" dirty="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t</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he personalized ranking results incorporating user preference or feedback embedded in the edge weights are highly valued in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social network. Also, t</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aking into account the importance of page links</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shows increasingly significance for the performance of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web page ranking. Additionally, i</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n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local clustering</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computing SSPPR queries on motif-based weighted graphs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can effectively capture the high-order information of network structure. </a:t>
            </a:r>
            <a:endParaRPr lang="en-US"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8659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However, the state-of-the-art method, LocalPush, can be rather ineffective for SSPPR queries on weighted graphs. Let’s have a quick review of the LocalPush method. Its main idea is to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approximate SSPPR vectors by deterministically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pushing</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the probabilities on the graph, where the </a:t>
                </a:r>
                <a:r>
                  <a:rPr lang="en-US" altLang="zh-CN" sz="1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operation on node </a:t>
                </a:r>
                <a14:m>
                  <m:oMath xmlns:m="http://schemas.openxmlformats.org/officeDocument/2006/math">
                    <m:r>
                      <a:rPr lang="en-US" altLang="zh-CN" sz="1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distributes the probability mass currently at </a:t>
                </a:r>
                <a14:m>
                  <m:oMath xmlns:m="http://schemas.openxmlformats.org/officeDocument/2006/math">
                    <m:r>
                      <a:rPr lang="en-US" altLang="zh-CN" sz="1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(click) to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all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its neighbors (click!) according to the edge weight distribution. (click! click! click!). </a:t>
                </a:r>
              </a:p>
              <a:p>
                <a:pPr marL="0" indent="0">
                  <a:buFontTx/>
                  <a:buNone/>
                </a:pP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However, the state-of-the-art method, LocalPush, can be rather ineffective for SSPPR queries on weighted graphs. Let’s have a quick review of the LocalPush method. Its main idea is to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approximate SSPPR vectors by deterministically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pushing</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the probabilities on the graph, where the </a:t>
                </a:r>
                <a:r>
                  <a:rPr lang="en-US" altLang="zh-CN" sz="1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operation on node </a:t>
                </a:r>
                <a:r>
                  <a:rPr lang="en-US" altLang="zh-CN" sz="1200" b="0" i="0" dirty="0">
                    <a:latin typeface="Cambria Math" panose="02040503050406030204" pitchFamily="18" charset="0"/>
                    <a:ea typeface="楷体" panose="02010609060101010101" pitchFamily="49" charset="-122"/>
                    <a:cs typeface="Times New Roman" panose="02020603050405020304" pitchFamily="18" charset="0"/>
                  </a:rPr>
                  <a:t>𝑠</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distributes the probability mass currently at </a:t>
                </a:r>
                <a:r>
                  <a:rPr lang="en-US" altLang="zh-CN" sz="1200" b="0" i="0" dirty="0">
                    <a:latin typeface="Cambria Math" panose="02040503050406030204" pitchFamily="18" charset="0"/>
                    <a:ea typeface="楷体" panose="02010609060101010101" pitchFamily="49" charset="-122"/>
                    <a:cs typeface="Times New Roman" panose="02020603050405020304" pitchFamily="18" charset="0"/>
                  </a:rPr>
                  <a:t>𝑠</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(click) to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all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its neighbors (click!) according to the edge weight distribution. (click! click! click!). </a:t>
                </a:r>
              </a:p>
              <a:p>
                <a:pPr marL="0" indent="0">
                  <a:buFontTx/>
                  <a:buNone/>
                </a:pP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83480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Initially, the LocalPush method sets the probability mass at the source node s as 1. </a:t>
            </a:r>
            <a:r>
              <a:rPr lang="en-US" altLang="zh-CN" sz="1200">
                <a:effectLst/>
                <a:latin typeface="LinLibertineT"/>
              </a:rPr>
              <a:t>(click) </a:t>
            </a:r>
            <a:r>
              <a:rPr lang="en-US" altLang="zh-CN" dirty="0">
                <a:solidFill>
                  <a:srgbClr val="009900"/>
                </a:solidFill>
                <a:latin typeface="Comic Sans MS" pitchFamily="66" charset="0"/>
              </a:rPr>
              <a:t>Then it </a:t>
            </a:r>
            <a:r>
              <a:rPr lang="en-US" altLang="zh-CN" sz="1800">
                <a:effectLst/>
                <a:latin typeface="LinLibertineT"/>
              </a:rPr>
              <a:t>repeatedly </a:t>
            </a:r>
            <a:r>
              <a:rPr lang="en-US" altLang="zh-CN" sz="2800" b="0" i="0" u="none" strike="noStrike">
                <a:solidFill>
                  <a:srgbClr val="666666"/>
                </a:solidFill>
                <a:effectLst/>
                <a:latin typeface="lucida sans unicode" panose="020B0602030504020204" pitchFamily="34" charset="0"/>
              </a:rPr>
              <a:t>[rɪˈpiːtɪdli]</a:t>
            </a:r>
            <a:r>
              <a:rPr lang="en-US" altLang="zh-CN" sz="1800">
                <a:effectLst/>
                <a:latin typeface="LinLibertineT"/>
              </a:rPr>
              <a:t> conducts the </a:t>
            </a:r>
            <a:r>
              <a:rPr lang="en-US" altLang="zh-CN" sz="1800">
                <a:effectLst/>
                <a:latin typeface="LinLibertineTI"/>
              </a:rPr>
              <a:t>push </a:t>
            </a:r>
            <a:r>
              <a:rPr lang="en-US" altLang="zh-CN" sz="1800">
                <a:effectLst/>
                <a:latin typeface="LinLibertineT"/>
              </a:rPr>
              <a:t>operations on the nodes whose probability mass </a:t>
            </a:r>
            <a:r>
              <a:rPr lang="en-US" altLang="zh-CN" sz="2800" b="0" i="0" u="none" strike="noStrike">
                <a:solidFill>
                  <a:srgbClr val="313131"/>
                </a:solidFill>
                <a:effectLst/>
                <a:latin typeface="MacDictSTHeiti"/>
              </a:rPr>
              <a:t>exceed</a:t>
            </a:r>
            <a:r>
              <a:rPr lang="zh-CN" altLang="en-US" sz="2800" b="0" i="0" u="none" strike="noStrike">
                <a:solidFill>
                  <a:srgbClr val="313131"/>
                </a:solidFill>
                <a:effectLst/>
                <a:latin typeface="MacDictSTHeiti"/>
              </a:rPr>
              <a:t> </a:t>
            </a:r>
            <a:r>
              <a:rPr lang="en-US" altLang="zh-CN" sz="2800" b="0" i="0" u="none" strike="noStrike">
                <a:solidFill>
                  <a:srgbClr val="313131"/>
                </a:solidFill>
                <a:effectLst/>
                <a:latin typeface="MacDictSTHeiti"/>
              </a:rPr>
              <a:t>the push threshold theta </a:t>
            </a:r>
            <a:r>
              <a:rPr lang="en-US" altLang="zh-CN" sz="2800">
                <a:effectLst/>
                <a:latin typeface="LinLibertineT"/>
              </a:rPr>
              <a:t>(click) (click)  </a:t>
            </a:r>
            <a:r>
              <a:rPr lang="en-US" altLang="zh-CN" sz="2800" b="0" i="0" u="none" strike="noStrike">
                <a:solidFill>
                  <a:srgbClr val="313131"/>
                </a:solidFill>
                <a:effectLst/>
                <a:latin typeface="MacDictSTHeiti"/>
              </a:rPr>
              <a:t>. (click!)When the probability mass on each node is less than the threshold, localpush returns the probability that has been pushed to each node u as the approximation of u’s PPR. </a:t>
            </a:r>
            <a:endParaRPr lang="en-US" altLang="zh-CN" sz="2800" b="0" i="0" u="none" strike="noStrike">
              <a:solidFill>
                <a:srgbClr val="333333"/>
              </a:solidFill>
              <a:effectLst/>
              <a:latin typeface="MacDictSTHeit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98332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However, the push operation used in the localpush method has a limitation that, it has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to touch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ALL</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the neighbors even on the node with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severely unbalanced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edge</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weight distribution. For example, on the toy graph as shown left, where the weight distribution of node s is unbalanced, edge (s,u1) merely taking the total weight of s, and all the other edges just share a tiny weight together.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374970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When we conduct a push operation on node s, it needs to </a:t>
            </a:r>
            <a:r>
              <a:rPr lang="en-US" altLang="zh-CN" sz="1800">
                <a:effectLst/>
                <a:latin typeface="LinLibertineT"/>
              </a:rPr>
              <a:t>touch all the n edges incident</a:t>
            </a:r>
            <a:r>
              <a:rPr lang="en-US" altLang="zh-CN" sz="2800" b="0" i="0" u="none" strike="noStrike">
                <a:solidFill>
                  <a:srgbClr val="666666"/>
                </a:solidFill>
                <a:effectLst/>
                <a:latin typeface="lucida sans unicode" panose="020B0602030504020204" pitchFamily="34" charset="0"/>
              </a:rPr>
              <a:t> [ˈɪnsɪdənt] </a:t>
            </a:r>
            <a:r>
              <a:rPr lang="en-US" altLang="zh-CN" sz="1800">
                <a:effectLst/>
                <a:latin typeface="LinLibertineT"/>
              </a:rPr>
              <a:t>on node s, during which the most of time is spent to push an extremely tiny probability 1 over n for those insignificant edges. </a:t>
            </a:r>
            <a:endParaRPr lang="en-US" altLang="zh-CN"/>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190230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u="none" strike="noStrike">
                <a:solidFill>
                  <a:srgbClr val="666666"/>
                </a:solidFill>
                <a:effectLst/>
                <a:latin typeface="lucida sans unicode" panose="020B0602030504020204" pitchFamily="34" charset="0"/>
              </a:rPr>
              <a:t>Note that we are in the session called “Graphs”. So definitely our work is a study on graphs. We know that graph is a data structure defined as a combination of a vertex set V with n nodes and an edge set E with m edges. Actually, graphs are powerful and </a:t>
            </a:r>
            <a:r>
              <a:rPr lang="en-US" altLang="zh-CN" b="1" i="0" u="none" strike="noStrike">
                <a:solidFill>
                  <a:srgbClr val="333333"/>
                </a:solidFill>
                <a:effectLst/>
                <a:latin typeface="Arial" panose="020B0604020202020204" pitchFamily="34" charset="0"/>
              </a:rPr>
              <a:t>ubiquitous because it </a:t>
            </a:r>
            <a:r>
              <a:rPr lang="en-US" altLang="zh-CN" b="0" i="0" u="none" strike="noStrike">
                <a:solidFill>
                  <a:srgbClr val="666666"/>
                </a:solidFill>
                <a:effectLst/>
                <a:latin typeface="lucida sans unicode" panose="020B0602030504020204" pitchFamily="34" charset="0"/>
              </a:rPr>
              <a:t>can model a large number of networks in real life. </a:t>
            </a:r>
            <a:endParaRPr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177765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effectLst/>
                <a:latin typeface="LinLibertineT"/>
              </a:rPr>
              <a:t>Actually, in this toy example, the optimal push method to approximate SSPPR vector is to (click!) directly distribute the probability mass at node </a:t>
            </a:r>
            <a:r>
              <a:rPr lang="en-US" altLang="zh-CN" sz="1800">
                <a:effectLst/>
                <a:latin typeface="LibertineMathMI"/>
              </a:rPr>
              <a:t>s </a:t>
            </a:r>
            <a:r>
              <a:rPr lang="en-US" altLang="zh-CN" sz="1800">
                <a:effectLst/>
                <a:latin typeface="LinLibertineT"/>
              </a:rPr>
              <a:t>along edge (s,u1), then to w, and ignore the other edges. </a:t>
            </a:r>
            <a:endParaRPr lang="en-US" altLang="zh-CN"/>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46000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One may ask can this be achieved by tuning the push threshold theta? Sadly, the answer is no because the push threshold theta in localpush is set for each node, rather than for each edge. Thus, if we increase the push threshold theta, then no neighbor of s can receive the probability mass, which leads to a large approximation error.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206569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To address this problem ,in our paper, we proposed a novel method, EdgePush, for SSPPR queries on weighted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1249487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In EdgePush, we decompose </a:t>
            </a:r>
            <a:r>
              <a:rPr lang="en-US" altLang="zh-CN" b="0" i="0" u="none" strike="noStrike">
                <a:solidFill>
                  <a:srgbClr val="666666"/>
                </a:solidFill>
                <a:effectLst/>
                <a:latin typeface="lucida sans unicode" panose="020B0602030504020204" pitchFamily="34" charset="0"/>
              </a:rPr>
              <a:t>[ˌdiːkəmˈpoʊz]</a:t>
            </a:r>
            <a:r>
              <a:rPr lang="en-US" altLang="zh-CN" dirty="0">
                <a:solidFill>
                  <a:srgbClr val="009900"/>
                </a:solidFill>
                <a:latin typeface="Comic Sans MS" pitchFamily="66"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atomic</a:t>
            </a:r>
            <a:r>
              <a:rPr lang="en-US" altLang="zh-CN" b="0" i="0" u="none" strike="noStrike">
                <a:solidFill>
                  <a:srgbClr val="666666"/>
                </a:solidFill>
                <a:effectLst/>
                <a:latin typeface="lucida sans unicode" panose="020B0602030504020204" pitchFamily="34" charset="0"/>
              </a:rPr>
              <a:t> [əˈtɑːmɪk]</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b="1"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operation of LocalPush into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separate </a:t>
            </a:r>
            <a:r>
              <a:rPr lang="en-US" altLang="zh-CN" sz="1200" b="1"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edge-based push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operations, which enables </a:t>
            </a:r>
            <a:r>
              <a:rPr lang="en-US" altLang="zh-CN" b="0" i="0" u="none" strike="noStrike">
                <a:solidFill>
                  <a:srgbClr val="666666"/>
                </a:solidFill>
                <a:effectLst/>
                <a:latin typeface="lucida sans unicode" panose="020B0602030504020204" pitchFamily="34" charset="0"/>
              </a:rPr>
              <a:t>[ɪˈneɪb(ə)l]</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us to fl</a:t>
            </a:r>
            <a:r>
              <a:rPr lang="en-US" altLang="zh-CN" sz="1800">
                <a:effectLst/>
                <a:latin typeface="LinLibertineT"/>
              </a:rPr>
              <a:t>exibly</a:t>
            </a:r>
            <a:r>
              <a:rPr lang="en-US" altLang="zh-CN" sz="2800" b="0" i="0" u="none" strike="noStrike">
                <a:solidFill>
                  <a:srgbClr val="666666"/>
                </a:solidFill>
                <a:effectLst/>
                <a:latin typeface="lucida sans unicode" panose="020B0602030504020204" pitchFamily="34" charset="0"/>
              </a:rPr>
              <a:t> [ˈfleksəbli]</a:t>
            </a:r>
            <a:r>
              <a:rPr lang="en-US" altLang="zh-CN" sz="1800">
                <a:effectLst/>
                <a:latin typeface="LinLibertineT"/>
              </a:rPr>
              <a:t> select edges to push probability mass based on the edge weights. For example, on the toy graph as shown left, our EdgePush allows to just distribute the probability mass along edge (s,u1) (click), then along edge (u1,w), and ignore other edges. </a:t>
            </a:r>
            <a:endParaRPr lang="en-US" altLang="zh-CN" sz="1800">
              <a:effectLst/>
              <a:latin typeface="txsys"/>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33346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effectLst/>
                <a:latin typeface="+mn-lt"/>
              </a:rPr>
              <a:t>Moreover, our </a:t>
            </a:r>
            <a:r>
              <a:rPr lang="en-US" altLang="zh-CN" sz="1800">
                <a:effectLst/>
                <a:latin typeface="LinLibertineTI"/>
              </a:rPr>
              <a:t>EdgePush </a:t>
            </a:r>
            <a:r>
              <a:rPr lang="en-US" altLang="zh-CN" sz="1800">
                <a:effectLst/>
                <a:latin typeface="LinLibertineT"/>
              </a:rPr>
              <a:t>admits an fine-grained </a:t>
            </a:r>
            <a:r>
              <a:rPr lang="en-US" altLang="zh-CN" sz="1800">
                <a:effectLst/>
                <a:latin typeface="LinLibertineTI"/>
              </a:rPr>
              <a:t>individual </a:t>
            </a:r>
            <a:r>
              <a:rPr lang="en-US" altLang="zh-CN" sz="1800">
                <a:effectLst/>
                <a:latin typeface="LinLibertineT"/>
              </a:rPr>
              <a:t>termination threshold theta(u,v)</a:t>
            </a:r>
            <a:r>
              <a:rPr lang="en-US" altLang="zh-CN" sz="1800">
                <a:effectLst/>
                <a:latin typeface="LibertineMathMI"/>
              </a:rPr>
              <a:t> </a:t>
            </a:r>
            <a:r>
              <a:rPr lang="en-US" altLang="zh-CN" sz="1800">
                <a:effectLst/>
                <a:latin typeface="LinLibertineT"/>
              </a:rPr>
              <a:t>for each edge. With careful threshold c</a:t>
            </a:r>
            <a:r>
              <a:rPr lang="en-US" altLang="zh-CN" sz="1800">
                <a:effectLst/>
                <a:latin typeface="txsys"/>
              </a:rPr>
              <a:t>hoices, </a:t>
            </a:r>
            <a:r>
              <a:rPr lang="en-US" altLang="zh-CN" sz="1800">
                <a:effectLst/>
                <a:latin typeface="LinLibertineTI"/>
              </a:rPr>
              <a:t>EdgePush </a:t>
            </a:r>
            <a:r>
              <a:rPr lang="en-US" altLang="zh-CN" sz="1800">
                <a:effectLst/>
                <a:latin typeface="LinLibertineT"/>
              </a:rPr>
              <a:t>achieves superior </a:t>
            </a:r>
            <a:r>
              <a:rPr lang="en-US" altLang="zh-CN" sz="2800" b="0" i="0" u="none" strike="noStrike">
                <a:solidFill>
                  <a:srgbClr val="666666"/>
                </a:solidFill>
                <a:effectLst/>
                <a:latin typeface="lucida sans unicode" panose="020B0602030504020204" pitchFamily="34" charset="0"/>
              </a:rPr>
              <a:t>[suːˈpɪriər]</a:t>
            </a:r>
            <a:r>
              <a:rPr lang="en-US" altLang="zh-CN" sz="1800">
                <a:effectLst/>
                <a:latin typeface="LinLibertineT"/>
              </a:rPr>
              <a:t> query efficiency in terms of the trade offs between the approximation error and the expected </a:t>
            </a:r>
            <a:r>
              <a:rPr lang="en-US" altLang="zh-CN" sz="2800" b="0" i="0" u="none" strike="noStrike">
                <a:solidFill>
                  <a:srgbClr val="666666"/>
                </a:solidFill>
                <a:effectLst/>
                <a:latin typeface="lucida sans unicode" panose="020B0602030504020204" pitchFamily="34" charset="0"/>
              </a:rPr>
              <a:t>[ɪkˈspektɪd] </a:t>
            </a:r>
            <a:r>
              <a:rPr lang="en-US" altLang="zh-CN" sz="1800">
                <a:effectLst/>
                <a:latin typeface="LinLibertineT"/>
              </a:rPr>
              <a:t>overall running time. </a:t>
            </a:r>
            <a:endParaRPr lang="en-US" altLang="zh-CN" sz="1800">
              <a:effectLst/>
              <a:latin typeface="txsy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a:effectLst/>
              <a:latin typeface="txsys"/>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3678203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Now I will describe our EdgePush method in detail. First, I will </a:t>
                </a:r>
                <a:r>
                  <a:rPr lang="en-US" altLang="zh-CN" sz="1800">
                    <a:effectLst/>
                    <a:latin typeface="LinLibertineT"/>
                  </a:rPr>
                  <a:t>define three variables which are conceptually maintained in the </a:t>
                </a:r>
                <a:r>
                  <a:rPr lang="en-US" altLang="zh-CN" sz="1800">
                    <a:effectLst/>
                    <a:latin typeface="LinLibertineTI"/>
                  </a:rPr>
                  <a:t>EdgePush </a:t>
                </a:r>
                <a:r>
                  <a:rPr lang="en-US" altLang="zh-CN" sz="1800">
                    <a:effectLst/>
                    <a:latin typeface="LinLibertineT"/>
                  </a:rPr>
                  <a:t>process. That is: node income, edge expense and edge residue. Consider a node on the graph, for example, node s. The node income of s equals to the total probability mass received by node 𝒔 so far. The expense of edge (s,u) corresponds to </a:t>
                </a:r>
                <a:r>
                  <a:rPr lang="en-US" altLang="zh-CN">
                    <a:latin typeface="Times New Roman" panose="02020603050405020304" pitchFamily="18" charset="0"/>
                    <a:ea typeface="楷体" panose="02010609060101010101" pitchFamily="49" charset="-122"/>
                    <a:cs typeface="Times New Roman" panose="02020603050405020304" pitchFamily="18" charset="0"/>
                  </a:rPr>
                  <a:t>the total probability mass that has been transferred from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And</a:t>
                </a:r>
                <a:r>
                  <a:rPr lang="en-US" altLang="zh-CN" baseline="0">
                    <a:latin typeface="Times New Roman" panose="02020603050405020304" pitchFamily="18" charset="0"/>
                    <a:ea typeface="楷体" panose="02010609060101010101" pitchFamily="49" charset="-122"/>
                    <a:cs typeface="Times New Roman" panose="02020603050405020304" pitchFamily="18" charset="0"/>
                  </a:rPr>
                  <a:t> the residue of edge (s,u) corresponds to the </a:t>
                </a:r>
                <a:r>
                  <a:rPr lang="en-US" altLang="zh-CN">
                    <a:latin typeface="Times New Roman" panose="02020603050405020304" pitchFamily="18" charset="0"/>
                    <a:ea typeface="楷体" panose="02010609060101010101" pitchFamily="49" charset="-122"/>
                    <a:cs typeface="Times New Roman" panose="02020603050405020304" pitchFamily="18" charset="0"/>
                  </a:rPr>
                  <a:t>total probability mass that is to be transferred from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indent="0">
                  <a:buFontTx/>
                  <a:buNone/>
                </a:pP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Now I will describe our EdgePush method in detail. First, I will </a:t>
                </a:r>
                <a:r>
                  <a:rPr lang="en-US" altLang="zh-CN" sz="1800">
                    <a:effectLst/>
                    <a:latin typeface="LinLibertineT"/>
                  </a:rPr>
                  <a:t>define three variables which are conceptually maintained in the </a:t>
                </a:r>
                <a:r>
                  <a:rPr lang="en-US" altLang="zh-CN" sz="1800">
                    <a:effectLst/>
                    <a:latin typeface="LinLibertineTI"/>
                  </a:rPr>
                  <a:t>EdgePush </a:t>
                </a:r>
                <a:r>
                  <a:rPr lang="en-US" altLang="zh-CN" sz="1800">
                    <a:effectLst/>
                    <a:latin typeface="LinLibertineT"/>
                  </a:rPr>
                  <a:t>process. That is: node income, edge expense and edge residue. Consider a node on the graph, for example, node s. The node income of s equals to the total probability mass received by node 𝒔 so far. The expense of edge (s,u) corresponds to </a:t>
                </a:r>
                <a:r>
                  <a:rPr lang="en-US" altLang="zh-CN">
                    <a:latin typeface="Times New Roman" panose="02020603050405020304" pitchFamily="18" charset="0"/>
                    <a:ea typeface="楷体" panose="02010609060101010101" pitchFamily="49" charset="-122"/>
                    <a:cs typeface="Times New Roman" panose="02020603050405020304" pitchFamily="18" charset="0"/>
                  </a:rPr>
                  <a:t>the total probability mass that has been transferred from </a:t>
                </a:r>
                <a:r>
                  <a:rPr lang="en-US" altLang="zh-CN" b="0" i="0">
                    <a:latin typeface="Cambria Math" panose="02040503050406030204" pitchFamily="18" charset="0"/>
                    <a:ea typeface="楷体" panose="02010609060101010101" pitchFamily="49" charset="-122"/>
                    <a:cs typeface="Times New Roman" panose="02020603050405020304" pitchFamily="18" charset="0"/>
                  </a:rPr>
                  <a:t>𝑠</a:t>
                </a:r>
                <a:r>
                  <a:rPr lang="en-US" altLang="zh-CN">
                    <a:latin typeface="Times New Roman" panose="02020603050405020304" pitchFamily="18" charset="0"/>
                    <a:ea typeface="楷体" panose="02010609060101010101" pitchFamily="49" charset="-122"/>
                    <a:cs typeface="Times New Roman" panose="02020603050405020304" pitchFamily="18" charset="0"/>
                  </a:rPr>
                  <a:t> to </a:t>
                </a:r>
                <a:r>
                  <a:rPr lang="en-US" altLang="zh-CN" b="0" i="0">
                    <a:latin typeface="Cambria Math" panose="02040503050406030204" pitchFamily="18" charset="0"/>
                    <a:ea typeface="楷体" panose="02010609060101010101" pitchFamily="49" charset="-122"/>
                    <a:cs typeface="Times New Roman" panose="02020603050405020304" pitchFamily="18" charset="0"/>
                  </a:rPr>
                  <a:t>𝑢</a:t>
                </a:r>
                <a:r>
                  <a:rPr lang="en-US" altLang="zh-CN">
                    <a:latin typeface="Times New Roman" panose="02020603050405020304" pitchFamily="18" charset="0"/>
                    <a:ea typeface="楷体" panose="02010609060101010101" pitchFamily="49" charset="-122"/>
                    <a:cs typeface="Times New Roman" panose="02020603050405020304" pitchFamily="18" charset="0"/>
                  </a:rPr>
                  <a:t>. And</a:t>
                </a:r>
                <a:r>
                  <a:rPr lang="en-US" altLang="zh-CN" baseline="0">
                    <a:latin typeface="Times New Roman" panose="02020603050405020304" pitchFamily="18" charset="0"/>
                    <a:ea typeface="楷体" panose="02010609060101010101" pitchFamily="49" charset="-122"/>
                    <a:cs typeface="Times New Roman" panose="02020603050405020304" pitchFamily="18" charset="0"/>
                  </a:rPr>
                  <a:t> the residue of edge (s,u) corresponds to the </a:t>
                </a:r>
                <a:r>
                  <a:rPr lang="en-US" altLang="zh-CN">
                    <a:latin typeface="Times New Roman" panose="02020603050405020304" pitchFamily="18" charset="0"/>
                    <a:ea typeface="楷体" panose="02010609060101010101" pitchFamily="49" charset="-122"/>
                    <a:cs typeface="Times New Roman" panose="02020603050405020304" pitchFamily="18" charset="0"/>
                  </a:rPr>
                  <a:t>total probability mass that has been transferred from </a:t>
                </a:r>
                <a:r>
                  <a:rPr lang="en-US" altLang="zh-CN" b="0" i="0">
                    <a:latin typeface="Cambria Math" panose="02040503050406030204" pitchFamily="18" charset="0"/>
                    <a:ea typeface="楷体" panose="02010609060101010101" pitchFamily="49" charset="-122"/>
                    <a:cs typeface="Times New Roman" panose="02020603050405020304" pitchFamily="18" charset="0"/>
                  </a:rPr>
                  <a:t>𝑠</a:t>
                </a:r>
                <a:r>
                  <a:rPr lang="en-US" altLang="zh-CN">
                    <a:latin typeface="Times New Roman" panose="02020603050405020304" pitchFamily="18" charset="0"/>
                    <a:ea typeface="楷体" panose="02010609060101010101" pitchFamily="49" charset="-122"/>
                    <a:cs typeface="Times New Roman" panose="02020603050405020304" pitchFamily="18" charset="0"/>
                  </a:rPr>
                  <a:t> to </a:t>
                </a:r>
                <a:r>
                  <a:rPr lang="en-US" altLang="zh-CN" b="0" i="0">
                    <a:latin typeface="Cambria Math" panose="02040503050406030204" pitchFamily="18" charset="0"/>
                    <a:ea typeface="楷体" panose="02010609060101010101" pitchFamily="49" charset="-122"/>
                    <a:cs typeface="Times New Roman" panose="02020603050405020304" pitchFamily="18" charset="0"/>
                  </a:rPr>
                  <a:t>𝑢</a:t>
                </a:r>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indent="0">
                  <a:buFontTx/>
                  <a:buNone/>
                </a:pP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80059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effectLst/>
                <a:latin typeface="LinLibertineT"/>
              </a:rPr>
              <a:t>Thus, by denition, we have the following equation that the residue of edge (s,u) equals to (click) the probability mass that node s should transfer to node u according to the edge weight distribution, (click)minus the probability mass that has been transferred from s to u, which is recorded in the expense of edge (s,u). </a:t>
            </a:r>
            <a:r>
              <a:rPr lang="en-US" altLang="zh-CN" dirty="0">
                <a:solidFill>
                  <a:srgbClr val="009900"/>
                </a:solidFill>
                <a:latin typeface="Comic Sans MS" pitchFamily="66" charset="0"/>
              </a:rPr>
              <a:t>Note that in the EdgePush process, we don’t explicitly</a:t>
            </a:r>
            <a:r>
              <a:rPr lang="en-US" altLang="zh-CN" b="0" i="0" u="none" strike="noStrike">
                <a:solidFill>
                  <a:srgbClr val="666666"/>
                </a:solidFill>
                <a:effectLst/>
                <a:latin typeface="lucida sans unicode" panose="020B0602030504020204" pitchFamily="34" charset="0"/>
              </a:rPr>
              <a:t> [ɪkˈsplɪsɪtli]</a:t>
            </a:r>
            <a:r>
              <a:rPr lang="en-US" altLang="zh-CN" dirty="0">
                <a:solidFill>
                  <a:srgbClr val="009900"/>
                </a:solidFill>
                <a:latin typeface="Comic Sans MS" pitchFamily="66" charset="0"/>
              </a:rPr>
              <a:t> maintain the edge residue. Instead, </a:t>
            </a:r>
            <a:r>
              <a:rPr lang="en-US" altLang="zh-CN" sz="1200">
                <a:effectLst/>
                <a:latin typeface="LinLibertineT"/>
              </a:rPr>
              <a:t>we update the node income and edge expense with the edge residue maintained implicitly according to the Equation.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150390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effectLst/>
                <a:latin typeface="LinLibertineT"/>
              </a:rPr>
              <a:t>In an edge-based push operation on edge (s,u), we calculate Rsu first (click!), and (click!) push the probability mass of Rsu from s to u, which means we need to increase q(u) by Rsu (click), and increase the captical Qsu by Rsu (click).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1289992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Now we present the algorithm structure of EdgePush. Initially, we set the income of each node as 0, except the income of source node s as 1. In addition, we also set the edge expense of each edge on the graph as 0.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3018293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During the EdgePush process, we conceptually maintain a candidate set C for storing all the edges whose residue is more than the push threshold. Recall that the reside</a:t>
                </a:r>
                <a:r>
                  <a:rPr lang="en-US" altLang="zh-CN" baseline="0" dirty="0">
                    <a:solidFill>
                      <a:srgbClr val="009900"/>
                    </a:solidFill>
                    <a:latin typeface="Comic Sans MS" pitchFamily="66" charset="0"/>
                  </a:rPr>
                  <a:t> of edge uv denotes </a:t>
                </a:r>
                <a:r>
                  <a:rPr lang="en-US" altLang="zh-CN">
                    <a:latin typeface="Times New Roman" panose="02020603050405020304" pitchFamily="18" charset="0"/>
                    <a:ea typeface="楷体" panose="02010609060101010101" pitchFamily="49" charset="-122"/>
                    <a:cs typeface="Times New Roman" panose="02020603050405020304" pitchFamily="18" charset="0"/>
                  </a:rPr>
                  <a:t>the probability mass that is to be transferred from 𝑢 to 𝑣 at the moment. Thus, the candidate set C maintains</a:t>
                </a:r>
                <a:r>
                  <a:rPr lang="en-US" altLang="zh-CN" baseline="0">
                    <a:latin typeface="Times New Roman" panose="02020603050405020304" pitchFamily="18" charset="0"/>
                    <a:ea typeface="楷体" panose="02010609060101010101" pitchFamily="49" charset="-122"/>
                    <a:cs typeface="Times New Roman" panose="02020603050405020304" pitchFamily="18" charset="0"/>
                  </a:rPr>
                  <a:t> all the edges that are to be conducted edge-based push operations.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During the EdgePush process, we conceptually maintain a candidate set C for storing all the edges whose residue is more than the push threshold. Recall that the reside</a:t>
                </a:r>
                <a:r>
                  <a:rPr lang="en-US" altLang="zh-CN" baseline="0" dirty="0">
                    <a:solidFill>
                      <a:srgbClr val="009900"/>
                    </a:solidFill>
                    <a:latin typeface="Comic Sans MS" pitchFamily="66" charset="0"/>
                  </a:rPr>
                  <a:t> of edge uv denotes </a:t>
                </a:r>
                <a:r>
                  <a:rPr lang="en-US" altLang="zh-CN">
                    <a:latin typeface="Times New Roman" panose="02020603050405020304" pitchFamily="18" charset="0"/>
                    <a:ea typeface="楷体" panose="02010609060101010101" pitchFamily="49" charset="-122"/>
                    <a:cs typeface="Times New Roman" panose="02020603050405020304" pitchFamily="18" charset="0"/>
                  </a:rPr>
                  <a:t>the probability mass that is to be transferred from 𝑢 to 𝑣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r>
                  <a:rPr lang="en-US" altLang="zh-CN" b="1" i="0">
                    <a:latin typeface="Cambria Math" panose="02040503050406030204" pitchFamily="18" charset="0"/>
                    <a:ea typeface="楷体" panose="02010609060101010101" pitchFamily="49" charset="-122"/>
                    <a:cs typeface="Times New Roman" panose="02020603050405020304" pitchFamily="18" charset="0"/>
                  </a:rPr>
                  <a:t>(𝒖,𝒗)</a:t>
                </a:r>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at the moment. Thus, the candidate set C maintains</a:t>
                </a:r>
                <a:r>
                  <a:rPr lang="en-US" altLang="zh-CN" baseline="0">
                    <a:latin typeface="Times New Roman" panose="02020603050405020304" pitchFamily="18" charset="0"/>
                    <a:ea typeface="楷体" panose="02010609060101010101" pitchFamily="49" charset="-122"/>
                    <a:cs typeface="Times New Roman" panose="02020603050405020304" pitchFamily="18" charset="0"/>
                  </a:rPr>
                  <a:t> all the edges that are to be conducted edge-based push operations. (click!) We repeatedly pick edges from set C to perform edge-based push operation</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28</a:t>
            </a:fld>
            <a:endParaRPr lang="zh-CN" altLang="en-US"/>
          </a:p>
        </p:txBody>
      </p:sp>
    </p:spTree>
    <p:extLst>
      <p:ext uri="{BB962C8B-B14F-4D97-AF65-F5344CB8AC3E}">
        <p14:creationId xmlns:p14="http://schemas.microsoft.com/office/powerpoint/2010/main" val="338327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In this paper, we aim to efficiently approximate</a:t>
            </a:r>
            <a:r>
              <a:rPr lang="en-US" altLang="zh-CN" baseline="0" dirty="0">
                <a:latin typeface="Times New Roman" panose="02020603050405020304" pitchFamily="18" charset="0"/>
                <a:ea typeface="楷体" panose="02010609060101010101" pitchFamily="49" charset="-122"/>
                <a:cs typeface="Times New Roman" panose="02020603050405020304" pitchFamily="18" charset="0"/>
              </a:rPr>
              <a:t> the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single-source Personalized PageRank on weighted graphs.</a:t>
            </a:r>
            <a:r>
              <a:rPr lang="en-US" altLang="zh-CN" baseline="0" dirty="0">
                <a:latin typeface="Times New Roman" panose="02020603050405020304" pitchFamily="18" charset="0"/>
                <a:ea typeface="楷体" panose="02010609060101010101" pitchFamily="49" charset="-122"/>
                <a:cs typeface="Times New Roman" panose="02020603050405020304" pitchFamily="18" charset="0"/>
              </a:rPr>
              <a:t> Note that there are many concepts. I will illustrate them one by one. (click!) First, PageRank. </a:t>
            </a:r>
            <a:endParaRPr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64738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Tx/>
                  <a:buNone/>
                </a:pPr>
                <a:r>
                  <a:rPr lang="en-US" altLang="zh-CN" baseline="0">
                    <a:latin typeface="Times New Roman" panose="02020603050405020304" pitchFamily="18" charset="0"/>
                    <a:ea typeface="楷体" panose="02010609060101010101" pitchFamily="49" charset="-122"/>
                    <a:cs typeface="Times New Roman" panose="02020603050405020304" pitchFamily="18" charset="0"/>
                  </a:rPr>
                  <a:t>We repeatedly pick edges from set C to perform edge-based push operations</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During the EdgePush process, we conceptually maintain a candidate set C for storing all the edges whose residue is more than the push threshold. Recall that the reside</a:t>
                </a:r>
                <a:r>
                  <a:rPr lang="en-US" altLang="zh-CN" baseline="0" dirty="0">
                    <a:solidFill>
                      <a:srgbClr val="009900"/>
                    </a:solidFill>
                    <a:latin typeface="Comic Sans MS" pitchFamily="66" charset="0"/>
                  </a:rPr>
                  <a:t> of edge uv denotes </a:t>
                </a:r>
                <a:r>
                  <a:rPr lang="en-US" altLang="zh-CN">
                    <a:latin typeface="Times New Roman" panose="02020603050405020304" pitchFamily="18" charset="0"/>
                    <a:ea typeface="楷体" panose="02010609060101010101" pitchFamily="49" charset="-122"/>
                    <a:cs typeface="Times New Roman" panose="02020603050405020304" pitchFamily="18" charset="0"/>
                  </a:rPr>
                  <a:t>the probability mass that is to be transferred from 𝑢 to 𝑣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r>
                  <a:rPr lang="en-US" altLang="zh-CN" b="1" i="0">
                    <a:latin typeface="Cambria Math" panose="02040503050406030204" pitchFamily="18" charset="0"/>
                    <a:ea typeface="楷体" panose="02010609060101010101" pitchFamily="49" charset="-122"/>
                    <a:cs typeface="Times New Roman" panose="02020603050405020304" pitchFamily="18" charset="0"/>
                  </a:rPr>
                  <a:t>(𝒖,𝒗)</a:t>
                </a:r>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at the moment. Thus, the candidate set C maintains</a:t>
                </a:r>
                <a:r>
                  <a:rPr lang="en-US" altLang="zh-CN" baseline="0">
                    <a:latin typeface="Times New Roman" panose="02020603050405020304" pitchFamily="18" charset="0"/>
                    <a:ea typeface="楷体" panose="02010609060101010101" pitchFamily="49" charset="-122"/>
                    <a:cs typeface="Times New Roman" panose="02020603050405020304" pitchFamily="18" charset="0"/>
                  </a:rPr>
                  <a:t> all the edges that are to be conducted edge-based push operations. (click!) We repeatedly pick edges from set C to perform edge-based push operation</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29</a:t>
            </a:fld>
            <a:endParaRPr lang="zh-CN" altLang="en-US"/>
          </a:p>
        </p:txBody>
      </p:sp>
    </p:spTree>
    <p:extLst>
      <p:ext uri="{BB962C8B-B14F-4D97-AF65-F5344CB8AC3E}">
        <p14:creationId xmlns:p14="http://schemas.microsoft.com/office/powerpoint/2010/main" val="410688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a:latin typeface="Times New Roman" panose="02020603050405020304" pitchFamily="18" charset="0"/>
                <a:ea typeface="楷体" panose="02010609060101010101" pitchFamily="49" charset="-122"/>
                <a:cs typeface="Times New Roman" panose="02020603050405020304" pitchFamily="18" charset="0"/>
              </a:rPr>
              <a:t>until the candidate set C is empty. Fianlly, we return alpha times the node income vector as the estimation of the SSPPR vector with regard to source node s. </a:t>
            </a:r>
            <a:endParaRPr lang="en-US" altLang="zh-CN" dirty="0">
              <a:solidFill>
                <a:srgbClr val="009900"/>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However, a difficult problem is that (click!) how to maintain the candidate set C efficiently. More specifically, it is challenging to find a candidate edge to push in O(1) time. In our paper, we proposed a non-trivial method to achieve this bound. (click!) And the basic idea is to organize the edges with a priority queue in a novel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9900"/>
              </a:solidFill>
              <a:latin typeface="Comic Sans MS"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1738522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We can prove that, with the help of the priority queue</a:t>
                </a:r>
                <a:r>
                  <a:rPr lang="en-US" altLang="zh-CN" baseline="0" dirty="0">
                    <a:solidFill>
                      <a:srgbClr val="009900"/>
                    </a:solidFill>
                    <a:latin typeface="Comic Sans MS" pitchFamily="66" charset="0"/>
                  </a:rPr>
                  <a:t> structure</a:t>
                </a:r>
                <a:r>
                  <a:rPr lang="en-US" altLang="zh-CN" dirty="0">
                    <a:solidFill>
                      <a:srgbClr val="009900"/>
                    </a:solidFill>
                    <a:latin typeface="Comic Sans MS" pitchFamily="66" charset="0"/>
                  </a:rPr>
                  <a:t>, each edge-based push operation can be completed in O(1) time amortized. We also present the theoretical analysis on the optimal choice of the push threshold for each edge. And we show</a:t>
                </a:r>
                <a:r>
                  <a:rPr lang="en-US" altLang="zh-CN" baseline="0" dirty="0">
                    <a:solidFill>
                      <a:srgbClr val="009900"/>
                    </a:solidFill>
                    <a:latin typeface="Comic Sans MS" pitchFamily="66" charset="0"/>
                  </a:rPr>
                  <a:t> that </a:t>
                </a:r>
                <a:r>
                  <a:rPr lang="en-US" altLang="zh-CN" dirty="0">
                    <a:solidFill>
                      <a:srgbClr val="009900"/>
                    </a:solidFill>
                    <a:latin typeface="Comic Sans MS" pitchFamily="66" charset="0"/>
                  </a:rPr>
                  <a:t>the overall running time bound of EdgePush is no worse than that of LocalPush </a:t>
                </a:r>
                <a:r>
                  <a:rPr lang="en-US" altLang="zh-CN" baseline="0" dirty="0">
                    <a:solidFill>
                      <a:srgbClr val="009900"/>
                    </a:solidFill>
                    <a:latin typeface="Comic Sans MS" pitchFamily="66" charset="0"/>
                  </a:rPr>
                  <a:t>regardless for </a:t>
                </a:r>
                <a:r>
                  <a:rPr lang="en-US" altLang="zh-CN" dirty="0">
                    <a:solidFill>
                      <a:srgbClr val="009900"/>
                    </a:solidFill>
                    <a:latin typeface="Comic Sans MS" pitchFamily="66" charset="0"/>
                  </a:rPr>
                  <a:t>l1-error or normalized additive error, In particular, on some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extremely unbalanced graphs, EdgePush outperforms LocalPush by an </a:t>
                </a:r>
                <a14:m>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𝑛</m:t>
                    </m:r>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factor. </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We can prove that, with the help of the priority queue</a:t>
                </a:r>
                <a:r>
                  <a:rPr lang="en-US" altLang="zh-CN" baseline="0" dirty="0">
                    <a:solidFill>
                      <a:srgbClr val="009900"/>
                    </a:solidFill>
                    <a:latin typeface="Comic Sans MS" pitchFamily="66" charset="0"/>
                  </a:rPr>
                  <a:t> structure</a:t>
                </a:r>
                <a:r>
                  <a:rPr lang="en-US" altLang="zh-CN" dirty="0">
                    <a:solidFill>
                      <a:srgbClr val="009900"/>
                    </a:solidFill>
                    <a:latin typeface="Comic Sans MS" pitchFamily="66" charset="0"/>
                  </a:rPr>
                  <a:t>, each edge-based push operation can be completed in O(1) time amortized. We also present the theoretical analysis on the optimal choice of the push threshold for each edge. And we show</a:t>
                </a:r>
                <a:r>
                  <a:rPr lang="en-US" altLang="zh-CN" baseline="0" dirty="0">
                    <a:solidFill>
                      <a:srgbClr val="009900"/>
                    </a:solidFill>
                    <a:latin typeface="Comic Sans MS" pitchFamily="66" charset="0"/>
                  </a:rPr>
                  <a:t> that </a:t>
                </a:r>
                <a:r>
                  <a:rPr lang="en-US" altLang="zh-CN" dirty="0">
                    <a:solidFill>
                      <a:srgbClr val="009900"/>
                    </a:solidFill>
                    <a:latin typeface="Comic Sans MS" pitchFamily="66" charset="0"/>
                  </a:rPr>
                  <a:t>the overall running time bound of EdgePush is no worse than that of LocalPush </a:t>
                </a:r>
                <a:r>
                  <a:rPr lang="en-US" altLang="zh-CN" baseline="0" dirty="0">
                    <a:solidFill>
                      <a:srgbClr val="009900"/>
                    </a:solidFill>
                    <a:latin typeface="Comic Sans MS" pitchFamily="66" charset="0"/>
                  </a:rPr>
                  <a:t>regardless for </a:t>
                </a:r>
                <a:r>
                  <a:rPr lang="en-US" altLang="zh-CN" dirty="0">
                    <a:solidFill>
                      <a:srgbClr val="009900"/>
                    </a:solidFill>
                    <a:latin typeface="Comic Sans MS" pitchFamily="66" charset="0"/>
                  </a:rPr>
                  <a:t>l1-error or normalized additive error, In particular, on some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extremely unbalanced graphs, EdgePush outperforms LocalPush by a </a:t>
                </a:r>
                <a:r>
                  <a:rPr lang="en-US" altLang="zh-CN" b="0" i="0" dirty="0">
                    <a:latin typeface="Cambria Math" panose="02040503050406030204" pitchFamily="18" charset="0"/>
                    <a:ea typeface="楷体" panose="02010609060101010101" pitchFamily="49" charset="-122"/>
                    <a:cs typeface="Times New Roman" panose="02020603050405020304" pitchFamily="18" charset="0"/>
                  </a:rPr>
                  <a:t>𝑂(𝑛)</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factor. </a:t>
                </a: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31</a:t>
            </a:fld>
            <a:endParaRPr lang="zh-CN" altLang="en-US"/>
          </a:p>
        </p:txBody>
      </p:sp>
    </p:spTree>
    <p:extLst>
      <p:ext uri="{BB962C8B-B14F-4D97-AF65-F5344CB8AC3E}">
        <p14:creationId xmlns:p14="http://schemas.microsoft.com/office/powerpoint/2010/main" val="4051608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Next we will present the experimental results of EdgePush. We conduct the experiments on four real-world weighted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32</a:t>
            </a:fld>
            <a:endParaRPr lang="zh-CN" altLang="en-US"/>
          </a:p>
        </p:txBody>
      </p:sp>
    </p:spTree>
    <p:extLst>
      <p:ext uri="{BB962C8B-B14F-4D97-AF65-F5344CB8AC3E}">
        <p14:creationId xmlns:p14="http://schemas.microsoft.com/office/powerpoint/2010/main" val="342000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We can observe that for SSPPR queries with normalized additive error, edgepush,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33</a:t>
            </a:fld>
            <a:endParaRPr lang="zh-CN" altLang="en-US"/>
          </a:p>
        </p:txBody>
      </p:sp>
    </p:spTree>
    <p:extLst>
      <p:ext uri="{BB962C8B-B14F-4D97-AF65-F5344CB8AC3E}">
        <p14:creationId xmlns:p14="http://schemas.microsoft.com/office/powerpoint/2010/main" val="2590265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shown in blue lines, outperforms other baseline methods in terms of query efficiency.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34</a:t>
            </a:fld>
            <a:endParaRPr lang="zh-CN" altLang="en-US"/>
          </a:p>
        </p:txBody>
      </p:sp>
    </p:spTree>
    <p:extLst>
      <p:ext uri="{BB962C8B-B14F-4D97-AF65-F5344CB8AC3E}">
        <p14:creationId xmlns:p14="http://schemas.microsoft.com/office/powerpoint/2010/main" val="3425748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In addition, for SSPPR queries with l1-error, E</a:t>
            </a:r>
            <a:r>
              <a:rPr lang="en-US" altLang="zh-CN" sz="1800">
                <a:solidFill>
                  <a:srgbClr val="0000FF"/>
                </a:solidFill>
                <a:effectLst/>
                <a:latin typeface="LinLibertineTI"/>
              </a:rPr>
              <a:t>dgePush</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35</a:t>
            </a:fld>
            <a:endParaRPr lang="zh-CN" altLang="en-US"/>
          </a:p>
        </p:txBody>
      </p:sp>
    </p:spTree>
    <p:extLst>
      <p:ext uri="{BB962C8B-B14F-4D97-AF65-F5344CB8AC3E}">
        <p14:creationId xmlns:p14="http://schemas.microsoft.com/office/powerpoint/2010/main" val="188564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solidFill>
                  <a:srgbClr val="0000FF"/>
                </a:solidFill>
                <a:effectLst/>
                <a:latin typeface="LinLibertineTI"/>
              </a:rPr>
              <a:t>shown in red lines, </a:t>
            </a:r>
            <a:r>
              <a:rPr lang="en-US" altLang="zh-CN" sz="1200">
                <a:solidFill>
                  <a:srgbClr val="0000FF"/>
                </a:solidFill>
                <a:effectLst/>
                <a:latin typeface="LinLibertineT"/>
              </a:rPr>
              <a:t>costs the smallest query time on all datasets under relatively large l1-error, and gradually overlaps with LocalPush when touching most of edges in the graph.  </a:t>
            </a:r>
            <a:endParaRPr lang="en-US" altLang="zh-CN"/>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36</a:t>
            </a:fld>
            <a:endParaRPr lang="zh-CN" altLang="en-US"/>
          </a:p>
        </p:txBody>
      </p:sp>
    </p:spTree>
    <p:extLst>
      <p:ext uri="{BB962C8B-B14F-4D97-AF65-F5344CB8AC3E}">
        <p14:creationId xmlns:p14="http://schemas.microsoft.com/office/powerpoint/2010/main" val="3882858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In conclusion, we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proposed a novel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EdgePush</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method for SSPPR queires on weighted graphs. Our EdgePush further decomposes</a:t>
            </a:r>
            <a:r>
              <a:rPr lang="en-US" altLang="zh-CN" b="0" i="0" u="none" strike="noStrike">
                <a:solidFill>
                  <a:srgbClr val="666666"/>
                </a:solidFill>
                <a:effectLst/>
                <a:latin typeface="lucida sans unicode" panose="020B0602030504020204" pitchFamily="34" charset="0"/>
              </a:rPr>
              <a:t> [ˌdiːkəmˈpoʊzɪz]</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the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atomic </a:t>
            </a:r>
            <a:r>
              <a:rPr lang="en-US" altLang="zh-CN" sz="1200" b="1"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operation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of LocalPush into </a:t>
            </a:r>
            <a:r>
              <a:rPr lang="en-US" altLang="zh-CN" sz="1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separate </a:t>
            </a:r>
            <a:r>
              <a:rPr lang="en-US" altLang="zh-CN" sz="1200" b="1"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edge-based push</a:t>
            </a:r>
            <a:r>
              <a:rPr lang="en-US" altLang="zh-CN" sz="12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operations and reduces the upper bound of the time cost for SSPPR queries on weighted graphs. That’s all of my presentation. 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37</a:t>
            </a:fld>
            <a:endParaRPr lang="zh-CN" altLang="en-US"/>
          </a:p>
        </p:txBody>
      </p:sp>
    </p:spTree>
    <p:extLst>
      <p:ext uri="{BB962C8B-B14F-4D97-AF65-F5344CB8AC3E}">
        <p14:creationId xmlns:p14="http://schemas.microsoft.com/office/powerpoint/2010/main" val="2870801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(click!) Recall that in an edge-based push operation for example on edge (s,u), </a:t>
            </a:r>
            <a:r>
              <a:rPr lang="en-US" altLang="zh-CN" sz="1200">
                <a:effectLst/>
                <a:latin typeface="LinLibertineT"/>
              </a:rPr>
              <a:t>we increase the income of node u (click!), and the expense of edge (s,u). According to the Equation, increasing q(u) and the capital Qsu leads to the increment of the residue of u’s every adjacency edge, and the decrement of the residue of edge (s,u). If we check the al</a:t>
            </a:r>
            <a:r>
              <a:rPr lang="zh-CN" altLang="en-US" sz="1200">
                <a:effectLst/>
                <a:latin typeface="LinLibertineT"/>
              </a:rPr>
              <a:t>了</a:t>
            </a:r>
            <a:r>
              <a:rPr lang="en-US" altLang="zh-CN" sz="1200">
                <a:effectLst/>
                <a:latin typeface="LinLibertineT"/>
              </a:rPr>
              <a:t>edges with updated edge residues one-by-one to maintain the candidate set C. Then we need to cost n(u) time (click), where n(u) denotes the neighborhood size of node u. The edge-based push operation is hardly considered as more efficient than a push operation in LocalPush, because both of them will cost O(n(u)) time. </a:t>
            </a:r>
            <a:endParaRPr lang="en-US" altLang="zh-CN" dirty="0">
              <a:solidFill>
                <a:srgbClr val="009900"/>
              </a:solidFill>
              <a:latin typeface="Comic Sans MS" pitchFamily="66" charset="0"/>
            </a:endParaRPr>
          </a:p>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38</a:t>
            </a:fld>
            <a:endParaRPr lang="zh-CN" altLang="en-US"/>
          </a:p>
        </p:txBody>
      </p:sp>
    </p:spTree>
    <p:extLst>
      <p:ext uri="{BB962C8B-B14F-4D97-AF65-F5344CB8AC3E}">
        <p14:creationId xmlns:p14="http://schemas.microsoft.com/office/powerpoint/2010/main" val="308780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We know that PageRank is a famous measure of node proximity, first proposed by Google to rank web pages based on the idea that more important web pages are likely to receive more links from other web pages.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At each step, an </a:t>
                </a:r>
                <a:r>
                  <a:rPr lang="en-US" altLang="zh-CN"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a:t>𝜶</a:t>
                </a:r>
                <a:r>
                  <a:rPr lang="en-US" altLang="zh-CN"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 walk</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either terminates at the current node with probability </a:t>
                </a:r>
                <a:r>
                  <a:rPr lang="en-US" altLang="zh-CN" i="0" dirty="0">
                    <a:latin typeface="Cambria Math" panose="02040503050406030204" pitchFamily="18" charset="0"/>
                    <a:ea typeface="楷体" panose="02010609060101010101" pitchFamily="49" charset="-122"/>
                    <a:cs typeface="Times New Roman" panose="02020603050405020304" pitchFamily="18" charset="0"/>
                  </a:rPr>
                  <a:t>𝛼</a:t>
                </a:r>
                <a:r>
                  <a:rPr lang="en-US" altLang="zh-CN" b="0" i="0" dirty="0">
                    <a:latin typeface="Cambria Math" panose="02040503050406030204" pitchFamily="18" charset="0"/>
                    <a:ea typeface="楷体" panose="02010609060101010101" pitchFamily="49" charset="-122"/>
                    <a:cs typeface="Times New Roman" panose="02020603050405020304" pitchFamily="18" charset="0"/>
                  </a:rPr>
                  <a:t>∈(0,1)</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or moves to a random out-neighbor with probability 1−𝛼. </a:t>
                </a:r>
              </a:p>
              <a:p>
                <a:pPr marL="0" indent="0">
                  <a:buFontTx/>
                  <a:buNone/>
                </a:pP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320794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Fortunately, we note that the inequality for maintaining candidate set C can be rewritten as below, where the left side focuses on the </a:t>
            </a:r>
            <a:r>
              <a:rPr lang="en-US" altLang="zh-CN" b="0" i="0" u="none" strike="noStrike">
                <a:solidFill>
                  <a:srgbClr val="313131"/>
                </a:solidFill>
                <a:effectLst/>
                <a:latin typeface="MacDictSTHeiti"/>
              </a:rPr>
              <a:t>probability mass maintained by a node, and the right side maintains all the probability mass of the nodes’ adjacency </a:t>
            </a:r>
            <a:r>
              <a:rPr lang="en-US" altLang="zh-CN" b="0" i="0" u="none" strike="noStrike">
                <a:solidFill>
                  <a:srgbClr val="666666"/>
                </a:solidFill>
                <a:effectLst/>
                <a:latin typeface="lucida sans unicode" panose="020B0602030504020204" pitchFamily="34" charset="0"/>
              </a:rPr>
              <a:t>[əˈdʒeɪsənsi]</a:t>
            </a:r>
            <a:r>
              <a:rPr lang="en-US" altLang="zh-CN" b="0" i="0" u="none" strike="noStrike">
                <a:solidFill>
                  <a:srgbClr val="313131"/>
                </a:solidFill>
                <a:effectLst/>
                <a:latin typeface="MacDictSTHeiti"/>
              </a:rPr>
              <a:t> edges. </a:t>
            </a:r>
            <a:endParaRPr lang="en-US" altLang="zh-CN" b="0" i="0" u="none" strike="noStrike">
              <a:solidFill>
                <a:srgbClr val="333333"/>
              </a:solidFill>
              <a:effectLst/>
              <a:latin typeface="MacDictSTHeiti"/>
            </a:endParaRPr>
          </a:p>
          <a:p>
            <a:pPr marL="0" indent="0">
              <a:buFontTx/>
              <a:buNone/>
            </a:pPr>
            <a:r>
              <a:rPr lang="en-US" altLang="zh-CN" dirty="0">
                <a:solidFill>
                  <a:srgbClr val="009900"/>
                </a:solidFill>
                <a:latin typeface="Comic Sans MS" pitchFamily="66" charset="0"/>
              </a:rPr>
              <a: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39</a:t>
            </a:fld>
            <a:endParaRPr lang="zh-CN" altLang="en-US"/>
          </a:p>
        </p:txBody>
      </p:sp>
    </p:spTree>
    <p:extLst>
      <p:ext uri="{BB962C8B-B14F-4D97-AF65-F5344CB8AC3E}">
        <p14:creationId xmlns:p14="http://schemas.microsoft.com/office/powerpoint/2010/main" val="725265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Inspired by this obvervation, we maintain a priority queue for each node u to store all the neighbors of u. Besides, we define a linked list L for storing all the nodes u on the graph if they has at least one adjacency edge which</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satisfies the edge push threshold. By this means, after the edge-based operation along edge (s,u), we just need to check whether node u satisfies the push threshold. If so, then add node u into the linked list L. Also, we conduct an IncreasKey operation in the priority queue maintained by node u.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40</a:t>
            </a:fld>
            <a:endParaRPr lang="zh-CN" altLang="en-US"/>
          </a:p>
        </p:txBody>
      </p:sp>
    </p:spTree>
    <p:extLst>
      <p:ext uri="{BB962C8B-B14F-4D97-AF65-F5344CB8AC3E}">
        <p14:creationId xmlns:p14="http://schemas.microsoft.com/office/powerpoint/2010/main" val="3474039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41</a:t>
            </a:fld>
            <a:endParaRPr lang="zh-CN" altLang="en-US"/>
          </a:p>
        </p:txBody>
      </p:sp>
    </p:spTree>
    <p:extLst>
      <p:ext uri="{BB962C8B-B14F-4D97-AF65-F5344CB8AC3E}">
        <p14:creationId xmlns:p14="http://schemas.microsoft.com/office/powerpoint/2010/main" val="16792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And the pagerank value of node u can be interpreted as a probability, that is, u’s pagerank equals the probability that an alpha-random walk starting from a random node on the graph terminates at node u. Here, </a:t>
                </a:r>
                <a:r>
                  <a:rPr lang="en-US" altLang="zh-CN" baseline="0" dirty="0">
                    <a:latin typeface="Times New Roman" panose="02020603050405020304" pitchFamily="18" charset="0"/>
                    <a:ea typeface="楷体" panose="02010609060101010101" pitchFamily="49" charset="-122"/>
                    <a:cs typeface="Times New Roman" panose="02020603050405020304" pitchFamily="18" charset="0"/>
                  </a:rPr>
                  <a:t>alpha-random walk refers to a specific random walk process that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(click)</a:t>
                </a:r>
                <a:r>
                  <a:rPr lang="en-US" altLang="zh-CN" baseline="0" dirty="0">
                    <a:latin typeface="Times New Roman" panose="02020603050405020304" pitchFamily="18" charset="0"/>
                    <a:ea typeface="楷体" panose="02010609060101010101" pitchFamily="49" charset="-122"/>
                    <a:cs typeface="Times New Roman" panose="02020603050405020304" pitchFamily="18" charset="0"/>
                  </a:rPr>
                  <a:t> a</a:t>
                </a:r>
                <a:r>
                  <a:rPr lang="en-US" altLang="zh-CN" dirty="0">
                    <a:latin typeface="Times New Roman" panose="02020603050405020304" pitchFamily="18" charset="0"/>
                    <a:ea typeface="楷体" panose="02010609060101010101" pitchFamily="49" charset="-122"/>
                    <a:cs typeface="Times New Roman" panose="02020603050405020304" pitchFamily="18" charset="0"/>
                  </a:rPr>
                  <a:t>t each step, the walk either terminates at the current node with probability </a:t>
                </a:r>
                <a14:m>
                  <m:oMath xmlns:m="http://schemas.openxmlformats.org/officeDocument/2006/math">
                    <m:r>
                      <a:rPr lang="en-US" altLang="zh-CN" i="1" dirty="0">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or moves to a random out-neighbor with probability 1−𝛼. </a:t>
                </a:r>
              </a:p>
              <a:p>
                <a:pPr marL="0" indent="0">
                  <a:buFontTx/>
                  <a:buNone/>
                </a:pP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At each step, an </a:t>
                </a:r>
                <a:r>
                  <a:rPr lang="en-US" altLang="zh-CN"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a:t>𝜶</a:t>
                </a:r>
                <a:r>
                  <a:rPr lang="en-US" altLang="zh-CN"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 walk</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either terminates at the current node with probability </a:t>
                </a:r>
                <a:r>
                  <a:rPr lang="en-US" altLang="zh-CN" i="0" dirty="0">
                    <a:latin typeface="Cambria Math" panose="02040503050406030204" pitchFamily="18" charset="0"/>
                    <a:ea typeface="楷体" panose="02010609060101010101" pitchFamily="49" charset="-122"/>
                    <a:cs typeface="Times New Roman" panose="02020603050405020304" pitchFamily="18" charset="0"/>
                  </a:rPr>
                  <a:t>𝛼</a:t>
                </a:r>
                <a:r>
                  <a:rPr lang="en-US" altLang="zh-CN" b="0" i="0" dirty="0">
                    <a:latin typeface="Cambria Math" panose="02040503050406030204" pitchFamily="18" charset="0"/>
                    <a:ea typeface="楷体" panose="02010609060101010101" pitchFamily="49" charset="-122"/>
                    <a:cs typeface="Times New Roman" panose="02020603050405020304" pitchFamily="18" charset="0"/>
                  </a:rPr>
                  <a:t>∈(0,1)</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or moves to a random out-neighbor with probability 1−𝛼. </a:t>
                </a:r>
              </a:p>
              <a:p>
                <a:pPr marL="0" indent="0">
                  <a:buFontTx/>
                  <a:buNone/>
                </a:pP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111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The definition of Personalized PageRank stems from that of PageRank. The only </a:t>
                </a:r>
                <a:r>
                  <a:rPr lang="en-US" altLang="zh-CN" b="0" i="0" u="none" strike="noStrike">
                    <a:solidFill>
                      <a:srgbClr val="313131"/>
                    </a:solidFill>
                    <a:effectLst/>
                    <a:latin typeface="MacDictSTHeiti"/>
                  </a:rPr>
                  <a:t>difference</a:t>
                </a:r>
                <a:r>
                  <a:rPr lang="zh-CN" altLang="en-US" b="0" i="0" u="none" strike="noStrike">
                    <a:solidFill>
                      <a:srgbClr val="313131"/>
                    </a:solidFill>
                    <a:effectLst/>
                    <a:latin typeface="MacDictSTHeiti"/>
                  </a:rPr>
                  <a:t> </a:t>
                </a:r>
                <a:r>
                  <a:rPr lang="en-US" altLang="zh-CN" b="0" i="0" u="none" strike="noStrike">
                    <a:solidFill>
                      <a:srgbClr val="313131"/>
                    </a:solidFill>
                    <a:effectLst/>
                    <a:latin typeface="MacDictSTHeiti"/>
                  </a:rPr>
                  <a:t>is, Personalized PageRank measures the node proximity with regard to a given source node s. On</a:t>
                </a:r>
                <a:r>
                  <a:rPr lang="en-US" altLang="zh-CN" b="0" i="0" u="none" strike="noStrike" baseline="0">
                    <a:solidFill>
                      <a:srgbClr val="313131"/>
                    </a:solidFill>
                    <a:effectLst/>
                    <a:latin typeface="MacDictSTHeiti"/>
                  </a:rPr>
                  <a:t> the other hand</a:t>
                </a:r>
                <a:r>
                  <a:rPr lang="en-US" altLang="zh-CN" b="0" i="0" u="none" strike="noStrike">
                    <a:solidFill>
                      <a:srgbClr val="313131"/>
                    </a:solidFill>
                    <a:effectLst/>
                    <a:latin typeface="MacDictSTHeiti"/>
                  </a:rPr>
                  <a:t>, the Personalized</a:t>
                </a:r>
                <a:r>
                  <a:rPr lang="en-US" altLang="zh-CN" b="0" i="0" u="none" strike="noStrike" baseline="0">
                    <a:solidFill>
                      <a:srgbClr val="313131"/>
                    </a:solidFill>
                    <a:effectLst/>
                    <a:latin typeface="MacDictSTHeiti"/>
                  </a:rPr>
                  <a:t> PageRank</a:t>
                </a:r>
                <a:r>
                  <a:rPr lang="en-US" altLang="zh-CN" b="0" i="0" u="none" strike="noStrike">
                    <a:solidFill>
                      <a:srgbClr val="313131"/>
                    </a:solidFill>
                    <a:effectLst/>
                    <a:latin typeface="MacDictSTHeiti"/>
                  </a:rPr>
                  <a:t> of u equals to the probability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that an </a:t>
                </a:r>
                <a14:m>
                  <m:oMath xmlns:m="http://schemas.openxmlformats.org/officeDocument/2006/math">
                    <m:r>
                      <a:rPr lang="en-US" altLang="zh-CN" sz="1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from the source node </a:t>
                </a:r>
                <a14:m>
                  <m:oMath xmlns:m="http://schemas.openxmlformats.org/officeDocument/2006/math">
                    <m:r>
                      <a:rPr lang="en-US" altLang="zh-CN" sz="12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terminates at node </a:t>
                </a:r>
                <a14:m>
                  <m:oMath xmlns:m="http://schemas.openxmlformats.org/officeDocument/2006/math">
                    <m:r>
                      <a:rPr lang="en-US" altLang="zh-CN" sz="120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In this talk, I will use</a:t>
                </a:r>
                <a:r>
                  <a:rPr lang="en-US" altLang="zh-CN" sz="1200" baseline="0" dirty="0">
                    <a:latin typeface="Times New Roman" panose="02020603050405020304" pitchFamily="18" charset="0"/>
                    <a:ea typeface="楷体" panose="02010609060101010101" pitchFamily="49" charset="-122"/>
                    <a:cs typeface="Times New Roman" panose="02020603050405020304" pitchFamily="18" charset="0"/>
                  </a:rPr>
                  <a:t> PPR to refer to Personalized PageRank for short, and use pi(u) to denote the PPR value of node u. </a:t>
                </a:r>
                <a:endParaRPr lang="en-US" altLang="zh-CN" sz="1200" baseline="0" dirty="0">
                  <a:solidFill>
                    <a:srgbClr val="0099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The definition of Personalized PageRank stems from that of PageRank. The only </a:t>
                </a:r>
                <a:r>
                  <a:rPr lang="en-US" altLang="zh-CN" b="0" i="0" u="none" strike="noStrike">
                    <a:solidFill>
                      <a:srgbClr val="313131"/>
                    </a:solidFill>
                    <a:effectLst/>
                    <a:latin typeface="MacDictSTHeiti"/>
                  </a:rPr>
                  <a:t>difference</a:t>
                </a:r>
                <a:r>
                  <a:rPr lang="zh-CN" altLang="en-US" b="0" i="0" u="none" strike="noStrike">
                    <a:solidFill>
                      <a:srgbClr val="313131"/>
                    </a:solidFill>
                    <a:effectLst/>
                    <a:latin typeface="MacDictSTHeiti"/>
                  </a:rPr>
                  <a:t> </a:t>
                </a:r>
                <a:r>
                  <a:rPr lang="en-US" altLang="zh-CN" b="0" i="0" u="none" strike="noStrike">
                    <a:solidFill>
                      <a:srgbClr val="313131"/>
                    </a:solidFill>
                    <a:effectLst/>
                    <a:latin typeface="MacDictSTHeiti"/>
                  </a:rPr>
                  <a:t>is, Personalized PageRank measures the node proximity with regard to a given source node s. On</a:t>
                </a:r>
                <a:r>
                  <a:rPr lang="en-US" altLang="zh-CN" b="0" i="0" u="none" strike="noStrike" baseline="0">
                    <a:solidFill>
                      <a:srgbClr val="313131"/>
                    </a:solidFill>
                    <a:effectLst/>
                    <a:latin typeface="MacDictSTHeiti"/>
                  </a:rPr>
                  <a:t> the other hand</a:t>
                </a:r>
                <a:r>
                  <a:rPr lang="en-US" altLang="zh-CN" b="0" i="0" u="none" strike="noStrike">
                    <a:solidFill>
                      <a:srgbClr val="313131"/>
                    </a:solidFill>
                    <a:effectLst/>
                    <a:latin typeface="MacDictSTHeiti"/>
                  </a:rPr>
                  <a:t>, the Personalized</a:t>
                </a:r>
                <a:r>
                  <a:rPr lang="en-US" altLang="zh-CN" b="0" i="0" u="none" strike="noStrike" baseline="0">
                    <a:solidFill>
                      <a:srgbClr val="313131"/>
                    </a:solidFill>
                    <a:effectLst/>
                    <a:latin typeface="MacDictSTHeiti"/>
                  </a:rPr>
                  <a:t> PageRank</a:t>
                </a:r>
                <a:r>
                  <a:rPr lang="en-US" altLang="zh-CN" b="0" i="0" u="none" strike="noStrike">
                    <a:solidFill>
                      <a:srgbClr val="313131"/>
                    </a:solidFill>
                    <a:effectLst/>
                    <a:latin typeface="MacDictSTHeiti"/>
                  </a:rPr>
                  <a:t> of u equals to the probability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that an </a:t>
                </a:r>
                <a:r>
                  <a:rPr lang="en-US" altLang="zh-CN" sz="1200" b="0" i="0"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a:t>𝛼</a:t>
                </a:r>
                <a:r>
                  <a:rPr lang="en-US" altLang="zh-CN"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from the source node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𝒔</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terminates at node </a:t>
                </a:r>
                <a:r>
                  <a:rPr lang="en-US" altLang="zh-CN" sz="1200" i="0" dirty="0">
                    <a:latin typeface="Cambria Math" panose="02040503050406030204" pitchFamily="18" charset="0"/>
                    <a:ea typeface="楷体" panose="02010609060101010101" pitchFamily="49" charset="-122"/>
                    <a:cs typeface="Times New Roman" panose="02020603050405020304" pitchFamily="18" charset="0"/>
                  </a:rPr>
                  <a:t>𝑢</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In this talk, we will use</a:t>
                </a:r>
                <a:r>
                  <a:rPr lang="en-US" altLang="zh-CN" sz="1200" baseline="0" dirty="0">
                    <a:latin typeface="Times New Roman" panose="02020603050405020304" pitchFamily="18" charset="0"/>
                    <a:ea typeface="楷体" panose="02010609060101010101" pitchFamily="49" charset="-122"/>
                    <a:cs typeface="Times New Roman" panose="02020603050405020304" pitchFamily="18" charset="0"/>
                  </a:rPr>
                  <a:t> PPR to refer to Personalized PageRank for short, and use pi(u) to denote the PPR value of node u. </a:t>
                </a:r>
                <a:endParaRPr lang="en-US" altLang="zh-CN" sz="1200" baseline="0" dirty="0">
                  <a:solidFill>
                    <a:srgbClr val="0099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Recall that in this paper, we aim to approximate single-source Personalized PageRank on weighted graphs.</a:t>
                </a:r>
                <a:r>
                  <a:rPr lang="en-US" altLang="zh-CN" baseline="0" dirty="0">
                    <a:solidFill>
                      <a:srgbClr val="009900"/>
                    </a:solidFill>
                    <a:latin typeface="Comic Sans MS" pitchFamily="66" charset="0"/>
                  </a:rPr>
                  <a:t> Here single-source Personalized PageRank cooresponds to an n-dimentional vector, in which the u-th entry stores the PPR value of u with regrad to the given source node s. And the SSPPR query denotes a query process which aims to approximate the SSPPR vector given node s as the source node. Specifically, there are two popular metrics of the approximation error, l1-error and normalized additive error. In this paper, we analyze the theoretical guarantess of our method with both of the two evaluation metrics. </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327523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Recall that in this paper, we aim to approximate single-source Personalized PageRank on weighted graphs.</a:t>
                </a:r>
                <a:r>
                  <a:rPr lang="en-US" altLang="zh-CN" baseline="0" dirty="0">
                    <a:solidFill>
                      <a:srgbClr val="009900"/>
                    </a:solidFill>
                    <a:latin typeface="Comic Sans MS" pitchFamily="66" charset="0"/>
                  </a:rPr>
                  <a:t> Here single-source Personalized PageRank cooresponds to an n-dimentional vector, in which the u-th entry stores the PPR value of u with regrad to the given source node s. And the SSPPR query denotes a query process which aims to approximate the SSPPR vector given node s as the source node.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The definition of Personalized PageRank stems from that of PageRank. The only </a:t>
                </a:r>
                <a:r>
                  <a:rPr lang="en-US" altLang="zh-CN" b="0" i="0" u="none" strike="noStrike">
                    <a:solidFill>
                      <a:srgbClr val="313131"/>
                    </a:solidFill>
                    <a:effectLst/>
                    <a:latin typeface="MacDictSTHeiti"/>
                  </a:rPr>
                  <a:t>difference</a:t>
                </a:r>
                <a:r>
                  <a:rPr lang="zh-CN" altLang="en-US" b="0" i="0" u="none" strike="noStrike">
                    <a:solidFill>
                      <a:srgbClr val="313131"/>
                    </a:solidFill>
                    <a:effectLst/>
                    <a:latin typeface="MacDictSTHeiti"/>
                  </a:rPr>
                  <a:t> </a:t>
                </a:r>
                <a:r>
                  <a:rPr lang="en-US" altLang="zh-CN" b="0" i="0" u="none" strike="noStrike">
                    <a:solidFill>
                      <a:srgbClr val="313131"/>
                    </a:solidFill>
                    <a:effectLst/>
                    <a:latin typeface="MacDictSTHeiti"/>
                  </a:rPr>
                  <a:t>is, Personalized PageRank measures the node proximity with regard to a given source node s. On</a:t>
                </a:r>
                <a:r>
                  <a:rPr lang="en-US" altLang="zh-CN" b="0" i="0" u="none" strike="noStrike" baseline="0">
                    <a:solidFill>
                      <a:srgbClr val="313131"/>
                    </a:solidFill>
                    <a:effectLst/>
                    <a:latin typeface="MacDictSTHeiti"/>
                  </a:rPr>
                  <a:t> the other hand</a:t>
                </a:r>
                <a:r>
                  <a:rPr lang="en-US" altLang="zh-CN" b="0" i="0" u="none" strike="noStrike">
                    <a:solidFill>
                      <a:srgbClr val="313131"/>
                    </a:solidFill>
                    <a:effectLst/>
                    <a:latin typeface="MacDictSTHeiti"/>
                  </a:rPr>
                  <a:t>, the Personalized</a:t>
                </a:r>
                <a:r>
                  <a:rPr lang="en-US" altLang="zh-CN" b="0" i="0" u="none" strike="noStrike" baseline="0">
                    <a:solidFill>
                      <a:srgbClr val="313131"/>
                    </a:solidFill>
                    <a:effectLst/>
                    <a:latin typeface="MacDictSTHeiti"/>
                  </a:rPr>
                  <a:t> PageRank</a:t>
                </a:r>
                <a:r>
                  <a:rPr lang="en-US" altLang="zh-CN" b="0" i="0" u="none" strike="noStrike">
                    <a:solidFill>
                      <a:srgbClr val="313131"/>
                    </a:solidFill>
                    <a:effectLst/>
                    <a:latin typeface="MacDictSTHeiti"/>
                  </a:rPr>
                  <a:t> of u equals to the probability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that an </a:t>
                </a:r>
                <a:r>
                  <a:rPr lang="en-US" altLang="zh-CN" sz="1200" b="0" i="0"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a:t>𝛼</a:t>
                </a:r>
                <a:r>
                  <a:rPr lang="en-US" altLang="zh-CN"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from the source node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𝒔</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terminates at node </a:t>
                </a:r>
                <a:r>
                  <a:rPr lang="en-US" altLang="zh-CN" sz="1200" i="0" dirty="0">
                    <a:latin typeface="Cambria Math" panose="02040503050406030204" pitchFamily="18" charset="0"/>
                    <a:ea typeface="楷体" panose="02010609060101010101" pitchFamily="49" charset="-122"/>
                    <a:cs typeface="Times New Roman" panose="02020603050405020304" pitchFamily="18" charset="0"/>
                  </a:rPr>
                  <a:t>𝑢</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In this talk, we will use</a:t>
                </a:r>
                <a:r>
                  <a:rPr lang="en-US" altLang="zh-CN" sz="1200" baseline="0" dirty="0">
                    <a:latin typeface="Times New Roman" panose="02020603050405020304" pitchFamily="18" charset="0"/>
                    <a:ea typeface="楷体" panose="02010609060101010101" pitchFamily="49" charset="-122"/>
                    <a:cs typeface="Times New Roman" panose="02020603050405020304" pitchFamily="18" charset="0"/>
                  </a:rPr>
                  <a:t> PPR to refer to Personalized PageRank for short, and use pi(u) to denote the PPR value of node u. </a:t>
                </a:r>
                <a:endParaRPr lang="en-US" altLang="zh-CN" sz="1200" baseline="0" dirty="0">
                  <a:solidFill>
                    <a:srgbClr val="0099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Recall that in this paper, we aim to approximate single-source Personalized PageRank on weighted graphs.</a:t>
                </a:r>
                <a:r>
                  <a:rPr lang="en-US" altLang="zh-CN" baseline="0" dirty="0">
                    <a:solidFill>
                      <a:srgbClr val="009900"/>
                    </a:solidFill>
                    <a:latin typeface="Comic Sans MS" pitchFamily="66" charset="0"/>
                  </a:rPr>
                  <a:t> Here single-source Personalized PageRank cooresponds to an n-dimentional vector, in which the u-th entry stores the PPR value of u with regrad to the given source node s. And the SSPPR query denotes a query process which aims to approximate the SSPPR vector given node s as the source node. Specifically, there are two popular metrics of the approximation error, l1-error and normalized additive error. In this paper, we analyze the theoretical guarantess of our method with both of the two evaluation metrics. </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423927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srgbClr val="009900"/>
                    </a:solidFill>
                    <a:latin typeface="Comic Sans MS" pitchFamily="66" charset="0"/>
                  </a:rPr>
                  <a:t>Specifically, there are two popular metrics of the approximation error, l1-error and normalized additive error. In this paper, we analyze the theoretical guarantess of our method with both of the two evaluation metrics. </a:t>
                </a:r>
                <a:endParaRPr lang="en-US" altLang="zh-CN" dirty="0">
                  <a:solidFill>
                    <a:srgbClr val="009900"/>
                  </a:solidFill>
                  <a:latin typeface="Comic Sans MS" pitchFamily="66"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The definition of Personalized PageRank stems from that of PageRank. The only </a:t>
                </a:r>
                <a:r>
                  <a:rPr lang="en-US" altLang="zh-CN" b="0" i="0" u="none" strike="noStrike">
                    <a:solidFill>
                      <a:srgbClr val="313131"/>
                    </a:solidFill>
                    <a:effectLst/>
                    <a:latin typeface="MacDictSTHeiti"/>
                  </a:rPr>
                  <a:t>difference</a:t>
                </a:r>
                <a:r>
                  <a:rPr lang="zh-CN" altLang="en-US" b="0" i="0" u="none" strike="noStrike">
                    <a:solidFill>
                      <a:srgbClr val="313131"/>
                    </a:solidFill>
                    <a:effectLst/>
                    <a:latin typeface="MacDictSTHeiti"/>
                  </a:rPr>
                  <a:t> </a:t>
                </a:r>
                <a:r>
                  <a:rPr lang="en-US" altLang="zh-CN" b="0" i="0" u="none" strike="noStrike">
                    <a:solidFill>
                      <a:srgbClr val="313131"/>
                    </a:solidFill>
                    <a:effectLst/>
                    <a:latin typeface="MacDictSTHeiti"/>
                  </a:rPr>
                  <a:t>is, Personalized PageRank measures the node proximity with regard to a given source node s. On</a:t>
                </a:r>
                <a:r>
                  <a:rPr lang="en-US" altLang="zh-CN" b="0" i="0" u="none" strike="noStrike" baseline="0">
                    <a:solidFill>
                      <a:srgbClr val="313131"/>
                    </a:solidFill>
                    <a:effectLst/>
                    <a:latin typeface="MacDictSTHeiti"/>
                  </a:rPr>
                  <a:t> the other hand</a:t>
                </a:r>
                <a:r>
                  <a:rPr lang="en-US" altLang="zh-CN" b="0" i="0" u="none" strike="noStrike">
                    <a:solidFill>
                      <a:srgbClr val="313131"/>
                    </a:solidFill>
                    <a:effectLst/>
                    <a:latin typeface="MacDictSTHeiti"/>
                  </a:rPr>
                  <a:t>, the Personalized</a:t>
                </a:r>
                <a:r>
                  <a:rPr lang="en-US" altLang="zh-CN" b="0" i="0" u="none" strike="noStrike" baseline="0">
                    <a:solidFill>
                      <a:srgbClr val="313131"/>
                    </a:solidFill>
                    <a:effectLst/>
                    <a:latin typeface="MacDictSTHeiti"/>
                  </a:rPr>
                  <a:t> PageRank</a:t>
                </a:r>
                <a:r>
                  <a:rPr lang="en-US" altLang="zh-CN" b="0" i="0" u="none" strike="noStrike">
                    <a:solidFill>
                      <a:srgbClr val="313131"/>
                    </a:solidFill>
                    <a:effectLst/>
                    <a:latin typeface="MacDictSTHeiti"/>
                  </a:rPr>
                  <a:t> of u equals to the probability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that an </a:t>
                </a:r>
                <a:r>
                  <a:rPr lang="en-US" altLang="zh-CN" sz="1200" b="0" i="0"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a:t>𝛼</a:t>
                </a:r>
                <a:r>
                  <a:rPr lang="en-US" altLang="zh-CN"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from the source node </a:t>
                </a:r>
                <a:r>
                  <a:rPr lang="en-US" altLang="zh-CN" sz="1200" b="1" i="0" dirty="0">
                    <a:latin typeface="Cambria Math" panose="02040503050406030204" pitchFamily="18" charset="0"/>
                    <a:ea typeface="楷体" panose="02010609060101010101" pitchFamily="49" charset="-122"/>
                    <a:cs typeface="Times New Roman" panose="02020603050405020304" pitchFamily="18" charset="0"/>
                  </a:rPr>
                  <a:t>𝒔</a:t>
                </a:r>
                <a:r>
                  <a:rPr lang="en-US" altLang="zh-CN" sz="1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terminates at node </a:t>
                </a:r>
                <a:r>
                  <a:rPr lang="en-US" altLang="zh-CN" sz="1200" i="0" dirty="0">
                    <a:latin typeface="Cambria Math" panose="02040503050406030204" pitchFamily="18" charset="0"/>
                    <a:ea typeface="楷体" panose="02010609060101010101" pitchFamily="49" charset="-122"/>
                    <a:cs typeface="Times New Roman" panose="02020603050405020304" pitchFamily="18" charset="0"/>
                  </a:rPr>
                  <a:t>𝑢</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In this talk, we will use</a:t>
                </a:r>
                <a:r>
                  <a:rPr lang="en-US" altLang="zh-CN" sz="1200" baseline="0" dirty="0">
                    <a:latin typeface="Times New Roman" panose="02020603050405020304" pitchFamily="18" charset="0"/>
                    <a:ea typeface="楷体" panose="02010609060101010101" pitchFamily="49" charset="-122"/>
                    <a:cs typeface="Times New Roman" panose="02020603050405020304" pitchFamily="18" charset="0"/>
                  </a:rPr>
                  <a:t> PPR to refer to Personalized PageRank for short, and use pi(u) to denote the PPR value of node u. </a:t>
                </a:r>
                <a:endParaRPr lang="en-US" altLang="zh-CN" sz="1200" baseline="0" dirty="0">
                  <a:solidFill>
                    <a:srgbClr val="0099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9900"/>
                    </a:solidFill>
                    <a:latin typeface="Comic Sans MS" pitchFamily="66" charset="0"/>
                  </a:rPr>
                  <a:t>Recall that in this paper, we aim to approximate single-source Personalized PageRank on weighted graphs.</a:t>
                </a:r>
                <a:r>
                  <a:rPr lang="en-US" altLang="zh-CN" baseline="0" dirty="0">
                    <a:solidFill>
                      <a:srgbClr val="009900"/>
                    </a:solidFill>
                    <a:latin typeface="Comic Sans MS" pitchFamily="66" charset="0"/>
                  </a:rPr>
                  <a:t> Here single-source Personalized PageRank cooresponds to an n-dimentional vector, in which the u-th entry stores the PPR value of u with regrad to the given source node s. And the SSPPR query denotes a query process which aims to approximate the SSPPR vector given node s as the source node. Specifically, there are two popular metrics of the approximation error, l1-error and normalized additive error. In this paper, we analyze the theoretical guarantess of our method with both of the two evaluation metrics. </a:t>
                </a:r>
                <a:endParaRPr lang="en-US" altLang="zh-CN" dirty="0">
                  <a:solidFill>
                    <a:srgbClr val="009900"/>
                  </a:solidFill>
                  <a:latin typeface="Comic Sans MS" pitchFamily="66" charset="0"/>
                </a:endParaRPr>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367450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SSPPR queries have been widely applied in various graph mining and learning tasks, such as local clustering, recommendation and representation learning.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325437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74331" y="660723"/>
            <a:ext cx="12361709" cy="561975"/>
          </a:xfrm>
        </p:spPr>
        <p:txBody>
          <a:bodyPr/>
          <a:lstStyle>
            <a:lvl1pPr>
              <a:defRPr>
                <a:latin typeface="Arial"/>
                <a:ea typeface="楷体_GB2312"/>
              </a:defRPr>
            </a:lvl1pPr>
          </a:lstStyle>
          <a:p>
            <a:r>
              <a:rPr lang="zh-CN" altLang="en-US"/>
              <a:t>单击此处编辑母版标题样式</a:t>
            </a:r>
          </a:p>
        </p:txBody>
      </p:sp>
    </p:spTree>
    <p:extLst>
      <p:ext uri="{BB962C8B-B14F-4D97-AF65-F5344CB8AC3E}">
        <p14:creationId xmlns:p14="http://schemas.microsoft.com/office/powerpoint/2010/main" val="29255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文本占位符 2"/>
          <p:cNvSpPr>
            <a:spLocks noGrp="1"/>
          </p:cNvSpPr>
          <p:nvPr>
            <p:ph type="body" idx="1"/>
          </p:nvPr>
        </p:nvSpPr>
        <p:spPr>
          <a:xfrm>
            <a:off x="558878" y="1652400"/>
            <a:ext cx="2888353" cy="5115600"/>
          </a:xfrm>
        </p:spPr>
        <p:txBody>
          <a:bodyPr/>
          <a:lstStyle>
            <a:lvl1pPr marL="180971" indent="-180971">
              <a:defRPr lang="zh-CN" altLang="en-US" sz="1200" kern="1200" dirty="0" smtClean="0">
                <a:solidFill>
                  <a:srgbClr val="000000"/>
                </a:solidFill>
                <a:latin typeface="Arial"/>
                <a:ea typeface="楷体_GB2312"/>
                <a:cs typeface="Arial" pitchFamily="34" charset="0"/>
              </a:defRPr>
            </a:lvl1pPr>
            <a:lvl2pPr marL="371467" indent="-171446">
              <a:defRPr lang="zh-CN" altLang="en-US" sz="1200" kern="1200" dirty="0" smtClean="0">
                <a:solidFill>
                  <a:srgbClr val="000000"/>
                </a:solidFill>
                <a:latin typeface="Arial"/>
                <a:ea typeface="楷体_GB2312"/>
                <a:cs typeface="Arial" pitchFamily="34" charset="0"/>
              </a:defRPr>
            </a:lvl2pPr>
            <a:lvl3pPr marL="542913" indent="-180971">
              <a:defRPr lang="zh-CN" altLang="en-US" sz="1200" kern="1200" dirty="0" smtClean="0">
                <a:solidFill>
                  <a:srgbClr val="000000"/>
                </a:solidFill>
                <a:latin typeface="Arial"/>
                <a:ea typeface="楷体_GB2312"/>
                <a:cs typeface="Arial" pitchFamily="34" charset="0"/>
              </a:defRPr>
            </a:lvl3pPr>
            <a:lvl4pPr marL="666736" indent="-171446">
              <a:defRPr lang="zh-CN" altLang="en-US" sz="1200" kern="1200" dirty="0" smtClean="0">
                <a:solidFill>
                  <a:schemeClr val="tx1"/>
                </a:solidFill>
                <a:latin typeface="Arial"/>
                <a:ea typeface="楷体_GB2312"/>
                <a:cs typeface="Arial" pitchFamily="34" charset="0"/>
              </a:defRPr>
            </a:lvl4pPr>
            <a:lvl5pPr marL="828657" indent="-171446">
              <a:defRPr lang="zh-CN" altLang="en-US" sz="1200" kern="1200" dirty="0">
                <a:solidFill>
                  <a:schemeClr val="tx1"/>
                </a:solidFill>
                <a:latin typeface="Arial"/>
                <a:ea typeface="楷体_GB2312"/>
                <a:cs typeface="Arial" pitchFamily="34" charset="0"/>
              </a:defRPr>
            </a:lvl5pPr>
          </a:lstStyle>
          <a:p>
            <a:pPr marL="180971" lvl="0" indent="-180971" algn="l" defTabSz="1018985" rtl="0" eaLnBrk="1" latinLnBrk="0" hangingPunct="1">
              <a:lnSpc>
                <a:spcPct val="110000"/>
              </a:lnSpc>
              <a:spcBef>
                <a:spcPts val="300"/>
              </a:spcBef>
              <a:buSzPct val="80000"/>
              <a:buFont typeface="Wingdings" pitchFamily="2" charset="2"/>
              <a:buChar char="n"/>
            </a:pPr>
            <a:r>
              <a:rPr lang="zh-CN" altLang="en-US" dirty="0"/>
              <a:t>单击此处编辑母版文本样式</a:t>
            </a:r>
          </a:p>
          <a:p>
            <a:pPr marL="333368" lvl="1" indent="-133346" algn="l" defTabSz="1018985" rtl="0" eaLnBrk="1" latinLnBrk="0" hangingPunct="1">
              <a:lnSpc>
                <a:spcPct val="110000"/>
              </a:lnSpc>
              <a:spcBef>
                <a:spcPts val="300"/>
              </a:spcBef>
              <a:buSzPct val="80000"/>
              <a:buFont typeface="Arial" pitchFamily="34" charset="0"/>
              <a:buChar char="–"/>
            </a:pPr>
            <a:r>
              <a:rPr lang="zh-CN" altLang="en-US" dirty="0"/>
              <a:t>第二级</a:t>
            </a:r>
          </a:p>
          <a:p>
            <a:pPr marL="485765" lvl="2" indent="-123822" algn="l" defTabSz="1018985" rtl="0" eaLnBrk="1" latinLnBrk="0" hangingPunct="1">
              <a:lnSpc>
                <a:spcPct val="110000"/>
              </a:lnSpc>
              <a:spcBef>
                <a:spcPts val="300"/>
              </a:spcBef>
              <a:buFont typeface="Arial" pitchFamily="34" charset="0"/>
              <a:buChar char="•"/>
            </a:pPr>
            <a:r>
              <a:rPr lang="zh-CN" altLang="en-US" dirty="0"/>
              <a:t>第三级</a:t>
            </a:r>
          </a:p>
          <a:p>
            <a:pPr marL="638161" lvl="3" indent="-142872" algn="l" defTabSz="1018985" rtl="0" eaLnBrk="1" latinLnBrk="0" hangingPunct="1">
              <a:lnSpc>
                <a:spcPct val="110000"/>
              </a:lnSpc>
              <a:spcBef>
                <a:spcPts val="300"/>
              </a:spcBef>
              <a:buSzPct val="80000"/>
              <a:buFont typeface="Wingdings" pitchFamily="2" charset="2"/>
              <a:buChar char="ü"/>
            </a:pPr>
            <a:r>
              <a:rPr lang="zh-CN" altLang="en-US" dirty="0"/>
              <a:t>第四级</a:t>
            </a:r>
          </a:p>
          <a:p>
            <a:pPr marL="790558" lvl="4" indent="-133346" algn="l" defTabSz="1018985" rtl="0" eaLnBrk="1" latinLnBrk="0" hangingPunct="1">
              <a:lnSpc>
                <a:spcPct val="110000"/>
              </a:lnSpc>
              <a:spcBef>
                <a:spcPts val="300"/>
              </a:spcBef>
              <a:buSzPct val="80000"/>
              <a:buFont typeface="Arial" pitchFamily="34" charset="0"/>
              <a:buChar char="»"/>
            </a:pPr>
            <a:r>
              <a:rPr lang="zh-CN" altLang="en-US" dirty="0"/>
              <a:t>第五级</a:t>
            </a:r>
          </a:p>
        </p:txBody>
      </p:sp>
    </p:spTree>
    <p:extLst>
      <p:ext uri="{BB962C8B-B14F-4D97-AF65-F5344CB8AC3E}">
        <p14:creationId xmlns:p14="http://schemas.microsoft.com/office/powerpoint/2010/main" val="1893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内容占位符 2"/>
          <p:cNvSpPr>
            <a:spLocks noGrp="1"/>
          </p:cNvSpPr>
          <p:nvPr>
            <p:ph idx="1"/>
          </p:nvPr>
        </p:nvSpPr>
        <p:spPr>
          <a:xfrm>
            <a:off x="558878" y="1652400"/>
            <a:ext cx="2888353" cy="5115600"/>
          </a:xfrm>
        </p:spPr>
        <p:txBody>
          <a:bodyPr/>
          <a:lstStyle>
            <a:lvl1pPr>
              <a:lnSpc>
                <a:spcPct val="110000"/>
              </a:lnSpc>
              <a:spcBef>
                <a:spcPts val="300"/>
              </a:spcBef>
              <a:defRPr>
                <a:latin typeface="Arial"/>
                <a:ea typeface="楷体_GB2312"/>
              </a:defRPr>
            </a:lvl1pPr>
            <a:lvl2pPr marL="333368" indent="-133346">
              <a:lnSpc>
                <a:spcPct val="110000"/>
              </a:lnSpc>
              <a:spcBef>
                <a:spcPts val="300"/>
              </a:spcBef>
              <a:buSzPct val="80000"/>
              <a:defRPr>
                <a:latin typeface="Arial"/>
                <a:ea typeface="楷体_GB2312"/>
              </a:defRPr>
            </a:lvl2pPr>
            <a:lvl3pPr marL="485765" indent="-123822">
              <a:lnSpc>
                <a:spcPct val="110000"/>
              </a:lnSpc>
              <a:spcBef>
                <a:spcPts val="300"/>
              </a:spcBef>
              <a:defRPr>
                <a:latin typeface="Arial"/>
                <a:ea typeface="楷体_GB2312"/>
              </a:defRPr>
            </a:lvl3pPr>
            <a:lvl4pPr marL="638161" indent="-142872">
              <a:lnSpc>
                <a:spcPct val="110000"/>
              </a:lnSpc>
              <a:spcBef>
                <a:spcPts val="300"/>
              </a:spcBef>
              <a:buSzPct val="80000"/>
              <a:buFont typeface="Wingdings" pitchFamily="2" charset="2"/>
              <a:buChar char="ü"/>
              <a:defRPr>
                <a:latin typeface="Arial"/>
                <a:ea typeface="楷体_GB2312"/>
              </a:defRPr>
            </a:lvl4pPr>
            <a:lvl5pPr marL="790558" indent="-133346">
              <a:lnSpc>
                <a:spcPct val="110000"/>
              </a:lnSpc>
              <a:spcBef>
                <a:spcPts val="300"/>
              </a:spcBef>
              <a:buSzPct val="80000"/>
              <a:defRPr>
                <a:latin typeface="Arial"/>
                <a:ea typeface="楷体_GB231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2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Line 29"/>
          <p:cNvSpPr>
            <a:spLocks noChangeShapeType="1"/>
          </p:cNvSpPr>
          <p:nvPr userDrawn="1"/>
        </p:nvSpPr>
        <p:spPr bwMode="auto">
          <a:xfrm>
            <a:off x="2657764" y="3959754"/>
            <a:ext cx="8505249" cy="0"/>
          </a:xfrm>
          <a:prstGeom prst="line">
            <a:avLst/>
          </a:prstGeom>
          <a:noFill/>
          <a:ln w="19050">
            <a:solidFill>
              <a:schemeClr val="tx1"/>
            </a:solidFill>
            <a:round/>
            <a:headEnd/>
            <a:tailEnd/>
          </a:ln>
        </p:spPr>
        <p:txBody>
          <a:bodyPr lIns="98204" tIns="49102" rIns="98204" bIns="49102" anchor="ctr"/>
          <a:lstStyle/>
          <a:p>
            <a:endParaRPr lang="zh-CN" altLang="en-US" sz="1869" dirty="0">
              <a:ea typeface="楷体" panose="02010609060101010101" pitchFamily="49" charset="-122"/>
            </a:endParaRPr>
          </a:p>
        </p:txBody>
      </p:sp>
      <p:sp>
        <p:nvSpPr>
          <p:cNvPr id="8216" name="Rectangle 24"/>
          <p:cNvSpPr>
            <a:spLocks noGrp="1" noChangeArrowheads="1"/>
          </p:cNvSpPr>
          <p:nvPr>
            <p:ph type="ctrTitle"/>
          </p:nvPr>
        </p:nvSpPr>
        <p:spPr>
          <a:xfrm>
            <a:off x="3120431" y="3325943"/>
            <a:ext cx="7488206" cy="552431"/>
          </a:xfrm>
          <a:prstGeom prst="rect">
            <a:avLst/>
          </a:prstGeom>
          <a:noFill/>
        </p:spPr>
        <p:txBody>
          <a:bodyPr lIns="91411" tIns="45706" rIns="91411" bIns="45706">
            <a:spAutoFit/>
          </a:bodyPr>
          <a:lstStyle>
            <a:lvl1pPr algn="ctr">
              <a:defRPr sz="2990">
                <a:solidFill>
                  <a:schemeClr val="tx1"/>
                </a:solidFill>
                <a:ea typeface="楷体" panose="02010609060101010101" pitchFamily="49" charset="-122"/>
              </a:defRPr>
            </a:lvl1pPr>
          </a:lstStyle>
          <a:p>
            <a:r>
              <a:rPr lang="zh-CN" altLang="en-US" dirty="0"/>
              <a:t>单击此处编辑母版标题样式</a:t>
            </a:r>
          </a:p>
        </p:txBody>
      </p:sp>
      <p:sp>
        <p:nvSpPr>
          <p:cNvPr id="2" name="灯片编号占位符 1"/>
          <p:cNvSpPr>
            <a:spLocks noGrp="1"/>
          </p:cNvSpPr>
          <p:nvPr>
            <p:ph type="sldNum" sz="quarter" idx="10"/>
          </p:nvPr>
        </p:nvSpPr>
        <p:spPr/>
        <p:txBody>
          <a:bodyPr/>
          <a:lstStyle>
            <a:lvl1pPr>
              <a:defRPr b="0" i="0">
                <a:latin typeface="Times New Roman" panose="02020603050405020304" pitchFamily="18" charset="0"/>
                <a:cs typeface="Times New Roman" panose="02020603050405020304" pitchFamily="18" charset="0"/>
              </a:defRPr>
            </a:lvl1pPr>
          </a:lstStyle>
          <a:p>
            <a:pPr>
              <a:defRPr/>
            </a:pPr>
            <a:fld id="{C969E627-E459-4B23-8883-DCBD97182DC3}" type="slidenum">
              <a:rPr lang="en-US" altLang="zh-CN" smtClean="0"/>
              <a:pPr>
                <a:defRPr/>
              </a:pPr>
              <a:t>‹#›</a:t>
            </a:fld>
            <a:endParaRPr lang="en-US" altLang="zh-CN" dirty="0"/>
          </a:p>
        </p:txBody>
      </p:sp>
    </p:spTree>
    <p:extLst>
      <p:ext uri="{BB962C8B-B14F-4D97-AF65-F5344CB8AC3E}">
        <p14:creationId xmlns:p14="http://schemas.microsoft.com/office/powerpoint/2010/main" val="271423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74331" y="646634"/>
            <a:ext cx="12361709" cy="561975"/>
          </a:xfrm>
          <a:prstGeom prst="rect">
            <a:avLst/>
          </a:prstGeom>
        </p:spPr>
        <p:txBody>
          <a:bodyPr vert="horz" wrap="square" lIns="100838" tIns="50419" rIns="100838" bIns="50419" rtlCol="0" anchor="t">
            <a:noAutofit/>
          </a:bodyPr>
          <a:lstStyle/>
          <a:p>
            <a:r>
              <a:rPr lang="zh-CN" altLang="en-US" dirty="0"/>
              <a:t>单击此处编辑母版标题样式</a:t>
            </a:r>
          </a:p>
        </p:txBody>
      </p:sp>
      <p:sp>
        <p:nvSpPr>
          <p:cNvPr id="3" name="文本占位符 2"/>
          <p:cNvSpPr>
            <a:spLocks noGrp="1"/>
          </p:cNvSpPr>
          <p:nvPr>
            <p:ph type="body" idx="1"/>
          </p:nvPr>
        </p:nvSpPr>
        <p:spPr>
          <a:xfrm>
            <a:off x="558878" y="1652400"/>
            <a:ext cx="2888353" cy="4762800"/>
          </a:xfrm>
          <a:prstGeom prst="rect">
            <a:avLst/>
          </a:prstGeom>
        </p:spPr>
        <p:txBody>
          <a:bodyPr vert="horz" lIns="101901" tIns="50950" rIns="101901" bIns="50950"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12351383" y="7152510"/>
            <a:ext cx="741954" cy="252028"/>
          </a:xfrm>
          <a:prstGeom prst="rect">
            <a:avLst/>
          </a:prstGeom>
          <a:noFill/>
        </p:spPr>
        <p:txBody>
          <a:bodyPr wrap="square" lIns="72000" tIns="18000" rIns="72000" bIns="18000" rtlCol="0" anchor="ctr">
            <a:noAutofit/>
          </a:bodyPr>
          <a:lstStyle/>
          <a:p>
            <a:pPr algn="r"/>
            <a:fld id="{DAEC31D3-4A50-4A4C-86F1-071D92773413}" type="slidenum">
              <a:rPr lang="zh-CN" altLang="en-US" sz="1000" smtClean="0">
                <a:latin typeface="Arial"/>
                <a:ea typeface="楷体_GB2312"/>
                <a:cs typeface="Arial" pitchFamily="34" charset="0"/>
              </a:rPr>
              <a:pPr algn="r"/>
              <a:t>‹#›</a:t>
            </a:fld>
            <a:endParaRPr lang="zh-CN" altLang="en-US" sz="1000" dirty="0">
              <a:latin typeface="Arial"/>
              <a:ea typeface="楷体_GB2312"/>
              <a:cs typeface="Arial" pitchFamily="34" charset="0"/>
            </a:endParaRPr>
          </a:p>
        </p:txBody>
      </p:sp>
      <p:cxnSp>
        <p:nvCxnSpPr>
          <p:cNvPr id="6" name="Straight Connector 6">
            <a:extLst>
              <a:ext uri="{FF2B5EF4-FFF2-40B4-BE49-F238E27FC236}">
                <a16:creationId xmlns:a16="http://schemas.microsoft.com/office/drawing/2014/main" id="{368713D1-04AA-7C40-97DC-D7E2F183261D}"/>
              </a:ext>
            </a:extLst>
          </p:cNvPr>
          <p:cNvCxnSpPr/>
          <p:nvPr userDrawn="1"/>
        </p:nvCxnSpPr>
        <p:spPr>
          <a:xfrm flipV="1">
            <a:off x="762000" y="502618"/>
            <a:ext cx="0" cy="914400"/>
          </a:xfrm>
          <a:prstGeom prst="line">
            <a:avLst/>
          </a:prstGeom>
          <a:ln w="19050">
            <a:solidFill>
              <a:srgbClr val="005A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4792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746" r:id="rId4"/>
  </p:sldLayoutIdLst>
  <p:hf hdr="0" ftr="0" dt="0"/>
  <p:txStyles>
    <p:titleStyle>
      <a:lvl1pPr algn="l" defTabSz="1018985"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p:titleStyle>
    <p:bodyStyle>
      <a:lvl1pPr marL="180971" indent="-180971" algn="l" defTabSz="1018985" rtl="0" eaLnBrk="1" latinLnBrk="0" hangingPunct="1">
        <a:spcBef>
          <a:spcPct val="20000"/>
        </a:spcBef>
        <a:buSzPct val="80000"/>
        <a:buFont typeface="Wingdings" pitchFamily="2" charset="2"/>
        <a:buChar char="n"/>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1pPr>
      <a:lvl2pPr marL="361942" indent="-180971" algn="l" defTabSz="1018985"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2pPr>
      <a:lvl3pPr marL="542913" indent="-180971" algn="l" defTabSz="1018985"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3pPr>
      <a:lvl4pPr marL="809607" indent="-238119" algn="l" defTabSz="1018985"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4pPr>
      <a:lvl5pPr marL="990578" indent="-180971" algn="l" defTabSz="1018985"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5pPr>
      <a:lvl6pPr marL="2802209" indent="-254746" algn="l" defTabSz="101898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02" indent="-254746" algn="l" defTabSz="101898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194" indent="-254746" algn="l" defTabSz="101898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685" indent="-254746" algn="l" defTabSz="101898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18985" rtl="0" eaLnBrk="1" latinLnBrk="0" hangingPunct="1">
        <a:defRPr sz="2000" kern="1200">
          <a:solidFill>
            <a:schemeClr val="tx1"/>
          </a:solidFill>
          <a:latin typeface="+mn-lt"/>
          <a:ea typeface="+mn-ea"/>
          <a:cs typeface="+mn-cs"/>
        </a:defRPr>
      </a:lvl1pPr>
      <a:lvl2pPr marL="509494" algn="l" defTabSz="1018985" rtl="0" eaLnBrk="1" latinLnBrk="0" hangingPunct="1">
        <a:defRPr sz="2000" kern="1200">
          <a:solidFill>
            <a:schemeClr val="tx1"/>
          </a:solidFill>
          <a:latin typeface="+mn-lt"/>
          <a:ea typeface="+mn-ea"/>
          <a:cs typeface="+mn-cs"/>
        </a:defRPr>
      </a:lvl2pPr>
      <a:lvl3pPr marL="1018985" algn="l" defTabSz="1018985" rtl="0" eaLnBrk="1" latinLnBrk="0" hangingPunct="1">
        <a:defRPr sz="2000" kern="1200">
          <a:solidFill>
            <a:schemeClr val="tx1"/>
          </a:solidFill>
          <a:latin typeface="+mn-lt"/>
          <a:ea typeface="+mn-ea"/>
          <a:cs typeface="+mn-cs"/>
        </a:defRPr>
      </a:lvl3pPr>
      <a:lvl4pPr marL="1528477" algn="l" defTabSz="1018985" rtl="0" eaLnBrk="1" latinLnBrk="0" hangingPunct="1">
        <a:defRPr sz="2000" kern="1200">
          <a:solidFill>
            <a:schemeClr val="tx1"/>
          </a:solidFill>
          <a:latin typeface="+mn-lt"/>
          <a:ea typeface="+mn-ea"/>
          <a:cs typeface="+mn-cs"/>
        </a:defRPr>
      </a:lvl4pPr>
      <a:lvl5pPr marL="2037971" algn="l" defTabSz="1018985" rtl="0" eaLnBrk="1" latinLnBrk="0" hangingPunct="1">
        <a:defRPr sz="2000" kern="1200">
          <a:solidFill>
            <a:schemeClr val="tx1"/>
          </a:solidFill>
          <a:latin typeface="+mn-lt"/>
          <a:ea typeface="+mn-ea"/>
          <a:cs typeface="+mn-cs"/>
        </a:defRPr>
      </a:lvl5pPr>
      <a:lvl6pPr marL="2547462" algn="l" defTabSz="1018985" rtl="0" eaLnBrk="1" latinLnBrk="0" hangingPunct="1">
        <a:defRPr sz="2000" kern="1200">
          <a:solidFill>
            <a:schemeClr val="tx1"/>
          </a:solidFill>
          <a:latin typeface="+mn-lt"/>
          <a:ea typeface="+mn-ea"/>
          <a:cs typeface="+mn-cs"/>
        </a:defRPr>
      </a:lvl6pPr>
      <a:lvl7pPr marL="3056955" algn="l" defTabSz="1018985" rtl="0" eaLnBrk="1" latinLnBrk="0" hangingPunct="1">
        <a:defRPr sz="2000" kern="1200">
          <a:solidFill>
            <a:schemeClr val="tx1"/>
          </a:solidFill>
          <a:latin typeface="+mn-lt"/>
          <a:ea typeface="+mn-ea"/>
          <a:cs typeface="+mn-cs"/>
        </a:defRPr>
      </a:lvl7pPr>
      <a:lvl8pPr marL="3566448" algn="l" defTabSz="1018985" rtl="0" eaLnBrk="1" latinLnBrk="0" hangingPunct="1">
        <a:defRPr sz="2000" kern="1200">
          <a:solidFill>
            <a:schemeClr val="tx1"/>
          </a:solidFill>
          <a:latin typeface="+mn-lt"/>
          <a:ea typeface="+mn-ea"/>
          <a:cs typeface="+mn-cs"/>
        </a:defRPr>
      </a:lvl8pPr>
      <a:lvl9pPr marL="4075940" algn="l" defTabSz="1018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7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9.png"/><Relationship Id="rId10" Type="http://schemas.openxmlformats.org/officeDocument/2006/relationships/image" Target="../media/image51.png"/><Relationship Id="rId4" Type="http://schemas.openxmlformats.org/officeDocument/2006/relationships/image" Target="../media/image38.png"/><Relationship Id="rId9" Type="http://schemas.openxmlformats.org/officeDocument/2006/relationships/image" Target="../media/image50.pn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7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3.xml"/><Relationship Id="rId16"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9.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8.png"/><Relationship Id="rId9" Type="http://schemas.openxmlformats.org/officeDocument/2006/relationships/image" Target="../media/image50.png"/><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7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6"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9.png"/><Relationship Id="rId15" Type="http://schemas.openxmlformats.org/officeDocument/2006/relationships/image" Target="../media/image561.png"/><Relationship Id="rId10" Type="http://schemas.openxmlformats.org/officeDocument/2006/relationships/image" Target="../media/image51.png"/><Relationship Id="rId4" Type="http://schemas.openxmlformats.org/officeDocument/2006/relationships/image" Target="../media/image38.png"/><Relationship Id="rId9" Type="http://schemas.openxmlformats.org/officeDocument/2006/relationships/image" Target="../media/image50.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500.png"/><Relationship Id="rId2" Type="http://schemas.openxmlformats.org/officeDocument/2006/relationships/notesSlide" Target="../notesSlides/notesSlide15.xml"/><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480.png"/><Relationship Id="rId10" Type="http://schemas.openxmlformats.org/officeDocument/2006/relationships/image" Target="../media/image21.svg"/><Relationship Id="rId4" Type="http://schemas.openxmlformats.org/officeDocument/2006/relationships/image" Target="../media/image14.svg"/><Relationship Id="rId9" Type="http://schemas.openxmlformats.org/officeDocument/2006/relationships/image" Target="../media/image20.png"/><Relationship Id="rId14" Type="http://schemas.openxmlformats.org/officeDocument/2006/relationships/image" Target="../media/image470.png"/></Relationships>
</file>

<file path=ppt/slides/_rels/slide16.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0.png"/><Relationship Id="rId21" Type="http://schemas.openxmlformats.org/officeDocument/2006/relationships/image" Target="../media/image69.png"/><Relationship Id="rId7" Type="http://schemas.openxmlformats.org/officeDocument/2006/relationships/image" Target="../media/image59.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6.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540.png"/><Relationship Id="rId11" Type="http://schemas.openxmlformats.org/officeDocument/2006/relationships/image" Target="../media/image590.png"/><Relationship Id="rId5" Type="http://schemas.openxmlformats.org/officeDocument/2006/relationships/image" Target="../media/image530.png"/><Relationship Id="rId15" Type="http://schemas.openxmlformats.org/officeDocument/2006/relationships/image" Target="../media/image63.png"/><Relationship Id="rId10" Type="http://schemas.openxmlformats.org/officeDocument/2006/relationships/image" Target="../media/image580.png"/><Relationship Id="rId19" Type="http://schemas.openxmlformats.org/officeDocument/2006/relationships/image" Target="../media/image67.png"/><Relationship Id="rId4" Type="http://schemas.openxmlformats.org/officeDocument/2006/relationships/image" Target="../media/image520.png"/><Relationship Id="rId9" Type="http://schemas.openxmlformats.org/officeDocument/2006/relationships/image" Target="../media/image570.png"/><Relationship Id="rId14" Type="http://schemas.openxmlformats.org/officeDocument/2006/relationships/image" Target="../media/image62.png"/><Relationship Id="rId22"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520.png"/><Relationship Id="rId3" Type="http://schemas.openxmlformats.org/officeDocument/2006/relationships/image" Target="../media/image59.png"/><Relationship Id="rId21" Type="http://schemas.openxmlformats.org/officeDocument/2006/relationships/image" Target="../media/image68.png"/><Relationship Id="rId7" Type="http://schemas.openxmlformats.org/officeDocument/2006/relationships/image" Target="../media/image590.png"/><Relationship Id="rId12" Type="http://schemas.openxmlformats.org/officeDocument/2006/relationships/image" Target="../media/image64.png"/><Relationship Id="rId17" Type="http://schemas.openxmlformats.org/officeDocument/2006/relationships/image" Target="../media/image510.png"/><Relationship Id="rId25" Type="http://schemas.openxmlformats.org/officeDocument/2006/relationships/image" Target="../media/image71.png"/><Relationship Id="rId2" Type="http://schemas.openxmlformats.org/officeDocument/2006/relationships/notesSlide" Target="../notesSlides/notesSlide17.xml"/><Relationship Id="rId16" Type="http://schemas.openxmlformats.org/officeDocument/2006/relationships/image" Target="../media/image72.png"/><Relationship Id="rId20" Type="http://schemas.openxmlformats.org/officeDocument/2006/relationships/image" Target="../media/image540.png"/><Relationship Id="rId1" Type="http://schemas.openxmlformats.org/officeDocument/2006/relationships/slideLayout" Target="../slideLayouts/slideLayout3.xml"/><Relationship Id="rId11" Type="http://schemas.openxmlformats.org/officeDocument/2006/relationships/image" Target="../media/image63.png"/><Relationship Id="rId24" Type="http://schemas.openxmlformats.org/officeDocument/2006/relationships/image" Target="../media/image73.png"/><Relationship Id="rId5" Type="http://schemas.openxmlformats.org/officeDocument/2006/relationships/image" Target="../media/image570.png"/><Relationship Id="rId15" Type="http://schemas.openxmlformats.org/officeDocument/2006/relationships/image" Target="../media/image67.png"/><Relationship Id="rId23" Type="http://schemas.openxmlformats.org/officeDocument/2006/relationships/image" Target="../media/image70.png"/><Relationship Id="rId10" Type="http://schemas.openxmlformats.org/officeDocument/2006/relationships/image" Target="../media/image62.png"/><Relationship Id="rId19" Type="http://schemas.openxmlformats.org/officeDocument/2006/relationships/image" Target="../media/image530.png"/><Relationship Id="rId4" Type="http://schemas.openxmlformats.org/officeDocument/2006/relationships/image" Target="../media/image560.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8.xml"/><Relationship Id="rId16"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18" Type="http://schemas.openxmlformats.org/officeDocument/2006/relationships/image" Target="../media/image88.png"/><Relationship Id="rId3" Type="http://schemas.openxmlformats.org/officeDocument/2006/relationships/image" Target="../media/image74.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5.png"/><Relationship Id="rId17" Type="http://schemas.openxmlformats.org/officeDocument/2006/relationships/image" Target="../media/image71.png"/><Relationship Id="rId25" Type="http://schemas.openxmlformats.org/officeDocument/2006/relationships/image" Target="../media/image95.png"/><Relationship Id="rId2" Type="http://schemas.openxmlformats.org/officeDocument/2006/relationships/notesSlide" Target="../notesSlides/notesSlide19.xml"/><Relationship Id="rId16" Type="http://schemas.openxmlformats.org/officeDocument/2006/relationships/image" Target="../media/image87.png"/><Relationship Id="rId20"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4.png"/><Relationship Id="rId24" Type="http://schemas.openxmlformats.org/officeDocument/2006/relationships/image" Target="../media/image94.png"/><Relationship Id="rId5" Type="http://schemas.openxmlformats.org/officeDocument/2006/relationships/image" Target="../media/image75.png"/><Relationship Id="rId15" Type="http://schemas.openxmlformats.org/officeDocument/2006/relationships/image" Target="../media/image81.png"/><Relationship Id="rId23" Type="http://schemas.openxmlformats.org/officeDocument/2006/relationships/image" Target="../media/image93.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79.png"/><Relationship Id="rId14" Type="http://schemas.openxmlformats.org/officeDocument/2006/relationships/image" Target="../media/image82.png"/><Relationship Id="rId22"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18" Type="http://schemas.openxmlformats.org/officeDocument/2006/relationships/image" Target="../media/image910.png"/><Relationship Id="rId3" Type="http://schemas.openxmlformats.org/officeDocument/2006/relationships/image" Target="../media/image74.png"/><Relationship Id="rId21" Type="http://schemas.openxmlformats.org/officeDocument/2006/relationships/image" Target="../media/image940.png"/><Relationship Id="rId7" Type="http://schemas.openxmlformats.org/officeDocument/2006/relationships/image" Target="../media/image77.png"/><Relationship Id="rId12" Type="http://schemas.openxmlformats.org/officeDocument/2006/relationships/image" Target="../media/image890.png"/><Relationship Id="rId17" Type="http://schemas.openxmlformats.org/officeDocument/2006/relationships/image" Target="../media/image900.png"/><Relationship Id="rId25" Type="http://schemas.openxmlformats.org/officeDocument/2006/relationships/image" Target="../media/image81.png"/><Relationship Id="rId2" Type="http://schemas.openxmlformats.org/officeDocument/2006/relationships/notesSlide" Target="../notesSlides/notesSlide20.xml"/><Relationship Id="rId16" Type="http://schemas.openxmlformats.org/officeDocument/2006/relationships/image" Target="../media/image580.png"/><Relationship Id="rId20" Type="http://schemas.openxmlformats.org/officeDocument/2006/relationships/image" Target="../media/image930.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80.png"/><Relationship Id="rId24" Type="http://schemas.openxmlformats.org/officeDocument/2006/relationships/image" Target="../media/image97.png"/><Relationship Id="rId5" Type="http://schemas.openxmlformats.org/officeDocument/2006/relationships/image" Target="../media/image75.png"/><Relationship Id="rId15" Type="http://schemas.openxmlformats.org/officeDocument/2006/relationships/image" Target="../media/image82.png"/><Relationship Id="rId23" Type="http://schemas.openxmlformats.org/officeDocument/2006/relationships/image" Target="../media/image96.png"/><Relationship Id="rId10" Type="http://schemas.openxmlformats.org/officeDocument/2006/relationships/image" Target="../media/image80.png"/><Relationship Id="rId19" Type="http://schemas.openxmlformats.org/officeDocument/2006/relationships/image" Target="../media/image920.png"/><Relationship Id="rId4" Type="http://schemas.openxmlformats.org/officeDocument/2006/relationships/image" Target="../media/image83.png"/><Relationship Id="rId9" Type="http://schemas.openxmlformats.org/officeDocument/2006/relationships/image" Target="../media/image79.png"/><Relationship Id="rId14" Type="http://schemas.openxmlformats.org/officeDocument/2006/relationships/image" Target="../media/image87.png"/><Relationship Id="rId22" Type="http://schemas.openxmlformats.org/officeDocument/2006/relationships/image" Target="../media/image950.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18" Type="http://schemas.openxmlformats.org/officeDocument/2006/relationships/image" Target="../media/image99.png"/><Relationship Id="rId3" Type="http://schemas.openxmlformats.org/officeDocument/2006/relationships/image" Target="../media/image98.png"/><Relationship Id="rId7" Type="http://schemas.openxmlformats.org/officeDocument/2006/relationships/image" Target="../media/image77.png"/><Relationship Id="rId12" Type="http://schemas.openxmlformats.org/officeDocument/2006/relationships/image" Target="../media/image890.png"/><Relationship Id="rId17" Type="http://schemas.openxmlformats.org/officeDocument/2006/relationships/image" Target="../media/image87.png"/><Relationship Id="rId2" Type="http://schemas.openxmlformats.org/officeDocument/2006/relationships/notesSlide" Target="../notesSlides/notesSlide21.xml"/><Relationship Id="rId16"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80.png"/><Relationship Id="rId5" Type="http://schemas.openxmlformats.org/officeDocument/2006/relationships/image" Target="../media/image75.png"/><Relationship Id="rId15" Type="http://schemas.openxmlformats.org/officeDocument/2006/relationships/image" Target="../media/image81.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890.png"/><Relationship Id="rId17" Type="http://schemas.openxmlformats.org/officeDocument/2006/relationships/image" Target="../media/image101.png"/><Relationship Id="rId2" Type="http://schemas.openxmlformats.org/officeDocument/2006/relationships/notesSlide" Target="../notesSlides/notesSlide22.xml"/><Relationship Id="rId16"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80.png"/><Relationship Id="rId5" Type="http://schemas.openxmlformats.org/officeDocument/2006/relationships/image" Target="../media/image75.png"/><Relationship Id="rId15" Type="http://schemas.openxmlformats.org/officeDocument/2006/relationships/image" Target="../media/image82.png"/><Relationship Id="rId10" Type="http://schemas.openxmlformats.org/officeDocument/2006/relationships/image" Target="../media/image80.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890.png"/><Relationship Id="rId2" Type="http://schemas.openxmlformats.org/officeDocument/2006/relationships/notesSlide" Target="../notesSlides/notesSlide23.xml"/><Relationship Id="rId16"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80.png"/><Relationship Id="rId5" Type="http://schemas.openxmlformats.org/officeDocument/2006/relationships/image" Target="../media/image75.png"/><Relationship Id="rId15" Type="http://schemas.openxmlformats.org/officeDocument/2006/relationships/image" Target="../media/image82.png"/><Relationship Id="rId10"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image" Target="../media/image79.png"/><Relationship Id="rId14" Type="http://schemas.openxmlformats.org/officeDocument/2006/relationships/image" Target="../media/image87.png"/></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6.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890.png"/><Relationship Id="rId2" Type="http://schemas.openxmlformats.org/officeDocument/2006/relationships/notesSlide" Target="../notesSlides/notesSlide24.xml"/><Relationship Id="rId16" Type="http://schemas.openxmlformats.org/officeDocument/2006/relationships/image" Target="../media/image1000.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80.png"/><Relationship Id="rId5" Type="http://schemas.openxmlformats.org/officeDocument/2006/relationships/image" Target="../media/image75.png"/><Relationship Id="rId15" Type="http://schemas.openxmlformats.org/officeDocument/2006/relationships/image" Target="../media/image82.png"/><Relationship Id="rId10"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image" Target="../media/image79.png"/><Relationship Id="rId14"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3" Type="http://schemas.openxmlformats.org/officeDocument/2006/relationships/image" Target="../media/image1010.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notesSlide" Target="../notesSlides/notesSlide25.xml"/><Relationship Id="rId16" Type="http://schemas.openxmlformats.org/officeDocument/2006/relationships/image" Target="../media/image114.png"/><Relationship Id="rId1" Type="http://schemas.openxmlformats.org/officeDocument/2006/relationships/slideLayout" Target="../slideLayouts/slideLayout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1020.png"/><Relationship Id="rId9" Type="http://schemas.openxmlformats.org/officeDocument/2006/relationships/image" Target="../media/image107.png"/><Relationship Id="rId14" Type="http://schemas.openxmlformats.org/officeDocument/2006/relationships/image" Target="../media/image112.png"/></Relationships>
</file>

<file path=ppt/slides/_rels/slide2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3.png"/><Relationship Id="rId21" Type="http://schemas.openxmlformats.org/officeDocument/2006/relationships/image" Target="../media/image1020.png"/><Relationship Id="rId7" Type="http://schemas.openxmlformats.org/officeDocument/2006/relationships/image" Target="../media/image107.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notesSlide" Target="../notesSlides/notesSlide26.xml"/><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3.xml"/><Relationship Id="rId6" Type="http://schemas.openxmlformats.org/officeDocument/2006/relationships/image" Target="../media/image106.png"/><Relationship Id="rId11" Type="http://schemas.openxmlformats.org/officeDocument/2006/relationships/image" Target="../media/image110.png"/><Relationship Id="rId5" Type="http://schemas.openxmlformats.org/officeDocument/2006/relationships/image" Target="../media/image105.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4.png"/><Relationship Id="rId9" Type="http://schemas.openxmlformats.org/officeDocument/2006/relationships/image" Target="../media/image1010.png"/><Relationship Id="rId14" Type="http://schemas.openxmlformats.org/officeDocument/2006/relationships/image" Target="../media/image113.png"/></Relationships>
</file>

<file path=ppt/slides/_rels/slide27.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2.png"/><Relationship Id="rId18" Type="http://schemas.openxmlformats.org/officeDocument/2006/relationships/image" Target="../media/image121.png"/><Relationship Id="rId26" Type="http://schemas.openxmlformats.org/officeDocument/2006/relationships/image" Target="../media/image128.png"/><Relationship Id="rId3" Type="http://schemas.openxmlformats.org/officeDocument/2006/relationships/image" Target="../media/image103.png"/><Relationship Id="rId21" Type="http://schemas.openxmlformats.org/officeDocument/2006/relationships/image" Target="../media/image1020.png"/><Relationship Id="rId7" Type="http://schemas.openxmlformats.org/officeDocument/2006/relationships/image" Target="../media/image107.png"/><Relationship Id="rId12" Type="http://schemas.openxmlformats.org/officeDocument/2006/relationships/image" Target="../media/image111.png"/><Relationship Id="rId17" Type="http://schemas.openxmlformats.org/officeDocument/2006/relationships/image" Target="../media/image116.png"/><Relationship Id="rId25" Type="http://schemas.openxmlformats.org/officeDocument/2006/relationships/image" Target="../media/image127.png"/><Relationship Id="rId2" Type="http://schemas.openxmlformats.org/officeDocument/2006/relationships/notesSlide" Target="../notesSlides/notesSlide27.xml"/><Relationship Id="rId16" Type="http://schemas.openxmlformats.org/officeDocument/2006/relationships/image" Target="../media/image115.png"/><Relationship Id="rId20" Type="http://schemas.openxmlformats.org/officeDocument/2006/relationships/image" Target="../media/image123.png"/><Relationship Id="rId1" Type="http://schemas.openxmlformats.org/officeDocument/2006/relationships/slideLayout" Target="../slideLayouts/slideLayout3.xml"/><Relationship Id="rId6" Type="http://schemas.openxmlformats.org/officeDocument/2006/relationships/image" Target="../media/image106.png"/><Relationship Id="rId11" Type="http://schemas.openxmlformats.org/officeDocument/2006/relationships/image" Target="../media/image110.png"/><Relationship Id="rId24" Type="http://schemas.openxmlformats.org/officeDocument/2006/relationships/image" Target="../media/image126.png"/><Relationship Id="rId5" Type="http://schemas.openxmlformats.org/officeDocument/2006/relationships/image" Target="../media/image105.png"/><Relationship Id="rId15" Type="http://schemas.openxmlformats.org/officeDocument/2006/relationships/image" Target="../media/image114.png"/><Relationship Id="rId23" Type="http://schemas.openxmlformats.org/officeDocument/2006/relationships/image" Target="../media/image125.png"/><Relationship Id="rId10" Type="http://schemas.openxmlformats.org/officeDocument/2006/relationships/image" Target="../media/image109.png"/><Relationship Id="rId19" Type="http://schemas.openxmlformats.org/officeDocument/2006/relationships/image" Target="../media/image122.png"/><Relationship Id="rId4" Type="http://schemas.openxmlformats.org/officeDocument/2006/relationships/image" Target="../media/image104.png"/><Relationship Id="rId9" Type="http://schemas.openxmlformats.org/officeDocument/2006/relationships/image" Target="../media/image120.png"/><Relationship Id="rId14" Type="http://schemas.openxmlformats.org/officeDocument/2006/relationships/image" Target="../media/image113.png"/><Relationship Id="rId22" Type="http://schemas.openxmlformats.org/officeDocument/2006/relationships/image" Target="../media/image124.png"/><Relationship Id="rId27" Type="http://schemas.openxmlformats.org/officeDocument/2006/relationships/image" Target="../media/image129.png"/></Relationships>
</file>

<file path=ppt/slides/_rels/slide28.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136.png"/><Relationship Id="rId3" Type="http://schemas.openxmlformats.org/officeDocument/2006/relationships/image" Target="../media/image130.png"/><Relationship Id="rId7" Type="http://schemas.openxmlformats.org/officeDocument/2006/relationships/image" Target="../media/image133.png"/><Relationship Id="rId12" Type="http://schemas.openxmlformats.org/officeDocument/2006/relationships/image" Target="../media/image13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530.png"/><Relationship Id="rId5" Type="http://schemas.openxmlformats.org/officeDocument/2006/relationships/image" Target="../media/image132.png"/><Relationship Id="rId10" Type="http://schemas.openxmlformats.org/officeDocument/2006/relationships/image" Target="../media/image134.png"/><Relationship Id="rId4" Type="http://schemas.openxmlformats.org/officeDocument/2006/relationships/image" Target="../media/image131.png"/><Relationship Id="rId9" Type="http://schemas.openxmlformats.org/officeDocument/2006/relationships/image" Target="../media/image520.png"/></Relationships>
</file>

<file path=ppt/slides/_rels/slide29.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70.png"/><Relationship Id="rId12" Type="http://schemas.openxmlformats.org/officeDocument/2006/relationships/image" Target="../media/image13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136.png"/><Relationship Id="rId5" Type="http://schemas.openxmlformats.org/officeDocument/2006/relationships/image" Target="../media/image131.png"/><Relationship Id="rId10" Type="http://schemas.openxmlformats.org/officeDocument/2006/relationships/image" Target="../media/image135.png"/><Relationship Id="rId4" Type="http://schemas.openxmlformats.org/officeDocument/2006/relationships/image" Target="../media/image130.png"/><Relationship Id="rId9" Type="http://schemas.openxmlformats.org/officeDocument/2006/relationships/image" Target="../media/image5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30.png"/><Relationship Id="rId3" Type="http://schemas.openxmlformats.org/officeDocument/2006/relationships/image" Target="../media/image1370.png"/><Relationship Id="rId7" Type="http://schemas.openxmlformats.org/officeDocument/2006/relationships/image" Target="../media/image70.png"/><Relationship Id="rId12" Type="http://schemas.openxmlformats.org/officeDocument/2006/relationships/image" Target="../media/image13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136.png"/><Relationship Id="rId5" Type="http://schemas.openxmlformats.org/officeDocument/2006/relationships/image" Target="../media/image131.png"/><Relationship Id="rId10" Type="http://schemas.openxmlformats.org/officeDocument/2006/relationships/image" Target="../media/image135.png"/><Relationship Id="rId4" Type="http://schemas.openxmlformats.org/officeDocument/2006/relationships/image" Target="../media/image130.png"/><Relationship Id="rId9" Type="http://schemas.openxmlformats.org/officeDocument/2006/relationships/image" Target="../media/image520.png"/></Relationships>
</file>

<file path=ppt/slides/_rels/slide31.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134.png"/><Relationship Id="rId3" Type="http://schemas.openxmlformats.org/officeDocument/2006/relationships/image" Target="../media/image1370.png"/><Relationship Id="rId7" Type="http://schemas.openxmlformats.org/officeDocument/2006/relationships/image" Target="../media/image70.png"/><Relationship Id="rId12" Type="http://schemas.openxmlformats.org/officeDocument/2006/relationships/image" Target="../media/image53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520.png"/><Relationship Id="rId5" Type="http://schemas.openxmlformats.org/officeDocument/2006/relationships/image" Target="../media/image131.png"/><Relationship Id="rId10" Type="http://schemas.openxmlformats.org/officeDocument/2006/relationships/image" Target="../media/image1390.png"/><Relationship Id="rId4" Type="http://schemas.openxmlformats.org/officeDocument/2006/relationships/image" Target="../media/image130.png"/><Relationship Id="rId9" Type="http://schemas.openxmlformats.org/officeDocument/2006/relationships/image" Target="../media/image1380.png"/></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3.png"/></Relationships>
</file>

<file path=ppt/slides/_rels/slide3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63.png"/></Relationships>
</file>

<file path=ppt/slides/_rels/slide3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520.png"/><Relationship Id="rId18" Type="http://schemas.openxmlformats.org/officeDocument/2006/relationships/image" Target="../media/image147.png"/><Relationship Id="rId3" Type="http://schemas.openxmlformats.org/officeDocument/2006/relationships/image" Target="../media/image1400.png"/><Relationship Id="rId7" Type="http://schemas.openxmlformats.org/officeDocument/2006/relationships/image" Target="../media/image131.png"/><Relationship Id="rId12" Type="http://schemas.openxmlformats.org/officeDocument/2006/relationships/image" Target="../media/image144.png"/><Relationship Id="rId17" Type="http://schemas.openxmlformats.org/officeDocument/2006/relationships/image" Target="../media/image146.png"/><Relationship Id="rId2" Type="http://schemas.openxmlformats.org/officeDocument/2006/relationships/notesSlide" Target="../notesSlides/notesSlide39.xml"/><Relationship Id="rId16" Type="http://schemas.openxmlformats.org/officeDocument/2006/relationships/image" Target="../media/image530.png"/><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43.png"/><Relationship Id="rId5" Type="http://schemas.openxmlformats.org/officeDocument/2006/relationships/image" Target="../media/image1420.png"/><Relationship Id="rId15" Type="http://schemas.openxmlformats.org/officeDocument/2006/relationships/image" Target="../media/image134.png"/><Relationship Id="rId10" Type="http://schemas.openxmlformats.org/officeDocument/2006/relationships/image" Target="../media/image510.png"/><Relationship Id="rId19" Type="http://schemas.openxmlformats.org/officeDocument/2006/relationships/image" Target="../media/image148.png"/><Relationship Id="rId4" Type="http://schemas.openxmlformats.org/officeDocument/2006/relationships/image" Target="../media/image1410.png"/><Relationship Id="rId9" Type="http://schemas.openxmlformats.org/officeDocument/2006/relationships/image" Target="../media/image70.png"/><Relationship Id="rId14" Type="http://schemas.openxmlformats.org/officeDocument/2006/relationships/image" Target="../media/image14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5.pn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520.png"/><Relationship Id="rId18" Type="http://schemas.openxmlformats.org/officeDocument/2006/relationships/image" Target="../media/image153.png"/><Relationship Id="rId3" Type="http://schemas.openxmlformats.org/officeDocument/2006/relationships/image" Target="../media/image149.png"/><Relationship Id="rId21" Type="http://schemas.openxmlformats.org/officeDocument/2006/relationships/image" Target="../media/image148.png"/><Relationship Id="rId7" Type="http://schemas.openxmlformats.org/officeDocument/2006/relationships/image" Target="../media/image131.png"/><Relationship Id="rId12" Type="http://schemas.openxmlformats.org/officeDocument/2006/relationships/image" Target="../media/image144.png"/><Relationship Id="rId17" Type="http://schemas.openxmlformats.org/officeDocument/2006/relationships/image" Target="../media/image152.png"/><Relationship Id="rId2" Type="http://schemas.openxmlformats.org/officeDocument/2006/relationships/notesSlide" Target="../notesSlides/notesSlide40.xml"/><Relationship Id="rId16" Type="http://schemas.openxmlformats.org/officeDocument/2006/relationships/image" Target="../media/image151.png"/><Relationship Id="rId20" Type="http://schemas.openxmlformats.org/officeDocument/2006/relationships/image" Target="../media/image147.png"/><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43.png"/><Relationship Id="rId5" Type="http://schemas.openxmlformats.org/officeDocument/2006/relationships/image" Target="../media/image150.png"/><Relationship Id="rId15" Type="http://schemas.openxmlformats.org/officeDocument/2006/relationships/image" Target="../media/image530.png"/><Relationship Id="rId10" Type="http://schemas.openxmlformats.org/officeDocument/2006/relationships/image" Target="../media/image510.png"/><Relationship Id="rId19" Type="http://schemas.openxmlformats.org/officeDocument/2006/relationships/image" Target="../media/image154.png"/><Relationship Id="rId4" Type="http://schemas.openxmlformats.org/officeDocument/2006/relationships/image" Target="../media/image1410.png"/><Relationship Id="rId9" Type="http://schemas.openxmlformats.org/officeDocument/2006/relationships/image" Target="../media/image70.png"/><Relationship Id="rId14" Type="http://schemas.openxmlformats.org/officeDocument/2006/relationships/image" Target="../media/image134.png"/></Relationships>
</file>

<file path=ppt/slides/_rels/slide41.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30.png"/><Relationship Id="rId18" Type="http://schemas.openxmlformats.org/officeDocument/2006/relationships/image" Target="../media/image148.png"/><Relationship Id="rId3" Type="http://schemas.openxmlformats.org/officeDocument/2006/relationships/image" Target="../media/image1410.png"/><Relationship Id="rId7" Type="http://schemas.openxmlformats.org/officeDocument/2006/relationships/image" Target="../media/image70.png"/><Relationship Id="rId12" Type="http://schemas.openxmlformats.org/officeDocument/2006/relationships/image" Target="../media/image134.png"/><Relationship Id="rId17" Type="http://schemas.openxmlformats.org/officeDocument/2006/relationships/image" Target="../media/image147.png"/><Relationship Id="rId2" Type="http://schemas.openxmlformats.org/officeDocument/2006/relationships/notesSlide" Target="../notesSlides/notesSlide41.xml"/><Relationship Id="rId16" Type="http://schemas.openxmlformats.org/officeDocument/2006/relationships/image" Target="../media/image157.png"/><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520.png"/><Relationship Id="rId5" Type="http://schemas.openxmlformats.org/officeDocument/2006/relationships/image" Target="../media/image131.png"/><Relationship Id="rId15" Type="http://schemas.openxmlformats.org/officeDocument/2006/relationships/image" Target="../media/image156.png"/><Relationship Id="rId10" Type="http://schemas.openxmlformats.org/officeDocument/2006/relationships/image" Target="../media/image144.png"/><Relationship Id="rId19" Type="http://schemas.openxmlformats.org/officeDocument/2006/relationships/image" Target="../media/image158.png"/><Relationship Id="rId4" Type="http://schemas.openxmlformats.org/officeDocument/2006/relationships/image" Target="../media/image130.png"/><Relationship Id="rId9" Type="http://schemas.openxmlformats.org/officeDocument/2006/relationships/image" Target="../media/image143.png"/><Relationship Id="rId14" Type="http://schemas.openxmlformats.org/officeDocument/2006/relationships/image" Target="../media/image155.png"/></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7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42.xml"/><Relationship Id="rId16" Type="http://schemas.openxmlformats.org/officeDocument/2006/relationships/image" Target="../media/image167.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9.png"/><Relationship Id="rId15" Type="http://schemas.openxmlformats.org/officeDocument/2006/relationships/image" Target="../media/image166.png"/><Relationship Id="rId10" Type="http://schemas.openxmlformats.org/officeDocument/2006/relationships/image" Target="../media/image51.png"/><Relationship Id="rId4" Type="http://schemas.openxmlformats.org/officeDocument/2006/relationships/image" Target="../media/image38.png"/><Relationship Id="rId9" Type="http://schemas.openxmlformats.org/officeDocument/2006/relationships/image" Target="../media/image50.png"/><Relationship Id="rId14" Type="http://schemas.openxmlformats.org/officeDocument/2006/relationships/image" Target="../media/image165.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svg"/><Relationship Id="rId3" Type="http://schemas.openxmlformats.org/officeDocument/2006/relationships/image" Target="../media/image1310.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1.png"/><Relationship Id="rId11" Type="http://schemas.openxmlformats.org/officeDocument/2006/relationships/image" Target="../media/image19.svg"/><Relationship Id="rId5" Type="http://schemas.openxmlformats.org/officeDocument/2006/relationships/image" Target="../media/image15.pn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11" Type="http://schemas.openxmlformats.org/officeDocument/2006/relationships/image" Target="../media/image36.png"/><Relationship Id="rId10" Type="http://schemas.openxmlformats.org/officeDocument/2006/relationships/image" Target="../media/image35.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3"/>
          <p:cNvSpPr>
            <a:spLocks noChangeArrowheads="1"/>
          </p:cNvSpPr>
          <p:nvPr/>
        </p:nvSpPr>
        <p:spPr bwMode="auto">
          <a:xfrm>
            <a:off x="5834076" y="4964062"/>
            <a:ext cx="2792051" cy="373903"/>
          </a:xfrm>
          <a:prstGeom prst="rect">
            <a:avLst/>
          </a:prstGeom>
          <a:noFill/>
          <a:ln w="12700" algn="ctr">
            <a:noFill/>
            <a:round/>
            <a:headEnd/>
            <a:tailEnd/>
          </a:ln>
        </p:spPr>
        <p:txBody>
          <a:bodyPr lIns="85426" tIns="42713" rIns="85426" bIns="42713">
            <a:spAutoFit/>
          </a:bodyPr>
          <a:lstStyle/>
          <a:p>
            <a:pPr>
              <a:spcBef>
                <a:spcPct val="50000"/>
              </a:spcBef>
            </a:pPr>
            <a:endParaRPr lang="zh-CN" altLang="en-US" sz="1869">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42097CEE-97F6-3142-AFE1-B9212245365F}"/>
              </a:ext>
            </a:extLst>
          </p:cNvPr>
          <p:cNvSpPr/>
          <p:nvPr/>
        </p:nvSpPr>
        <p:spPr>
          <a:xfrm>
            <a:off x="573683" y="142578"/>
            <a:ext cx="360040" cy="1296144"/>
          </a:xfrm>
          <a:prstGeom prst="rect">
            <a:avLst/>
          </a:prstGeom>
          <a:solidFill>
            <a:schemeClr val="bg1"/>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0" name="Rectangle 4"/>
          <p:cNvSpPr>
            <a:spLocks noChangeArrowheads="1"/>
          </p:cNvSpPr>
          <p:nvPr/>
        </p:nvSpPr>
        <p:spPr bwMode="auto">
          <a:xfrm>
            <a:off x="0" y="1222698"/>
            <a:ext cx="13820774" cy="6551290"/>
          </a:xfrm>
          <a:prstGeom prst="rect">
            <a:avLst/>
          </a:prstGeom>
          <a:solidFill>
            <a:schemeClr val="bg1"/>
          </a:solidFill>
          <a:ln w="9525">
            <a:noFill/>
            <a:miter lim="800000"/>
            <a:headEnd/>
            <a:tailEnd/>
          </a:ln>
          <a:effectLst/>
        </p:spPr>
        <p:txBody>
          <a:bodyPr lIns="85416" tIns="42710" rIns="85416" bIns="42710" anchor="ctr"/>
          <a:lstStyle/>
          <a:p>
            <a:pPr algn="ctr">
              <a:lnSpc>
                <a:spcPct val="200000"/>
              </a:lnSpc>
            </a:pPr>
            <a:r>
              <a:rPr lang="en-US" altLang="zh-CN" sz="2200" b="1" dirty="0">
                <a:solidFill>
                  <a:srgbClr val="005AAA"/>
                </a:solidFill>
                <a:latin typeface="Times New Roman" panose="02020603050405020304" pitchFamily="18" charset="0"/>
                <a:ea typeface="KaiTi" panose="02010609060101010101" pitchFamily="49" charset="-122"/>
                <a:cs typeface="Times New Roman" panose="02020603050405020304" pitchFamily="18" charset="0"/>
              </a:rPr>
              <a:t>Hanzhi Wang</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1</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Zhewei Wei</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1</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 Junhao Gan</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2</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Ye Yuan</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3</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Xiaoyong Du</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1</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KaiTi" panose="02010609060101010101" pitchFamily="49" charset="-122"/>
                <a:cs typeface="Times New Roman" panose="02020603050405020304" pitchFamily="18" charset="0"/>
              </a:rPr>
              <a:t>Ji-Rong Wen</a:t>
            </a:r>
            <a:r>
              <a:rPr lang="en-US" altLang="zh-CN" sz="2200" baseline="30000" dirty="0">
                <a:latin typeface="Times New Roman" panose="02020603050405020304" pitchFamily="18" charset="0"/>
                <a:ea typeface="KaiTi" panose="02010609060101010101" pitchFamily="49" charset="-122"/>
                <a:cs typeface="Times New Roman" panose="02020603050405020304" pitchFamily="18" charset="0"/>
              </a:rPr>
              <a:t>1</a:t>
            </a:r>
            <a:endParaRPr lang="en-US" altLang="zh-CN" sz="2200" dirty="0">
              <a:latin typeface="Times New Roman" panose="02020603050405020304" pitchFamily="18" charset="0"/>
              <a:ea typeface="KaiTi" panose="02010609060101010101" pitchFamily="49" charset="-122"/>
              <a:cs typeface="Times New Roman" panose="02020603050405020304" pitchFamily="18" charset="0"/>
            </a:endParaRPr>
          </a:p>
          <a:p>
            <a:pPr algn="ctr">
              <a:lnSpc>
                <a:spcPct val="200000"/>
              </a:lnSpc>
            </a:pPr>
            <a:endParaRPr lang="en-US" altLang="zh-CN" sz="22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2" name="date">
            <a:extLst>
              <a:ext uri="{FF2B5EF4-FFF2-40B4-BE49-F238E27FC236}">
                <a16:creationId xmlns:a16="http://schemas.microsoft.com/office/drawing/2014/main" id="{082AEE6D-6575-584B-8546-3A78DEF537A1}"/>
              </a:ext>
            </a:extLst>
          </p:cNvPr>
          <p:cNvSpPr txBox="1">
            <a:spLocks noChangeArrowheads="1"/>
          </p:cNvSpPr>
          <p:nvPr/>
        </p:nvSpPr>
        <p:spPr bwMode="auto">
          <a:xfrm>
            <a:off x="1797819" y="5051439"/>
            <a:ext cx="4896544" cy="141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defTabSz="1018948" eaLnBrk="1" hangingPunct="1">
              <a:lnSpc>
                <a:spcPct val="110000"/>
              </a:lnSpc>
              <a:spcBef>
                <a:spcPct val="30000"/>
              </a:spcBef>
              <a:spcAft>
                <a:spcPct val="10000"/>
              </a:spcAft>
            </a:pPr>
            <a:r>
              <a:rPr lang="en-US" altLang="zh-CN" sz="2000" baseline="30000" dirty="0">
                <a:solidFill>
                  <a:prstClr val="black"/>
                </a:solidFill>
                <a:ea typeface="KaiTi" panose="02010609060101010101" pitchFamily="49" charset="-122"/>
                <a:cs typeface="Times New Roman" panose="02020603050405020304" pitchFamily="18" charset="0"/>
              </a:rPr>
              <a:t>1</a:t>
            </a:r>
            <a:r>
              <a:rPr lang="en-US" altLang="zh-CN" sz="2000" dirty="0">
                <a:solidFill>
                  <a:prstClr val="black"/>
                </a:solidFill>
                <a:ea typeface="KaiTi" panose="02010609060101010101" pitchFamily="49" charset="-122"/>
                <a:cs typeface="Times New Roman" panose="02020603050405020304" pitchFamily="18" charset="0"/>
              </a:rPr>
              <a:t>: Renmin University of China</a:t>
            </a:r>
          </a:p>
          <a:p>
            <a:pPr defTabSz="1018948" eaLnBrk="1" hangingPunct="1">
              <a:lnSpc>
                <a:spcPct val="110000"/>
              </a:lnSpc>
              <a:spcBef>
                <a:spcPct val="30000"/>
              </a:spcBef>
              <a:spcAft>
                <a:spcPct val="10000"/>
              </a:spcAft>
            </a:pPr>
            <a:r>
              <a:rPr lang="en-US" altLang="zh-CN" sz="2000" baseline="30000" dirty="0">
                <a:solidFill>
                  <a:prstClr val="black"/>
                </a:solidFill>
                <a:ea typeface="KaiTi" panose="02010609060101010101" pitchFamily="49" charset="-122"/>
                <a:cs typeface="Times New Roman" panose="02020603050405020304" pitchFamily="18" charset="0"/>
              </a:rPr>
              <a:t>2</a:t>
            </a:r>
            <a:r>
              <a:rPr lang="en-US" altLang="zh-CN" sz="2000" dirty="0">
                <a:solidFill>
                  <a:prstClr val="black"/>
                </a:solidFill>
                <a:ea typeface="KaiTi" panose="02010609060101010101" pitchFamily="49" charset="-122"/>
                <a:cs typeface="Times New Roman" panose="02020603050405020304" pitchFamily="18" charset="0"/>
              </a:rPr>
              <a:t>: The University of Melbourne</a:t>
            </a:r>
          </a:p>
          <a:p>
            <a:pPr defTabSz="1018948" eaLnBrk="1" hangingPunct="1">
              <a:lnSpc>
                <a:spcPct val="110000"/>
              </a:lnSpc>
              <a:spcBef>
                <a:spcPct val="30000"/>
              </a:spcBef>
              <a:spcAft>
                <a:spcPct val="10000"/>
              </a:spcAft>
            </a:pPr>
            <a:r>
              <a:rPr lang="en-US" altLang="zh-CN" sz="2000" baseline="30000" dirty="0">
                <a:solidFill>
                  <a:prstClr val="black"/>
                </a:solidFill>
                <a:ea typeface="KaiTi" panose="02010609060101010101" pitchFamily="49" charset="-122"/>
                <a:cs typeface="Times New Roman" panose="02020603050405020304" pitchFamily="18" charset="0"/>
              </a:rPr>
              <a:t>3</a:t>
            </a:r>
            <a:r>
              <a:rPr lang="en-US" altLang="zh-CN" sz="2000" dirty="0">
                <a:solidFill>
                  <a:prstClr val="black"/>
                </a:solidFill>
                <a:ea typeface="KaiTi" panose="02010609060101010101" pitchFamily="49" charset="-122"/>
                <a:cs typeface="Times New Roman" panose="02020603050405020304" pitchFamily="18" charset="0"/>
              </a:rPr>
              <a:t>: Beijing Institute of Technology</a:t>
            </a:r>
          </a:p>
        </p:txBody>
      </p:sp>
      <p:sp>
        <p:nvSpPr>
          <p:cNvPr id="21" name="矩形 6">
            <a:extLst>
              <a:ext uri="{FF2B5EF4-FFF2-40B4-BE49-F238E27FC236}">
                <a16:creationId xmlns:a16="http://schemas.microsoft.com/office/drawing/2014/main" id="{EDE7A238-A265-F141-B239-84BFA0907F8D}"/>
              </a:ext>
            </a:extLst>
          </p:cNvPr>
          <p:cNvSpPr>
            <a:spLocks noChangeArrowheads="1"/>
          </p:cNvSpPr>
          <p:nvPr/>
        </p:nvSpPr>
        <p:spPr bwMode="auto">
          <a:xfrm rot="5400000">
            <a:off x="6303476" y="-3066931"/>
            <a:ext cx="1141824" cy="11305259"/>
          </a:xfrm>
          <a:prstGeom prst="rect">
            <a:avLst/>
          </a:prstGeom>
          <a:solidFill>
            <a:srgbClr val="005AAA"/>
          </a:solidFill>
          <a:ln w="9525" cmpd="sng">
            <a:solidFill>
              <a:srgbClr val="0F0F58"/>
            </a:solid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7599C"/>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2" name="矩形 7">
            <a:extLst>
              <a:ext uri="{FF2B5EF4-FFF2-40B4-BE49-F238E27FC236}">
                <a16:creationId xmlns:a16="http://schemas.microsoft.com/office/drawing/2014/main" id="{438ED59F-810F-3946-823B-2FBD161ED734}"/>
              </a:ext>
            </a:extLst>
          </p:cNvPr>
          <p:cNvSpPr>
            <a:spLocks noChangeArrowheads="1"/>
          </p:cNvSpPr>
          <p:nvPr/>
        </p:nvSpPr>
        <p:spPr bwMode="auto">
          <a:xfrm rot="5400000">
            <a:off x="6819522" y="-2310505"/>
            <a:ext cx="109726" cy="11305260"/>
          </a:xfrm>
          <a:prstGeom prst="rect">
            <a:avLst/>
          </a:prstGeom>
          <a:solidFill>
            <a:srgbClr val="005AAA"/>
          </a:solidFill>
          <a:ln w="9525" cmpd="sng">
            <a:solidFill>
              <a:srgbClr val="0F0F58"/>
            </a:solidFill>
            <a:miter lim="800000"/>
            <a:headEnd/>
            <a:tailEnd/>
          </a:ln>
        </p:spPr>
        <p:txBody>
          <a:bodyPr anchor="ctr"/>
          <a:lstStyle>
            <a:lvl1pPr>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07599C"/>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标题 1">
            <a:extLst>
              <a:ext uri="{FF2B5EF4-FFF2-40B4-BE49-F238E27FC236}">
                <a16:creationId xmlns:a16="http://schemas.microsoft.com/office/drawing/2014/main" id="{7C287378-15BA-8C46-9823-FAF6BD501DDB}"/>
              </a:ext>
            </a:extLst>
          </p:cNvPr>
          <p:cNvSpPr txBox="1">
            <a:spLocks noChangeArrowheads="1"/>
          </p:cNvSpPr>
          <p:nvPr/>
        </p:nvSpPr>
        <p:spPr bwMode="auto">
          <a:xfrm>
            <a:off x="1254144" y="2302996"/>
            <a:ext cx="11233248" cy="549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rtlCol="0" anchor="t">
            <a:noAutofit/>
          </a:bodyPr>
          <a:lstStyle>
            <a:lvl1pPr algn="l" defTabSz="1018985"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a:lstStyle>
          <a:p>
            <a:pPr lvl="0" algn="ctr"/>
            <a:r>
              <a:rPr lang="en-US" altLang="zh-CN" sz="3300" dirty="0">
                <a:solidFill>
                  <a:schemeClr val="bg1"/>
                </a:solidFill>
                <a:ea typeface="楷体_GB2312" panose="02010609030101010101" pitchFamily="49" charset="-122"/>
                <a:cs typeface="Times New Roman" panose="02020603050405020304" pitchFamily="18" charset="0"/>
                <a:sym typeface="楷体" panose="02010609060101010101" pitchFamily="49" charset="-122"/>
              </a:rPr>
              <a:t>Edge-based Local Push for Personalized PageRank</a:t>
            </a:r>
          </a:p>
        </p:txBody>
      </p:sp>
      <p:pic>
        <p:nvPicPr>
          <p:cNvPr id="16" name="Picture 2" descr="VLDB 2022 - 48th International Conference on Very Large Data Bases">
            <a:extLst>
              <a:ext uri="{FF2B5EF4-FFF2-40B4-BE49-F238E27FC236}">
                <a16:creationId xmlns:a16="http://schemas.microsoft.com/office/drawing/2014/main" id="{52D5432C-4F7D-1645-94F2-85871ABBA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468" y="440111"/>
            <a:ext cx="2775923" cy="416870"/>
          </a:xfrm>
          <a:prstGeom prst="rect">
            <a:avLst/>
          </a:prstGeom>
          <a:noFill/>
          <a:extLst>
            <a:ext uri="{909E8E84-426E-40DD-AFC4-6F175D3DCCD1}">
              <a14:hiddenFill xmlns:a14="http://schemas.microsoft.com/office/drawing/2010/main">
                <a:solidFill>
                  <a:srgbClr val="FFFFFF"/>
                </a:solidFill>
              </a14:hiddenFill>
            </a:ext>
          </a:extLst>
        </p:spPr>
      </p:pic>
      <p:pic>
        <p:nvPicPr>
          <p:cNvPr id="18" name="图形 17" descr="信封 轮廓">
            <a:extLst>
              <a:ext uri="{FF2B5EF4-FFF2-40B4-BE49-F238E27FC236}">
                <a16:creationId xmlns:a16="http://schemas.microsoft.com/office/drawing/2014/main" id="{5F151B21-8A97-254C-AC7A-C331196B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6211" y="4103018"/>
            <a:ext cx="216024" cy="216024"/>
          </a:xfrm>
          <a:prstGeom prst="rect">
            <a:avLst/>
          </a:prstGeom>
        </p:spPr>
      </p:pic>
      <p:pic>
        <p:nvPicPr>
          <p:cNvPr id="20" name="图片 3">
            <a:extLst>
              <a:ext uri="{FF2B5EF4-FFF2-40B4-BE49-F238E27FC236}">
                <a16:creationId xmlns:a16="http://schemas.microsoft.com/office/drawing/2014/main" id="{1A8D19AE-D2AD-224C-946F-7B6E08B979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54603" y="5677421"/>
            <a:ext cx="794409" cy="79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Beijing Institute of Technology - Wikipedia">
            <a:extLst>
              <a:ext uri="{FF2B5EF4-FFF2-40B4-BE49-F238E27FC236}">
                <a16:creationId xmlns:a16="http://schemas.microsoft.com/office/drawing/2014/main" id="{0FBD1C7A-BF80-8848-BB90-47F6C8AD9F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2587" y="5667911"/>
            <a:ext cx="794410" cy="7944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s — Global Consulting Group">
            <a:extLst>
              <a:ext uri="{FF2B5EF4-FFF2-40B4-BE49-F238E27FC236}">
                <a16:creationId xmlns:a16="http://schemas.microsoft.com/office/drawing/2014/main" id="{9D2014CC-98F5-7B40-B616-D347C0D6EA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98" t="11187" r="7282" b="13085"/>
          <a:stretch/>
        </p:blipFill>
        <p:spPr bwMode="auto">
          <a:xfrm>
            <a:off x="10012713" y="5667910"/>
            <a:ext cx="936998" cy="79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7419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grpSp>
        <p:nvGrpSpPr>
          <p:cNvPr id="100" name="组合 99">
            <a:extLst>
              <a:ext uri="{FF2B5EF4-FFF2-40B4-BE49-F238E27FC236}">
                <a16:creationId xmlns:a16="http://schemas.microsoft.com/office/drawing/2014/main" id="{BBB1714A-72FC-8A45-AA09-031689657B83}"/>
              </a:ext>
            </a:extLst>
          </p:cNvPr>
          <p:cNvGrpSpPr/>
          <p:nvPr/>
        </p:nvGrpSpPr>
        <p:grpSpPr>
          <a:xfrm>
            <a:off x="1311602" y="1726754"/>
            <a:ext cx="3775744" cy="2232248"/>
            <a:chOff x="1311602" y="1726754"/>
            <a:chExt cx="3220877" cy="1800200"/>
          </a:xfrm>
        </p:grpSpPr>
        <p:sp>
          <p:nvSpPr>
            <p:cNvPr id="70" name="椭圆 69">
              <a:extLst>
                <a:ext uri="{FF2B5EF4-FFF2-40B4-BE49-F238E27FC236}">
                  <a16:creationId xmlns:a16="http://schemas.microsoft.com/office/drawing/2014/main" id="{A84607E3-DDA6-1A45-A529-98A366193098}"/>
                </a:ext>
              </a:extLst>
            </p:cNvPr>
            <p:cNvSpPr/>
            <p:nvPr/>
          </p:nvSpPr>
          <p:spPr bwMode="auto">
            <a:xfrm>
              <a:off x="1679801" y="2860856"/>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1" name="椭圆 70">
              <a:extLst>
                <a:ext uri="{FF2B5EF4-FFF2-40B4-BE49-F238E27FC236}">
                  <a16:creationId xmlns:a16="http://schemas.microsoft.com/office/drawing/2014/main" id="{9431E3BB-AEBE-0245-937D-269639111808}"/>
                </a:ext>
              </a:extLst>
            </p:cNvPr>
            <p:cNvSpPr/>
            <p:nvPr/>
          </p:nvSpPr>
          <p:spPr bwMode="auto">
            <a:xfrm>
              <a:off x="3275471" y="2640934"/>
              <a:ext cx="202068" cy="19425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2" name="椭圆 71">
              <a:extLst>
                <a:ext uri="{FF2B5EF4-FFF2-40B4-BE49-F238E27FC236}">
                  <a16:creationId xmlns:a16="http://schemas.microsoft.com/office/drawing/2014/main" id="{6AF69D9C-2FCF-9548-B702-F498B5E9858E}"/>
                </a:ext>
              </a:extLst>
            </p:cNvPr>
            <p:cNvSpPr/>
            <p:nvPr/>
          </p:nvSpPr>
          <p:spPr bwMode="auto">
            <a:xfrm>
              <a:off x="3625417" y="3332701"/>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3" name="椭圆 72">
              <a:extLst>
                <a:ext uri="{FF2B5EF4-FFF2-40B4-BE49-F238E27FC236}">
                  <a16:creationId xmlns:a16="http://schemas.microsoft.com/office/drawing/2014/main" id="{54BE1B34-CD1E-3C43-9255-08EB0F64116E}"/>
                </a:ext>
              </a:extLst>
            </p:cNvPr>
            <p:cNvSpPr/>
            <p:nvPr/>
          </p:nvSpPr>
          <p:spPr bwMode="auto">
            <a:xfrm>
              <a:off x="4143393" y="260438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4" name="椭圆 73">
              <a:extLst>
                <a:ext uri="{FF2B5EF4-FFF2-40B4-BE49-F238E27FC236}">
                  <a16:creationId xmlns:a16="http://schemas.microsoft.com/office/drawing/2014/main" id="{FB0FBFE1-1663-9445-B134-317E220DDA0F}"/>
                </a:ext>
              </a:extLst>
            </p:cNvPr>
            <p:cNvSpPr/>
            <p:nvPr/>
          </p:nvSpPr>
          <p:spPr bwMode="auto">
            <a:xfrm>
              <a:off x="3430581" y="198179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5" name="直线连接符 74">
              <a:extLst>
                <a:ext uri="{FF2B5EF4-FFF2-40B4-BE49-F238E27FC236}">
                  <a16:creationId xmlns:a16="http://schemas.microsoft.com/office/drawing/2014/main" id="{C6EBCBB1-1876-7A40-BC9A-3FF02AEB7049}"/>
                </a:ext>
              </a:extLst>
            </p:cNvPr>
            <p:cNvCxnSpPr>
              <a:cxnSpLocks/>
              <a:stCxn id="79" idx="7"/>
              <a:endCxn id="74" idx="2"/>
            </p:cNvCxnSpPr>
            <p:nvPr/>
          </p:nvCxnSpPr>
          <p:spPr bwMode="auto">
            <a:xfrm>
              <a:off x="2544244" y="2055025"/>
              <a:ext cx="886337" cy="23899"/>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6" name="椭圆 75">
              <a:extLst>
                <a:ext uri="{FF2B5EF4-FFF2-40B4-BE49-F238E27FC236}">
                  <a16:creationId xmlns:a16="http://schemas.microsoft.com/office/drawing/2014/main" id="{EBA7952E-BE39-D14F-8030-0E7F6387C418}"/>
                </a:ext>
              </a:extLst>
            </p:cNvPr>
            <p:cNvSpPr/>
            <p:nvPr/>
          </p:nvSpPr>
          <p:spPr bwMode="auto">
            <a:xfrm>
              <a:off x="1311602" y="2410135"/>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7" name="椭圆 76">
              <a:extLst>
                <a:ext uri="{FF2B5EF4-FFF2-40B4-BE49-F238E27FC236}">
                  <a16:creationId xmlns:a16="http://schemas.microsoft.com/office/drawing/2014/main" id="{71B90073-DB03-9841-8D50-DB809D0E86F4}"/>
                </a:ext>
              </a:extLst>
            </p:cNvPr>
            <p:cNvSpPr/>
            <p:nvPr/>
          </p:nvSpPr>
          <p:spPr bwMode="auto">
            <a:xfrm>
              <a:off x="3010134" y="3332701"/>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8" name="椭圆 77">
              <a:extLst>
                <a:ext uri="{FF2B5EF4-FFF2-40B4-BE49-F238E27FC236}">
                  <a16:creationId xmlns:a16="http://schemas.microsoft.com/office/drawing/2014/main" id="{9F19DF22-F33E-8749-87CD-B23C1DD8C019}"/>
                </a:ext>
              </a:extLst>
            </p:cNvPr>
            <p:cNvSpPr/>
            <p:nvPr/>
          </p:nvSpPr>
          <p:spPr bwMode="auto">
            <a:xfrm>
              <a:off x="2515468" y="3226978"/>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9" name="椭圆 78">
              <a:extLst>
                <a:ext uri="{FF2B5EF4-FFF2-40B4-BE49-F238E27FC236}">
                  <a16:creationId xmlns:a16="http://schemas.microsoft.com/office/drawing/2014/main" id="{42C800F7-4EC9-0F40-9454-FFBE7F656B01}"/>
                </a:ext>
              </a:extLst>
            </p:cNvPr>
            <p:cNvSpPr/>
            <p:nvPr/>
          </p:nvSpPr>
          <p:spPr bwMode="auto">
            <a:xfrm>
              <a:off x="2371768" y="202657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80" name="直线连接符 79">
              <a:extLst>
                <a:ext uri="{FF2B5EF4-FFF2-40B4-BE49-F238E27FC236}">
                  <a16:creationId xmlns:a16="http://schemas.microsoft.com/office/drawing/2014/main" id="{A3AC263D-F7EE-B54E-A61E-5CAE22EF32D2}"/>
                </a:ext>
              </a:extLst>
            </p:cNvPr>
            <p:cNvCxnSpPr>
              <a:cxnSpLocks/>
              <a:stCxn id="79" idx="5"/>
              <a:endCxn id="71" idx="1"/>
            </p:cNvCxnSpPr>
            <p:nvPr/>
          </p:nvCxnSpPr>
          <p:spPr bwMode="auto">
            <a:xfrm>
              <a:off x="2544244" y="2192382"/>
              <a:ext cx="760820" cy="47700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1" name="直线连接符 80">
              <a:extLst>
                <a:ext uri="{FF2B5EF4-FFF2-40B4-BE49-F238E27FC236}">
                  <a16:creationId xmlns:a16="http://schemas.microsoft.com/office/drawing/2014/main" id="{E1DADA46-EF7F-A444-AAC4-3C3DC4A9764C}"/>
                </a:ext>
              </a:extLst>
            </p:cNvPr>
            <p:cNvCxnSpPr>
              <a:cxnSpLocks/>
              <a:stCxn id="71" idx="6"/>
              <a:endCxn id="73" idx="2"/>
            </p:cNvCxnSpPr>
            <p:nvPr/>
          </p:nvCxnSpPr>
          <p:spPr bwMode="auto">
            <a:xfrm flipV="1">
              <a:off x="3477540" y="2701514"/>
              <a:ext cx="665853" cy="3654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82" name="椭圆 81">
              <a:extLst>
                <a:ext uri="{FF2B5EF4-FFF2-40B4-BE49-F238E27FC236}">
                  <a16:creationId xmlns:a16="http://schemas.microsoft.com/office/drawing/2014/main" id="{7B8BE3CB-ABE5-224C-A27A-186B5721D03B}"/>
                </a:ext>
              </a:extLst>
            </p:cNvPr>
            <p:cNvSpPr/>
            <p:nvPr/>
          </p:nvSpPr>
          <p:spPr bwMode="auto">
            <a:xfrm>
              <a:off x="4016388" y="301944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83" name="直线连接符 82">
              <a:extLst>
                <a:ext uri="{FF2B5EF4-FFF2-40B4-BE49-F238E27FC236}">
                  <a16:creationId xmlns:a16="http://schemas.microsoft.com/office/drawing/2014/main" id="{6245C5E8-60EF-2644-85EA-FF6B1D00F630}"/>
                </a:ext>
              </a:extLst>
            </p:cNvPr>
            <p:cNvCxnSpPr>
              <a:cxnSpLocks/>
              <a:stCxn id="71" idx="5"/>
              <a:endCxn id="82" idx="1"/>
            </p:cNvCxnSpPr>
            <p:nvPr/>
          </p:nvCxnSpPr>
          <p:spPr bwMode="auto">
            <a:xfrm>
              <a:off x="3447947" y="2806739"/>
              <a:ext cx="598032" cy="2411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4" name="直线连接符 83">
              <a:extLst>
                <a:ext uri="{FF2B5EF4-FFF2-40B4-BE49-F238E27FC236}">
                  <a16:creationId xmlns:a16="http://schemas.microsoft.com/office/drawing/2014/main" id="{FE4B8DD3-5C92-3F47-B77C-B533617FD6B1}"/>
                </a:ext>
              </a:extLst>
            </p:cNvPr>
            <p:cNvCxnSpPr>
              <a:cxnSpLocks/>
              <a:stCxn id="71" idx="4"/>
              <a:endCxn id="72" idx="1"/>
            </p:cNvCxnSpPr>
            <p:nvPr/>
          </p:nvCxnSpPr>
          <p:spPr bwMode="auto">
            <a:xfrm>
              <a:off x="3376506" y="2835187"/>
              <a:ext cx="278503" cy="52596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5" name="直线连接符 84">
              <a:extLst>
                <a:ext uri="{FF2B5EF4-FFF2-40B4-BE49-F238E27FC236}">
                  <a16:creationId xmlns:a16="http://schemas.microsoft.com/office/drawing/2014/main" id="{4C9B9F29-9AD7-924D-BFEE-496D745E0FCA}"/>
                </a:ext>
              </a:extLst>
            </p:cNvPr>
            <p:cNvCxnSpPr>
              <a:cxnSpLocks/>
              <a:stCxn id="71" idx="3"/>
              <a:endCxn id="77" idx="0"/>
            </p:cNvCxnSpPr>
            <p:nvPr/>
          </p:nvCxnSpPr>
          <p:spPr bwMode="auto">
            <a:xfrm flipH="1">
              <a:off x="3111168" y="2806739"/>
              <a:ext cx="193896" cy="52596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6" name="直线连接符 85">
              <a:extLst>
                <a:ext uri="{FF2B5EF4-FFF2-40B4-BE49-F238E27FC236}">
                  <a16:creationId xmlns:a16="http://schemas.microsoft.com/office/drawing/2014/main" id="{FE199EA2-2D81-324F-A90C-59A76BAC797A}"/>
                </a:ext>
              </a:extLst>
            </p:cNvPr>
            <p:cNvCxnSpPr>
              <a:cxnSpLocks/>
              <a:stCxn id="71" idx="3"/>
              <a:endCxn id="78" idx="7"/>
            </p:cNvCxnSpPr>
            <p:nvPr/>
          </p:nvCxnSpPr>
          <p:spPr bwMode="auto">
            <a:xfrm flipH="1">
              <a:off x="2687944" y="2806739"/>
              <a:ext cx="617119" cy="44868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7" name="直线连接符 86">
              <a:extLst>
                <a:ext uri="{FF2B5EF4-FFF2-40B4-BE49-F238E27FC236}">
                  <a16:creationId xmlns:a16="http://schemas.microsoft.com/office/drawing/2014/main" id="{5586D4A4-0D98-E746-942D-19B639AC01BD}"/>
                </a:ext>
              </a:extLst>
            </p:cNvPr>
            <p:cNvCxnSpPr>
              <a:cxnSpLocks/>
              <a:stCxn id="79" idx="4"/>
              <a:endCxn id="78" idx="0"/>
            </p:cNvCxnSpPr>
            <p:nvPr/>
          </p:nvCxnSpPr>
          <p:spPr bwMode="auto">
            <a:xfrm>
              <a:off x="2472802" y="2220830"/>
              <a:ext cx="143701" cy="100614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8" name="直线连接符 87">
              <a:extLst>
                <a:ext uri="{FF2B5EF4-FFF2-40B4-BE49-F238E27FC236}">
                  <a16:creationId xmlns:a16="http://schemas.microsoft.com/office/drawing/2014/main" id="{5A3E6E81-9A68-C843-BEF8-4A7141E28B8E}"/>
                </a:ext>
              </a:extLst>
            </p:cNvPr>
            <p:cNvCxnSpPr>
              <a:cxnSpLocks/>
              <a:stCxn id="79" idx="2"/>
              <a:endCxn id="76" idx="6"/>
            </p:cNvCxnSpPr>
            <p:nvPr/>
          </p:nvCxnSpPr>
          <p:spPr bwMode="auto">
            <a:xfrm flipH="1">
              <a:off x="1513670" y="2123704"/>
              <a:ext cx="858097" cy="38355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9" name="直线连接符 88">
              <a:extLst>
                <a:ext uri="{FF2B5EF4-FFF2-40B4-BE49-F238E27FC236}">
                  <a16:creationId xmlns:a16="http://schemas.microsoft.com/office/drawing/2014/main" id="{6A04E0B1-5123-B14A-B609-3361EC08E86F}"/>
                </a:ext>
              </a:extLst>
            </p:cNvPr>
            <p:cNvCxnSpPr>
              <a:cxnSpLocks/>
              <a:stCxn id="79" idx="3"/>
              <a:endCxn id="70" idx="7"/>
            </p:cNvCxnSpPr>
            <p:nvPr/>
          </p:nvCxnSpPr>
          <p:spPr bwMode="auto">
            <a:xfrm flipH="1">
              <a:off x="1852277" y="2192382"/>
              <a:ext cx="549083" cy="69692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90" name="直线连接符 89">
              <a:extLst>
                <a:ext uri="{FF2B5EF4-FFF2-40B4-BE49-F238E27FC236}">
                  <a16:creationId xmlns:a16="http://schemas.microsoft.com/office/drawing/2014/main" id="{2599F123-5B51-E94F-8548-7313D06259C2}"/>
                </a:ext>
              </a:extLst>
            </p:cNvPr>
            <p:cNvCxnSpPr>
              <a:cxnSpLocks/>
              <a:stCxn id="76" idx="5"/>
              <a:endCxn id="70" idx="1"/>
            </p:cNvCxnSpPr>
            <p:nvPr/>
          </p:nvCxnSpPr>
          <p:spPr bwMode="auto">
            <a:xfrm>
              <a:off x="1484078" y="2575940"/>
              <a:ext cx="225315" cy="313364"/>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91" name="直线连接符 90">
              <a:extLst>
                <a:ext uri="{FF2B5EF4-FFF2-40B4-BE49-F238E27FC236}">
                  <a16:creationId xmlns:a16="http://schemas.microsoft.com/office/drawing/2014/main" id="{49FE027F-4CAD-8C43-9503-434D3526E0FA}"/>
                </a:ext>
              </a:extLst>
            </p:cNvPr>
            <p:cNvCxnSpPr>
              <a:cxnSpLocks/>
              <a:stCxn id="70" idx="6"/>
              <a:endCxn id="71" idx="2"/>
            </p:cNvCxnSpPr>
            <p:nvPr/>
          </p:nvCxnSpPr>
          <p:spPr bwMode="auto">
            <a:xfrm flipV="1">
              <a:off x="1881869" y="2738061"/>
              <a:ext cx="1393602" cy="219922"/>
            </a:xfrm>
            <a:prstGeom prst="line">
              <a:avLst/>
            </a:prstGeom>
            <a:solidFill>
              <a:schemeClr val="accent1"/>
            </a:solidFill>
            <a:ln w="9525" cap="flat" cmpd="sng" algn="ctr">
              <a:solidFill>
                <a:schemeClr val="tx1"/>
              </a:solidFill>
              <a:prstDash val="solid"/>
              <a:round/>
              <a:headEnd type="none" w="lg" len="lg"/>
              <a:tailEnd type="none" w="med" len="med"/>
            </a:ln>
          </p:spPr>
        </p:cxn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02F015EC-99F6-9B46-B2C3-B399F01391CF}"/>
                    </a:ext>
                  </a:extLst>
                </p:cNvPr>
                <p:cNvSpPr txBox="1"/>
                <p:nvPr/>
              </p:nvSpPr>
              <p:spPr bwMode="auto">
                <a:xfrm>
                  <a:off x="2284301" y="1726754"/>
                  <a:ext cx="216009"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62" name="文本框 61">
                  <a:extLst>
                    <a:ext uri="{FF2B5EF4-FFF2-40B4-BE49-F238E27FC236}">
                      <a16:creationId xmlns:a16="http://schemas.microsoft.com/office/drawing/2014/main" id="{02F015EC-99F6-9B46-B2C3-B399F01391CF}"/>
                    </a:ext>
                  </a:extLst>
                </p:cNvPr>
                <p:cNvSpPr txBox="1">
                  <a:spLocks noRot="1" noChangeAspect="1" noMove="1" noResize="1" noEditPoints="1" noAdjustHandles="1" noChangeArrowheads="1" noChangeShapeType="1" noTextEdit="1"/>
                </p:cNvSpPr>
                <p:nvPr/>
              </p:nvSpPr>
              <p:spPr bwMode="auto">
                <a:xfrm>
                  <a:off x="2284301" y="1726754"/>
                  <a:ext cx="216009" cy="271376"/>
                </a:xfrm>
                <a:prstGeom prst="rect">
                  <a:avLst/>
                </a:prstGeom>
                <a:blipFill>
                  <a:blip r:embed="rId3"/>
                  <a:stretch>
                    <a:fillRect l="-45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AE625193-F033-4C46-9F9E-45BEA9A4C5F1}"/>
                    </a:ext>
                  </a:extLst>
                </p:cNvPr>
                <p:cNvSpPr txBox="1"/>
                <p:nvPr/>
              </p:nvSpPr>
              <p:spPr bwMode="auto">
                <a:xfrm>
                  <a:off x="4345461" y="2410135"/>
                  <a:ext cx="187018"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63" name="文本框 62">
                  <a:extLst>
                    <a:ext uri="{FF2B5EF4-FFF2-40B4-BE49-F238E27FC236}">
                      <a16:creationId xmlns:a16="http://schemas.microsoft.com/office/drawing/2014/main" id="{AE625193-F033-4C46-9F9E-45BEA9A4C5F1}"/>
                    </a:ext>
                  </a:extLst>
                </p:cNvPr>
                <p:cNvSpPr txBox="1">
                  <a:spLocks noRot="1" noChangeAspect="1" noMove="1" noResize="1" noEditPoints="1" noAdjustHandles="1" noChangeArrowheads="1" noChangeShapeType="1" noTextEdit="1"/>
                </p:cNvSpPr>
                <p:nvPr/>
              </p:nvSpPr>
              <p:spPr bwMode="auto">
                <a:xfrm>
                  <a:off x="4345461" y="2410135"/>
                  <a:ext cx="187018" cy="271376"/>
                </a:xfrm>
                <a:prstGeom prst="rect">
                  <a:avLst/>
                </a:prstGeom>
                <a:blipFill>
                  <a:blip r:embed="rId4"/>
                  <a:stretch>
                    <a:fillRect l="-5556" r="-555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1EF0555E-A28D-024E-95EC-512677B1E1D0}"/>
                    </a:ext>
                  </a:extLst>
                </p:cNvPr>
                <p:cNvSpPr txBox="1"/>
                <p:nvPr/>
              </p:nvSpPr>
              <p:spPr bwMode="auto">
                <a:xfrm>
                  <a:off x="3314383" y="2363049"/>
                  <a:ext cx="21749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𝑣</m:t>
                        </m:r>
                      </m:oMath>
                    </m:oMathPara>
                  </a14:m>
                  <a:endParaRPr lang="en-US" dirty="0">
                    <a:solidFill>
                      <a:prstClr val="black"/>
                    </a:solidFill>
                  </a:endParaRPr>
                </a:p>
              </p:txBody>
            </p:sp>
          </mc:Choice>
          <mc:Fallback xmlns="">
            <p:sp>
              <p:nvSpPr>
                <p:cNvPr id="92" name="文本框 91">
                  <a:extLst>
                    <a:ext uri="{FF2B5EF4-FFF2-40B4-BE49-F238E27FC236}">
                      <a16:creationId xmlns:a16="http://schemas.microsoft.com/office/drawing/2014/main" id="{1EF0555E-A28D-024E-95EC-512677B1E1D0}"/>
                    </a:ext>
                  </a:extLst>
                </p:cNvPr>
                <p:cNvSpPr txBox="1">
                  <a:spLocks noRot="1" noChangeAspect="1" noMove="1" noResize="1" noEditPoints="1" noAdjustHandles="1" noChangeArrowheads="1" noChangeShapeType="1" noTextEdit="1"/>
                </p:cNvSpPr>
                <p:nvPr/>
              </p:nvSpPr>
              <p:spPr bwMode="auto">
                <a:xfrm>
                  <a:off x="3314383" y="2363049"/>
                  <a:ext cx="217495" cy="307777"/>
                </a:xfrm>
                <a:prstGeom prst="rect">
                  <a:avLst/>
                </a:prstGeom>
                <a:blipFill>
                  <a:blip r:embed="rId5"/>
                  <a:stretch>
                    <a:fillRect l="-47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D55ABFBB-1A5F-8041-B79F-606BE67F3379}"/>
                    </a:ext>
                  </a:extLst>
                </p:cNvPr>
                <p:cNvSpPr txBox="1"/>
                <p:nvPr/>
              </p:nvSpPr>
              <p:spPr bwMode="auto">
                <a:xfrm>
                  <a:off x="3655386" y="2448652"/>
                  <a:ext cx="390593" cy="24820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𝒗𝒔</m:t>
                            </m:r>
                          </m:sub>
                        </m:sSub>
                      </m:oMath>
                    </m:oMathPara>
                  </a14:m>
                  <a:endParaRPr lang="en-US" b="1" dirty="0">
                    <a:solidFill>
                      <a:srgbClr val="C00000"/>
                    </a:solidFill>
                  </a:endParaRPr>
                </a:p>
              </p:txBody>
            </p:sp>
          </mc:Choice>
          <mc:Fallback xmlns="">
            <p:sp>
              <p:nvSpPr>
                <p:cNvPr id="93" name="文本框 92">
                  <a:extLst>
                    <a:ext uri="{FF2B5EF4-FFF2-40B4-BE49-F238E27FC236}">
                      <a16:creationId xmlns:a16="http://schemas.microsoft.com/office/drawing/2014/main" id="{D55ABFBB-1A5F-8041-B79F-606BE67F3379}"/>
                    </a:ext>
                  </a:extLst>
                </p:cNvPr>
                <p:cNvSpPr txBox="1">
                  <a:spLocks noRot="1" noChangeAspect="1" noMove="1" noResize="1" noEditPoints="1" noAdjustHandles="1" noChangeArrowheads="1" noChangeShapeType="1" noTextEdit="1"/>
                </p:cNvSpPr>
                <p:nvPr/>
              </p:nvSpPr>
              <p:spPr bwMode="auto">
                <a:xfrm>
                  <a:off x="3655386" y="2448652"/>
                  <a:ext cx="390593" cy="248207"/>
                </a:xfrm>
                <a:prstGeom prst="rect">
                  <a:avLst/>
                </a:prstGeom>
                <a:blipFill>
                  <a:blip r:embed="rId6"/>
                  <a:stretch>
                    <a:fillRect l="-108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4749517E-653B-F849-B1BE-05DC4273E179}"/>
                    </a:ext>
                  </a:extLst>
                </p:cNvPr>
                <p:cNvSpPr txBox="1"/>
                <p:nvPr/>
              </p:nvSpPr>
              <p:spPr bwMode="auto">
                <a:xfrm>
                  <a:off x="2852297" y="2162679"/>
                  <a:ext cx="412472" cy="24820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𝒖𝒗</m:t>
                            </m:r>
                          </m:sub>
                        </m:sSub>
                      </m:oMath>
                    </m:oMathPara>
                  </a14:m>
                  <a:endParaRPr lang="en-US" b="1" dirty="0">
                    <a:solidFill>
                      <a:srgbClr val="C00000"/>
                    </a:solidFill>
                  </a:endParaRPr>
                </a:p>
              </p:txBody>
            </p:sp>
          </mc:Choice>
          <mc:Fallback xmlns="">
            <p:sp>
              <p:nvSpPr>
                <p:cNvPr id="94" name="文本框 93">
                  <a:extLst>
                    <a:ext uri="{FF2B5EF4-FFF2-40B4-BE49-F238E27FC236}">
                      <a16:creationId xmlns:a16="http://schemas.microsoft.com/office/drawing/2014/main" id="{4749517E-653B-F849-B1BE-05DC4273E179}"/>
                    </a:ext>
                  </a:extLst>
                </p:cNvPr>
                <p:cNvSpPr txBox="1">
                  <a:spLocks noRot="1" noChangeAspect="1" noMove="1" noResize="1" noEditPoints="1" noAdjustHandles="1" noChangeArrowheads="1" noChangeShapeType="1" noTextEdit="1"/>
                </p:cNvSpPr>
                <p:nvPr/>
              </p:nvSpPr>
              <p:spPr bwMode="auto">
                <a:xfrm>
                  <a:off x="2852297" y="2162679"/>
                  <a:ext cx="412472" cy="248207"/>
                </a:xfrm>
                <a:prstGeom prst="rect">
                  <a:avLst/>
                </a:prstGeom>
                <a:blipFill>
                  <a:blip r:embed="rId7"/>
                  <a:stretch>
                    <a:fillRect l="-10256" b="-12000"/>
                  </a:stretch>
                </a:blipFill>
                <a:ln w="9525" algn="ctr">
                  <a:noFill/>
                  <a:miter lim="800000"/>
                  <a:headEnd/>
                  <a:tailEnd/>
                </a:ln>
                <a:effectLst/>
              </p:spPr>
              <p:txBody>
                <a:bodyPr/>
                <a:lstStyle/>
                <a:p>
                  <a:r>
                    <a:rPr lang="en-US">
                      <a:noFill/>
                    </a:rPr>
                    <a:t> </a:t>
                  </a:r>
                </a:p>
              </p:txBody>
            </p:sp>
          </mc:Fallback>
        </mc:AlternateContent>
        <p:sp>
          <p:nvSpPr>
            <p:cNvPr id="95" name="椭圆 94">
              <a:extLst>
                <a:ext uri="{FF2B5EF4-FFF2-40B4-BE49-F238E27FC236}">
                  <a16:creationId xmlns:a16="http://schemas.microsoft.com/office/drawing/2014/main" id="{25F1DDFC-BED7-CA45-B228-5905C1E2C91F}"/>
                </a:ext>
              </a:extLst>
            </p:cNvPr>
            <p:cNvSpPr/>
            <p:nvPr/>
          </p:nvSpPr>
          <p:spPr bwMode="auto">
            <a:xfrm>
              <a:off x="4147268" y="2607182"/>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97" name="椭圆 96">
              <a:extLst>
                <a:ext uri="{FF2B5EF4-FFF2-40B4-BE49-F238E27FC236}">
                  <a16:creationId xmlns:a16="http://schemas.microsoft.com/office/drawing/2014/main" id="{A2CF992A-D2B2-F546-8792-A84ADDADEC8E}"/>
                </a:ext>
              </a:extLst>
            </p:cNvPr>
            <p:cNvSpPr/>
            <p:nvPr/>
          </p:nvSpPr>
          <p:spPr bwMode="auto">
            <a:xfrm>
              <a:off x="2367123" y="2027992"/>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98" name="直线连接符 97">
              <a:extLst>
                <a:ext uri="{FF2B5EF4-FFF2-40B4-BE49-F238E27FC236}">
                  <a16:creationId xmlns:a16="http://schemas.microsoft.com/office/drawing/2014/main" id="{8F606A92-0B44-3D49-80F1-B7AC4FB1A5BB}"/>
                </a:ext>
              </a:extLst>
            </p:cNvPr>
            <p:cNvCxnSpPr>
              <a:cxnSpLocks/>
            </p:cNvCxnSpPr>
            <p:nvPr/>
          </p:nvCxnSpPr>
          <p:spPr bwMode="auto">
            <a:xfrm>
              <a:off x="2531836" y="2211378"/>
              <a:ext cx="760820" cy="477000"/>
            </a:xfrm>
            <a:prstGeom prst="line">
              <a:avLst/>
            </a:prstGeom>
            <a:solidFill>
              <a:schemeClr val="accent1"/>
            </a:solidFill>
            <a:ln w="38100" cap="flat" cmpd="sng" algn="ctr">
              <a:solidFill>
                <a:srgbClr val="4F81BD"/>
              </a:solidFill>
              <a:prstDash val="solid"/>
              <a:round/>
              <a:headEnd type="none" w="lg" len="lg"/>
              <a:tailEnd type="none" w="med" len="med"/>
            </a:ln>
          </p:spPr>
        </p:cxnSp>
        <p:cxnSp>
          <p:nvCxnSpPr>
            <p:cNvPr id="99" name="直线连接符 98">
              <a:extLst>
                <a:ext uri="{FF2B5EF4-FFF2-40B4-BE49-F238E27FC236}">
                  <a16:creationId xmlns:a16="http://schemas.microsoft.com/office/drawing/2014/main" id="{E6271F05-2050-964E-9CAF-AA97432C6AEC}"/>
                </a:ext>
              </a:extLst>
            </p:cNvPr>
            <p:cNvCxnSpPr>
              <a:cxnSpLocks/>
            </p:cNvCxnSpPr>
            <p:nvPr/>
          </p:nvCxnSpPr>
          <p:spPr bwMode="auto">
            <a:xfrm flipV="1">
              <a:off x="3465133" y="2720509"/>
              <a:ext cx="665853" cy="36547"/>
            </a:xfrm>
            <a:prstGeom prst="line">
              <a:avLst/>
            </a:prstGeom>
            <a:solidFill>
              <a:schemeClr val="accent1"/>
            </a:solidFill>
            <a:ln w="38100" cap="flat" cmpd="sng" algn="ctr">
              <a:solidFill>
                <a:srgbClr val="4F81BD"/>
              </a:solidFill>
              <a:prstDash val="solid"/>
              <a:round/>
              <a:headEnd type="none" w="lg" len="lg"/>
              <a:tailEnd type="none" w="med" len="med"/>
            </a:ln>
          </p:spPr>
        </p:cxnSp>
      </p:grpSp>
      <mc:AlternateContent xmlns:mc="http://schemas.openxmlformats.org/markup-compatibility/2006">
        <mc:Choice xmlns:a14="http://schemas.microsoft.com/office/drawing/2010/main" Requires="a14">
          <p:sp>
            <p:nvSpPr>
              <p:cNvPr id="101" name="文本框 100">
                <a:extLst>
                  <a:ext uri="{FF2B5EF4-FFF2-40B4-BE49-F238E27FC236}">
                    <a16:creationId xmlns:a16="http://schemas.microsoft.com/office/drawing/2014/main" id="{8CA76F98-142D-E346-965F-1903DFEAF2C9}"/>
                  </a:ext>
                </a:extLst>
              </p:cNvPr>
              <p:cNvSpPr txBox="1"/>
              <p:nvPr/>
            </p:nvSpPr>
            <p:spPr>
              <a:xfrm>
                <a:off x="6270469" y="1814163"/>
                <a:ext cx="5662162" cy="498663"/>
              </a:xfrm>
              <a:prstGeom prst="rect">
                <a:avLst/>
              </a:prstGeom>
              <a:noFill/>
            </p:spPr>
            <p:txBody>
              <a:bodyPr wrap="square" rtlCol="0">
                <a:spAutoFit/>
              </a:bodyPr>
              <a:lstStyle/>
              <a:p>
                <a:pPr>
                  <a:lnSpc>
                    <a:spcPct val="150000"/>
                  </a:lnSpc>
                </a:pPr>
                <a:r>
                  <a:rPr lang="en-US" altLang="zh-CN" b="1">
                    <a:latin typeface="Times New Roman" panose="02020603050405020304" pitchFamily="18" charset="0"/>
                    <a:ea typeface="楷体" panose="02010609060101010101" pitchFamily="49" charset="-122"/>
                    <a:cs typeface="Times New Roman" panose="02020603050405020304" pitchFamily="18" charset="0"/>
                  </a:rPr>
                  <a:t>Weighted Graph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𝑮</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p:sp>
            <p:nvSpPr>
              <p:cNvPr id="101" name="文本框 100">
                <a:extLst>
                  <a:ext uri="{FF2B5EF4-FFF2-40B4-BE49-F238E27FC236}">
                    <a16:creationId xmlns:a16="http://schemas.microsoft.com/office/drawing/2014/main" id="{8CA76F98-142D-E346-965F-1903DFEAF2C9}"/>
                  </a:ext>
                </a:extLst>
              </p:cNvPr>
              <p:cNvSpPr txBox="1">
                <a:spLocks noRot="1" noChangeAspect="1" noMove="1" noResize="1" noEditPoints="1" noAdjustHandles="1" noChangeArrowheads="1" noChangeShapeType="1" noTextEdit="1"/>
              </p:cNvSpPr>
              <p:nvPr/>
            </p:nvSpPr>
            <p:spPr>
              <a:xfrm>
                <a:off x="6270469" y="1814163"/>
                <a:ext cx="5662162" cy="498663"/>
              </a:xfrm>
              <a:prstGeom prst="rect">
                <a:avLst/>
              </a:prstGeom>
              <a:blipFill>
                <a:blip r:embed="rId8"/>
                <a:stretch>
                  <a:fillRect l="-1119"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AutoShape 10">
                <a:extLst>
                  <a:ext uri="{FF2B5EF4-FFF2-40B4-BE49-F238E27FC236}">
                    <a16:creationId xmlns:a16="http://schemas.microsoft.com/office/drawing/2014/main" id="{8E87330A-E1F3-BF4E-9FBE-0EDE72D7F52A}"/>
                  </a:ext>
                </a:extLst>
              </p:cNvPr>
              <p:cNvSpPr>
                <a:spLocks noChangeArrowheads="1"/>
              </p:cNvSpPr>
              <p:nvPr/>
            </p:nvSpPr>
            <p:spPr bwMode="gray">
              <a:xfrm>
                <a:off x="1077739" y="4774691"/>
                <a:ext cx="12025336" cy="2631416"/>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Weighted graphs are extremely common in real life. </a:t>
                </a:r>
              </a:p>
              <a:p>
                <a:pPr marL="17100" lvl="1" eaLnBrk="0" hangingPunct="0">
                  <a:spcBef>
                    <a:spcPts val="300"/>
                  </a:spcBef>
                  <a:buSzPct val="80000"/>
                  <a:defRPr/>
                </a:pPr>
                <a:endParaRPr lang="en-US" altLang="zh-CN" sz="900" b="1"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The weight of each edge indicates </a:t>
                </a: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a strength measure </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of the relationship between two nodes. </a:t>
                </a:r>
              </a:p>
              <a:p>
                <a:pPr marL="869503" lvl="2" indent="-342900" eaLnBrk="0" hangingPunct="0">
                  <a:spcBef>
                    <a:spcPts val="300"/>
                  </a:spcBef>
                  <a:buSzPct val="80000"/>
                  <a:buFont typeface="Arial" panose="020B0604020202020204" pitchFamily="34" charset="0"/>
                  <a:buChar char="•"/>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e.g., distance, node similarity, … </a:t>
                </a:r>
              </a:p>
              <a:p>
                <a:pPr marL="17100" lvl="1" eaLnBrk="0" hangingPunct="0">
                  <a:spcBef>
                    <a:spcPts val="300"/>
                  </a:spcBef>
                  <a:buSzPct val="80000"/>
                  <a:defRPr/>
                </a:pPr>
                <a:endParaRPr lang="en-US" altLang="zh-CN" sz="9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Given a source node </a:t>
                </a:r>
                <a14:m>
                  <m:oMath xmlns:m="http://schemas.openxmlformats.org/officeDocument/2006/math">
                    <m:r>
                      <a:rPr lang="en-US" altLang="zh-CN" sz="21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1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the SSPPR query on weighted graphs</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aim to return the SSPPR vector </a:t>
                </a:r>
                <a14:m>
                  <m:oMath xmlns:m="http://schemas.openxmlformats.org/officeDocument/2006/math">
                    <m:sSub>
                      <m:sSubPr>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derived on weighted graphs. </a:t>
                </a:r>
              </a:p>
            </p:txBody>
          </p:sp>
        </mc:Choice>
        <mc:Fallback xmlns="">
          <p:sp>
            <p:nvSpPr>
              <p:cNvPr id="102" name="AutoShape 10">
                <a:extLst>
                  <a:ext uri="{FF2B5EF4-FFF2-40B4-BE49-F238E27FC236}">
                    <a16:creationId xmlns:a16="http://schemas.microsoft.com/office/drawing/2014/main" id="{8E87330A-E1F3-BF4E-9FBE-0EDE72D7F52A}"/>
                  </a:ext>
                </a:extLst>
              </p:cNvPr>
              <p:cNvSpPr>
                <a:spLocks noRot="1" noChangeAspect="1" noMove="1" noResize="1" noEditPoints="1" noAdjustHandles="1" noChangeArrowheads="1" noChangeShapeType="1" noTextEdit="1"/>
              </p:cNvSpPr>
              <p:nvPr/>
            </p:nvSpPr>
            <p:spPr bwMode="gray">
              <a:xfrm>
                <a:off x="1077739" y="4774691"/>
                <a:ext cx="12025336" cy="2631416"/>
              </a:xfrm>
              <a:prstGeom prst="roundRect">
                <a:avLst>
                  <a:gd name="adj" fmla="val 0"/>
                </a:avLst>
              </a:prstGeom>
              <a:blipFill>
                <a:blip r:embed="rId9"/>
                <a:stretch>
                  <a:fillRect l="-105" t="-1435" r="-42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1085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grpSp>
        <p:nvGrpSpPr>
          <p:cNvPr id="100" name="组合 99">
            <a:extLst>
              <a:ext uri="{FF2B5EF4-FFF2-40B4-BE49-F238E27FC236}">
                <a16:creationId xmlns:a16="http://schemas.microsoft.com/office/drawing/2014/main" id="{BBB1714A-72FC-8A45-AA09-031689657B83}"/>
              </a:ext>
            </a:extLst>
          </p:cNvPr>
          <p:cNvGrpSpPr/>
          <p:nvPr/>
        </p:nvGrpSpPr>
        <p:grpSpPr>
          <a:xfrm>
            <a:off x="1311602" y="1726754"/>
            <a:ext cx="3775744" cy="2232248"/>
            <a:chOff x="1311602" y="1726754"/>
            <a:chExt cx="3220877" cy="1800200"/>
          </a:xfrm>
        </p:grpSpPr>
        <p:sp>
          <p:nvSpPr>
            <p:cNvPr id="70" name="椭圆 69">
              <a:extLst>
                <a:ext uri="{FF2B5EF4-FFF2-40B4-BE49-F238E27FC236}">
                  <a16:creationId xmlns:a16="http://schemas.microsoft.com/office/drawing/2014/main" id="{A84607E3-DDA6-1A45-A529-98A366193098}"/>
                </a:ext>
              </a:extLst>
            </p:cNvPr>
            <p:cNvSpPr/>
            <p:nvPr/>
          </p:nvSpPr>
          <p:spPr bwMode="auto">
            <a:xfrm>
              <a:off x="1679801" y="2860856"/>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1" name="椭圆 70">
              <a:extLst>
                <a:ext uri="{FF2B5EF4-FFF2-40B4-BE49-F238E27FC236}">
                  <a16:creationId xmlns:a16="http://schemas.microsoft.com/office/drawing/2014/main" id="{9431E3BB-AEBE-0245-937D-269639111808}"/>
                </a:ext>
              </a:extLst>
            </p:cNvPr>
            <p:cNvSpPr/>
            <p:nvPr/>
          </p:nvSpPr>
          <p:spPr bwMode="auto">
            <a:xfrm>
              <a:off x="3275471" y="2640934"/>
              <a:ext cx="202068" cy="19425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2" name="椭圆 71">
              <a:extLst>
                <a:ext uri="{FF2B5EF4-FFF2-40B4-BE49-F238E27FC236}">
                  <a16:creationId xmlns:a16="http://schemas.microsoft.com/office/drawing/2014/main" id="{6AF69D9C-2FCF-9548-B702-F498B5E9858E}"/>
                </a:ext>
              </a:extLst>
            </p:cNvPr>
            <p:cNvSpPr/>
            <p:nvPr/>
          </p:nvSpPr>
          <p:spPr bwMode="auto">
            <a:xfrm>
              <a:off x="3625417" y="3332701"/>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3" name="椭圆 72">
              <a:extLst>
                <a:ext uri="{FF2B5EF4-FFF2-40B4-BE49-F238E27FC236}">
                  <a16:creationId xmlns:a16="http://schemas.microsoft.com/office/drawing/2014/main" id="{54BE1B34-CD1E-3C43-9255-08EB0F64116E}"/>
                </a:ext>
              </a:extLst>
            </p:cNvPr>
            <p:cNvSpPr/>
            <p:nvPr/>
          </p:nvSpPr>
          <p:spPr bwMode="auto">
            <a:xfrm>
              <a:off x="4143393" y="260438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4" name="椭圆 73">
              <a:extLst>
                <a:ext uri="{FF2B5EF4-FFF2-40B4-BE49-F238E27FC236}">
                  <a16:creationId xmlns:a16="http://schemas.microsoft.com/office/drawing/2014/main" id="{FB0FBFE1-1663-9445-B134-317E220DDA0F}"/>
                </a:ext>
              </a:extLst>
            </p:cNvPr>
            <p:cNvSpPr/>
            <p:nvPr/>
          </p:nvSpPr>
          <p:spPr bwMode="auto">
            <a:xfrm>
              <a:off x="3430581" y="198179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5" name="直线连接符 74">
              <a:extLst>
                <a:ext uri="{FF2B5EF4-FFF2-40B4-BE49-F238E27FC236}">
                  <a16:creationId xmlns:a16="http://schemas.microsoft.com/office/drawing/2014/main" id="{C6EBCBB1-1876-7A40-BC9A-3FF02AEB7049}"/>
                </a:ext>
              </a:extLst>
            </p:cNvPr>
            <p:cNvCxnSpPr>
              <a:cxnSpLocks/>
              <a:stCxn id="79" idx="7"/>
              <a:endCxn id="74" idx="2"/>
            </p:cNvCxnSpPr>
            <p:nvPr/>
          </p:nvCxnSpPr>
          <p:spPr bwMode="auto">
            <a:xfrm>
              <a:off x="2544244" y="2055025"/>
              <a:ext cx="886337" cy="23899"/>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6" name="椭圆 75">
              <a:extLst>
                <a:ext uri="{FF2B5EF4-FFF2-40B4-BE49-F238E27FC236}">
                  <a16:creationId xmlns:a16="http://schemas.microsoft.com/office/drawing/2014/main" id="{EBA7952E-BE39-D14F-8030-0E7F6387C418}"/>
                </a:ext>
              </a:extLst>
            </p:cNvPr>
            <p:cNvSpPr/>
            <p:nvPr/>
          </p:nvSpPr>
          <p:spPr bwMode="auto">
            <a:xfrm>
              <a:off x="1311602" y="2410135"/>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7" name="椭圆 76">
              <a:extLst>
                <a:ext uri="{FF2B5EF4-FFF2-40B4-BE49-F238E27FC236}">
                  <a16:creationId xmlns:a16="http://schemas.microsoft.com/office/drawing/2014/main" id="{71B90073-DB03-9841-8D50-DB809D0E86F4}"/>
                </a:ext>
              </a:extLst>
            </p:cNvPr>
            <p:cNvSpPr/>
            <p:nvPr/>
          </p:nvSpPr>
          <p:spPr bwMode="auto">
            <a:xfrm>
              <a:off x="3010134" y="3332701"/>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8" name="椭圆 77">
              <a:extLst>
                <a:ext uri="{FF2B5EF4-FFF2-40B4-BE49-F238E27FC236}">
                  <a16:creationId xmlns:a16="http://schemas.microsoft.com/office/drawing/2014/main" id="{9F19DF22-F33E-8749-87CD-B23C1DD8C019}"/>
                </a:ext>
              </a:extLst>
            </p:cNvPr>
            <p:cNvSpPr/>
            <p:nvPr/>
          </p:nvSpPr>
          <p:spPr bwMode="auto">
            <a:xfrm>
              <a:off x="2515468" y="3226978"/>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9" name="椭圆 78">
              <a:extLst>
                <a:ext uri="{FF2B5EF4-FFF2-40B4-BE49-F238E27FC236}">
                  <a16:creationId xmlns:a16="http://schemas.microsoft.com/office/drawing/2014/main" id="{42C800F7-4EC9-0F40-9454-FFBE7F656B01}"/>
                </a:ext>
              </a:extLst>
            </p:cNvPr>
            <p:cNvSpPr/>
            <p:nvPr/>
          </p:nvSpPr>
          <p:spPr bwMode="auto">
            <a:xfrm>
              <a:off x="2371768" y="202657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80" name="直线连接符 79">
              <a:extLst>
                <a:ext uri="{FF2B5EF4-FFF2-40B4-BE49-F238E27FC236}">
                  <a16:creationId xmlns:a16="http://schemas.microsoft.com/office/drawing/2014/main" id="{A3AC263D-F7EE-B54E-A61E-5CAE22EF32D2}"/>
                </a:ext>
              </a:extLst>
            </p:cNvPr>
            <p:cNvCxnSpPr>
              <a:cxnSpLocks/>
              <a:stCxn id="79" idx="5"/>
              <a:endCxn id="71" idx="1"/>
            </p:cNvCxnSpPr>
            <p:nvPr/>
          </p:nvCxnSpPr>
          <p:spPr bwMode="auto">
            <a:xfrm>
              <a:off x="2544244" y="2192382"/>
              <a:ext cx="760820" cy="47700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1" name="直线连接符 80">
              <a:extLst>
                <a:ext uri="{FF2B5EF4-FFF2-40B4-BE49-F238E27FC236}">
                  <a16:creationId xmlns:a16="http://schemas.microsoft.com/office/drawing/2014/main" id="{E1DADA46-EF7F-A444-AAC4-3C3DC4A9764C}"/>
                </a:ext>
              </a:extLst>
            </p:cNvPr>
            <p:cNvCxnSpPr>
              <a:cxnSpLocks/>
              <a:stCxn id="71" idx="6"/>
              <a:endCxn id="73" idx="2"/>
            </p:cNvCxnSpPr>
            <p:nvPr/>
          </p:nvCxnSpPr>
          <p:spPr bwMode="auto">
            <a:xfrm flipV="1">
              <a:off x="3477540" y="2701514"/>
              <a:ext cx="665853" cy="3654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82" name="椭圆 81">
              <a:extLst>
                <a:ext uri="{FF2B5EF4-FFF2-40B4-BE49-F238E27FC236}">
                  <a16:creationId xmlns:a16="http://schemas.microsoft.com/office/drawing/2014/main" id="{7B8BE3CB-ABE5-224C-A27A-186B5721D03B}"/>
                </a:ext>
              </a:extLst>
            </p:cNvPr>
            <p:cNvSpPr/>
            <p:nvPr/>
          </p:nvSpPr>
          <p:spPr bwMode="auto">
            <a:xfrm>
              <a:off x="4016388" y="3019447"/>
              <a:ext cx="202068" cy="19425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83" name="直线连接符 82">
              <a:extLst>
                <a:ext uri="{FF2B5EF4-FFF2-40B4-BE49-F238E27FC236}">
                  <a16:creationId xmlns:a16="http://schemas.microsoft.com/office/drawing/2014/main" id="{6245C5E8-60EF-2644-85EA-FF6B1D00F630}"/>
                </a:ext>
              </a:extLst>
            </p:cNvPr>
            <p:cNvCxnSpPr>
              <a:cxnSpLocks/>
              <a:stCxn id="71" idx="5"/>
              <a:endCxn id="82" idx="1"/>
            </p:cNvCxnSpPr>
            <p:nvPr/>
          </p:nvCxnSpPr>
          <p:spPr bwMode="auto">
            <a:xfrm>
              <a:off x="3447947" y="2806739"/>
              <a:ext cx="598032" cy="2411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4" name="直线连接符 83">
              <a:extLst>
                <a:ext uri="{FF2B5EF4-FFF2-40B4-BE49-F238E27FC236}">
                  <a16:creationId xmlns:a16="http://schemas.microsoft.com/office/drawing/2014/main" id="{FE4B8DD3-5C92-3F47-B77C-B533617FD6B1}"/>
                </a:ext>
              </a:extLst>
            </p:cNvPr>
            <p:cNvCxnSpPr>
              <a:cxnSpLocks/>
              <a:stCxn id="71" idx="4"/>
              <a:endCxn id="72" idx="1"/>
            </p:cNvCxnSpPr>
            <p:nvPr/>
          </p:nvCxnSpPr>
          <p:spPr bwMode="auto">
            <a:xfrm>
              <a:off x="3376506" y="2835187"/>
              <a:ext cx="278503" cy="52596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5" name="直线连接符 84">
              <a:extLst>
                <a:ext uri="{FF2B5EF4-FFF2-40B4-BE49-F238E27FC236}">
                  <a16:creationId xmlns:a16="http://schemas.microsoft.com/office/drawing/2014/main" id="{4C9B9F29-9AD7-924D-BFEE-496D745E0FCA}"/>
                </a:ext>
              </a:extLst>
            </p:cNvPr>
            <p:cNvCxnSpPr>
              <a:cxnSpLocks/>
              <a:stCxn id="71" idx="3"/>
              <a:endCxn id="77" idx="0"/>
            </p:cNvCxnSpPr>
            <p:nvPr/>
          </p:nvCxnSpPr>
          <p:spPr bwMode="auto">
            <a:xfrm flipH="1">
              <a:off x="3111168" y="2806739"/>
              <a:ext cx="193896" cy="52596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6" name="直线连接符 85">
              <a:extLst>
                <a:ext uri="{FF2B5EF4-FFF2-40B4-BE49-F238E27FC236}">
                  <a16:creationId xmlns:a16="http://schemas.microsoft.com/office/drawing/2014/main" id="{FE199EA2-2D81-324F-A90C-59A76BAC797A}"/>
                </a:ext>
              </a:extLst>
            </p:cNvPr>
            <p:cNvCxnSpPr>
              <a:cxnSpLocks/>
              <a:stCxn id="71" idx="3"/>
              <a:endCxn id="78" idx="7"/>
            </p:cNvCxnSpPr>
            <p:nvPr/>
          </p:nvCxnSpPr>
          <p:spPr bwMode="auto">
            <a:xfrm flipH="1">
              <a:off x="2687944" y="2806739"/>
              <a:ext cx="617119" cy="44868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7" name="直线连接符 86">
              <a:extLst>
                <a:ext uri="{FF2B5EF4-FFF2-40B4-BE49-F238E27FC236}">
                  <a16:creationId xmlns:a16="http://schemas.microsoft.com/office/drawing/2014/main" id="{5586D4A4-0D98-E746-942D-19B639AC01BD}"/>
                </a:ext>
              </a:extLst>
            </p:cNvPr>
            <p:cNvCxnSpPr>
              <a:cxnSpLocks/>
              <a:stCxn id="79" idx="4"/>
              <a:endCxn id="78" idx="0"/>
            </p:cNvCxnSpPr>
            <p:nvPr/>
          </p:nvCxnSpPr>
          <p:spPr bwMode="auto">
            <a:xfrm>
              <a:off x="2472802" y="2220830"/>
              <a:ext cx="143701" cy="100614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8" name="直线连接符 87">
              <a:extLst>
                <a:ext uri="{FF2B5EF4-FFF2-40B4-BE49-F238E27FC236}">
                  <a16:creationId xmlns:a16="http://schemas.microsoft.com/office/drawing/2014/main" id="{5A3E6E81-9A68-C843-BEF8-4A7141E28B8E}"/>
                </a:ext>
              </a:extLst>
            </p:cNvPr>
            <p:cNvCxnSpPr>
              <a:cxnSpLocks/>
              <a:stCxn id="79" idx="2"/>
              <a:endCxn id="76" idx="6"/>
            </p:cNvCxnSpPr>
            <p:nvPr/>
          </p:nvCxnSpPr>
          <p:spPr bwMode="auto">
            <a:xfrm flipH="1">
              <a:off x="1513670" y="2123704"/>
              <a:ext cx="858097" cy="38355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9" name="直线连接符 88">
              <a:extLst>
                <a:ext uri="{FF2B5EF4-FFF2-40B4-BE49-F238E27FC236}">
                  <a16:creationId xmlns:a16="http://schemas.microsoft.com/office/drawing/2014/main" id="{6A04E0B1-5123-B14A-B609-3361EC08E86F}"/>
                </a:ext>
              </a:extLst>
            </p:cNvPr>
            <p:cNvCxnSpPr>
              <a:cxnSpLocks/>
              <a:stCxn id="79" idx="3"/>
              <a:endCxn id="70" idx="7"/>
            </p:cNvCxnSpPr>
            <p:nvPr/>
          </p:nvCxnSpPr>
          <p:spPr bwMode="auto">
            <a:xfrm flipH="1">
              <a:off x="1852277" y="2192382"/>
              <a:ext cx="549083" cy="696922"/>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90" name="直线连接符 89">
              <a:extLst>
                <a:ext uri="{FF2B5EF4-FFF2-40B4-BE49-F238E27FC236}">
                  <a16:creationId xmlns:a16="http://schemas.microsoft.com/office/drawing/2014/main" id="{2599F123-5B51-E94F-8548-7313D06259C2}"/>
                </a:ext>
              </a:extLst>
            </p:cNvPr>
            <p:cNvCxnSpPr>
              <a:cxnSpLocks/>
              <a:stCxn id="76" idx="5"/>
              <a:endCxn id="70" idx="1"/>
            </p:cNvCxnSpPr>
            <p:nvPr/>
          </p:nvCxnSpPr>
          <p:spPr bwMode="auto">
            <a:xfrm>
              <a:off x="1484078" y="2575940"/>
              <a:ext cx="225315" cy="313364"/>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91" name="直线连接符 90">
              <a:extLst>
                <a:ext uri="{FF2B5EF4-FFF2-40B4-BE49-F238E27FC236}">
                  <a16:creationId xmlns:a16="http://schemas.microsoft.com/office/drawing/2014/main" id="{49FE027F-4CAD-8C43-9503-434D3526E0FA}"/>
                </a:ext>
              </a:extLst>
            </p:cNvPr>
            <p:cNvCxnSpPr>
              <a:cxnSpLocks/>
              <a:stCxn id="70" idx="6"/>
              <a:endCxn id="71" idx="2"/>
            </p:cNvCxnSpPr>
            <p:nvPr/>
          </p:nvCxnSpPr>
          <p:spPr bwMode="auto">
            <a:xfrm flipV="1">
              <a:off x="1881869" y="2738061"/>
              <a:ext cx="1393602" cy="219922"/>
            </a:xfrm>
            <a:prstGeom prst="line">
              <a:avLst/>
            </a:prstGeom>
            <a:solidFill>
              <a:schemeClr val="accent1"/>
            </a:solidFill>
            <a:ln w="9525" cap="flat" cmpd="sng" algn="ctr">
              <a:solidFill>
                <a:schemeClr val="tx1"/>
              </a:solidFill>
              <a:prstDash val="solid"/>
              <a:round/>
              <a:headEnd type="none" w="lg" len="lg"/>
              <a:tailEnd type="none" w="med" len="med"/>
            </a:ln>
          </p:spPr>
        </p:cxn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02F015EC-99F6-9B46-B2C3-B399F01391CF}"/>
                    </a:ext>
                  </a:extLst>
                </p:cNvPr>
                <p:cNvSpPr txBox="1"/>
                <p:nvPr/>
              </p:nvSpPr>
              <p:spPr bwMode="auto">
                <a:xfrm>
                  <a:off x="2284301" y="1726754"/>
                  <a:ext cx="216009"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62" name="文本框 61">
                  <a:extLst>
                    <a:ext uri="{FF2B5EF4-FFF2-40B4-BE49-F238E27FC236}">
                      <a16:creationId xmlns:a16="http://schemas.microsoft.com/office/drawing/2014/main" id="{02F015EC-99F6-9B46-B2C3-B399F01391CF}"/>
                    </a:ext>
                  </a:extLst>
                </p:cNvPr>
                <p:cNvSpPr txBox="1">
                  <a:spLocks noRot="1" noChangeAspect="1" noMove="1" noResize="1" noEditPoints="1" noAdjustHandles="1" noChangeArrowheads="1" noChangeShapeType="1" noTextEdit="1"/>
                </p:cNvSpPr>
                <p:nvPr/>
              </p:nvSpPr>
              <p:spPr bwMode="auto">
                <a:xfrm>
                  <a:off x="2284301" y="1726754"/>
                  <a:ext cx="216009" cy="271376"/>
                </a:xfrm>
                <a:prstGeom prst="rect">
                  <a:avLst/>
                </a:prstGeom>
                <a:blipFill>
                  <a:blip r:embed="rId3"/>
                  <a:stretch>
                    <a:fillRect l="-45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AE625193-F033-4C46-9F9E-45BEA9A4C5F1}"/>
                    </a:ext>
                  </a:extLst>
                </p:cNvPr>
                <p:cNvSpPr txBox="1"/>
                <p:nvPr/>
              </p:nvSpPr>
              <p:spPr bwMode="auto">
                <a:xfrm>
                  <a:off x="4345461" y="2410135"/>
                  <a:ext cx="187018"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63" name="文本框 62">
                  <a:extLst>
                    <a:ext uri="{FF2B5EF4-FFF2-40B4-BE49-F238E27FC236}">
                      <a16:creationId xmlns:a16="http://schemas.microsoft.com/office/drawing/2014/main" id="{AE625193-F033-4C46-9F9E-45BEA9A4C5F1}"/>
                    </a:ext>
                  </a:extLst>
                </p:cNvPr>
                <p:cNvSpPr txBox="1">
                  <a:spLocks noRot="1" noChangeAspect="1" noMove="1" noResize="1" noEditPoints="1" noAdjustHandles="1" noChangeArrowheads="1" noChangeShapeType="1" noTextEdit="1"/>
                </p:cNvSpPr>
                <p:nvPr/>
              </p:nvSpPr>
              <p:spPr bwMode="auto">
                <a:xfrm>
                  <a:off x="4345461" y="2410135"/>
                  <a:ext cx="187018" cy="271376"/>
                </a:xfrm>
                <a:prstGeom prst="rect">
                  <a:avLst/>
                </a:prstGeom>
                <a:blipFill>
                  <a:blip r:embed="rId4"/>
                  <a:stretch>
                    <a:fillRect l="-5556" r="-555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1EF0555E-A28D-024E-95EC-512677B1E1D0}"/>
                    </a:ext>
                  </a:extLst>
                </p:cNvPr>
                <p:cNvSpPr txBox="1"/>
                <p:nvPr/>
              </p:nvSpPr>
              <p:spPr bwMode="auto">
                <a:xfrm>
                  <a:off x="3314383" y="2363049"/>
                  <a:ext cx="21749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𝑣</m:t>
                        </m:r>
                      </m:oMath>
                    </m:oMathPara>
                  </a14:m>
                  <a:endParaRPr lang="en-US" dirty="0">
                    <a:solidFill>
                      <a:prstClr val="black"/>
                    </a:solidFill>
                  </a:endParaRPr>
                </a:p>
              </p:txBody>
            </p:sp>
          </mc:Choice>
          <mc:Fallback xmlns="">
            <p:sp>
              <p:nvSpPr>
                <p:cNvPr id="92" name="文本框 91">
                  <a:extLst>
                    <a:ext uri="{FF2B5EF4-FFF2-40B4-BE49-F238E27FC236}">
                      <a16:creationId xmlns:a16="http://schemas.microsoft.com/office/drawing/2014/main" id="{1EF0555E-A28D-024E-95EC-512677B1E1D0}"/>
                    </a:ext>
                  </a:extLst>
                </p:cNvPr>
                <p:cNvSpPr txBox="1">
                  <a:spLocks noRot="1" noChangeAspect="1" noMove="1" noResize="1" noEditPoints="1" noAdjustHandles="1" noChangeArrowheads="1" noChangeShapeType="1" noTextEdit="1"/>
                </p:cNvSpPr>
                <p:nvPr/>
              </p:nvSpPr>
              <p:spPr bwMode="auto">
                <a:xfrm>
                  <a:off x="3314383" y="2363049"/>
                  <a:ext cx="217495" cy="307777"/>
                </a:xfrm>
                <a:prstGeom prst="rect">
                  <a:avLst/>
                </a:prstGeom>
                <a:blipFill>
                  <a:blip r:embed="rId5"/>
                  <a:stretch>
                    <a:fillRect l="-47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D55ABFBB-1A5F-8041-B79F-606BE67F3379}"/>
                    </a:ext>
                  </a:extLst>
                </p:cNvPr>
                <p:cNvSpPr txBox="1"/>
                <p:nvPr/>
              </p:nvSpPr>
              <p:spPr bwMode="auto">
                <a:xfrm>
                  <a:off x="3655386" y="2448652"/>
                  <a:ext cx="390593" cy="24820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𝒗𝒔</m:t>
                            </m:r>
                          </m:sub>
                        </m:sSub>
                      </m:oMath>
                    </m:oMathPara>
                  </a14:m>
                  <a:endParaRPr lang="en-US" b="1" dirty="0">
                    <a:solidFill>
                      <a:srgbClr val="C00000"/>
                    </a:solidFill>
                  </a:endParaRPr>
                </a:p>
              </p:txBody>
            </p:sp>
          </mc:Choice>
          <mc:Fallback xmlns="">
            <p:sp>
              <p:nvSpPr>
                <p:cNvPr id="93" name="文本框 92">
                  <a:extLst>
                    <a:ext uri="{FF2B5EF4-FFF2-40B4-BE49-F238E27FC236}">
                      <a16:creationId xmlns:a16="http://schemas.microsoft.com/office/drawing/2014/main" id="{D55ABFBB-1A5F-8041-B79F-606BE67F3379}"/>
                    </a:ext>
                  </a:extLst>
                </p:cNvPr>
                <p:cNvSpPr txBox="1">
                  <a:spLocks noRot="1" noChangeAspect="1" noMove="1" noResize="1" noEditPoints="1" noAdjustHandles="1" noChangeArrowheads="1" noChangeShapeType="1" noTextEdit="1"/>
                </p:cNvSpPr>
                <p:nvPr/>
              </p:nvSpPr>
              <p:spPr bwMode="auto">
                <a:xfrm>
                  <a:off x="3655386" y="2448652"/>
                  <a:ext cx="390593" cy="248207"/>
                </a:xfrm>
                <a:prstGeom prst="rect">
                  <a:avLst/>
                </a:prstGeom>
                <a:blipFill>
                  <a:blip r:embed="rId6"/>
                  <a:stretch>
                    <a:fillRect l="-108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4749517E-653B-F849-B1BE-05DC4273E179}"/>
                    </a:ext>
                  </a:extLst>
                </p:cNvPr>
                <p:cNvSpPr txBox="1"/>
                <p:nvPr/>
              </p:nvSpPr>
              <p:spPr bwMode="auto">
                <a:xfrm>
                  <a:off x="2852297" y="2162679"/>
                  <a:ext cx="412472" cy="24820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𝒖𝒗</m:t>
                            </m:r>
                          </m:sub>
                        </m:sSub>
                      </m:oMath>
                    </m:oMathPara>
                  </a14:m>
                  <a:endParaRPr lang="en-US" b="1" dirty="0">
                    <a:solidFill>
                      <a:srgbClr val="C00000"/>
                    </a:solidFill>
                  </a:endParaRPr>
                </a:p>
              </p:txBody>
            </p:sp>
          </mc:Choice>
          <mc:Fallback xmlns="">
            <p:sp>
              <p:nvSpPr>
                <p:cNvPr id="94" name="文本框 93">
                  <a:extLst>
                    <a:ext uri="{FF2B5EF4-FFF2-40B4-BE49-F238E27FC236}">
                      <a16:creationId xmlns:a16="http://schemas.microsoft.com/office/drawing/2014/main" id="{4749517E-653B-F849-B1BE-05DC4273E179}"/>
                    </a:ext>
                  </a:extLst>
                </p:cNvPr>
                <p:cNvSpPr txBox="1">
                  <a:spLocks noRot="1" noChangeAspect="1" noMove="1" noResize="1" noEditPoints="1" noAdjustHandles="1" noChangeArrowheads="1" noChangeShapeType="1" noTextEdit="1"/>
                </p:cNvSpPr>
                <p:nvPr/>
              </p:nvSpPr>
              <p:spPr bwMode="auto">
                <a:xfrm>
                  <a:off x="2852297" y="2162679"/>
                  <a:ext cx="412472" cy="248207"/>
                </a:xfrm>
                <a:prstGeom prst="rect">
                  <a:avLst/>
                </a:prstGeom>
                <a:blipFill>
                  <a:blip r:embed="rId7"/>
                  <a:stretch>
                    <a:fillRect l="-10256" b="-12000"/>
                  </a:stretch>
                </a:blipFill>
                <a:ln w="9525" algn="ctr">
                  <a:noFill/>
                  <a:miter lim="800000"/>
                  <a:headEnd/>
                  <a:tailEnd/>
                </a:ln>
                <a:effectLst/>
              </p:spPr>
              <p:txBody>
                <a:bodyPr/>
                <a:lstStyle/>
                <a:p>
                  <a:r>
                    <a:rPr lang="en-US">
                      <a:noFill/>
                    </a:rPr>
                    <a:t> </a:t>
                  </a:r>
                </a:p>
              </p:txBody>
            </p:sp>
          </mc:Fallback>
        </mc:AlternateContent>
        <p:sp>
          <p:nvSpPr>
            <p:cNvPr id="95" name="椭圆 94">
              <a:extLst>
                <a:ext uri="{FF2B5EF4-FFF2-40B4-BE49-F238E27FC236}">
                  <a16:creationId xmlns:a16="http://schemas.microsoft.com/office/drawing/2014/main" id="{25F1DDFC-BED7-CA45-B228-5905C1E2C91F}"/>
                </a:ext>
              </a:extLst>
            </p:cNvPr>
            <p:cNvSpPr/>
            <p:nvPr/>
          </p:nvSpPr>
          <p:spPr bwMode="auto">
            <a:xfrm>
              <a:off x="4147268" y="2607182"/>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97" name="椭圆 96">
              <a:extLst>
                <a:ext uri="{FF2B5EF4-FFF2-40B4-BE49-F238E27FC236}">
                  <a16:creationId xmlns:a16="http://schemas.microsoft.com/office/drawing/2014/main" id="{A2CF992A-D2B2-F546-8792-A84ADDADEC8E}"/>
                </a:ext>
              </a:extLst>
            </p:cNvPr>
            <p:cNvSpPr/>
            <p:nvPr/>
          </p:nvSpPr>
          <p:spPr bwMode="auto">
            <a:xfrm>
              <a:off x="2367123" y="2027992"/>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98" name="直线连接符 97">
              <a:extLst>
                <a:ext uri="{FF2B5EF4-FFF2-40B4-BE49-F238E27FC236}">
                  <a16:creationId xmlns:a16="http://schemas.microsoft.com/office/drawing/2014/main" id="{8F606A92-0B44-3D49-80F1-B7AC4FB1A5BB}"/>
                </a:ext>
              </a:extLst>
            </p:cNvPr>
            <p:cNvCxnSpPr>
              <a:cxnSpLocks/>
            </p:cNvCxnSpPr>
            <p:nvPr/>
          </p:nvCxnSpPr>
          <p:spPr bwMode="auto">
            <a:xfrm>
              <a:off x="2531836" y="2211378"/>
              <a:ext cx="760820" cy="477000"/>
            </a:xfrm>
            <a:prstGeom prst="line">
              <a:avLst/>
            </a:prstGeom>
            <a:solidFill>
              <a:schemeClr val="accent1"/>
            </a:solidFill>
            <a:ln w="38100" cap="flat" cmpd="sng" algn="ctr">
              <a:solidFill>
                <a:srgbClr val="4F81BD"/>
              </a:solidFill>
              <a:prstDash val="solid"/>
              <a:round/>
              <a:headEnd type="none" w="lg" len="lg"/>
              <a:tailEnd type="none" w="med" len="med"/>
            </a:ln>
          </p:spPr>
        </p:cxnSp>
        <p:cxnSp>
          <p:nvCxnSpPr>
            <p:cNvPr id="99" name="直线连接符 98">
              <a:extLst>
                <a:ext uri="{FF2B5EF4-FFF2-40B4-BE49-F238E27FC236}">
                  <a16:creationId xmlns:a16="http://schemas.microsoft.com/office/drawing/2014/main" id="{E6271F05-2050-964E-9CAF-AA97432C6AEC}"/>
                </a:ext>
              </a:extLst>
            </p:cNvPr>
            <p:cNvCxnSpPr>
              <a:cxnSpLocks/>
            </p:cNvCxnSpPr>
            <p:nvPr/>
          </p:nvCxnSpPr>
          <p:spPr bwMode="auto">
            <a:xfrm flipV="1">
              <a:off x="3465133" y="2720509"/>
              <a:ext cx="665853" cy="36547"/>
            </a:xfrm>
            <a:prstGeom prst="line">
              <a:avLst/>
            </a:prstGeom>
            <a:solidFill>
              <a:schemeClr val="accent1"/>
            </a:solidFill>
            <a:ln w="38100" cap="flat" cmpd="sng" algn="ctr">
              <a:solidFill>
                <a:srgbClr val="4F81BD"/>
              </a:solidFill>
              <a:prstDash val="solid"/>
              <a:round/>
              <a:headEnd type="none" w="lg" len="lg"/>
              <a:tailEnd type="none" w="med" len="med"/>
            </a:ln>
          </p:spPr>
        </p:cxnSp>
      </p:grp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8CA76F98-142D-E346-965F-1903DFEAF2C9}"/>
                  </a:ext>
                </a:extLst>
              </p:cNvPr>
              <p:cNvSpPr txBox="1"/>
              <p:nvPr/>
            </p:nvSpPr>
            <p:spPr>
              <a:xfrm>
                <a:off x="6270469" y="1814163"/>
                <a:ext cx="5662162" cy="2162900"/>
              </a:xfrm>
              <a:prstGeom prst="rect">
                <a:avLst/>
              </a:prstGeom>
              <a:noFill/>
            </p:spPr>
            <p:txBody>
              <a:bodyPr wrap="square" rtlCol="0">
                <a:spAutoFit/>
              </a:bodyPr>
              <a:lstStyle/>
              <a:p>
                <a:pPr>
                  <a:lnSpc>
                    <a:spcPct val="150000"/>
                  </a:lnSpc>
                </a:pPr>
                <a:r>
                  <a:rPr lang="en-US" altLang="zh-CN" b="1">
                    <a:latin typeface="Times New Roman" panose="02020603050405020304" pitchFamily="18" charset="0"/>
                    <a:ea typeface="楷体" panose="02010609060101010101" pitchFamily="49" charset="-122"/>
                    <a:cs typeface="Times New Roman" panose="02020603050405020304" pitchFamily="18" charset="0"/>
                  </a:rPr>
                  <a:t>Weighted Graph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𝑮</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Arial" panose="020B0604020202020204" pitchFamily="34" charset="0"/>
                  <a:buChar char="•"/>
                </a:pP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𝑨</m:t>
                        </m:r>
                      </m:e>
                      <m:sub>
                        <m:r>
                          <a:rPr lang="en-US" altLang="zh-CN" b="1" i="1">
                            <a:latin typeface="Cambria Math" panose="02040503050406030204" pitchFamily="18" charset="0"/>
                            <a:ea typeface="楷体" panose="02010609060101010101" pitchFamily="49" charset="-122"/>
                          </a:rPr>
                          <m:t>𝒖𝒗</m:t>
                        </m:r>
                      </m:sub>
                    </m:sSub>
                  </m:oMath>
                </a14:m>
                <a:r>
                  <a:rPr lang="en-US" altLang="zh-CN">
                    <a:latin typeface="Times New Roman" panose="02020603050405020304" pitchFamily="18" charset="0"/>
                    <a:ea typeface="楷体" panose="02010609060101010101" pitchFamily="49" charset="-122"/>
                  </a:rPr>
                  <a:t>: weight of edge </a:t>
                </a:r>
                <a14:m>
                  <m:oMath xmlns:m="http://schemas.openxmlformats.org/officeDocument/2006/math">
                    <m:r>
                      <a:rPr lang="en-US" altLang="zh-CN" b="0"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𝑢</m:t>
                    </m:r>
                    <m:r>
                      <a:rPr lang="en-US" altLang="zh-CN" b="0"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𝑣</m:t>
                    </m:r>
                    <m:r>
                      <a:rPr lang="en-US" altLang="zh-CN" b="0" i="1">
                        <a:latin typeface="Cambria Math" panose="02040503050406030204" pitchFamily="18" charset="0"/>
                        <a:ea typeface="楷体" panose="02010609060101010101" pitchFamily="49" charset="-122"/>
                      </a:rPr>
                      <m:t>)</m:t>
                    </m:r>
                  </m:oMath>
                </a14:m>
                <a:r>
                  <a:rPr lang="en-US" altLang="zh-CN" b="0">
                    <a:latin typeface="Times New Roman" panose="02020603050405020304" pitchFamily="18" charset="0"/>
                    <a:ea typeface="楷体" panose="02010609060101010101" pitchFamily="49" charset="-122"/>
                  </a:rPr>
                  <a:t>. </a:t>
                </a:r>
              </a:p>
              <a:p>
                <a:pPr marL="342900" indent="-342900">
                  <a:lnSpc>
                    <a:spcPct val="130000"/>
                  </a:lnSpc>
                  <a:buFont typeface="Arial" panose="020B0604020202020204" pitchFamily="34" charset="0"/>
                  <a:buChar char="•"/>
                </a:pP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d>
                          <m:dPr>
                            <m:begChr m:val="‖"/>
                            <m:endChr m:val="‖"/>
                            <m:ctrlPr>
                              <a:rPr lang="en-US" altLang="zh-CN" b="1" i="1">
                                <a:latin typeface="Cambria Math" panose="02040503050406030204" pitchFamily="18" charset="0"/>
                                <a:ea typeface="楷体" panose="02010609060101010101" pitchFamily="49" charset="-122"/>
                              </a:rPr>
                            </m:ctrlPr>
                          </m:dPr>
                          <m:e>
                            <m:r>
                              <a:rPr lang="en-US" altLang="zh-CN" b="1" i="1">
                                <a:latin typeface="Cambria Math" panose="02040503050406030204" pitchFamily="18" charset="0"/>
                                <a:ea typeface="楷体" panose="02010609060101010101" pitchFamily="49" charset="-122"/>
                              </a:rPr>
                              <m:t>𝑨</m:t>
                            </m:r>
                          </m:e>
                        </m:d>
                      </m:e>
                      <m:sub>
                        <m:r>
                          <a:rPr lang="en-US" altLang="zh-CN" b="1" i="1">
                            <a:latin typeface="Cambria Math" panose="02040503050406030204" pitchFamily="18" charset="0"/>
                            <a:ea typeface="楷体" panose="02010609060101010101" pitchFamily="49" charset="-122"/>
                          </a:rPr>
                          <m:t>𝟏</m:t>
                        </m:r>
                      </m:sub>
                    </m:sSub>
                    <m:r>
                      <a:rPr lang="en-US" altLang="zh-CN" b="0" i="1">
                        <a:latin typeface="Cambria Math" panose="02040503050406030204" pitchFamily="18" charset="0"/>
                        <a:ea typeface="楷体" panose="02010609060101010101" pitchFamily="49" charset="-122"/>
                      </a:rPr>
                      <m:t>=</m:t>
                    </m:r>
                    <m:nary>
                      <m:naryPr>
                        <m:chr m:val="∑"/>
                        <m:supHide m:val="on"/>
                        <m:ctrlPr>
                          <a:rPr lang="en-US" altLang="zh-CN" b="0" i="1">
                            <a:latin typeface="Cambria Math" panose="02040503050406030204" pitchFamily="18" charset="0"/>
                            <a:ea typeface="楷体" panose="02010609060101010101" pitchFamily="49" charset="-122"/>
                          </a:rPr>
                        </m:ctrlPr>
                      </m:naryPr>
                      <m:sub>
                        <m:d>
                          <m:dPr>
                            <m:ctrlPr>
                              <a:rPr lang="en-US" altLang="zh-CN" b="0"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r>
                              <a:rPr lang="en-US" altLang="zh-CN" b="0"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𝑣</m:t>
                            </m:r>
                          </m:e>
                        </m:d>
                        <m:r>
                          <a:rPr lang="en-US" altLang="zh-CN" b="0"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𝐸</m:t>
                        </m:r>
                      </m:sub>
                      <m:sup/>
                      <m:e>
                        <m:sSub>
                          <m:sSubPr>
                            <m:ctrlPr>
                              <a:rPr lang="en-US" altLang="zh-CN" b="0"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𝑢𝑣</m:t>
                            </m:r>
                          </m:sub>
                        </m:sSub>
                      </m:e>
                    </m:nary>
                  </m:oMath>
                </a14:m>
                <a:r>
                  <a:rPr lang="en-US" altLang="zh-CN">
                    <a:latin typeface="Times New Roman" panose="02020603050405020304" pitchFamily="18" charset="0"/>
                    <a:ea typeface="楷体" panose="02010609060101010101" pitchFamily="49" charset="-122"/>
                  </a:rPr>
                  <a:t>: total weights of all edges. </a:t>
                </a:r>
              </a:p>
              <a:p>
                <a:pPr marL="342900" indent="-342900">
                  <a:lnSpc>
                    <a:spcPct val="130000"/>
                  </a:lnSpc>
                  <a:buFont typeface="Arial" panose="020B0604020202020204" pitchFamily="34" charset="0"/>
                  <a:buChar char="•"/>
                </a:pPr>
                <a14:m>
                  <m:oMath xmlns:m="http://schemas.openxmlformats.org/officeDocument/2006/math">
                    <m:r>
                      <a:rPr lang="en-US" altLang="zh-CN" b="0" i="1">
                        <a:latin typeface="Cambria Math" panose="02040503050406030204" pitchFamily="18" charset="0"/>
                        <a:ea typeface="楷体" panose="02010609060101010101" pitchFamily="49" charset="-122"/>
                      </a:rPr>
                      <m:t>𝑑</m:t>
                    </m:r>
                    <m:d>
                      <m:dPr>
                        <m:ctrlPr>
                          <a:rPr lang="en-US" altLang="zh-CN" b="0"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oMath>
                </a14:m>
                <a:r>
                  <a:rPr lang="en-US" altLang="zh-CN">
                    <a:latin typeface="Times New Roman" panose="02020603050405020304" pitchFamily="18" charset="0"/>
                    <a:ea typeface="楷体" panose="02010609060101010101" pitchFamily="49" charset="-122"/>
                  </a:rPr>
                  <a:t>: weighted degree of node </a:t>
                </a:r>
                <a14:m>
                  <m:oMath xmlns:m="http://schemas.openxmlformats.org/officeDocument/2006/math">
                    <m:r>
                      <a:rPr lang="en-US" altLang="zh-CN" b="0" i="1">
                        <a:latin typeface="Cambria Math" panose="02040503050406030204" pitchFamily="18" charset="0"/>
                        <a:ea typeface="楷体" panose="02010609060101010101" pitchFamily="49" charset="-122"/>
                      </a:rPr>
                      <m:t>𝑢</m:t>
                    </m:r>
                  </m:oMath>
                </a14:m>
                <a:r>
                  <a:rPr lang="en-US" altLang="zh-CN">
                    <a:latin typeface="Times New Roman" panose="02020603050405020304" pitchFamily="18" charset="0"/>
                    <a:ea typeface="楷体" panose="02010609060101010101" pitchFamily="49" charset="-122"/>
                  </a:rPr>
                  <a:t>.</a:t>
                </a:r>
              </a:p>
              <a:p>
                <a:pPr marL="342900" indent="-342900">
                  <a:lnSpc>
                    <a:spcPct val="130000"/>
                  </a:lnSpc>
                  <a:buFont typeface="Arial" panose="020B0604020202020204" pitchFamily="34" charset="0"/>
                  <a:buChar char="•"/>
                </a:pPr>
                <a14:m>
                  <m:oMath xmlns:m="http://schemas.openxmlformats.org/officeDocument/2006/math">
                    <m:r>
                      <a:rPr lang="en-US" altLang="zh-CN" b="0" i="1">
                        <a:latin typeface="Cambria Math" panose="02040503050406030204" pitchFamily="18" charset="0"/>
                        <a:ea typeface="楷体" panose="02010609060101010101" pitchFamily="49" charset="-122"/>
                      </a:rPr>
                      <m:t>𝑛</m:t>
                    </m:r>
                    <m:d>
                      <m:dPr>
                        <m:ctrlPr>
                          <a:rPr lang="en-US" altLang="zh-CN" b="0"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oMath>
                </a14:m>
                <a:r>
                  <a:rPr lang="en-US" altLang="zh-CN">
                    <a:latin typeface="Times New Roman" panose="02020603050405020304" pitchFamily="18" charset="0"/>
                    <a:ea typeface="楷体" panose="02010609060101010101" pitchFamily="49" charset="-122"/>
                  </a:rPr>
                  <a:t>: the neighborhood size of node </a:t>
                </a:r>
                <a14:m>
                  <m:oMath xmlns:m="http://schemas.openxmlformats.org/officeDocument/2006/math">
                    <m:r>
                      <a:rPr lang="en-US" altLang="zh-CN" i="1">
                        <a:latin typeface="Cambria Math" panose="02040503050406030204" pitchFamily="18" charset="0"/>
                        <a:ea typeface="楷体" panose="02010609060101010101" pitchFamily="49" charset="-122"/>
                      </a:rPr>
                      <m:t>𝑢</m:t>
                    </m:r>
                  </m:oMath>
                </a14:m>
                <a:r>
                  <a:rPr lang="en-US" altLang="zh-CN">
                    <a:latin typeface="Times New Roman" panose="02020603050405020304" pitchFamily="18" charset="0"/>
                    <a:ea typeface="楷体" panose="02010609060101010101" pitchFamily="49" charset="-122"/>
                  </a:rPr>
                  <a:t>. </a:t>
                </a:r>
              </a:p>
            </p:txBody>
          </p:sp>
        </mc:Choice>
        <mc:Fallback xmlns="">
          <p:sp>
            <p:nvSpPr>
              <p:cNvPr id="101" name="文本框 100">
                <a:extLst>
                  <a:ext uri="{FF2B5EF4-FFF2-40B4-BE49-F238E27FC236}">
                    <a16:creationId xmlns:a16="http://schemas.microsoft.com/office/drawing/2014/main" id="{8CA76F98-142D-E346-965F-1903DFEAF2C9}"/>
                  </a:ext>
                </a:extLst>
              </p:cNvPr>
              <p:cNvSpPr txBox="1">
                <a:spLocks noRot="1" noChangeAspect="1" noMove="1" noResize="1" noEditPoints="1" noAdjustHandles="1" noChangeArrowheads="1" noChangeShapeType="1" noTextEdit="1"/>
              </p:cNvSpPr>
              <p:nvPr/>
            </p:nvSpPr>
            <p:spPr>
              <a:xfrm>
                <a:off x="6270469" y="1814163"/>
                <a:ext cx="5662162" cy="2162900"/>
              </a:xfrm>
              <a:prstGeom prst="rect">
                <a:avLst/>
              </a:prstGeom>
              <a:blipFill>
                <a:blip r:embed="rId8"/>
                <a:stretch>
                  <a:fillRect l="-1119" b="-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AutoShape 10">
                <a:extLst>
                  <a:ext uri="{FF2B5EF4-FFF2-40B4-BE49-F238E27FC236}">
                    <a16:creationId xmlns:a16="http://schemas.microsoft.com/office/drawing/2014/main" id="{8E87330A-E1F3-BF4E-9FBE-0EDE72D7F52A}"/>
                  </a:ext>
                </a:extLst>
              </p:cNvPr>
              <p:cNvSpPr>
                <a:spLocks noChangeArrowheads="1"/>
              </p:cNvSpPr>
              <p:nvPr/>
            </p:nvSpPr>
            <p:spPr bwMode="gray">
              <a:xfrm>
                <a:off x="1077739" y="4774691"/>
                <a:ext cx="12025336" cy="2631416"/>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Weighted graphs are extremely common in real life. </a:t>
                </a:r>
              </a:p>
              <a:p>
                <a:pPr marL="17100" lvl="1" eaLnBrk="0" hangingPunct="0">
                  <a:spcBef>
                    <a:spcPts val="300"/>
                  </a:spcBef>
                  <a:buSzPct val="80000"/>
                  <a:defRPr/>
                </a:pPr>
                <a:endParaRPr lang="en-US" altLang="zh-CN" sz="900" b="1"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The weight of each edge indicates </a:t>
                </a: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a strength measure </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of the relationship between two nodes. </a:t>
                </a:r>
              </a:p>
              <a:p>
                <a:pPr marL="869503" lvl="2" indent="-342900" eaLnBrk="0" hangingPunct="0">
                  <a:spcBef>
                    <a:spcPts val="300"/>
                  </a:spcBef>
                  <a:buSzPct val="80000"/>
                  <a:buFont typeface="Arial" panose="020B0604020202020204" pitchFamily="34" charset="0"/>
                  <a:buChar char="•"/>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e.g., distance, node similarity, … </a:t>
                </a:r>
              </a:p>
              <a:p>
                <a:pPr marL="17100" lvl="1" eaLnBrk="0" hangingPunct="0">
                  <a:spcBef>
                    <a:spcPts val="300"/>
                  </a:spcBef>
                  <a:buSzPct val="80000"/>
                  <a:defRPr/>
                </a:pPr>
                <a:endParaRPr lang="en-US" altLang="zh-CN" sz="9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Given a source node </a:t>
                </a:r>
                <a14:m>
                  <m:oMath xmlns:m="http://schemas.openxmlformats.org/officeDocument/2006/math">
                    <m:r>
                      <a:rPr lang="en-US" altLang="zh-CN" sz="21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1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the SSPPR query on weighted graphs</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aim to return the SSPPR vector </a:t>
                </a:r>
                <a14:m>
                  <m:oMath xmlns:m="http://schemas.openxmlformats.org/officeDocument/2006/math">
                    <m:sSub>
                      <m:sSubPr>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derived on weighted graphs. </a:t>
                </a:r>
              </a:p>
            </p:txBody>
          </p:sp>
        </mc:Choice>
        <mc:Fallback xmlns="">
          <p:sp>
            <p:nvSpPr>
              <p:cNvPr id="102" name="AutoShape 10">
                <a:extLst>
                  <a:ext uri="{FF2B5EF4-FFF2-40B4-BE49-F238E27FC236}">
                    <a16:creationId xmlns:a16="http://schemas.microsoft.com/office/drawing/2014/main" id="{8E87330A-E1F3-BF4E-9FBE-0EDE72D7F52A}"/>
                  </a:ext>
                </a:extLst>
              </p:cNvPr>
              <p:cNvSpPr>
                <a:spLocks noRot="1" noChangeAspect="1" noMove="1" noResize="1" noEditPoints="1" noAdjustHandles="1" noChangeArrowheads="1" noChangeShapeType="1" noTextEdit="1"/>
              </p:cNvSpPr>
              <p:nvPr/>
            </p:nvSpPr>
            <p:spPr bwMode="gray">
              <a:xfrm>
                <a:off x="1077739" y="4774691"/>
                <a:ext cx="12025336" cy="2631416"/>
              </a:xfrm>
              <a:prstGeom prst="roundRect">
                <a:avLst>
                  <a:gd name="adj" fmla="val 0"/>
                </a:avLst>
              </a:prstGeom>
              <a:blipFill>
                <a:blip r:embed="rId9"/>
                <a:stretch>
                  <a:fillRect l="-105" t="-1435" r="-42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92948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2" name="椭圆 61">
            <a:extLst>
              <a:ext uri="{FF2B5EF4-FFF2-40B4-BE49-F238E27FC236}">
                <a16:creationId xmlns:a16="http://schemas.microsoft.com/office/drawing/2014/main" id="{27BD8C8D-8C77-8545-8685-46AFCD31256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3" name="椭圆 62">
            <a:extLst>
              <a:ext uri="{FF2B5EF4-FFF2-40B4-BE49-F238E27FC236}">
                <a16:creationId xmlns:a16="http://schemas.microsoft.com/office/drawing/2014/main" id="{27AC407B-A093-2949-A311-EE18E7827CA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4" name="直线箭头连接符 63">
            <a:extLst>
              <a:ext uri="{FF2B5EF4-FFF2-40B4-BE49-F238E27FC236}">
                <a16:creationId xmlns:a16="http://schemas.microsoft.com/office/drawing/2014/main" id="{F9451C0E-78B9-844A-B6B6-1B783B9926E9}"/>
              </a:ext>
            </a:extLst>
          </p:cNvPr>
          <p:cNvCxnSpPr>
            <a:cxnSpLocks/>
            <a:stCxn id="73" idx="6"/>
            <a:endCxn id="63"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1839E40A-9DFA-0D4B-9D3C-8C986B859327}"/>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608ACFA4-7EA0-9D4A-AACA-6197B51F44D8}"/>
              </a:ext>
            </a:extLst>
          </p:cNvPr>
          <p:cNvCxnSpPr>
            <a:cxnSpLocks/>
            <a:stCxn id="72" idx="6"/>
            <a:endCxn id="63"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901EE923-AA64-C741-9D7C-79ECF894FA3A}"/>
              </a:ext>
            </a:extLst>
          </p:cNvPr>
          <p:cNvCxnSpPr>
            <a:cxnSpLocks/>
            <a:stCxn id="65" idx="6"/>
            <a:endCxn id="63"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2B75F8E-5EAA-5F4C-8B56-45E00F610A2E}"/>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71" name="文本框 70">
                <a:extLst>
                  <a:ext uri="{FF2B5EF4-FFF2-40B4-BE49-F238E27FC236}">
                    <a16:creationId xmlns:a16="http://schemas.microsoft.com/office/drawing/2014/main" id="{F2B75F8E-5EAA-5F4C-8B56-45E00F610A2E}"/>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72" name="椭圆 71">
            <a:extLst>
              <a:ext uri="{FF2B5EF4-FFF2-40B4-BE49-F238E27FC236}">
                <a16:creationId xmlns:a16="http://schemas.microsoft.com/office/drawing/2014/main" id="{59E298D3-8142-234A-9ED2-744CCE70F15D}"/>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3" name="椭圆 72">
            <a:extLst>
              <a:ext uri="{FF2B5EF4-FFF2-40B4-BE49-F238E27FC236}">
                <a16:creationId xmlns:a16="http://schemas.microsoft.com/office/drawing/2014/main" id="{9E2FF00A-98DF-3A4D-873E-BD410962153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4" name="椭圆 73">
            <a:extLst>
              <a:ext uri="{FF2B5EF4-FFF2-40B4-BE49-F238E27FC236}">
                <a16:creationId xmlns:a16="http://schemas.microsoft.com/office/drawing/2014/main" id="{D8113D89-9F77-EB40-A790-446BDBDD5093}"/>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5" name="直线箭头连接符 74">
            <a:extLst>
              <a:ext uri="{FF2B5EF4-FFF2-40B4-BE49-F238E27FC236}">
                <a16:creationId xmlns:a16="http://schemas.microsoft.com/office/drawing/2014/main" id="{57E29C98-65D4-9B40-AC3A-C0C4DA2FB31B}"/>
              </a:ext>
            </a:extLst>
          </p:cNvPr>
          <p:cNvCxnSpPr>
            <a:cxnSpLocks/>
            <a:stCxn id="62" idx="6"/>
            <a:endCxn id="63"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5445BF55-9C63-7A47-B2B6-DDE1E06A5250}"/>
              </a:ext>
            </a:extLst>
          </p:cNvPr>
          <p:cNvCxnSpPr>
            <a:cxnSpLocks/>
            <a:stCxn id="74" idx="6"/>
            <a:endCxn id="63"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92E1014F-10C7-254C-94F8-1C9BC3EAB1AA}"/>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ysClr val="windowText" lastClr="000000"/>
                          </a:solidFill>
                          <a:latin typeface="Cambria Math" panose="02040503050406030204" pitchFamily="18" charset="0"/>
                        </a:rPr>
                        <m:t>𝟏</m:t>
                      </m:r>
                      <m:r>
                        <a:rPr kumimoji="1" lang="en-US" altLang="zh-CN" sz="1800" b="1" i="1" dirty="0">
                          <a:solidFill>
                            <a:sysClr val="windowText" lastClr="000000"/>
                          </a:solidFill>
                          <a:latin typeface="Cambria Math" panose="02040503050406030204" pitchFamily="18" charset="0"/>
                        </a:rPr>
                        <m:t>−</m:t>
                      </m:r>
                      <m:f>
                        <m:fPr>
                          <m:ctrlPr>
                            <a:rPr kumimoji="1" lang="en-US" altLang="zh-CN" sz="1800" b="1" i="1" dirty="0">
                              <a:solidFill>
                                <a:sysClr val="windowText" lastClr="000000"/>
                              </a:solidFill>
                              <a:latin typeface="Cambria Math" panose="02040503050406030204" pitchFamily="18" charset="0"/>
                            </a:rPr>
                          </m:ctrlPr>
                        </m:fPr>
                        <m:num>
                          <m:r>
                            <a:rPr kumimoji="1" lang="en-US" altLang="zh-CN" sz="1800" b="1" i="1" dirty="0">
                              <a:solidFill>
                                <a:sysClr val="windowText" lastClr="000000"/>
                              </a:solidFill>
                              <a:latin typeface="Cambria Math" panose="02040503050406030204" pitchFamily="18" charset="0"/>
                            </a:rPr>
                            <m:t>𝟏</m:t>
                          </m:r>
                        </m:num>
                        <m:den>
                          <m:r>
                            <a:rPr kumimoji="1" lang="en-US" altLang="zh-CN" sz="1800" b="1" i="1" dirty="0">
                              <a:solidFill>
                                <a:sysClr val="windowText" lastClr="000000"/>
                              </a:solidFill>
                              <a:latin typeface="Cambria Math" panose="02040503050406030204" pitchFamily="18" charset="0"/>
                            </a:rPr>
                            <m:t>𝒏</m:t>
                          </m:r>
                        </m:den>
                      </m:f>
                    </m:oMath>
                  </m:oMathPara>
                </a14:m>
                <a:endParaRPr kumimoji="1" lang="zh-CN" altLang="en-US" sz="1800" b="1" dirty="0">
                  <a:solidFill>
                    <a:sysClr val="windowText" lastClr="000000"/>
                  </a:solidFill>
                </a:endParaRPr>
              </a:p>
            </p:txBody>
          </p:sp>
        </mc:Choice>
        <mc:Fallback xmlns="">
          <p:sp>
            <p:nvSpPr>
              <p:cNvPr id="77" name="文本框 76">
                <a:extLst>
                  <a:ext uri="{FF2B5EF4-FFF2-40B4-BE49-F238E27FC236}">
                    <a16:creationId xmlns:a16="http://schemas.microsoft.com/office/drawing/2014/main" id="{92E1014F-10C7-254C-94F8-1C9BC3EAB1AA}"/>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C81E37D-983F-5C4B-B377-02F7EC4806CE}"/>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FC81E37D-983F-5C4B-B377-02F7EC4806CE}"/>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976DC528-B60F-1B45-A289-6FA7BF2EB19C}"/>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9" name="文本框 78">
                <a:extLst>
                  <a:ext uri="{FF2B5EF4-FFF2-40B4-BE49-F238E27FC236}">
                    <a16:creationId xmlns:a16="http://schemas.microsoft.com/office/drawing/2014/main" id="{976DC528-B60F-1B45-A289-6FA7BF2EB19C}"/>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9EB284C-5057-7544-BFE4-4CF675B0556D}"/>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0" name="文本框 79">
                <a:extLst>
                  <a:ext uri="{FF2B5EF4-FFF2-40B4-BE49-F238E27FC236}">
                    <a16:creationId xmlns:a16="http://schemas.microsoft.com/office/drawing/2014/main" id="{69EB284C-5057-7544-BFE4-4CF675B0556D}"/>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E516F9A-178C-F349-9D7A-D833EB1D2A71}"/>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1" name="文本框 80">
                <a:extLst>
                  <a:ext uri="{FF2B5EF4-FFF2-40B4-BE49-F238E27FC236}">
                    <a16:creationId xmlns:a16="http://schemas.microsoft.com/office/drawing/2014/main" id="{DE516F9A-178C-F349-9D7A-D833EB1D2A71}"/>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8"/>
                <a:stretch>
                  <a:fillRect b="-6977"/>
                </a:stretch>
              </a:blipFill>
            </p:spPr>
            <p:txBody>
              <a:bodyPr/>
              <a:lstStyle/>
              <a:p>
                <a:r>
                  <a:rPr lang="en-US">
                    <a:noFill/>
                  </a:rPr>
                  <a:t> </a:t>
                </a:r>
              </a:p>
            </p:txBody>
          </p:sp>
        </mc:Fallback>
      </mc:AlternateContent>
      <p:sp>
        <p:nvSpPr>
          <p:cNvPr id="83" name="文本框 82">
            <a:extLst>
              <a:ext uri="{FF2B5EF4-FFF2-40B4-BE49-F238E27FC236}">
                <a16:creationId xmlns:a16="http://schemas.microsoft.com/office/drawing/2014/main" id="{6BC05DF6-58C2-5747-908F-AD22412E0A22}"/>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C2957E8A-9E58-A349-AFC6-25B74A9BEAE6}"/>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4" name="文本框 83">
                <a:extLst>
                  <a:ext uri="{FF2B5EF4-FFF2-40B4-BE49-F238E27FC236}">
                    <a16:creationId xmlns:a16="http://schemas.microsoft.com/office/drawing/2014/main" id="{C2957E8A-9E58-A349-AFC6-25B74A9BEAE6}"/>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9"/>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4F884C5-868B-4444-A170-71BC1B0B0F66}"/>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6" name="文本框 85">
                <a:extLst>
                  <a:ext uri="{FF2B5EF4-FFF2-40B4-BE49-F238E27FC236}">
                    <a16:creationId xmlns:a16="http://schemas.microsoft.com/office/drawing/2014/main" id="{E4F884C5-868B-4444-A170-71BC1B0B0F66}"/>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A497731-E2A0-4F4F-A909-74538AB99A95}"/>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87" name="文本框 86">
                <a:extLst>
                  <a:ext uri="{FF2B5EF4-FFF2-40B4-BE49-F238E27FC236}">
                    <a16:creationId xmlns:a16="http://schemas.microsoft.com/office/drawing/2014/main" id="{4A497731-E2A0-4F4F-A909-74538AB99A95}"/>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7502137A-FCBE-9E45-B380-9E141461C213}"/>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88" name="文本框 87">
                <a:extLst>
                  <a:ext uri="{FF2B5EF4-FFF2-40B4-BE49-F238E27FC236}">
                    <a16:creationId xmlns:a16="http://schemas.microsoft.com/office/drawing/2014/main" id="{7502137A-FCBE-9E45-B380-9E141461C213}"/>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2"/>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7A7BBEA-0613-3F41-99E6-8E1C243B48BC}"/>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89" name="文本框 88">
                <a:extLst>
                  <a:ext uri="{FF2B5EF4-FFF2-40B4-BE49-F238E27FC236}">
                    <a16:creationId xmlns:a16="http://schemas.microsoft.com/office/drawing/2014/main" id="{67A7BBEA-0613-3F41-99E6-8E1C243B48BC}"/>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AutoShape 10">
                <a:extLst>
                  <a:ext uri="{FF2B5EF4-FFF2-40B4-BE49-F238E27FC236}">
                    <a16:creationId xmlns:a16="http://schemas.microsoft.com/office/drawing/2014/main" id="{1E92F08E-E72F-4149-9A86-5AB9029BBD13}"/>
                  </a:ext>
                </a:extLst>
              </p:cNvPr>
              <p:cNvSpPr>
                <a:spLocks noChangeArrowheads="1"/>
              </p:cNvSpPr>
              <p:nvPr/>
            </p:nvSpPr>
            <p:spPr bwMode="gray">
              <a:xfrm>
                <a:off x="4656328" y="1793003"/>
                <a:ext cx="8568948" cy="104741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To achieve an </a:t>
                </a:r>
                <a14:m>
                  <m:oMath xmlns:m="http://schemas.openxmlformats.org/officeDocument/2006/math">
                    <m:sSub>
                      <m:sSub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𝟏</m:t>
                        </m:r>
                      </m:sub>
                    </m:sSub>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-error of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𝜺</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we reduce the upper bound of SSPPR queries’ time cost on weighted graphs by an </a:t>
                </a:r>
                <a14:m>
                  <m:oMath xmlns:m="http://schemas.openxmlformats.org/officeDocument/2006/math">
                    <m:r>
                      <m:rPr>
                        <m:sty m:val="p"/>
                      </m:rPr>
                      <a:rPr lang="en-US" altLang="zh-CN" sz="2200" b="0"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O</m:t>
                    </m:r>
                    <m:d>
                      <m:dPr>
                        <m:ctrlP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func>
                          <m:func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∈(0,1)</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factor</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0" name="AutoShape 10">
                <a:extLst>
                  <a:ext uri="{FF2B5EF4-FFF2-40B4-BE49-F238E27FC236}">
                    <a16:creationId xmlns:a16="http://schemas.microsoft.com/office/drawing/2014/main" id="{1E92F08E-E72F-4149-9A86-5AB9029BBD13}"/>
                  </a:ext>
                </a:extLst>
              </p:cNvPr>
              <p:cNvSpPr>
                <a:spLocks noRot="1" noChangeAspect="1" noMove="1" noResize="1" noEditPoints="1" noAdjustHandles="1" noChangeArrowheads="1" noChangeShapeType="1" noTextEdit="1"/>
              </p:cNvSpPr>
              <p:nvPr/>
            </p:nvSpPr>
            <p:spPr bwMode="gray">
              <a:xfrm>
                <a:off x="4656328" y="1793003"/>
                <a:ext cx="8568948" cy="1047411"/>
              </a:xfrm>
              <a:prstGeom prst="roundRect">
                <a:avLst>
                  <a:gd name="adj" fmla="val 0"/>
                </a:avLst>
              </a:prstGeom>
              <a:blipFill>
                <a:blip r:embed="rId14"/>
                <a:stretch>
                  <a:fillRect l="-296" t="-3614" r="-740"/>
                </a:stretch>
              </a:blipFill>
              <a:ln w="9525">
                <a:noFill/>
                <a:round/>
                <a:headEnd/>
                <a:tailEnd/>
              </a:ln>
              <a:effectLst/>
            </p:spPr>
            <p:txBody>
              <a:bodyPr/>
              <a:lstStyle/>
              <a:p>
                <a:r>
                  <a:rPr lang="en-US">
                    <a:noFill/>
                  </a:rPr>
                  <a:t> </a:t>
                </a:r>
              </a:p>
            </p:txBody>
          </p:sp>
        </mc:Fallback>
      </mc:AlternateContent>
      <p:sp>
        <p:nvSpPr>
          <p:cNvPr id="91" name="左大括号 90">
            <a:extLst>
              <a:ext uri="{FF2B5EF4-FFF2-40B4-BE49-F238E27FC236}">
                <a16:creationId xmlns:a16="http://schemas.microsoft.com/office/drawing/2014/main" id="{D5E27BE7-20D5-2D4D-851C-0AF832901F43}"/>
              </a:ext>
            </a:extLst>
          </p:cNvPr>
          <p:cNvSpPr/>
          <p:nvPr/>
        </p:nvSpPr>
        <p:spPr>
          <a:xfrm rot="16200000">
            <a:off x="7337614" y="2356548"/>
            <a:ext cx="309342" cy="2747971"/>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文本框 91">
            <a:extLst>
              <a:ext uri="{FF2B5EF4-FFF2-40B4-BE49-F238E27FC236}">
                <a16:creationId xmlns:a16="http://schemas.microsoft.com/office/drawing/2014/main" id="{6DCA19F9-6EDA-3045-819B-DFA20CCFD910}"/>
              </a:ext>
            </a:extLst>
          </p:cNvPr>
          <p:cNvSpPr txBox="1"/>
          <p:nvPr/>
        </p:nvSpPr>
        <p:spPr bwMode="auto">
          <a:xfrm>
            <a:off x="6842791" y="3915557"/>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Our Bound</a:t>
            </a:r>
          </a:p>
        </p:txBody>
      </p:sp>
      <p:sp>
        <p:nvSpPr>
          <p:cNvPr id="94" name="文本框 93">
            <a:extLst>
              <a:ext uri="{FF2B5EF4-FFF2-40B4-BE49-F238E27FC236}">
                <a16:creationId xmlns:a16="http://schemas.microsoft.com/office/drawing/2014/main" id="{4A6BFD33-8E20-804F-A3C8-9D2AE9E2DEC0}"/>
              </a:ext>
            </a:extLst>
          </p:cNvPr>
          <p:cNvSpPr txBox="1"/>
          <p:nvPr/>
        </p:nvSpPr>
        <p:spPr bwMode="auto">
          <a:xfrm>
            <a:off x="10645059" y="3915557"/>
            <a:ext cx="159392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SOTA Bound</a:t>
            </a:r>
          </a:p>
        </p:txBody>
      </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43DF4ED8-48C4-B243-99FD-D0005E9E3D53}"/>
                  </a:ext>
                </a:extLst>
              </p:cNvPr>
              <p:cNvSpPr txBox="1"/>
              <p:nvPr/>
            </p:nvSpPr>
            <p:spPr bwMode="auto">
              <a:xfrm>
                <a:off x="5381651" y="2603289"/>
                <a:ext cx="6911788" cy="93320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d>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sub>
                          </m:sSub>
                        </m:den>
                      </m:f>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naryPr>
                                <m:sub>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m:rPr>
                                          <m:brk m:alnAt="7"/>
                                        </m:r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𝐸</m:t>
                                  </m:r>
                                </m:sub>
                                <m:sup/>
                                <m:e>
                                  <m:rad>
                                    <m:radPr>
                                      <m:deg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e>
                              </m:nary>
                            </m:e>
                          </m:d>
                        </m:e>
                        <m: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𝟏</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𝜶</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000"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𝑚</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den>
                      </m:f>
                    </m:oMath>
                  </m:oMathPara>
                </a14:m>
                <a:endParaRPr lang="en-US"/>
              </a:p>
            </p:txBody>
          </p:sp>
        </mc:Choice>
        <mc:Fallback xmlns="">
          <p:sp>
            <p:nvSpPr>
              <p:cNvPr id="97" name="文本框 96">
                <a:extLst>
                  <a:ext uri="{FF2B5EF4-FFF2-40B4-BE49-F238E27FC236}">
                    <a16:creationId xmlns:a16="http://schemas.microsoft.com/office/drawing/2014/main" id="{43DF4ED8-48C4-B243-99FD-D0005E9E3D53}"/>
                  </a:ext>
                </a:extLst>
              </p:cNvPr>
              <p:cNvSpPr txBox="1">
                <a:spLocks noRot="1" noChangeAspect="1" noMove="1" noResize="1" noEditPoints="1" noAdjustHandles="1" noChangeArrowheads="1" noChangeShapeType="1" noTextEdit="1"/>
              </p:cNvSpPr>
              <p:nvPr/>
            </p:nvSpPr>
            <p:spPr bwMode="auto">
              <a:xfrm>
                <a:off x="5381651" y="2603289"/>
                <a:ext cx="6911788" cy="933204"/>
              </a:xfrm>
              <a:prstGeom prst="rect">
                <a:avLst/>
              </a:prstGeom>
              <a:blipFill>
                <a:blip r:embed="rId16"/>
                <a:stretch>
                  <a:fillRect t="-105333" b="-150667"/>
                </a:stretch>
              </a:blipFill>
              <a:ln w="9525" algn="ctr">
                <a:noFill/>
                <a:miter lim="800000"/>
                <a:headEnd/>
                <a:tailEnd/>
              </a:ln>
              <a:effectLst/>
            </p:spPr>
            <p:txBody>
              <a:bodyPr/>
              <a:lstStyle/>
              <a:p>
                <a:r>
                  <a:rPr lang="en-US">
                    <a:noFill/>
                  </a:rPr>
                  <a:t> </a:t>
                </a:r>
              </a:p>
            </p:txBody>
          </p:sp>
        </mc:Fallback>
      </mc:AlternateContent>
      <p:cxnSp>
        <p:nvCxnSpPr>
          <p:cNvPr id="6" name="直线箭头连接符 5">
            <a:extLst>
              <a:ext uri="{FF2B5EF4-FFF2-40B4-BE49-F238E27FC236}">
                <a16:creationId xmlns:a16="http://schemas.microsoft.com/office/drawing/2014/main" id="{C00F2CA5-E37D-F14D-B651-E203F50F6C1E}"/>
              </a:ext>
            </a:extLst>
          </p:cNvPr>
          <p:cNvCxnSpPr>
            <a:cxnSpLocks/>
          </p:cNvCxnSpPr>
          <p:nvPr/>
        </p:nvCxnSpPr>
        <p:spPr>
          <a:xfrm>
            <a:off x="11365139" y="3348096"/>
            <a:ext cx="0" cy="567461"/>
          </a:xfrm>
          <a:prstGeom prst="straightConnector1">
            <a:avLst/>
          </a:prstGeom>
          <a:ln w="19050">
            <a:solidFill>
              <a:srgbClr val="005AAA"/>
            </a:solidFill>
            <a:headEnd w="lg" len="lg"/>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018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2" name="椭圆 61">
            <a:extLst>
              <a:ext uri="{FF2B5EF4-FFF2-40B4-BE49-F238E27FC236}">
                <a16:creationId xmlns:a16="http://schemas.microsoft.com/office/drawing/2014/main" id="{27BD8C8D-8C77-8545-8685-46AFCD31256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3" name="椭圆 62">
            <a:extLst>
              <a:ext uri="{FF2B5EF4-FFF2-40B4-BE49-F238E27FC236}">
                <a16:creationId xmlns:a16="http://schemas.microsoft.com/office/drawing/2014/main" id="{27AC407B-A093-2949-A311-EE18E7827CA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4" name="直线箭头连接符 63">
            <a:extLst>
              <a:ext uri="{FF2B5EF4-FFF2-40B4-BE49-F238E27FC236}">
                <a16:creationId xmlns:a16="http://schemas.microsoft.com/office/drawing/2014/main" id="{F9451C0E-78B9-844A-B6B6-1B783B9926E9}"/>
              </a:ext>
            </a:extLst>
          </p:cNvPr>
          <p:cNvCxnSpPr>
            <a:cxnSpLocks/>
            <a:stCxn id="73" idx="6"/>
            <a:endCxn id="63"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1839E40A-9DFA-0D4B-9D3C-8C986B859327}"/>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608ACFA4-7EA0-9D4A-AACA-6197B51F44D8}"/>
              </a:ext>
            </a:extLst>
          </p:cNvPr>
          <p:cNvCxnSpPr>
            <a:cxnSpLocks/>
            <a:stCxn id="72" idx="6"/>
            <a:endCxn id="63"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901EE923-AA64-C741-9D7C-79ECF894FA3A}"/>
              </a:ext>
            </a:extLst>
          </p:cNvPr>
          <p:cNvCxnSpPr>
            <a:cxnSpLocks/>
            <a:stCxn id="65" idx="6"/>
            <a:endCxn id="63"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2B75F8E-5EAA-5F4C-8B56-45E00F610A2E}"/>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71" name="文本框 70">
                <a:extLst>
                  <a:ext uri="{FF2B5EF4-FFF2-40B4-BE49-F238E27FC236}">
                    <a16:creationId xmlns:a16="http://schemas.microsoft.com/office/drawing/2014/main" id="{F2B75F8E-5EAA-5F4C-8B56-45E00F610A2E}"/>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72" name="椭圆 71">
            <a:extLst>
              <a:ext uri="{FF2B5EF4-FFF2-40B4-BE49-F238E27FC236}">
                <a16:creationId xmlns:a16="http://schemas.microsoft.com/office/drawing/2014/main" id="{59E298D3-8142-234A-9ED2-744CCE70F15D}"/>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3" name="椭圆 72">
            <a:extLst>
              <a:ext uri="{FF2B5EF4-FFF2-40B4-BE49-F238E27FC236}">
                <a16:creationId xmlns:a16="http://schemas.microsoft.com/office/drawing/2014/main" id="{9E2FF00A-98DF-3A4D-873E-BD410962153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4" name="椭圆 73">
            <a:extLst>
              <a:ext uri="{FF2B5EF4-FFF2-40B4-BE49-F238E27FC236}">
                <a16:creationId xmlns:a16="http://schemas.microsoft.com/office/drawing/2014/main" id="{D8113D89-9F77-EB40-A790-446BDBDD5093}"/>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5" name="直线箭头连接符 74">
            <a:extLst>
              <a:ext uri="{FF2B5EF4-FFF2-40B4-BE49-F238E27FC236}">
                <a16:creationId xmlns:a16="http://schemas.microsoft.com/office/drawing/2014/main" id="{57E29C98-65D4-9B40-AC3A-C0C4DA2FB31B}"/>
              </a:ext>
            </a:extLst>
          </p:cNvPr>
          <p:cNvCxnSpPr>
            <a:cxnSpLocks/>
            <a:stCxn id="62" idx="6"/>
            <a:endCxn id="63"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5445BF55-9C63-7A47-B2B6-DDE1E06A5250}"/>
              </a:ext>
            </a:extLst>
          </p:cNvPr>
          <p:cNvCxnSpPr>
            <a:cxnSpLocks/>
            <a:stCxn id="74" idx="6"/>
            <a:endCxn id="63"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92E1014F-10C7-254C-94F8-1C9BC3EAB1AA}"/>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ysClr val="windowText" lastClr="000000"/>
                          </a:solidFill>
                          <a:latin typeface="Cambria Math" panose="02040503050406030204" pitchFamily="18" charset="0"/>
                        </a:rPr>
                        <m:t>𝟏</m:t>
                      </m:r>
                      <m:r>
                        <a:rPr kumimoji="1" lang="en-US" altLang="zh-CN" sz="1800" b="1" i="1" dirty="0">
                          <a:solidFill>
                            <a:sysClr val="windowText" lastClr="000000"/>
                          </a:solidFill>
                          <a:latin typeface="Cambria Math" panose="02040503050406030204" pitchFamily="18" charset="0"/>
                        </a:rPr>
                        <m:t>−</m:t>
                      </m:r>
                      <m:f>
                        <m:fPr>
                          <m:ctrlPr>
                            <a:rPr kumimoji="1" lang="en-US" altLang="zh-CN" sz="1800" b="1" i="1" dirty="0">
                              <a:solidFill>
                                <a:sysClr val="windowText" lastClr="000000"/>
                              </a:solidFill>
                              <a:latin typeface="Cambria Math" panose="02040503050406030204" pitchFamily="18" charset="0"/>
                            </a:rPr>
                          </m:ctrlPr>
                        </m:fPr>
                        <m:num>
                          <m:r>
                            <a:rPr kumimoji="1" lang="en-US" altLang="zh-CN" sz="1800" b="1" i="1" dirty="0">
                              <a:solidFill>
                                <a:sysClr val="windowText" lastClr="000000"/>
                              </a:solidFill>
                              <a:latin typeface="Cambria Math" panose="02040503050406030204" pitchFamily="18" charset="0"/>
                            </a:rPr>
                            <m:t>𝟏</m:t>
                          </m:r>
                        </m:num>
                        <m:den>
                          <m:r>
                            <a:rPr kumimoji="1" lang="en-US" altLang="zh-CN" sz="1800" b="1" i="1" dirty="0">
                              <a:solidFill>
                                <a:sysClr val="windowText" lastClr="000000"/>
                              </a:solidFill>
                              <a:latin typeface="Cambria Math" panose="02040503050406030204" pitchFamily="18" charset="0"/>
                            </a:rPr>
                            <m:t>𝒏</m:t>
                          </m:r>
                        </m:den>
                      </m:f>
                    </m:oMath>
                  </m:oMathPara>
                </a14:m>
                <a:endParaRPr kumimoji="1" lang="zh-CN" altLang="en-US" sz="1800" b="1" dirty="0">
                  <a:solidFill>
                    <a:sysClr val="windowText" lastClr="000000"/>
                  </a:solidFill>
                </a:endParaRPr>
              </a:p>
            </p:txBody>
          </p:sp>
        </mc:Choice>
        <mc:Fallback xmlns="">
          <p:sp>
            <p:nvSpPr>
              <p:cNvPr id="77" name="文本框 76">
                <a:extLst>
                  <a:ext uri="{FF2B5EF4-FFF2-40B4-BE49-F238E27FC236}">
                    <a16:creationId xmlns:a16="http://schemas.microsoft.com/office/drawing/2014/main" id="{92E1014F-10C7-254C-94F8-1C9BC3EAB1AA}"/>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C81E37D-983F-5C4B-B377-02F7EC4806CE}"/>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FC81E37D-983F-5C4B-B377-02F7EC4806CE}"/>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976DC528-B60F-1B45-A289-6FA7BF2EB19C}"/>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9" name="文本框 78">
                <a:extLst>
                  <a:ext uri="{FF2B5EF4-FFF2-40B4-BE49-F238E27FC236}">
                    <a16:creationId xmlns:a16="http://schemas.microsoft.com/office/drawing/2014/main" id="{976DC528-B60F-1B45-A289-6FA7BF2EB19C}"/>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9EB284C-5057-7544-BFE4-4CF675B0556D}"/>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0" name="文本框 79">
                <a:extLst>
                  <a:ext uri="{FF2B5EF4-FFF2-40B4-BE49-F238E27FC236}">
                    <a16:creationId xmlns:a16="http://schemas.microsoft.com/office/drawing/2014/main" id="{69EB284C-5057-7544-BFE4-4CF675B0556D}"/>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E516F9A-178C-F349-9D7A-D833EB1D2A71}"/>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1" name="文本框 80">
                <a:extLst>
                  <a:ext uri="{FF2B5EF4-FFF2-40B4-BE49-F238E27FC236}">
                    <a16:creationId xmlns:a16="http://schemas.microsoft.com/office/drawing/2014/main" id="{DE516F9A-178C-F349-9D7A-D833EB1D2A71}"/>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8"/>
                <a:stretch>
                  <a:fillRect b="-6977"/>
                </a:stretch>
              </a:blipFill>
            </p:spPr>
            <p:txBody>
              <a:bodyPr/>
              <a:lstStyle/>
              <a:p>
                <a:r>
                  <a:rPr lang="en-US">
                    <a:noFill/>
                  </a:rPr>
                  <a:t> </a:t>
                </a:r>
              </a:p>
            </p:txBody>
          </p:sp>
        </mc:Fallback>
      </mc:AlternateContent>
      <p:sp>
        <p:nvSpPr>
          <p:cNvPr id="83" name="文本框 82">
            <a:extLst>
              <a:ext uri="{FF2B5EF4-FFF2-40B4-BE49-F238E27FC236}">
                <a16:creationId xmlns:a16="http://schemas.microsoft.com/office/drawing/2014/main" id="{6BC05DF6-58C2-5747-908F-AD22412E0A22}"/>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C2957E8A-9E58-A349-AFC6-25B74A9BEAE6}"/>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4" name="文本框 83">
                <a:extLst>
                  <a:ext uri="{FF2B5EF4-FFF2-40B4-BE49-F238E27FC236}">
                    <a16:creationId xmlns:a16="http://schemas.microsoft.com/office/drawing/2014/main" id="{C2957E8A-9E58-A349-AFC6-25B74A9BEAE6}"/>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9"/>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4F884C5-868B-4444-A170-71BC1B0B0F66}"/>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6" name="文本框 85">
                <a:extLst>
                  <a:ext uri="{FF2B5EF4-FFF2-40B4-BE49-F238E27FC236}">
                    <a16:creationId xmlns:a16="http://schemas.microsoft.com/office/drawing/2014/main" id="{E4F884C5-868B-4444-A170-71BC1B0B0F66}"/>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A497731-E2A0-4F4F-A909-74538AB99A95}"/>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87" name="文本框 86">
                <a:extLst>
                  <a:ext uri="{FF2B5EF4-FFF2-40B4-BE49-F238E27FC236}">
                    <a16:creationId xmlns:a16="http://schemas.microsoft.com/office/drawing/2014/main" id="{4A497731-E2A0-4F4F-A909-74538AB99A95}"/>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7502137A-FCBE-9E45-B380-9E141461C213}"/>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88" name="文本框 87">
                <a:extLst>
                  <a:ext uri="{FF2B5EF4-FFF2-40B4-BE49-F238E27FC236}">
                    <a16:creationId xmlns:a16="http://schemas.microsoft.com/office/drawing/2014/main" id="{7502137A-FCBE-9E45-B380-9E141461C213}"/>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2"/>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7A7BBEA-0613-3F41-99E6-8E1C243B48BC}"/>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89" name="文本框 88">
                <a:extLst>
                  <a:ext uri="{FF2B5EF4-FFF2-40B4-BE49-F238E27FC236}">
                    <a16:creationId xmlns:a16="http://schemas.microsoft.com/office/drawing/2014/main" id="{67A7BBEA-0613-3F41-99E6-8E1C243B48BC}"/>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AutoShape 10">
                <a:extLst>
                  <a:ext uri="{FF2B5EF4-FFF2-40B4-BE49-F238E27FC236}">
                    <a16:creationId xmlns:a16="http://schemas.microsoft.com/office/drawing/2014/main" id="{1E92F08E-E72F-4149-9A86-5AB9029BBD13}"/>
                  </a:ext>
                </a:extLst>
              </p:cNvPr>
              <p:cNvSpPr>
                <a:spLocks noChangeArrowheads="1"/>
              </p:cNvSpPr>
              <p:nvPr/>
            </p:nvSpPr>
            <p:spPr bwMode="gray">
              <a:xfrm>
                <a:off x="4656328" y="1793003"/>
                <a:ext cx="8568948" cy="104741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To achieve an </a:t>
                </a:r>
                <a14:m>
                  <m:oMath xmlns:m="http://schemas.openxmlformats.org/officeDocument/2006/math">
                    <m:sSub>
                      <m:sSub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𝟏</m:t>
                        </m:r>
                      </m:sub>
                    </m:sSub>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-error of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𝜺</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we reduce the upper bound of SSPPR queries’ time cost on weighted graphs by an </a:t>
                </a:r>
                <a14:m>
                  <m:oMath xmlns:m="http://schemas.openxmlformats.org/officeDocument/2006/math">
                    <m:r>
                      <m:rPr>
                        <m:sty m:val="p"/>
                      </m:rPr>
                      <a:rPr lang="en-US" altLang="zh-CN" sz="2200" b="0"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O</m:t>
                    </m:r>
                    <m:d>
                      <m:dPr>
                        <m:ctrlP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func>
                          <m:func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∈(0,1)</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factor</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0" name="AutoShape 10">
                <a:extLst>
                  <a:ext uri="{FF2B5EF4-FFF2-40B4-BE49-F238E27FC236}">
                    <a16:creationId xmlns:a16="http://schemas.microsoft.com/office/drawing/2014/main" id="{1E92F08E-E72F-4149-9A86-5AB9029BBD13}"/>
                  </a:ext>
                </a:extLst>
              </p:cNvPr>
              <p:cNvSpPr>
                <a:spLocks noRot="1" noChangeAspect="1" noMove="1" noResize="1" noEditPoints="1" noAdjustHandles="1" noChangeArrowheads="1" noChangeShapeType="1" noTextEdit="1"/>
              </p:cNvSpPr>
              <p:nvPr/>
            </p:nvSpPr>
            <p:spPr bwMode="gray">
              <a:xfrm>
                <a:off x="4656328" y="1793003"/>
                <a:ext cx="8568948" cy="1047411"/>
              </a:xfrm>
              <a:prstGeom prst="roundRect">
                <a:avLst>
                  <a:gd name="adj" fmla="val 0"/>
                </a:avLst>
              </a:prstGeom>
              <a:blipFill>
                <a:blip r:embed="rId14"/>
                <a:stretch>
                  <a:fillRect l="-296" t="-3614" r="-740"/>
                </a:stretch>
              </a:blipFill>
              <a:ln w="9525">
                <a:noFill/>
                <a:round/>
                <a:headEnd/>
                <a:tailEnd/>
              </a:ln>
              <a:effectLst/>
            </p:spPr>
            <p:txBody>
              <a:bodyPr/>
              <a:lstStyle/>
              <a:p>
                <a:r>
                  <a:rPr lang="en-US">
                    <a:noFill/>
                  </a:rPr>
                  <a:t> </a:t>
                </a:r>
              </a:p>
            </p:txBody>
          </p:sp>
        </mc:Fallback>
      </mc:AlternateContent>
      <p:sp>
        <p:nvSpPr>
          <p:cNvPr id="91" name="左大括号 90">
            <a:extLst>
              <a:ext uri="{FF2B5EF4-FFF2-40B4-BE49-F238E27FC236}">
                <a16:creationId xmlns:a16="http://schemas.microsoft.com/office/drawing/2014/main" id="{D5E27BE7-20D5-2D4D-851C-0AF832901F43}"/>
              </a:ext>
            </a:extLst>
          </p:cNvPr>
          <p:cNvSpPr/>
          <p:nvPr/>
        </p:nvSpPr>
        <p:spPr>
          <a:xfrm rot="16200000">
            <a:off x="7337614" y="2356548"/>
            <a:ext cx="309342" cy="2747971"/>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文本框 91">
            <a:extLst>
              <a:ext uri="{FF2B5EF4-FFF2-40B4-BE49-F238E27FC236}">
                <a16:creationId xmlns:a16="http://schemas.microsoft.com/office/drawing/2014/main" id="{6DCA19F9-6EDA-3045-819B-DFA20CCFD910}"/>
              </a:ext>
            </a:extLst>
          </p:cNvPr>
          <p:cNvSpPr txBox="1"/>
          <p:nvPr/>
        </p:nvSpPr>
        <p:spPr bwMode="auto">
          <a:xfrm>
            <a:off x="6842791" y="3915557"/>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Our Bound</a:t>
            </a:r>
          </a:p>
        </p:txBody>
      </p:sp>
      <p:sp>
        <p:nvSpPr>
          <p:cNvPr id="94" name="文本框 93">
            <a:extLst>
              <a:ext uri="{FF2B5EF4-FFF2-40B4-BE49-F238E27FC236}">
                <a16:creationId xmlns:a16="http://schemas.microsoft.com/office/drawing/2014/main" id="{4A6BFD33-8E20-804F-A3C8-9D2AE9E2DEC0}"/>
              </a:ext>
            </a:extLst>
          </p:cNvPr>
          <p:cNvSpPr txBox="1"/>
          <p:nvPr/>
        </p:nvSpPr>
        <p:spPr bwMode="auto">
          <a:xfrm>
            <a:off x="10645059" y="3915557"/>
            <a:ext cx="159392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SOTA Bound</a:t>
            </a:r>
          </a:p>
        </p:txBody>
      </p:sp>
      <mc:AlternateContent xmlns:mc="http://schemas.openxmlformats.org/markup-compatibility/2006">
        <mc:Choice xmlns:a14="http://schemas.microsoft.com/office/drawing/2010/main" Requires="a14">
          <p:sp>
            <p:nvSpPr>
              <p:cNvPr id="95" name="AutoShape 10">
                <a:extLst>
                  <a:ext uri="{FF2B5EF4-FFF2-40B4-BE49-F238E27FC236}">
                    <a16:creationId xmlns:a16="http://schemas.microsoft.com/office/drawing/2014/main" id="{338941C6-6823-D847-8B36-ED398AEE491E}"/>
                  </a:ext>
                </a:extLst>
              </p:cNvPr>
              <p:cNvSpPr>
                <a:spLocks noChangeArrowheads="1"/>
              </p:cNvSpPr>
              <p:nvPr/>
            </p:nvSpPr>
            <p:spPr bwMode="gray">
              <a:xfrm>
                <a:off x="4744904" y="4315780"/>
                <a:ext cx="8718211" cy="3027598"/>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𝜑</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angle</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between vectors </a:t>
                </a: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𝜁</m:t>
                        </m:r>
                      </m:e>
                    </m:acc>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a:t>
                </a: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𝜒</m:t>
                        </m:r>
                      </m:e>
                    </m:acc>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𝜁</m:t>
                        </m:r>
                      </m:e>
                    </m:acc>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𝑚</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the </a:t>
                </a:r>
                <a14:m>
                  <m:oMath xmlns:m="http://schemas.openxmlformats.org/officeDocument/2006/math">
                    <m:sSup>
                      <m:sSup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𝑡h</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entry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𝜁</m:t>
                        </m:r>
                      </m:e>
                    </m:acc>
                    <m:d>
                      <m:d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𝑖</m:t>
                        </m:r>
                      </m:e>
                    </m:d>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𝑢𝑣</m:t>
                            </m:r>
                          </m:sub>
                        </m:sSub>
                      </m:e>
                    </m:ra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𝜒</m:t>
                        </m:r>
                      </m:e>
                    </m:acc>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𝑚</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an all-one vector. </a:t>
                </a:r>
              </a:p>
            </p:txBody>
          </p:sp>
        </mc:Choice>
        <mc:Fallback>
          <p:sp>
            <p:nvSpPr>
              <p:cNvPr id="95" name="AutoShape 10">
                <a:extLst>
                  <a:ext uri="{FF2B5EF4-FFF2-40B4-BE49-F238E27FC236}">
                    <a16:creationId xmlns:a16="http://schemas.microsoft.com/office/drawing/2014/main" id="{338941C6-6823-D847-8B36-ED398AEE491E}"/>
                  </a:ext>
                </a:extLst>
              </p:cNvPr>
              <p:cNvSpPr>
                <a:spLocks noRot="1" noChangeAspect="1" noMove="1" noResize="1" noEditPoints="1" noAdjustHandles="1" noChangeArrowheads="1" noChangeShapeType="1" noTextEdit="1"/>
              </p:cNvSpPr>
              <p:nvPr/>
            </p:nvSpPr>
            <p:spPr bwMode="gray">
              <a:xfrm>
                <a:off x="4744904" y="4315780"/>
                <a:ext cx="8718211" cy="3027598"/>
              </a:xfrm>
              <a:prstGeom prst="roundRect">
                <a:avLst>
                  <a:gd name="adj" fmla="val 0"/>
                </a:avLst>
              </a:prstGeom>
              <a:blipFill>
                <a:blip r:embed="rId15"/>
                <a:stretch>
                  <a:fillRect l="-145" t="-1250"/>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43DF4ED8-48C4-B243-99FD-D0005E9E3D53}"/>
                  </a:ext>
                </a:extLst>
              </p:cNvPr>
              <p:cNvSpPr txBox="1"/>
              <p:nvPr/>
            </p:nvSpPr>
            <p:spPr bwMode="auto">
              <a:xfrm>
                <a:off x="5381651" y="2603289"/>
                <a:ext cx="6911788" cy="93320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d>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sub>
                          </m:sSub>
                        </m:den>
                      </m:f>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naryPr>
                                <m:sub>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m:rPr>
                                          <m:brk m:alnAt="7"/>
                                        </m:r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𝐸</m:t>
                                  </m:r>
                                </m:sub>
                                <m:sup/>
                                <m:e>
                                  <m:rad>
                                    <m:radPr>
                                      <m:deg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e>
                              </m:nary>
                            </m:e>
                          </m:d>
                        </m:e>
                        <m: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𝟏</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𝜶</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000"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𝑚</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den>
                      </m:f>
                    </m:oMath>
                  </m:oMathPara>
                </a14:m>
                <a:endParaRPr lang="en-US"/>
              </a:p>
            </p:txBody>
          </p:sp>
        </mc:Choice>
        <mc:Fallback xmlns="">
          <p:sp>
            <p:nvSpPr>
              <p:cNvPr id="97" name="文本框 96">
                <a:extLst>
                  <a:ext uri="{FF2B5EF4-FFF2-40B4-BE49-F238E27FC236}">
                    <a16:creationId xmlns:a16="http://schemas.microsoft.com/office/drawing/2014/main" id="{43DF4ED8-48C4-B243-99FD-D0005E9E3D53}"/>
                  </a:ext>
                </a:extLst>
              </p:cNvPr>
              <p:cNvSpPr txBox="1">
                <a:spLocks noRot="1" noChangeAspect="1" noMove="1" noResize="1" noEditPoints="1" noAdjustHandles="1" noChangeArrowheads="1" noChangeShapeType="1" noTextEdit="1"/>
              </p:cNvSpPr>
              <p:nvPr/>
            </p:nvSpPr>
            <p:spPr bwMode="auto">
              <a:xfrm>
                <a:off x="5381651" y="2603289"/>
                <a:ext cx="6911788" cy="933204"/>
              </a:xfrm>
              <a:prstGeom prst="rect">
                <a:avLst/>
              </a:prstGeom>
              <a:blipFill>
                <a:blip r:embed="rId16"/>
                <a:stretch>
                  <a:fillRect t="-105333" b="-150667"/>
                </a:stretch>
              </a:blipFill>
              <a:ln w="9525" algn="ctr">
                <a:noFill/>
                <a:miter lim="800000"/>
                <a:headEnd/>
                <a:tailEnd/>
              </a:ln>
              <a:effectLst/>
            </p:spPr>
            <p:txBody>
              <a:bodyPr/>
              <a:lstStyle/>
              <a:p>
                <a:r>
                  <a:rPr lang="en-US">
                    <a:noFill/>
                  </a:rPr>
                  <a:t> </a:t>
                </a:r>
              </a:p>
            </p:txBody>
          </p:sp>
        </mc:Fallback>
      </mc:AlternateContent>
      <p:cxnSp>
        <p:nvCxnSpPr>
          <p:cNvPr id="6" name="直线箭头连接符 5">
            <a:extLst>
              <a:ext uri="{FF2B5EF4-FFF2-40B4-BE49-F238E27FC236}">
                <a16:creationId xmlns:a16="http://schemas.microsoft.com/office/drawing/2014/main" id="{C00F2CA5-E37D-F14D-B651-E203F50F6C1E}"/>
              </a:ext>
            </a:extLst>
          </p:cNvPr>
          <p:cNvCxnSpPr>
            <a:cxnSpLocks/>
          </p:cNvCxnSpPr>
          <p:nvPr/>
        </p:nvCxnSpPr>
        <p:spPr>
          <a:xfrm>
            <a:off x="11365139" y="3348096"/>
            <a:ext cx="0" cy="567461"/>
          </a:xfrm>
          <a:prstGeom prst="straightConnector1">
            <a:avLst/>
          </a:prstGeom>
          <a:ln w="19050">
            <a:solidFill>
              <a:srgbClr val="005AAA"/>
            </a:solidFill>
            <a:headEnd w="lg" len="lg"/>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30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2" name="椭圆 61">
            <a:extLst>
              <a:ext uri="{FF2B5EF4-FFF2-40B4-BE49-F238E27FC236}">
                <a16:creationId xmlns:a16="http://schemas.microsoft.com/office/drawing/2014/main" id="{27BD8C8D-8C77-8545-8685-46AFCD31256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3" name="椭圆 62">
            <a:extLst>
              <a:ext uri="{FF2B5EF4-FFF2-40B4-BE49-F238E27FC236}">
                <a16:creationId xmlns:a16="http://schemas.microsoft.com/office/drawing/2014/main" id="{27AC407B-A093-2949-A311-EE18E7827CA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4" name="直线箭头连接符 63">
            <a:extLst>
              <a:ext uri="{FF2B5EF4-FFF2-40B4-BE49-F238E27FC236}">
                <a16:creationId xmlns:a16="http://schemas.microsoft.com/office/drawing/2014/main" id="{F9451C0E-78B9-844A-B6B6-1B783B9926E9}"/>
              </a:ext>
            </a:extLst>
          </p:cNvPr>
          <p:cNvCxnSpPr>
            <a:cxnSpLocks/>
            <a:stCxn id="73" idx="6"/>
            <a:endCxn id="63"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1839E40A-9DFA-0D4B-9D3C-8C986B859327}"/>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608ACFA4-7EA0-9D4A-AACA-6197B51F44D8}"/>
              </a:ext>
            </a:extLst>
          </p:cNvPr>
          <p:cNvCxnSpPr>
            <a:cxnSpLocks/>
            <a:stCxn id="72" idx="6"/>
            <a:endCxn id="63"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901EE923-AA64-C741-9D7C-79ECF894FA3A}"/>
              </a:ext>
            </a:extLst>
          </p:cNvPr>
          <p:cNvCxnSpPr>
            <a:cxnSpLocks/>
            <a:stCxn id="65" idx="6"/>
            <a:endCxn id="63"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2B75F8E-5EAA-5F4C-8B56-45E00F610A2E}"/>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71" name="文本框 70">
                <a:extLst>
                  <a:ext uri="{FF2B5EF4-FFF2-40B4-BE49-F238E27FC236}">
                    <a16:creationId xmlns:a16="http://schemas.microsoft.com/office/drawing/2014/main" id="{F2B75F8E-5EAA-5F4C-8B56-45E00F610A2E}"/>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72" name="椭圆 71">
            <a:extLst>
              <a:ext uri="{FF2B5EF4-FFF2-40B4-BE49-F238E27FC236}">
                <a16:creationId xmlns:a16="http://schemas.microsoft.com/office/drawing/2014/main" id="{59E298D3-8142-234A-9ED2-744CCE70F15D}"/>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3" name="椭圆 72">
            <a:extLst>
              <a:ext uri="{FF2B5EF4-FFF2-40B4-BE49-F238E27FC236}">
                <a16:creationId xmlns:a16="http://schemas.microsoft.com/office/drawing/2014/main" id="{9E2FF00A-98DF-3A4D-873E-BD410962153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4" name="椭圆 73">
            <a:extLst>
              <a:ext uri="{FF2B5EF4-FFF2-40B4-BE49-F238E27FC236}">
                <a16:creationId xmlns:a16="http://schemas.microsoft.com/office/drawing/2014/main" id="{D8113D89-9F77-EB40-A790-446BDBDD5093}"/>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5" name="直线箭头连接符 74">
            <a:extLst>
              <a:ext uri="{FF2B5EF4-FFF2-40B4-BE49-F238E27FC236}">
                <a16:creationId xmlns:a16="http://schemas.microsoft.com/office/drawing/2014/main" id="{57E29C98-65D4-9B40-AC3A-C0C4DA2FB31B}"/>
              </a:ext>
            </a:extLst>
          </p:cNvPr>
          <p:cNvCxnSpPr>
            <a:cxnSpLocks/>
            <a:stCxn id="62" idx="6"/>
            <a:endCxn id="63"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5445BF55-9C63-7A47-B2B6-DDE1E06A5250}"/>
              </a:ext>
            </a:extLst>
          </p:cNvPr>
          <p:cNvCxnSpPr>
            <a:cxnSpLocks/>
            <a:stCxn id="74" idx="6"/>
            <a:endCxn id="63"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92E1014F-10C7-254C-94F8-1C9BC3EAB1AA}"/>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ysClr val="windowText" lastClr="000000"/>
                          </a:solidFill>
                          <a:latin typeface="Cambria Math" panose="02040503050406030204" pitchFamily="18" charset="0"/>
                        </a:rPr>
                        <m:t>𝟏</m:t>
                      </m:r>
                      <m:r>
                        <a:rPr kumimoji="1" lang="en-US" altLang="zh-CN" sz="1800" b="1" i="1" dirty="0">
                          <a:solidFill>
                            <a:sysClr val="windowText" lastClr="000000"/>
                          </a:solidFill>
                          <a:latin typeface="Cambria Math" panose="02040503050406030204" pitchFamily="18" charset="0"/>
                        </a:rPr>
                        <m:t>−</m:t>
                      </m:r>
                      <m:f>
                        <m:fPr>
                          <m:ctrlPr>
                            <a:rPr kumimoji="1" lang="en-US" altLang="zh-CN" sz="1800" b="1" i="1" dirty="0">
                              <a:solidFill>
                                <a:sysClr val="windowText" lastClr="000000"/>
                              </a:solidFill>
                              <a:latin typeface="Cambria Math" panose="02040503050406030204" pitchFamily="18" charset="0"/>
                            </a:rPr>
                          </m:ctrlPr>
                        </m:fPr>
                        <m:num>
                          <m:r>
                            <a:rPr kumimoji="1" lang="en-US" altLang="zh-CN" sz="1800" b="1" i="1" dirty="0">
                              <a:solidFill>
                                <a:sysClr val="windowText" lastClr="000000"/>
                              </a:solidFill>
                              <a:latin typeface="Cambria Math" panose="02040503050406030204" pitchFamily="18" charset="0"/>
                            </a:rPr>
                            <m:t>𝟏</m:t>
                          </m:r>
                        </m:num>
                        <m:den>
                          <m:r>
                            <a:rPr kumimoji="1" lang="en-US" altLang="zh-CN" sz="1800" b="1" i="1" dirty="0">
                              <a:solidFill>
                                <a:sysClr val="windowText" lastClr="000000"/>
                              </a:solidFill>
                              <a:latin typeface="Cambria Math" panose="02040503050406030204" pitchFamily="18" charset="0"/>
                            </a:rPr>
                            <m:t>𝒏</m:t>
                          </m:r>
                        </m:den>
                      </m:f>
                    </m:oMath>
                  </m:oMathPara>
                </a14:m>
                <a:endParaRPr kumimoji="1" lang="zh-CN" altLang="en-US" sz="1800" b="1" dirty="0">
                  <a:solidFill>
                    <a:sysClr val="windowText" lastClr="000000"/>
                  </a:solidFill>
                </a:endParaRPr>
              </a:p>
            </p:txBody>
          </p:sp>
        </mc:Choice>
        <mc:Fallback xmlns="">
          <p:sp>
            <p:nvSpPr>
              <p:cNvPr id="77" name="文本框 76">
                <a:extLst>
                  <a:ext uri="{FF2B5EF4-FFF2-40B4-BE49-F238E27FC236}">
                    <a16:creationId xmlns:a16="http://schemas.microsoft.com/office/drawing/2014/main" id="{92E1014F-10C7-254C-94F8-1C9BC3EAB1AA}"/>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C81E37D-983F-5C4B-B377-02F7EC4806CE}"/>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FC81E37D-983F-5C4B-B377-02F7EC4806CE}"/>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976DC528-B60F-1B45-A289-6FA7BF2EB19C}"/>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9" name="文本框 78">
                <a:extLst>
                  <a:ext uri="{FF2B5EF4-FFF2-40B4-BE49-F238E27FC236}">
                    <a16:creationId xmlns:a16="http://schemas.microsoft.com/office/drawing/2014/main" id="{976DC528-B60F-1B45-A289-6FA7BF2EB19C}"/>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9EB284C-5057-7544-BFE4-4CF675B0556D}"/>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0" name="文本框 79">
                <a:extLst>
                  <a:ext uri="{FF2B5EF4-FFF2-40B4-BE49-F238E27FC236}">
                    <a16:creationId xmlns:a16="http://schemas.microsoft.com/office/drawing/2014/main" id="{69EB284C-5057-7544-BFE4-4CF675B0556D}"/>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E516F9A-178C-F349-9D7A-D833EB1D2A71}"/>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1" name="文本框 80">
                <a:extLst>
                  <a:ext uri="{FF2B5EF4-FFF2-40B4-BE49-F238E27FC236}">
                    <a16:creationId xmlns:a16="http://schemas.microsoft.com/office/drawing/2014/main" id="{DE516F9A-178C-F349-9D7A-D833EB1D2A71}"/>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8"/>
                <a:stretch>
                  <a:fillRect b="-6977"/>
                </a:stretch>
              </a:blipFill>
            </p:spPr>
            <p:txBody>
              <a:bodyPr/>
              <a:lstStyle/>
              <a:p>
                <a:r>
                  <a:rPr lang="en-US">
                    <a:noFill/>
                  </a:rPr>
                  <a:t> </a:t>
                </a:r>
              </a:p>
            </p:txBody>
          </p:sp>
        </mc:Fallback>
      </mc:AlternateContent>
      <p:sp>
        <p:nvSpPr>
          <p:cNvPr id="83" name="文本框 82">
            <a:extLst>
              <a:ext uri="{FF2B5EF4-FFF2-40B4-BE49-F238E27FC236}">
                <a16:creationId xmlns:a16="http://schemas.microsoft.com/office/drawing/2014/main" id="{6BC05DF6-58C2-5747-908F-AD22412E0A22}"/>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C2957E8A-9E58-A349-AFC6-25B74A9BEAE6}"/>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4" name="文本框 83">
                <a:extLst>
                  <a:ext uri="{FF2B5EF4-FFF2-40B4-BE49-F238E27FC236}">
                    <a16:creationId xmlns:a16="http://schemas.microsoft.com/office/drawing/2014/main" id="{C2957E8A-9E58-A349-AFC6-25B74A9BEAE6}"/>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9"/>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4F884C5-868B-4444-A170-71BC1B0B0F66}"/>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6" name="文本框 85">
                <a:extLst>
                  <a:ext uri="{FF2B5EF4-FFF2-40B4-BE49-F238E27FC236}">
                    <a16:creationId xmlns:a16="http://schemas.microsoft.com/office/drawing/2014/main" id="{E4F884C5-868B-4444-A170-71BC1B0B0F66}"/>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A497731-E2A0-4F4F-A909-74538AB99A95}"/>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87" name="文本框 86">
                <a:extLst>
                  <a:ext uri="{FF2B5EF4-FFF2-40B4-BE49-F238E27FC236}">
                    <a16:creationId xmlns:a16="http://schemas.microsoft.com/office/drawing/2014/main" id="{4A497731-E2A0-4F4F-A909-74538AB99A95}"/>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7502137A-FCBE-9E45-B380-9E141461C213}"/>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88" name="文本框 87">
                <a:extLst>
                  <a:ext uri="{FF2B5EF4-FFF2-40B4-BE49-F238E27FC236}">
                    <a16:creationId xmlns:a16="http://schemas.microsoft.com/office/drawing/2014/main" id="{7502137A-FCBE-9E45-B380-9E141461C213}"/>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2"/>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7A7BBEA-0613-3F41-99E6-8E1C243B48BC}"/>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89" name="文本框 88">
                <a:extLst>
                  <a:ext uri="{FF2B5EF4-FFF2-40B4-BE49-F238E27FC236}">
                    <a16:creationId xmlns:a16="http://schemas.microsoft.com/office/drawing/2014/main" id="{67A7BBEA-0613-3F41-99E6-8E1C243B48BC}"/>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AutoShape 10">
                <a:extLst>
                  <a:ext uri="{FF2B5EF4-FFF2-40B4-BE49-F238E27FC236}">
                    <a16:creationId xmlns:a16="http://schemas.microsoft.com/office/drawing/2014/main" id="{1E92F08E-E72F-4149-9A86-5AB9029BBD13}"/>
                  </a:ext>
                </a:extLst>
              </p:cNvPr>
              <p:cNvSpPr>
                <a:spLocks noChangeArrowheads="1"/>
              </p:cNvSpPr>
              <p:nvPr/>
            </p:nvSpPr>
            <p:spPr bwMode="gray">
              <a:xfrm>
                <a:off x="4656328" y="1793003"/>
                <a:ext cx="8568948" cy="104741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To achieve an </a:t>
                </a:r>
                <a14:m>
                  <m:oMath xmlns:m="http://schemas.openxmlformats.org/officeDocument/2006/math">
                    <m:sSub>
                      <m:sSub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𝟏</m:t>
                        </m:r>
                      </m:sub>
                    </m:sSub>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-error of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𝜺</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we reduce the upper bound of SSPPR queries’ time cost on weighted graphs by an </a:t>
                </a:r>
                <a14:m>
                  <m:oMath xmlns:m="http://schemas.openxmlformats.org/officeDocument/2006/math">
                    <m:r>
                      <m:rPr>
                        <m:sty m:val="p"/>
                      </m:rPr>
                      <a:rPr lang="en-US" altLang="zh-CN" sz="2200" b="0"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O</m:t>
                    </m:r>
                    <m:d>
                      <m:dPr>
                        <m:ctrlP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func>
                          <m:func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∈(0,1)</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factor</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0" name="AutoShape 10">
                <a:extLst>
                  <a:ext uri="{FF2B5EF4-FFF2-40B4-BE49-F238E27FC236}">
                    <a16:creationId xmlns:a16="http://schemas.microsoft.com/office/drawing/2014/main" id="{1E92F08E-E72F-4149-9A86-5AB9029BBD13}"/>
                  </a:ext>
                </a:extLst>
              </p:cNvPr>
              <p:cNvSpPr>
                <a:spLocks noRot="1" noChangeAspect="1" noMove="1" noResize="1" noEditPoints="1" noAdjustHandles="1" noChangeArrowheads="1" noChangeShapeType="1" noTextEdit="1"/>
              </p:cNvSpPr>
              <p:nvPr/>
            </p:nvSpPr>
            <p:spPr bwMode="gray">
              <a:xfrm>
                <a:off x="4656328" y="1793003"/>
                <a:ext cx="8568948" cy="1047411"/>
              </a:xfrm>
              <a:prstGeom prst="roundRect">
                <a:avLst>
                  <a:gd name="adj" fmla="val 0"/>
                </a:avLst>
              </a:prstGeom>
              <a:blipFill>
                <a:blip r:embed="rId14"/>
                <a:stretch>
                  <a:fillRect l="-296" t="-3614" r="-740"/>
                </a:stretch>
              </a:blipFill>
              <a:ln w="9525">
                <a:noFill/>
                <a:round/>
                <a:headEnd/>
                <a:tailEnd/>
              </a:ln>
              <a:effectLst/>
            </p:spPr>
            <p:txBody>
              <a:bodyPr/>
              <a:lstStyle/>
              <a:p>
                <a:r>
                  <a:rPr lang="en-US">
                    <a:noFill/>
                  </a:rPr>
                  <a:t> </a:t>
                </a:r>
              </a:p>
            </p:txBody>
          </p:sp>
        </mc:Fallback>
      </mc:AlternateContent>
      <p:sp>
        <p:nvSpPr>
          <p:cNvPr id="91" name="左大括号 90">
            <a:extLst>
              <a:ext uri="{FF2B5EF4-FFF2-40B4-BE49-F238E27FC236}">
                <a16:creationId xmlns:a16="http://schemas.microsoft.com/office/drawing/2014/main" id="{D5E27BE7-20D5-2D4D-851C-0AF832901F43}"/>
              </a:ext>
            </a:extLst>
          </p:cNvPr>
          <p:cNvSpPr/>
          <p:nvPr/>
        </p:nvSpPr>
        <p:spPr>
          <a:xfrm rot="16200000">
            <a:off x="7337614" y="2356548"/>
            <a:ext cx="309342" cy="2747971"/>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文本框 91">
            <a:extLst>
              <a:ext uri="{FF2B5EF4-FFF2-40B4-BE49-F238E27FC236}">
                <a16:creationId xmlns:a16="http://schemas.microsoft.com/office/drawing/2014/main" id="{6DCA19F9-6EDA-3045-819B-DFA20CCFD910}"/>
              </a:ext>
            </a:extLst>
          </p:cNvPr>
          <p:cNvSpPr txBox="1"/>
          <p:nvPr/>
        </p:nvSpPr>
        <p:spPr bwMode="auto">
          <a:xfrm>
            <a:off x="6842791" y="3915557"/>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Our Bound</a:t>
            </a:r>
          </a:p>
        </p:txBody>
      </p:sp>
      <p:sp>
        <p:nvSpPr>
          <p:cNvPr id="94" name="文本框 93">
            <a:extLst>
              <a:ext uri="{FF2B5EF4-FFF2-40B4-BE49-F238E27FC236}">
                <a16:creationId xmlns:a16="http://schemas.microsoft.com/office/drawing/2014/main" id="{4A6BFD33-8E20-804F-A3C8-9D2AE9E2DEC0}"/>
              </a:ext>
            </a:extLst>
          </p:cNvPr>
          <p:cNvSpPr txBox="1"/>
          <p:nvPr/>
        </p:nvSpPr>
        <p:spPr bwMode="auto">
          <a:xfrm>
            <a:off x="10645059" y="3915557"/>
            <a:ext cx="159392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SOTA Bound</a:t>
            </a:r>
          </a:p>
        </p:txBody>
      </p:sp>
      <mc:AlternateContent xmlns:mc="http://schemas.openxmlformats.org/markup-compatibility/2006" xmlns:a14="http://schemas.microsoft.com/office/drawing/2010/main">
        <mc:Choice Requires="a14">
          <p:sp>
            <p:nvSpPr>
              <p:cNvPr id="95" name="AutoShape 10">
                <a:extLst>
                  <a:ext uri="{FF2B5EF4-FFF2-40B4-BE49-F238E27FC236}">
                    <a16:creationId xmlns:a16="http://schemas.microsoft.com/office/drawing/2014/main" id="{338941C6-6823-D847-8B36-ED398AEE491E}"/>
                  </a:ext>
                </a:extLst>
              </p:cNvPr>
              <p:cNvSpPr>
                <a:spLocks noChangeArrowheads="1"/>
              </p:cNvSpPr>
              <p:nvPr/>
            </p:nvSpPr>
            <p:spPr bwMode="gray">
              <a:xfrm>
                <a:off x="4744904" y="4315780"/>
                <a:ext cx="8718211" cy="3027598"/>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𝜑</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angle</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between vectors </a:t>
                </a: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𝜁</m:t>
                        </m:r>
                      </m:e>
                    </m:acc>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a:t>
                </a: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𝜒</m:t>
                        </m:r>
                      </m:e>
                    </m:acc>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𝜁</m:t>
                        </m:r>
                      </m:e>
                    </m:acc>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𝑚</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the </a:t>
                </a:r>
                <a14:m>
                  <m:oMath xmlns:m="http://schemas.openxmlformats.org/officeDocument/2006/math">
                    <m:sSup>
                      <m:sSup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𝑖</m:t>
                        </m:r>
                      </m:e>
                      <m:sup>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𝑡h</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entry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𝜁</m:t>
                        </m:r>
                      </m:e>
                    </m:acc>
                    <m:d>
                      <m:d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𝑖</m:t>
                        </m:r>
                      </m:e>
                    </m:d>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𝑢𝑣</m:t>
                            </m:r>
                          </m:sub>
                        </m:sSub>
                      </m:e>
                    </m:ra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𝜒</m:t>
                        </m:r>
                      </m:e>
                    </m:acc>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𝑚</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an all-one vector. </a:t>
                </a:r>
              </a:p>
              <a:p>
                <a:pPr marL="17100" lvl="1" eaLnBrk="0" hangingPunct="0">
                  <a:spcBef>
                    <a:spcPts val="300"/>
                  </a:spcBef>
                  <a:buSzPct val="80000"/>
                  <a:defRPr/>
                </a:pPr>
                <a:endParaRPr lang="en-US" altLang="zh-CN" sz="1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more unbalanced the weighted graph is,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he smaller </a:t>
                </a:r>
                <a14:m>
                  <m:oMath xmlns:m="http://schemas.openxmlformats.org/officeDocument/2006/math">
                    <m:func>
                      <m:funcPr>
                        <m:ctrlPr>
                          <a:rPr lang="en-US" altLang="zh-CN" sz="2200"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200"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200" b="1" i="0"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200"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200"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𝝋</m:t>
                        </m:r>
                      </m:e>
                    </m:func>
                    <m:r>
                      <a:rPr lang="en-US" altLang="zh-CN" sz="2200"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 </m:t>
                    </m:r>
                  </m:oMath>
                </a14:m>
                <a:r>
                  <a:rPr lang="en-US" altLang="zh-CN" sz="22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a:t>
                </a:r>
              </a:p>
              <a:p>
                <a:pPr marL="869503" lvl="2" indent="-342900" eaLnBrk="0" hangingPunct="0">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some severely unbalanced graphs (e.g., each node shares the same structure as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as shown left), </a:t>
                </a:r>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our method outperforms the SOTA method by a </a:t>
                </a:r>
                <a14:m>
                  <m:oMath xmlns:m="http://schemas.openxmlformats.org/officeDocument/2006/math">
                    <m:r>
                      <m:rPr>
                        <m:sty m:val="p"/>
                      </m:rPr>
                      <a:rPr lang="en-US" altLang="zh-CN" sz="2200" b="0"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Θ</m:t>
                    </m:r>
                    <m: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factor. </a:t>
                </a:r>
                <a:endPar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5" name="AutoShape 10">
                <a:extLst>
                  <a:ext uri="{FF2B5EF4-FFF2-40B4-BE49-F238E27FC236}">
                    <a16:creationId xmlns:a16="http://schemas.microsoft.com/office/drawing/2014/main" id="{338941C6-6823-D847-8B36-ED398AEE491E}"/>
                  </a:ext>
                </a:extLst>
              </p:cNvPr>
              <p:cNvSpPr>
                <a:spLocks noRot="1" noChangeAspect="1" noMove="1" noResize="1" noEditPoints="1" noAdjustHandles="1" noChangeArrowheads="1" noChangeShapeType="1" noTextEdit="1"/>
              </p:cNvSpPr>
              <p:nvPr/>
            </p:nvSpPr>
            <p:spPr bwMode="gray">
              <a:xfrm>
                <a:off x="4744904" y="4315780"/>
                <a:ext cx="8718211" cy="3027598"/>
              </a:xfrm>
              <a:prstGeom prst="roundRect">
                <a:avLst>
                  <a:gd name="adj" fmla="val 0"/>
                </a:avLst>
              </a:prstGeom>
              <a:blipFill>
                <a:blip r:embed="rId15"/>
                <a:stretch>
                  <a:fillRect l="-145" t="-1250" r="-1308" b="-3333"/>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43DF4ED8-48C4-B243-99FD-D0005E9E3D53}"/>
                  </a:ext>
                </a:extLst>
              </p:cNvPr>
              <p:cNvSpPr txBox="1"/>
              <p:nvPr/>
            </p:nvSpPr>
            <p:spPr bwMode="auto">
              <a:xfrm>
                <a:off x="5381651" y="2603289"/>
                <a:ext cx="6911788" cy="93320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d>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1</m:t>
                              </m:r>
                            </m:sub>
                          </m:sSub>
                        </m:den>
                      </m:f>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naryPr>
                                <m:sub>
                                  <m:d>
                                    <m:d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dPr>
                                    <m:e>
                                      <m:r>
                                        <m:rPr>
                                          <m:brk m:alnAt="7"/>
                                        </m:r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𝐸</m:t>
                                  </m:r>
                                </m:sub>
                                <m:sup/>
                                <m:e>
                                  <m:rad>
                                    <m:radPr>
                                      <m:degHide m:val="on"/>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e>
                              </m:nary>
                            </m:e>
                          </m:d>
                        </m:e>
                        <m: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𝟏</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𝜶</m:t>
                          </m:r>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000" b="1" i="0"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𝐜𝐨𝐬</m:t>
                                  </m:r>
                                </m:e>
                                <m:sup>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r>
                                <a:rPr lang="en-US" altLang="zh-CN" sz="20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func>
                        </m:e>
                      </m:d>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𝑚</m:t>
                          </m:r>
                        </m:num>
                        <m:den>
                          <m:r>
                            <a:rPr lang="en-US" altLang="zh-CN" sz="2000" b="0" i="1" dirty="0">
                              <a:latin typeface="Cambria Math" panose="02040503050406030204" pitchFamily="18" charset="0"/>
                              <a:ea typeface="楷体" panose="02010609060101010101" pitchFamily="49" charset="-122"/>
                              <a:cs typeface="Times New Roman" panose="02020603050405020304" pitchFamily="18" charset="0"/>
                            </a:rPr>
                            <m:t>𝛼𝜀</m:t>
                          </m:r>
                        </m:den>
                      </m:f>
                    </m:oMath>
                  </m:oMathPara>
                </a14:m>
                <a:endParaRPr lang="en-US"/>
              </a:p>
            </p:txBody>
          </p:sp>
        </mc:Choice>
        <mc:Fallback xmlns="">
          <p:sp>
            <p:nvSpPr>
              <p:cNvPr id="97" name="文本框 96">
                <a:extLst>
                  <a:ext uri="{FF2B5EF4-FFF2-40B4-BE49-F238E27FC236}">
                    <a16:creationId xmlns:a16="http://schemas.microsoft.com/office/drawing/2014/main" id="{43DF4ED8-48C4-B243-99FD-D0005E9E3D53}"/>
                  </a:ext>
                </a:extLst>
              </p:cNvPr>
              <p:cNvSpPr txBox="1">
                <a:spLocks noRot="1" noChangeAspect="1" noMove="1" noResize="1" noEditPoints="1" noAdjustHandles="1" noChangeArrowheads="1" noChangeShapeType="1" noTextEdit="1"/>
              </p:cNvSpPr>
              <p:nvPr/>
            </p:nvSpPr>
            <p:spPr bwMode="auto">
              <a:xfrm>
                <a:off x="5381651" y="2603289"/>
                <a:ext cx="6911788" cy="933204"/>
              </a:xfrm>
              <a:prstGeom prst="rect">
                <a:avLst/>
              </a:prstGeom>
              <a:blipFill>
                <a:blip r:embed="rId16"/>
                <a:stretch>
                  <a:fillRect t="-105333" b="-150667"/>
                </a:stretch>
              </a:blipFill>
              <a:ln w="9525" algn="ctr">
                <a:noFill/>
                <a:miter lim="800000"/>
                <a:headEnd/>
                <a:tailEnd/>
              </a:ln>
              <a:effectLst/>
            </p:spPr>
            <p:txBody>
              <a:bodyPr/>
              <a:lstStyle/>
              <a:p>
                <a:r>
                  <a:rPr lang="en-US">
                    <a:noFill/>
                  </a:rPr>
                  <a:t> </a:t>
                </a:r>
              </a:p>
            </p:txBody>
          </p:sp>
        </mc:Fallback>
      </mc:AlternateContent>
      <p:cxnSp>
        <p:nvCxnSpPr>
          <p:cNvPr id="6" name="直线箭头连接符 5">
            <a:extLst>
              <a:ext uri="{FF2B5EF4-FFF2-40B4-BE49-F238E27FC236}">
                <a16:creationId xmlns:a16="http://schemas.microsoft.com/office/drawing/2014/main" id="{C00F2CA5-E37D-F14D-B651-E203F50F6C1E}"/>
              </a:ext>
            </a:extLst>
          </p:cNvPr>
          <p:cNvCxnSpPr>
            <a:cxnSpLocks/>
          </p:cNvCxnSpPr>
          <p:nvPr/>
        </p:nvCxnSpPr>
        <p:spPr>
          <a:xfrm>
            <a:off x="11365139" y="3348096"/>
            <a:ext cx="0" cy="567461"/>
          </a:xfrm>
          <a:prstGeom prst="straightConnector1">
            <a:avLst/>
          </a:prstGeom>
          <a:ln w="19050">
            <a:solidFill>
              <a:srgbClr val="005AAA"/>
            </a:solidFill>
            <a:headEnd w="lg" len="lg"/>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250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7" name="AutoShape 10">
            <a:extLst>
              <a:ext uri="{FF2B5EF4-FFF2-40B4-BE49-F238E27FC236}">
                <a16:creationId xmlns:a16="http://schemas.microsoft.com/office/drawing/2014/main" id="{1955EC6A-ACE2-7D43-A5F2-936F3E4315A9}"/>
              </a:ext>
            </a:extLst>
          </p:cNvPr>
          <p:cNvSpPr>
            <a:spLocks noChangeArrowheads="1"/>
          </p:cNvSpPr>
          <p:nvPr/>
        </p:nvSpPr>
        <p:spPr bwMode="gray">
          <a:xfrm>
            <a:off x="1057736" y="1810826"/>
            <a:ext cx="11571254" cy="3452187"/>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personalized ranking results incorporating user preference or feedback embedded in the edge weight are highly valued in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social network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[KDD’11, KDD’12, KDD’15]</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spcBef>
                <a:spcPts val="300"/>
              </a:spcBef>
              <a:buSzPct val="80000"/>
              <a:defRPr/>
            </a:pPr>
            <a:endParaRPr lang="en-US" altLang="zh-CN" sz="5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Taking into account the importance of page links</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shows increasingly significance for the performance of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web page ranking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[CNSR’ 04]. </a:t>
            </a:r>
          </a:p>
          <a:p>
            <a:pPr marL="17100" lvl="1" eaLnBrk="0" hangingPunct="0">
              <a:spcBef>
                <a:spcPts val="300"/>
              </a:spcBef>
              <a:buSzPct val="80000"/>
              <a:defRPr/>
            </a:pPr>
            <a:endParaRPr lang="en-US" altLang="zh-CN" sz="5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In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local clustering</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computing SSPPR queries on motif-based weighted graphs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can effectively capture the high-order information of network structure</a:t>
            </a:r>
            <a:r>
              <a:rPr lang="en-US" altLang="zh-CN" dirty="0">
                <a:latin typeface="Times New Roman" panose="02020603050405020304" pitchFamily="18" charset="0"/>
                <a:ea typeface="楷体" panose="02010609060101010101" pitchFamily="49" charset="-122"/>
                <a:cs typeface="Times New Roman" panose="02020603050405020304" pitchFamily="18" charset="0"/>
              </a:rPr>
              <a:t>[KDD’17]. </a:t>
            </a:r>
          </a:p>
          <a:p>
            <a:pPr marL="17100" lvl="1" eaLnBrk="0" hangingPunct="0">
              <a:spcBef>
                <a:spcPts val="300"/>
              </a:spcBef>
              <a:buSzPct val="80000"/>
              <a:defRPr/>
            </a:pPr>
            <a:endParaRPr lang="en-US" altLang="zh-CN" sz="5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p:txBody>
      </p:sp>
      <p:grpSp>
        <p:nvGrpSpPr>
          <p:cNvPr id="38" name="组合 37">
            <a:extLst>
              <a:ext uri="{FF2B5EF4-FFF2-40B4-BE49-F238E27FC236}">
                <a16:creationId xmlns:a16="http://schemas.microsoft.com/office/drawing/2014/main" id="{D4ED9E86-3565-8C40-A81E-A1D33F11D4BA}"/>
              </a:ext>
            </a:extLst>
          </p:cNvPr>
          <p:cNvGrpSpPr/>
          <p:nvPr/>
        </p:nvGrpSpPr>
        <p:grpSpPr>
          <a:xfrm>
            <a:off x="5105752" y="5612219"/>
            <a:ext cx="2380753" cy="1328989"/>
            <a:chOff x="6620580" y="2539710"/>
            <a:chExt cx="5114455" cy="3905481"/>
          </a:xfrm>
        </p:grpSpPr>
        <p:pic>
          <p:nvPicPr>
            <p:cNvPr id="39" name="图形 38" descr="文档">
              <a:extLst>
                <a:ext uri="{FF2B5EF4-FFF2-40B4-BE49-F238E27FC236}">
                  <a16:creationId xmlns:a16="http://schemas.microsoft.com/office/drawing/2014/main" id="{917F8471-FF18-F34E-8AC2-8D4515F79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3649" y="2539710"/>
              <a:ext cx="1512168" cy="1512168"/>
            </a:xfrm>
            <a:prstGeom prst="rect">
              <a:avLst/>
            </a:prstGeom>
          </p:spPr>
        </p:pic>
        <p:pic>
          <p:nvPicPr>
            <p:cNvPr id="40" name="图形 39" descr="文档">
              <a:extLst>
                <a:ext uri="{FF2B5EF4-FFF2-40B4-BE49-F238E27FC236}">
                  <a16:creationId xmlns:a16="http://schemas.microsoft.com/office/drawing/2014/main" id="{871E8EB9-4A86-864E-81A5-AA72FAC266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0710" y="2733050"/>
              <a:ext cx="861628" cy="861628"/>
            </a:xfrm>
            <a:prstGeom prst="rect">
              <a:avLst/>
            </a:prstGeom>
          </p:spPr>
        </p:pic>
        <p:pic>
          <p:nvPicPr>
            <p:cNvPr id="41" name="图形 40" descr="文档">
              <a:extLst>
                <a:ext uri="{FF2B5EF4-FFF2-40B4-BE49-F238E27FC236}">
                  <a16:creationId xmlns:a16="http://schemas.microsoft.com/office/drawing/2014/main" id="{D3D04857-0D95-2B44-A024-0A05A8860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2021" y="4639249"/>
              <a:ext cx="861628" cy="861628"/>
            </a:xfrm>
            <a:prstGeom prst="rect">
              <a:avLst/>
            </a:prstGeom>
          </p:spPr>
        </p:pic>
        <p:pic>
          <p:nvPicPr>
            <p:cNvPr id="42" name="图形 41" descr="文档">
              <a:extLst>
                <a:ext uri="{FF2B5EF4-FFF2-40B4-BE49-F238E27FC236}">
                  <a16:creationId xmlns:a16="http://schemas.microsoft.com/office/drawing/2014/main" id="{E075D8D7-B5F7-7442-86B3-E1E3B7757F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0606" y="4161366"/>
              <a:ext cx="1128712" cy="1128712"/>
            </a:xfrm>
            <a:prstGeom prst="rect">
              <a:avLst/>
            </a:prstGeom>
          </p:spPr>
        </p:pic>
        <p:pic>
          <p:nvPicPr>
            <p:cNvPr id="43" name="图形 42" descr="文档">
              <a:extLst>
                <a:ext uri="{FF2B5EF4-FFF2-40B4-BE49-F238E27FC236}">
                  <a16:creationId xmlns:a16="http://schemas.microsoft.com/office/drawing/2014/main" id="{44BDAFEB-0386-654B-90CB-3504FE3EF3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52774" y="3958661"/>
              <a:ext cx="582261" cy="582261"/>
            </a:xfrm>
            <a:prstGeom prst="rect">
              <a:avLst/>
            </a:prstGeom>
          </p:spPr>
        </p:pic>
        <p:pic>
          <p:nvPicPr>
            <p:cNvPr id="44" name="图形 43" descr="文档">
              <a:extLst>
                <a:ext uri="{FF2B5EF4-FFF2-40B4-BE49-F238E27FC236}">
                  <a16:creationId xmlns:a16="http://schemas.microsoft.com/office/drawing/2014/main" id="{961035A4-CCB9-FF43-8F8B-34C133AF4A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8178" y="5492689"/>
              <a:ext cx="582261" cy="582261"/>
            </a:xfrm>
            <a:prstGeom prst="rect">
              <a:avLst/>
            </a:prstGeom>
          </p:spPr>
        </p:pic>
        <p:pic>
          <p:nvPicPr>
            <p:cNvPr id="45" name="图形 44" descr="文档">
              <a:extLst>
                <a:ext uri="{FF2B5EF4-FFF2-40B4-BE49-F238E27FC236}">
                  <a16:creationId xmlns:a16="http://schemas.microsoft.com/office/drawing/2014/main" id="{16B699DA-3882-2141-BB36-40674D3FFC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71142" y="5862930"/>
              <a:ext cx="582261" cy="582261"/>
            </a:xfrm>
            <a:prstGeom prst="rect">
              <a:avLst/>
            </a:prstGeom>
          </p:spPr>
        </p:pic>
        <p:pic>
          <p:nvPicPr>
            <p:cNvPr id="46" name="图形 45" descr="文档">
              <a:extLst>
                <a:ext uri="{FF2B5EF4-FFF2-40B4-BE49-F238E27FC236}">
                  <a16:creationId xmlns:a16="http://schemas.microsoft.com/office/drawing/2014/main" id="{6A474788-309F-5445-8ABA-C946266834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95937" y="5712717"/>
              <a:ext cx="582261" cy="582261"/>
            </a:xfrm>
            <a:prstGeom prst="rect">
              <a:avLst/>
            </a:prstGeom>
          </p:spPr>
        </p:pic>
        <p:pic>
          <p:nvPicPr>
            <p:cNvPr id="47" name="图形 46" descr="文档">
              <a:extLst>
                <a:ext uri="{FF2B5EF4-FFF2-40B4-BE49-F238E27FC236}">
                  <a16:creationId xmlns:a16="http://schemas.microsoft.com/office/drawing/2014/main" id="{5D84B611-C3C5-9C45-B9C0-ACEF70473B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52774" y="4875524"/>
              <a:ext cx="582261" cy="582261"/>
            </a:xfrm>
            <a:prstGeom prst="rect">
              <a:avLst/>
            </a:prstGeom>
          </p:spPr>
        </p:pic>
        <p:cxnSp>
          <p:nvCxnSpPr>
            <p:cNvPr id="48" name="直线箭头连接符 47">
              <a:extLst>
                <a:ext uri="{FF2B5EF4-FFF2-40B4-BE49-F238E27FC236}">
                  <a16:creationId xmlns:a16="http://schemas.microsoft.com/office/drawing/2014/main" id="{A1897210-4F5C-E443-9D20-0C04D6133B83}"/>
                </a:ext>
              </a:extLst>
            </p:cNvPr>
            <p:cNvCxnSpPr>
              <a:cxnSpLocks/>
            </p:cNvCxnSpPr>
            <p:nvPr/>
          </p:nvCxnSpPr>
          <p:spPr>
            <a:xfrm flipV="1">
              <a:off x="9257150" y="5035159"/>
              <a:ext cx="420304" cy="422626"/>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9" name="直线箭头连接符 48">
              <a:extLst>
                <a:ext uri="{FF2B5EF4-FFF2-40B4-BE49-F238E27FC236}">
                  <a16:creationId xmlns:a16="http://schemas.microsoft.com/office/drawing/2014/main" id="{9E257548-DAAD-D647-B95B-FE672EDB57EF}"/>
                </a:ext>
              </a:extLst>
            </p:cNvPr>
            <p:cNvCxnSpPr>
              <a:cxnSpLocks/>
            </p:cNvCxnSpPr>
            <p:nvPr/>
          </p:nvCxnSpPr>
          <p:spPr>
            <a:xfrm flipV="1">
              <a:off x="10071390" y="5281410"/>
              <a:ext cx="0" cy="537782"/>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0" name="直线箭头连接符 49">
              <a:extLst>
                <a:ext uri="{FF2B5EF4-FFF2-40B4-BE49-F238E27FC236}">
                  <a16:creationId xmlns:a16="http://schemas.microsoft.com/office/drawing/2014/main" id="{DDBD6351-5B8E-3D45-9215-55204DBC5217}"/>
                </a:ext>
              </a:extLst>
            </p:cNvPr>
            <p:cNvCxnSpPr>
              <a:cxnSpLocks/>
            </p:cNvCxnSpPr>
            <p:nvPr/>
          </p:nvCxnSpPr>
          <p:spPr>
            <a:xfrm flipH="1" flipV="1">
              <a:off x="10532934" y="5290080"/>
              <a:ext cx="236384" cy="2992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4A6B2E02-4CA3-4F42-AB53-CB97B73F1E6F}"/>
                </a:ext>
              </a:extLst>
            </p:cNvPr>
            <p:cNvCxnSpPr>
              <a:cxnSpLocks/>
              <a:stCxn id="47" idx="1"/>
            </p:cNvCxnSpPr>
            <p:nvPr/>
          </p:nvCxnSpPr>
          <p:spPr>
            <a:xfrm flipH="1" flipV="1">
              <a:off x="10651126" y="4955141"/>
              <a:ext cx="501648" cy="2115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601D7190-7E28-3E45-9A50-26F8C88DE1C0}"/>
                </a:ext>
              </a:extLst>
            </p:cNvPr>
            <p:cNvCxnSpPr>
              <a:cxnSpLocks/>
            </p:cNvCxnSpPr>
            <p:nvPr/>
          </p:nvCxnSpPr>
          <p:spPr>
            <a:xfrm flipH="1">
              <a:off x="10623929" y="4372880"/>
              <a:ext cx="563287" cy="291077"/>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3" name="直线箭头连接符 52">
              <a:extLst>
                <a:ext uri="{FF2B5EF4-FFF2-40B4-BE49-F238E27FC236}">
                  <a16:creationId xmlns:a16="http://schemas.microsoft.com/office/drawing/2014/main" id="{970D680B-B6AE-C148-8CB1-2075792571D6}"/>
                </a:ext>
              </a:extLst>
            </p:cNvPr>
            <p:cNvCxnSpPr>
              <a:cxnSpLocks/>
              <a:endCxn id="39" idx="2"/>
            </p:cNvCxnSpPr>
            <p:nvPr/>
          </p:nvCxnSpPr>
          <p:spPr>
            <a:xfrm flipH="1" flipV="1">
              <a:off x="8859733" y="4051878"/>
              <a:ext cx="198612" cy="1387809"/>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4" name="直线箭头连接符 53">
              <a:extLst>
                <a:ext uri="{FF2B5EF4-FFF2-40B4-BE49-F238E27FC236}">
                  <a16:creationId xmlns:a16="http://schemas.microsoft.com/office/drawing/2014/main" id="{6B149EB1-ECE1-784E-8192-2B42708B34DB}"/>
                </a:ext>
              </a:extLst>
            </p:cNvPr>
            <p:cNvCxnSpPr>
              <a:cxnSpLocks/>
            </p:cNvCxnSpPr>
            <p:nvPr/>
          </p:nvCxnSpPr>
          <p:spPr>
            <a:xfrm flipH="1" flipV="1">
              <a:off x="9441801" y="3666365"/>
              <a:ext cx="483944" cy="49500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5" name="直线箭头连接符 54">
              <a:extLst>
                <a:ext uri="{FF2B5EF4-FFF2-40B4-BE49-F238E27FC236}">
                  <a16:creationId xmlns:a16="http://schemas.microsoft.com/office/drawing/2014/main" id="{65B3F460-FFA6-C745-B3BC-780F517B5DAE}"/>
                </a:ext>
              </a:extLst>
            </p:cNvPr>
            <p:cNvCxnSpPr>
              <a:cxnSpLocks/>
              <a:stCxn id="42" idx="1"/>
              <a:endCxn id="41" idx="3"/>
            </p:cNvCxnSpPr>
            <p:nvPr/>
          </p:nvCxnSpPr>
          <p:spPr>
            <a:xfrm flipH="1">
              <a:off x="8103649" y="4725722"/>
              <a:ext cx="1536957" cy="34434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361E08CD-D094-AF4D-A476-EE4490518AB1}"/>
                </a:ext>
              </a:extLst>
            </p:cNvPr>
            <p:cNvCxnSpPr>
              <a:cxnSpLocks/>
              <a:stCxn id="41" idx="0"/>
            </p:cNvCxnSpPr>
            <p:nvPr/>
          </p:nvCxnSpPr>
          <p:spPr>
            <a:xfrm flipV="1">
              <a:off x="7672835" y="3868834"/>
              <a:ext cx="616555" cy="770415"/>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pic>
          <p:nvPicPr>
            <p:cNvPr id="57" name="图形 56" descr="文档">
              <a:extLst>
                <a:ext uri="{FF2B5EF4-FFF2-40B4-BE49-F238E27FC236}">
                  <a16:creationId xmlns:a16="http://schemas.microsoft.com/office/drawing/2014/main" id="{84C6D0D1-3C75-244C-BAA6-D9AF9753AA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0580" y="3528657"/>
              <a:ext cx="770415" cy="770415"/>
            </a:xfrm>
            <a:prstGeom prst="rect">
              <a:avLst/>
            </a:prstGeom>
          </p:spPr>
        </p:pic>
        <p:cxnSp>
          <p:nvCxnSpPr>
            <p:cNvPr id="58" name="直线箭头连接符 57">
              <a:extLst>
                <a:ext uri="{FF2B5EF4-FFF2-40B4-BE49-F238E27FC236}">
                  <a16:creationId xmlns:a16="http://schemas.microsoft.com/office/drawing/2014/main" id="{EBEC243B-E49E-E345-868A-D2D3F1971A75}"/>
                </a:ext>
              </a:extLst>
            </p:cNvPr>
            <p:cNvCxnSpPr>
              <a:cxnSpLocks/>
            </p:cNvCxnSpPr>
            <p:nvPr/>
          </p:nvCxnSpPr>
          <p:spPr>
            <a:xfrm flipH="1" flipV="1">
              <a:off x="7125017" y="4350762"/>
              <a:ext cx="250481" cy="288487"/>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9" name="直线箭头连接符 58">
              <a:extLst>
                <a:ext uri="{FF2B5EF4-FFF2-40B4-BE49-F238E27FC236}">
                  <a16:creationId xmlns:a16="http://schemas.microsoft.com/office/drawing/2014/main" id="{DB2D601D-5A16-F347-86E8-4C10227860DA}"/>
                </a:ext>
              </a:extLst>
            </p:cNvPr>
            <p:cNvCxnSpPr>
              <a:cxnSpLocks/>
              <a:endCxn id="39" idx="3"/>
            </p:cNvCxnSpPr>
            <p:nvPr/>
          </p:nvCxnSpPr>
          <p:spPr>
            <a:xfrm flipH="1">
              <a:off x="9615817" y="3295794"/>
              <a:ext cx="693384" cy="0"/>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EDC8CDF8-8C86-7945-92F7-301E2495109D}"/>
                </a:ext>
              </a:extLst>
            </p:cNvPr>
            <p:cNvCxnSpPr>
              <a:cxnSpLocks/>
            </p:cNvCxnSpPr>
            <p:nvPr/>
          </p:nvCxnSpPr>
          <p:spPr>
            <a:xfrm flipV="1">
              <a:off x="7390995" y="3383394"/>
              <a:ext cx="898395" cy="407402"/>
            </a:xfrm>
            <a:prstGeom prst="straightConnector1">
              <a:avLst/>
            </a:prstGeom>
            <a:ln w="28575">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grpSp>
      <p:pic>
        <p:nvPicPr>
          <p:cNvPr id="61" name="Picture 2" descr="download free images and Illustrations : Illustration of people network icon  design | Network icon, Icon design, Freelance graphic design">
            <a:extLst>
              <a:ext uri="{FF2B5EF4-FFF2-40B4-BE49-F238E27FC236}">
                <a16:creationId xmlns:a16="http://schemas.microsoft.com/office/drawing/2014/main" id="{C664D288-C192-1B48-AF95-A0D398E2112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373" t="14914" r="8992" b="10100"/>
          <a:stretch/>
        </p:blipFill>
        <p:spPr bwMode="auto">
          <a:xfrm>
            <a:off x="1047801" y="5422237"/>
            <a:ext cx="1283214" cy="12907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0D7E3A1-71CD-5943-B1F2-B2E1226AD0FD}"/>
                  </a:ext>
                </a:extLst>
              </p:cNvPr>
              <p:cNvSpPr txBox="1"/>
              <p:nvPr/>
            </p:nvSpPr>
            <p:spPr bwMode="auto">
              <a:xfrm>
                <a:off x="2379535" y="5255146"/>
                <a:ext cx="2082580"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𝐴</m:t>
                        </m:r>
                      </m:e>
                      <m:sub>
                        <m:r>
                          <a:rPr lang="en-US" sz="1800" b="0" i="1" dirty="0">
                            <a:solidFill>
                              <a:prstClr val="black"/>
                            </a:solidFill>
                            <a:latin typeface="Cambria Math" panose="02040503050406030204" pitchFamily="18" charset="0"/>
                          </a:rPr>
                          <m:t>𝑢𝑣</m:t>
                        </m:r>
                      </m:sub>
                    </m:sSub>
                  </m:oMath>
                </a14:m>
                <a:r>
                  <a:rPr lang="en-US" sz="1800" dirty="0">
                    <a:solidFill>
                      <a:prstClr val="black"/>
                    </a:solidFill>
                    <a:latin typeface="Times New Roman" panose="02020603050405020304" pitchFamily="18" charset="0"/>
                    <a:cs typeface="Times New Roman" panose="02020603050405020304" pitchFamily="18" charset="0"/>
                  </a:rPr>
                  <a:t>: user preference or feedback.</a:t>
                </a:r>
              </a:p>
            </p:txBody>
          </p:sp>
        </mc:Choice>
        <mc:Fallback xmlns="">
          <p:sp>
            <p:nvSpPr>
              <p:cNvPr id="2" name="文本框 1">
                <a:extLst>
                  <a:ext uri="{FF2B5EF4-FFF2-40B4-BE49-F238E27FC236}">
                    <a16:creationId xmlns:a16="http://schemas.microsoft.com/office/drawing/2014/main" id="{00D7E3A1-71CD-5943-B1F2-B2E1226AD0FD}"/>
                  </a:ext>
                </a:extLst>
              </p:cNvPr>
              <p:cNvSpPr txBox="1">
                <a:spLocks noRot="1" noChangeAspect="1" noMove="1" noResize="1" noEditPoints="1" noAdjustHandles="1" noChangeArrowheads="1" noChangeShapeType="1" noTextEdit="1"/>
              </p:cNvSpPr>
              <p:nvPr/>
            </p:nvSpPr>
            <p:spPr bwMode="auto">
              <a:xfrm>
                <a:off x="2379535" y="5255146"/>
                <a:ext cx="2082580" cy="645796"/>
              </a:xfrm>
              <a:prstGeom prst="rect">
                <a:avLst/>
              </a:prstGeom>
              <a:blipFill>
                <a:blip r:embed="rId14"/>
                <a:stretch>
                  <a:fillRect l="-2424" t="-3846" r="-4242" b="-13462"/>
                </a:stretch>
              </a:blipFill>
              <a:ln w="9525" algn="ctr">
                <a:noFill/>
                <a:miter lim="800000"/>
                <a:headEnd/>
                <a:tailEnd/>
              </a:ln>
              <a:effectLst/>
            </p:spPr>
            <p:txBody>
              <a:bodyPr/>
              <a:lstStyle/>
              <a:p>
                <a:r>
                  <a:rPr lang="en-US">
                    <a:noFill/>
                  </a:rPr>
                  <a:t> </a:t>
                </a:r>
              </a:p>
            </p:txBody>
          </p:sp>
        </mc:Fallback>
      </mc:AlternateContent>
      <p:sp>
        <p:nvSpPr>
          <p:cNvPr id="5" name="弧 4">
            <a:extLst>
              <a:ext uri="{FF2B5EF4-FFF2-40B4-BE49-F238E27FC236}">
                <a16:creationId xmlns:a16="http://schemas.microsoft.com/office/drawing/2014/main" id="{D8D7DE91-7792-8343-B0C1-9E414CEC3FFC}"/>
              </a:ext>
            </a:extLst>
          </p:cNvPr>
          <p:cNvSpPr/>
          <p:nvPr/>
        </p:nvSpPr>
        <p:spPr>
          <a:xfrm rot="16200000">
            <a:off x="1580102" y="5622926"/>
            <a:ext cx="1872208" cy="1469247"/>
          </a:xfrm>
          <a:prstGeom prst="arc">
            <a:avLst>
              <a:gd name="adj1" fmla="val 19107647"/>
              <a:gd name="adj2" fmla="val 20996156"/>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170F1A84-7C1B-0248-BBBA-1033D664F8FE}"/>
                  </a:ext>
                </a:extLst>
              </p:cNvPr>
              <p:cNvSpPr txBox="1"/>
              <p:nvPr/>
            </p:nvSpPr>
            <p:spPr bwMode="auto">
              <a:xfrm>
                <a:off x="7290705" y="5255146"/>
                <a:ext cx="2082580"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𝐴</m:t>
                        </m:r>
                      </m:e>
                      <m:sub>
                        <m:r>
                          <a:rPr lang="en-US" sz="1800" b="0" i="1" dirty="0">
                            <a:solidFill>
                              <a:prstClr val="black"/>
                            </a:solidFill>
                            <a:latin typeface="Cambria Math" panose="02040503050406030204" pitchFamily="18" charset="0"/>
                          </a:rPr>
                          <m:t>𝑢𝑣</m:t>
                        </m:r>
                      </m:sub>
                    </m:sSub>
                  </m:oMath>
                </a14:m>
                <a:r>
                  <a:rPr lang="en-US" sz="1800" dirty="0">
                    <a:solidFill>
                      <a:prstClr val="black"/>
                    </a:solidFill>
                    <a:latin typeface="Times New Roman" panose="02020603050405020304" pitchFamily="18" charset="0"/>
                    <a:cs typeface="Times New Roman" panose="02020603050405020304" pitchFamily="18" charset="0"/>
                  </a:rPr>
                  <a:t>: the importance of page links. </a:t>
                </a:r>
              </a:p>
            </p:txBody>
          </p:sp>
        </mc:Choice>
        <mc:Fallback xmlns="">
          <p:sp>
            <p:nvSpPr>
              <p:cNvPr id="69" name="文本框 68">
                <a:extLst>
                  <a:ext uri="{FF2B5EF4-FFF2-40B4-BE49-F238E27FC236}">
                    <a16:creationId xmlns:a16="http://schemas.microsoft.com/office/drawing/2014/main" id="{170F1A84-7C1B-0248-BBBA-1033D664F8FE}"/>
                  </a:ext>
                </a:extLst>
              </p:cNvPr>
              <p:cNvSpPr txBox="1">
                <a:spLocks noRot="1" noChangeAspect="1" noMove="1" noResize="1" noEditPoints="1" noAdjustHandles="1" noChangeArrowheads="1" noChangeShapeType="1" noTextEdit="1"/>
              </p:cNvSpPr>
              <p:nvPr/>
            </p:nvSpPr>
            <p:spPr bwMode="auto">
              <a:xfrm>
                <a:off x="7290705" y="5255146"/>
                <a:ext cx="2082580" cy="645796"/>
              </a:xfrm>
              <a:prstGeom prst="rect">
                <a:avLst/>
              </a:prstGeom>
              <a:blipFill>
                <a:blip r:embed="rId15"/>
                <a:stretch>
                  <a:fillRect l="-3030" t="-3846" r="-2424" b="-13462"/>
                </a:stretch>
              </a:blipFill>
              <a:ln w="9525" algn="ctr">
                <a:noFill/>
                <a:miter lim="800000"/>
                <a:headEnd/>
                <a:tailEnd/>
              </a:ln>
              <a:effectLst/>
            </p:spPr>
            <p:txBody>
              <a:bodyPr/>
              <a:lstStyle/>
              <a:p>
                <a:r>
                  <a:rPr lang="en-US">
                    <a:noFill/>
                  </a:rPr>
                  <a:t> </a:t>
                </a:r>
              </a:p>
            </p:txBody>
          </p:sp>
        </mc:Fallback>
      </mc:AlternateContent>
      <p:sp>
        <p:nvSpPr>
          <p:cNvPr id="96" name="弧 95">
            <a:extLst>
              <a:ext uri="{FF2B5EF4-FFF2-40B4-BE49-F238E27FC236}">
                <a16:creationId xmlns:a16="http://schemas.microsoft.com/office/drawing/2014/main" id="{01FEAFC6-C907-2F4B-B706-6A2CA9039B34}"/>
              </a:ext>
            </a:extLst>
          </p:cNvPr>
          <p:cNvSpPr/>
          <p:nvPr/>
        </p:nvSpPr>
        <p:spPr>
          <a:xfrm rot="16200000">
            <a:off x="6237029" y="5689712"/>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9" name="组合 8">
            <a:extLst>
              <a:ext uri="{FF2B5EF4-FFF2-40B4-BE49-F238E27FC236}">
                <a16:creationId xmlns:a16="http://schemas.microsoft.com/office/drawing/2014/main" id="{525219BA-CAD5-D14A-BE89-53543FF4B2BF}"/>
              </a:ext>
            </a:extLst>
          </p:cNvPr>
          <p:cNvGrpSpPr/>
          <p:nvPr/>
        </p:nvGrpSpPr>
        <p:grpSpPr>
          <a:xfrm>
            <a:off x="10463546" y="5660958"/>
            <a:ext cx="2181503" cy="1327398"/>
            <a:chOff x="10463546" y="5602669"/>
            <a:chExt cx="2181503" cy="1327398"/>
          </a:xfrm>
        </p:grpSpPr>
        <p:pic>
          <p:nvPicPr>
            <p:cNvPr id="7" name="图片 6" descr="图示&#10;&#10;描述已自动生成">
              <a:extLst>
                <a:ext uri="{FF2B5EF4-FFF2-40B4-BE49-F238E27FC236}">
                  <a16:creationId xmlns:a16="http://schemas.microsoft.com/office/drawing/2014/main" id="{8A4561BA-CAFF-604F-A574-4D2A1E1CD5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63546" y="5602669"/>
              <a:ext cx="2181503" cy="1327398"/>
            </a:xfrm>
            <a:prstGeom prst="rect">
              <a:avLst/>
            </a:prstGeom>
          </p:spPr>
        </p:pic>
        <p:sp>
          <p:nvSpPr>
            <p:cNvPr id="8" name="矩形 7">
              <a:extLst>
                <a:ext uri="{FF2B5EF4-FFF2-40B4-BE49-F238E27FC236}">
                  <a16:creationId xmlns:a16="http://schemas.microsoft.com/office/drawing/2014/main" id="{6B0512EF-3BB0-8142-9A56-1ECC43FE51D3}"/>
                </a:ext>
              </a:extLst>
            </p:cNvPr>
            <p:cNvSpPr/>
            <p:nvPr/>
          </p:nvSpPr>
          <p:spPr>
            <a:xfrm>
              <a:off x="11878939" y="6770343"/>
              <a:ext cx="766110" cy="144025"/>
            </a:xfrm>
            <a:prstGeom prst="rect">
              <a:avLst/>
            </a:prstGeom>
            <a:solidFill>
              <a:schemeClr val="bg1"/>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grp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4127175A-00CA-B349-8222-A9E440CC2C2F}"/>
                  </a:ext>
                </a:extLst>
              </p:cNvPr>
              <p:cNvSpPr txBox="1"/>
              <p:nvPr/>
            </p:nvSpPr>
            <p:spPr bwMode="auto">
              <a:xfrm>
                <a:off x="10793422" y="4535066"/>
                <a:ext cx="2835598" cy="922795"/>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𝐴</m:t>
                        </m:r>
                      </m:e>
                      <m:sub>
                        <m:r>
                          <a:rPr lang="en-US" sz="1800" b="0" i="1" dirty="0">
                            <a:solidFill>
                              <a:prstClr val="black"/>
                            </a:solidFill>
                            <a:latin typeface="Cambria Math" panose="02040503050406030204" pitchFamily="18" charset="0"/>
                          </a:rPr>
                          <m:t>𝑢𝑣</m:t>
                        </m:r>
                      </m:sub>
                    </m:sSub>
                  </m:oMath>
                </a14:m>
                <a:r>
                  <a:rPr lang="en-US" sz="1800" dirty="0">
                    <a:solidFill>
                      <a:prstClr val="black"/>
                    </a:solidFill>
                    <a:latin typeface="Times New Roman" panose="02020603050405020304" pitchFamily="18" charset="0"/>
                    <a:cs typeface="Times New Roman" panose="02020603050405020304" pitchFamily="18" charset="0"/>
                  </a:rPr>
                  <a:t>: the number of motifs (e.g., a triangle) that edge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m:t>
                    </m:r>
                    <m:r>
                      <a:rPr lang="en-US" sz="1800" b="0" i="1" dirty="0">
                        <a:solidFill>
                          <a:prstClr val="black"/>
                        </a:solidFill>
                        <a:latin typeface="Cambria Math" panose="02040503050406030204" pitchFamily="18" charset="0"/>
                        <a:cs typeface="Times New Roman" panose="02020603050405020304" pitchFamily="18" charset="0"/>
                      </a:rPr>
                      <m:t>𝑢</m:t>
                    </m:r>
                    <m:r>
                      <a:rPr lang="en-US" sz="1800" b="0" i="1" dirty="0">
                        <a:solidFill>
                          <a:prstClr val="black"/>
                        </a:solidFill>
                        <a:latin typeface="Cambria Math" panose="02040503050406030204" pitchFamily="18" charset="0"/>
                        <a:cs typeface="Times New Roman" panose="02020603050405020304" pitchFamily="18" charset="0"/>
                      </a:rPr>
                      <m:t>,</m:t>
                    </m:r>
                    <m:r>
                      <a:rPr lang="en-US" sz="1800" b="0" i="1" dirty="0">
                        <a:solidFill>
                          <a:prstClr val="black"/>
                        </a:solidFill>
                        <a:latin typeface="Cambria Math" panose="02040503050406030204" pitchFamily="18" charset="0"/>
                        <a:cs typeface="Times New Roman" panose="02020603050405020304" pitchFamily="18" charset="0"/>
                      </a:rPr>
                      <m:t>𝑣</m:t>
                    </m:r>
                    <m:r>
                      <a:rPr lang="en-US" sz="1800" b="0" i="1" dirty="0">
                        <a:solidFill>
                          <a:prstClr val="black"/>
                        </a:solidFill>
                        <a:latin typeface="Cambria Math" panose="02040503050406030204" pitchFamily="18" charset="0"/>
                        <a:cs typeface="Times New Roman" panose="02020603050405020304" pitchFamily="18" charset="0"/>
                      </a:rPr>
                      <m:t>)</m:t>
                    </m:r>
                  </m:oMath>
                </a14:m>
                <a:r>
                  <a:rPr lang="en-US" sz="1800" dirty="0">
                    <a:solidFill>
                      <a:prstClr val="black"/>
                    </a:solidFill>
                    <a:latin typeface="Times New Roman" panose="02020603050405020304" pitchFamily="18" charset="0"/>
                    <a:cs typeface="Times New Roman" panose="02020603050405020304" pitchFamily="18" charset="0"/>
                  </a:rPr>
                  <a:t> participates in. </a:t>
                </a:r>
              </a:p>
            </p:txBody>
          </p:sp>
        </mc:Choice>
        <mc:Fallback xmlns="">
          <p:sp>
            <p:nvSpPr>
              <p:cNvPr id="104" name="文本框 103">
                <a:extLst>
                  <a:ext uri="{FF2B5EF4-FFF2-40B4-BE49-F238E27FC236}">
                    <a16:creationId xmlns:a16="http://schemas.microsoft.com/office/drawing/2014/main" id="{4127175A-00CA-B349-8222-A9E440CC2C2F}"/>
                  </a:ext>
                </a:extLst>
              </p:cNvPr>
              <p:cNvSpPr txBox="1">
                <a:spLocks noRot="1" noChangeAspect="1" noMove="1" noResize="1" noEditPoints="1" noAdjustHandles="1" noChangeArrowheads="1" noChangeShapeType="1" noTextEdit="1"/>
              </p:cNvSpPr>
              <p:nvPr/>
            </p:nvSpPr>
            <p:spPr bwMode="auto">
              <a:xfrm>
                <a:off x="10793422" y="4535066"/>
                <a:ext cx="2835598" cy="922795"/>
              </a:xfrm>
              <a:prstGeom prst="rect">
                <a:avLst/>
              </a:prstGeom>
              <a:blipFill>
                <a:blip r:embed="rId17"/>
                <a:stretch>
                  <a:fillRect l="-2232" t="-2740" b="-10959"/>
                </a:stretch>
              </a:blipFill>
              <a:ln w="9525" algn="ctr">
                <a:noFill/>
                <a:miter lim="800000"/>
                <a:headEnd/>
                <a:tailEnd/>
              </a:ln>
              <a:effectLst/>
            </p:spPr>
            <p:txBody>
              <a:bodyPr/>
              <a:lstStyle/>
              <a:p>
                <a:r>
                  <a:rPr lang="en-US">
                    <a:noFill/>
                  </a:rPr>
                  <a:t> </a:t>
                </a:r>
              </a:p>
            </p:txBody>
          </p:sp>
        </mc:Fallback>
      </mc:AlternateContent>
      <p:sp>
        <p:nvSpPr>
          <p:cNvPr id="105" name="弧 104">
            <a:extLst>
              <a:ext uri="{FF2B5EF4-FFF2-40B4-BE49-F238E27FC236}">
                <a16:creationId xmlns:a16="http://schemas.microsoft.com/office/drawing/2014/main" id="{FBB4D002-C623-BE4E-B0E1-DD68FC0727D8}"/>
              </a:ext>
            </a:extLst>
          </p:cNvPr>
          <p:cNvSpPr/>
          <p:nvPr/>
        </p:nvSpPr>
        <p:spPr>
          <a:xfrm rot="15163264">
            <a:off x="11151967" y="5560573"/>
            <a:ext cx="1872208" cy="1469247"/>
          </a:xfrm>
          <a:prstGeom prst="arc">
            <a:avLst>
              <a:gd name="adj1" fmla="val 19107647"/>
              <a:gd name="adj2" fmla="val 21223224"/>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6" name="文本框 105">
            <a:extLst>
              <a:ext uri="{FF2B5EF4-FFF2-40B4-BE49-F238E27FC236}">
                <a16:creationId xmlns:a16="http://schemas.microsoft.com/office/drawing/2014/main" id="{5ED52F88-1841-7041-97F3-854974CC5A4A}"/>
              </a:ext>
            </a:extLst>
          </p:cNvPr>
          <p:cNvSpPr txBox="1"/>
          <p:nvPr/>
        </p:nvSpPr>
        <p:spPr>
          <a:xfrm>
            <a:off x="411068" y="6737836"/>
            <a:ext cx="2474253" cy="646331"/>
          </a:xfrm>
          <a:prstGeom prst="rect">
            <a:avLst/>
          </a:prstGeom>
          <a:noFill/>
        </p:spPr>
        <p:txBody>
          <a:bodyPr wrap="square" rtlCol="0">
            <a:spAutoFit/>
          </a:bodyPr>
          <a:lstStyle/>
          <a:p>
            <a:pPr algn="ctr"/>
            <a:r>
              <a:rPr lang="en-US" sz="1800">
                <a:latin typeface="Times New Roman" panose="02020603050405020304" pitchFamily="18" charset="0"/>
                <a:ea typeface="楷体" panose="02010609060101010101" pitchFamily="49" charset="-122"/>
              </a:rPr>
              <a:t>Personalized Ranking in Social Network</a:t>
            </a:r>
          </a:p>
        </p:txBody>
      </p:sp>
      <p:sp>
        <p:nvSpPr>
          <p:cNvPr id="107" name="文本框 106">
            <a:extLst>
              <a:ext uri="{FF2B5EF4-FFF2-40B4-BE49-F238E27FC236}">
                <a16:creationId xmlns:a16="http://schemas.microsoft.com/office/drawing/2014/main" id="{EF6C5E11-5C40-E04E-8538-909A28087895}"/>
              </a:ext>
            </a:extLst>
          </p:cNvPr>
          <p:cNvSpPr txBox="1"/>
          <p:nvPr/>
        </p:nvSpPr>
        <p:spPr>
          <a:xfrm>
            <a:off x="5084206" y="7020256"/>
            <a:ext cx="2474253" cy="369332"/>
          </a:xfrm>
          <a:prstGeom prst="rect">
            <a:avLst/>
          </a:prstGeom>
          <a:noFill/>
        </p:spPr>
        <p:txBody>
          <a:bodyPr wrap="square" rtlCol="0">
            <a:spAutoFit/>
          </a:bodyPr>
          <a:lstStyle/>
          <a:p>
            <a:pPr algn="ctr"/>
            <a:r>
              <a:rPr lang="en-US" sz="1800">
                <a:latin typeface="Times New Roman" panose="02020603050405020304" pitchFamily="18" charset="0"/>
                <a:ea typeface="楷体" panose="02010609060101010101" pitchFamily="49" charset="-122"/>
              </a:rPr>
              <a:t>Web Page Ranking</a:t>
            </a:r>
          </a:p>
        </p:txBody>
      </p:sp>
      <p:sp>
        <p:nvSpPr>
          <p:cNvPr id="108" name="文本框 107">
            <a:extLst>
              <a:ext uri="{FF2B5EF4-FFF2-40B4-BE49-F238E27FC236}">
                <a16:creationId xmlns:a16="http://schemas.microsoft.com/office/drawing/2014/main" id="{136E5E1C-150E-7A4C-B74E-12D3766228E1}"/>
              </a:ext>
            </a:extLst>
          </p:cNvPr>
          <p:cNvSpPr txBox="1"/>
          <p:nvPr/>
        </p:nvSpPr>
        <p:spPr>
          <a:xfrm>
            <a:off x="10433164" y="7020256"/>
            <a:ext cx="2474253" cy="369332"/>
          </a:xfrm>
          <a:prstGeom prst="rect">
            <a:avLst/>
          </a:prstGeom>
          <a:noFill/>
        </p:spPr>
        <p:txBody>
          <a:bodyPr wrap="square" rtlCol="0">
            <a:spAutoFit/>
          </a:bodyPr>
          <a:lstStyle/>
          <a:p>
            <a:pPr algn="ctr"/>
            <a:r>
              <a:rPr lang="en-US" sz="1800">
                <a:latin typeface="Times New Roman" panose="02020603050405020304" pitchFamily="18" charset="0"/>
                <a:ea typeface="楷体" panose="02010609060101010101" pitchFamily="49" charset="-122"/>
              </a:rPr>
              <a:t>Local Clustering</a:t>
            </a:r>
          </a:p>
        </p:txBody>
      </p:sp>
    </p:spTree>
    <p:extLst>
      <p:ext uri="{BB962C8B-B14F-4D97-AF65-F5344CB8AC3E}">
        <p14:creationId xmlns:p14="http://schemas.microsoft.com/office/powerpoint/2010/main" val="69060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LocalPush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4" name="椭圆 23">
            <a:extLst>
              <a:ext uri="{FF2B5EF4-FFF2-40B4-BE49-F238E27FC236}">
                <a16:creationId xmlns:a16="http://schemas.microsoft.com/office/drawing/2014/main" id="{B91A19FA-A039-F849-BADC-522426F3BDCA}"/>
              </a:ext>
            </a:extLst>
          </p:cNvPr>
          <p:cNvSpPr/>
          <p:nvPr/>
        </p:nvSpPr>
        <p:spPr>
          <a:xfrm flipH="1">
            <a:off x="3685850" y="20147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5" name="椭圆 24">
            <a:extLst>
              <a:ext uri="{FF2B5EF4-FFF2-40B4-BE49-F238E27FC236}">
                <a16:creationId xmlns:a16="http://schemas.microsoft.com/office/drawing/2014/main" id="{A7489AA6-C150-B841-B1D7-39D359B7BE09}"/>
              </a:ext>
            </a:extLst>
          </p:cNvPr>
          <p:cNvSpPr/>
          <p:nvPr/>
        </p:nvSpPr>
        <p:spPr>
          <a:xfrm flipH="1">
            <a:off x="3685850" y="247834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6" name="椭圆 25">
            <a:extLst>
              <a:ext uri="{FF2B5EF4-FFF2-40B4-BE49-F238E27FC236}">
                <a16:creationId xmlns:a16="http://schemas.microsoft.com/office/drawing/2014/main" id="{5269A6BD-3861-4947-B723-CC486A7A0418}"/>
              </a:ext>
            </a:extLst>
          </p:cNvPr>
          <p:cNvSpPr/>
          <p:nvPr/>
        </p:nvSpPr>
        <p:spPr>
          <a:xfrm flipH="1">
            <a:off x="3685850" y="293064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7" name="椭圆 26">
            <a:extLst>
              <a:ext uri="{FF2B5EF4-FFF2-40B4-BE49-F238E27FC236}">
                <a16:creationId xmlns:a16="http://schemas.microsoft.com/office/drawing/2014/main" id="{74144614-7A4D-F141-A34D-1911EDBE76EE}"/>
              </a:ext>
            </a:extLst>
          </p:cNvPr>
          <p:cNvSpPr/>
          <p:nvPr/>
        </p:nvSpPr>
        <p:spPr>
          <a:xfrm flipH="1">
            <a:off x="3685850" y="338293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8" name="椭圆 27">
            <a:extLst>
              <a:ext uri="{FF2B5EF4-FFF2-40B4-BE49-F238E27FC236}">
                <a16:creationId xmlns:a16="http://schemas.microsoft.com/office/drawing/2014/main" id="{0F31ED45-E43A-3A46-8B6C-6FAF5B53728D}"/>
              </a:ext>
            </a:extLst>
          </p:cNvPr>
          <p:cNvSpPr/>
          <p:nvPr/>
        </p:nvSpPr>
        <p:spPr>
          <a:xfrm flipH="1">
            <a:off x="2446243" y="294792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9" name="直线箭头连接符 28">
            <a:extLst>
              <a:ext uri="{FF2B5EF4-FFF2-40B4-BE49-F238E27FC236}">
                <a16:creationId xmlns:a16="http://schemas.microsoft.com/office/drawing/2014/main" id="{D4C37B0E-E605-A74E-965B-B021C86EAF72}"/>
              </a:ext>
            </a:extLst>
          </p:cNvPr>
          <p:cNvCxnSpPr>
            <a:cxnSpLocks/>
            <a:stCxn id="25" idx="6"/>
            <a:endCxn id="28" idx="2"/>
          </p:cNvCxnSpPr>
          <p:nvPr/>
        </p:nvCxnSpPr>
        <p:spPr>
          <a:xfrm flipH="1">
            <a:off x="2806283" y="265955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697D8675-5653-264C-B5AB-592689FF2960}"/>
              </a:ext>
            </a:extLst>
          </p:cNvPr>
          <p:cNvCxnSpPr>
            <a:cxnSpLocks/>
            <a:stCxn id="26" idx="6"/>
            <a:endCxn id="28" idx="2"/>
          </p:cNvCxnSpPr>
          <p:nvPr/>
        </p:nvCxnSpPr>
        <p:spPr>
          <a:xfrm flipH="1">
            <a:off x="2806283" y="311185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D66B7B17-E987-B645-A304-E30D4C34447F}"/>
              </a:ext>
            </a:extLst>
          </p:cNvPr>
          <p:cNvCxnSpPr>
            <a:cxnSpLocks/>
            <a:stCxn id="27" idx="6"/>
            <a:endCxn id="28" idx="2"/>
          </p:cNvCxnSpPr>
          <p:nvPr/>
        </p:nvCxnSpPr>
        <p:spPr>
          <a:xfrm flipH="1" flipV="1">
            <a:off x="2806283" y="312913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2" name="椭圆 31">
            <a:extLst>
              <a:ext uri="{FF2B5EF4-FFF2-40B4-BE49-F238E27FC236}">
                <a16:creationId xmlns:a16="http://schemas.microsoft.com/office/drawing/2014/main" id="{07CD34D7-9DCF-214F-9A38-332B25C89B81}"/>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3" name="直线箭头连接符 32">
            <a:extLst>
              <a:ext uri="{FF2B5EF4-FFF2-40B4-BE49-F238E27FC236}">
                <a16:creationId xmlns:a16="http://schemas.microsoft.com/office/drawing/2014/main" id="{F490FCA6-53BE-D84D-A045-FC9D8AFE0AED}"/>
              </a:ext>
            </a:extLst>
          </p:cNvPr>
          <p:cNvCxnSpPr>
            <a:cxnSpLocks/>
            <a:stCxn id="28" idx="6"/>
            <a:endCxn id="32" idx="1"/>
          </p:cNvCxnSpPr>
          <p:nvPr/>
        </p:nvCxnSpPr>
        <p:spPr>
          <a:xfrm flipH="1">
            <a:off x="1364871" y="3129135"/>
            <a:ext cx="1081372" cy="99856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4" name="椭圆 33">
            <a:extLst>
              <a:ext uri="{FF2B5EF4-FFF2-40B4-BE49-F238E27FC236}">
                <a16:creationId xmlns:a16="http://schemas.microsoft.com/office/drawing/2014/main" id="{880677AA-1265-0F44-B702-5094279B5559}"/>
              </a:ext>
            </a:extLst>
          </p:cNvPr>
          <p:cNvSpPr/>
          <p:nvPr/>
        </p:nvSpPr>
        <p:spPr>
          <a:xfrm flipH="1">
            <a:off x="2446243"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5" name="椭圆 34">
            <a:extLst>
              <a:ext uri="{FF2B5EF4-FFF2-40B4-BE49-F238E27FC236}">
                <a16:creationId xmlns:a16="http://schemas.microsoft.com/office/drawing/2014/main" id="{BACFB5D2-38B4-F648-8861-B1355F519853}"/>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6" name="直线箭头连接符 35">
            <a:extLst>
              <a:ext uri="{FF2B5EF4-FFF2-40B4-BE49-F238E27FC236}">
                <a16:creationId xmlns:a16="http://schemas.microsoft.com/office/drawing/2014/main" id="{496AAB8D-C5A0-854C-8154-DA85ACEE6515}"/>
              </a:ext>
            </a:extLst>
          </p:cNvPr>
          <p:cNvCxnSpPr>
            <a:cxnSpLocks/>
            <a:stCxn id="34" idx="6"/>
            <a:endCxn id="32" idx="2"/>
          </p:cNvCxnSpPr>
          <p:nvPr/>
        </p:nvCxnSpPr>
        <p:spPr>
          <a:xfrm flipH="1" flipV="1">
            <a:off x="1417598" y="4255832"/>
            <a:ext cx="1028645"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E8C663C5-C0AA-644B-B34F-F89E6EDCCCF2}"/>
              </a:ext>
            </a:extLst>
          </p:cNvPr>
          <p:cNvCxnSpPr>
            <a:cxnSpLocks/>
            <a:stCxn id="35" idx="7"/>
            <a:endCxn id="32"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174B8D3C-03A7-9F4F-A8FD-5A70EBC907C0}"/>
              </a:ext>
            </a:extLst>
          </p:cNvPr>
          <p:cNvSpPr/>
          <p:nvPr/>
        </p:nvSpPr>
        <p:spPr>
          <a:xfrm flipH="1">
            <a:off x="3685850"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9" name="椭圆 38">
            <a:extLst>
              <a:ext uri="{FF2B5EF4-FFF2-40B4-BE49-F238E27FC236}">
                <a16:creationId xmlns:a16="http://schemas.microsoft.com/office/drawing/2014/main" id="{7556C32D-8E48-AD4B-B4ED-F849FE2EDA45}"/>
              </a:ext>
            </a:extLst>
          </p:cNvPr>
          <p:cNvSpPr/>
          <p:nvPr/>
        </p:nvSpPr>
        <p:spPr>
          <a:xfrm flipH="1">
            <a:off x="3685850"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0" name="直线箭头连接符 39">
            <a:extLst>
              <a:ext uri="{FF2B5EF4-FFF2-40B4-BE49-F238E27FC236}">
                <a16:creationId xmlns:a16="http://schemas.microsoft.com/office/drawing/2014/main" id="{65116CCA-6549-F649-81A9-299C2D5D3567}"/>
              </a:ext>
            </a:extLst>
          </p:cNvPr>
          <p:cNvCxnSpPr>
            <a:cxnSpLocks/>
            <a:stCxn id="39" idx="6"/>
            <a:endCxn id="34" idx="2"/>
          </p:cNvCxnSpPr>
          <p:nvPr/>
        </p:nvCxnSpPr>
        <p:spPr>
          <a:xfrm flipH="1">
            <a:off x="2806283"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8F715456-E1FC-BF47-82C9-C69AC257582B}"/>
              </a:ext>
            </a:extLst>
          </p:cNvPr>
          <p:cNvCxnSpPr>
            <a:cxnSpLocks/>
            <a:stCxn id="38" idx="6"/>
            <a:endCxn id="34" idx="2"/>
          </p:cNvCxnSpPr>
          <p:nvPr/>
        </p:nvCxnSpPr>
        <p:spPr>
          <a:xfrm flipH="1" flipV="1">
            <a:off x="2806283"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181405FA-041C-B948-8248-7CB44058FF6B}"/>
              </a:ext>
            </a:extLst>
          </p:cNvPr>
          <p:cNvSpPr/>
          <p:nvPr/>
        </p:nvSpPr>
        <p:spPr>
          <a:xfrm flipH="1">
            <a:off x="3685850"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3" name="直线箭头连接符 42">
            <a:extLst>
              <a:ext uri="{FF2B5EF4-FFF2-40B4-BE49-F238E27FC236}">
                <a16:creationId xmlns:a16="http://schemas.microsoft.com/office/drawing/2014/main" id="{3E91B3CE-818B-374F-83DE-35E826E36E25}"/>
              </a:ext>
            </a:extLst>
          </p:cNvPr>
          <p:cNvCxnSpPr>
            <a:cxnSpLocks/>
            <a:stCxn id="42" idx="6"/>
            <a:endCxn id="34" idx="2"/>
          </p:cNvCxnSpPr>
          <p:nvPr/>
        </p:nvCxnSpPr>
        <p:spPr>
          <a:xfrm flipH="1" flipV="1">
            <a:off x="2806283"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4" name="椭圆 43">
            <a:extLst>
              <a:ext uri="{FF2B5EF4-FFF2-40B4-BE49-F238E27FC236}">
                <a16:creationId xmlns:a16="http://schemas.microsoft.com/office/drawing/2014/main" id="{0C6DE25F-0E02-294B-9916-BEC102F69F12}"/>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5" name="椭圆 44">
            <a:extLst>
              <a:ext uri="{FF2B5EF4-FFF2-40B4-BE49-F238E27FC236}">
                <a16:creationId xmlns:a16="http://schemas.microsoft.com/office/drawing/2014/main" id="{5E780342-8145-0E48-9FF9-0933E7E1700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6" name="直线箭头连接符 45">
            <a:extLst>
              <a:ext uri="{FF2B5EF4-FFF2-40B4-BE49-F238E27FC236}">
                <a16:creationId xmlns:a16="http://schemas.microsoft.com/office/drawing/2014/main" id="{FBEB3925-F9D7-8F4A-A33F-A5CFA70D58CF}"/>
              </a:ext>
            </a:extLst>
          </p:cNvPr>
          <p:cNvCxnSpPr>
            <a:cxnSpLocks/>
            <a:stCxn id="44" idx="6"/>
            <a:endCxn id="35"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E991C08F-1E27-DD40-AFA7-60B552B9AB5C}"/>
              </a:ext>
            </a:extLst>
          </p:cNvPr>
          <p:cNvCxnSpPr>
            <a:cxnSpLocks/>
            <a:stCxn id="45" idx="6"/>
            <a:endCxn id="35"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21EAD09A-2227-5D4C-B1A2-D4EA901C513A}"/>
                  </a:ext>
                </a:extLst>
              </p:cNvPr>
              <p:cNvSpPr txBox="1"/>
              <p:nvPr/>
            </p:nvSpPr>
            <p:spPr bwMode="auto">
              <a:xfrm flipH="1">
                <a:off x="2410239"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51" name="文本框 50">
                <a:extLst>
                  <a:ext uri="{FF2B5EF4-FFF2-40B4-BE49-F238E27FC236}">
                    <a16:creationId xmlns:a16="http://schemas.microsoft.com/office/drawing/2014/main" id="{21EAD09A-2227-5D4C-B1A2-D4EA901C513A}"/>
                  </a:ext>
                </a:extLst>
              </p:cNvPr>
              <p:cNvSpPr txBox="1">
                <a:spLocks noRot="1" noChangeAspect="1" noMove="1" noResize="1" noEditPoints="1" noAdjustHandles="1" noChangeArrowheads="1" noChangeShapeType="1" noTextEdit="1"/>
              </p:cNvSpPr>
              <p:nvPr/>
            </p:nvSpPr>
            <p:spPr bwMode="auto">
              <a:xfrm flipH="1">
                <a:off x="2410239" y="4541590"/>
                <a:ext cx="432048" cy="461130"/>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17862CF9-7170-AD49-B682-3FA47D341588}"/>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52" name="文本框 51">
                <a:extLst>
                  <a:ext uri="{FF2B5EF4-FFF2-40B4-BE49-F238E27FC236}">
                    <a16:creationId xmlns:a16="http://schemas.microsoft.com/office/drawing/2014/main" id="{17862CF9-7170-AD49-B682-3FA47D341588}"/>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53" name="直线箭头连接符 52">
            <a:extLst>
              <a:ext uri="{FF2B5EF4-FFF2-40B4-BE49-F238E27FC236}">
                <a16:creationId xmlns:a16="http://schemas.microsoft.com/office/drawing/2014/main" id="{F9B0C54C-5C1A-3742-AFAE-DF9F7EC950C4}"/>
              </a:ext>
            </a:extLst>
          </p:cNvPr>
          <p:cNvCxnSpPr>
            <a:cxnSpLocks/>
            <a:stCxn id="24" idx="6"/>
            <a:endCxn id="28" idx="2"/>
          </p:cNvCxnSpPr>
          <p:nvPr/>
        </p:nvCxnSpPr>
        <p:spPr>
          <a:xfrm flipH="1">
            <a:off x="2806283" y="219599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26DC6575-7212-2849-99EA-12B8D555F0D5}"/>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58" name="文本框 57">
                <a:extLst>
                  <a:ext uri="{FF2B5EF4-FFF2-40B4-BE49-F238E27FC236}">
                    <a16:creationId xmlns:a16="http://schemas.microsoft.com/office/drawing/2014/main" id="{26DC6575-7212-2849-99EA-12B8D555F0D5}"/>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455F4A42-7D2D-0744-BEA9-38672C7DFF7E}"/>
                  </a:ext>
                </a:extLst>
              </p:cNvPr>
              <p:cNvSpPr txBox="1"/>
              <p:nvPr/>
            </p:nvSpPr>
            <p:spPr bwMode="auto">
              <a:xfrm flipH="1">
                <a:off x="2404727" y="284839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59" name="文本框 58">
                <a:extLst>
                  <a:ext uri="{FF2B5EF4-FFF2-40B4-BE49-F238E27FC236}">
                    <a16:creationId xmlns:a16="http://schemas.microsoft.com/office/drawing/2014/main" id="{455F4A42-7D2D-0744-BEA9-38672C7DFF7E}"/>
                  </a:ext>
                </a:extLst>
              </p:cNvPr>
              <p:cNvSpPr txBox="1">
                <a:spLocks noRot="1" noChangeAspect="1" noMove="1" noResize="1" noEditPoints="1" noAdjustHandles="1" noChangeArrowheads="1" noChangeShapeType="1" noTextEdit="1"/>
              </p:cNvSpPr>
              <p:nvPr/>
            </p:nvSpPr>
            <p:spPr bwMode="auto">
              <a:xfrm flipH="1">
                <a:off x="2404727" y="2848392"/>
                <a:ext cx="432048" cy="462348"/>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AutoShape 10">
                <a:extLst>
                  <a:ext uri="{FF2B5EF4-FFF2-40B4-BE49-F238E27FC236}">
                    <a16:creationId xmlns:a16="http://schemas.microsoft.com/office/drawing/2014/main" id="{98646B77-F6A2-6643-91E0-9787EAB193FB}"/>
                  </a:ext>
                </a:extLst>
              </p:cNvPr>
              <p:cNvSpPr>
                <a:spLocks noChangeArrowheads="1"/>
              </p:cNvSpPr>
              <p:nvPr/>
            </p:nvSpPr>
            <p:spPr bwMode="gray">
              <a:xfrm>
                <a:off x="5254203" y="1823890"/>
                <a:ext cx="8208912"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LocalPush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[FOCS’06]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is the SOTA method for SSPPR queries. </a:t>
                </a:r>
              </a:p>
              <a:p>
                <a:pPr marL="17100" lvl="1" eaLnBrk="0" hangingPunct="0">
                  <a:spcBef>
                    <a:spcPts val="300"/>
                  </a:spcBef>
                  <a:buSzPct val="80000"/>
                  <a:defRPr/>
                </a:pPr>
                <a:endParaRPr lang="en-US" altLang="zh-CN" sz="7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main idea of LocalPush is to approximate SSPPR vectors by deterministically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pushing</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probabilities on the graph. </a:t>
                </a:r>
              </a:p>
              <a:p>
                <a:pPr marL="17100" lvl="1" eaLnBrk="0" hangingPunct="0">
                  <a:spcBef>
                    <a:spcPts val="300"/>
                  </a:spcBef>
                  <a:buSzPct val="80000"/>
                  <a:defRPr/>
                </a:pPr>
                <a:endParaRPr lang="en-US" altLang="zh-CN" sz="8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on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pushes the probability mass currently at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to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its neighbors according to the edge weight distribution. </a:t>
                </a:r>
              </a:p>
            </p:txBody>
          </p:sp>
        </mc:Choice>
        <mc:Fallback xmlns="">
          <p:sp>
            <p:nvSpPr>
              <p:cNvPr id="65" name="AutoShape 10">
                <a:extLst>
                  <a:ext uri="{FF2B5EF4-FFF2-40B4-BE49-F238E27FC236}">
                    <a16:creationId xmlns:a16="http://schemas.microsoft.com/office/drawing/2014/main" id="{98646B77-F6A2-6643-91E0-9787EAB193FB}"/>
                  </a:ext>
                </a:extLst>
              </p:cNvPr>
              <p:cNvSpPr>
                <a:spLocks noRot="1" noChangeAspect="1" noMove="1" noResize="1" noEditPoints="1" noAdjustHandles="1" noChangeArrowheads="1" noChangeShapeType="1" noTextEdit="1"/>
              </p:cNvSpPr>
              <p:nvPr/>
            </p:nvSpPr>
            <p:spPr bwMode="gray">
              <a:xfrm>
                <a:off x="5254203" y="1823890"/>
                <a:ext cx="8208912" cy="2717700"/>
              </a:xfrm>
              <a:prstGeom prst="roundRect">
                <a:avLst>
                  <a:gd name="adj" fmla="val 0"/>
                </a:avLst>
              </a:prstGeom>
              <a:blipFill>
                <a:blip r:embed="rId7"/>
                <a:stretch>
                  <a:fillRect l="-309" t="-1395" r="-463"/>
                </a:stretch>
              </a:blipFill>
              <a:ln w="9525">
                <a:noFill/>
                <a:round/>
                <a:headEnd/>
                <a:tailEnd/>
              </a:ln>
              <a:effectLst/>
            </p:spPr>
            <p:txBody>
              <a:bodyPr/>
              <a:lstStyle/>
              <a:p>
                <a:r>
                  <a:rPr lang="en-US">
                    <a:noFill/>
                  </a:rPr>
                  <a:t> </a:t>
                </a:r>
              </a:p>
            </p:txBody>
          </p:sp>
        </mc:Fallback>
      </mc:AlternateContent>
      <p:sp>
        <p:nvSpPr>
          <p:cNvPr id="69" name="椭圆 68">
            <a:extLst>
              <a:ext uri="{FF2B5EF4-FFF2-40B4-BE49-F238E27FC236}">
                <a16:creationId xmlns:a16="http://schemas.microsoft.com/office/drawing/2014/main" id="{F9F37C7D-EACF-B247-B10C-E6283447A6FC}"/>
              </a:ext>
            </a:extLst>
          </p:cNvPr>
          <p:cNvSpPr/>
          <p:nvPr/>
        </p:nvSpPr>
        <p:spPr>
          <a:xfrm flipH="1">
            <a:off x="8680095" y="470660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0" name="椭圆 69">
            <a:extLst>
              <a:ext uri="{FF2B5EF4-FFF2-40B4-BE49-F238E27FC236}">
                <a16:creationId xmlns:a16="http://schemas.microsoft.com/office/drawing/2014/main" id="{31AFB9A5-E8F2-724D-8C15-B4B4157E0098}"/>
              </a:ext>
            </a:extLst>
          </p:cNvPr>
          <p:cNvSpPr/>
          <p:nvPr/>
        </p:nvSpPr>
        <p:spPr>
          <a:xfrm flipH="1">
            <a:off x="7014315" y="570329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1" name="直线箭头连接符 70">
            <a:extLst>
              <a:ext uri="{FF2B5EF4-FFF2-40B4-BE49-F238E27FC236}">
                <a16:creationId xmlns:a16="http://schemas.microsoft.com/office/drawing/2014/main" id="{C83151DE-BF0B-4248-9074-AFD4B08F60B0}"/>
              </a:ext>
            </a:extLst>
          </p:cNvPr>
          <p:cNvCxnSpPr>
            <a:cxnSpLocks/>
            <a:stCxn id="69" idx="6"/>
            <a:endCxn id="70" idx="1"/>
          </p:cNvCxnSpPr>
          <p:nvPr/>
        </p:nvCxnSpPr>
        <p:spPr>
          <a:xfrm flipH="1">
            <a:off x="7321628" y="4887817"/>
            <a:ext cx="1358467" cy="868548"/>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72" name="椭圆 71">
            <a:extLst>
              <a:ext uri="{FF2B5EF4-FFF2-40B4-BE49-F238E27FC236}">
                <a16:creationId xmlns:a16="http://schemas.microsoft.com/office/drawing/2014/main" id="{2C8E1A2E-74B6-3E44-8CDE-E85A3310E225}"/>
              </a:ext>
            </a:extLst>
          </p:cNvPr>
          <p:cNvSpPr/>
          <p:nvPr/>
        </p:nvSpPr>
        <p:spPr>
          <a:xfrm flipH="1">
            <a:off x="8871052" y="574392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3" name="椭圆 72">
            <a:extLst>
              <a:ext uri="{FF2B5EF4-FFF2-40B4-BE49-F238E27FC236}">
                <a16:creationId xmlns:a16="http://schemas.microsoft.com/office/drawing/2014/main" id="{C4752A9E-B6A1-4443-BA10-CCA15E0C59F3}"/>
              </a:ext>
            </a:extLst>
          </p:cNvPr>
          <p:cNvSpPr/>
          <p:nvPr/>
        </p:nvSpPr>
        <p:spPr>
          <a:xfrm flipH="1">
            <a:off x="8680095" y="687066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4" name="直线箭头连接符 73">
            <a:extLst>
              <a:ext uri="{FF2B5EF4-FFF2-40B4-BE49-F238E27FC236}">
                <a16:creationId xmlns:a16="http://schemas.microsoft.com/office/drawing/2014/main" id="{2DD50F27-1CBE-0749-90C9-E479BCBFEE5F}"/>
              </a:ext>
            </a:extLst>
          </p:cNvPr>
          <p:cNvCxnSpPr>
            <a:cxnSpLocks/>
            <a:stCxn id="72" idx="6"/>
            <a:endCxn id="70" idx="2"/>
          </p:cNvCxnSpPr>
          <p:nvPr/>
        </p:nvCxnSpPr>
        <p:spPr>
          <a:xfrm flipH="1" flipV="1">
            <a:off x="7374355" y="5884499"/>
            <a:ext cx="1496697" cy="40638"/>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42489F7F-D083-7449-8502-0D06322B713A}"/>
              </a:ext>
            </a:extLst>
          </p:cNvPr>
          <p:cNvCxnSpPr>
            <a:cxnSpLocks/>
            <a:stCxn id="73" idx="7"/>
            <a:endCxn id="70" idx="3"/>
          </p:cNvCxnSpPr>
          <p:nvPr/>
        </p:nvCxnSpPr>
        <p:spPr>
          <a:xfrm flipH="1" flipV="1">
            <a:off x="7321628" y="6012632"/>
            <a:ext cx="1411194" cy="91110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378175CE-6334-AB46-8FCC-7C909D535019}"/>
                  </a:ext>
                </a:extLst>
              </p:cNvPr>
              <p:cNvSpPr txBox="1"/>
              <p:nvPr/>
            </p:nvSpPr>
            <p:spPr bwMode="auto">
              <a:xfrm flipH="1">
                <a:off x="8835048" y="566210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76" name="文本框 75">
                <a:extLst>
                  <a:ext uri="{FF2B5EF4-FFF2-40B4-BE49-F238E27FC236}">
                    <a16:creationId xmlns:a16="http://schemas.microsoft.com/office/drawing/2014/main" id="{378175CE-6334-AB46-8FCC-7C909D535019}"/>
                  </a:ext>
                </a:extLst>
              </p:cNvPr>
              <p:cNvSpPr txBox="1">
                <a:spLocks noRot="1" noChangeAspect="1" noMove="1" noResize="1" noEditPoints="1" noAdjustHandles="1" noChangeArrowheads="1" noChangeShapeType="1" noTextEdit="1"/>
              </p:cNvSpPr>
              <p:nvPr/>
            </p:nvSpPr>
            <p:spPr bwMode="auto">
              <a:xfrm flipH="1">
                <a:off x="8835048" y="566210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6ABF75FD-6FF2-834F-A87C-491604CF6328}"/>
                  </a:ext>
                </a:extLst>
              </p:cNvPr>
              <p:cNvSpPr txBox="1"/>
              <p:nvPr/>
            </p:nvSpPr>
            <p:spPr bwMode="auto">
              <a:xfrm flipH="1">
                <a:off x="8638579" y="679761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7" name="文本框 76">
                <a:extLst>
                  <a:ext uri="{FF2B5EF4-FFF2-40B4-BE49-F238E27FC236}">
                    <a16:creationId xmlns:a16="http://schemas.microsoft.com/office/drawing/2014/main" id="{6ABF75FD-6FF2-834F-A87C-491604CF6328}"/>
                  </a:ext>
                </a:extLst>
              </p:cNvPr>
              <p:cNvSpPr txBox="1">
                <a:spLocks noRot="1" noChangeAspect="1" noMove="1" noResize="1" noEditPoints="1" noAdjustHandles="1" noChangeArrowheads="1" noChangeShapeType="1" noTextEdit="1"/>
              </p:cNvSpPr>
              <p:nvPr/>
            </p:nvSpPr>
            <p:spPr bwMode="auto">
              <a:xfrm flipH="1">
                <a:off x="8638579" y="6797614"/>
                <a:ext cx="432048" cy="462348"/>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A66BC44-95F3-9740-83D5-12FD8CED78BC}"/>
                  </a:ext>
                </a:extLst>
              </p:cNvPr>
              <p:cNvSpPr txBox="1"/>
              <p:nvPr/>
            </p:nvSpPr>
            <p:spPr bwMode="auto">
              <a:xfrm flipH="1">
                <a:off x="6979751" y="5612425"/>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78" name="文本框 77">
                <a:extLst>
                  <a:ext uri="{FF2B5EF4-FFF2-40B4-BE49-F238E27FC236}">
                    <a16:creationId xmlns:a16="http://schemas.microsoft.com/office/drawing/2014/main" id="{FA66BC44-95F3-9740-83D5-12FD8CED78BC}"/>
                  </a:ext>
                </a:extLst>
              </p:cNvPr>
              <p:cNvSpPr txBox="1">
                <a:spLocks noRot="1" noChangeAspect="1" noMove="1" noResize="1" noEditPoints="1" noAdjustHandles="1" noChangeArrowheads="1" noChangeShapeType="1" noTextEdit="1"/>
              </p:cNvSpPr>
              <p:nvPr/>
            </p:nvSpPr>
            <p:spPr bwMode="auto">
              <a:xfrm flipH="1">
                <a:off x="6979751" y="5612425"/>
                <a:ext cx="432048" cy="461130"/>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763C761F-EC7D-E648-B610-5001546A698C}"/>
                  </a:ext>
                </a:extLst>
              </p:cNvPr>
              <p:cNvSpPr txBox="1"/>
              <p:nvPr/>
            </p:nvSpPr>
            <p:spPr bwMode="auto">
              <a:xfrm flipH="1">
                <a:off x="8638579" y="460707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763C761F-EC7D-E648-B610-5001546A698C}"/>
                  </a:ext>
                </a:extLst>
              </p:cNvPr>
              <p:cNvSpPr txBox="1">
                <a:spLocks noRot="1" noChangeAspect="1" noMove="1" noResize="1" noEditPoints="1" noAdjustHandles="1" noChangeArrowheads="1" noChangeShapeType="1" noTextEdit="1"/>
              </p:cNvSpPr>
              <p:nvPr/>
            </p:nvSpPr>
            <p:spPr bwMode="auto">
              <a:xfrm flipH="1">
                <a:off x="8638579" y="4607074"/>
                <a:ext cx="432048" cy="462348"/>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53DFB91D-5789-A644-81C9-72A61939C86A}"/>
                  </a:ext>
                </a:extLst>
              </p:cNvPr>
              <p:cNvSpPr txBox="1"/>
              <p:nvPr/>
            </p:nvSpPr>
            <p:spPr bwMode="auto">
              <a:xfrm>
                <a:off x="7560025" y="4964650"/>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84" name="文本框 83">
                <a:extLst>
                  <a:ext uri="{FF2B5EF4-FFF2-40B4-BE49-F238E27FC236}">
                    <a16:creationId xmlns:a16="http://schemas.microsoft.com/office/drawing/2014/main" id="{53DFB91D-5789-A644-81C9-72A61939C86A}"/>
                  </a:ext>
                </a:extLst>
              </p:cNvPr>
              <p:cNvSpPr txBox="1">
                <a:spLocks noRot="1" noChangeAspect="1" noMove="1" noResize="1" noEditPoints="1" noAdjustHandles="1" noChangeArrowheads="1" noChangeShapeType="1" noTextEdit="1"/>
              </p:cNvSpPr>
              <p:nvPr/>
            </p:nvSpPr>
            <p:spPr bwMode="auto">
              <a:xfrm>
                <a:off x="7560025" y="4964650"/>
                <a:ext cx="465897" cy="307777"/>
              </a:xfrm>
              <a:prstGeom prst="rect">
                <a:avLst/>
              </a:prstGeom>
              <a:blipFill>
                <a:blip r:embed="rId12"/>
                <a:stretch>
                  <a:fillRect l="-10526"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C42607DF-64D0-5640-BD89-4945E8F071BB}"/>
                  </a:ext>
                </a:extLst>
              </p:cNvPr>
              <p:cNvSpPr txBox="1"/>
              <p:nvPr/>
            </p:nvSpPr>
            <p:spPr bwMode="auto">
              <a:xfrm>
                <a:off x="7889754" y="5532517"/>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85" name="文本框 84">
                <a:extLst>
                  <a:ext uri="{FF2B5EF4-FFF2-40B4-BE49-F238E27FC236}">
                    <a16:creationId xmlns:a16="http://schemas.microsoft.com/office/drawing/2014/main" id="{C42607DF-64D0-5640-BD89-4945E8F071BB}"/>
                  </a:ext>
                </a:extLst>
              </p:cNvPr>
              <p:cNvSpPr txBox="1">
                <a:spLocks noRot="1" noChangeAspect="1" noMove="1" noResize="1" noEditPoints="1" noAdjustHandles="1" noChangeArrowheads="1" noChangeShapeType="1" noTextEdit="1"/>
              </p:cNvSpPr>
              <p:nvPr/>
            </p:nvSpPr>
            <p:spPr bwMode="auto">
              <a:xfrm>
                <a:off x="7889754" y="5532517"/>
                <a:ext cx="457882" cy="307777"/>
              </a:xfrm>
              <a:prstGeom prst="rect">
                <a:avLst/>
              </a:prstGeom>
              <a:blipFill>
                <a:blip r:embed="rId13"/>
                <a:stretch>
                  <a:fillRect l="-108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E7B4759-5552-C747-B91F-D36B9E250B58}"/>
                  </a:ext>
                </a:extLst>
              </p:cNvPr>
              <p:cNvSpPr txBox="1"/>
              <p:nvPr/>
            </p:nvSpPr>
            <p:spPr bwMode="auto">
              <a:xfrm>
                <a:off x="7683865" y="6417553"/>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86" name="文本框 85">
                <a:extLst>
                  <a:ext uri="{FF2B5EF4-FFF2-40B4-BE49-F238E27FC236}">
                    <a16:creationId xmlns:a16="http://schemas.microsoft.com/office/drawing/2014/main" id="{EE7B4759-5552-C747-B91F-D36B9E250B58}"/>
                  </a:ext>
                </a:extLst>
              </p:cNvPr>
              <p:cNvSpPr txBox="1">
                <a:spLocks noRot="1" noChangeAspect="1" noMove="1" noResize="1" noEditPoints="1" noAdjustHandles="1" noChangeArrowheads="1" noChangeShapeType="1" noTextEdit="1"/>
              </p:cNvSpPr>
              <p:nvPr/>
            </p:nvSpPr>
            <p:spPr bwMode="auto">
              <a:xfrm>
                <a:off x="7683865" y="6417553"/>
                <a:ext cx="493148" cy="307777"/>
              </a:xfrm>
              <a:prstGeom prst="rect">
                <a:avLst/>
              </a:prstGeom>
              <a:blipFill>
                <a:blip r:embed="rId14"/>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B7ABD50A-6C96-0F42-8E26-64159B7E384E}"/>
                  </a:ext>
                </a:extLst>
              </p:cNvPr>
              <p:cNvSpPr txBox="1"/>
              <p:nvPr/>
            </p:nvSpPr>
            <p:spPr bwMode="auto">
              <a:xfrm>
                <a:off x="6281708" y="5841230"/>
                <a:ext cx="648072"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b="1" i="1" dirty="0">
                              <a:solidFill>
                                <a:srgbClr val="C00000"/>
                              </a:solidFill>
                              <a:latin typeface="Cambria Math" panose="02040503050406030204" pitchFamily="18" charset="0"/>
                            </a:rPr>
                          </m:ctrlPr>
                        </m:accPr>
                        <m:e>
                          <m:r>
                            <a:rPr lang="en-US" b="1" i="1" dirty="0">
                              <a:solidFill>
                                <a:srgbClr val="C00000"/>
                              </a:solidFill>
                              <a:latin typeface="Cambria Math" panose="02040503050406030204" pitchFamily="18" charset="0"/>
                            </a:rPr>
                            <m:t>𝒓</m:t>
                          </m:r>
                        </m:e>
                      </m:acc>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oMath>
                  </m:oMathPara>
                </a14:m>
                <a:endParaRPr lang="en-US" b="1" dirty="0">
                  <a:solidFill>
                    <a:srgbClr val="C00000"/>
                  </a:solidFill>
                </a:endParaRPr>
              </a:p>
            </p:txBody>
          </p:sp>
        </mc:Choice>
        <mc:Fallback xmlns="">
          <p:sp>
            <p:nvSpPr>
              <p:cNvPr id="87" name="文本框 86">
                <a:extLst>
                  <a:ext uri="{FF2B5EF4-FFF2-40B4-BE49-F238E27FC236}">
                    <a16:creationId xmlns:a16="http://schemas.microsoft.com/office/drawing/2014/main" id="{B7ABD50A-6C96-0F42-8E26-64159B7E384E}"/>
                  </a:ext>
                </a:extLst>
              </p:cNvPr>
              <p:cNvSpPr txBox="1">
                <a:spLocks noRot="1" noChangeAspect="1" noMove="1" noResize="1" noEditPoints="1" noAdjustHandles="1" noChangeArrowheads="1" noChangeShapeType="1" noTextEdit="1"/>
              </p:cNvSpPr>
              <p:nvPr/>
            </p:nvSpPr>
            <p:spPr bwMode="auto">
              <a:xfrm>
                <a:off x="6281708" y="5841230"/>
                <a:ext cx="648072" cy="399574"/>
              </a:xfrm>
              <a:prstGeom prst="rect">
                <a:avLst/>
              </a:prstGeom>
              <a:blipFill>
                <a:blip r:embed="rId15"/>
                <a:stretch>
                  <a:fillRect r="-5769"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6854B14E-76DC-0844-9F1A-589F24FEF5AD}"/>
                  </a:ext>
                </a:extLst>
              </p:cNvPr>
              <p:cNvSpPr txBox="1"/>
              <p:nvPr/>
            </p:nvSpPr>
            <p:spPr bwMode="auto">
              <a:xfrm>
                <a:off x="5091944" y="6542533"/>
                <a:ext cx="2686531"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at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8" name="文本框 87">
                <a:extLst>
                  <a:ext uri="{FF2B5EF4-FFF2-40B4-BE49-F238E27FC236}">
                    <a16:creationId xmlns:a16="http://schemas.microsoft.com/office/drawing/2014/main" id="{6854B14E-76DC-0844-9F1A-589F24FEF5AD}"/>
                  </a:ext>
                </a:extLst>
              </p:cNvPr>
              <p:cNvSpPr txBox="1">
                <a:spLocks noRot="1" noChangeAspect="1" noMove="1" noResize="1" noEditPoints="1" noAdjustHandles="1" noChangeArrowheads="1" noChangeShapeType="1" noTextEdit="1"/>
              </p:cNvSpPr>
              <p:nvPr/>
            </p:nvSpPr>
            <p:spPr bwMode="auto">
              <a:xfrm>
                <a:off x="5091944" y="6542533"/>
                <a:ext cx="2686531" cy="368797"/>
              </a:xfrm>
              <a:prstGeom prst="rect">
                <a:avLst/>
              </a:prstGeom>
              <a:blipFill>
                <a:blip r:embed="rId16"/>
                <a:stretch>
                  <a:fillRect l="-1878" t="-6667" b="-23333"/>
                </a:stretch>
              </a:blipFill>
              <a:ln w="9525" algn="ctr">
                <a:noFill/>
                <a:miter lim="800000"/>
                <a:headEnd/>
                <a:tailEnd/>
              </a:ln>
              <a:effectLst/>
            </p:spPr>
            <p:txBody>
              <a:bodyPr/>
              <a:lstStyle/>
              <a:p>
                <a:r>
                  <a:rPr lang="en-US">
                    <a:noFill/>
                  </a:rPr>
                  <a:t> </a:t>
                </a:r>
              </a:p>
            </p:txBody>
          </p:sp>
        </mc:Fallback>
      </mc:AlternateContent>
      <p:sp>
        <p:nvSpPr>
          <p:cNvPr id="89" name="上箭头 88">
            <a:extLst>
              <a:ext uri="{FF2B5EF4-FFF2-40B4-BE49-F238E27FC236}">
                <a16:creationId xmlns:a16="http://schemas.microsoft.com/office/drawing/2014/main" id="{B64AC3D3-F444-F441-8DF6-9798AFA663EF}"/>
              </a:ext>
            </a:extLst>
          </p:cNvPr>
          <p:cNvSpPr/>
          <p:nvPr/>
        </p:nvSpPr>
        <p:spPr>
          <a:xfrm flipV="1">
            <a:off x="6499147" y="6274990"/>
            <a:ext cx="195216" cy="231174"/>
          </a:xfrm>
          <a:prstGeom prst="upArrow">
            <a:avLst/>
          </a:prstGeom>
          <a:solidFill>
            <a:schemeClr val="tx2">
              <a:lumMod val="60000"/>
              <a:lumOff val="4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90" name="直线箭头连接符 89">
            <a:extLst>
              <a:ext uri="{FF2B5EF4-FFF2-40B4-BE49-F238E27FC236}">
                <a16:creationId xmlns:a16="http://schemas.microsoft.com/office/drawing/2014/main" id="{064BF695-E48D-9A41-89E6-CD5A5B3C5E49}"/>
              </a:ext>
            </a:extLst>
          </p:cNvPr>
          <p:cNvCxnSpPr>
            <a:cxnSpLocks/>
          </p:cNvCxnSpPr>
          <p:nvPr/>
        </p:nvCxnSpPr>
        <p:spPr>
          <a:xfrm flipH="1">
            <a:off x="7325937" y="4881899"/>
            <a:ext cx="1358467" cy="868548"/>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7E605F24-EA37-2B4F-8968-5145B4081BAF}"/>
              </a:ext>
            </a:extLst>
          </p:cNvPr>
          <p:cNvCxnSpPr>
            <a:cxnSpLocks/>
          </p:cNvCxnSpPr>
          <p:nvPr/>
        </p:nvCxnSpPr>
        <p:spPr>
          <a:xfrm flipH="1" flipV="1">
            <a:off x="7378664" y="5878581"/>
            <a:ext cx="1496697" cy="40638"/>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C996B58F-3BD3-7441-8E4B-941F4709E38D}"/>
              </a:ext>
            </a:extLst>
          </p:cNvPr>
          <p:cNvCxnSpPr>
            <a:cxnSpLocks/>
          </p:cNvCxnSpPr>
          <p:nvPr/>
        </p:nvCxnSpPr>
        <p:spPr>
          <a:xfrm flipH="1" flipV="1">
            <a:off x="7325937" y="6006714"/>
            <a:ext cx="1411194" cy="91110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E4698DB-A5E2-294A-BA2F-03C9BCCF8917}"/>
                  </a:ext>
                </a:extLst>
              </p:cNvPr>
              <p:cNvSpPr txBox="1"/>
              <p:nvPr/>
            </p:nvSpPr>
            <p:spPr bwMode="auto">
              <a:xfrm>
                <a:off x="9112143" y="4583626"/>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𝑢</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𝒔𝒖</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3" name="文本框 92">
                <a:extLst>
                  <a:ext uri="{FF2B5EF4-FFF2-40B4-BE49-F238E27FC236}">
                    <a16:creationId xmlns:a16="http://schemas.microsoft.com/office/drawing/2014/main" id="{6E4698DB-A5E2-294A-BA2F-03C9BCCF8917}"/>
                  </a:ext>
                </a:extLst>
              </p:cNvPr>
              <p:cNvSpPr txBox="1">
                <a:spLocks noRot="1" noChangeAspect="1" noMove="1" noResize="1" noEditPoints="1" noAdjustHandles="1" noChangeArrowheads="1" noChangeShapeType="1" noTextEdit="1"/>
              </p:cNvSpPr>
              <p:nvPr/>
            </p:nvSpPr>
            <p:spPr bwMode="auto">
              <a:xfrm>
                <a:off x="9112143" y="4583626"/>
                <a:ext cx="3846954" cy="570134"/>
              </a:xfrm>
              <a:prstGeom prst="rect">
                <a:avLst/>
              </a:prstGeom>
              <a:blipFill>
                <a:blip r:embed="rId17"/>
                <a:stretch>
                  <a:fillRect l="-329" b="-652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07BA19E9-A7BA-F447-BD91-4682D3B50D4F}"/>
                  </a:ext>
                </a:extLst>
              </p:cNvPr>
              <p:cNvSpPr txBox="1"/>
              <p:nvPr/>
            </p:nvSpPr>
            <p:spPr bwMode="auto">
              <a:xfrm>
                <a:off x="9267096" y="5634152"/>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𝑣</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𝒔𝒗</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6" name="文本框 95">
                <a:extLst>
                  <a:ext uri="{FF2B5EF4-FFF2-40B4-BE49-F238E27FC236}">
                    <a16:creationId xmlns:a16="http://schemas.microsoft.com/office/drawing/2014/main" id="{07BA19E9-A7BA-F447-BD91-4682D3B50D4F}"/>
                  </a:ext>
                </a:extLst>
              </p:cNvPr>
              <p:cNvSpPr txBox="1">
                <a:spLocks noRot="1" noChangeAspect="1" noMove="1" noResize="1" noEditPoints="1" noAdjustHandles="1" noChangeArrowheads="1" noChangeShapeType="1" noTextEdit="1"/>
              </p:cNvSpPr>
              <p:nvPr/>
            </p:nvSpPr>
            <p:spPr bwMode="auto">
              <a:xfrm>
                <a:off x="9267096" y="5634152"/>
                <a:ext cx="3846954" cy="570134"/>
              </a:xfrm>
              <a:prstGeom prst="rect">
                <a:avLst/>
              </a:prstGeom>
              <a:blipFill>
                <a:blip r:embed="rId18"/>
                <a:stretch>
                  <a:fillRect b="-652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1C828260-A441-E242-891E-1E4C9F24FF90}"/>
                  </a:ext>
                </a:extLst>
              </p:cNvPr>
              <p:cNvSpPr txBox="1"/>
              <p:nvPr/>
            </p:nvSpPr>
            <p:spPr bwMode="auto">
              <a:xfrm>
                <a:off x="9070627" y="6756211"/>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𝑤</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𝒔𝒘</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7" name="文本框 96">
                <a:extLst>
                  <a:ext uri="{FF2B5EF4-FFF2-40B4-BE49-F238E27FC236}">
                    <a16:creationId xmlns:a16="http://schemas.microsoft.com/office/drawing/2014/main" id="{1C828260-A441-E242-891E-1E4C9F24FF90}"/>
                  </a:ext>
                </a:extLst>
              </p:cNvPr>
              <p:cNvSpPr txBox="1">
                <a:spLocks noRot="1" noChangeAspect="1" noMove="1" noResize="1" noEditPoints="1" noAdjustHandles="1" noChangeArrowheads="1" noChangeShapeType="1" noTextEdit="1"/>
              </p:cNvSpPr>
              <p:nvPr/>
            </p:nvSpPr>
            <p:spPr bwMode="auto">
              <a:xfrm>
                <a:off x="9070627" y="6756211"/>
                <a:ext cx="3846954" cy="570134"/>
              </a:xfrm>
              <a:prstGeom prst="rect">
                <a:avLst/>
              </a:prstGeom>
              <a:blipFill>
                <a:blip r:embed="rId19"/>
                <a:stretch>
                  <a:fillRect l="-329" b="-6522"/>
                </a:stretch>
              </a:blipFill>
              <a:ln w="9525" algn="ctr">
                <a:noFill/>
                <a:miter lim="800000"/>
                <a:headEnd/>
                <a:tailEnd/>
              </a:ln>
              <a:effectLst/>
            </p:spPr>
            <p:txBody>
              <a:bodyPr/>
              <a:lstStyle/>
              <a:p>
                <a:r>
                  <a:rPr lang="en-US">
                    <a:noFill/>
                  </a:rPr>
                  <a:t> </a:t>
                </a:r>
              </a:p>
            </p:txBody>
          </p:sp>
        </mc:Fallback>
      </mc:AlternateContent>
      <p:sp>
        <p:nvSpPr>
          <p:cNvPr id="98" name="椭圆 97">
            <a:extLst>
              <a:ext uri="{FF2B5EF4-FFF2-40B4-BE49-F238E27FC236}">
                <a16:creationId xmlns:a16="http://schemas.microsoft.com/office/drawing/2014/main" id="{60A7B516-4EFC-BD47-9583-DC1475216612}"/>
              </a:ext>
            </a:extLst>
          </p:cNvPr>
          <p:cNvSpPr/>
          <p:nvPr/>
        </p:nvSpPr>
        <p:spPr>
          <a:xfrm flipH="1">
            <a:off x="7018624" y="5694413"/>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577935BF-0E26-8541-9454-A1569D16610B}"/>
                  </a:ext>
                </a:extLst>
              </p:cNvPr>
              <p:cNvSpPr txBox="1"/>
              <p:nvPr/>
            </p:nvSpPr>
            <p:spPr bwMode="auto">
              <a:xfrm>
                <a:off x="1514093" y="3238922"/>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99" name="文本框 98">
                <a:extLst>
                  <a:ext uri="{FF2B5EF4-FFF2-40B4-BE49-F238E27FC236}">
                    <a16:creationId xmlns:a16="http://schemas.microsoft.com/office/drawing/2014/main" id="{577935BF-0E26-8541-9454-A1569D16610B}"/>
                  </a:ext>
                </a:extLst>
              </p:cNvPr>
              <p:cNvSpPr txBox="1">
                <a:spLocks noRot="1" noChangeAspect="1" noMove="1" noResize="1" noEditPoints="1" noAdjustHandles="1" noChangeArrowheads="1" noChangeShapeType="1" noTextEdit="1"/>
              </p:cNvSpPr>
              <p:nvPr/>
            </p:nvSpPr>
            <p:spPr bwMode="auto">
              <a:xfrm>
                <a:off x="1514093" y="3238922"/>
                <a:ext cx="465897" cy="307777"/>
              </a:xfrm>
              <a:prstGeom prst="rect">
                <a:avLst/>
              </a:prstGeom>
              <a:blipFill>
                <a:blip r:embed="rId20"/>
                <a:stretch>
                  <a:fillRect l="-10811"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737FB1FF-5F07-0444-913F-31F479006629}"/>
                  </a:ext>
                </a:extLst>
              </p:cNvPr>
              <p:cNvSpPr txBox="1"/>
              <p:nvPr/>
            </p:nvSpPr>
            <p:spPr bwMode="auto">
              <a:xfrm>
                <a:off x="1796719" y="4184556"/>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00" name="文本框 99">
                <a:extLst>
                  <a:ext uri="{FF2B5EF4-FFF2-40B4-BE49-F238E27FC236}">
                    <a16:creationId xmlns:a16="http://schemas.microsoft.com/office/drawing/2014/main" id="{737FB1FF-5F07-0444-913F-31F479006629}"/>
                  </a:ext>
                </a:extLst>
              </p:cNvPr>
              <p:cNvSpPr txBox="1">
                <a:spLocks noRot="1" noChangeAspect="1" noMove="1" noResize="1" noEditPoints="1" noAdjustHandles="1" noChangeArrowheads="1" noChangeShapeType="1" noTextEdit="1"/>
              </p:cNvSpPr>
              <p:nvPr/>
            </p:nvSpPr>
            <p:spPr bwMode="auto">
              <a:xfrm>
                <a:off x="1796719" y="4184556"/>
                <a:ext cx="444994" cy="307777"/>
              </a:xfrm>
              <a:prstGeom prst="rect">
                <a:avLst/>
              </a:prstGeom>
              <a:blipFill>
                <a:blip r:embed="rId21"/>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20B2739D-6B50-CA44-B520-4C598DAB5C6A}"/>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01" name="文本框 100">
                <a:extLst>
                  <a:ext uri="{FF2B5EF4-FFF2-40B4-BE49-F238E27FC236}">
                    <a16:creationId xmlns:a16="http://schemas.microsoft.com/office/drawing/2014/main" id="{20B2739D-6B50-CA44-B520-4C598DAB5C6A}"/>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22"/>
                <a:stretch>
                  <a:fillRect l="-10000" b="-12000"/>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1579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heel(1)">
                                      <p:cBhvr>
                                        <p:cTn id="15" dur="1000"/>
                                        <p:tgtEl>
                                          <p:spTgt spid="98"/>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par>
                                <p:cTn id="20" presetID="22" presetClass="entr" presetSubtype="8"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left)">
                                      <p:cBhvr>
                                        <p:cTn id="22" dur="500"/>
                                        <p:tgtEl>
                                          <p:spTgt spid="91"/>
                                        </p:tgtEl>
                                      </p:cBhvr>
                                    </p:animEffect>
                                  </p:childTnLst>
                                </p:cTn>
                              </p:par>
                              <p:par>
                                <p:cTn id="23" presetID="22" presetClass="entr" presetSubtype="1"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wipe(up)">
                                      <p:cBhvr>
                                        <p:cTn id="25" dur="500"/>
                                        <p:tgtEl>
                                          <p:spTgt spid="9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animBg="1"/>
      <p:bldP spid="93" grpId="0"/>
      <p:bldP spid="96" grpId="0"/>
      <p:bldP spid="97" grpId="0"/>
      <p:bldP spid="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LocalPush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4" name="椭圆 23">
            <a:extLst>
              <a:ext uri="{FF2B5EF4-FFF2-40B4-BE49-F238E27FC236}">
                <a16:creationId xmlns:a16="http://schemas.microsoft.com/office/drawing/2014/main" id="{B91A19FA-A039-F849-BADC-522426F3BDCA}"/>
              </a:ext>
            </a:extLst>
          </p:cNvPr>
          <p:cNvSpPr/>
          <p:nvPr/>
        </p:nvSpPr>
        <p:spPr>
          <a:xfrm flipH="1">
            <a:off x="3685850" y="20147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5" name="椭圆 24">
            <a:extLst>
              <a:ext uri="{FF2B5EF4-FFF2-40B4-BE49-F238E27FC236}">
                <a16:creationId xmlns:a16="http://schemas.microsoft.com/office/drawing/2014/main" id="{A7489AA6-C150-B841-B1D7-39D359B7BE09}"/>
              </a:ext>
            </a:extLst>
          </p:cNvPr>
          <p:cNvSpPr/>
          <p:nvPr/>
        </p:nvSpPr>
        <p:spPr>
          <a:xfrm flipH="1">
            <a:off x="3685850" y="247834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6" name="椭圆 25">
            <a:extLst>
              <a:ext uri="{FF2B5EF4-FFF2-40B4-BE49-F238E27FC236}">
                <a16:creationId xmlns:a16="http://schemas.microsoft.com/office/drawing/2014/main" id="{5269A6BD-3861-4947-B723-CC486A7A0418}"/>
              </a:ext>
            </a:extLst>
          </p:cNvPr>
          <p:cNvSpPr/>
          <p:nvPr/>
        </p:nvSpPr>
        <p:spPr>
          <a:xfrm flipH="1">
            <a:off x="3685850" y="293064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7" name="椭圆 26">
            <a:extLst>
              <a:ext uri="{FF2B5EF4-FFF2-40B4-BE49-F238E27FC236}">
                <a16:creationId xmlns:a16="http://schemas.microsoft.com/office/drawing/2014/main" id="{74144614-7A4D-F141-A34D-1911EDBE76EE}"/>
              </a:ext>
            </a:extLst>
          </p:cNvPr>
          <p:cNvSpPr/>
          <p:nvPr/>
        </p:nvSpPr>
        <p:spPr>
          <a:xfrm flipH="1">
            <a:off x="3685850" y="338293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8" name="椭圆 27">
            <a:extLst>
              <a:ext uri="{FF2B5EF4-FFF2-40B4-BE49-F238E27FC236}">
                <a16:creationId xmlns:a16="http://schemas.microsoft.com/office/drawing/2014/main" id="{0F31ED45-E43A-3A46-8B6C-6FAF5B53728D}"/>
              </a:ext>
            </a:extLst>
          </p:cNvPr>
          <p:cNvSpPr/>
          <p:nvPr/>
        </p:nvSpPr>
        <p:spPr>
          <a:xfrm flipH="1">
            <a:off x="2446243" y="294792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9" name="直线箭头连接符 28">
            <a:extLst>
              <a:ext uri="{FF2B5EF4-FFF2-40B4-BE49-F238E27FC236}">
                <a16:creationId xmlns:a16="http://schemas.microsoft.com/office/drawing/2014/main" id="{D4C37B0E-E605-A74E-965B-B021C86EAF72}"/>
              </a:ext>
            </a:extLst>
          </p:cNvPr>
          <p:cNvCxnSpPr>
            <a:cxnSpLocks/>
            <a:stCxn id="25" idx="6"/>
            <a:endCxn id="28" idx="2"/>
          </p:cNvCxnSpPr>
          <p:nvPr/>
        </p:nvCxnSpPr>
        <p:spPr>
          <a:xfrm flipH="1">
            <a:off x="2806283" y="265955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697D8675-5653-264C-B5AB-592689FF2960}"/>
              </a:ext>
            </a:extLst>
          </p:cNvPr>
          <p:cNvCxnSpPr>
            <a:cxnSpLocks/>
            <a:stCxn id="26" idx="6"/>
            <a:endCxn id="28" idx="2"/>
          </p:cNvCxnSpPr>
          <p:nvPr/>
        </p:nvCxnSpPr>
        <p:spPr>
          <a:xfrm flipH="1">
            <a:off x="2806283" y="311185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D66B7B17-E987-B645-A304-E30D4C34447F}"/>
              </a:ext>
            </a:extLst>
          </p:cNvPr>
          <p:cNvCxnSpPr>
            <a:cxnSpLocks/>
            <a:stCxn id="27" idx="6"/>
            <a:endCxn id="28" idx="2"/>
          </p:cNvCxnSpPr>
          <p:nvPr/>
        </p:nvCxnSpPr>
        <p:spPr>
          <a:xfrm flipH="1" flipV="1">
            <a:off x="2806283" y="312913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2" name="椭圆 31">
            <a:extLst>
              <a:ext uri="{FF2B5EF4-FFF2-40B4-BE49-F238E27FC236}">
                <a16:creationId xmlns:a16="http://schemas.microsoft.com/office/drawing/2014/main" id="{07CD34D7-9DCF-214F-9A38-332B25C89B81}"/>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3" name="直线箭头连接符 32">
            <a:extLst>
              <a:ext uri="{FF2B5EF4-FFF2-40B4-BE49-F238E27FC236}">
                <a16:creationId xmlns:a16="http://schemas.microsoft.com/office/drawing/2014/main" id="{F490FCA6-53BE-D84D-A045-FC9D8AFE0AED}"/>
              </a:ext>
            </a:extLst>
          </p:cNvPr>
          <p:cNvCxnSpPr>
            <a:cxnSpLocks/>
            <a:stCxn id="28" idx="6"/>
            <a:endCxn id="32" idx="1"/>
          </p:cNvCxnSpPr>
          <p:nvPr/>
        </p:nvCxnSpPr>
        <p:spPr>
          <a:xfrm flipH="1">
            <a:off x="1364871" y="3129135"/>
            <a:ext cx="1081372" cy="99856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4" name="椭圆 33">
            <a:extLst>
              <a:ext uri="{FF2B5EF4-FFF2-40B4-BE49-F238E27FC236}">
                <a16:creationId xmlns:a16="http://schemas.microsoft.com/office/drawing/2014/main" id="{880677AA-1265-0F44-B702-5094279B5559}"/>
              </a:ext>
            </a:extLst>
          </p:cNvPr>
          <p:cNvSpPr/>
          <p:nvPr/>
        </p:nvSpPr>
        <p:spPr>
          <a:xfrm flipH="1">
            <a:off x="2446243"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5" name="椭圆 34">
            <a:extLst>
              <a:ext uri="{FF2B5EF4-FFF2-40B4-BE49-F238E27FC236}">
                <a16:creationId xmlns:a16="http://schemas.microsoft.com/office/drawing/2014/main" id="{BACFB5D2-38B4-F648-8861-B1355F519853}"/>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6" name="直线箭头连接符 35">
            <a:extLst>
              <a:ext uri="{FF2B5EF4-FFF2-40B4-BE49-F238E27FC236}">
                <a16:creationId xmlns:a16="http://schemas.microsoft.com/office/drawing/2014/main" id="{496AAB8D-C5A0-854C-8154-DA85ACEE6515}"/>
              </a:ext>
            </a:extLst>
          </p:cNvPr>
          <p:cNvCxnSpPr>
            <a:cxnSpLocks/>
            <a:stCxn id="34" idx="6"/>
            <a:endCxn id="32" idx="2"/>
          </p:cNvCxnSpPr>
          <p:nvPr/>
        </p:nvCxnSpPr>
        <p:spPr>
          <a:xfrm flipH="1" flipV="1">
            <a:off x="1417598" y="4255832"/>
            <a:ext cx="1028645"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E8C663C5-C0AA-644B-B34F-F89E6EDCCCF2}"/>
              </a:ext>
            </a:extLst>
          </p:cNvPr>
          <p:cNvCxnSpPr>
            <a:cxnSpLocks/>
            <a:stCxn id="35" idx="7"/>
            <a:endCxn id="32"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174B8D3C-03A7-9F4F-A8FD-5A70EBC907C0}"/>
              </a:ext>
            </a:extLst>
          </p:cNvPr>
          <p:cNvSpPr/>
          <p:nvPr/>
        </p:nvSpPr>
        <p:spPr>
          <a:xfrm flipH="1">
            <a:off x="3685850"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9" name="椭圆 38">
            <a:extLst>
              <a:ext uri="{FF2B5EF4-FFF2-40B4-BE49-F238E27FC236}">
                <a16:creationId xmlns:a16="http://schemas.microsoft.com/office/drawing/2014/main" id="{7556C32D-8E48-AD4B-B4ED-F849FE2EDA45}"/>
              </a:ext>
            </a:extLst>
          </p:cNvPr>
          <p:cNvSpPr/>
          <p:nvPr/>
        </p:nvSpPr>
        <p:spPr>
          <a:xfrm flipH="1">
            <a:off x="3685850"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0" name="直线箭头连接符 39">
            <a:extLst>
              <a:ext uri="{FF2B5EF4-FFF2-40B4-BE49-F238E27FC236}">
                <a16:creationId xmlns:a16="http://schemas.microsoft.com/office/drawing/2014/main" id="{65116CCA-6549-F649-81A9-299C2D5D3567}"/>
              </a:ext>
            </a:extLst>
          </p:cNvPr>
          <p:cNvCxnSpPr>
            <a:cxnSpLocks/>
            <a:stCxn id="39" idx="6"/>
            <a:endCxn id="34" idx="2"/>
          </p:cNvCxnSpPr>
          <p:nvPr/>
        </p:nvCxnSpPr>
        <p:spPr>
          <a:xfrm flipH="1">
            <a:off x="2806283"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8F715456-E1FC-BF47-82C9-C69AC257582B}"/>
              </a:ext>
            </a:extLst>
          </p:cNvPr>
          <p:cNvCxnSpPr>
            <a:cxnSpLocks/>
            <a:stCxn id="38" idx="6"/>
            <a:endCxn id="34" idx="2"/>
          </p:cNvCxnSpPr>
          <p:nvPr/>
        </p:nvCxnSpPr>
        <p:spPr>
          <a:xfrm flipH="1" flipV="1">
            <a:off x="2806283"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181405FA-041C-B948-8248-7CB44058FF6B}"/>
              </a:ext>
            </a:extLst>
          </p:cNvPr>
          <p:cNvSpPr/>
          <p:nvPr/>
        </p:nvSpPr>
        <p:spPr>
          <a:xfrm flipH="1">
            <a:off x="3685850"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3" name="直线箭头连接符 42">
            <a:extLst>
              <a:ext uri="{FF2B5EF4-FFF2-40B4-BE49-F238E27FC236}">
                <a16:creationId xmlns:a16="http://schemas.microsoft.com/office/drawing/2014/main" id="{3E91B3CE-818B-374F-83DE-35E826E36E25}"/>
              </a:ext>
            </a:extLst>
          </p:cNvPr>
          <p:cNvCxnSpPr>
            <a:cxnSpLocks/>
            <a:stCxn id="42" idx="6"/>
            <a:endCxn id="34" idx="2"/>
          </p:cNvCxnSpPr>
          <p:nvPr/>
        </p:nvCxnSpPr>
        <p:spPr>
          <a:xfrm flipH="1" flipV="1">
            <a:off x="2806283"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4" name="椭圆 43">
            <a:extLst>
              <a:ext uri="{FF2B5EF4-FFF2-40B4-BE49-F238E27FC236}">
                <a16:creationId xmlns:a16="http://schemas.microsoft.com/office/drawing/2014/main" id="{0C6DE25F-0E02-294B-9916-BEC102F69F12}"/>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5" name="椭圆 44">
            <a:extLst>
              <a:ext uri="{FF2B5EF4-FFF2-40B4-BE49-F238E27FC236}">
                <a16:creationId xmlns:a16="http://schemas.microsoft.com/office/drawing/2014/main" id="{5E780342-8145-0E48-9FF9-0933E7E1700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6" name="直线箭头连接符 45">
            <a:extLst>
              <a:ext uri="{FF2B5EF4-FFF2-40B4-BE49-F238E27FC236}">
                <a16:creationId xmlns:a16="http://schemas.microsoft.com/office/drawing/2014/main" id="{FBEB3925-F9D7-8F4A-A33F-A5CFA70D58CF}"/>
              </a:ext>
            </a:extLst>
          </p:cNvPr>
          <p:cNvCxnSpPr>
            <a:cxnSpLocks/>
            <a:stCxn id="44" idx="6"/>
            <a:endCxn id="35"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E991C08F-1E27-DD40-AFA7-60B552B9AB5C}"/>
              </a:ext>
            </a:extLst>
          </p:cNvPr>
          <p:cNvCxnSpPr>
            <a:cxnSpLocks/>
            <a:stCxn id="45" idx="6"/>
            <a:endCxn id="35"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F9B0C54C-5C1A-3742-AFAE-DF9F7EC950C4}"/>
              </a:ext>
            </a:extLst>
          </p:cNvPr>
          <p:cNvCxnSpPr>
            <a:cxnSpLocks/>
            <a:stCxn id="24" idx="6"/>
            <a:endCxn id="28" idx="2"/>
          </p:cNvCxnSpPr>
          <p:nvPr/>
        </p:nvCxnSpPr>
        <p:spPr>
          <a:xfrm flipH="1">
            <a:off x="2806283" y="219599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AutoShape 10">
                <a:extLst>
                  <a:ext uri="{FF2B5EF4-FFF2-40B4-BE49-F238E27FC236}">
                    <a16:creationId xmlns:a16="http://schemas.microsoft.com/office/drawing/2014/main" id="{98646B77-F6A2-6643-91E0-9787EAB193FB}"/>
                  </a:ext>
                </a:extLst>
              </p:cNvPr>
              <p:cNvSpPr>
                <a:spLocks noChangeArrowheads="1"/>
              </p:cNvSpPr>
              <p:nvPr/>
            </p:nvSpPr>
            <p:spPr bwMode="gray">
              <a:xfrm>
                <a:off x="5254203" y="1823890"/>
                <a:ext cx="8208912"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LocalPush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[FOCS’06]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is the SOTA method for SSPPR queries. </a:t>
                </a:r>
              </a:p>
              <a:p>
                <a:pPr marL="17100" lvl="1" eaLnBrk="0" hangingPunct="0">
                  <a:spcBef>
                    <a:spcPts val="300"/>
                  </a:spcBef>
                  <a:buSzPct val="80000"/>
                  <a:defRPr/>
                </a:pPr>
                <a:endParaRPr lang="en-US" altLang="zh-CN" sz="7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main idea of LocalPush is to approximate SSPPR vectors by deterministically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pushing</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probabilities on the graph. </a:t>
                </a:r>
              </a:p>
              <a:p>
                <a:pPr marL="17100" lvl="1" eaLnBrk="0" hangingPunct="0">
                  <a:spcBef>
                    <a:spcPts val="300"/>
                  </a:spcBef>
                  <a:buSzPct val="80000"/>
                  <a:defRPr/>
                </a:pPr>
                <a:endParaRPr lang="en-US" altLang="zh-CN" sz="8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on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pushes the probability mass currently at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to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its neighbors according to the edge weight distribution. </a:t>
                </a:r>
              </a:p>
            </p:txBody>
          </p:sp>
        </mc:Choice>
        <mc:Fallback xmlns="">
          <p:sp>
            <p:nvSpPr>
              <p:cNvPr id="65" name="AutoShape 10">
                <a:extLst>
                  <a:ext uri="{FF2B5EF4-FFF2-40B4-BE49-F238E27FC236}">
                    <a16:creationId xmlns:a16="http://schemas.microsoft.com/office/drawing/2014/main" id="{98646B77-F6A2-6643-91E0-9787EAB193FB}"/>
                  </a:ext>
                </a:extLst>
              </p:cNvPr>
              <p:cNvSpPr>
                <a:spLocks noRot="1" noChangeAspect="1" noMove="1" noResize="1" noEditPoints="1" noAdjustHandles="1" noChangeArrowheads="1" noChangeShapeType="1" noTextEdit="1"/>
              </p:cNvSpPr>
              <p:nvPr/>
            </p:nvSpPr>
            <p:spPr bwMode="gray">
              <a:xfrm>
                <a:off x="5254203" y="1823890"/>
                <a:ext cx="8208912" cy="2717700"/>
              </a:xfrm>
              <a:prstGeom prst="roundRect">
                <a:avLst>
                  <a:gd name="adj" fmla="val 0"/>
                </a:avLst>
              </a:prstGeom>
              <a:blipFill>
                <a:blip r:embed="rId3"/>
                <a:stretch>
                  <a:fillRect l="-309" t="-1395" r="-463"/>
                </a:stretch>
              </a:blipFill>
              <a:ln w="9525">
                <a:noFill/>
                <a:round/>
                <a:headEnd/>
                <a:tailEnd/>
              </a:ln>
              <a:effectLst/>
            </p:spPr>
            <p:txBody>
              <a:bodyPr/>
              <a:lstStyle/>
              <a:p>
                <a:r>
                  <a:rPr lang="en-US">
                    <a:noFill/>
                  </a:rPr>
                  <a:t> </a:t>
                </a:r>
              </a:p>
            </p:txBody>
          </p:sp>
        </mc:Fallback>
      </mc:AlternateContent>
      <p:sp>
        <p:nvSpPr>
          <p:cNvPr id="69" name="椭圆 68">
            <a:extLst>
              <a:ext uri="{FF2B5EF4-FFF2-40B4-BE49-F238E27FC236}">
                <a16:creationId xmlns:a16="http://schemas.microsoft.com/office/drawing/2014/main" id="{F9F37C7D-EACF-B247-B10C-E6283447A6FC}"/>
              </a:ext>
            </a:extLst>
          </p:cNvPr>
          <p:cNvSpPr/>
          <p:nvPr/>
        </p:nvSpPr>
        <p:spPr>
          <a:xfrm flipH="1">
            <a:off x="8680095" y="470660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0" name="椭圆 69">
            <a:extLst>
              <a:ext uri="{FF2B5EF4-FFF2-40B4-BE49-F238E27FC236}">
                <a16:creationId xmlns:a16="http://schemas.microsoft.com/office/drawing/2014/main" id="{31AFB9A5-E8F2-724D-8C15-B4B4157E0098}"/>
              </a:ext>
            </a:extLst>
          </p:cNvPr>
          <p:cNvSpPr/>
          <p:nvPr/>
        </p:nvSpPr>
        <p:spPr>
          <a:xfrm flipH="1">
            <a:off x="7014315" y="570329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1" name="直线箭头连接符 70">
            <a:extLst>
              <a:ext uri="{FF2B5EF4-FFF2-40B4-BE49-F238E27FC236}">
                <a16:creationId xmlns:a16="http://schemas.microsoft.com/office/drawing/2014/main" id="{C83151DE-BF0B-4248-9074-AFD4B08F60B0}"/>
              </a:ext>
            </a:extLst>
          </p:cNvPr>
          <p:cNvCxnSpPr>
            <a:cxnSpLocks/>
            <a:stCxn id="69" idx="6"/>
            <a:endCxn id="70" idx="1"/>
          </p:cNvCxnSpPr>
          <p:nvPr/>
        </p:nvCxnSpPr>
        <p:spPr>
          <a:xfrm flipH="1">
            <a:off x="7321628" y="4887817"/>
            <a:ext cx="1358467" cy="868548"/>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72" name="椭圆 71">
            <a:extLst>
              <a:ext uri="{FF2B5EF4-FFF2-40B4-BE49-F238E27FC236}">
                <a16:creationId xmlns:a16="http://schemas.microsoft.com/office/drawing/2014/main" id="{2C8E1A2E-74B6-3E44-8CDE-E85A3310E225}"/>
              </a:ext>
            </a:extLst>
          </p:cNvPr>
          <p:cNvSpPr/>
          <p:nvPr/>
        </p:nvSpPr>
        <p:spPr>
          <a:xfrm flipH="1">
            <a:off x="8871052" y="574392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3" name="椭圆 72">
            <a:extLst>
              <a:ext uri="{FF2B5EF4-FFF2-40B4-BE49-F238E27FC236}">
                <a16:creationId xmlns:a16="http://schemas.microsoft.com/office/drawing/2014/main" id="{C4752A9E-B6A1-4443-BA10-CCA15E0C59F3}"/>
              </a:ext>
            </a:extLst>
          </p:cNvPr>
          <p:cNvSpPr/>
          <p:nvPr/>
        </p:nvSpPr>
        <p:spPr>
          <a:xfrm flipH="1">
            <a:off x="8680095" y="687066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4" name="直线箭头连接符 73">
            <a:extLst>
              <a:ext uri="{FF2B5EF4-FFF2-40B4-BE49-F238E27FC236}">
                <a16:creationId xmlns:a16="http://schemas.microsoft.com/office/drawing/2014/main" id="{2DD50F27-1CBE-0749-90C9-E479BCBFEE5F}"/>
              </a:ext>
            </a:extLst>
          </p:cNvPr>
          <p:cNvCxnSpPr>
            <a:cxnSpLocks/>
            <a:stCxn id="72" idx="6"/>
            <a:endCxn id="70" idx="2"/>
          </p:cNvCxnSpPr>
          <p:nvPr/>
        </p:nvCxnSpPr>
        <p:spPr>
          <a:xfrm flipH="1" flipV="1">
            <a:off x="7374355" y="5884499"/>
            <a:ext cx="1496697" cy="40638"/>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42489F7F-D083-7449-8502-0D06322B713A}"/>
              </a:ext>
            </a:extLst>
          </p:cNvPr>
          <p:cNvCxnSpPr>
            <a:cxnSpLocks/>
            <a:stCxn id="73" idx="7"/>
            <a:endCxn id="70" idx="3"/>
          </p:cNvCxnSpPr>
          <p:nvPr/>
        </p:nvCxnSpPr>
        <p:spPr>
          <a:xfrm flipH="1" flipV="1">
            <a:off x="7321628" y="6012632"/>
            <a:ext cx="1411194" cy="91110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378175CE-6334-AB46-8FCC-7C909D535019}"/>
                  </a:ext>
                </a:extLst>
              </p:cNvPr>
              <p:cNvSpPr txBox="1"/>
              <p:nvPr/>
            </p:nvSpPr>
            <p:spPr bwMode="auto">
              <a:xfrm flipH="1">
                <a:off x="8835048" y="566210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76" name="文本框 75">
                <a:extLst>
                  <a:ext uri="{FF2B5EF4-FFF2-40B4-BE49-F238E27FC236}">
                    <a16:creationId xmlns:a16="http://schemas.microsoft.com/office/drawing/2014/main" id="{378175CE-6334-AB46-8FCC-7C909D535019}"/>
                  </a:ext>
                </a:extLst>
              </p:cNvPr>
              <p:cNvSpPr txBox="1">
                <a:spLocks noRot="1" noChangeAspect="1" noMove="1" noResize="1" noEditPoints="1" noAdjustHandles="1" noChangeArrowheads="1" noChangeShapeType="1" noTextEdit="1"/>
              </p:cNvSpPr>
              <p:nvPr/>
            </p:nvSpPr>
            <p:spPr bwMode="auto">
              <a:xfrm flipH="1">
                <a:off x="8835048" y="5662100"/>
                <a:ext cx="432048" cy="461130"/>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6ABF75FD-6FF2-834F-A87C-491604CF6328}"/>
                  </a:ext>
                </a:extLst>
              </p:cNvPr>
              <p:cNvSpPr txBox="1"/>
              <p:nvPr/>
            </p:nvSpPr>
            <p:spPr bwMode="auto">
              <a:xfrm flipH="1">
                <a:off x="8638579" y="679761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7" name="文本框 76">
                <a:extLst>
                  <a:ext uri="{FF2B5EF4-FFF2-40B4-BE49-F238E27FC236}">
                    <a16:creationId xmlns:a16="http://schemas.microsoft.com/office/drawing/2014/main" id="{6ABF75FD-6FF2-834F-A87C-491604CF6328}"/>
                  </a:ext>
                </a:extLst>
              </p:cNvPr>
              <p:cNvSpPr txBox="1">
                <a:spLocks noRot="1" noChangeAspect="1" noMove="1" noResize="1" noEditPoints="1" noAdjustHandles="1" noChangeArrowheads="1" noChangeShapeType="1" noTextEdit="1"/>
              </p:cNvSpPr>
              <p:nvPr/>
            </p:nvSpPr>
            <p:spPr bwMode="auto">
              <a:xfrm flipH="1">
                <a:off x="8638579" y="6797614"/>
                <a:ext cx="432048" cy="462348"/>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763C761F-EC7D-E648-B610-5001546A698C}"/>
                  </a:ext>
                </a:extLst>
              </p:cNvPr>
              <p:cNvSpPr txBox="1"/>
              <p:nvPr/>
            </p:nvSpPr>
            <p:spPr bwMode="auto">
              <a:xfrm flipH="1">
                <a:off x="8638579" y="460707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763C761F-EC7D-E648-B610-5001546A698C}"/>
                  </a:ext>
                </a:extLst>
              </p:cNvPr>
              <p:cNvSpPr txBox="1">
                <a:spLocks noRot="1" noChangeAspect="1" noMove="1" noResize="1" noEditPoints="1" noAdjustHandles="1" noChangeArrowheads="1" noChangeShapeType="1" noTextEdit="1"/>
              </p:cNvSpPr>
              <p:nvPr/>
            </p:nvSpPr>
            <p:spPr bwMode="auto">
              <a:xfrm flipH="1">
                <a:off x="8638579" y="4607074"/>
                <a:ext cx="432048" cy="462348"/>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53DFB91D-5789-A644-81C9-72A61939C86A}"/>
                  </a:ext>
                </a:extLst>
              </p:cNvPr>
              <p:cNvSpPr txBox="1"/>
              <p:nvPr/>
            </p:nvSpPr>
            <p:spPr bwMode="auto">
              <a:xfrm>
                <a:off x="7560025" y="4964650"/>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84" name="文本框 83">
                <a:extLst>
                  <a:ext uri="{FF2B5EF4-FFF2-40B4-BE49-F238E27FC236}">
                    <a16:creationId xmlns:a16="http://schemas.microsoft.com/office/drawing/2014/main" id="{53DFB91D-5789-A644-81C9-72A61939C86A}"/>
                  </a:ext>
                </a:extLst>
              </p:cNvPr>
              <p:cNvSpPr txBox="1">
                <a:spLocks noRot="1" noChangeAspect="1" noMove="1" noResize="1" noEditPoints="1" noAdjustHandles="1" noChangeArrowheads="1" noChangeShapeType="1" noTextEdit="1"/>
              </p:cNvSpPr>
              <p:nvPr/>
            </p:nvSpPr>
            <p:spPr bwMode="auto">
              <a:xfrm>
                <a:off x="7560025" y="4964650"/>
                <a:ext cx="465897" cy="307777"/>
              </a:xfrm>
              <a:prstGeom prst="rect">
                <a:avLst/>
              </a:prstGeom>
              <a:blipFill>
                <a:blip r:embed="rId8"/>
                <a:stretch>
                  <a:fillRect l="-10526"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C42607DF-64D0-5640-BD89-4945E8F071BB}"/>
                  </a:ext>
                </a:extLst>
              </p:cNvPr>
              <p:cNvSpPr txBox="1"/>
              <p:nvPr/>
            </p:nvSpPr>
            <p:spPr bwMode="auto">
              <a:xfrm>
                <a:off x="7889754" y="5532517"/>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85" name="文本框 84">
                <a:extLst>
                  <a:ext uri="{FF2B5EF4-FFF2-40B4-BE49-F238E27FC236}">
                    <a16:creationId xmlns:a16="http://schemas.microsoft.com/office/drawing/2014/main" id="{C42607DF-64D0-5640-BD89-4945E8F071BB}"/>
                  </a:ext>
                </a:extLst>
              </p:cNvPr>
              <p:cNvSpPr txBox="1">
                <a:spLocks noRot="1" noChangeAspect="1" noMove="1" noResize="1" noEditPoints="1" noAdjustHandles="1" noChangeArrowheads="1" noChangeShapeType="1" noTextEdit="1"/>
              </p:cNvSpPr>
              <p:nvPr/>
            </p:nvSpPr>
            <p:spPr bwMode="auto">
              <a:xfrm>
                <a:off x="7889754" y="5532517"/>
                <a:ext cx="457882" cy="307777"/>
              </a:xfrm>
              <a:prstGeom prst="rect">
                <a:avLst/>
              </a:prstGeom>
              <a:blipFill>
                <a:blip r:embed="rId9"/>
                <a:stretch>
                  <a:fillRect l="-108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E7B4759-5552-C747-B91F-D36B9E250B58}"/>
                  </a:ext>
                </a:extLst>
              </p:cNvPr>
              <p:cNvSpPr txBox="1"/>
              <p:nvPr/>
            </p:nvSpPr>
            <p:spPr bwMode="auto">
              <a:xfrm>
                <a:off x="7683865" y="6417553"/>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86" name="文本框 85">
                <a:extLst>
                  <a:ext uri="{FF2B5EF4-FFF2-40B4-BE49-F238E27FC236}">
                    <a16:creationId xmlns:a16="http://schemas.microsoft.com/office/drawing/2014/main" id="{EE7B4759-5552-C747-B91F-D36B9E250B58}"/>
                  </a:ext>
                </a:extLst>
              </p:cNvPr>
              <p:cNvSpPr txBox="1">
                <a:spLocks noRot="1" noChangeAspect="1" noMove="1" noResize="1" noEditPoints="1" noAdjustHandles="1" noChangeArrowheads="1" noChangeShapeType="1" noTextEdit="1"/>
              </p:cNvSpPr>
              <p:nvPr/>
            </p:nvSpPr>
            <p:spPr bwMode="auto">
              <a:xfrm>
                <a:off x="7683865" y="6417553"/>
                <a:ext cx="493148" cy="307777"/>
              </a:xfrm>
              <a:prstGeom prst="rect">
                <a:avLst/>
              </a:prstGeom>
              <a:blipFill>
                <a:blip r:embed="rId10"/>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B7ABD50A-6C96-0F42-8E26-64159B7E384E}"/>
                  </a:ext>
                </a:extLst>
              </p:cNvPr>
              <p:cNvSpPr txBox="1"/>
              <p:nvPr/>
            </p:nvSpPr>
            <p:spPr bwMode="auto">
              <a:xfrm>
                <a:off x="6281708" y="5841230"/>
                <a:ext cx="648072"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b="1" i="1" dirty="0">
                              <a:solidFill>
                                <a:srgbClr val="C00000"/>
                              </a:solidFill>
                              <a:latin typeface="Cambria Math" panose="02040503050406030204" pitchFamily="18" charset="0"/>
                            </a:rPr>
                          </m:ctrlPr>
                        </m:accPr>
                        <m:e>
                          <m:r>
                            <a:rPr lang="en-US" b="1" i="1" dirty="0">
                              <a:solidFill>
                                <a:srgbClr val="C00000"/>
                              </a:solidFill>
                              <a:latin typeface="Cambria Math" panose="02040503050406030204" pitchFamily="18" charset="0"/>
                            </a:rPr>
                            <m:t>𝒓</m:t>
                          </m:r>
                        </m:e>
                      </m:acc>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oMath>
                  </m:oMathPara>
                </a14:m>
                <a:endParaRPr lang="en-US" b="1" dirty="0">
                  <a:solidFill>
                    <a:srgbClr val="C00000"/>
                  </a:solidFill>
                </a:endParaRPr>
              </a:p>
            </p:txBody>
          </p:sp>
        </mc:Choice>
        <mc:Fallback xmlns="">
          <p:sp>
            <p:nvSpPr>
              <p:cNvPr id="87" name="文本框 86">
                <a:extLst>
                  <a:ext uri="{FF2B5EF4-FFF2-40B4-BE49-F238E27FC236}">
                    <a16:creationId xmlns:a16="http://schemas.microsoft.com/office/drawing/2014/main" id="{B7ABD50A-6C96-0F42-8E26-64159B7E384E}"/>
                  </a:ext>
                </a:extLst>
              </p:cNvPr>
              <p:cNvSpPr txBox="1">
                <a:spLocks noRot="1" noChangeAspect="1" noMove="1" noResize="1" noEditPoints="1" noAdjustHandles="1" noChangeArrowheads="1" noChangeShapeType="1" noTextEdit="1"/>
              </p:cNvSpPr>
              <p:nvPr/>
            </p:nvSpPr>
            <p:spPr bwMode="auto">
              <a:xfrm>
                <a:off x="6281708" y="5841230"/>
                <a:ext cx="648072" cy="399574"/>
              </a:xfrm>
              <a:prstGeom prst="rect">
                <a:avLst/>
              </a:prstGeom>
              <a:blipFill>
                <a:blip r:embed="rId11"/>
                <a:stretch>
                  <a:fillRect r="-5769"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6854B14E-76DC-0844-9F1A-589F24FEF5AD}"/>
                  </a:ext>
                </a:extLst>
              </p:cNvPr>
              <p:cNvSpPr txBox="1"/>
              <p:nvPr/>
            </p:nvSpPr>
            <p:spPr bwMode="auto">
              <a:xfrm>
                <a:off x="5091944" y="6542533"/>
                <a:ext cx="2686531"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at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8" name="文本框 87">
                <a:extLst>
                  <a:ext uri="{FF2B5EF4-FFF2-40B4-BE49-F238E27FC236}">
                    <a16:creationId xmlns:a16="http://schemas.microsoft.com/office/drawing/2014/main" id="{6854B14E-76DC-0844-9F1A-589F24FEF5AD}"/>
                  </a:ext>
                </a:extLst>
              </p:cNvPr>
              <p:cNvSpPr txBox="1">
                <a:spLocks noRot="1" noChangeAspect="1" noMove="1" noResize="1" noEditPoints="1" noAdjustHandles="1" noChangeArrowheads="1" noChangeShapeType="1" noTextEdit="1"/>
              </p:cNvSpPr>
              <p:nvPr/>
            </p:nvSpPr>
            <p:spPr bwMode="auto">
              <a:xfrm>
                <a:off x="5091944" y="6542533"/>
                <a:ext cx="2686531" cy="368797"/>
              </a:xfrm>
              <a:prstGeom prst="rect">
                <a:avLst/>
              </a:prstGeom>
              <a:blipFill>
                <a:blip r:embed="rId12"/>
                <a:stretch>
                  <a:fillRect l="-1878" t="-6667" b="-23333"/>
                </a:stretch>
              </a:blipFill>
              <a:ln w="9525" algn="ctr">
                <a:noFill/>
                <a:miter lim="800000"/>
                <a:headEnd/>
                <a:tailEnd/>
              </a:ln>
              <a:effectLst/>
            </p:spPr>
            <p:txBody>
              <a:bodyPr/>
              <a:lstStyle/>
              <a:p>
                <a:r>
                  <a:rPr lang="en-US">
                    <a:noFill/>
                  </a:rPr>
                  <a:t> </a:t>
                </a:r>
              </a:p>
            </p:txBody>
          </p:sp>
        </mc:Fallback>
      </mc:AlternateContent>
      <p:sp>
        <p:nvSpPr>
          <p:cNvPr id="89" name="上箭头 88">
            <a:extLst>
              <a:ext uri="{FF2B5EF4-FFF2-40B4-BE49-F238E27FC236}">
                <a16:creationId xmlns:a16="http://schemas.microsoft.com/office/drawing/2014/main" id="{B64AC3D3-F444-F441-8DF6-9798AFA663EF}"/>
              </a:ext>
            </a:extLst>
          </p:cNvPr>
          <p:cNvSpPr/>
          <p:nvPr/>
        </p:nvSpPr>
        <p:spPr>
          <a:xfrm flipV="1">
            <a:off x="6499147" y="6274990"/>
            <a:ext cx="195216" cy="231174"/>
          </a:xfrm>
          <a:prstGeom prst="upArrow">
            <a:avLst/>
          </a:prstGeom>
          <a:solidFill>
            <a:schemeClr val="tx2">
              <a:lumMod val="60000"/>
              <a:lumOff val="4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90" name="直线箭头连接符 89">
            <a:extLst>
              <a:ext uri="{FF2B5EF4-FFF2-40B4-BE49-F238E27FC236}">
                <a16:creationId xmlns:a16="http://schemas.microsoft.com/office/drawing/2014/main" id="{064BF695-E48D-9A41-89E6-CD5A5B3C5E49}"/>
              </a:ext>
            </a:extLst>
          </p:cNvPr>
          <p:cNvCxnSpPr>
            <a:cxnSpLocks/>
          </p:cNvCxnSpPr>
          <p:nvPr/>
        </p:nvCxnSpPr>
        <p:spPr>
          <a:xfrm flipH="1">
            <a:off x="7325937" y="4881899"/>
            <a:ext cx="1358467" cy="868548"/>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7E605F24-EA37-2B4F-8968-5145B4081BAF}"/>
              </a:ext>
            </a:extLst>
          </p:cNvPr>
          <p:cNvCxnSpPr>
            <a:cxnSpLocks/>
          </p:cNvCxnSpPr>
          <p:nvPr/>
        </p:nvCxnSpPr>
        <p:spPr>
          <a:xfrm flipH="1" flipV="1">
            <a:off x="7378664" y="5878581"/>
            <a:ext cx="1496697" cy="40638"/>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C996B58F-3BD3-7441-8E4B-941F4709E38D}"/>
              </a:ext>
            </a:extLst>
          </p:cNvPr>
          <p:cNvCxnSpPr>
            <a:cxnSpLocks/>
          </p:cNvCxnSpPr>
          <p:nvPr/>
        </p:nvCxnSpPr>
        <p:spPr>
          <a:xfrm flipH="1" flipV="1">
            <a:off x="7325937" y="6006714"/>
            <a:ext cx="1411194" cy="91110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E4698DB-A5E2-294A-BA2F-03C9BCCF8917}"/>
                  </a:ext>
                </a:extLst>
              </p:cNvPr>
              <p:cNvSpPr txBox="1"/>
              <p:nvPr/>
            </p:nvSpPr>
            <p:spPr bwMode="auto">
              <a:xfrm>
                <a:off x="9112143" y="4583626"/>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𝑢</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𝒔𝒖</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3" name="文本框 92">
                <a:extLst>
                  <a:ext uri="{FF2B5EF4-FFF2-40B4-BE49-F238E27FC236}">
                    <a16:creationId xmlns:a16="http://schemas.microsoft.com/office/drawing/2014/main" id="{6E4698DB-A5E2-294A-BA2F-03C9BCCF8917}"/>
                  </a:ext>
                </a:extLst>
              </p:cNvPr>
              <p:cNvSpPr txBox="1">
                <a:spLocks noRot="1" noChangeAspect="1" noMove="1" noResize="1" noEditPoints="1" noAdjustHandles="1" noChangeArrowheads="1" noChangeShapeType="1" noTextEdit="1"/>
              </p:cNvSpPr>
              <p:nvPr/>
            </p:nvSpPr>
            <p:spPr bwMode="auto">
              <a:xfrm>
                <a:off x="9112143" y="4583626"/>
                <a:ext cx="3846954" cy="570134"/>
              </a:xfrm>
              <a:prstGeom prst="rect">
                <a:avLst/>
              </a:prstGeom>
              <a:blipFill>
                <a:blip r:embed="rId13"/>
                <a:stretch>
                  <a:fillRect l="-329" b="-652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07BA19E9-A7BA-F447-BD91-4682D3B50D4F}"/>
                  </a:ext>
                </a:extLst>
              </p:cNvPr>
              <p:cNvSpPr txBox="1"/>
              <p:nvPr/>
            </p:nvSpPr>
            <p:spPr bwMode="auto">
              <a:xfrm>
                <a:off x="9267096" y="5634152"/>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𝑣</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𝒔𝒗</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6" name="文本框 95">
                <a:extLst>
                  <a:ext uri="{FF2B5EF4-FFF2-40B4-BE49-F238E27FC236}">
                    <a16:creationId xmlns:a16="http://schemas.microsoft.com/office/drawing/2014/main" id="{07BA19E9-A7BA-F447-BD91-4682D3B50D4F}"/>
                  </a:ext>
                </a:extLst>
              </p:cNvPr>
              <p:cNvSpPr txBox="1">
                <a:spLocks noRot="1" noChangeAspect="1" noMove="1" noResize="1" noEditPoints="1" noAdjustHandles="1" noChangeArrowheads="1" noChangeShapeType="1" noTextEdit="1"/>
              </p:cNvSpPr>
              <p:nvPr/>
            </p:nvSpPr>
            <p:spPr bwMode="auto">
              <a:xfrm>
                <a:off x="9267096" y="5634152"/>
                <a:ext cx="3846954" cy="570134"/>
              </a:xfrm>
              <a:prstGeom prst="rect">
                <a:avLst/>
              </a:prstGeom>
              <a:blipFill>
                <a:blip r:embed="rId14"/>
                <a:stretch>
                  <a:fillRect b="-652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1C828260-A441-E242-891E-1E4C9F24FF90}"/>
                  </a:ext>
                </a:extLst>
              </p:cNvPr>
              <p:cNvSpPr txBox="1"/>
              <p:nvPr/>
            </p:nvSpPr>
            <p:spPr bwMode="auto">
              <a:xfrm>
                <a:off x="9070627" y="6756211"/>
                <a:ext cx="3846954" cy="57013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𝑤</m:t>
                        </m:r>
                      </m:e>
                    </m:d>
                    <m:r>
                      <a:rPr lang="en-US" b="0" i="1" dirty="0">
                        <a:solidFill>
                          <a:schemeClr val="tx1"/>
                        </a:solidFill>
                        <a:latin typeface="Cambria Math" panose="02040503050406030204" pitchFamily="18" charset="0"/>
                      </a:rPr>
                      <m:t>+</m:t>
                    </m:r>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𝟏</m:t>
                        </m:r>
                        <m:r>
                          <a:rPr lang="en-US" altLang="zh-CN" b="1" i="1" dirty="0">
                            <a:solidFill>
                              <a:srgbClr val="C00000"/>
                            </a:solidFill>
                            <a:latin typeface="Cambria Math" panose="02040503050406030204" pitchFamily="18" charset="0"/>
                          </a:rPr>
                          <m:t>−</m:t>
                        </m:r>
                        <m:r>
                          <a:rPr lang="en-US" altLang="zh-CN" b="1" i="1" dirty="0">
                            <a:solidFill>
                              <a:srgbClr val="C00000"/>
                            </a:solidFill>
                            <a:latin typeface="Cambria Math" panose="02040503050406030204" pitchFamily="18" charset="0"/>
                          </a:rPr>
                          <m:t>𝜶</m:t>
                        </m:r>
                      </m:e>
                    </m:d>
                    <m:acc>
                      <m:accPr>
                        <m:chr m:val="⃗"/>
                        <m:ctrlPr>
                          <a:rPr lang="en-US" altLang="zh-CN" b="1" i="1" dirty="0">
                            <a:solidFill>
                              <a:srgbClr val="C00000"/>
                            </a:solidFill>
                            <a:latin typeface="Cambria Math" panose="02040503050406030204" pitchFamily="18" charset="0"/>
                          </a:rPr>
                        </m:ctrlPr>
                      </m:accPr>
                      <m:e>
                        <m:r>
                          <a:rPr lang="en-US" altLang="zh-CN" b="1" i="1" dirty="0">
                            <a:solidFill>
                              <a:srgbClr val="C00000"/>
                            </a:solidFill>
                            <a:latin typeface="Cambria Math" panose="02040503050406030204" pitchFamily="18" charset="0"/>
                          </a:rPr>
                          <m:t>𝒓</m:t>
                        </m:r>
                      </m:e>
                    </m:acc>
                    <m:d>
                      <m:dPr>
                        <m:ctrlPr>
                          <a:rPr lang="en-US" altLang="zh-CN" b="1" i="1" dirty="0">
                            <a:solidFill>
                              <a:srgbClr val="C00000"/>
                            </a:solidFill>
                            <a:latin typeface="Cambria Math" panose="02040503050406030204" pitchFamily="18" charset="0"/>
                          </a:rPr>
                        </m:ctrlPr>
                      </m:dPr>
                      <m:e>
                        <m:r>
                          <a:rPr lang="en-US" altLang="zh-CN" b="1" i="1" dirty="0">
                            <a:solidFill>
                              <a:srgbClr val="C00000"/>
                            </a:solidFill>
                            <a:latin typeface="Cambria Math" panose="02040503050406030204" pitchFamily="18" charset="0"/>
                          </a:rPr>
                          <m:t>𝒔</m:t>
                        </m:r>
                      </m:e>
                    </m:d>
                    <m:r>
                      <a:rPr lang="en-US" altLang="zh-CN" b="1" i="1" dirty="0">
                        <a:solidFill>
                          <a:srgbClr val="C00000"/>
                        </a:solidFill>
                        <a:latin typeface="Cambria Math" panose="02040503050406030204" pitchFamily="18" charset="0"/>
                      </a:rPr>
                      <m:t>⋅</m:t>
                    </m:r>
                    <m:f>
                      <m:fPr>
                        <m:ctrlPr>
                          <a:rPr lang="en-US" b="1" i="1" dirty="0">
                            <a:solidFill>
                              <a:srgbClr val="C00000"/>
                            </a:solidFill>
                            <a:latin typeface="Cambria Math" panose="02040503050406030204" pitchFamily="18" charset="0"/>
                          </a:rPr>
                        </m:ctrlPr>
                      </m:fPr>
                      <m:num>
                        <m:sSub>
                          <m:sSubPr>
                            <m:ctrlPr>
                              <a:rPr lang="en-US" b="1" i="1" dirty="0">
                                <a:solidFill>
                                  <a:srgbClr val="C00000"/>
                                </a:solidFill>
                                <a:latin typeface="Cambria Math" panose="02040503050406030204" pitchFamily="18" charset="0"/>
                              </a:rPr>
                            </m:ctrlPr>
                          </m:sSubPr>
                          <m:e>
                            <m:r>
                              <a:rPr lang="en-US" b="1" i="1" dirty="0">
                                <a:solidFill>
                                  <a:srgbClr val="C00000"/>
                                </a:solidFill>
                                <a:latin typeface="Cambria Math" panose="02040503050406030204" pitchFamily="18" charset="0"/>
                              </a:rPr>
                              <m:t>𝑨</m:t>
                            </m:r>
                          </m:e>
                          <m:sub>
                            <m:r>
                              <a:rPr lang="en-US" b="1" i="1" dirty="0">
                                <a:solidFill>
                                  <a:srgbClr val="C00000"/>
                                </a:solidFill>
                                <a:latin typeface="Cambria Math" panose="02040503050406030204" pitchFamily="18" charset="0"/>
                              </a:rPr>
                              <m:t>𝒔𝒘</m:t>
                            </m:r>
                          </m:sub>
                        </m:sSub>
                      </m:num>
                      <m:den>
                        <m:r>
                          <a:rPr lang="en-US" b="1" i="1" dirty="0">
                            <a:solidFill>
                              <a:srgbClr val="C00000"/>
                            </a:solidFill>
                            <a:latin typeface="Cambria Math" panose="02040503050406030204" pitchFamily="18" charset="0"/>
                          </a:rPr>
                          <m:t>𝒅</m:t>
                        </m:r>
                        <m:r>
                          <a:rPr lang="en-US" b="1" i="1" dirty="0">
                            <a:solidFill>
                              <a:srgbClr val="C00000"/>
                            </a:solidFill>
                            <a:latin typeface="Cambria Math" panose="02040503050406030204" pitchFamily="18" charset="0"/>
                          </a:rPr>
                          <m:t>(</m:t>
                        </m:r>
                        <m:r>
                          <a:rPr lang="en-US" b="1" i="1" dirty="0">
                            <a:solidFill>
                              <a:srgbClr val="C00000"/>
                            </a:solidFill>
                            <a:latin typeface="Cambria Math" panose="02040503050406030204" pitchFamily="18" charset="0"/>
                          </a:rPr>
                          <m:t>𝒔</m:t>
                        </m:r>
                        <m:r>
                          <a:rPr lang="en-US" b="1" i="1" dirty="0">
                            <a:solidFill>
                              <a:srgbClr val="C00000"/>
                            </a:solidFill>
                            <a:latin typeface="Cambria Math" panose="02040503050406030204" pitchFamily="18" charset="0"/>
                          </a:rPr>
                          <m:t>)</m:t>
                        </m:r>
                      </m:den>
                    </m:f>
                  </m:oMath>
                </a14:m>
                <a:r>
                  <a:rPr lang="en-US" dirty="0">
                    <a:solidFill>
                      <a:schemeClr val="tx1"/>
                    </a:solidFill>
                  </a:rPr>
                  <a:t> </a:t>
                </a:r>
              </a:p>
            </p:txBody>
          </p:sp>
        </mc:Choice>
        <mc:Fallback xmlns="">
          <p:sp>
            <p:nvSpPr>
              <p:cNvPr id="97" name="文本框 96">
                <a:extLst>
                  <a:ext uri="{FF2B5EF4-FFF2-40B4-BE49-F238E27FC236}">
                    <a16:creationId xmlns:a16="http://schemas.microsoft.com/office/drawing/2014/main" id="{1C828260-A441-E242-891E-1E4C9F24FF90}"/>
                  </a:ext>
                </a:extLst>
              </p:cNvPr>
              <p:cNvSpPr txBox="1">
                <a:spLocks noRot="1" noChangeAspect="1" noMove="1" noResize="1" noEditPoints="1" noAdjustHandles="1" noChangeArrowheads="1" noChangeShapeType="1" noTextEdit="1"/>
              </p:cNvSpPr>
              <p:nvPr/>
            </p:nvSpPr>
            <p:spPr bwMode="auto">
              <a:xfrm>
                <a:off x="9070627" y="6756211"/>
                <a:ext cx="3846954" cy="570134"/>
              </a:xfrm>
              <a:prstGeom prst="rect">
                <a:avLst/>
              </a:prstGeom>
              <a:blipFill>
                <a:blip r:embed="rId15"/>
                <a:stretch>
                  <a:fillRect l="-329" b="-6522"/>
                </a:stretch>
              </a:blipFill>
              <a:ln w="9525" algn="ctr">
                <a:noFill/>
                <a:miter lim="800000"/>
                <a:headEnd/>
                <a:tailEnd/>
              </a:ln>
              <a:effectLst/>
            </p:spPr>
            <p:txBody>
              <a:bodyPr/>
              <a:lstStyle/>
              <a:p>
                <a:r>
                  <a:rPr lang="en-US">
                    <a:noFill/>
                  </a:rPr>
                  <a:t> </a:t>
                </a:r>
              </a:p>
            </p:txBody>
          </p:sp>
        </mc:Fallback>
      </mc:AlternateContent>
      <p:sp>
        <p:nvSpPr>
          <p:cNvPr id="56" name="椭圆 55">
            <a:extLst>
              <a:ext uri="{FF2B5EF4-FFF2-40B4-BE49-F238E27FC236}">
                <a16:creationId xmlns:a16="http://schemas.microsoft.com/office/drawing/2014/main" id="{29760800-F771-B045-97BA-B58D013E8D0A}"/>
              </a:ext>
            </a:extLst>
          </p:cNvPr>
          <p:cNvSpPr/>
          <p:nvPr/>
        </p:nvSpPr>
        <p:spPr>
          <a:xfrm flipH="1">
            <a:off x="1060744" y="4084554"/>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18F809F4-C84B-F242-8B46-27CDCBA8CB8F}"/>
                  </a:ext>
                </a:extLst>
              </p:cNvPr>
              <p:cNvSpPr txBox="1"/>
              <p:nvPr/>
            </p:nvSpPr>
            <p:spPr bwMode="auto">
              <a:xfrm>
                <a:off x="327247" y="4551764"/>
                <a:ext cx="1188484"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b="1" i="1" dirty="0">
                              <a:solidFill>
                                <a:schemeClr val="tx1"/>
                              </a:solidFill>
                              <a:latin typeface="Cambria Math" panose="02040503050406030204" pitchFamily="18" charset="0"/>
                            </a:rPr>
                          </m:ctrlPr>
                        </m:accPr>
                        <m:e>
                          <m:r>
                            <a:rPr lang="en-US" b="1" i="1" dirty="0">
                              <a:solidFill>
                                <a:schemeClr val="tx1"/>
                              </a:solidFill>
                              <a:latin typeface="Cambria Math" panose="02040503050406030204" pitchFamily="18" charset="0"/>
                            </a:rPr>
                            <m:t>𝒓</m:t>
                          </m:r>
                        </m:e>
                      </m:acc>
                      <m:d>
                        <m:dPr>
                          <m:ctrlPr>
                            <a:rPr lang="en-US" b="1" i="1" dirty="0">
                              <a:solidFill>
                                <a:schemeClr val="tx1"/>
                              </a:solidFill>
                              <a:latin typeface="Cambria Math" panose="02040503050406030204" pitchFamily="18" charset="0"/>
                            </a:rPr>
                          </m:ctrlPr>
                        </m:dPr>
                        <m:e>
                          <m:r>
                            <a:rPr lang="en-US" b="1" i="1" dirty="0">
                              <a:solidFill>
                                <a:schemeClr val="tx1"/>
                              </a:solidFill>
                              <a:latin typeface="Cambria Math" panose="02040503050406030204" pitchFamily="18" charset="0"/>
                            </a:rPr>
                            <m:t>𝒔</m:t>
                          </m:r>
                        </m:e>
                      </m:d>
                      <m:r>
                        <a:rPr lang="en-US" b="1" i="1" dirty="0">
                          <a:solidFill>
                            <a:schemeClr val="tx1"/>
                          </a:solidFill>
                          <a:latin typeface="Cambria Math" panose="02040503050406030204" pitchFamily="18" charset="0"/>
                        </a:rPr>
                        <m:t>=</m:t>
                      </m:r>
                      <m:r>
                        <a:rPr lang="en-US" b="1" i="1" dirty="0">
                          <a:solidFill>
                            <a:schemeClr val="tx1"/>
                          </a:solidFill>
                          <a:latin typeface="Cambria Math" panose="02040503050406030204" pitchFamily="18" charset="0"/>
                        </a:rPr>
                        <m:t>𝟏</m:t>
                      </m:r>
                    </m:oMath>
                  </m:oMathPara>
                </a14:m>
                <a:endParaRPr lang="en-US" b="1" dirty="0">
                  <a:solidFill>
                    <a:schemeClr val="tx1"/>
                  </a:solidFill>
                </a:endParaRPr>
              </a:p>
            </p:txBody>
          </p:sp>
        </mc:Choice>
        <mc:Fallback xmlns="">
          <p:sp>
            <p:nvSpPr>
              <p:cNvPr id="57" name="文本框 56">
                <a:extLst>
                  <a:ext uri="{FF2B5EF4-FFF2-40B4-BE49-F238E27FC236}">
                    <a16:creationId xmlns:a16="http://schemas.microsoft.com/office/drawing/2014/main" id="{18F809F4-C84B-F242-8B46-27CDCBA8CB8F}"/>
                  </a:ext>
                </a:extLst>
              </p:cNvPr>
              <p:cNvSpPr txBox="1">
                <a:spLocks noRot="1" noChangeAspect="1" noMove="1" noResize="1" noEditPoints="1" noAdjustHandles="1" noChangeArrowheads="1" noChangeShapeType="1" noTextEdit="1"/>
              </p:cNvSpPr>
              <p:nvPr/>
            </p:nvSpPr>
            <p:spPr bwMode="auto">
              <a:xfrm>
                <a:off x="327247" y="4551764"/>
                <a:ext cx="1188484" cy="399574"/>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p:cxnSp>
        <p:nvCxnSpPr>
          <p:cNvPr id="60" name="直线箭头连接符 59">
            <a:extLst>
              <a:ext uri="{FF2B5EF4-FFF2-40B4-BE49-F238E27FC236}">
                <a16:creationId xmlns:a16="http://schemas.microsoft.com/office/drawing/2014/main" id="{453CCBB2-FD45-3F44-804C-DBF0A16C7FAF}"/>
              </a:ext>
            </a:extLst>
          </p:cNvPr>
          <p:cNvCxnSpPr>
            <a:cxnSpLocks/>
          </p:cNvCxnSpPr>
          <p:nvPr/>
        </p:nvCxnSpPr>
        <p:spPr>
          <a:xfrm flipH="1">
            <a:off x="1356510" y="3129135"/>
            <a:ext cx="1081372" cy="99856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2CDA28FA-C37D-944D-893E-8165C3D90C56}"/>
              </a:ext>
            </a:extLst>
          </p:cNvPr>
          <p:cNvCxnSpPr>
            <a:cxnSpLocks/>
          </p:cNvCxnSpPr>
          <p:nvPr/>
        </p:nvCxnSpPr>
        <p:spPr>
          <a:xfrm flipH="1" flipV="1">
            <a:off x="1409237" y="4255832"/>
            <a:ext cx="1028645" cy="54879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5C91210A-D8C4-734A-A708-29ABE7E2F7FB}"/>
              </a:ext>
            </a:extLst>
          </p:cNvPr>
          <p:cNvCxnSpPr>
            <a:cxnSpLocks/>
          </p:cNvCxnSpPr>
          <p:nvPr/>
        </p:nvCxnSpPr>
        <p:spPr>
          <a:xfrm flipH="1" flipV="1">
            <a:off x="1356510" y="4383965"/>
            <a:ext cx="1134099" cy="178597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63" name="椭圆 62">
            <a:extLst>
              <a:ext uri="{FF2B5EF4-FFF2-40B4-BE49-F238E27FC236}">
                <a16:creationId xmlns:a16="http://schemas.microsoft.com/office/drawing/2014/main" id="{EB5F8EE0-CF2A-334B-B529-2D23AF90915C}"/>
              </a:ext>
            </a:extLst>
          </p:cNvPr>
          <p:cNvSpPr/>
          <p:nvPr/>
        </p:nvSpPr>
        <p:spPr>
          <a:xfrm flipH="1">
            <a:off x="2452562" y="2942370"/>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4" name="椭圆 63">
            <a:extLst>
              <a:ext uri="{FF2B5EF4-FFF2-40B4-BE49-F238E27FC236}">
                <a16:creationId xmlns:a16="http://schemas.microsoft.com/office/drawing/2014/main" id="{6699E1C1-6AEC-E741-9CC0-761982C93323}"/>
              </a:ext>
            </a:extLst>
          </p:cNvPr>
          <p:cNvSpPr/>
          <p:nvPr/>
        </p:nvSpPr>
        <p:spPr>
          <a:xfrm flipH="1">
            <a:off x="2452562" y="4617862"/>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6" name="椭圆 65">
            <a:extLst>
              <a:ext uri="{FF2B5EF4-FFF2-40B4-BE49-F238E27FC236}">
                <a16:creationId xmlns:a16="http://schemas.microsoft.com/office/drawing/2014/main" id="{A4864FFE-582E-DF4E-9431-24E56A925590}"/>
              </a:ext>
            </a:extLst>
          </p:cNvPr>
          <p:cNvSpPr/>
          <p:nvPr/>
        </p:nvSpPr>
        <p:spPr>
          <a:xfrm flipH="1">
            <a:off x="2452562" y="6111309"/>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7" name="直线箭头连接符 66">
            <a:extLst>
              <a:ext uri="{FF2B5EF4-FFF2-40B4-BE49-F238E27FC236}">
                <a16:creationId xmlns:a16="http://schemas.microsoft.com/office/drawing/2014/main" id="{CF207691-DF05-FF4C-9B2E-50C1964AAD5A}"/>
              </a:ext>
            </a:extLst>
          </p:cNvPr>
          <p:cNvCxnSpPr>
            <a:cxnSpLocks/>
          </p:cNvCxnSpPr>
          <p:nvPr/>
        </p:nvCxnSpPr>
        <p:spPr>
          <a:xfrm flipH="1">
            <a:off x="2827716" y="4368741"/>
            <a:ext cx="879567" cy="420662"/>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030C5004-D740-1C4B-ACB8-9E13A54CD840}"/>
              </a:ext>
            </a:extLst>
          </p:cNvPr>
          <p:cNvCxnSpPr>
            <a:cxnSpLocks/>
          </p:cNvCxnSpPr>
          <p:nvPr/>
        </p:nvCxnSpPr>
        <p:spPr>
          <a:xfrm flipH="1" flipV="1">
            <a:off x="2813256" y="4817405"/>
            <a:ext cx="879567" cy="12813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3BEA0E2A-D1B2-F642-B20B-FF49E13EFC6B}"/>
              </a:ext>
            </a:extLst>
          </p:cNvPr>
          <p:cNvCxnSpPr>
            <a:cxnSpLocks/>
          </p:cNvCxnSpPr>
          <p:nvPr/>
        </p:nvCxnSpPr>
        <p:spPr>
          <a:xfrm flipH="1" flipV="1">
            <a:off x="2813256" y="4817405"/>
            <a:ext cx="879567" cy="671759"/>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FDDF8137-F394-5449-9659-42721C580205}"/>
              </a:ext>
            </a:extLst>
          </p:cNvPr>
          <p:cNvCxnSpPr>
            <a:cxnSpLocks/>
          </p:cNvCxnSpPr>
          <p:nvPr/>
        </p:nvCxnSpPr>
        <p:spPr>
          <a:xfrm flipH="1">
            <a:off x="2813256" y="6310851"/>
            <a:ext cx="879567" cy="1"/>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135FD88F-484A-264E-82A2-4CF24AB86E7D}"/>
              </a:ext>
            </a:extLst>
          </p:cNvPr>
          <p:cNvCxnSpPr>
            <a:cxnSpLocks/>
          </p:cNvCxnSpPr>
          <p:nvPr/>
        </p:nvCxnSpPr>
        <p:spPr>
          <a:xfrm flipH="1" flipV="1">
            <a:off x="2813256" y="6310852"/>
            <a:ext cx="879567" cy="52487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83" name="椭圆 82">
            <a:extLst>
              <a:ext uri="{FF2B5EF4-FFF2-40B4-BE49-F238E27FC236}">
                <a16:creationId xmlns:a16="http://schemas.microsoft.com/office/drawing/2014/main" id="{45C1E5EB-CA2D-764B-B484-44C6A3D37234}"/>
              </a:ext>
            </a:extLst>
          </p:cNvPr>
          <p:cNvSpPr/>
          <p:nvPr/>
        </p:nvSpPr>
        <p:spPr>
          <a:xfrm flipH="1">
            <a:off x="3690159" y="4738142"/>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4" name="椭圆 93">
            <a:extLst>
              <a:ext uri="{FF2B5EF4-FFF2-40B4-BE49-F238E27FC236}">
                <a16:creationId xmlns:a16="http://schemas.microsoft.com/office/drawing/2014/main" id="{6620882F-514C-6F44-9B87-9351EDD82121}"/>
              </a:ext>
            </a:extLst>
          </p:cNvPr>
          <p:cNvSpPr/>
          <p:nvPr/>
        </p:nvSpPr>
        <p:spPr>
          <a:xfrm flipH="1">
            <a:off x="3690159" y="4189347"/>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5" name="椭圆 94">
            <a:extLst>
              <a:ext uri="{FF2B5EF4-FFF2-40B4-BE49-F238E27FC236}">
                <a16:creationId xmlns:a16="http://schemas.microsoft.com/office/drawing/2014/main" id="{B7878015-43DE-2D4B-B4B2-2D6F78DAA920}"/>
              </a:ext>
            </a:extLst>
          </p:cNvPr>
          <p:cNvSpPr/>
          <p:nvPr/>
        </p:nvSpPr>
        <p:spPr>
          <a:xfrm flipH="1">
            <a:off x="3690159" y="5281768"/>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8" name="椭圆 97">
            <a:extLst>
              <a:ext uri="{FF2B5EF4-FFF2-40B4-BE49-F238E27FC236}">
                <a16:creationId xmlns:a16="http://schemas.microsoft.com/office/drawing/2014/main" id="{DF415A0B-2955-2B45-942F-86D1DF5E3393}"/>
              </a:ext>
            </a:extLst>
          </p:cNvPr>
          <p:cNvSpPr/>
          <p:nvPr/>
        </p:nvSpPr>
        <p:spPr>
          <a:xfrm flipH="1">
            <a:off x="3690159" y="610345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9" name="椭圆 98">
            <a:extLst>
              <a:ext uri="{FF2B5EF4-FFF2-40B4-BE49-F238E27FC236}">
                <a16:creationId xmlns:a16="http://schemas.microsoft.com/office/drawing/2014/main" id="{8D224AC8-2D1A-EC43-BE7C-937FE8960770}"/>
              </a:ext>
            </a:extLst>
          </p:cNvPr>
          <p:cNvSpPr/>
          <p:nvPr/>
        </p:nvSpPr>
        <p:spPr>
          <a:xfrm flipH="1">
            <a:off x="3690159" y="6628331"/>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D2E479B5-B3FA-E64F-9786-C03F3AFFE303}"/>
                  </a:ext>
                </a:extLst>
              </p:cNvPr>
              <p:cNvSpPr txBox="1"/>
              <p:nvPr/>
            </p:nvSpPr>
            <p:spPr bwMode="auto">
              <a:xfrm flipH="1">
                <a:off x="2410239"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100" name="文本框 99">
                <a:extLst>
                  <a:ext uri="{FF2B5EF4-FFF2-40B4-BE49-F238E27FC236}">
                    <a16:creationId xmlns:a16="http://schemas.microsoft.com/office/drawing/2014/main" id="{D2E479B5-B3FA-E64F-9786-C03F3AFFE303}"/>
                  </a:ext>
                </a:extLst>
              </p:cNvPr>
              <p:cNvSpPr txBox="1">
                <a:spLocks noRot="1" noChangeAspect="1" noMove="1" noResize="1" noEditPoints="1" noAdjustHandles="1" noChangeArrowheads="1" noChangeShapeType="1" noTextEdit="1"/>
              </p:cNvSpPr>
              <p:nvPr/>
            </p:nvSpPr>
            <p:spPr bwMode="auto">
              <a:xfrm flipH="1">
                <a:off x="2410239" y="4541590"/>
                <a:ext cx="432048" cy="461130"/>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A136DD67-2CF1-8940-88CE-EA98F6D4485C}"/>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101" name="文本框 100">
                <a:extLst>
                  <a:ext uri="{FF2B5EF4-FFF2-40B4-BE49-F238E27FC236}">
                    <a16:creationId xmlns:a16="http://schemas.microsoft.com/office/drawing/2014/main" id="{A136DD67-2CF1-8940-88CE-EA98F6D4485C}"/>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1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0CB7FFE3-C1F7-4247-92B6-97C6A0FE5784}"/>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02" name="文本框 101">
                <a:extLst>
                  <a:ext uri="{FF2B5EF4-FFF2-40B4-BE49-F238E27FC236}">
                    <a16:creationId xmlns:a16="http://schemas.microsoft.com/office/drawing/2014/main" id="{0CB7FFE3-C1F7-4247-92B6-97C6A0FE5784}"/>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9"/>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3FF1BA68-5714-324A-BAD5-81B4DA9F8D76}"/>
                  </a:ext>
                </a:extLst>
              </p:cNvPr>
              <p:cNvSpPr txBox="1"/>
              <p:nvPr/>
            </p:nvSpPr>
            <p:spPr bwMode="auto">
              <a:xfrm flipH="1">
                <a:off x="2404727" y="284839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103" name="文本框 102">
                <a:extLst>
                  <a:ext uri="{FF2B5EF4-FFF2-40B4-BE49-F238E27FC236}">
                    <a16:creationId xmlns:a16="http://schemas.microsoft.com/office/drawing/2014/main" id="{3FF1BA68-5714-324A-BAD5-81B4DA9F8D76}"/>
                  </a:ext>
                </a:extLst>
              </p:cNvPr>
              <p:cNvSpPr txBox="1">
                <a:spLocks noRot="1" noChangeAspect="1" noMove="1" noResize="1" noEditPoints="1" noAdjustHandles="1" noChangeArrowheads="1" noChangeShapeType="1" noTextEdit="1"/>
              </p:cNvSpPr>
              <p:nvPr/>
            </p:nvSpPr>
            <p:spPr bwMode="auto">
              <a:xfrm flipH="1">
                <a:off x="2404727" y="2848392"/>
                <a:ext cx="432048" cy="462348"/>
              </a:xfrm>
              <a:prstGeom prst="rect">
                <a:avLst/>
              </a:prstGeom>
              <a:blipFill>
                <a:blip r:embed="rId2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B7DA3E79-21C5-754A-A26B-5D4F838DAD7D}"/>
                  </a:ext>
                </a:extLst>
              </p:cNvPr>
              <p:cNvSpPr txBox="1"/>
              <p:nvPr/>
            </p:nvSpPr>
            <p:spPr bwMode="auto">
              <a:xfrm>
                <a:off x="1514093" y="3238922"/>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112" name="文本框 111">
                <a:extLst>
                  <a:ext uri="{FF2B5EF4-FFF2-40B4-BE49-F238E27FC236}">
                    <a16:creationId xmlns:a16="http://schemas.microsoft.com/office/drawing/2014/main" id="{B7DA3E79-21C5-754A-A26B-5D4F838DAD7D}"/>
                  </a:ext>
                </a:extLst>
              </p:cNvPr>
              <p:cNvSpPr txBox="1">
                <a:spLocks noRot="1" noChangeAspect="1" noMove="1" noResize="1" noEditPoints="1" noAdjustHandles="1" noChangeArrowheads="1" noChangeShapeType="1" noTextEdit="1"/>
              </p:cNvSpPr>
              <p:nvPr/>
            </p:nvSpPr>
            <p:spPr bwMode="auto">
              <a:xfrm>
                <a:off x="1514093" y="3238922"/>
                <a:ext cx="465897" cy="307777"/>
              </a:xfrm>
              <a:prstGeom prst="rect">
                <a:avLst/>
              </a:prstGeom>
              <a:blipFill>
                <a:blip r:embed="rId21"/>
                <a:stretch>
                  <a:fillRect l="-10811"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972ACB3E-574B-7C4D-824F-BB91AD76AED1}"/>
                  </a:ext>
                </a:extLst>
              </p:cNvPr>
              <p:cNvSpPr txBox="1"/>
              <p:nvPr/>
            </p:nvSpPr>
            <p:spPr bwMode="auto">
              <a:xfrm>
                <a:off x="1796719" y="4184556"/>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13" name="文本框 112">
                <a:extLst>
                  <a:ext uri="{FF2B5EF4-FFF2-40B4-BE49-F238E27FC236}">
                    <a16:creationId xmlns:a16="http://schemas.microsoft.com/office/drawing/2014/main" id="{972ACB3E-574B-7C4D-824F-BB91AD76AED1}"/>
                  </a:ext>
                </a:extLst>
              </p:cNvPr>
              <p:cNvSpPr txBox="1">
                <a:spLocks noRot="1" noChangeAspect="1" noMove="1" noResize="1" noEditPoints="1" noAdjustHandles="1" noChangeArrowheads="1" noChangeShapeType="1" noTextEdit="1"/>
              </p:cNvSpPr>
              <p:nvPr/>
            </p:nvSpPr>
            <p:spPr bwMode="auto">
              <a:xfrm>
                <a:off x="1796719" y="4184556"/>
                <a:ext cx="444994" cy="307777"/>
              </a:xfrm>
              <a:prstGeom prst="rect">
                <a:avLst/>
              </a:prstGeom>
              <a:blipFill>
                <a:blip r:embed="rId22"/>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2240116A-245E-C642-9315-CEBDD8A72197}"/>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14" name="文本框 113">
                <a:extLst>
                  <a:ext uri="{FF2B5EF4-FFF2-40B4-BE49-F238E27FC236}">
                    <a16:creationId xmlns:a16="http://schemas.microsoft.com/office/drawing/2014/main" id="{2240116A-245E-C642-9315-CEBDD8A72197}"/>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23"/>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947A070-C7E5-A54B-B6B1-50F246E71285}"/>
                  </a:ext>
                </a:extLst>
              </p:cNvPr>
              <p:cNvSpPr txBox="1"/>
              <p:nvPr/>
            </p:nvSpPr>
            <p:spPr bwMode="auto">
              <a:xfrm>
                <a:off x="2153432" y="2125649"/>
                <a:ext cx="962251" cy="509691"/>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f>
                      <m:fPr>
                        <m:ctrlPr>
                          <a:rPr lang="en-US" i="1" dirty="0">
                            <a:solidFill>
                              <a:prstClr val="black"/>
                            </a:solidFill>
                            <a:latin typeface="Cambria Math" panose="02040503050406030204" pitchFamily="18" charset="0"/>
                          </a:rPr>
                        </m:ctrlPr>
                      </m:fPr>
                      <m:num>
                        <m:acc>
                          <m:accPr>
                            <m:chr m:val="⃗"/>
                            <m:ctrlPr>
                              <a:rPr lang="en-US" altLang="zh-CN" i="1" dirty="0">
                                <a:solidFill>
                                  <a:prstClr val="black"/>
                                </a:solidFill>
                                <a:latin typeface="Cambria Math" panose="02040503050406030204" pitchFamily="18" charset="0"/>
                              </a:rPr>
                            </m:ctrlPr>
                          </m:accPr>
                          <m:e>
                            <m:r>
                              <a:rPr lang="en-US" altLang="zh-CN" i="1" dirty="0">
                                <a:solidFill>
                                  <a:prstClr val="black"/>
                                </a:solidFill>
                                <a:latin typeface="Cambria Math" panose="02040503050406030204" pitchFamily="18" charset="0"/>
                              </a:rPr>
                              <m:t>𝑟</m:t>
                            </m:r>
                          </m:e>
                        </m:acc>
                        <m:r>
                          <a:rPr lang="en-US" altLang="zh-CN" i="1" dirty="0">
                            <a:solidFill>
                              <a:prstClr val="black"/>
                            </a:solidFill>
                            <a:latin typeface="Cambria Math" panose="02040503050406030204" pitchFamily="18" charset="0"/>
                          </a:rPr>
                          <m:t>(</m:t>
                        </m:r>
                        <m:r>
                          <a:rPr lang="en-US" altLang="zh-CN" i="1" dirty="0">
                            <a:solidFill>
                              <a:prstClr val="black"/>
                            </a:solidFill>
                            <a:latin typeface="Cambria Math" panose="02040503050406030204" pitchFamily="18" charset="0"/>
                          </a:rPr>
                          <m:t>𝑢</m:t>
                        </m:r>
                        <m:r>
                          <a:rPr lang="en-US" altLang="zh-CN" i="1" dirty="0">
                            <a:solidFill>
                              <a:prstClr val="black"/>
                            </a:solidFill>
                            <a:latin typeface="Cambria Math" panose="02040503050406030204" pitchFamily="18" charset="0"/>
                          </a:rPr>
                          <m:t>)</m:t>
                        </m:r>
                      </m:num>
                      <m:den>
                        <m:r>
                          <a:rPr lang="en-US" b="0" i="1" dirty="0">
                            <a:solidFill>
                              <a:prstClr val="black"/>
                            </a:solidFill>
                            <a:latin typeface="Cambria Math" panose="02040503050406030204" pitchFamily="18" charset="0"/>
                          </a:rPr>
                          <m:t>𝑑</m:t>
                        </m:r>
                        <m:r>
                          <a:rPr lang="en-US" b="0" i="1" dirty="0">
                            <a:solidFill>
                              <a:prstClr val="black"/>
                            </a:solidFill>
                            <a:latin typeface="Cambria Math" panose="02040503050406030204" pitchFamily="18" charset="0"/>
                          </a:rPr>
                          <m:t>(</m:t>
                        </m:r>
                        <m:r>
                          <a:rPr lang="en-US" b="0" i="1" dirty="0">
                            <a:solidFill>
                              <a:prstClr val="black"/>
                            </a:solidFill>
                            <a:latin typeface="Cambria Math" panose="02040503050406030204" pitchFamily="18" charset="0"/>
                          </a:rPr>
                          <m:t>𝑢</m:t>
                        </m:r>
                        <m:r>
                          <a:rPr lang="en-US" b="0" i="1" dirty="0">
                            <a:solidFill>
                              <a:prstClr val="black"/>
                            </a:solidFill>
                            <a:latin typeface="Cambria Math" panose="02040503050406030204" pitchFamily="18" charset="0"/>
                          </a:rPr>
                          <m:t>)</m:t>
                        </m:r>
                      </m:den>
                    </m:f>
                    <m:r>
                      <a:rPr lang="en-US" b="0" i="1" dirty="0">
                        <a:solidFill>
                          <a:prstClr val="black"/>
                        </a:solidFill>
                        <a:latin typeface="Cambria Math" panose="02040503050406030204" pitchFamily="18" charset="0"/>
                      </a:rPr>
                      <m:t>&lt;</m:t>
                    </m:r>
                    <m:r>
                      <a:rPr lang="en-US" b="0" i="1" dirty="0">
                        <a:solidFill>
                          <a:prstClr val="black"/>
                        </a:solidFill>
                        <a:latin typeface="Cambria Math" panose="02040503050406030204" pitchFamily="18" charset="0"/>
                      </a:rPr>
                      <m:t>𝜃</m:t>
                    </m:r>
                  </m:oMath>
                </a14:m>
                <a:r>
                  <a:rPr lang="en-US" dirty="0">
                    <a:solidFill>
                      <a:prstClr val="black"/>
                    </a:solidFill>
                  </a:rPr>
                  <a:t> </a:t>
                </a:r>
              </a:p>
            </p:txBody>
          </p:sp>
        </mc:Choice>
        <mc:Fallback xmlns="">
          <p:sp>
            <p:nvSpPr>
              <p:cNvPr id="2" name="文本框 1">
                <a:extLst>
                  <a:ext uri="{FF2B5EF4-FFF2-40B4-BE49-F238E27FC236}">
                    <a16:creationId xmlns:a16="http://schemas.microsoft.com/office/drawing/2014/main" id="{A947A070-C7E5-A54B-B6B1-50F246E71285}"/>
                  </a:ext>
                </a:extLst>
              </p:cNvPr>
              <p:cNvSpPr txBox="1">
                <a:spLocks noRot="1" noChangeAspect="1" noMove="1" noResize="1" noEditPoints="1" noAdjustHandles="1" noChangeArrowheads="1" noChangeShapeType="1" noTextEdit="1"/>
              </p:cNvSpPr>
              <p:nvPr/>
            </p:nvSpPr>
            <p:spPr bwMode="auto">
              <a:xfrm>
                <a:off x="2153432" y="2125649"/>
                <a:ext cx="962251" cy="509691"/>
              </a:xfrm>
              <a:prstGeom prst="rect">
                <a:avLst/>
              </a:prstGeom>
              <a:blipFill>
                <a:blip r:embed="rId24"/>
                <a:stretch>
                  <a:fillRect l="-6494" t="-19512" b="-14634"/>
                </a:stretch>
              </a:blipFill>
              <a:ln w="9525" algn="ctr">
                <a:noFill/>
                <a:miter lim="800000"/>
                <a:headEnd/>
                <a:tailEnd/>
              </a:ln>
              <a:effectLst/>
            </p:spPr>
            <p:txBody>
              <a:bodyPr/>
              <a:lstStyle/>
              <a:p>
                <a:r>
                  <a:rPr lang="en-US">
                    <a:noFill/>
                  </a:rPr>
                  <a:t> </a:t>
                </a:r>
              </a:p>
            </p:txBody>
          </p:sp>
        </mc:Fallback>
      </mc:AlternateContent>
      <p:sp>
        <p:nvSpPr>
          <p:cNvPr id="115" name="椭圆 114">
            <a:extLst>
              <a:ext uri="{FF2B5EF4-FFF2-40B4-BE49-F238E27FC236}">
                <a16:creationId xmlns:a16="http://schemas.microsoft.com/office/drawing/2014/main" id="{8C9445B5-4FFC-114C-AA7A-F588EDFE9F8E}"/>
              </a:ext>
            </a:extLst>
          </p:cNvPr>
          <p:cNvSpPr/>
          <p:nvPr/>
        </p:nvSpPr>
        <p:spPr>
          <a:xfrm flipH="1">
            <a:off x="7018624" y="5694413"/>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AE4F998-D14E-BE42-8639-11719A27C974}"/>
                  </a:ext>
                </a:extLst>
              </p:cNvPr>
              <p:cNvSpPr txBox="1"/>
              <p:nvPr/>
            </p:nvSpPr>
            <p:spPr bwMode="auto">
              <a:xfrm flipH="1">
                <a:off x="6979751" y="5612425"/>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04" name="文本框 103">
                <a:extLst>
                  <a:ext uri="{FF2B5EF4-FFF2-40B4-BE49-F238E27FC236}">
                    <a16:creationId xmlns:a16="http://schemas.microsoft.com/office/drawing/2014/main" id="{BAE4F998-D14E-BE42-8639-11719A27C974}"/>
                  </a:ext>
                </a:extLst>
              </p:cNvPr>
              <p:cNvSpPr txBox="1">
                <a:spLocks noRot="1" noChangeAspect="1" noMove="1" noResize="1" noEditPoints="1" noAdjustHandles="1" noChangeArrowheads="1" noChangeShapeType="1" noTextEdit="1"/>
              </p:cNvSpPr>
              <p:nvPr/>
            </p:nvSpPr>
            <p:spPr bwMode="auto">
              <a:xfrm flipH="1">
                <a:off x="6979751" y="5612425"/>
                <a:ext cx="432048" cy="461130"/>
              </a:xfrm>
              <a:prstGeom prst="rect">
                <a:avLst/>
              </a:prstGeom>
              <a:blipFill>
                <a:blip r:embed="rId25"/>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0498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1000"/>
                                        <p:tgtEl>
                                          <p:spTgt spid="5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par>
                                <p:cTn id="16" presetID="22" presetClass="entr" presetSubtype="8"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par>
                                <p:cTn id="19" presetID="2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par>
                                <p:cTn id="34" presetID="22" presetClass="entr" presetSubtype="8"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left)">
                                      <p:cBhvr>
                                        <p:cTn id="36" dur="500"/>
                                        <p:tgtEl>
                                          <p:spTgt spid="68"/>
                                        </p:tgtEl>
                                      </p:cBhvr>
                                    </p:animEffect>
                                  </p:childTnLst>
                                </p:cTn>
                              </p:par>
                              <p:par>
                                <p:cTn id="37" presetID="22" presetClass="entr" presetSubtype="8"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par>
                                <p:cTn id="52" presetID="22" presetClass="entr" presetSubtype="8" fill="hold"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left)">
                                      <p:cBhvr>
                                        <p:cTn id="54" dur="500"/>
                                        <p:tgtEl>
                                          <p:spTgt spid="82"/>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3" grpId="0" animBg="1"/>
      <p:bldP spid="64" grpId="0" animBg="1"/>
      <p:bldP spid="66" grpId="0" animBg="1"/>
      <p:bldP spid="83" grpId="0" animBg="1"/>
      <p:bldP spid="94" grpId="0" animBg="1"/>
      <p:bldP spid="95" grpId="0" animBg="1"/>
      <p:bldP spid="98" grpId="0" animBg="1"/>
      <p:bldP spid="9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Motivations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3" name="椭圆 32">
            <a:extLst>
              <a:ext uri="{FF2B5EF4-FFF2-40B4-BE49-F238E27FC236}">
                <a16:creationId xmlns:a16="http://schemas.microsoft.com/office/drawing/2014/main" id="{D5E2E697-5EE5-AF42-9CE9-12ADCA2BC147}"/>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34" name="椭圆 33">
            <a:extLst>
              <a:ext uri="{FF2B5EF4-FFF2-40B4-BE49-F238E27FC236}">
                <a16:creationId xmlns:a16="http://schemas.microsoft.com/office/drawing/2014/main" id="{3403DCA1-3E10-1F4E-AA92-2910BBA2F206}"/>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35" name="直线箭头连接符 34">
            <a:extLst>
              <a:ext uri="{FF2B5EF4-FFF2-40B4-BE49-F238E27FC236}">
                <a16:creationId xmlns:a16="http://schemas.microsoft.com/office/drawing/2014/main" id="{899A90BA-3732-B945-90B8-2BA52E90E5BD}"/>
              </a:ext>
            </a:extLst>
          </p:cNvPr>
          <p:cNvCxnSpPr>
            <a:cxnSpLocks/>
            <a:stCxn id="45" idx="6"/>
            <a:endCxn id="34"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36" name="椭圆 35">
            <a:extLst>
              <a:ext uri="{FF2B5EF4-FFF2-40B4-BE49-F238E27FC236}">
                <a16:creationId xmlns:a16="http://schemas.microsoft.com/office/drawing/2014/main" id="{A2378A9C-F6A0-1A4B-95C6-193589FCF8FF}"/>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37" name="直线箭头连接符 36">
            <a:extLst>
              <a:ext uri="{FF2B5EF4-FFF2-40B4-BE49-F238E27FC236}">
                <a16:creationId xmlns:a16="http://schemas.microsoft.com/office/drawing/2014/main" id="{ED5EC579-BC28-EC4C-8BF5-06150AE2F58A}"/>
              </a:ext>
            </a:extLst>
          </p:cNvPr>
          <p:cNvCxnSpPr>
            <a:cxnSpLocks/>
            <a:stCxn id="43" idx="6"/>
            <a:endCxn id="34"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1795CF67-79DB-9E4E-81DB-7C2624C8553B}"/>
              </a:ext>
            </a:extLst>
          </p:cNvPr>
          <p:cNvCxnSpPr>
            <a:cxnSpLocks/>
            <a:stCxn id="36" idx="6"/>
            <a:endCxn id="34"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39" name="椭圆 38">
            <a:extLst>
              <a:ext uri="{FF2B5EF4-FFF2-40B4-BE49-F238E27FC236}">
                <a16:creationId xmlns:a16="http://schemas.microsoft.com/office/drawing/2014/main" id="{4A7462C3-DAA4-2346-905E-01311CF1D6AC}"/>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40" name="直线箭头连接符 39">
            <a:extLst>
              <a:ext uri="{FF2B5EF4-FFF2-40B4-BE49-F238E27FC236}">
                <a16:creationId xmlns:a16="http://schemas.microsoft.com/office/drawing/2014/main" id="{5533072F-8423-9D4A-A76E-C718950B2BCB}"/>
              </a:ext>
            </a:extLst>
          </p:cNvPr>
          <p:cNvCxnSpPr>
            <a:cxnSpLocks/>
            <a:stCxn id="39" idx="6"/>
            <a:endCxn id="45"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D56AA7ED-B68B-1343-AA47-8A0105225D48}"/>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41" name="文本框 40">
                <a:extLst>
                  <a:ext uri="{FF2B5EF4-FFF2-40B4-BE49-F238E27FC236}">
                    <a16:creationId xmlns:a16="http://schemas.microsoft.com/office/drawing/2014/main" id="{D56AA7ED-B68B-1343-AA47-8A0105225D48}"/>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43" name="椭圆 42">
            <a:extLst>
              <a:ext uri="{FF2B5EF4-FFF2-40B4-BE49-F238E27FC236}">
                <a16:creationId xmlns:a16="http://schemas.microsoft.com/office/drawing/2014/main" id="{B1546B5B-8A7E-324A-99EA-2A54D3EFECF3}"/>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5" name="椭圆 44">
            <a:extLst>
              <a:ext uri="{FF2B5EF4-FFF2-40B4-BE49-F238E27FC236}">
                <a16:creationId xmlns:a16="http://schemas.microsoft.com/office/drawing/2014/main" id="{309E5CC4-DC9C-314B-B297-F66FC8F9971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7" name="椭圆 46">
            <a:extLst>
              <a:ext uri="{FF2B5EF4-FFF2-40B4-BE49-F238E27FC236}">
                <a16:creationId xmlns:a16="http://schemas.microsoft.com/office/drawing/2014/main" id="{6E5BF718-B32F-8B42-A6FB-BDD7DB4EF2C4}"/>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49" name="直线箭头连接符 48">
            <a:extLst>
              <a:ext uri="{FF2B5EF4-FFF2-40B4-BE49-F238E27FC236}">
                <a16:creationId xmlns:a16="http://schemas.microsoft.com/office/drawing/2014/main" id="{3E23FCE8-8BEE-D044-B65D-7BA7333B3CE5}"/>
              </a:ext>
            </a:extLst>
          </p:cNvPr>
          <p:cNvCxnSpPr>
            <a:cxnSpLocks/>
            <a:stCxn id="33" idx="6"/>
            <a:endCxn id="34"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DF7C784D-C25B-E34D-9592-AA000C178005}"/>
              </a:ext>
            </a:extLst>
          </p:cNvPr>
          <p:cNvCxnSpPr>
            <a:cxnSpLocks/>
            <a:stCxn id="47" idx="6"/>
            <a:endCxn id="34"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0FB630BA-996C-F04C-8412-D24386E415E7}"/>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ysClr val="windowText" lastClr="000000"/>
                          </a:solidFill>
                          <a:latin typeface="Cambria Math" panose="02040503050406030204" pitchFamily="18" charset="0"/>
                        </a:rPr>
                        <m:t>𝟏</m:t>
                      </m:r>
                      <m:r>
                        <a:rPr kumimoji="1" lang="en-US" altLang="zh-CN" sz="1800" b="1" i="1" dirty="0">
                          <a:solidFill>
                            <a:sysClr val="windowText" lastClr="000000"/>
                          </a:solidFill>
                          <a:latin typeface="Cambria Math" panose="02040503050406030204" pitchFamily="18" charset="0"/>
                        </a:rPr>
                        <m:t>−</m:t>
                      </m:r>
                      <m:f>
                        <m:fPr>
                          <m:ctrlPr>
                            <a:rPr kumimoji="1" lang="en-US" altLang="zh-CN" sz="1800" b="1" i="1" dirty="0">
                              <a:solidFill>
                                <a:sysClr val="windowText" lastClr="000000"/>
                              </a:solidFill>
                              <a:latin typeface="Cambria Math" panose="02040503050406030204" pitchFamily="18" charset="0"/>
                            </a:rPr>
                          </m:ctrlPr>
                        </m:fPr>
                        <m:num>
                          <m:r>
                            <a:rPr kumimoji="1" lang="en-US" altLang="zh-CN" sz="1800" b="1" i="1" dirty="0">
                              <a:solidFill>
                                <a:sysClr val="windowText" lastClr="000000"/>
                              </a:solidFill>
                              <a:latin typeface="Cambria Math" panose="02040503050406030204" pitchFamily="18" charset="0"/>
                            </a:rPr>
                            <m:t>𝟏</m:t>
                          </m:r>
                        </m:num>
                        <m:den>
                          <m:r>
                            <a:rPr kumimoji="1" lang="en-US" altLang="zh-CN" sz="1800" b="1" i="1" dirty="0">
                              <a:solidFill>
                                <a:sysClr val="windowText" lastClr="000000"/>
                              </a:solidFill>
                              <a:latin typeface="Cambria Math" panose="02040503050406030204" pitchFamily="18" charset="0"/>
                            </a:rPr>
                            <m:t>𝒏</m:t>
                          </m:r>
                        </m:den>
                      </m:f>
                    </m:oMath>
                  </m:oMathPara>
                </a14:m>
                <a:endParaRPr kumimoji="1" lang="zh-CN" altLang="en-US" sz="1800" b="1" dirty="0">
                  <a:solidFill>
                    <a:sysClr val="windowText" lastClr="000000"/>
                  </a:solidFill>
                </a:endParaRPr>
              </a:p>
            </p:txBody>
          </p:sp>
        </mc:Choice>
        <mc:Fallback xmlns="">
          <p:sp>
            <p:nvSpPr>
              <p:cNvPr id="51" name="文本框 50">
                <a:extLst>
                  <a:ext uri="{FF2B5EF4-FFF2-40B4-BE49-F238E27FC236}">
                    <a16:creationId xmlns:a16="http://schemas.microsoft.com/office/drawing/2014/main" id="{0FB630BA-996C-F04C-8412-D24386E415E7}"/>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2481849-891E-E245-95C3-A3F4483469F4}"/>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2" name="文本框 51">
                <a:extLst>
                  <a:ext uri="{FF2B5EF4-FFF2-40B4-BE49-F238E27FC236}">
                    <a16:creationId xmlns:a16="http://schemas.microsoft.com/office/drawing/2014/main" id="{02481849-891E-E245-95C3-A3F4483469F4}"/>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72BF224-239C-314A-ACD4-1B6AB2AA03B9}"/>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3" name="文本框 52">
                <a:extLst>
                  <a:ext uri="{FF2B5EF4-FFF2-40B4-BE49-F238E27FC236}">
                    <a16:creationId xmlns:a16="http://schemas.microsoft.com/office/drawing/2014/main" id="{572BF224-239C-314A-ACD4-1B6AB2AA03B9}"/>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6298CFA4-A953-9D4B-9664-4744428B9C7A}"/>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4" name="文本框 53">
                <a:extLst>
                  <a:ext uri="{FF2B5EF4-FFF2-40B4-BE49-F238E27FC236}">
                    <a16:creationId xmlns:a16="http://schemas.microsoft.com/office/drawing/2014/main" id="{6298CFA4-A953-9D4B-9664-4744428B9C7A}"/>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0C04C19-D3E1-2E4E-A022-317EF2B4B82B}"/>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5" name="文本框 54">
                <a:extLst>
                  <a:ext uri="{FF2B5EF4-FFF2-40B4-BE49-F238E27FC236}">
                    <a16:creationId xmlns:a16="http://schemas.microsoft.com/office/drawing/2014/main" id="{40C04C19-D3E1-2E4E-A022-317EF2B4B82B}"/>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FB0C4FE4-6D07-4549-92A6-5E62D6D1DFF4}"/>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ysClr val="windowText" lastClr="000000"/>
                          </a:solidFill>
                          <a:latin typeface="Cambria Math" panose="02040503050406030204" pitchFamily="18" charset="0"/>
                        </a:rPr>
                        <m:t>𝟏</m:t>
                      </m:r>
                    </m:oMath>
                  </m:oMathPara>
                </a14:m>
                <a:endParaRPr kumimoji="1" lang="zh-CN" altLang="en-US" sz="1600" b="1" dirty="0">
                  <a:solidFill>
                    <a:sysClr val="windowText" lastClr="000000"/>
                  </a:solidFill>
                </a:endParaRPr>
              </a:p>
            </p:txBody>
          </p:sp>
        </mc:Choice>
        <mc:Fallback xmlns="">
          <p:sp>
            <p:nvSpPr>
              <p:cNvPr id="56" name="文本框 55">
                <a:extLst>
                  <a:ext uri="{FF2B5EF4-FFF2-40B4-BE49-F238E27FC236}">
                    <a16:creationId xmlns:a16="http://schemas.microsoft.com/office/drawing/2014/main" id="{FB0C4FE4-6D07-4549-92A6-5E62D6D1DFF4}"/>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9"/>
                <a:stretch>
                  <a:fillRect/>
                </a:stretch>
              </a:blipFill>
            </p:spPr>
            <p:txBody>
              <a:bodyPr/>
              <a:lstStyle/>
              <a:p>
                <a:r>
                  <a:rPr lang="en-US">
                    <a:noFill/>
                  </a:rPr>
                  <a:t> </a:t>
                </a:r>
              </a:p>
            </p:txBody>
          </p:sp>
        </mc:Fallback>
      </mc:AlternateContent>
      <p:sp>
        <p:nvSpPr>
          <p:cNvPr id="57" name="文本框 56">
            <a:extLst>
              <a:ext uri="{FF2B5EF4-FFF2-40B4-BE49-F238E27FC236}">
                <a16:creationId xmlns:a16="http://schemas.microsoft.com/office/drawing/2014/main" id="{DC81E341-5AB9-5047-8BD8-990CB2591441}"/>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p:sp>
        <p:nvSpPr>
          <p:cNvPr id="60" name="AutoShape 10">
            <a:extLst>
              <a:ext uri="{FF2B5EF4-FFF2-40B4-BE49-F238E27FC236}">
                <a16:creationId xmlns:a16="http://schemas.microsoft.com/office/drawing/2014/main" id="{B5ACD8F1-22B1-4E4D-99EE-0B49F0862D13}"/>
              </a:ext>
            </a:extLst>
          </p:cNvPr>
          <p:cNvSpPr>
            <a:spLocks noChangeArrowheads="1"/>
          </p:cNvSpPr>
          <p:nvPr/>
        </p:nvSpPr>
        <p:spPr bwMode="gray">
          <a:xfrm>
            <a:off x="5363740" y="1793002"/>
            <a:ext cx="7417493"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Notably, 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has to touch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neighbors even on the node with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severely unbalanced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weight distribution. </a:t>
            </a:r>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C78800B-C72A-A84A-BABC-FA19494B6DF2}"/>
                  </a:ext>
                </a:extLst>
              </p:cNvPr>
              <p:cNvSpPr txBox="1"/>
              <p:nvPr/>
            </p:nvSpPr>
            <p:spPr bwMode="auto">
              <a:xfrm>
                <a:off x="3968626" y="1203802"/>
                <a:ext cx="76565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005AAA"/>
                              </a:solidFill>
                              <a:latin typeface="Cambria Math" panose="02040503050406030204" pitchFamily="18" charset="0"/>
                            </a:rPr>
                          </m:ctrlPr>
                        </m:sSubPr>
                        <m:e>
                          <m:acc>
                            <m:accPr>
                              <m:chr m:val="⃗"/>
                              <m:ctrlPr>
                                <a:rPr lang="en-US" b="1" i="1" dirty="0">
                                  <a:solidFill>
                                    <a:srgbClr val="005AAA"/>
                                  </a:solidFill>
                                  <a:latin typeface="Cambria Math" panose="02040503050406030204" pitchFamily="18" charset="0"/>
                                </a:rPr>
                              </m:ctrlPr>
                            </m:accPr>
                            <m:e>
                              <m:r>
                                <a:rPr lang="en-US" b="1" i="1" dirty="0">
                                  <a:solidFill>
                                    <a:srgbClr val="005AAA"/>
                                  </a:solidFill>
                                  <a:latin typeface="Cambria Math" panose="02040503050406030204" pitchFamily="18" charset="0"/>
                                </a:rPr>
                                <m:t>𝝅</m:t>
                              </m:r>
                            </m:e>
                          </m:acc>
                        </m:e>
                        <m:sub>
                          <m:r>
                            <a:rPr lang="en-US" b="1" i="1" dirty="0">
                              <a:solidFill>
                                <a:srgbClr val="005AAA"/>
                              </a:solidFill>
                              <a:latin typeface="Cambria Math" panose="02040503050406030204" pitchFamily="18" charset="0"/>
                            </a:rPr>
                            <m:t>𝒔</m:t>
                          </m:r>
                        </m:sub>
                      </m:sSub>
                      <m:r>
                        <a:rPr lang="en-US" b="1" i="1" dirty="0">
                          <a:solidFill>
                            <a:srgbClr val="005AAA"/>
                          </a:solidFill>
                          <a:latin typeface="Cambria Math" panose="02040503050406030204" pitchFamily="18" charset="0"/>
                        </a:rPr>
                        <m:t>(</m:t>
                      </m:r>
                      <m:r>
                        <a:rPr lang="en-US" b="1" i="1" dirty="0">
                          <a:solidFill>
                            <a:srgbClr val="005AAA"/>
                          </a:solidFill>
                          <a:latin typeface="Cambria Math" panose="02040503050406030204" pitchFamily="18" charset="0"/>
                        </a:rPr>
                        <m:t>𝒘</m:t>
                      </m:r>
                      <m:r>
                        <a:rPr lang="en-US" b="1" i="1" dirty="0">
                          <a:solidFill>
                            <a:srgbClr val="005AAA"/>
                          </a:solidFill>
                          <a:latin typeface="Cambria Math" panose="02040503050406030204" pitchFamily="18" charset="0"/>
                        </a:rPr>
                        <m:t>)</m:t>
                      </m:r>
                    </m:oMath>
                  </m:oMathPara>
                </a14:m>
                <a:endParaRPr lang="en-US" b="1" dirty="0">
                  <a:solidFill>
                    <a:srgbClr val="005AAA"/>
                  </a:solidFill>
                </a:endParaRPr>
              </a:p>
            </p:txBody>
          </p:sp>
        </mc:Choice>
        <mc:Fallback xmlns="">
          <p:sp>
            <p:nvSpPr>
              <p:cNvPr id="61" name="文本框 60">
                <a:extLst>
                  <a:ext uri="{FF2B5EF4-FFF2-40B4-BE49-F238E27FC236}">
                    <a16:creationId xmlns:a16="http://schemas.microsoft.com/office/drawing/2014/main" id="{0C78800B-C72A-A84A-BABC-FA19494B6DF2}"/>
                  </a:ext>
                </a:extLst>
              </p:cNvPr>
              <p:cNvSpPr txBox="1">
                <a:spLocks noRot="1" noChangeAspect="1" noMove="1" noResize="1" noEditPoints="1" noAdjustHandles="1" noChangeArrowheads="1" noChangeShapeType="1" noTextEdit="1"/>
              </p:cNvSpPr>
              <p:nvPr/>
            </p:nvSpPr>
            <p:spPr bwMode="auto">
              <a:xfrm>
                <a:off x="3968626" y="1203802"/>
                <a:ext cx="765658" cy="307777"/>
              </a:xfrm>
              <a:prstGeom prst="rect">
                <a:avLst/>
              </a:prstGeom>
              <a:blipFill>
                <a:blip r:embed="rId10"/>
                <a:stretch>
                  <a:fillRect l="-3279" r="-9836" b="-30769"/>
                </a:stretch>
              </a:blipFill>
              <a:ln w="9525" algn="ctr">
                <a:noFill/>
                <a:miter lim="800000"/>
                <a:headEnd/>
                <a:tailEnd/>
              </a:ln>
              <a:effectLst/>
            </p:spPr>
            <p:txBody>
              <a:bodyPr/>
              <a:lstStyle/>
              <a:p>
                <a:r>
                  <a:rPr lang="en-US">
                    <a:noFill/>
                  </a:rPr>
                  <a:t> </a:t>
                </a:r>
              </a:p>
            </p:txBody>
          </p:sp>
        </mc:Fallback>
      </mc:AlternateContent>
      <p:sp>
        <p:nvSpPr>
          <p:cNvPr id="62" name="右箭头 61">
            <a:extLst>
              <a:ext uri="{FF2B5EF4-FFF2-40B4-BE49-F238E27FC236}">
                <a16:creationId xmlns:a16="http://schemas.microsoft.com/office/drawing/2014/main" id="{AE93CBA5-430E-5246-9692-9F80DE98193C}"/>
              </a:ext>
            </a:extLst>
          </p:cNvPr>
          <p:cNvSpPr/>
          <p:nvPr/>
        </p:nvSpPr>
        <p:spPr>
          <a:xfrm>
            <a:off x="3502508" y="1262735"/>
            <a:ext cx="383543" cy="228698"/>
          </a:xfrm>
          <a:prstGeom prst="rightArrow">
            <a:avLst/>
          </a:prstGeom>
          <a:solidFill>
            <a:srgbClr val="4F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DFA8A70F-5F8D-BA43-B00C-3BF9B74B7275}"/>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5" name="文本框 84">
                <a:extLst>
                  <a:ext uri="{FF2B5EF4-FFF2-40B4-BE49-F238E27FC236}">
                    <a16:creationId xmlns:a16="http://schemas.microsoft.com/office/drawing/2014/main" id="{DFA8A70F-5F8D-BA43-B00C-3BF9B74B7275}"/>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1"/>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72F02649-4257-A841-A236-FF1A5144921D}"/>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88" name="文本框 87">
                <a:extLst>
                  <a:ext uri="{FF2B5EF4-FFF2-40B4-BE49-F238E27FC236}">
                    <a16:creationId xmlns:a16="http://schemas.microsoft.com/office/drawing/2014/main" id="{72F02649-4257-A841-A236-FF1A5144921D}"/>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0BADE9B7-CC26-1B44-B9CC-972F386CF178}"/>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9" name="文本框 88">
                <a:extLst>
                  <a:ext uri="{FF2B5EF4-FFF2-40B4-BE49-F238E27FC236}">
                    <a16:creationId xmlns:a16="http://schemas.microsoft.com/office/drawing/2014/main" id="{0BADE9B7-CC26-1B44-B9CC-972F386CF178}"/>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0EA2D590-7A75-FC45-BED2-71AA5EFCBFB8}"/>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90" name="文本框 89">
                <a:extLst>
                  <a:ext uri="{FF2B5EF4-FFF2-40B4-BE49-F238E27FC236}">
                    <a16:creationId xmlns:a16="http://schemas.microsoft.com/office/drawing/2014/main" id="{0EA2D590-7A75-FC45-BED2-71AA5EFCBFB8}"/>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7811CB7A-E5F4-7443-A69C-FAB645FDA7AD}"/>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91" name="文本框 90">
                <a:extLst>
                  <a:ext uri="{FF2B5EF4-FFF2-40B4-BE49-F238E27FC236}">
                    <a16:creationId xmlns:a16="http://schemas.microsoft.com/office/drawing/2014/main" id="{7811CB7A-E5F4-7443-A69C-FAB645FDA7AD}"/>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5"/>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56B2FB85-C811-B346-8C32-4A052FF67965}"/>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92" name="文本框 91">
                <a:extLst>
                  <a:ext uri="{FF2B5EF4-FFF2-40B4-BE49-F238E27FC236}">
                    <a16:creationId xmlns:a16="http://schemas.microsoft.com/office/drawing/2014/main" id="{56B2FB85-C811-B346-8C32-4A052FF67965}"/>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4797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Motivations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3" name="椭圆 32">
            <a:extLst>
              <a:ext uri="{FF2B5EF4-FFF2-40B4-BE49-F238E27FC236}">
                <a16:creationId xmlns:a16="http://schemas.microsoft.com/office/drawing/2014/main" id="{D5E2E697-5EE5-AF42-9CE9-12ADCA2BC147}"/>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34" name="椭圆 33">
            <a:extLst>
              <a:ext uri="{FF2B5EF4-FFF2-40B4-BE49-F238E27FC236}">
                <a16:creationId xmlns:a16="http://schemas.microsoft.com/office/drawing/2014/main" id="{3403DCA1-3E10-1F4E-AA92-2910BBA2F206}"/>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35" name="直线箭头连接符 34">
            <a:extLst>
              <a:ext uri="{FF2B5EF4-FFF2-40B4-BE49-F238E27FC236}">
                <a16:creationId xmlns:a16="http://schemas.microsoft.com/office/drawing/2014/main" id="{899A90BA-3732-B945-90B8-2BA52E90E5BD}"/>
              </a:ext>
            </a:extLst>
          </p:cNvPr>
          <p:cNvCxnSpPr>
            <a:cxnSpLocks/>
            <a:stCxn id="45" idx="6"/>
            <a:endCxn id="34"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36" name="椭圆 35">
            <a:extLst>
              <a:ext uri="{FF2B5EF4-FFF2-40B4-BE49-F238E27FC236}">
                <a16:creationId xmlns:a16="http://schemas.microsoft.com/office/drawing/2014/main" id="{A2378A9C-F6A0-1A4B-95C6-193589FCF8FF}"/>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37" name="直线箭头连接符 36">
            <a:extLst>
              <a:ext uri="{FF2B5EF4-FFF2-40B4-BE49-F238E27FC236}">
                <a16:creationId xmlns:a16="http://schemas.microsoft.com/office/drawing/2014/main" id="{ED5EC579-BC28-EC4C-8BF5-06150AE2F58A}"/>
              </a:ext>
            </a:extLst>
          </p:cNvPr>
          <p:cNvCxnSpPr>
            <a:cxnSpLocks/>
            <a:stCxn id="43" idx="6"/>
            <a:endCxn id="34"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1795CF67-79DB-9E4E-81DB-7C2624C8553B}"/>
              </a:ext>
            </a:extLst>
          </p:cNvPr>
          <p:cNvCxnSpPr>
            <a:cxnSpLocks/>
            <a:stCxn id="36" idx="6"/>
            <a:endCxn id="34"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39" name="椭圆 38">
            <a:extLst>
              <a:ext uri="{FF2B5EF4-FFF2-40B4-BE49-F238E27FC236}">
                <a16:creationId xmlns:a16="http://schemas.microsoft.com/office/drawing/2014/main" id="{4A7462C3-DAA4-2346-905E-01311CF1D6AC}"/>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40" name="直线箭头连接符 39">
            <a:extLst>
              <a:ext uri="{FF2B5EF4-FFF2-40B4-BE49-F238E27FC236}">
                <a16:creationId xmlns:a16="http://schemas.microsoft.com/office/drawing/2014/main" id="{5533072F-8423-9D4A-A76E-C718950B2BCB}"/>
              </a:ext>
            </a:extLst>
          </p:cNvPr>
          <p:cNvCxnSpPr>
            <a:cxnSpLocks/>
            <a:stCxn id="39" idx="6"/>
            <a:endCxn id="45"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D56AA7ED-B68B-1343-AA47-8A0105225D48}"/>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41" name="文本框 40">
                <a:extLst>
                  <a:ext uri="{FF2B5EF4-FFF2-40B4-BE49-F238E27FC236}">
                    <a16:creationId xmlns:a16="http://schemas.microsoft.com/office/drawing/2014/main" id="{D56AA7ED-B68B-1343-AA47-8A0105225D48}"/>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43" name="椭圆 42">
            <a:extLst>
              <a:ext uri="{FF2B5EF4-FFF2-40B4-BE49-F238E27FC236}">
                <a16:creationId xmlns:a16="http://schemas.microsoft.com/office/drawing/2014/main" id="{B1546B5B-8A7E-324A-99EA-2A54D3EFECF3}"/>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5" name="椭圆 44">
            <a:extLst>
              <a:ext uri="{FF2B5EF4-FFF2-40B4-BE49-F238E27FC236}">
                <a16:creationId xmlns:a16="http://schemas.microsoft.com/office/drawing/2014/main" id="{309E5CC4-DC9C-314B-B297-F66FC8F9971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7" name="椭圆 46">
            <a:extLst>
              <a:ext uri="{FF2B5EF4-FFF2-40B4-BE49-F238E27FC236}">
                <a16:creationId xmlns:a16="http://schemas.microsoft.com/office/drawing/2014/main" id="{6E5BF718-B32F-8B42-A6FB-BDD7DB4EF2C4}"/>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74113646-09D8-6247-A839-100C31900C30}"/>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48" name="文本框 47">
                <a:extLst>
                  <a:ext uri="{FF2B5EF4-FFF2-40B4-BE49-F238E27FC236}">
                    <a16:creationId xmlns:a16="http://schemas.microsoft.com/office/drawing/2014/main" id="{74113646-09D8-6247-A839-100C31900C30}"/>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49" name="直线箭头连接符 48">
            <a:extLst>
              <a:ext uri="{FF2B5EF4-FFF2-40B4-BE49-F238E27FC236}">
                <a16:creationId xmlns:a16="http://schemas.microsoft.com/office/drawing/2014/main" id="{3E23FCE8-8BEE-D044-B65D-7BA7333B3CE5}"/>
              </a:ext>
            </a:extLst>
          </p:cNvPr>
          <p:cNvCxnSpPr>
            <a:cxnSpLocks/>
            <a:stCxn id="33" idx="6"/>
            <a:endCxn id="34"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DF7C784D-C25B-E34D-9592-AA000C178005}"/>
              </a:ext>
            </a:extLst>
          </p:cNvPr>
          <p:cNvCxnSpPr>
            <a:cxnSpLocks/>
            <a:stCxn id="47" idx="6"/>
            <a:endCxn id="34"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0FB630BA-996C-F04C-8412-D24386E415E7}"/>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51" name="文本框 50">
                <a:extLst>
                  <a:ext uri="{FF2B5EF4-FFF2-40B4-BE49-F238E27FC236}">
                    <a16:creationId xmlns:a16="http://schemas.microsoft.com/office/drawing/2014/main" id="{0FB630BA-996C-F04C-8412-D24386E415E7}"/>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2481849-891E-E245-95C3-A3F4483469F4}"/>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2" name="文本框 51">
                <a:extLst>
                  <a:ext uri="{FF2B5EF4-FFF2-40B4-BE49-F238E27FC236}">
                    <a16:creationId xmlns:a16="http://schemas.microsoft.com/office/drawing/2014/main" id="{02481849-891E-E245-95C3-A3F4483469F4}"/>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72BF224-239C-314A-ACD4-1B6AB2AA03B9}"/>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3" name="文本框 52">
                <a:extLst>
                  <a:ext uri="{FF2B5EF4-FFF2-40B4-BE49-F238E27FC236}">
                    <a16:creationId xmlns:a16="http://schemas.microsoft.com/office/drawing/2014/main" id="{572BF224-239C-314A-ACD4-1B6AB2AA03B9}"/>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6298CFA4-A953-9D4B-9664-4744428B9C7A}"/>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4" name="文本框 53">
                <a:extLst>
                  <a:ext uri="{FF2B5EF4-FFF2-40B4-BE49-F238E27FC236}">
                    <a16:creationId xmlns:a16="http://schemas.microsoft.com/office/drawing/2014/main" id="{6298CFA4-A953-9D4B-9664-4744428B9C7A}"/>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0C04C19-D3E1-2E4E-A022-317EF2B4B82B}"/>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55" name="文本框 54">
                <a:extLst>
                  <a:ext uri="{FF2B5EF4-FFF2-40B4-BE49-F238E27FC236}">
                    <a16:creationId xmlns:a16="http://schemas.microsoft.com/office/drawing/2014/main" id="{40C04C19-D3E1-2E4E-A022-317EF2B4B82B}"/>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FB0C4FE4-6D07-4549-92A6-5E62D6D1DFF4}"/>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56" name="文本框 55">
                <a:extLst>
                  <a:ext uri="{FF2B5EF4-FFF2-40B4-BE49-F238E27FC236}">
                    <a16:creationId xmlns:a16="http://schemas.microsoft.com/office/drawing/2014/main" id="{FB0C4FE4-6D07-4549-92A6-5E62D6D1DFF4}"/>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57" name="文本框 56">
            <a:extLst>
              <a:ext uri="{FF2B5EF4-FFF2-40B4-BE49-F238E27FC236}">
                <a16:creationId xmlns:a16="http://schemas.microsoft.com/office/drawing/2014/main" id="{DC81E341-5AB9-5047-8BD8-990CB2591441}"/>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p:cxnSp>
        <p:nvCxnSpPr>
          <p:cNvPr id="63" name="直线箭头连接符 62">
            <a:extLst>
              <a:ext uri="{FF2B5EF4-FFF2-40B4-BE49-F238E27FC236}">
                <a16:creationId xmlns:a16="http://schemas.microsoft.com/office/drawing/2014/main" id="{BE422E59-078F-C244-81F1-3F0697F8B8AD}"/>
              </a:ext>
            </a:extLst>
          </p:cNvPr>
          <p:cNvCxnSpPr>
            <a:cxnSpLocks/>
            <a:stCxn id="78" idx="6"/>
          </p:cNvCxnSpPr>
          <p:nvPr/>
        </p:nvCxnSpPr>
        <p:spPr>
          <a:xfrm flipH="1">
            <a:off x="1042802" y="2055493"/>
            <a:ext cx="1838834" cy="2609821"/>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D55009B5-E7C3-6B46-A843-F29AF0692B06}"/>
              </a:ext>
            </a:extLst>
          </p:cNvPr>
          <p:cNvCxnSpPr>
            <a:cxnSpLocks/>
          </p:cNvCxnSpPr>
          <p:nvPr/>
        </p:nvCxnSpPr>
        <p:spPr>
          <a:xfrm flipH="1">
            <a:off x="1042799" y="4555629"/>
            <a:ext cx="1852681" cy="97121"/>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2A66C321-0BF3-D946-AEA6-C51C509610D3}"/>
              </a:ext>
            </a:extLst>
          </p:cNvPr>
          <p:cNvCxnSpPr>
            <a:cxnSpLocks/>
          </p:cNvCxnSpPr>
          <p:nvPr/>
        </p:nvCxnSpPr>
        <p:spPr>
          <a:xfrm flipH="1" flipV="1">
            <a:off x="1042799" y="4652750"/>
            <a:ext cx="1905889" cy="2423159"/>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FDD13A1-EE7C-1646-A989-C9A8887B5EA2}"/>
              </a:ext>
            </a:extLst>
          </p:cNvPr>
          <p:cNvCxnSpPr>
            <a:cxnSpLocks/>
          </p:cNvCxnSpPr>
          <p:nvPr/>
        </p:nvCxnSpPr>
        <p:spPr>
          <a:xfrm flipH="1">
            <a:off x="1042799" y="3317744"/>
            <a:ext cx="1852681" cy="1335006"/>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1746B5A8-1DC9-FD42-B16C-800AD560FAB8}"/>
              </a:ext>
            </a:extLst>
          </p:cNvPr>
          <p:cNvCxnSpPr>
            <a:cxnSpLocks/>
          </p:cNvCxnSpPr>
          <p:nvPr/>
        </p:nvCxnSpPr>
        <p:spPr>
          <a:xfrm flipH="1" flipV="1">
            <a:off x="1042799" y="4652750"/>
            <a:ext cx="1888049" cy="1464547"/>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68" name="文本框 67">
            <a:extLst>
              <a:ext uri="{FF2B5EF4-FFF2-40B4-BE49-F238E27FC236}">
                <a16:creationId xmlns:a16="http://schemas.microsoft.com/office/drawing/2014/main" id="{D336F2B3-94C0-5F49-AE57-679A004C29D8}"/>
              </a:ext>
            </a:extLst>
          </p:cNvPr>
          <p:cNvSpPr txBox="1"/>
          <p:nvPr/>
        </p:nvSpPr>
        <p:spPr>
          <a:xfrm rot="5400000">
            <a:off x="2869509" y="5127474"/>
            <a:ext cx="622542" cy="461665"/>
          </a:xfrm>
          <a:prstGeom prst="rect">
            <a:avLst/>
          </a:prstGeom>
          <a:noFill/>
        </p:spPr>
        <p:txBody>
          <a:bodyPr wrap="square" rtlCol="0">
            <a:spAutoFit/>
          </a:bodyPr>
          <a:lstStyle/>
          <a:p>
            <a:r>
              <a:rPr kumimoji="1" lang="en-US" altLang="zh-CN" sz="2400" b="1" dirty="0">
                <a:solidFill>
                  <a:srgbClr val="FF0000"/>
                </a:solidFill>
              </a:rPr>
              <a:t>…</a:t>
            </a:r>
            <a:endParaRPr kumimoji="1" lang="zh-CN" altLang="en-US" sz="2400" b="1" dirty="0">
              <a:solidFill>
                <a:srgbClr val="FF0000"/>
              </a:solidFill>
            </a:endParaRPr>
          </a:p>
        </p:txBody>
      </p:sp>
      <p:sp>
        <p:nvSpPr>
          <p:cNvPr id="75" name="椭圆 74">
            <a:extLst>
              <a:ext uri="{FF2B5EF4-FFF2-40B4-BE49-F238E27FC236}">
                <a16:creationId xmlns:a16="http://schemas.microsoft.com/office/drawing/2014/main" id="{FC2FAA8A-8C9B-5543-9EB7-A3B281C38F78}"/>
              </a:ext>
            </a:extLst>
          </p:cNvPr>
          <p:cNvSpPr/>
          <p:nvPr/>
        </p:nvSpPr>
        <p:spPr>
          <a:xfrm flipH="1">
            <a:off x="2895920" y="3112818"/>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6" name="椭圆 75">
            <a:extLst>
              <a:ext uri="{FF2B5EF4-FFF2-40B4-BE49-F238E27FC236}">
                <a16:creationId xmlns:a16="http://schemas.microsoft.com/office/drawing/2014/main" id="{E6BDB8B4-407A-1E43-8F69-9CFC748018D4}"/>
              </a:ext>
            </a:extLst>
          </p:cNvPr>
          <p:cNvSpPr/>
          <p:nvPr/>
        </p:nvSpPr>
        <p:spPr>
          <a:xfrm flipH="1">
            <a:off x="2949128" y="6870983"/>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7" name="椭圆 76">
            <a:extLst>
              <a:ext uri="{FF2B5EF4-FFF2-40B4-BE49-F238E27FC236}">
                <a16:creationId xmlns:a16="http://schemas.microsoft.com/office/drawing/2014/main" id="{1330233E-4F3D-3346-AE99-9E89B9355C24}"/>
              </a:ext>
            </a:extLst>
          </p:cNvPr>
          <p:cNvSpPr/>
          <p:nvPr/>
        </p:nvSpPr>
        <p:spPr>
          <a:xfrm flipH="1">
            <a:off x="2895920" y="4350703"/>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8" name="椭圆 77">
            <a:extLst>
              <a:ext uri="{FF2B5EF4-FFF2-40B4-BE49-F238E27FC236}">
                <a16:creationId xmlns:a16="http://schemas.microsoft.com/office/drawing/2014/main" id="{28FA1D81-C68B-8447-99DF-6D5DC2CC13A6}"/>
              </a:ext>
            </a:extLst>
          </p:cNvPr>
          <p:cNvSpPr/>
          <p:nvPr/>
        </p:nvSpPr>
        <p:spPr>
          <a:xfrm flipH="1">
            <a:off x="2881636" y="1860031"/>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9" name="椭圆 78">
            <a:extLst>
              <a:ext uri="{FF2B5EF4-FFF2-40B4-BE49-F238E27FC236}">
                <a16:creationId xmlns:a16="http://schemas.microsoft.com/office/drawing/2014/main" id="{2DFF508D-CDC4-2F48-AC05-2E2DC6CEB00C}"/>
              </a:ext>
            </a:extLst>
          </p:cNvPr>
          <p:cNvSpPr/>
          <p:nvPr/>
        </p:nvSpPr>
        <p:spPr>
          <a:xfrm flipH="1">
            <a:off x="2931288" y="5912371"/>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402E43C7-66B1-0E4E-842D-26B8DFC35178}"/>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1" name="文本框 80">
                <a:extLst>
                  <a:ext uri="{FF2B5EF4-FFF2-40B4-BE49-F238E27FC236}">
                    <a16:creationId xmlns:a16="http://schemas.microsoft.com/office/drawing/2014/main" id="{402E43C7-66B1-0E4E-842D-26B8DFC35178}"/>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B87856A-D389-2747-9FD3-2400F61DC374}"/>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82" name="文本框 81">
                <a:extLst>
                  <a:ext uri="{FF2B5EF4-FFF2-40B4-BE49-F238E27FC236}">
                    <a16:creationId xmlns:a16="http://schemas.microsoft.com/office/drawing/2014/main" id="{7B87856A-D389-2747-9FD3-2400F61DC374}"/>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7DA2503D-95A6-7748-A923-5579A56F9036}"/>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83" name="文本框 82">
                <a:extLst>
                  <a:ext uri="{FF2B5EF4-FFF2-40B4-BE49-F238E27FC236}">
                    <a16:creationId xmlns:a16="http://schemas.microsoft.com/office/drawing/2014/main" id="{7DA2503D-95A6-7748-A923-5579A56F9036}"/>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3"/>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DFA8A70F-5F8D-BA43-B00C-3BF9B74B7275}"/>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5" name="文本框 84">
                <a:extLst>
                  <a:ext uri="{FF2B5EF4-FFF2-40B4-BE49-F238E27FC236}">
                    <a16:creationId xmlns:a16="http://schemas.microsoft.com/office/drawing/2014/main" id="{DFA8A70F-5F8D-BA43-B00C-3BF9B74B7275}"/>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4"/>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DDDE06A0-231C-6946-AA73-98160F04EEFE}"/>
                  </a:ext>
                </a:extLst>
              </p:cNvPr>
              <p:cNvSpPr txBox="1"/>
              <p:nvPr/>
            </p:nvSpPr>
            <p:spPr bwMode="auto">
              <a:xfrm>
                <a:off x="3968626" y="1203802"/>
                <a:ext cx="76565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005AAA"/>
                              </a:solidFill>
                              <a:latin typeface="Cambria Math" panose="02040503050406030204" pitchFamily="18" charset="0"/>
                            </a:rPr>
                          </m:ctrlPr>
                        </m:sSubPr>
                        <m:e>
                          <m:acc>
                            <m:accPr>
                              <m:chr m:val="⃗"/>
                              <m:ctrlPr>
                                <a:rPr lang="en-US" b="1" i="1" dirty="0">
                                  <a:solidFill>
                                    <a:srgbClr val="005AAA"/>
                                  </a:solidFill>
                                  <a:latin typeface="Cambria Math" panose="02040503050406030204" pitchFamily="18" charset="0"/>
                                </a:rPr>
                              </m:ctrlPr>
                            </m:accPr>
                            <m:e>
                              <m:r>
                                <a:rPr lang="en-US" b="1" i="1" dirty="0">
                                  <a:solidFill>
                                    <a:srgbClr val="005AAA"/>
                                  </a:solidFill>
                                  <a:latin typeface="Cambria Math" panose="02040503050406030204" pitchFamily="18" charset="0"/>
                                </a:rPr>
                                <m:t>𝝅</m:t>
                              </m:r>
                            </m:e>
                          </m:acc>
                        </m:e>
                        <m:sub>
                          <m:r>
                            <a:rPr lang="en-US" b="1" i="1" dirty="0">
                              <a:solidFill>
                                <a:srgbClr val="005AAA"/>
                              </a:solidFill>
                              <a:latin typeface="Cambria Math" panose="02040503050406030204" pitchFamily="18" charset="0"/>
                            </a:rPr>
                            <m:t>𝒔</m:t>
                          </m:r>
                        </m:sub>
                      </m:sSub>
                      <m:r>
                        <a:rPr lang="en-US" b="1" i="1" dirty="0">
                          <a:solidFill>
                            <a:srgbClr val="005AAA"/>
                          </a:solidFill>
                          <a:latin typeface="Cambria Math" panose="02040503050406030204" pitchFamily="18" charset="0"/>
                        </a:rPr>
                        <m:t>(</m:t>
                      </m:r>
                      <m:r>
                        <a:rPr lang="en-US" b="1" i="1" dirty="0">
                          <a:solidFill>
                            <a:srgbClr val="005AAA"/>
                          </a:solidFill>
                          <a:latin typeface="Cambria Math" panose="02040503050406030204" pitchFamily="18" charset="0"/>
                        </a:rPr>
                        <m:t>𝒘</m:t>
                      </m:r>
                      <m:r>
                        <a:rPr lang="en-US" b="1" i="1" dirty="0">
                          <a:solidFill>
                            <a:srgbClr val="005AAA"/>
                          </a:solidFill>
                          <a:latin typeface="Cambria Math" panose="02040503050406030204" pitchFamily="18" charset="0"/>
                        </a:rPr>
                        <m:t>)</m:t>
                      </m:r>
                    </m:oMath>
                  </m:oMathPara>
                </a14:m>
                <a:endParaRPr lang="en-US" b="1" dirty="0">
                  <a:solidFill>
                    <a:srgbClr val="005AAA"/>
                  </a:solidFill>
                </a:endParaRPr>
              </a:p>
            </p:txBody>
          </p:sp>
        </mc:Choice>
        <mc:Fallback xmlns="">
          <p:sp>
            <p:nvSpPr>
              <p:cNvPr id="101" name="文本框 100">
                <a:extLst>
                  <a:ext uri="{FF2B5EF4-FFF2-40B4-BE49-F238E27FC236}">
                    <a16:creationId xmlns:a16="http://schemas.microsoft.com/office/drawing/2014/main" id="{DDDE06A0-231C-6946-AA73-98160F04EEFE}"/>
                  </a:ext>
                </a:extLst>
              </p:cNvPr>
              <p:cNvSpPr txBox="1">
                <a:spLocks noRot="1" noChangeAspect="1" noMove="1" noResize="1" noEditPoints="1" noAdjustHandles="1" noChangeArrowheads="1" noChangeShapeType="1" noTextEdit="1"/>
              </p:cNvSpPr>
              <p:nvPr/>
            </p:nvSpPr>
            <p:spPr bwMode="auto">
              <a:xfrm>
                <a:off x="3968626" y="1203802"/>
                <a:ext cx="765658" cy="307777"/>
              </a:xfrm>
              <a:prstGeom prst="rect">
                <a:avLst/>
              </a:prstGeom>
              <a:blipFill>
                <a:blip r:embed="rId15"/>
                <a:stretch>
                  <a:fillRect l="-3279" r="-9836" b="-30769"/>
                </a:stretch>
              </a:blipFill>
              <a:ln w="9525" algn="ctr">
                <a:noFill/>
                <a:miter lim="800000"/>
                <a:headEnd/>
                <a:tailEnd/>
              </a:ln>
              <a:effectLst/>
            </p:spPr>
            <p:txBody>
              <a:bodyPr/>
              <a:lstStyle/>
              <a:p>
                <a:r>
                  <a:rPr lang="en-US">
                    <a:noFill/>
                  </a:rPr>
                  <a:t> </a:t>
                </a:r>
              </a:p>
            </p:txBody>
          </p:sp>
        </mc:Fallback>
      </mc:AlternateContent>
      <p:sp>
        <p:nvSpPr>
          <p:cNvPr id="102" name="右箭头 101">
            <a:extLst>
              <a:ext uri="{FF2B5EF4-FFF2-40B4-BE49-F238E27FC236}">
                <a16:creationId xmlns:a16="http://schemas.microsoft.com/office/drawing/2014/main" id="{958553B4-523A-7A4C-8110-66161DF00D1A}"/>
              </a:ext>
            </a:extLst>
          </p:cNvPr>
          <p:cNvSpPr/>
          <p:nvPr/>
        </p:nvSpPr>
        <p:spPr>
          <a:xfrm>
            <a:off x="3502508" y="1262735"/>
            <a:ext cx="383543" cy="228698"/>
          </a:xfrm>
          <a:prstGeom prst="rightArrow">
            <a:avLst/>
          </a:prstGeom>
          <a:solidFill>
            <a:srgbClr val="4F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E7E86657-FA71-9947-A134-4CFD1E1CBF04}"/>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103" name="文本框 102">
                <a:extLst>
                  <a:ext uri="{FF2B5EF4-FFF2-40B4-BE49-F238E27FC236}">
                    <a16:creationId xmlns:a16="http://schemas.microsoft.com/office/drawing/2014/main" id="{E7E86657-FA71-9947-A134-4CFD1E1CBF04}"/>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p:sp>
        <p:nvSpPr>
          <p:cNvPr id="93" name="AutoShape 10">
            <a:extLst>
              <a:ext uri="{FF2B5EF4-FFF2-40B4-BE49-F238E27FC236}">
                <a16:creationId xmlns:a16="http://schemas.microsoft.com/office/drawing/2014/main" id="{883DED1E-5B76-6042-98E2-AA5B5F1AD33B}"/>
              </a:ext>
            </a:extLst>
          </p:cNvPr>
          <p:cNvSpPr>
            <a:spLocks noChangeArrowheads="1"/>
          </p:cNvSpPr>
          <p:nvPr/>
        </p:nvSpPr>
        <p:spPr bwMode="gray">
          <a:xfrm>
            <a:off x="5363740" y="1793002"/>
            <a:ext cx="7417493"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Notably, 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has to touch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neighbors even on the node with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severely unbalanced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weight distribution.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weighted graphs, the </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may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spend excessive time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pushing an tiny probability mass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for those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insignificant</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edges</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94" name="椭圆 93">
            <a:extLst>
              <a:ext uri="{FF2B5EF4-FFF2-40B4-BE49-F238E27FC236}">
                <a16:creationId xmlns:a16="http://schemas.microsoft.com/office/drawing/2014/main" id="{2D4D7775-E1C0-DE4F-9C8C-8854BADE6652}"/>
              </a:ext>
            </a:extLst>
          </p:cNvPr>
          <p:cNvSpPr/>
          <p:nvPr/>
        </p:nvSpPr>
        <p:spPr>
          <a:xfrm flipH="1">
            <a:off x="9040097" y="497407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5" name="椭圆 94">
            <a:extLst>
              <a:ext uri="{FF2B5EF4-FFF2-40B4-BE49-F238E27FC236}">
                <a16:creationId xmlns:a16="http://schemas.microsoft.com/office/drawing/2014/main" id="{B4121985-72CF-F74C-B641-8EA8499A391B}"/>
              </a:ext>
            </a:extLst>
          </p:cNvPr>
          <p:cNvSpPr/>
          <p:nvPr/>
        </p:nvSpPr>
        <p:spPr>
          <a:xfrm flipH="1">
            <a:off x="7374317" y="58975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6" name="直线箭头连接符 95">
            <a:extLst>
              <a:ext uri="{FF2B5EF4-FFF2-40B4-BE49-F238E27FC236}">
                <a16:creationId xmlns:a16="http://schemas.microsoft.com/office/drawing/2014/main" id="{77D64161-154F-784B-A336-AE842572C91B}"/>
              </a:ext>
            </a:extLst>
          </p:cNvPr>
          <p:cNvCxnSpPr>
            <a:cxnSpLocks/>
            <a:stCxn id="94" idx="6"/>
            <a:endCxn id="95" idx="1"/>
          </p:cNvCxnSpPr>
          <p:nvPr/>
        </p:nvCxnSpPr>
        <p:spPr>
          <a:xfrm flipH="1">
            <a:off x="7681630" y="5155287"/>
            <a:ext cx="1358467" cy="79532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97" name="椭圆 96">
            <a:extLst>
              <a:ext uri="{FF2B5EF4-FFF2-40B4-BE49-F238E27FC236}">
                <a16:creationId xmlns:a16="http://schemas.microsoft.com/office/drawing/2014/main" id="{6973214F-8512-9248-B0CD-435B03AE27CB}"/>
              </a:ext>
            </a:extLst>
          </p:cNvPr>
          <p:cNvSpPr/>
          <p:nvPr/>
        </p:nvSpPr>
        <p:spPr>
          <a:xfrm flipH="1">
            <a:off x="9214605" y="588027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8" name="椭圆 97">
            <a:extLst>
              <a:ext uri="{FF2B5EF4-FFF2-40B4-BE49-F238E27FC236}">
                <a16:creationId xmlns:a16="http://schemas.microsoft.com/office/drawing/2014/main" id="{E94E56A0-778F-FD4D-8D3C-33D41B1DC445}"/>
              </a:ext>
            </a:extLst>
          </p:cNvPr>
          <p:cNvSpPr/>
          <p:nvPr/>
        </p:nvSpPr>
        <p:spPr>
          <a:xfrm flipH="1">
            <a:off x="8998581" y="681876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9" name="直线箭头连接符 98">
            <a:extLst>
              <a:ext uri="{FF2B5EF4-FFF2-40B4-BE49-F238E27FC236}">
                <a16:creationId xmlns:a16="http://schemas.microsoft.com/office/drawing/2014/main" id="{94E498D1-FB7E-234C-A8FF-901FC8EE6AE4}"/>
              </a:ext>
            </a:extLst>
          </p:cNvPr>
          <p:cNvCxnSpPr>
            <a:cxnSpLocks/>
            <a:stCxn id="97" idx="6"/>
            <a:endCxn id="95" idx="2"/>
          </p:cNvCxnSpPr>
          <p:nvPr/>
        </p:nvCxnSpPr>
        <p:spPr>
          <a:xfrm flipH="1">
            <a:off x="7734357" y="6061488"/>
            <a:ext cx="1480248" cy="1725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703FF650-0992-884F-9FEF-D5C198C0998D}"/>
              </a:ext>
            </a:extLst>
          </p:cNvPr>
          <p:cNvCxnSpPr>
            <a:cxnSpLocks/>
            <a:stCxn id="98" idx="7"/>
            <a:endCxn id="95" idx="3"/>
          </p:cNvCxnSpPr>
          <p:nvPr/>
        </p:nvCxnSpPr>
        <p:spPr>
          <a:xfrm flipH="1" flipV="1">
            <a:off x="7681630" y="6206876"/>
            <a:ext cx="1369678" cy="6649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E62E922-9CD6-3F48-8862-8FF54DDF16C1}"/>
                  </a:ext>
                </a:extLst>
              </p:cNvPr>
              <p:cNvSpPr txBox="1"/>
              <p:nvPr/>
            </p:nvSpPr>
            <p:spPr bwMode="auto">
              <a:xfrm flipH="1">
                <a:off x="7338313" y="579566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04" name="文本框 103">
                <a:extLst>
                  <a:ext uri="{FF2B5EF4-FFF2-40B4-BE49-F238E27FC236}">
                    <a16:creationId xmlns:a16="http://schemas.microsoft.com/office/drawing/2014/main" id="{BE62E922-9CD6-3F48-8862-8FF54DDF16C1}"/>
                  </a:ext>
                </a:extLst>
              </p:cNvPr>
              <p:cNvSpPr txBox="1">
                <a:spLocks noRot="1" noChangeAspect="1" noMove="1" noResize="1" noEditPoints="1" noAdjustHandles="1" noChangeArrowheads="1" noChangeShapeType="1" noTextEdit="1"/>
              </p:cNvSpPr>
              <p:nvPr/>
            </p:nvSpPr>
            <p:spPr bwMode="auto">
              <a:xfrm flipH="1">
                <a:off x="7338313" y="5795660"/>
                <a:ext cx="432048" cy="461130"/>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3C8610E2-98C4-F941-831B-00557390C9CB}"/>
                  </a:ext>
                </a:extLst>
              </p:cNvPr>
              <p:cNvSpPr txBox="1"/>
              <p:nvPr/>
            </p:nvSpPr>
            <p:spPr bwMode="auto">
              <a:xfrm flipH="1">
                <a:off x="8998581" y="487454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105" name="文本框 104">
                <a:extLst>
                  <a:ext uri="{FF2B5EF4-FFF2-40B4-BE49-F238E27FC236}">
                    <a16:creationId xmlns:a16="http://schemas.microsoft.com/office/drawing/2014/main" id="{3C8610E2-98C4-F941-831B-00557390C9CB}"/>
                  </a:ext>
                </a:extLst>
              </p:cNvPr>
              <p:cNvSpPr txBox="1">
                <a:spLocks noRot="1" noChangeAspect="1" noMove="1" noResize="1" noEditPoints="1" noAdjustHandles="1" noChangeArrowheads="1" noChangeShapeType="1" noTextEdit="1"/>
              </p:cNvSpPr>
              <p:nvPr/>
            </p:nvSpPr>
            <p:spPr bwMode="auto">
              <a:xfrm flipH="1">
                <a:off x="8998581" y="4874544"/>
                <a:ext cx="432048" cy="462348"/>
              </a:xfrm>
              <a:prstGeom prst="rect">
                <a:avLst/>
              </a:prstGeom>
              <a:blipFill>
                <a:blip r:embed="rId1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076F461D-1626-C043-AF70-F544AC16C125}"/>
                  </a:ext>
                </a:extLst>
              </p:cNvPr>
              <p:cNvSpPr txBox="1"/>
              <p:nvPr/>
            </p:nvSpPr>
            <p:spPr bwMode="auto">
              <a:xfrm>
                <a:off x="7920027" y="5232120"/>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106" name="文本框 105">
                <a:extLst>
                  <a:ext uri="{FF2B5EF4-FFF2-40B4-BE49-F238E27FC236}">
                    <a16:creationId xmlns:a16="http://schemas.microsoft.com/office/drawing/2014/main" id="{076F461D-1626-C043-AF70-F544AC16C125}"/>
                  </a:ext>
                </a:extLst>
              </p:cNvPr>
              <p:cNvSpPr txBox="1">
                <a:spLocks noRot="1" noChangeAspect="1" noMove="1" noResize="1" noEditPoints="1" noAdjustHandles="1" noChangeArrowheads="1" noChangeShapeType="1" noTextEdit="1"/>
              </p:cNvSpPr>
              <p:nvPr/>
            </p:nvSpPr>
            <p:spPr bwMode="auto">
              <a:xfrm>
                <a:off x="7920027" y="5232120"/>
                <a:ext cx="465897" cy="307777"/>
              </a:xfrm>
              <a:prstGeom prst="rect">
                <a:avLst/>
              </a:prstGeom>
              <a:blipFill>
                <a:blip r:embed="rId19"/>
                <a:stretch>
                  <a:fillRect l="-7895"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678F0E9A-A27C-084E-A912-CC43ABD896F4}"/>
                  </a:ext>
                </a:extLst>
              </p:cNvPr>
              <p:cNvSpPr txBox="1"/>
              <p:nvPr/>
            </p:nvSpPr>
            <p:spPr bwMode="auto">
              <a:xfrm>
                <a:off x="8249756" y="5738640"/>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07" name="文本框 106">
                <a:extLst>
                  <a:ext uri="{FF2B5EF4-FFF2-40B4-BE49-F238E27FC236}">
                    <a16:creationId xmlns:a16="http://schemas.microsoft.com/office/drawing/2014/main" id="{678F0E9A-A27C-084E-A912-CC43ABD896F4}"/>
                  </a:ext>
                </a:extLst>
              </p:cNvPr>
              <p:cNvSpPr txBox="1">
                <a:spLocks noRot="1" noChangeAspect="1" noMove="1" noResize="1" noEditPoints="1" noAdjustHandles="1" noChangeArrowheads="1" noChangeShapeType="1" noTextEdit="1"/>
              </p:cNvSpPr>
              <p:nvPr/>
            </p:nvSpPr>
            <p:spPr bwMode="auto">
              <a:xfrm>
                <a:off x="8249756" y="5738640"/>
                <a:ext cx="457882" cy="307777"/>
              </a:xfrm>
              <a:prstGeom prst="rect">
                <a:avLst/>
              </a:prstGeom>
              <a:blipFill>
                <a:blip r:embed="rId20"/>
                <a:stretch>
                  <a:fillRect l="-8108"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630F5926-4C87-544A-8B67-EDCE941159C3}"/>
                  </a:ext>
                </a:extLst>
              </p:cNvPr>
              <p:cNvSpPr txBox="1"/>
              <p:nvPr/>
            </p:nvSpPr>
            <p:spPr bwMode="auto">
              <a:xfrm>
                <a:off x="8043867" y="6458720"/>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08" name="文本框 107">
                <a:extLst>
                  <a:ext uri="{FF2B5EF4-FFF2-40B4-BE49-F238E27FC236}">
                    <a16:creationId xmlns:a16="http://schemas.microsoft.com/office/drawing/2014/main" id="{630F5926-4C87-544A-8B67-EDCE941159C3}"/>
                  </a:ext>
                </a:extLst>
              </p:cNvPr>
              <p:cNvSpPr txBox="1">
                <a:spLocks noRot="1" noChangeAspect="1" noMove="1" noResize="1" noEditPoints="1" noAdjustHandles="1" noChangeArrowheads="1" noChangeShapeType="1" noTextEdit="1"/>
              </p:cNvSpPr>
              <p:nvPr/>
            </p:nvSpPr>
            <p:spPr bwMode="auto">
              <a:xfrm>
                <a:off x="8043867" y="6458720"/>
                <a:ext cx="493148" cy="307777"/>
              </a:xfrm>
              <a:prstGeom prst="rect">
                <a:avLst/>
              </a:prstGeom>
              <a:blipFill>
                <a:blip r:embed="rId21"/>
                <a:stretch>
                  <a:fillRect l="-1025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C80C3C66-086E-554D-BD49-6A9C40CF2ACA}"/>
                  </a:ext>
                </a:extLst>
              </p:cNvPr>
              <p:cNvSpPr txBox="1"/>
              <p:nvPr/>
            </p:nvSpPr>
            <p:spPr bwMode="auto">
              <a:xfrm>
                <a:off x="6641710" y="6035474"/>
                <a:ext cx="648072"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r>
                        <a:rPr lang="en-US" b="0" i="1" dirty="0">
                          <a:solidFill>
                            <a:schemeClr val="tx1"/>
                          </a:solidFill>
                          <a:latin typeface="Cambria Math" panose="02040503050406030204" pitchFamily="18" charset="0"/>
                        </a:rPr>
                        <m:t>(</m:t>
                      </m:r>
                      <m:r>
                        <a:rPr lang="en-US" b="0" i="1" dirty="0">
                          <a:solidFill>
                            <a:schemeClr val="tx1"/>
                          </a:solidFill>
                          <a:latin typeface="Cambria Math" panose="02040503050406030204" pitchFamily="18" charset="0"/>
                        </a:rPr>
                        <m:t>𝑠</m:t>
                      </m:r>
                      <m:r>
                        <a:rPr lang="en-US" b="0" i="1" dirty="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09" name="文本框 108">
                <a:extLst>
                  <a:ext uri="{FF2B5EF4-FFF2-40B4-BE49-F238E27FC236}">
                    <a16:creationId xmlns:a16="http://schemas.microsoft.com/office/drawing/2014/main" id="{C80C3C66-086E-554D-BD49-6A9C40CF2ACA}"/>
                  </a:ext>
                </a:extLst>
              </p:cNvPr>
              <p:cNvSpPr txBox="1">
                <a:spLocks noRot="1" noChangeAspect="1" noMove="1" noResize="1" noEditPoints="1" noAdjustHandles="1" noChangeArrowheads="1" noChangeShapeType="1" noTextEdit="1"/>
              </p:cNvSpPr>
              <p:nvPr/>
            </p:nvSpPr>
            <p:spPr bwMode="auto">
              <a:xfrm>
                <a:off x="6641710" y="6035474"/>
                <a:ext cx="648072" cy="399574"/>
              </a:xfrm>
              <a:prstGeom prst="rect">
                <a:avLst/>
              </a:prstGeom>
              <a:blipFill>
                <a:blip r:embed="rId22"/>
                <a:stretch>
                  <a:fillRect l="-1923" t="-18750" r="-1923" b="-156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9FA3F0C7-F3C2-6946-B8FD-D1E9CC7F26FA}"/>
                  </a:ext>
                </a:extLst>
              </p:cNvPr>
              <p:cNvSpPr txBox="1"/>
              <p:nvPr/>
            </p:nvSpPr>
            <p:spPr bwMode="auto">
              <a:xfrm>
                <a:off x="5542235" y="6736777"/>
                <a:ext cx="2686531"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at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0" name="文本框 109">
                <a:extLst>
                  <a:ext uri="{FF2B5EF4-FFF2-40B4-BE49-F238E27FC236}">
                    <a16:creationId xmlns:a16="http://schemas.microsoft.com/office/drawing/2014/main" id="{9FA3F0C7-F3C2-6946-B8FD-D1E9CC7F26FA}"/>
                  </a:ext>
                </a:extLst>
              </p:cNvPr>
              <p:cNvSpPr txBox="1">
                <a:spLocks noRot="1" noChangeAspect="1" noMove="1" noResize="1" noEditPoints="1" noAdjustHandles="1" noChangeArrowheads="1" noChangeShapeType="1" noTextEdit="1"/>
              </p:cNvSpPr>
              <p:nvPr/>
            </p:nvSpPr>
            <p:spPr bwMode="auto">
              <a:xfrm>
                <a:off x="5542235" y="6736777"/>
                <a:ext cx="2686531" cy="368797"/>
              </a:xfrm>
              <a:prstGeom prst="rect">
                <a:avLst/>
              </a:prstGeom>
              <a:blipFill>
                <a:blip r:embed="rId23"/>
                <a:stretch>
                  <a:fillRect l="-1887" t="-6667" b="-23333"/>
                </a:stretch>
              </a:blipFill>
              <a:ln w="9525" algn="ctr">
                <a:noFill/>
                <a:miter lim="800000"/>
                <a:headEnd/>
                <a:tailEnd/>
              </a:ln>
              <a:effectLst/>
            </p:spPr>
            <p:txBody>
              <a:bodyPr/>
              <a:lstStyle/>
              <a:p>
                <a:r>
                  <a:rPr lang="en-US">
                    <a:noFill/>
                  </a:rPr>
                  <a:t> </a:t>
                </a:r>
              </a:p>
            </p:txBody>
          </p:sp>
        </mc:Fallback>
      </mc:AlternateContent>
      <p:sp>
        <p:nvSpPr>
          <p:cNvPr id="111" name="上箭头 110">
            <a:extLst>
              <a:ext uri="{FF2B5EF4-FFF2-40B4-BE49-F238E27FC236}">
                <a16:creationId xmlns:a16="http://schemas.microsoft.com/office/drawing/2014/main" id="{9BCADDCA-038E-5A43-A6E1-65535AADADB1}"/>
              </a:ext>
            </a:extLst>
          </p:cNvPr>
          <p:cNvSpPr/>
          <p:nvPr/>
        </p:nvSpPr>
        <p:spPr>
          <a:xfrm flipV="1">
            <a:off x="6859149" y="6469234"/>
            <a:ext cx="195216" cy="231174"/>
          </a:xfrm>
          <a:prstGeom prst="upArrow">
            <a:avLst/>
          </a:prstGeom>
          <a:solidFill>
            <a:schemeClr val="tx2">
              <a:lumMod val="60000"/>
              <a:lumOff val="4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12" name="直线箭头连接符 111">
            <a:extLst>
              <a:ext uri="{FF2B5EF4-FFF2-40B4-BE49-F238E27FC236}">
                <a16:creationId xmlns:a16="http://schemas.microsoft.com/office/drawing/2014/main" id="{1119CF6B-A45E-DC49-A38D-A5B97712C28F}"/>
              </a:ext>
            </a:extLst>
          </p:cNvPr>
          <p:cNvCxnSpPr>
            <a:cxnSpLocks/>
            <a:endCxn id="95" idx="1"/>
          </p:cNvCxnSpPr>
          <p:nvPr/>
        </p:nvCxnSpPr>
        <p:spPr>
          <a:xfrm flipH="1">
            <a:off x="7681630" y="5149369"/>
            <a:ext cx="1362778" cy="801240"/>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FF647670-C5E6-B142-BEB2-1ACB117BFA31}"/>
                  </a:ext>
                </a:extLst>
              </p:cNvPr>
              <p:cNvSpPr txBox="1"/>
              <p:nvPr/>
            </p:nvSpPr>
            <p:spPr bwMode="auto">
              <a:xfrm>
                <a:off x="9472145" y="4936376"/>
                <a:ext cx="3846954"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𝑢</m:t>
                        </m:r>
                      </m:e>
                    </m:d>
                    <m:r>
                      <a:rPr lang="en-US" b="0" i="1" dirty="0">
                        <a:solidFill>
                          <a:schemeClr val="tx1"/>
                        </a:solidFill>
                        <a:latin typeface="Cambria Math" panose="02040503050406030204" pitchFamily="18" charset="0"/>
                      </a:rPr>
                      <m:t>+</m:t>
                    </m:r>
                    <m:d>
                      <m:dPr>
                        <m:ctrlPr>
                          <a:rPr lang="en-US" altLang="zh-CN" i="1" dirty="0">
                            <a:solidFill>
                              <a:schemeClr val="tx1"/>
                            </a:solidFill>
                            <a:latin typeface="Cambria Math" panose="02040503050406030204" pitchFamily="18" charset="0"/>
                          </a:rPr>
                        </m:ctrlPr>
                      </m:dPr>
                      <m:e>
                        <m:r>
                          <a:rPr lang="en-US" altLang="zh-CN" b="0" i="1" dirty="0">
                            <a:solidFill>
                              <a:schemeClr val="tx1"/>
                            </a:solidFill>
                            <a:latin typeface="Cambria Math" panose="02040503050406030204" pitchFamily="18" charset="0"/>
                          </a:rPr>
                          <m:t>1−</m:t>
                        </m:r>
                        <m:r>
                          <a:rPr lang="en-US" altLang="zh-CN" b="0" i="1" dirty="0">
                            <a:solidFill>
                              <a:schemeClr val="tx1"/>
                            </a:solidFill>
                            <a:latin typeface="Cambria Math" panose="02040503050406030204" pitchFamily="18" charset="0"/>
                          </a:rPr>
                          <m:t>𝛼</m:t>
                        </m:r>
                      </m:e>
                    </m:d>
                    <m:acc>
                      <m:accPr>
                        <m:chr m:val="⃗"/>
                        <m:ctrlPr>
                          <a:rPr lang="en-US" altLang="zh-CN" i="1" dirty="0">
                            <a:solidFill>
                              <a:schemeClr val="tx1"/>
                            </a:solidFill>
                            <a:latin typeface="Cambria Math" panose="02040503050406030204" pitchFamily="18" charset="0"/>
                          </a:rPr>
                        </m:ctrlPr>
                      </m:accPr>
                      <m:e>
                        <m:r>
                          <a:rPr lang="en-US" altLang="zh-CN" b="0" i="1" dirty="0">
                            <a:solidFill>
                              <a:schemeClr val="tx1"/>
                            </a:solidFill>
                            <a:latin typeface="Cambria Math" panose="02040503050406030204" pitchFamily="18" charset="0"/>
                          </a:rPr>
                          <m:t>𝑟</m:t>
                        </m:r>
                      </m:e>
                    </m:acc>
                    <m:d>
                      <m:dPr>
                        <m:ctrlPr>
                          <a:rPr lang="en-US" altLang="zh-CN" i="1" dirty="0">
                            <a:solidFill>
                              <a:schemeClr val="tx1"/>
                            </a:solidFill>
                            <a:latin typeface="Cambria Math" panose="02040503050406030204" pitchFamily="18" charset="0"/>
                          </a:rPr>
                        </m:ctrlPr>
                      </m:dPr>
                      <m:e>
                        <m:r>
                          <a:rPr lang="en-US" altLang="zh-CN" b="0" i="1" dirty="0">
                            <a:solidFill>
                              <a:schemeClr val="tx1"/>
                            </a:solidFill>
                            <a:latin typeface="Cambria Math" panose="02040503050406030204" pitchFamily="18" charset="0"/>
                          </a:rPr>
                          <m:t>𝑠</m:t>
                        </m:r>
                      </m:e>
                    </m:d>
                    <m:r>
                      <a:rPr lang="en-US" altLang="zh-CN" b="0" i="1" dirty="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13" name="文本框 112">
                <a:extLst>
                  <a:ext uri="{FF2B5EF4-FFF2-40B4-BE49-F238E27FC236}">
                    <a16:creationId xmlns:a16="http://schemas.microsoft.com/office/drawing/2014/main" id="{FF647670-C5E6-B142-BEB2-1ACB117BFA31}"/>
                  </a:ext>
                </a:extLst>
              </p:cNvPr>
              <p:cNvSpPr txBox="1">
                <a:spLocks noRot="1" noChangeAspect="1" noMove="1" noResize="1" noEditPoints="1" noAdjustHandles="1" noChangeArrowheads="1" noChangeShapeType="1" noTextEdit="1"/>
              </p:cNvSpPr>
              <p:nvPr/>
            </p:nvSpPr>
            <p:spPr bwMode="auto">
              <a:xfrm>
                <a:off x="9472145" y="4936376"/>
                <a:ext cx="3846954" cy="399574"/>
              </a:xfrm>
              <a:prstGeom prst="rect">
                <a:avLst/>
              </a:prstGeom>
              <a:blipFill>
                <a:blip r:embed="rId24"/>
                <a:stretch>
                  <a:fillRect l="-329" t="-1515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585251B8-B78A-294B-80B1-4A62604660A2}"/>
                  </a:ext>
                </a:extLst>
              </p:cNvPr>
              <p:cNvSpPr txBox="1"/>
              <p:nvPr/>
            </p:nvSpPr>
            <p:spPr bwMode="auto">
              <a:xfrm>
                <a:off x="11738673" y="4823098"/>
                <a:ext cx="980693" cy="67268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lang="en-US" altLang="zh-CN" sz="2400" b="1" i="1" dirty="0">
                            <a:solidFill>
                              <a:srgbClr val="FF0000"/>
                            </a:solidFill>
                            <a:latin typeface="Cambria Math" panose="02040503050406030204" pitchFamily="18" charset="0"/>
                          </a:rPr>
                        </m:ctrlPr>
                      </m:fPr>
                      <m:num>
                        <m:sSub>
                          <m:sSubPr>
                            <m:ctrlPr>
                              <a:rPr lang="en-US" altLang="zh-CN" sz="2400" b="1" i="1" dirty="0">
                                <a:solidFill>
                                  <a:srgbClr val="FF0000"/>
                                </a:solidFill>
                                <a:latin typeface="Cambria Math" panose="02040503050406030204" pitchFamily="18" charset="0"/>
                              </a:rPr>
                            </m:ctrlPr>
                          </m:sSubPr>
                          <m:e>
                            <m:r>
                              <a:rPr lang="en-US" altLang="zh-CN" sz="2400" b="1" i="1" dirty="0">
                                <a:solidFill>
                                  <a:srgbClr val="FF0000"/>
                                </a:solidFill>
                                <a:latin typeface="Cambria Math" panose="02040503050406030204" pitchFamily="18" charset="0"/>
                              </a:rPr>
                              <m:t>𝑨</m:t>
                            </m:r>
                          </m:e>
                          <m:sub>
                            <m:r>
                              <a:rPr lang="en-US" altLang="zh-CN" sz="2400" b="1" i="1" dirty="0">
                                <a:solidFill>
                                  <a:srgbClr val="FF0000"/>
                                </a:solidFill>
                                <a:latin typeface="Cambria Math" panose="02040503050406030204" pitchFamily="18" charset="0"/>
                              </a:rPr>
                              <m:t>𝒔𝒖</m:t>
                            </m:r>
                          </m:sub>
                        </m:sSub>
                      </m:num>
                      <m:den>
                        <m:r>
                          <a:rPr lang="en-US" altLang="zh-CN" sz="2400" b="1" i="1" dirty="0">
                            <a:solidFill>
                              <a:srgbClr val="FF0000"/>
                            </a:solidFill>
                            <a:latin typeface="Cambria Math" panose="02040503050406030204" pitchFamily="18" charset="0"/>
                          </a:rPr>
                          <m:t>𝒅</m:t>
                        </m:r>
                        <m:r>
                          <a:rPr lang="en-US" altLang="zh-CN" sz="2400" b="1" i="1" dirty="0">
                            <a:solidFill>
                              <a:srgbClr val="FF0000"/>
                            </a:solidFill>
                            <a:latin typeface="Cambria Math" panose="02040503050406030204" pitchFamily="18" charset="0"/>
                          </a:rPr>
                          <m:t>(</m:t>
                        </m:r>
                        <m:r>
                          <a:rPr lang="en-US" altLang="zh-CN" sz="2400" b="1" i="1" dirty="0">
                            <a:solidFill>
                              <a:srgbClr val="FF0000"/>
                            </a:solidFill>
                            <a:latin typeface="Cambria Math" panose="02040503050406030204" pitchFamily="18" charset="0"/>
                          </a:rPr>
                          <m:t>𝒔</m:t>
                        </m:r>
                        <m:r>
                          <a:rPr lang="en-US" altLang="zh-CN" sz="2400" b="1" i="1" dirty="0">
                            <a:solidFill>
                              <a:srgbClr val="FF0000"/>
                            </a:solidFill>
                            <a:latin typeface="Cambria Math" panose="02040503050406030204" pitchFamily="18" charset="0"/>
                          </a:rPr>
                          <m:t>)</m:t>
                        </m:r>
                      </m:den>
                    </m:f>
                  </m:oMath>
                </a14:m>
                <a:r>
                  <a:rPr lang="en-US" sz="2400"/>
                  <a:t> </a:t>
                </a:r>
              </a:p>
            </p:txBody>
          </p:sp>
        </mc:Choice>
        <mc:Fallback xmlns="">
          <p:sp>
            <p:nvSpPr>
              <p:cNvPr id="114" name="文本框 113">
                <a:extLst>
                  <a:ext uri="{FF2B5EF4-FFF2-40B4-BE49-F238E27FC236}">
                    <a16:creationId xmlns:a16="http://schemas.microsoft.com/office/drawing/2014/main" id="{585251B8-B78A-294B-80B1-4A62604660A2}"/>
                  </a:ext>
                </a:extLst>
              </p:cNvPr>
              <p:cNvSpPr txBox="1">
                <a:spLocks noRot="1" noChangeAspect="1" noMove="1" noResize="1" noEditPoints="1" noAdjustHandles="1" noChangeArrowheads="1" noChangeShapeType="1" noTextEdit="1"/>
              </p:cNvSpPr>
              <p:nvPr/>
            </p:nvSpPr>
            <p:spPr bwMode="auto">
              <a:xfrm>
                <a:off x="11738673" y="4823098"/>
                <a:ext cx="980693" cy="672685"/>
              </a:xfrm>
              <a:prstGeom prst="rect">
                <a:avLst/>
              </a:prstGeom>
              <a:blipFill>
                <a:blip r:embed="rId25"/>
                <a:stretch>
                  <a:fillRect b="-7407"/>
                </a:stretch>
              </a:blipFill>
              <a:ln w="9525" algn="ctr">
                <a:noFill/>
                <a:miter lim="800000"/>
                <a:headEnd/>
                <a:tailEnd/>
              </a:ln>
              <a:effectLst/>
            </p:spPr>
            <p:txBody>
              <a:bodyPr/>
              <a:lstStyle/>
              <a:p>
                <a:r>
                  <a:rPr lang="en-US">
                    <a:noFill/>
                  </a:rPr>
                  <a:t> </a:t>
                </a:r>
              </a:p>
            </p:txBody>
          </p:sp>
        </mc:Fallback>
      </mc:AlternateContent>
      <p:cxnSp>
        <p:nvCxnSpPr>
          <p:cNvPr id="115" name="直线箭头连接符 114">
            <a:extLst>
              <a:ext uri="{FF2B5EF4-FFF2-40B4-BE49-F238E27FC236}">
                <a16:creationId xmlns:a16="http://schemas.microsoft.com/office/drawing/2014/main" id="{D2FA3EC1-666B-1C4C-9AE5-F20D9CC7E9CB}"/>
              </a:ext>
            </a:extLst>
          </p:cNvPr>
          <p:cNvCxnSpPr>
            <a:cxnSpLocks/>
          </p:cNvCxnSpPr>
          <p:nvPr/>
        </p:nvCxnSpPr>
        <p:spPr>
          <a:xfrm flipH="1">
            <a:off x="3290225" y="2063674"/>
            <a:ext cx="756877" cy="9464"/>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16" name="椭圆 115">
            <a:extLst>
              <a:ext uri="{FF2B5EF4-FFF2-40B4-BE49-F238E27FC236}">
                <a16:creationId xmlns:a16="http://schemas.microsoft.com/office/drawing/2014/main" id="{03521C3C-3715-E046-B032-995558D3EEF2}"/>
              </a:ext>
            </a:extLst>
          </p:cNvPr>
          <p:cNvSpPr/>
          <p:nvPr/>
        </p:nvSpPr>
        <p:spPr>
          <a:xfrm flipH="1">
            <a:off x="4017904" y="1864336"/>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Tree>
    <p:extLst>
      <p:ext uri="{BB962C8B-B14F-4D97-AF65-F5344CB8AC3E}">
        <p14:creationId xmlns:p14="http://schemas.microsoft.com/office/powerpoint/2010/main" val="13390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left)">
                                      <p:cBhvr>
                                        <p:cTn id="14" dur="750"/>
                                        <p:tgtEl>
                                          <p:spTgt spid="66"/>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750"/>
                                        <p:tgtEl>
                                          <p:spTgt spid="64"/>
                                        </p:tgtEl>
                                      </p:cBhvr>
                                    </p:animEffect>
                                  </p:childTnLst>
                                </p:cTn>
                              </p:par>
                            </p:childTnLst>
                          </p:cTn>
                        </p:par>
                        <p:par>
                          <p:cTn id="22" fill="hold">
                            <p:stCondLst>
                              <p:cond delay="2250"/>
                            </p:stCondLst>
                            <p:childTnLst>
                              <p:par>
                                <p:cTn id="23" presetID="1"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par>
                          <p:cTn id="25" fill="hold">
                            <p:stCondLst>
                              <p:cond delay="2250"/>
                            </p:stCondLst>
                            <p:childTnLst>
                              <p:par>
                                <p:cTn id="26" presetID="22" presetClass="entr" presetSubtype="1"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up)">
                                      <p:cBhvr>
                                        <p:cTn id="28" dur="500"/>
                                        <p:tgtEl>
                                          <p:spTgt spid="68"/>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750"/>
                                        <p:tgtEl>
                                          <p:spTgt spid="67"/>
                                        </p:tgtEl>
                                      </p:cBhvr>
                                    </p:animEffect>
                                  </p:childTnLst>
                                </p:cTn>
                              </p:par>
                            </p:childTnLst>
                          </p:cTn>
                        </p:par>
                        <p:par>
                          <p:cTn id="33" fill="hold">
                            <p:stCondLst>
                              <p:cond delay="3500"/>
                            </p:stCondLst>
                            <p:childTnLst>
                              <p:par>
                                <p:cTn id="34" presetID="1" presetClass="entr" presetSubtype="0"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4250"/>
                            </p:stCondLst>
                            <p:childTnLst>
                              <p:par>
                                <p:cTn id="41" presetID="1"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par>
                          <p:cTn id="43" fill="hold">
                            <p:stCondLst>
                              <p:cond delay="4250"/>
                            </p:stCondLst>
                            <p:childTnLst>
                              <p:par>
                                <p:cTn id="44" presetID="22" presetClass="entr" presetSubtype="8" fill="hold"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750"/>
                                        <p:tgtEl>
                                          <p:spTgt spid="115"/>
                                        </p:tgtEl>
                                      </p:cBhvr>
                                    </p:animEffect>
                                  </p:child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5" grpId="0" animBg="1"/>
      <p:bldP spid="76" grpId="0" animBg="1"/>
      <p:bldP spid="77" grpId="0" animBg="1"/>
      <p:bldP spid="78" grpId="0" animBg="1"/>
      <p:bldP spid="79" grpId="0" animBg="1"/>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Graph</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14" name="Picture 2" descr="download free images and Illustrations : Illustration of people network icon  design | Network icon, Icon design, Freelance graphic design">
            <a:extLst>
              <a:ext uri="{FF2B5EF4-FFF2-40B4-BE49-F238E27FC236}">
                <a16:creationId xmlns:a16="http://schemas.microsoft.com/office/drawing/2014/main" id="{69C03AE2-09D9-654C-817D-55F42837FF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73" t="14914" r="8992" b="10100"/>
          <a:stretch/>
        </p:blipFill>
        <p:spPr bwMode="auto">
          <a:xfrm>
            <a:off x="1144202" y="2158802"/>
            <a:ext cx="1605611" cy="1615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eptide Images – Browse 14,276 Stock Photos, Vectors, and Video | Adobe  Stock">
            <a:extLst>
              <a:ext uri="{FF2B5EF4-FFF2-40B4-BE49-F238E27FC236}">
                <a16:creationId xmlns:a16="http://schemas.microsoft.com/office/drawing/2014/main" id="{C0848F46-031C-454B-BE17-F6CDC87E6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379" y="4505932"/>
            <a:ext cx="1712434" cy="171243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a:extLst>
              <a:ext uri="{FF2B5EF4-FFF2-40B4-BE49-F238E27FC236}">
                <a16:creationId xmlns:a16="http://schemas.microsoft.com/office/drawing/2014/main" id="{86E55B0F-6499-1A4D-93D4-2F8FA4B35DBC}"/>
              </a:ext>
            </a:extLst>
          </p:cNvPr>
          <p:cNvGrpSpPr/>
          <p:nvPr/>
        </p:nvGrpSpPr>
        <p:grpSpPr>
          <a:xfrm>
            <a:off x="3904307" y="4744323"/>
            <a:ext cx="2069976" cy="1582016"/>
            <a:chOff x="2731180" y="4253223"/>
            <a:chExt cx="2128852" cy="1633341"/>
          </a:xfrm>
        </p:grpSpPr>
        <p:pic>
          <p:nvPicPr>
            <p:cNvPr id="18" name="Picture 28" descr="purchase icon, comercial icon, trading icon, demand icon, supply icon">
              <a:extLst>
                <a:ext uri="{FF2B5EF4-FFF2-40B4-BE49-F238E27FC236}">
                  <a16:creationId xmlns:a16="http://schemas.microsoft.com/office/drawing/2014/main" id="{D8FD73D9-DA55-EA4B-8EA0-CDA7791DFA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560" b="27560"/>
            <a:stretch/>
          </p:blipFill>
          <p:spPr bwMode="auto">
            <a:xfrm>
              <a:off x="2731180" y="4253223"/>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purchase icon, comercial icon, trading icon, demand icon, supply icon">
              <a:extLst>
                <a:ext uri="{FF2B5EF4-FFF2-40B4-BE49-F238E27FC236}">
                  <a16:creationId xmlns:a16="http://schemas.microsoft.com/office/drawing/2014/main" id="{283EF43D-D4CD-E747-81D2-647D682AB5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339" t="65519" r="27560"/>
            <a:stretch/>
          </p:blipFill>
          <p:spPr bwMode="auto">
            <a:xfrm>
              <a:off x="4121537" y="4954247"/>
              <a:ext cx="738495" cy="634993"/>
            </a:xfrm>
            <a:prstGeom prst="rect">
              <a:avLst/>
            </a:prstGeom>
            <a:noFill/>
            <a:extLst>
              <a:ext uri="{909E8E84-426E-40DD-AFC4-6F175D3DCCD1}">
                <a14:hiddenFill xmlns:a14="http://schemas.microsoft.com/office/drawing/2010/main">
                  <a:solidFill>
                    <a:srgbClr val="FFFFFF"/>
                  </a:solidFill>
                </a14:hiddenFill>
              </a:ext>
            </a:extLst>
          </p:spPr>
        </p:pic>
        <p:sp>
          <p:nvSpPr>
            <p:cNvPr id="25" name="文本框 24">
              <a:extLst>
                <a:ext uri="{FF2B5EF4-FFF2-40B4-BE49-F238E27FC236}">
                  <a16:creationId xmlns:a16="http://schemas.microsoft.com/office/drawing/2014/main" id="{400A557E-5B6E-C045-A753-9A89B074D775}"/>
                </a:ext>
              </a:extLst>
            </p:cNvPr>
            <p:cNvSpPr txBox="1"/>
            <p:nvPr/>
          </p:nvSpPr>
          <p:spPr>
            <a:xfrm>
              <a:off x="3419872" y="5517232"/>
              <a:ext cx="701665" cy="369332"/>
            </a:xfrm>
            <a:prstGeom prst="rect">
              <a:avLst/>
            </a:prstGeom>
            <a:solidFill>
              <a:schemeClr val="bg1"/>
            </a:solidFill>
          </p:spPr>
          <p:txBody>
            <a:bodyPr wrap="square" rtlCol="0">
              <a:spAutoFit/>
            </a:bodyPr>
            <a:lstStyle/>
            <a:p>
              <a:endParaRPr lang="en-US"/>
            </a:p>
          </p:txBody>
        </p:sp>
      </p:grpSp>
      <p:sp>
        <p:nvSpPr>
          <p:cNvPr id="26" name="文本框 25">
            <a:extLst>
              <a:ext uri="{FF2B5EF4-FFF2-40B4-BE49-F238E27FC236}">
                <a16:creationId xmlns:a16="http://schemas.microsoft.com/office/drawing/2014/main" id="{A7764850-98DE-594C-972E-3BF302752E2C}"/>
              </a:ext>
            </a:extLst>
          </p:cNvPr>
          <p:cNvSpPr txBox="1"/>
          <p:nvPr/>
        </p:nvSpPr>
        <p:spPr>
          <a:xfrm>
            <a:off x="861715" y="3823455"/>
            <a:ext cx="2170584" cy="400110"/>
          </a:xfrm>
          <a:prstGeom prst="rect">
            <a:avLst/>
          </a:prstGeom>
          <a:noFill/>
        </p:spPr>
        <p:txBody>
          <a:bodyPr wrap="square" rtlCol="0">
            <a:spAutoFit/>
          </a:bodyPr>
          <a:lstStyle/>
          <a:p>
            <a:pPr algn="ctr"/>
            <a:r>
              <a:rPr lang="en-US">
                <a:latin typeface="Times New Roman" panose="02020603050405020304" pitchFamily="18" charset="0"/>
                <a:ea typeface="楷体" panose="02010609060101010101" pitchFamily="49" charset="-122"/>
              </a:rPr>
              <a:t>Social Network</a:t>
            </a:r>
          </a:p>
        </p:txBody>
      </p:sp>
      <p:sp>
        <p:nvSpPr>
          <p:cNvPr id="28" name="文本框 27">
            <a:extLst>
              <a:ext uri="{FF2B5EF4-FFF2-40B4-BE49-F238E27FC236}">
                <a16:creationId xmlns:a16="http://schemas.microsoft.com/office/drawing/2014/main" id="{694D59B5-B8D9-5F4A-9898-9377413A0C9D}"/>
              </a:ext>
            </a:extLst>
          </p:cNvPr>
          <p:cNvSpPr txBox="1"/>
          <p:nvPr/>
        </p:nvSpPr>
        <p:spPr>
          <a:xfrm>
            <a:off x="861715" y="6326339"/>
            <a:ext cx="2170584" cy="400110"/>
          </a:xfrm>
          <a:prstGeom prst="rect">
            <a:avLst/>
          </a:prstGeom>
          <a:noFill/>
        </p:spPr>
        <p:txBody>
          <a:bodyPr wrap="square" rtlCol="0">
            <a:spAutoFit/>
          </a:bodyPr>
          <a:lstStyle/>
          <a:p>
            <a:pPr algn="ctr"/>
            <a:r>
              <a:rPr lang="en-US">
                <a:latin typeface="Times New Roman" panose="02020603050405020304" pitchFamily="18" charset="0"/>
                <a:ea typeface="楷体" panose="02010609060101010101" pitchFamily="49" charset="-122"/>
              </a:rPr>
              <a:t>Protein Structure</a:t>
            </a:r>
          </a:p>
        </p:txBody>
      </p:sp>
      <p:sp>
        <p:nvSpPr>
          <p:cNvPr id="29" name="文本框 28">
            <a:extLst>
              <a:ext uri="{FF2B5EF4-FFF2-40B4-BE49-F238E27FC236}">
                <a16:creationId xmlns:a16="http://schemas.microsoft.com/office/drawing/2014/main" id="{363EAD51-43BC-E14D-937F-3958C96D6CF3}"/>
              </a:ext>
            </a:extLst>
          </p:cNvPr>
          <p:cNvSpPr txBox="1"/>
          <p:nvPr/>
        </p:nvSpPr>
        <p:spPr>
          <a:xfrm>
            <a:off x="3339363" y="6326339"/>
            <a:ext cx="3138971" cy="400110"/>
          </a:xfrm>
          <a:prstGeom prst="rect">
            <a:avLst/>
          </a:prstGeom>
          <a:noFill/>
        </p:spPr>
        <p:txBody>
          <a:bodyPr wrap="square" rtlCol="0">
            <a:spAutoFit/>
          </a:bodyPr>
          <a:lstStyle/>
          <a:p>
            <a:pPr algn="ctr"/>
            <a:r>
              <a:rPr lang="en-US">
                <a:latin typeface="Times New Roman" panose="02020603050405020304" pitchFamily="18" charset="0"/>
                <a:ea typeface="楷体" panose="02010609060101010101" pitchFamily="49" charset="-122"/>
              </a:rPr>
              <a:t>Trade Network</a:t>
            </a: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3F15137-635B-054B-A91B-8D8306269621}"/>
                  </a:ext>
                </a:extLst>
              </p:cNvPr>
              <p:cNvSpPr txBox="1"/>
              <p:nvPr/>
            </p:nvSpPr>
            <p:spPr>
              <a:xfrm>
                <a:off x="7846491" y="2824753"/>
                <a:ext cx="2311767" cy="400110"/>
              </a:xfrm>
              <a:prstGeom prst="rect">
                <a:avLst/>
              </a:prstGeom>
              <a:noFill/>
            </p:spPr>
            <p:txBody>
              <a:bodyPr wrap="square" rtlCol="0">
                <a:spAutoFit/>
              </a:bodyPr>
              <a:lstStyle/>
              <a:p>
                <a:r>
                  <a:rPr lang="en-US" altLang="zh-CN" b="1">
                    <a:latin typeface="Times New Roman" panose="02020603050405020304" pitchFamily="18" charset="0"/>
                    <a:ea typeface="楷体" panose="02010609060101010101" pitchFamily="49" charset="-122"/>
                  </a:rPr>
                  <a:t>Graph </a:t>
                </a:r>
                <a14:m>
                  <m:oMath xmlns:m="http://schemas.openxmlformats.org/officeDocument/2006/math">
                    <m:r>
                      <a:rPr lang="en-US" altLang="zh-CN" b="1" i="1">
                        <a:latin typeface="Cambria Math" panose="02040503050406030204" pitchFamily="18" charset="0"/>
                        <a:ea typeface="楷体" panose="02010609060101010101" pitchFamily="49" charset="-122"/>
                      </a:rPr>
                      <m:t>𝑮</m:t>
                    </m:r>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𝑽</m:t>
                    </m:r>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𝑬</m:t>
                    </m:r>
                    <m:r>
                      <a:rPr lang="en-US" altLang="zh-CN" b="1" i="1">
                        <a:latin typeface="Cambria Math" panose="02040503050406030204" pitchFamily="18" charset="0"/>
                        <a:ea typeface="楷体" panose="02010609060101010101" pitchFamily="49" charset="-122"/>
                      </a:rPr>
                      <m:t>)</m:t>
                    </m:r>
                  </m:oMath>
                </a14:m>
                <a:r>
                  <a:rPr lang="en-US" altLang="zh-CN" b="1">
                    <a:latin typeface="Times New Roman" panose="02020603050405020304" pitchFamily="18" charset="0"/>
                    <a:ea typeface="楷体" panose="02010609060101010101" pitchFamily="49" charset="-122"/>
                  </a:rPr>
                  <a:t> </a:t>
                </a:r>
                <a:endParaRPr lang="en-US" b="1">
                  <a:latin typeface="Times New Roman" panose="02020603050405020304" pitchFamily="18" charset="0"/>
                  <a:ea typeface="楷体" panose="02010609060101010101" pitchFamily="49" charset="-122"/>
                </a:endParaRPr>
              </a:p>
            </p:txBody>
          </p:sp>
        </mc:Choice>
        <mc:Fallback xmlns="">
          <p:sp>
            <p:nvSpPr>
              <p:cNvPr id="30" name="文本框 29">
                <a:extLst>
                  <a:ext uri="{FF2B5EF4-FFF2-40B4-BE49-F238E27FC236}">
                    <a16:creationId xmlns:a16="http://schemas.microsoft.com/office/drawing/2014/main" id="{83F15137-635B-054B-A91B-8D8306269621}"/>
                  </a:ext>
                </a:extLst>
              </p:cNvPr>
              <p:cNvSpPr txBox="1">
                <a:spLocks noRot="1" noChangeAspect="1" noMove="1" noResize="1" noEditPoints="1" noAdjustHandles="1" noChangeArrowheads="1" noChangeShapeType="1" noTextEdit="1"/>
              </p:cNvSpPr>
              <p:nvPr/>
            </p:nvSpPr>
            <p:spPr>
              <a:xfrm>
                <a:off x="7846491" y="2824753"/>
                <a:ext cx="2311767" cy="400110"/>
              </a:xfrm>
              <a:prstGeom prst="rect">
                <a:avLst/>
              </a:prstGeom>
              <a:blipFill>
                <a:blip r:embed="rId6"/>
                <a:stretch>
                  <a:fillRect l="-2732" t="-9375" b="-28125"/>
                </a:stretch>
              </a:blipFill>
            </p:spPr>
            <p:txBody>
              <a:bodyPr/>
              <a:lstStyle/>
              <a:p>
                <a:r>
                  <a:rPr lang="en-US">
                    <a:noFill/>
                  </a:rPr>
                  <a:t> </a:t>
                </a:r>
              </a:p>
            </p:txBody>
          </p:sp>
        </mc:Fallback>
      </mc:AlternateContent>
      <p:pic>
        <p:nvPicPr>
          <p:cNvPr id="31" name="Picture 34" descr="2,773 Folded Map Icon Illustrations &amp; Clip Art - iStock">
            <a:extLst>
              <a:ext uri="{FF2B5EF4-FFF2-40B4-BE49-F238E27FC236}">
                <a16:creationId xmlns:a16="http://schemas.microsoft.com/office/drawing/2014/main" id="{C5264439-369E-354C-9F23-C7A0F2B9E4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16" t="16891" r="12942" b="18625"/>
          <a:stretch/>
        </p:blipFill>
        <p:spPr bwMode="auto">
          <a:xfrm>
            <a:off x="3682475" y="2191970"/>
            <a:ext cx="2156284" cy="138664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接箭头连接符 113">
            <a:extLst>
              <a:ext uri="{FF2B5EF4-FFF2-40B4-BE49-F238E27FC236}">
                <a16:creationId xmlns:a16="http://schemas.microsoft.com/office/drawing/2014/main" id="{E2F8C315-0840-0047-AE40-3E29185D12AF}"/>
              </a:ext>
            </a:extLst>
          </p:cNvPr>
          <p:cNvCxnSpPr>
            <a:cxnSpLocks/>
          </p:cNvCxnSpPr>
          <p:nvPr/>
        </p:nvCxnSpPr>
        <p:spPr bwMode="auto">
          <a:xfrm>
            <a:off x="6961486" y="2403978"/>
            <a:ext cx="0" cy="4219267"/>
          </a:xfrm>
          <a:prstGeom prst="straightConnector1">
            <a:avLst/>
          </a:prstGeom>
          <a:solidFill>
            <a:schemeClr val="accent1"/>
          </a:solidFill>
          <a:ln w="12700" cap="flat" cmpd="sng" algn="ctr">
            <a:solidFill>
              <a:srgbClr val="005AA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文本框 52">
            <a:extLst>
              <a:ext uri="{FF2B5EF4-FFF2-40B4-BE49-F238E27FC236}">
                <a16:creationId xmlns:a16="http://schemas.microsoft.com/office/drawing/2014/main" id="{D34C9F36-EFED-FF4B-A343-680B89EF087D}"/>
              </a:ext>
            </a:extLst>
          </p:cNvPr>
          <p:cNvSpPr txBox="1"/>
          <p:nvPr/>
        </p:nvSpPr>
        <p:spPr>
          <a:xfrm>
            <a:off x="3339363" y="3828005"/>
            <a:ext cx="2865327" cy="400110"/>
          </a:xfrm>
          <a:prstGeom prst="rect">
            <a:avLst/>
          </a:prstGeom>
          <a:noFill/>
        </p:spPr>
        <p:txBody>
          <a:bodyPr wrap="square" rtlCol="0">
            <a:spAutoFit/>
          </a:bodyPr>
          <a:lstStyle/>
          <a:p>
            <a:pPr algn="ctr"/>
            <a:r>
              <a:rPr lang="en-US">
                <a:latin typeface="Times New Roman" panose="02020603050405020304" pitchFamily="18" charset="0"/>
                <a:ea typeface="楷体" panose="02010609060101010101" pitchFamily="49" charset="-122"/>
              </a:rPr>
              <a:t>Transportation Network</a:t>
            </a: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993FF2AC-8983-3D43-A6F4-08FA18FE6FA2}"/>
                  </a:ext>
                </a:extLst>
              </p:cNvPr>
              <p:cNvSpPr txBox="1"/>
              <p:nvPr/>
            </p:nvSpPr>
            <p:spPr>
              <a:xfrm>
                <a:off x="7846491" y="4158233"/>
                <a:ext cx="3908626" cy="2345322"/>
              </a:xfrm>
              <a:prstGeom prst="rect">
                <a:avLst/>
              </a:prstGeom>
              <a:noFill/>
            </p:spPr>
            <p:txBody>
              <a:bodyPr wrap="square" rtlCol="0">
                <a:spAutoFit/>
              </a:bodyPr>
              <a:lstStyle/>
              <a:p>
                <a:pPr marL="342900" indent="-342900">
                  <a:lnSpc>
                    <a:spcPct val="150000"/>
                  </a:lnSpc>
                  <a:buFont typeface="Arial" panose="020B0604020202020204" pitchFamily="34" charset="0"/>
                  <a:buChar char="•"/>
                </a:pPr>
                <a14:m>
                  <m:oMath xmlns:m="http://schemas.openxmlformats.org/officeDocument/2006/math">
                    <m:r>
                      <a:rPr lang="en-US" altLang="zh-CN" b="1" i="1">
                        <a:latin typeface="Cambria Math" panose="02040503050406030204" pitchFamily="18" charset="0"/>
                        <a:ea typeface="楷体" panose="02010609060101010101" pitchFamily="49" charset="-122"/>
                      </a:rPr>
                      <m:t>𝑽</m:t>
                    </m:r>
                  </m:oMath>
                </a14:m>
                <a:r>
                  <a:rPr lang="en-US" altLang="zh-CN">
                    <a:latin typeface="Times New Roman" panose="02020603050405020304" pitchFamily="18" charset="0"/>
                    <a:ea typeface="楷体" panose="02010609060101010101" pitchFamily="49" charset="-122"/>
                  </a:rPr>
                  <a:t>: vertex set </a:t>
                </a:r>
                <a:r>
                  <a:rPr lang="en-US" altLang="zh-CN" b="0">
                    <a:latin typeface="Times New Roman" panose="02020603050405020304" pitchFamily="18" charset="0"/>
                    <a:ea typeface="楷体" panose="02010609060101010101" pitchFamily="49" charset="-122"/>
                  </a:rPr>
                  <a:t>with </a:t>
                </a:r>
                <a14:m>
                  <m:oMath xmlns:m="http://schemas.openxmlformats.org/officeDocument/2006/math">
                    <m:r>
                      <a:rPr lang="en-US" altLang="zh-CN" b="0" i="1">
                        <a:latin typeface="Cambria Math" panose="02040503050406030204" pitchFamily="18" charset="0"/>
                        <a:ea typeface="楷体" panose="02010609060101010101" pitchFamily="49" charset="-122"/>
                      </a:rPr>
                      <m:t>𝑛</m:t>
                    </m:r>
                  </m:oMath>
                </a14:m>
                <a:r>
                  <a:rPr lang="en-US" altLang="zh-CN" b="0">
                    <a:latin typeface="Times New Roman" panose="02020603050405020304" pitchFamily="18" charset="0"/>
                    <a:ea typeface="楷体" panose="02010609060101010101" pitchFamily="49" charset="-122"/>
                  </a:rPr>
                  <a:t> nodes. </a:t>
                </a:r>
              </a:p>
              <a:p>
                <a:pPr marL="342900" indent="-342900">
                  <a:lnSpc>
                    <a:spcPct val="150000"/>
                  </a:lnSpc>
                  <a:buFont typeface="Arial" panose="020B0604020202020204" pitchFamily="34" charset="0"/>
                  <a:buChar char="•"/>
                </a:pPr>
                <a14:m>
                  <m:oMath xmlns:m="http://schemas.openxmlformats.org/officeDocument/2006/math">
                    <m:r>
                      <a:rPr lang="en-US" altLang="zh-CN" b="1" i="1">
                        <a:latin typeface="Cambria Math" panose="02040503050406030204" pitchFamily="18" charset="0"/>
                        <a:ea typeface="楷体" panose="02010609060101010101" pitchFamily="49" charset="-122"/>
                      </a:rPr>
                      <m:t>𝑬</m:t>
                    </m:r>
                  </m:oMath>
                </a14:m>
                <a:r>
                  <a:rPr lang="en-US" altLang="zh-CN">
                    <a:latin typeface="Times New Roman" panose="02020603050405020304" pitchFamily="18" charset="0"/>
                    <a:ea typeface="楷体" panose="02010609060101010101" pitchFamily="49" charset="-122"/>
                  </a:rPr>
                  <a:t>: edge set wih </a:t>
                </a:r>
                <a14:m>
                  <m:oMath xmlns:m="http://schemas.openxmlformats.org/officeDocument/2006/math">
                    <m:r>
                      <a:rPr lang="en-US" altLang="zh-CN" b="0" i="1">
                        <a:latin typeface="Cambria Math" panose="02040503050406030204" pitchFamily="18" charset="0"/>
                        <a:ea typeface="楷体" panose="02010609060101010101" pitchFamily="49" charset="-122"/>
                      </a:rPr>
                      <m:t>𝑚</m:t>
                    </m:r>
                  </m:oMath>
                </a14:m>
                <a:r>
                  <a:rPr lang="en-US" altLang="zh-CN">
                    <a:latin typeface="Times New Roman" panose="02020603050405020304" pitchFamily="18" charset="0"/>
                    <a:ea typeface="楷体" panose="02010609060101010101" pitchFamily="49" charset="-122"/>
                  </a:rPr>
                  <a:t> edges. </a:t>
                </a:r>
              </a:p>
              <a:p>
                <a:pPr marL="342900" indent="-342900">
                  <a:lnSpc>
                    <a:spcPct val="150000"/>
                  </a:lnSpc>
                  <a:buFont typeface="Arial" panose="020B0604020202020204" pitchFamily="34" charset="0"/>
                  <a:buChar char="•"/>
                </a:pPr>
                <a14:m>
                  <m:oMath xmlns:m="http://schemas.openxmlformats.org/officeDocument/2006/math">
                    <m:r>
                      <a:rPr lang="en-US" altLang="zh-CN" b="1" i="1">
                        <a:latin typeface="Cambria Math" panose="02040503050406030204" pitchFamily="18" charset="0"/>
                        <a:ea typeface="楷体" panose="02010609060101010101" pitchFamily="49" charset="-122"/>
                      </a:rPr>
                      <m:t>𝑨</m:t>
                    </m:r>
                  </m:oMath>
                </a14:m>
                <a:r>
                  <a:rPr lang="en-US" altLang="zh-CN">
                    <a:latin typeface="Times New Roman" panose="02020603050405020304" pitchFamily="18" charset="0"/>
                    <a:ea typeface="楷体" panose="02010609060101010101" pitchFamily="49" charset="-122"/>
                  </a:rPr>
                  <a:t>: adjacency matrix</a:t>
                </a:r>
              </a:p>
              <a:p>
                <a:pPr marL="342900" indent="-342900">
                  <a:lnSpc>
                    <a:spcPct val="150000"/>
                  </a:lnSpc>
                  <a:buFont typeface="Arial" panose="020B0604020202020204" pitchFamily="34" charset="0"/>
                  <a:buChar char="•"/>
                </a:pPr>
                <a14:m>
                  <m:oMath xmlns:m="http://schemas.openxmlformats.org/officeDocument/2006/math">
                    <m:r>
                      <a:rPr lang="en-US" altLang="zh-CN" b="1" i="1">
                        <a:latin typeface="Cambria Math" panose="02040503050406030204" pitchFamily="18" charset="0"/>
                        <a:ea typeface="楷体" panose="02010609060101010101" pitchFamily="49" charset="-122"/>
                      </a:rPr>
                      <m:t>𝑫</m:t>
                    </m:r>
                  </m:oMath>
                </a14:m>
                <a:r>
                  <a:rPr lang="en-US" altLang="zh-CN">
                    <a:latin typeface="Times New Roman" panose="02020603050405020304" pitchFamily="18" charset="0"/>
                    <a:ea typeface="楷体" panose="02010609060101010101" pitchFamily="49" charset="-122"/>
                  </a:rPr>
                  <a:t>: degree matrix</a:t>
                </a:r>
              </a:p>
              <a:p>
                <a:pPr marL="342900" indent="-342900">
                  <a:lnSpc>
                    <a:spcPct val="150000"/>
                  </a:lnSpc>
                  <a:buFont typeface="Arial" panose="020B0604020202020204" pitchFamily="34" charset="0"/>
                  <a:buChar char="•"/>
                </a:pPr>
                <a14:m>
                  <m:oMath xmlns:m="http://schemas.openxmlformats.org/officeDocument/2006/math">
                    <m:r>
                      <a:rPr lang="en-US" altLang="zh-CN" b="1" i="1">
                        <a:latin typeface="Cambria Math" panose="02040503050406030204" pitchFamily="18" charset="0"/>
                        <a:ea typeface="楷体" panose="02010609060101010101" pitchFamily="49" charset="-122"/>
                      </a:rPr>
                      <m:t>𝑷</m:t>
                    </m:r>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𝑨</m:t>
                    </m:r>
                    <m:sSup>
                      <m:sSupPr>
                        <m:ctrlPr>
                          <a:rPr lang="en-US" altLang="zh-CN" b="1" i="1">
                            <a:latin typeface="Cambria Math" panose="02040503050406030204" pitchFamily="18" charset="0"/>
                            <a:ea typeface="楷体" panose="02010609060101010101" pitchFamily="49" charset="-122"/>
                          </a:rPr>
                        </m:ctrlPr>
                      </m:sSupPr>
                      <m:e>
                        <m:r>
                          <a:rPr lang="en-US" altLang="zh-CN" b="1" i="1">
                            <a:latin typeface="Cambria Math" panose="02040503050406030204" pitchFamily="18" charset="0"/>
                            <a:ea typeface="楷体" panose="02010609060101010101" pitchFamily="49" charset="-122"/>
                          </a:rPr>
                          <m:t>𝑫</m:t>
                        </m:r>
                      </m:e>
                      <m:sup>
                        <m:r>
                          <a:rPr lang="en-US" altLang="zh-CN" b="1" i="0">
                            <a:latin typeface="Cambria Math" panose="02040503050406030204" pitchFamily="18" charset="0"/>
                            <a:ea typeface="楷体" panose="02010609060101010101" pitchFamily="49" charset="-122"/>
                          </a:rPr>
                          <m:t>−</m:t>
                        </m:r>
                        <m:r>
                          <a:rPr lang="en-US" altLang="zh-CN" b="1" i="0">
                            <a:latin typeface="Cambria Math" panose="02040503050406030204" pitchFamily="18" charset="0"/>
                            <a:ea typeface="楷体" panose="02010609060101010101" pitchFamily="49" charset="-122"/>
                          </a:rPr>
                          <m:t>𝟏</m:t>
                        </m:r>
                      </m:sup>
                    </m:sSup>
                  </m:oMath>
                </a14:m>
                <a:r>
                  <a:rPr lang="en-US" altLang="zh-CN">
                    <a:latin typeface="Times New Roman" panose="02020603050405020304" pitchFamily="18" charset="0"/>
                    <a:ea typeface="楷体" panose="02010609060101010101" pitchFamily="49" charset="-122"/>
                  </a:rPr>
                  <a:t>: transition matrix</a:t>
                </a:r>
                <a:endParaRPr lang="en-US">
                  <a:latin typeface="Times New Roman" panose="02020603050405020304" pitchFamily="18" charset="0"/>
                  <a:ea typeface="楷体" panose="02010609060101010101" pitchFamily="49" charset="-122"/>
                </a:endParaRPr>
              </a:p>
            </p:txBody>
          </p:sp>
        </mc:Choice>
        <mc:Fallback xmlns="">
          <p:sp>
            <p:nvSpPr>
              <p:cNvPr id="55" name="文本框 54">
                <a:extLst>
                  <a:ext uri="{FF2B5EF4-FFF2-40B4-BE49-F238E27FC236}">
                    <a16:creationId xmlns:a16="http://schemas.microsoft.com/office/drawing/2014/main" id="{993FF2AC-8983-3D43-A6F4-08FA18FE6FA2}"/>
                  </a:ext>
                </a:extLst>
              </p:cNvPr>
              <p:cNvSpPr txBox="1">
                <a:spLocks noRot="1" noChangeAspect="1" noMove="1" noResize="1" noEditPoints="1" noAdjustHandles="1" noChangeArrowheads="1" noChangeShapeType="1" noTextEdit="1"/>
              </p:cNvSpPr>
              <p:nvPr/>
            </p:nvSpPr>
            <p:spPr>
              <a:xfrm>
                <a:off x="7846491" y="4158233"/>
                <a:ext cx="3908626" cy="2345322"/>
              </a:xfrm>
              <a:prstGeom prst="rect">
                <a:avLst/>
              </a:prstGeom>
              <a:blipFill>
                <a:blip r:embed="rId8"/>
                <a:stretch>
                  <a:fillRect l="-1294" b="-4301"/>
                </a:stretch>
              </a:blipFill>
            </p:spPr>
            <p:txBody>
              <a:bodyPr/>
              <a:lstStyle/>
              <a:p>
                <a:r>
                  <a:rPr lang="en-US">
                    <a:noFill/>
                  </a:rPr>
                  <a:t> </a:t>
                </a:r>
              </a:p>
            </p:txBody>
          </p:sp>
        </mc:Fallback>
      </mc:AlternateContent>
      <p:grpSp>
        <p:nvGrpSpPr>
          <p:cNvPr id="58" name="组合 57">
            <a:extLst>
              <a:ext uri="{FF2B5EF4-FFF2-40B4-BE49-F238E27FC236}">
                <a16:creationId xmlns:a16="http://schemas.microsoft.com/office/drawing/2014/main" id="{65C41FE9-CBF8-9A40-99BC-63B33416ED36}"/>
              </a:ext>
            </a:extLst>
          </p:cNvPr>
          <p:cNvGrpSpPr/>
          <p:nvPr/>
        </p:nvGrpSpPr>
        <p:grpSpPr>
          <a:xfrm>
            <a:off x="10313403" y="2374826"/>
            <a:ext cx="2501625" cy="1342142"/>
            <a:chOff x="1221755" y="4942892"/>
            <a:chExt cx="2952328" cy="1608398"/>
          </a:xfrm>
        </p:grpSpPr>
        <p:sp>
          <p:nvSpPr>
            <p:cNvPr id="65" name="椭圆 64">
              <a:extLst>
                <a:ext uri="{FF2B5EF4-FFF2-40B4-BE49-F238E27FC236}">
                  <a16:creationId xmlns:a16="http://schemas.microsoft.com/office/drawing/2014/main" id="{3111A8BE-88F3-EE44-9DAD-BD9A82A8E6F2}"/>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6" name="椭圆 65">
              <a:extLst>
                <a:ext uri="{FF2B5EF4-FFF2-40B4-BE49-F238E27FC236}">
                  <a16:creationId xmlns:a16="http://schemas.microsoft.com/office/drawing/2014/main" id="{9D50ADE3-38B1-BC48-865C-E6EA33BCC490}"/>
                </a:ext>
              </a:extLst>
            </p:cNvPr>
            <p:cNvSpPr/>
            <p:nvPr/>
          </p:nvSpPr>
          <p:spPr bwMode="auto">
            <a:xfrm>
              <a:off x="3132848" y="562900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7" name="椭圆 66">
              <a:extLst>
                <a:ext uri="{FF2B5EF4-FFF2-40B4-BE49-F238E27FC236}">
                  <a16:creationId xmlns:a16="http://schemas.microsoft.com/office/drawing/2014/main" id="{F3E1608C-D1E1-5D4D-BFD3-CED8B26E47D0}"/>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8" name="椭圆 67">
              <a:extLst>
                <a:ext uri="{FF2B5EF4-FFF2-40B4-BE49-F238E27FC236}">
                  <a16:creationId xmlns:a16="http://schemas.microsoft.com/office/drawing/2014/main" id="{FFD36770-D00A-DF4E-8837-EF289F090842}"/>
                </a:ext>
              </a:extLst>
            </p:cNvPr>
            <p:cNvSpPr/>
            <p:nvPr/>
          </p:nvSpPr>
          <p:spPr bwMode="auto">
            <a:xfrm>
              <a:off x="3977445" y="5590964"/>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9" name="椭圆 68">
              <a:extLst>
                <a:ext uri="{FF2B5EF4-FFF2-40B4-BE49-F238E27FC236}">
                  <a16:creationId xmlns:a16="http://schemas.microsoft.com/office/drawing/2014/main" id="{62930BBE-03DB-CF47-9A7D-ED818816A02C}"/>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0" name="直线连接符 69">
              <a:extLst>
                <a:ext uri="{FF2B5EF4-FFF2-40B4-BE49-F238E27FC236}">
                  <a16:creationId xmlns:a16="http://schemas.microsoft.com/office/drawing/2014/main" id="{B9F2D941-833C-014D-B71E-5397B7514EF3}"/>
                </a:ext>
              </a:extLst>
            </p:cNvPr>
            <p:cNvCxnSpPr>
              <a:cxnSpLocks/>
              <a:stCxn id="74" idx="7"/>
              <a:endCxn id="69"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1" name="椭圆 70">
              <a:extLst>
                <a:ext uri="{FF2B5EF4-FFF2-40B4-BE49-F238E27FC236}">
                  <a16:creationId xmlns:a16="http://schemas.microsoft.com/office/drawing/2014/main" id="{37A53EBB-D61A-6A45-BAEF-42EE7293684E}"/>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2" name="椭圆 71">
              <a:extLst>
                <a:ext uri="{FF2B5EF4-FFF2-40B4-BE49-F238E27FC236}">
                  <a16:creationId xmlns:a16="http://schemas.microsoft.com/office/drawing/2014/main" id="{33A5E4A1-DFEF-504C-89C9-5227BE9C849C}"/>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3" name="椭圆 72">
              <a:extLst>
                <a:ext uri="{FF2B5EF4-FFF2-40B4-BE49-F238E27FC236}">
                  <a16:creationId xmlns:a16="http://schemas.microsoft.com/office/drawing/2014/main" id="{36B3C347-5E5A-2447-9840-69F9A270BFD2}"/>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4" name="椭圆 73">
              <a:extLst>
                <a:ext uri="{FF2B5EF4-FFF2-40B4-BE49-F238E27FC236}">
                  <a16:creationId xmlns:a16="http://schemas.microsoft.com/office/drawing/2014/main" id="{B2072CFF-E491-5444-9194-B6913D4E9AC6}"/>
                </a:ext>
              </a:extLst>
            </p:cNvPr>
            <p:cNvSpPr/>
            <p:nvPr/>
          </p:nvSpPr>
          <p:spPr bwMode="auto">
            <a:xfrm>
              <a:off x="2253430" y="4989505"/>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5" name="直线连接符 74">
              <a:extLst>
                <a:ext uri="{FF2B5EF4-FFF2-40B4-BE49-F238E27FC236}">
                  <a16:creationId xmlns:a16="http://schemas.microsoft.com/office/drawing/2014/main" id="{17677B3A-2660-4B4B-915E-11224CB6ACA9}"/>
                </a:ext>
              </a:extLst>
            </p:cNvPr>
            <p:cNvCxnSpPr>
              <a:cxnSpLocks/>
              <a:stCxn id="74" idx="5"/>
              <a:endCxn id="66"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6" name="直线连接符 75">
              <a:extLst>
                <a:ext uri="{FF2B5EF4-FFF2-40B4-BE49-F238E27FC236}">
                  <a16:creationId xmlns:a16="http://schemas.microsoft.com/office/drawing/2014/main" id="{57C49DDC-711F-6443-BE31-00585EE19116}"/>
                </a:ext>
              </a:extLst>
            </p:cNvPr>
            <p:cNvCxnSpPr>
              <a:cxnSpLocks/>
              <a:stCxn id="66" idx="6"/>
              <a:endCxn id="68"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7" name="椭圆 76">
              <a:extLst>
                <a:ext uri="{FF2B5EF4-FFF2-40B4-BE49-F238E27FC236}">
                  <a16:creationId xmlns:a16="http://schemas.microsoft.com/office/drawing/2014/main" id="{D65F6CF4-9646-C540-AED9-96E0395E7E1A}"/>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8" name="直线连接符 77">
              <a:extLst>
                <a:ext uri="{FF2B5EF4-FFF2-40B4-BE49-F238E27FC236}">
                  <a16:creationId xmlns:a16="http://schemas.microsoft.com/office/drawing/2014/main" id="{200747E4-6E11-C743-BDC5-2A88246EC644}"/>
                </a:ext>
              </a:extLst>
            </p:cNvPr>
            <p:cNvCxnSpPr>
              <a:cxnSpLocks/>
              <a:stCxn id="66" idx="5"/>
              <a:endCxn id="77"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9" name="直线连接符 78">
              <a:extLst>
                <a:ext uri="{FF2B5EF4-FFF2-40B4-BE49-F238E27FC236}">
                  <a16:creationId xmlns:a16="http://schemas.microsoft.com/office/drawing/2014/main" id="{1ABB99F2-BCB7-7645-854A-CEC8F0FBE5B5}"/>
                </a:ext>
              </a:extLst>
            </p:cNvPr>
            <p:cNvCxnSpPr>
              <a:cxnSpLocks/>
              <a:stCxn id="66" idx="4"/>
              <a:endCxn id="67"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0" name="直线连接符 79">
              <a:extLst>
                <a:ext uri="{FF2B5EF4-FFF2-40B4-BE49-F238E27FC236}">
                  <a16:creationId xmlns:a16="http://schemas.microsoft.com/office/drawing/2014/main" id="{6A722346-D5CB-C149-9129-ABA3574299E6}"/>
                </a:ext>
              </a:extLst>
            </p:cNvPr>
            <p:cNvCxnSpPr>
              <a:cxnSpLocks/>
              <a:stCxn id="66" idx="3"/>
              <a:endCxn id="72"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1" name="直线连接符 80">
              <a:extLst>
                <a:ext uri="{FF2B5EF4-FFF2-40B4-BE49-F238E27FC236}">
                  <a16:creationId xmlns:a16="http://schemas.microsoft.com/office/drawing/2014/main" id="{FD30A3BF-CDB4-C74F-ABD0-C9A228815F5D}"/>
                </a:ext>
              </a:extLst>
            </p:cNvPr>
            <p:cNvCxnSpPr>
              <a:cxnSpLocks/>
              <a:stCxn id="66" idx="3"/>
              <a:endCxn id="73"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2" name="直线连接符 81">
              <a:extLst>
                <a:ext uri="{FF2B5EF4-FFF2-40B4-BE49-F238E27FC236}">
                  <a16:creationId xmlns:a16="http://schemas.microsoft.com/office/drawing/2014/main" id="{0467DA03-4114-9B4C-BC7C-FE9A22C97BBA}"/>
                </a:ext>
              </a:extLst>
            </p:cNvPr>
            <p:cNvCxnSpPr>
              <a:cxnSpLocks/>
              <a:stCxn id="74" idx="4"/>
              <a:endCxn id="73"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3" name="直线连接符 82">
              <a:extLst>
                <a:ext uri="{FF2B5EF4-FFF2-40B4-BE49-F238E27FC236}">
                  <a16:creationId xmlns:a16="http://schemas.microsoft.com/office/drawing/2014/main" id="{B00FE6B3-5A63-1941-8E3D-7588BA8452F5}"/>
                </a:ext>
              </a:extLst>
            </p:cNvPr>
            <p:cNvCxnSpPr>
              <a:cxnSpLocks/>
              <a:stCxn id="74" idx="2"/>
              <a:endCxn id="71"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4" name="直线连接符 83">
              <a:extLst>
                <a:ext uri="{FF2B5EF4-FFF2-40B4-BE49-F238E27FC236}">
                  <a16:creationId xmlns:a16="http://schemas.microsoft.com/office/drawing/2014/main" id="{DA147F93-66E3-D74C-A915-FF6D21D65C41}"/>
                </a:ext>
              </a:extLst>
            </p:cNvPr>
            <p:cNvCxnSpPr>
              <a:cxnSpLocks/>
              <a:stCxn id="74" idx="3"/>
              <a:endCxn id="65"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5" name="直线连接符 84">
              <a:extLst>
                <a:ext uri="{FF2B5EF4-FFF2-40B4-BE49-F238E27FC236}">
                  <a16:creationId xmlns:a16="http://schemas.microsoft.com/office/drawing/2014/main" id="{64D5F328-D1C6-C942-BDF2-23C8BBAC4E06}"/>
                </a:ext>
              </a:extLst>
            </p:cNvPr>
            <p:cNvCxnSpPr>
              <a:cxnSpLocks/>
              <a:stCxn id="71" idx="5"/>
              <a:endCxn id="65"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86" name="直线连接符 85">
              <a:extLst>
                <a:ext uri="{FF2B5EF4-FFF2-40B4-BE49-F238E27FC236}">
                  <a16:creationId xmlns:a16="http://schemas.microsoft.com/office/drawing/2014/main" id="{213CC35E-6A7B-D74A-B082-CFC16EEFC954}"/>
                </a:ext>
              </a:extLst>
            </p:cNvPr>
            <p:cNvCxnSpPr>
              <a:cxnSpLocks/>
              <a:stCxn id="65" idx="6"/>
              <a:endCxn id="66"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p:spTree>
    <p:extLst>
      <p:ext uri="{BB962C8B-B14F-4D97-AF65-F5344CB8AC3E}">
        <p14:creationId xmlns:p14="http://schemas.microsoft.com/office/powerpoint/2010/main" val="14578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Motivations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0" name="AutoShape 10">
            <a:extLst>
              <a:ext uri="{FF2B5EF4-FFF2-40B4-BE49-F238E27FC236}">
                <a16:creationId xmlns:a16="http://schemas.microsoft.com/office/drawing/2014/main" id="{B5ACD8F1-22B1-4E4D-99EE-0B49F0862D13}"/>
              </a:ext>
            </a:extLst>
          </p:cNvPr>
          <p:cNvSpPr>
            <a:spLocks noChangeArrowheads="1"/>
          </p:cNvSpPr>
          <p:nvPr/>
        </p:nvSpPr>
        <p:spPr bwMode="gray">
          <a:xfrm>
            <a:off x="5363740" y="1793002"/>
            <a:ext cx="7417493"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Notably, 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has to touch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neighbors even on the node with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severely unbalanced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weight distribution.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weighted graphs, the </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may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spend excessive time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pushing an tiny probability mass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for those “</a:t>
            </a:r>
            <a:r>
              <a:rPr lang="en-US" altLang="zh-CN" sz="2200"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insignificant</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edges</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58" name="椭圆 57">
            <a:extLst>
              <a:ext uri="{FF2B5EF4-FFF2-40B4-BE49-F238E27FC236}">
                <a16:creationId xmlns:a16="http://schemas.microsoft.com/office/drawing/2014/main" id="{CFBFC34F-7F65-A040-B4E2-63963192085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59" name="椭圆 58">
            <a:extLst>
              <a:ext uri="{FF2B5EF4-FFF2-40B4-BE49-F238E27FC236}">
                <a16:creationId xmlns:a16="http://schemas.microsoft.com/office/drawing/2014/main" id="{BBCA615E-55AB-EC46-8540-C407089711B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1" name="直线箭头连接符 60">
            <a:extLst>
              <a:ext uri="{FF2B5EF4-FFF2-40B4-BE49-F238E27FC236}">
                <a16:creationId xmlns:a16="http://schemas.microsoft.com/office/drawing/2014/main" id="{3F05B418-3461-9241-BF87-CC47061BE263}"/>
              </a:ext>
            </a:extLst>
          </p:cNvPr>
          <p:cNvCxnSpPr>
            <a:cxnSpLocks/>
            <a:stCxn id="69" idx="6"/>
            <a:endCxn id="59"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id="{7CE37674-810E-5849-BB0C-53A8C408D681}"/>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3" name="直线箭头连接符 62">
            <a:extLst>
              <a:ext uri="{FF2B5EF4-FFF2-40B4-BE49-F238E27FC236}">
                <a16:creationId xmlns:a16="http://schemas.microsoft.com/office/drawing/2014/main" id="{0669B057-AC0B-4A4B-A2C1-E93EEDDCE772}"/>
              </a:ext>
            </a:extLst>
          </p:cNvPr>
          <p:cNvCxnSpPr>
            <a:cxnSpLocks/>
            <a:stCxn id="68" idx="6"/>
            <a:endCxn id="59"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DAB7A889-0B67-A644-95BB-8FE6AC73C102}"/>
              </a:ext>
            </a:extLst>
          </p:cNvPr>
          <p:cNvCxnSpPr>
            <a:cxnSpLocks/>
            <a:stCxn id="62" idx="6"/>
            <a:endCxn id="59"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CD0CC0EF-759B-DA4E-9A2A-A60AE78BB57B}"/>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0B8117F4-FFD2-7945-AD64-0BB7A2FD1A18}"/>
              </a:ext>
            </a:extLst>
          </p:cNvPr>
          <p:cNvCxnSpPr>
            <a:cxnSpLocks/>
            <a:stCxn id="65" idx="6"/>
            <a:endCxn id="69"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3211D9B7-E58E-5B4A-88D0-96CF7F65C46B}"/>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67" name="文本框 66">
                <a:extLst>
                  <a:ext uri="{FF2B5EF4-FFF2-40B4-BE49-F238E27FC236}">
                    <a16:creationId xmlns:a16="http://schemas.microsoft.com/office/drawing/2014/main" id="{3211D9B7-E58E-5B4A-88D0-96CF7F65C46B}"/>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68" name="椭圆 67">
            <a:extLst>
              <a:ext uri="{FF2B5EF4-FFF2-40B4-BE49-F238E27FC236}">
                <a16:creationId xmlns:a16="http://schemas.microsoft.com/office/drawing/2014/main" id="{F1116F79-D0ED-BC4C-809E-0BED3777FAF1}"/>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9" name="椭圆 68">
            <a:extLst>
              <a:ext uri="{FF2B5EF4-FFF2-40B4-BE49-F238E27FC236}">
                <a16:creationId xmlns:a16="http://schemas.microsoft.com/office/drawing/2014/main" id="{C76E8E5E-D377-754B-B137-AC0089A296DD}"/>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0" name="椭圆 69">
            <a:extLst>
              <a:ext uri="{FF2B5EF4-FFF2-40B4-BE49-F238E27FC236}">
                <a16:creationId xmlns:a16="http://schemas.microsoft.com/office/drawing/2014/main" id="{8082040E-4FA2-1C4D-A265-311C418A2B3C}"/>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9B59B73B-F1F4-E046-8DA6-018283A44923}"/>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71" name="文本框 70">
                <a:extLst>
                  <a:ext uri="{FF2B5EF4-FFF2-40B4-BE49-F238E27FC236}">
                    <a16:creationId xmlns:a16="http://schemas.microsoft.com/office/drawing/2014/main" id="{9B59B73B-F1F4-E046-8DA6-018283A44923}"/>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72" name="直线箭头连接符 71">
            <a:extLst>
              <a:ext uri="{FF2B5EF4-FFF2-40B4-BE49-F238E27FC236}">
                <a16:creationId xmlns:a16="http://schemas.microsoft.com/office/drawing/2014/main" id="{7809393A-D347-3541-A0F2-D32C222C404F}"/>
              </a:ext>
            </a:extLst>
          </p:cNvPr>
          <p:cNvCxnSpPr>
            <a:cxnSpLocks/>
            <a:stCxn id="58" idx="6"/>
            <a:endCxn id="59"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F36A92DC-E9DE-0544-825C-590D2563D4DE}"/>
              </a:ext>
            </a:extLst>
          </p:cNvPr>
          <p:cNvCxnSpPr>
            <a:cxnSpLocks/>
            <a:stCxn id="70" idx="6"/>
            <a:endCxn id="59"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A03D225E-593B-E243-8667-E04A887BCC09}"/>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74" name="文本框 73">
                <a:extLst>
                  <a:ext uri="{FF2B5EF4-FFF2-40B4-BE49-F238E27FC236}">
                    <a16:creationId xmlns:a16="http://schemas.microsoft.com/office/drawing/2014/main" id="{A03D225E-593B-E243-8667-E04A887BCC09}"/>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7CA2EAF9-836D-F543-BA39-9475FFB28EFF}"/>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5" name="文本框 74">
                <a:extLst>
                  <a:ext uri="{FF2B5EF4-FFF2-40B4-BE49-F238E27FC236}">
                    <a16:creationId xmlns:a16="http://schemas.microsoft.com/office/drawing/2014/main" id="{7CA2EAF9-836D-F543-BA39-9475FFB28EFF}"/>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789EA050-6ED0-B94C-B08A-DC6CE7E26F96}"/>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6" name="文本框 75">
                <a:extLst>
                  <a:ext uri="{FF2B5EF4-FFF2-40B4-BE49-F238E27FC236}">
                    <a16:creationId xmlns:a16="http://schemas.microsoft.com/office/drawing/2014/main" id="{789EA050-6ED0-B94C-B08A-DC6CE7E26F96}"/>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7466C26E-BDFB-9444-825D-8B375D0FC676}"/>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7" name="文本框 76">
                <a:extLst>
                  <a:ext uri="{FF2B5EF4-FFF2-40B4-BE49-F238E27FC236}">
                    <a16:creationId xmlns:a16="http://schemas.microsoft.com/office/drawing/2014/main" id="{7466C26E-BDFB-9444-825D-8B375D0FC676}"/>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EA98541D-E7A9-6744-AC9F-0017DF1B248E}"/>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EA98541D-E7A9-6744-AC9F-0017DF1B248E}"/>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3ABB8338-0222-5C43-96B8-4D31E9B219BC}"/>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79" name="文本框 78">
                <a:extLst>
                  <a:ext uri="{FF2B5EF4-FFF2-40B4-BE49-F238E27FC236}">
                    <a16:creationId xmlns:a16="http://schemas.microsoft.com/office/drawing/2014/main" id="{3ABB8338-0222-5C43-96B8-4D31E9B219BC}"/>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80" name="文本框 79">
            <a:extLst>
              <a:ext uri="{FF2B5EF4-FFF2-40B4-BE49-F238E27FC236}">
                <a16:creationId xmlns:a16="http://schemas.microsoft.com/office/drawing/2014/main" id="{64E40CB2-B5D5-E84A-9A39-C48BA7ADFD55}"/>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p:cxnSp>
        <p:nvCxnSpPr>
          <p:cNvPr id="83" name="直线箭头连接符 82">
            <a:extLst>
              <a:ext uri="{FF2B5EF4-FFF2-40B4-BE49-F238E27FC236}">
                <a16:creationId xmlns:a16="http://schemas.microsoft.com/office/drawing/2014/main" id="{4031BA85-5916-224A-9A76-57A8089FD166}"/>
              </a:ext>
            </a:extLst>
          </p:cNvPr>
          <p:cNvCxnSpPr>
            <a:cxnSpLocks/>
          </p:cNvCxnSpPr>
          <p:nvPr/>
        </p:nvCxnSpPr>
        <p:spPr>
          <a:xfrm flipH="1">
            <a:off x="1059032" y="2053898"/>
            <a:ext cx="1838397" cy="2587793"/>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92" name="椭圆 91">
            <a:extLst>
              <a:ext uri="{FF2B5EF4-FFF2-40B4-BE49-F238E27FC236}">
                <a16:creationId xmlns:a16="http://schemas.microsoft.com/office/drawing/2014/main" id="{80000341-3202-5C44-9694-9EDA595ABCA2}"/>
              </a:ext>
            </a:extLst>
          </p:cNvPr>
          <p:cNvSpPr/>
          <p:nvPr/>
        </p:nvSpPr>
        <p:spPr>
          <a:xfrm flipH="1">
            <a:off x="2881636" y="1860031"/>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B82B5053-0C2B-B747-ADD1-33B7EA5CB045}"/>
                  </a:ext>
                </a:extLst>
              </p:cNvPr>
              <p:cNvSpPr txBox="1"/>
              <p:nvPr/>
            </p:nvSpPr>
            <p:spPr bwMode="auto">
              <a:xfrm flipH="1">
                <a:off x="2877939"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94" name="文本框 93">
                <a:extLst>
                  <a:ext uri="{FF2B5EF4-FFF2-40B4-BE49-F238E27FC236}">
                    <a16:creationId xmlns:a16="http://schemas.microsoft.com/office/drawing/2014/main" id="{B82B5053-0C2B-B747-ADD1-33B7EA5CB045}"/>
                  </a:ext>
                </a:extLst>
              </p:cNvPr>
              <p:cNvSpPr txBox="1">
                <a:spLocks noRot="1" noChangeAspect="1" noMove="1" noResize="1" noEditPoints="1" noAdjustHandles="1" noChangeArrowheads="1" noChangeShapeType="1" noTextEdit="1"/>
              </p:cNvSpPr>
              <p:nvPr/>
            </p:nvSpPr>
            <p:spPr bwMode="auto">
              <a:xfrm flipH="1">
                <a:off x="2877939"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2BDBA40B-7BE8-2148-A5DA-354712AA9151}"/>
                  </a:ext>
                </a:extLst>
              </p:cNvPr>
              <p:cNvSpPr txBox="1"/>
              <p:nvPr/>
            </p:nvSpPr>
            <p:spPr bwMode="auto">
              <a:xfrm flipH="1">
                <a:off x="2930295"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95" name="文本框 94">
                <a:extLst>
                  <a:ext uri="{FF2B5EF4-FFF2-40B4-BE49-F238E27FC236}">
                    <a16:creationId xmlns:a16="http://schemas.microsoft.com/office/drawing/2014/main" id="{2BDBA40B-7BE8-2148-A5DA-354712AA9151}"/>
                  </a:ext>
                </a:extLst>
              </p:cNvPr>
              <p:cNvSpPr txBox="1">
                <a:spLocks noRot="1" noChangeAspect="1" noMove="1" noResize="1" noEditPoints="1" noAdjustHandles="1" noChangeArrowheads="1" noChangeShapeType="1" noTextEdit="1"/>
              </p:cNvSpPr>
              <p:nvPr/>
            </p:nvSpPr>
            <p:spPr bwMode="auto">
              <a:xfrm flipH="1">
                <a:off x="2930295"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DA50D8DC-AA0A-7048-BDED-DEB250401C72}"/>
                  </a:ext>
                </a:extLst>
              </p:cNvPr>
              <p:cNvSpPr txBox="1"/>
              <p:nvPr/>
            </p:nvSpPr>
            <p:spPr bwMode="auto">
              <a:xfrm>
                <a:off x="2883391"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96" name="文本框 95">
                <a:extLst>
                  <a:ext uri="{FF2B5EF4-FFF2-40B4-BE49-F238E27FC236}">
                    <a16:creationId xmlns:a16="http://schemas.microsoft.com/office/drawing/2014/main" id="{DA50D8DC-AA0A-7048-BDED-DEB250401C72}"/>
                  </a:ext>
                </a:extLst>
              </p:cNvPr>
              <p:cNvSpPr txBox="1">
                <a:spLocks noRot="1" noChangeAspect="1" noMove="1" noResize="1" noEditPoints="1" noAdjustHandles="1" noChangeArrowheads="1" noChangeShapeType="1" noTextEdit="1"/>
              </p:cNvSpPr>
              <p:nvPr/>
            </p:nvSpPr>
            <p:spPr bwMode="auto">
              <a:xfrm>
                <a:off x="2883391" y="4319164"/>
                <a:ext cx="369310" cy="399574"/>
              </a:xfrm>
              <a:prstGeom prst="rect">
                <a:avLst/>
              </a:prstGeom>
              <a:blipFill>
                <a:blip r:embed="rId13"/>
                <a:stretch>
                  <a:fillRect r="-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004810B4-0828-5A47-BB13-640C7D4F6B6E}"/>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97" name="文本框 96">
                <a:extLst>
                  <a:ext uri="{FF2B5EF4-FFF2-40B4-BE49-F238E27FC236}">
                    <a16:creationId xmlns:a16="http://schemas.microsoft.com/office/drawing/2014/main" id="{004810B4-0828-5A47-BB13-640C7D4F6B6E}"/>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C407ECD4-D2E8-E745-B931-472326338CB3}"/>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98" name="文本框 97">
                <a:extLst>
                  <a:ext uri="{FF2B5EF4-FFF2-40B4-BE49-F238E27FC236}">
                    <a16:creationId xmlns:a16="http://schemas.microsoft.com/office/drawing/2014/main" id="{C407ECD4-D2E8-E745-B931-472326338CB3}"/>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5"/>
                <a:stretch>
                  <a:fillRect r="-39474"/>
                </a:stretch>
              </a:blipFill>
              <a:ln w="9525" algn="ctr">
                <a:noFill/>
                <a:miter lim="800000"/>
                <a:headEnd/>
                <a:tailEnd/>
              </a:ln>
              <a:effectLst/>
            </p:spPr>
            <p:txBody>
              <a:bodyPr/>
              <a:lstStyle/>
              <a:p>
                <a:r>
                  <a:rPr lang="en-US">
                    <a:noFill/>
                  </a:rPr>
                  <a:t> </a:t>
                </a:r>
              </a:p>
            </p:txBody>
          </p:sp>
        </mc:Fallback>
      </mc:AlternateContent>
      <p:cxnSp>
        <p:nvCxnSpPr>
          <p:cNvPr id="99" name="直线箭头连接符 98">
            <a:extLst>
              <a:ext uri="{FF2B5EF4-FFF2-40B4-BE49-F238E27FC236}">
                <a16:creationId xmlns:a16="http://schemas.microsoft.com/office/drawing/2014/main" id="{9CFE5BC6-81B9-1046-92D8-3F24FC20E4AC}"/>
              </a:ext>
            </a:extLst>
          </p:cNvPr>
          <p:cNvCxnSpPr>
            <a:cxnSpLocks/>
          </p:cNvCxnSpPr>
          <p:nvPr/>
        </p:nvCxnSpPr>
        <p:spPr>
          <a:xfrm flipH="1">
            <a:off x="3290225" y="2063674"/>
            <a:ext cx="756877" cy="9464"/>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332953E6-3500-E845-88E8-F6E55451B29F}"/>
              </a:ext>
            </a:extLst>
          </p:cNvPr>
          <p:cNvSpPr/>
          <p:nvPr/>
        </p:nvSpPr>
        <p:spPr>
          <a:xfrm flipH="1">
            <a:off x="4017904" y="1864336"/>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01" name="椭圆 100">
            <a:extLst>
              <a:ext uri="{FF2B5EF4-FFF2-40B4-BE49-F238E27FC236}">
                <a16:creationId xmlns:a16="http://schemas.microsoft.com/office/drawing/2014/main" id="{0F68C368-845B-4D4A-8135-55574A150FDC}"/>
              </a:ext>
            </a:extLst>
          </p:cNvPr>
          <p:cNvSpPr/>
          <p:nvPr/>
        </p:nvSpPr>
        <p:spPr>
          <a:xfrm flipH="1">
            <a:off x="9040097" y="497407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02" name="椭圆 101">
            <a:extLst>
              <a:ext uri="{FF2B5EF4-FFF2-40B4-BE49-F238E27FC236}">
                <a16:creationId xmlns:a16="http://schemas.microsoft.com/office/drawing/2014/main" id="{D4AF389E-9FB6-AD46-B9BF-0808BC90F556}"/>
              </a:ext>
            </a:extLst>
          </p:cNvPr>
          <p:cNvSpPr/>
          <p:nvPr/>
        </p:nvSpPr>
        <p:spPr>
          <a:xfrm flipH="1">
            <a:off x="7374317" y="58975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03" name="直线箭头连接符 102">
            <a:extLst>
              <a:ext uri="{FF2B5EF4-FFF2-40B4-BE49-F238E27FC236}">
                <a16:creationId xmlns:a16="http://schemas.microsoft.com/office/drawing/2014/main" id="{D42BF152-4029-4441-9D77-CBB0E68660D9}"/>
              </a:ext>
            </a:extLst>
          </p:cNvPr>
          <p:cNvCxnSpPr>
            <a:cxnSpLocks/>
            <a:stCxn id="101" idx="6"/>
            <a:endCxn id="102" idx="1"/>
          </p:cNvCxnSpPr>
          <p:nvPr/>
        </p:nvCxnSpPr>
        <p:spPr>
          <a:xfrm flipH="1">
            <a:off x="7681630" y="5155287"/>
            <a:ext cx="1358467" cy="79532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104" name="椭圆 103">
            <a:extLst>
              <a:ext uri="{FF2B5EF4-FFF2-40B4-BE49-F238E27FC236}">
                <a16:creationId xmlns:a16="http://schemas.microsoft.com/office/drawing/2014/main" id="{90F7B269-1FF7-A848-8617-CE9F900BEB59}"/>
              </a:ext>
            </a:extLst>
          </p:cNvPr>
          <p:cNvSpPr/>
          <p:nvPr/>
        </p:nvSpPr>
        <p:spPr>
          <a:xfrm flipH="1">
            <a:off x="9214605" y="588027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05" name="椭圆 104">
            <a:extLst>
              <a:ext uri="{FF2B5EF4-FFF2-40B4-BE49-F238E27FC236}">
                <a16:creationId xmlns:a16="http://schemas.microsoft.com/office/drawing/2014/main" id="{2D6A6FFB-B0E4-3742-AF25-767155B76580}"/>
              </a:ext>
            </a:extLst>
          </p:cNvPr>
          <p:cNvSpPr/>
          <p:nvPr/>
        </p:nvSpPr>
        <p:spPr>
          <a:xfrm flipH="1">
            <a:off x="8998581" y="681876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06" name="直线箭头连接符 105">
            <a:extLst>
              <a:ext uri="{FF2B5EF4-FFF2-40B4-BE49-F238E27FC236}">
                <a16:creationId xmlns:a16="http://schemas.microsoft.com/office/drawing/2014/main" id="{9698352E-F43E-D543-906B-599CA30228C8}"/>
              </a:ext>
            </a:extLst>
          </p:cNvPr>
          <p:cNvCxnSpPr>
            <a:cxnSpLocks/>
            <a:stCxn id="104" idx="6"/>
            <a:endCxn id="102" idx="2"/>
          </p:cNvCxnSpPr>
          <p:nvPr/>
        </p:nvCxnSpPr>
        <p:spPr>
          <a:xfrm flipH="1">
            <a:off x="7734357" y="6061488"/>
            <a:ext cx="1480248" cy="1725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108361D2-6F63-8549-AF34-828465158D7D}"/>
              </a:ext>
            </a:extLst>
          </p:cNvPr>
          <p:cNvCxnSpPr>
            <a:cxnSpLocks/>
            <a:stCxn id="105" idx="7"/>
            <a:endCxn id="102" idx="3"/>
          </p:cNvCxnSpPr>
          <p:nvPr/>
        </p:nvCxnSpPr>
        <p:spPr>
          <a:xfrm flipH="1" flipV="1">
            <a:off x="7681630" y="6206876"/>
            <a:ext cx="1369678" cy="6649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1C9063EE-583A-464C-8FF0-008F1DC01AF2}"/>
                  </a:ext>
                </a:extLst>
              </p:cNvPr>
              <p:cNvSpPr txBox="1"/>
              <p:nvPr/>
            </p:nvSpPr>
            <p:spPr bwMode="auto">
              <a:xfrm flipH="1">
                <a:off x="7338313" y="579566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08" name="文本框 107">
                <a:extLst>
                  <a:ext uri="{FF2B5EF4-FFF2-40B4-BE49-F238E27FC236}">
                    <a16:creationId xmlns:a16="http://schemas.microsoft.com/office/drawing/2014/main" id="{1C9063EE-583A-464C-8FF0-008F1DC01AF2}"/>
                  </a:ext>
                </a:extLst>
              </p:cNvPr>
              <p:cNvSpPr txBox="1">
                <a:spLocks noRot="1" noChangeAspect="1" noMove="1" noResize="1" noEditPoints="1" noAdjustHandles="1" noChangeArrowheads="1" noChangeShapeType="1" noTextEdit="1"/>
              </p:cNvSpPr>
              <p:nvPr/>
            </p:nvSpPr>
            <p:spPr bwMode="auto">
              <a:xfrm flipH="1">
                <a:off x="7338313" y="5795660"/>
                <a:ext cx="432048" cy="461130"/>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293B29D0-8F31-8749-950C-2501C476D8C4}"/>
                  </a:ext>
                </a:extLst>
              </p:cNvPr>
              <p:cNvSpPr txBox="1"/>
              <p:nvPr/>
            </p:nvSpPr>
            <p:spPr bwMode="auto">
              <a:xfrm flipH="1">
                <a:off x="8998581" y="487454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109" name="文本框 108">
                <a:extLst>
                  <a:ext uri="{FF2B5EF4-FFF2-40B4-BE49-F238E27FC236}">
                    <a16:creationId xmlns:a16="http://schemas.microsoft.com/office/drawing/2014/main" id="{293B29D0-8F31-8749-950C-2501C476D8C4}"/>
                  </a:ext>
                </a:extLst>
              </p:cNvPr>
              <p:cNvSpPr txBox="1">
                <a:spLocks noRot="1" noChangeAspect="1" noMove="1" noResize="1" noEditPoints="1" noAdjustHandles="1" noChangeArrowheads="1" noChangeShapeType="1" noTextEdit="1"/>
              </p:cNvSpPr>
              <p:nvPr/>
            </p:nvSpPr>
            <p:spPr bwMode="auto">
              <a:xfrm flipH="1">
                <a:off x="8998581" y="4874544"/>
                <a:ext cx="432048" cy="462348"/>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65E4D5A0-A4D0-3549-9849-869B97A807A5}"/>
                  </a:ext>
                </a:extLst>
              </p:cNvPr>
              <p:cNvSpPr txBox="1"/>
              <p:nvPr/>
            </p:nvSpPr>
            <p:spPr bwMode="auto">
              <a:xfrm>
                <a:off x="7920027" y="5232120"/>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110" name="文本框 109">
                <a:extLst>
                  <a:ext uri="{FF2B5EF4-FFF2-40B4-BE49-F238E27FC236}">
                    <a16:creationId xmlns:a16="http://schemas.microsoft.com/office/drawing/2014/main" id="{65E4D5A0-A4D0-3549-9849-869B97A807A5}"/>
                  </a:ext>
                </a:extLst>
              </p:cNvPr>
              <p:cNvSpPr txBox="1">
                <a:spLocks noRot="1" noChangeAspect="1" noMove="1" noResize="1" noEditPoints="1" noAdjustHandles="1" noChangeArrowheads="1" noChangeShapeType="1" noTextEdit="1"/>
              </p:cNvSpPr>
              <p:nvPr/>
            </p:nvSpPr>
            <p:spPr bwMode="auto">
              <a:xfrm>
                <a:off x="7920027" y="5232120"/>
                <a:ext cx="465897" cy="307777"/>
              </a:xfrm>
              <a:prstGeom prst="rect">
                <a:avLst/>
              </a:prstGeom>
              <a:blipFill>
                <a:blip r:embed="rId18"/>
                <a:stretch>
                  <a:fillRect l="-7895"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A2765F62-1EA2-B542-B9F0-3A94330588C1}"/>
                  </a:ext>
                </a:extLst>
              </p:cNvPr>
              <p:cNvSpPr txBox="1"/>
              <p:nvPr/>
            </p:nvSpPr>
            <p:spPr bwMode="auto">
              <a:xfrm>
                <a:off x="8249756" y="5738640"/>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11" name="文本框 110">
                <a:extLst>
                  <a:ext uri="{FF2B5EF4-FFF2-40B4-BE49-F238E27FC236}">
                    <a16:creationId xmlns:a16="http://schemas.microsoft.com/office/drawing/2014/main" id="{A2765F62-1EA2-B542-B9F0-3A94330588C1}"/>
                  </a:ext>
                </a:extLst>
              </p:cNvPr>
              <p:cNvSpPr txBox="1">
                <a:spLocks noRot="1" noChangeAspect="1" noMove="1" noResize="1" noEditPoints="1" noAdjustHandles="1" noChangeArrowheads="1" noChangeShapeType="1" noTextEdit="1"/>
              </p:cNvSpPr>
              <p:nvPr/>
            </p:nvSpPr>
            <p:spPr bwMode="auto">
              <a:xfrm>
                <a:off x="8249756" y="5738640"/>
                <a:ext cx="457882" cy="307777"/>
              </a:xfrm>
              <a:prstGeom prst="rect">
                <a:avLst/>
              </a:prstGeom>
              <a:blipFill>
                <a:blip r:embed="rId19"/>
                <a:stretch>
                  <a:fillRect l="-8108" b="-769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C1B562A3-E394-B742-99BC-ABFEA9EB66C2}"/>
                  </a:ext>
                </a:extLst>
              </p:cNvPr>
              <p:cNvSpPr txBox="1"/>
              <p:nvPr/>
            </p:nvSpPr>
            <p:spPr bwMode="auto">
              <a:xfrm>
                <a:off x="8043867" y="6458720"/>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12" name="文本框 111">
                <a:extLst>
                  <a:ext uri="{FF2B5EF4-FFF2-40B4-BE49-F238E27FC236}">
                    <a16:creationId xmlns:a16="http://schemas.microsoft.com/office/drawing/2014/main" id="{C1B562A3-E394-B742-99BC-ABFEA9EB66C2}"/>
                  </a:ext>
                </a:extLst>
              </p:cNvPr>
              <p:cNvSpPr txBox="1">
                <a:spLocks noRot="1" noChangeAspect="1" noMove="1" noResize="1" noEditPoints="1" noAdjustHandles="1" noChangeArrowheads="1" noChangeShapeType="1" noTextEdit="1"/>
              </p:cNvSpPr>
              <p:nvPr/>
            </p:nvSpPr>
            <p:spPr bwMode="auto">
              <a:xfrm>
                <a:off x="8043867" y="6458720"/>
                <a:ext cx="493148" cy="307777"/>
              </a:xfrm>
              <a:prstGeom prst="rect">
                <a:avLst/>
              </a:prstGeom>
              <a:blipFill>
                <a:blip r:embed="rId20"/>
                <a:stretch>
                  <a:fillRect l="-1025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39CEDC00-2110-B447-83A8-97BCACA7A1BB}"/>
                  </a:ext>
                </a:extLst>
              </p:cNvPr>
              <p:cNvSpPr txBox="1"/>
              <p:nvPr/>
            </p:nvSpPr>
            <p:spPr bwMode="auto">
              <a:xfrm>
                <a:off x="6641710" y="6035474"/>
                <a:ext cx="648072"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r>
                        <a:rPr lang="en-US" b="0" i="1" dirty="0">
                          <a:solidFill>
                            <a:schemeClr val="tx1"/>
                          </a:solidFill>
                          <a:latin typeface="Cambria Math" panose="02040503050406030204" pitchFamily="18" charset="0"/>
                        </a:rPr>
                        <m:t>(</m:t>
                      </m:r>
                      <m:r>
                        <a:rPr lang="en-US" b="0" i="1" dirty="0">
                          <a:solidFill>
                            <a:schemeClr val="tx1"/>
                          </a:solidFill>
                          <a:latin typeface="Cambria Math" panose="02040503050406030204" pitchFamily="18" charset="0"/>
                        </a:rPr>
                        <m:t>𝑠</m:t>
                      </m:r>
                      <m:r>
                        <a:rPr lang="en-US" b="0" i="1" dirty="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13" name="文本框 112">
                <a:extLst>
                  <a:ext uri="{FF2B5EF4-FFF2-40B4-BE49-F238E27FC236}">
                    <a16:creationId xmlns:a16="http://schemas.microsoft.com/office/drawing/2014/main" id="{39CEDC00-2110-B447-83A8-97BCACA7A1BB}"/>
                  </a:ext>
                </a:extLst>
              </p:cNvPr>
              <p:cNvSpPr txBox="1">
                <a:spLocks noRot="1" noChangeAspect="1" noMove="1" noResize="1" noEditPoints="1" noAdjustHandles="1" noChangeArrowheads="1" noChangeShapeType="1" noTextEdit="1"/>
              </p:cNvSpPr>
              <p:nvPr/>
            </p:nvSpPr>
            <p:spPr bwMode="auto">
              <a:xfrm>
                <a:off x="6641710" y="6035474"/>
                <a:ext cx="648072" cy="399574"/>
              </a:xfrm>
              <a:prstGeom prst="rect">
                <a:avLst/>
              </a:prstGeom>
              <a:blipFill>
                <a:blip r:embed="rId21"/>
                <a:stretch>
                  <a:fillRect l="-1923" t="-18750" r="-1923" b="-156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750CC37D-857A-5647-A41A-EBAFB5CEB767}"/>
                  </a:ext>
                </a:extLst>
              </p:cNvPr>
              <p:cNvSpPr txBox="1"/>
              <p:nvPr/>
            </p:nvSpPr>
            <p:spPr bwMode="auto">
              <a:xfrm>
                <a:off x="5542235" y="6736777"/>
                <a:ext cx="2686531"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at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4" name="文本框 113">
                <a:extLst>
                  <a:ext uri="{FF2B5EF4-FFF2-40B4-BE49-F238E27FC236}">
                    <a16:creationId xmlns:a16="http://schemas.microsoft.com/office/drawing/2014/main" id="{750CC37D-857A-5647-A41A-EBAFB5CEB767}"/>
                  </a:ext>
                </a:extLst>
              </p:cNvPr>
              <p:cNvSpPr txBox="1">
                <a:spLocks noRot="1" noChangeAspect="1" noMove="1" noResize="1" noEditPoints="1" noAdjustHandles="1" noChangeArrowheads="1" noChangeShapeType="1" noTextEdit="1"/>
              </p:cNvSpPr>
              <p:nvPr/>
            </p:nvSpPr>
            <p:spPr bwMode="auto">
              <a:xfrm>
                <a:off x="5542235" y="6736777"/>
                <a:ext cx="2686531" cy="368797"/>
              </a:xfrm>
              <a:prstGeom prst="rect">
                <a:avLst/>
              </a:prstGeom>
              <a:blipFill>
                <a:blip r:embed="rId22"/>
                <a:stretch>
                  <a:fillRect l="-1887" t="-6667" b="-23333"/>
                </a:stretch>
              </a:blipFill>
              <a:ln w="9525" algn="ctr">
                <a:noFill/>
                <a:miter lim="800000"/>
                <a:headEnd/>
                <a:tailEnd/>
              </a:ln>
              <a:effectLst/>
            </p:spPr>
            <p:txBody>
              <a:bodyPr/>
              <a:lstStyle/>
              <a:p>
                <a:r>
                  <a:rPr lang="en-US">
                    <a:noFill/>
                  </a:rPr>
                  <a:t> </a:t>
                </a:r>
              </a:p>
            </p:txBody>
          </p:sp>
        </mc:Fallback>
      </mc:AlternateContent>
      <p:sp>
        <p:nvSpPr>
          <p:cNvPr id="115" name="上箭头 114">
            <a:extLst>
              <a:ext uri="{FF2B5EF4-FFF2-40B4-BE49-F238E27FC236}">
                <a16:creationId xmlns:a16="http://schemas.microsoft.com/office/drawing/2014/main" id="{726B3EF1-BC58-E141-B63E-6797FEA47594}"/>
              </a:ext>
            </a:extLst>
          </p:cNvPr>
          <p:cNvSpPr/>
          <p:nvPr/>
        </p:nvSpPr>
        <p:spPr>
          <a:xfrm flipV="1">
            <a:off x="6859149" y="6469234"/>
            <a:ext cx="195216" cy="231174"/>
          </a:xfrm>
          <a:prstGeom prst="upArrow">
            <a:avLst/>
          </a:prstGeom>
          <a:solidFill>
            <a:schemeClr val="tx2">
              <a:lumMod val="60000"/>
              <a:lumOff val="4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16" name="直线箭头连接符 115">
            <a:extLst>
              <a:ext uri="{FF2B5EF4-FFF2-40B4-BE49-F238E27FC236}">
                <a16:creationId xmlns:a16="http://schemas.microsoft.com/office/drawing/2014/main" id="{5BC48611-EB75-C042-A3A1-67C3B8B259E4}"/>
              </a:ext>
            </a:extLst>
          </p:cNvPr>
          <p:cNvCxnSpPr>
            <a:cxnSpLocks/>
            <a:endCxn id="102" idx="1"/>
          </p:cNvCxnSpPr>
          <p:nvPr/>
        </p:nvCxnSpPr>
        <p:spPr>
          <a:xfrm flipH="1">
            <a:off x="7681630" y="5149369"/>
            <a:ext cx="1362778" cy="801240"/>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AA680281-6285-F64A-BC04-77F42ECC0237}"/>
                  </a:ext>
                </a:extLst>
              </p:cNvPr>
              <p:cNvSpPr txBox="1"/>
              <p:nvPr/>
            </p:nvSpPr>
            <p:spPr bwMode="auto">
              <a:xfrm>
                <a:off x="9472145" y="4936376"/>
                <a:ext cx="3846954"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b="0" i="1" dirty="0">
                            <a:solidFill>
                              <a:schemeClr val="tx1"/>
                            </a:solidFill>
                            <a:latin typeface="Cambria Math" panose="02040503050406030204" pitchFamily="18" charset="0"/>
                          </a:rPr>
                          <m:t>𝑟</m:t>
                        </m:r>
                      </m:e>
                    </m:acc>
                    <m:d>
                      <m:dPr>
                        <m:ctrlPr>
                          <a:rPr lang="en-US" b="0" i="1" dirty="0">
                            <a:solidFill>
                              <a:schemeClr val="tx1"/>
                            </a:solidFill>
                            <a:latin typeface="Cambria Math" panose="02040503050406030204" pitchFamily="18" charset="0"/>
                          </a:rPr>
                        </m:ctrlPr>
                      </m:dPr>
                      <m:e>
                        <m:r>
                          <a:rPr lang="en-US" b="0" i="1" dirty="0">
                            <a:solidFill>
                              <a:schemeClr val="tx1"/>
                            </a:solidFill>
                            <a:latin typeface="Cambria Math" panose="02040503050406030204" pitchFamily="18" charset="0"/>
                          </a:rPr>
                          <m:t>𝑢</m:t>
                        </m:r>
                      </m:e>
                    </m:d>
                    <m:r>
                      <a:rPr lang="en-US" b="0" i="1" dirty="0">
                        <a:solidFill>
                          <a:schemeClr val="tx1"/>
                        </a:solidFill>
                        <a:latin typeface="Cambria Math" panose="02040503050406030204" pitchFamily="18" charset="0"/>
                      </a:rPr>
                      <m:t>+</m:t>
                    </m:r>
                    <m:d>
                      <m:dPr>
                        <m:ctrlPr>
                          <a:rPr lang="en-US" altLang="zh-CN" i="1" dirty="0">
                            <a:solidFill>
                              <a:schemeClr val="tx1"/>
                            </a:solidFill>
                            <a:latin typeface="Cambria Math" panose="02040503050406030204" pitchFamily="18" charset="0"/>
                          </a:rPr>
                        </m:ctrlPr>
                      </m:dPr>
                      <m:e>
                        <m:r>
                          <a:rPr lang="en-US" altLang="zh-CN" b="0" i="1" dirty="0">
                            <a:solidFill>
                              <a:schemeClr val="tx1"/>
                            </a:solidFill>
                            <a:latin typeface="Cambria Math" panose="02040503050406030204" pitchFamily="18" charset="0"/>
                          </a:rPr>
                          <m:t>1−</m:t>
                        </m:r>
                        <m:r>
                          <a:rPr lang="en-US" altLang="zh-CN" b="0" i="1" dirty="0">
                            <a:solidFill>
                              <a:schemeClr val="tx1"/>
                            </a:solidFill>
                            <a:latin typeface="Cambria Math" panose="02040503050406030204" pitchFamily="18" charset="0"/>
                          </a:rPr>
                          <m:t>𝛼</m:t>
                        </m:r>
                      </m:e>
                    </m:d>
                    <m:acc>
                      <m:accPr>
                        <m:chr m:val="⃗"/>
                        <m:ctrlPr>
                          <a:rPr lang="en-US" altLang="zh-CN" i="1" dirty="0">
                            <a:solidFill>
                              <a:schemeClr val="tx1"/>
                            </a:solidFill>
                            <a:latin typeface="Cambria Math" panose="02040503050406030204" pitchFamily="18" charset="0"/>
                          </a:rPr>
                        </m:ctrlPr>
                      </m:accPr>
                      <m:e>
                        <m:r>
                          <a:rPr lang="en-US" altLang="zh-CN" b="0" i="1" dirty="0">
                            <a:solidFill>
                              <a:schemeClr val="tx1"/>
                            </a:solidFill>
                            <a:latin typeface="Cambria Math" panose="02040503050406030204" pitchFamily="18" charset="0"/>
                          </a:rPr>
                          <m:t>𝑟</m:t>
                        </m:r>
                      </m:e>
                    </m:acc>
                    <m:d>
                      <m:dPr>
                        <m:ctrlPr>
                          <a:rPr lang="en-US" altLang="zh-CN" i="1" dirty="0">
                            <a:solidFill>
                              <a:schemeClr val="tx1"/>
                            </a:solidFill>
                            <a:latin typeface="Cambria Math" panose="02040503050406030204" pitchFamily="18" charset="0"/>
                          </a:rPr>
                        </m:ctrlPr>
                      </m:dPr>
                      <m:e>
                        <m:r>
                          <a:rPr lang="en-US" altLang="zh-CN" b="0" i="1" dirty="0">
                            <a:solidFill>
                              <a:schemeClr val="tx1"/>
                            </a:solidFill>
                            <a:latin typeface="Cambria Math" panose="02040503050406030204" pitchFamily="18" charset="0"/>
                          </a:rPr>
                          <m:t>𝑠</m:t>
                        </m:r>
                      </m:e>
                    </m:d>
                    <m:r>
                      <a:rPr lang="en-US" altLang="zh-CN" b="0" i="1" dirty="0">
                        <a:solidFill>
                          <a:schemeClr val="tx1"/>
                        </a:solidFill>
                        <a:latin typeface="Cambria Math" panose="02040503050406030204" pitchFamily="18" charset="0"/>
                      </a:rPr>
                      <m:t>⋅</m:t>
                    </m:r>
                  </m:oMath>
                </a14:m>
                <a:r>
                  <a:rPr lang="en-US" dirty="0">
                    <a:solidFill>
                      <a:schemeClr val="tx1"/>
                    </a:solidFill>
                  </a:rPr>
                  <a:t> </a:t>
                </a:r>
              </a:p>
            </p:txBody>
          </p:sp>
        </mc:Choice>
        <mc:Fallback xmlns="">
          <p:sp>
            <p:nvSpPr>
              <p:cNvPr id="117" name="文本框 116">
                <a:extLst>
                  <a:ext uri="{FF2B5EF4-FFF2-40B4-BE49-F238E27FC236}">
                    <a16:creationId xmlns:a16="http://schemas.microsoft.com/office/drawing/2014/main" id="{AA680281-6285-F64A-BC04-77F42ECC0237}"/>
                  </a:ext>
                </a:extLst>
              </p:cNvPr>
              <p:cNvSpPr txBox="1">
                <a:spLocks noRot="1" noChangeAspect="1" noMove="1" noResize="1" noEditPoints="1" noAdjustHandles="1" noChangeArrowheads="1" noChangeShapeType="1" noTextEdit="1"/>
              </p:cNvSpPr>
              <p:nvPr/>
            </p:nvSpPr>
            <p:spPr bwMode="auto">
              <a:xfrm>
                <a:off x="9472145" y="4936376"/>
                <a:ext cx="3846954" cy="399574"/>
              </a:xfrm>
              <a:prstGeom prst="rect">
                <a:avLst/>
              </a:prstGeom>
              <a:blipFill>
                <a:blip r:embed="rId23"/>
                <a:stretch>
                  <a:fillRect l="-329" t="-1515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606F6DDE-9626-3E4F-A1C5-37C9D2C2AC56}"/>
                  </a:ext>
                </a:extLst>
              </p:cNvPr>
              <p:cNvSpPr txBox="1"/>
              <p:nvPr/>
            </p:nvSpPr>
            <p:spPr bwMode="auto">
              <a:xfrm>
                <a:off x="11738673" y="4823098"/>
                <a:ext cx="980693" cy="67268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lang="en-US" altLang="zh-CN" sz="2400" b="1" i="1" dirty="0">
                            <a:solidFill>
                              <a:srgbClr val="FF0000"/>
                            </a:solidFill>
                            <a:latin typeface="Cambria Math" panose="02040503050406030204" pitchFamily="18" charset="0"/>
                          </a:rPr>
                        </m:ctrlPr>
                      </m:fPr>
                      <m:num>
                        <m:sSub>
                          <m:sSubPr>
                            <m:ctrlPr>
                              <a:rPr lang="en-US" altLang="zh-CN" sz="2400" b="1" i="1" dirty="0">
                                <a:solidFill>
                                  <a:srgbClr val="FF0000"/>
                                </a:solidFill>
                                <a:latin typeface="Cambria Math" panose="02040503050406030204" pitchFamily="18" charset="0"/>
                              </a:rPr>
                            </m:ctrlPr>
                          </m:sSubPr>
                          <m:e>
                            <m:r>
                              <a:rPr lang="en-US" altLang="zh-CN" sz="2400" b="1" i="1" dirty="0">
                                <a:solidFill>
                                  <a:srgbClr val="FF0000"/>
                                </a:solidFill>
                                <a:latin typeface="Cambria Math" panose="02040503050406030204" pitchFamily="18" charset="0"/>
                              </a:rPr>
                              <m:t>𝑨</m:t>
                            </m:r>
                          </m:e>
                          <m:sub>
                            <m:r>
                              <a:rPr lang="en-US" altLang="zh-CN" sz="2400" b="1" i="1" dirty="0">
                                <a:solidFill>
                                  <a:srgbClr val="FF0000"/>
                                </a:solidFill>
                                <a:latin typeface="Cambria Math" panose="02040503050406030204" pitchFamily="18" charset="0"/>
                              </a:rPr>
                              <m:t>𝒔𝒖</m:t>
                            </m:r>
                          </m:sub>
                        </m:sSub>
                      </m:num>
                      <m:den>
                        <m:r>
                          <a:rPr lang="en-US" altLang="zh-CN" sz="2400" b="1" i="1" dirty="0">
                            <a:solidFill>
                              <a:srgbClr val="FF0000"/>
                            </a:solidFill>
                            <a:latin typeface="Cambria Math" panose="02040503050406030204" pitchFamily="18" charset="0"/>
                          </a:rPr>
                          <m:t>𝒅</m:t>
                        </m:r>
                        <m:r>
                          <a:rPr lang="en-US" altLang="zh-CN" sz="2400" b="1" i="1" dirty="0">
                            <a:solidFill>
                              <a:srgbClr val="FF0000"/>
                            </a:solidFill>
                            <a:latin typeface="Cambria Math" panose="02040503050406030204" pitchFamily="18" charset="0"/>
                          </a:rPr>
                          <m:t>(</m:t>
                        </m:r>
                        <m:r>
                          <a:rPr lang="en-US" altLang="zh-CN" sz="2400" b="1" i="1" dirty="0">
                            <a:solidFill>
                              <a:srgbClr val="FF0000"/>
                            </a:solidFill>
                            <a:latin typeface="Cambria Math" panose="02040503050406030204" pitchFamily="18" charset="0"/>
                          </a:rPr>
                          <m:t>𝒔</m:t>
                        </m:r>
                        <m:r>
                          <a:rPr lang="en-US" altLang="zh-CN" sz="2400" b="1" i="1" dirty="0">
                            <a:solidFill>
                              <a:srgbClr val="FF0000"/>
                            </a:solidFill>
                            <a:latin typeface="Cambria Math" panose="02040503050406030204" pitchFamily="18" charset="0"/>
                          </a:rPr>
                          <m:t>)</m:t>
                        </m:r>
                      </m:den>
                    </m:f>
                  </m:oMath>
                </a14:m>
                <a:r>
                  <a:rPr lang="en-US" sz="2400"/>
                  <a:t> </a:t>
                </a:r>
              </a:p>
            </p:txBody>
          </p:sp>
        </mc:Choice>
        <mc:Fallback xmlns="">
          <p:sp>
            <p:nvSpPr>
              <p:cNvPr id="118" name="文本框 117">
                <a:extLst>
                  <a:ext uri="{FF2B5EF4-FFF2-40B4-BE49-F238E27FC236}">
                    <a16:creationId xmlns:a16="http://schemas.microsoft.com/office/drawing/2014/main" id="{606F6DDE-9626-3E4F-A1C5-37C9D2C2AC56}"/>
                  </a:ext>
                </a:extLst>
              </p:cNvPr>
              <p:cNvSpPr txBox="1">
                <a:spLocks noRot="1" noChangeAspect="1" noMove="1" noResize="1" noEditPoints="1" noAdjustHandles="1" noChangeArrowheads="1" noChangeShapeType="1" noTextEdit="1"/>
              </p:cNvSpPr>
              <p:nvPr/>
            </p:nvSpPr>
            <p:spPr bwMode="auto">
              <a:xfrm>
                <a:off x="11738673" y="4823098"/>
                <a:ext cx="980693" cy="672685"/>
              </a:xfrm>
              <a:prstGeom prst="rect">
                <a:avLst/>
              </a:prstGeom>
              <a:blipFill>
                <a:blip r:embed="rId24"/>
                <a:stretch>
                  <a:fillRect b="-740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34409911-3D8B-FB45-BE36-FF331D9934CA}"/>
                  </a:ext>
                </a:extLst>
              </p:cNvPr>
              <p:cNvSpPr txBox="1"/>
              <p:nvPr/>
            </p:nvSpPr>
            <p:spPr bwMode="auto">
              <a:xfrm>
                <a:off x="3968626" y="1203802"/>
                <a:ext cx="76565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005AAA"/>
                              </a:solidFill>
                              <a:latin typeface="Cambria Math" panose="02040503050406030204" pitchFamily="18" charset="0"/>
                            </a:rPr>
                          </m:ctrlPr>
                        </m:sSubPr>
                        <m:e>
                          <m:acc>
                            <m:accPr>
                              <m:chr m:val="⃗"/>
                              <m:ctrlPr>
                                <a:rPr lang="en-US" b="1" i="1" dirty="0">
                                  <a:solidFill>
                                    <a:srgbClr val="005AAA"/>
                                  </a:solidFill>
                                  <a:latin typeface="Cambria Math" panose="02040503050406030204" pitchFamily="18" charset="0"/>
                                </a:rPr>
                              </m:ctrlPr>
                            </m:accPr>
                            <m:e>
                              <m:r>
                                <a:rPr lang="en-US" b="1" i="1" dirty="0">
                                  <a:solidFill>
                                    <a:srgbClr val="005AAA"/>
                                  </a:solidFill>
                                  <a:latin typeface="Cambria Math" panose="02040503050406030204" pitchFamily="18" charset="0"/>
                                </a:rPr>
                                <m:t>𝝅</m:t>
                              </m:r>
                            </m:e>
                          </m:acc>
                        </m:e>
                        <m:sub>
                          <m:r>
                            <a:rPr lang="en-US" b="1" i="1" dirty="0">
                              <a:solidFill>
                                <a:srgbClr val="005AAA"/>
                              </a:solidFill>
                              <a:latin typeface="Cambria Math" panose="02040503050406030204" pitchFamily="18" charset="0"/>
                            </a:rPr>
                            <m:t>𝒔</m:t>
                          </m:r>
                        </m:sub>
                      </m:sSub>
                      <m:r>
                        <a:rPr lang="en-US" b="1" i="1" dirty="0">
                          <a:solidFill>
                            <a:srgbClr val="005AAA"/>
                          </a:solidFill>
                          <a:latin typeface="Cambria Math" panose="02040503050406030204" pitchFamily="18" charset="0"/>
                        </a:rPr>
                        <m:t>(</m:t>
                      </m:r>
                      <m:r>
                        <a:rPr lang="en-US" b="1" i="1" dirty="0">
                          <a:solidFill>
                            <a:srgbClr val="005AAA"/>
                          </a:solidFill>
                          <a:latin typeface="Cambria Math" panose="02040503050406030204" pitchFamily="18" charset="0"/>
                        </a:rPr>
                        <m:t>𝒘</m:t>
                      </m:r>
                      <m:r>
                        <a:rPr lang="en-US" b="1" i="1" dirty="0">
                          <a:solidFill>
                            <a:srgbClr val="005AAA"/>
                          </a:solidFill>
                          <a:latin typeface="Cambria Math" panose="02040503050406030204" pitchFamily="18" charset="0"/>
                        </a:rPr>
                        <m:t>)</m:t>
                      </m:r>
                    </m:oMath>
                  </m:oMathPara>
                </a14:m>
                <a:endParaRPr lang="en-US" b="1" dirty="0">
                  <a:solidFill>
                    <a:srgbClr val="005AAA"/>
                  </a:solidFill>
                </a:endParaRPr>
              </a:p>
            </p:txBody>
          </p:sp>
        </mc:Choice>
        <mc:Fallback xmlns="">
          <p:sp>
            <p:nvSpPr>
              <p:cNvPr id="119" name="文本框 118">
                <a:extLst>
                  <a:ext uri="{FF2B5EF4-FFF2-40B4-BE49-F238E27FC236}">
                    <a16:creationId xmlns:a16="http://schemas.microsoft.com/office/drawing/2014/main" id="{34409911-3D8B-FB45-BE36-FF331D9934CA}"/>
                  </a:ext>
                </a:extLst>
              </p:cNvPr>
              <p:cNvSpPr txBox="1">
                <a:spLocks noRot="1" noChangeAspect="1" noMove="1" noResize="1" noEditPoints="1" noAdjustHandles="1" noChangeArrowheads="1" noChangeShapeType="1" noTextEdit="1"/>
              </p:cNvSpPr>
              <p:nvPr/>
            </p:nvSpPr>
            <p:spPr bwMode="auto">
              <a:xfrm>
                <a:off x="3968626" y="1203802"/>
                <a:ext cx="765658" cy="307777"/>
              </a:xfrm>
              <a:prstGeom prst="rect">
                <a:avLst/>
              </a:prstGeom>
              <a:blipFill>
                <a:blip r:embed="rId25"/>
                <a:stretch>
                  <a:fillRect l="-3279" r="-9836" b="-30769"/>
                </a:stretch>
              </a:blipFill>
              <a:ln w="9525" algn="ctr">
                <a:noFill/>
                <a:miter lim="800000"/>
                <a:headEnd/>
                <a:tailEnd/>
              </a:ln>
              <a:effectLst/>
            </p:spPr>
            <p:txBody>
              <a:bodyPr/>
              <a:lstStyle/>
              <a:p>
                <a:r>
                  <a:rPr lang="en-US">
                    <a:noFill/>
                  </a:rPr>
                  <a:t> </a:t>
                </a:r>
              </a:p>
            </p:txBody>
          </p:sp>
        </mc:Fallback>
      </mc:AlternateContent>
      <p:sp>
        <p:nvSpPr>
          <p:cNvPr id="120" name="右箭头 119">
            <a:extLst>
              <a:ext uri="{FF2B5EF4-FFF2-40B4-BE49-F238E27FC236}">
                <a16:creationId xmlns:a16="http://schemas.microsoft.com/office/drawing/2014/main" id="{6364D49A-9FC6-C542-8F36-9FFDC6D16286}"/>
              </a:ext>
            </a:extLst>
          </p:cNvPr>
          <p:cNvSpPr/>
          <p:nvPr/>
        </p:nvSpPr>
        <p:spPr>
          <a:xfrm>
            <a:off x="3502508" y="1262735"/>
            <a:ext cx="383543" cy="228698"/>
          </a:xfrm>
          <a:prstGeom prst="rightArrow">
            <a:avLst/>
          </a:prstGeom>
          <a:solidFill>
            <a:srgbClr val="4F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Tree>
    <p:extLst>
      <p:ext uri="{BB962C8B-B14F-4D97-AF65-F5344CB8AC3E}">
        <p14:creationId xmlns:p14="http://schemas.microsoft.com/office/powerpoint/2010/main" val="39467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750"/>
                                        <p:tgtEl>
                                          <p:spTgt spid="83"/>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left)">
                                      <p:cBhvr>
                                        <p:cTn id="14" dur="750"/>
                                        <p:tgtEl>
                                          <p:spTgt spid="99"/>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Motivations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0" name="AutoShape 10">
                <a:extLst>
                  <a:ext uri="{FF2B5EF4-FFF2-40B4-BE49-F238E27FC236}">
                    <a16:creationId xmlns:a16="http://schemas.microsoft.com/office/drawing/2014/main" id="{B5ACD8F1-22B1-4E4D-99EE-0B49F0862D13}"/>
                  </a:ext>
                </a:extLst>
              </p:cNvPr>
              <p:cNvSpPr>
                <a:spLocks noChangeArrowheads="1"/>
              </p:cNvSpPr>
              <p:nvPr/>
            </p:nvSpPr>
            <p:spPr bwMode="gray">
              <a:xfrm>
                <a:off x="5363740" y="1793002"/>
                <a:ext cx="7417493" cy="271770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Notably, the </a:t>
                </a:r>
                <a:r>
                  <a:rPr lang="en-US" altLang="zh-CN" sz="2200"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operation of LocalPush has to touch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ALL</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neighbors even on the node with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severely unbalanced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weight distribution.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push threshold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𝜃</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set for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each node</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0" name="AutoShape 10">
                <a:extLst>
                  <a:ext uri="{FF2B5EF4-FFF2-40B4-BE49-F238E27FC236}">
                    <a16:creationId xmlns:a16="http://schemas.microsoft.com/office/drawing/2014/main" id="{B5ACD8F1-22B1-4E4D-99EE-0B49F0862D13}"/>
                  </a:ext>
                </a:extLst>
              </p:cNvPr>
              <p:cNvSpPr>
                <a:spLocks noRot="1" noChangeAspect="1" noMove="1" noResize="1" noEditPoints="1" noAdjustHandles="1" noChangeArrowheads="1" noChangeShapeType="1" noTextEdit="1"/>
              </p:cNvSpPr>
              <p:nvPr/>
            </p:nvSpPr>
            <p:spPr bwMode="gray">
              <a:xfrm>
                <a:off x="5363740" y="1793002"/>
                <a:ext cx="7417493" cy="2717700"/>
              </a:xfrm>
              <a:prstGeom prst="roundRect">
                <a:avLst>
                  <a:gd name="adj" fmla="val 0"/>
                </a:avLst>
              </a:prstGeom>
              <a:blipFill>
                <a:blip r:embed="rId3"/>
                <a:stretch>
                  <a:fillRect l="-342" t="-1395"/>
                </a:stretch>
              </a:blipFill>
              <a:ln w="9525">
                <a:noFill/>
                <a:round/>
                <a:headEnd/>
                <a:tailEnd/>
              </a:ln>
              <a:effectLst/>
            </p:spPr>
            <p:txBody>
              <a:bodyPr/>
              <a:lstStyle/>
              <a:p>
                <a:r>
                  <a:rPr lang="en-US">
                    <a:noFill/>
                  </a:rPr>
                  <a:t> </a:t>
                </a:r>
              </a:p>
            </p:txBody>
          </p:sp>
        </mc:Fallback>
      </mc:AlternateContent>
      <p:sp>
        <p:nvSpPr>
          <p:cNvPr id="58" name="椭圆 57">
            <a:extLst>
              <a:ext uri="{FF2B5EF4-FFF2-40B4-BE49-F238E27FC236}">
                <a16:creationId xmlns:a16="http://schemas.microsoft.com/office/drawing/2014/main" id="{CFBFC34F-7F65-A040-B4E2-63963192085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59" name="椭圆 58">
            <a:extLst>
              <a:ext uri="{FF2B5EF4-FFF2-40B4-BE49-F238E27FC236}">
                <a16:creationId xmlns:a16="http://schemas.microsoft.com/office/drawing/2014/main" id="{BBCA615E-55AB-EC46-8540-C407089711B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1" name="直线箭头连接符 60">
            <a:extLst>
              <a:ext uri="{FF2B5EF4-FFF2-40B4-BE49-F238E27FC236}">
                <a16:creationId xmlns:a16="http://schemas.microsoft.com/office/drawing/2014/main" id="{3F05B418-3461-9241-BF87-CC47061BE263}"/>
              </a:ext>
            </a:extLst>
          </p:cNvPr>
          <p:cNvCxnSpPr>
            <a:cxnSpLocks/>
            <a:stCxn id="69" idx="6"/>
            <a:endCxn id="59"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id="{7CE37674-810E-5849-BB0C-53A8C408D681}"/>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3" name="直线箭头连接符 62">
            <a:extLst>
              <a:ext uri="{FF2B5EF4-FFF2-40B4-BE49-F238E27FC236}">
                <a16:creationId xmlns:a16="http://schemas.microsoft.com/office/drawing/2014/main" id="{0669B057-AC0B-4A4B-A2C1-E93EEDDCE772}"/>
              </a:ext>
            </a:extLst>
          </p:cNvPr>
          <p:cNvCxnSpPr>
            <a:cxnSpLocks/>
            <a:stCxn id="68" idx="6"/>
            <a:endCxn id="59"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DAB7A889-0B67-A644-95BB-8FE6AC73C102}"/>
              </a:ext>
            </a:extLst>
          </p:cNvPr>
          <p:cNvCxnSpPr>
            <a:cxnSpLocks/>
            <a:stCxn id="62" idx="6"/>
            <a:endCxn id="59"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CD0CC0EF-759B-DA4E-9A2A-A60AE78BB57B}"/>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0B8117F4-FFD2-7945-AD64-0BB7A2FD1A18}"/>
              </a:ext>
            </a:extLst>
          </p:cNvPr>
          <p:cNvCxnSpPr>
            <a:cxnSpLocks/>
            <a:stCxn id="65" idx="6"/>
            <a:endCxn id="69"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3211D9B7-E58E-5B4A-88D0-96CF7F65C46B}"/>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67" name="文本框 66">
                <a:extLst>
                  <a:ext uri="{FF2B5EF4-FFF2-40B4-BE49-F238E27FC236}">
                    <a16:creationId xmlns:a16="http://schemas.microsoft.com/office/drawing/2014/main" id="{3211D9B7-E58E-5B4A-88D0-96CF7F65C46B}"/>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sp>
        <p:nvSpPr>
          <p:cNvPr id="68" name="椭圆 67">
            <a:extLst>
              <a:ext uri="{FF2B5EF4-FFF2-40B4-BE49-F238E27FC236}">
                <a16:creationId xmlns:a16="http://schemas.microsoft.com/office/drawing/2014/main" id="{F1116F79-D0ED-BC4C-809E-0BED3777FAF1}"/>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9" name="椭圆 68">
            <a:extLst>
              <a:ext uri="{FF2B5EF4-FFF2-40B4-BE49-F238E27FC236}">
                <a16:creationId xmlns:a16="http://schemas.microsoft.com/office/drawing/2014/main" id="{C76E8E5E-D377-754B-B137-AC0089A296DD}"/>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0" name="椭圆 69">
            <a:extLst>
              <a:ext uri="{FF2B5EF4-FFF2-40B4-BE49-F238E27FC236}">
                <a16:creationId xmlns:a16="http://schemas.microsoft.com/office/drawing/2014/main" id="{8082040E-4FA2-1C4D-A265-311C418A2B3C}"/>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2" name="直线箭头连接符 71">
            <a:extLst>
              <a:ext uri="{FF2B5EF4-FFF2-40B4-BE49-F238E27FC236}">
                <a16:creationId xmlns:a16="http://schemas.microsoft.com/office/drawing/2014/main" id="{7809393A-D347-3541-A0F2-D32C222C404F}"/>
              </a:ext>
            </a:extLst>
          </p:cNvPr>
          <p:cNvCxnSpPr>
            <a:cxnSpLocks/>
            <a:stCxn id="58" idx="6"/>
            <a:endCxn id="59"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F36A92DC-E9DE-0544-825C-590D2563D4DE}"/>
              </a:ext>
            </a:extLst>
          </p:cNvPr>
          <p:cNvCxnSpPr>
            <a:cxnSpLocks/>
            <a:stCxn id="70" idx="6"/>
            <a:endCxn id="59"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A03D225E-593B-E243-8667-E04A887BCC09}"/>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74" name="文本框 73">
                <a:extLst>
                  <a:ext uri="{FF2B5EF4-FFF2-40B4-BE49-F238E27FC236}">
                    <a16:creationId xmlns:a16="http://schemas.microsoft.com/office/drawing/2014/main" id="{A03D225E-593B-E243-8667-E04A887BCC09}"/>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7CA2EAF9-836D-F543-BA39-9475FFB28EFF}"/>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5" name="文本框 74">
                <a:extLst>
                  <a:ext uri="{FF2B5EF4-FFF2-40B4-BE49-F238E27FC236}">
                    <a16:creationId xmlns:a16="http://schemas.microsoft.com/office/drawing/2014/main" id="{7CA2EAF9-836D-F543-BA39-9475FFB28EFF}"/>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789EA050-6ED0-B94C-B08A-DC6CE7E26F96}"/>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6" name="文本框 75">
                <a:extLst>
                  <a:ext uri="{FF2B5EF4-FFF2-40B4-BE49-F238E27FC236}">
                    <a16:creationId xmlns:a16="http://schemas.microsoft.com/office/drawing/2014/main" id="{789EA050-6ED0-B94C-B08A-DC6CE7E26F96}"/>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7466C26E-BDFB-9444-825D-8B375D0FC676}"/>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7" name="文本框 76">
                <a:extLst>
                  <a:ext uri="{FF2B5EF4-FFF2-40B4-BE49-F238E27FC236}">
                    <a16:creationId xmlns:a16="http://schemas.microsoft.com/office/drawing/2014/main" id="{7466C26E-BDFB-9444-825D-8B375D0FC676}"/>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EA98541D-E7A9-6744-AC9F-0017DF1B248E}"/>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EA98541D-E7A9-6744-AC9F-0017DF1B248E}"/>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3ABB8338-0222-5C43-96B8-4D31E9B219BC}"/>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79" name="文本框 78">
                <a:extLst>
                  <a:ext uri="{FF2B5EF4-FFF2-40B4-BE49-F238E27FC236}">
                    <a16:creationId xmlns:a16="http://schemas.microsoft.com/office/drawing/2014/main" id="{3ABB8338-0222-5C43-96B8-4D31E9B219BC}"/>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80" name="文本框 79">
            <a:extLst>
              <a:ext uri="{FF2B5EF4-FFF2-40B4-BE49-F238E27FC236}">
                <a16:creationId xmlns:a16="http://schemas.microsoft.com/office/drawing/2014/main" id="{64E40CB2-B5D5-E84A-9A39-C48BA7ADFD55}"/>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B82B5053-0C2B-B747-ADD1-33B7EA5CB045}"/>
                  </a:ext>
                </a:extLst>
              </p:cNvPr>
              <p:cNvSpPr txBox="1"/>
              <p:nvPr/>
            </p:nvSpPr>
            <p:spPr bwMode="auto">
              <a:xfrm flipH="1">
                <a:off x="2877939"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94" name="文本框 93">
                <a:extLst>
                  <a:ext uri="{FF2B5EF4-FFF2-40B4-BE49-F238E27FC236}">
                    <a16:creationId xmlns:a16="http://schemas.microsoft.com/office/drawing/2014/main" id="{B82B5053-0C2B-B747-ADD1-33B7EA5CB045}"/>
                  </a:ext>
                </a:extLst>
              </p:cNvPr>
              <p:cNvSpPr txBox="1">
                <a:spLocks noRot="1" noChangeAspect="1" noMove="1" noResize="1" noEditPoints="1" noAdjustHandles="1" noChangeArrowheads="1" noChangeShapeType="1" noTextEdit="1"/>
              </p:cNvSpPr>
              <p:nvPr/>
            </p:nvSpPr>
            <p:spPr bwMode="auto">
              <a:xfrm flipH="1">
                <a:off x="2877939"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2BDBA40B-7BE8-2148-A5DA-354712AA9151}"/>
                  </a:ext>
                </a:extLst>
              </p:cNvPr>
              <p:cNvSpPr txBox="1"/>
              <p:nvPr/>
            </p:nvSpPr>
            <p:spPr bwMode="auto">
              <a:xfrm flipH="1">
                <a:off x="2930295"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95" name="文本框 94">
                <a:extLst>
                  <a:ext uri="{FF2B5EF4-FFF2-40B4-BE49-F238E27FC236}">
                    <a16:creationId xmlns:a16="http://schemas.microsoft.com/office/drawing/2014/main" id="{2BDBA40B-7BE8-2148-A5DA-354712AA9151}"/>
                  </a:ext>
                </a:extLst>
              </p:cNvPr>
              <p:cNvSpPr txBox="1">
                <a:spLocks noRot="1" noChangeAspect="1" noMove="1" noResize="1" noEditPoints="1" noAdjustHandles="1" noChangeArrowheads="1" noChangeShapeType="1" noTextEdit="1"/>
              </p:cNvSpPr>
              <p:nvPr/>
            </p:nvSpPr>
            <p:spPr bwMode="auto">
              <a:xfrm flipH="1">
                <a:off x="2930295"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DA50D8DC-AA0A-7048-BDED-DEB250401C72}"/>
                  </a:ext>
                </a:extLst>
              </p:cNvPr>
              <p:cNvSpPr txBox="1"/>
              <p:nvPr/>
            </p:nvSpPr>
            <p:spPr bwMode="auto">
              <a:xfrm>
                <a:off x="2883391"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96" name="文本框 95">
                <a:extLst>
                  <a:ext uri="{FF2B5EF4-FFF2-40B4-BE49-F238E27FC236}">
                    <a16:creationId xmlns:a16="http://schemas.microsoft.com/office/drawing/2014/main" id="{DA50D8DC-AA0A-7048-BDED-DEB250401C72}"/>
                  </a:ext>
                </a:extLst>
              </p:cNvPr>
              <p:cNvSpPr txBox="1">
                <a:spLocks noRot="1" noChangeAspect="1" noMove="1" noResize="1" noEditPoints="1" noAdjustHandles="1" noChangeArrowheads="1" noChangeShapeType="1" noTextEdit="1"/>
              </p:cNvSpPr>
              <p:nvPr/>
            </p:nvSpPr>
            <p:spPr bwMode="auto">
              <a:xfrm>
                <a:off x="2883391" y="4319164"/>
                <a:ext cx="369310" cy="399574"/>
              </a:xfrm>
              <a:prstGeom prst="rect">
                <a:avLst/>
              </a:prstGeom>
              <a:blipFill>
                <a:blip r:embed="rId13"/>
                <a:stretch>
                  <a:fillRect r="-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C407ECD4-D2E8-E745-B931-472326338CB3}"/>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98" name="文本框 97">
                <a:extLst>
                  <a:ext uri="{FF2B5EF4-FFF2-40B4-BE49-F238E27FC236}">
                    <a16:creationId xmlns:a16="http://schemas.microsoft.com/office/drawing/2014/main" id="{C407ECD4-D2E8-E745-B931-472326338CB3}"/>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4"/>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34409911-3D8B-FB45-BE36-FF331D9934CA}"/>
                  </a:ext>
                </a:extLst>
              </p:cNvPr>
              <p:cNvSpPr txBox="1"/>
              <p:nvPr/>
            </p:nvSpPr>
            <p:spPr bwMode="auto">
              <a:xfrm>
                <a:off x="3968626" y="1203802"/>
                <a:ext cx="76565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1" i="1" dirty="0">
                              <a:solidFill>
                                <a:srgbClr val="005AAA"/>
                              </a:solidFill>
                              <a:latin typeface="Cambria Math" panose="02040503050406030204" pitchFamily="18" charset="0"/>
                            </a:rPr>
                          </m:ctrlPr>
                        </m:sSubPr>
                        <m:e>
                          <m:acc>
                            <m:accPr>
                              <m:chr m:val="⃗"/>
                              <m:ctrlPr>
                                <a:rPr lang="en-US" b="1" i="1" dirty="0">
                                  <a:solidFill>
                                    <a:srgbClr val="005AAA"/>
                                  </a:solidFill>
                                  <a:latin typeface="Cambria Math" panose="02040503050406030204" pitchFamily="18" charset="0"/>
                                </a:rPr>
                              </m:ctrlPr>
                            </m:accPr>
                            <m:e>
                              <m:r>
                                <a:rPr lang="en-US" b="1" i="1" dirty="0">
                                  <a:solidFill>
                                    <a:srgbClr val="005AAA"/>
                                  </a:solidFill>
                                  <a:latin typeface="Cambria Math" panose="02040503050406030204" pitchFamily="18" charset="0"/>
                                </a:rPr>
                                <m:t>𝝅</m:t>
                              </m:r>
                            </m:e>
                          </m:acc>
                        </m:e>
                        <m:sub>
                          <m:r>
                            <a:rPr lang="en-US" b="1" i="1" dirty="0">
                              <a:solidFill>
                                <a:srgbClr val="005AAA"/>
                              </a:solidFill>
                              <a:latin typeface="Cambria Math" panose="02040503050406030204" pitchFamily="18" charset="0"/>
                            </a:rPr>
                            <m:t>𝒔</m:t>
                          </m:r>
                        </m:sub>
                      </m:sSub>
                      <m:r>
                        <a:rPr lang="en-US" b="1" i="1" dirty="0">
                          <a:solidFill>
                            <a:srgbClr val="005AAA"/>
                          </a:solidFill>
                          <a:latin typeface="Cambria Math" panose="02040503050406030204" pitchFamily="18" charset="0"/>
                        </a:rPr>
                        <m:t>(</m:t>
                      </m:r>
                      <m:r>
                        <a:rPr lang="en-US" b="1" i="1" dirty="0">
                          <a:solidFill>
                            <a:srgbClr val="005AAA"/>
                          </a:solidFill>
                          <a:latin typeface="Cambria Math" panose="02040503050406030204" pitchFamily="18" charset="0"/>
                        </a:rPr>
                        <m:t>𝒘</m:t>
                      </m:r>
                      <m:r>
                        <a:rPr lang="en-US" b="1" i="1" dirty="0">
                          <a:solidFill>
                            <a:srgbClr val="005AAA"/>
                          </a:solidFill>
                          <a:latin typeface="Cambria Math" panose="02040503050406030204" pitchFamily="18" charset="0"/>
                        </a:rPr>
                        <m:t>)</m:t>
                      </m:r>
                    </m:oMath>
                  </m:oMathPara>
                </a14:m>
                <a:endParaRPr lang="en-US" b="1" dirty="0">
                  <a:solidFill>
                    <a:srgbClr val="005AAA"/>
                  </a:solidFill>
                </a:endParaRPr>
              </a:p>
            </p:txBody>
          </p:sp>
        </mc:Choice>
        <mc:Fallback xmlns="">
          <p:sp>
            <p:nvSpPr>
              <p:cNvPr id="119" name="文本框 118">
                <a:extLst>
                  <a:ext uri="{FF2B5EF4-FFF2-40B4-BE49-F238E27FC236}">
                    <a16:creationId xmlns:a16="http://schemas.microsoft.com/office/drawing/2014/main" id="{34409911-3D8B-FB45-BE36-FF331D9934CA}"/>
                  </a:ext>
                </a:extLst>
              </p:cNvPr>
              <p:cNvSpPr txBox="1">
                <a:spLocks noRot="1" noChangeAspect="1" noMove="1" noResize="1" noEditPoints="1" noAdjustHandles="1" noChangeArrowheads="1" noChangeShapeType="1" noTextEdit="1"/>
              </p:cNvSpPr>
              <p:nvPr/>
            </p:nvSpPr>
            <p:spPr bwMode="auto">
              <a:xfrm>
                <a:off x="3968626" y="1203802"/>
                <a:ext cx="765658" cy="307777"/>
              </a:xfrm>
              <a:prstGeom prst="rect">
                <a:avLst/>
              </a:prstGeom>
              <a:blipFill>
                <a:blip r:embed="rId15"/>
                <a:stretch>
                  <a:fillRect l="-3279" r="-9836" b="-30769"/>
                </a:stretch>
              </a:blipFill>
              <a:ln w="9525" algn="ctr">
                <a:noFill/>
                <a:miter lim="800000"/>
                <a:headEnd/>
                <a:tailEnd/>
              </a:ln>
              <a:effectLst/>
            </p:spPr>
            <p:txBody>
              <a:bodyPr/>
              <a:lstStyle/>
              <a:p>
                <a:r>
                  <a:rPr lang="en-US">
                    <a:noFill/>
                  </a:rPr>
                  <a:t> </a:t>
                </a:r>
              </a:p>
            </p:txBody>
          </p:sp>
        </mc:Fallback>
      </mc:AlternateContent>
      <p:sp>
        <p:nvSpPr>
          <p:cNvPr id="120" name="右箭头 119">
            <a:extLst>
              <a:ext uri="{FF2B5EF4-FFF2-40B4-BE49-F238E27FC236}">
                <a16:creationId xmlns:a16="http://schemas.microsoft.com/office/drawing/2014/main" id="{6364D49A-9FC6-C542-8F36-9FFDC6D16286}"/>
              </a:ext>
            </a:extLst>
          </p:cNvPr>
          <p:cNvSpPr/>
          <p:nvPr/>
        </p:nvSpPr>
        <p:spPr>
          <a:xfrm>
            <a:off x="3502508" y="1262735"/>
            <a:ext cx="383543" cy="228698"/>
          </a:xfrm>
          <a:prstGeom prst="rightArrow">
            <a:avLst/>
          </a:prstGeom>
          <a:solidFill>
            <a:srgbClr val="4F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6246EC7F-8CC9-1A43-8558-71118B5AEC7E}"/>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121" name="文本框 120">
                <a:extLst>
                  <a:ext uri="{FF2B5EF4-FFF2-40B4-BE49-F238E27FC236}">
                    <a16:creationId xmlns:a16="http://schemas.microsoft.com/office/drawing/2014/main" id="{6246EC7F-8CC9-1A43-8558-71118B5AEC7E}"/>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0D984739-6B38-E847-86F1-70570536FC4A}"/>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122" name="文本框 121">
                <a:extLst>
                  <a:ext uri="{FF2B5EF4-FFF2-40B4-BE49-F238E27FC236}">
                    <a16:creationId xmlns:a16="http://schemas.microsoft.com/office/drawing/2014/main" id="{0D984739-6B38-E847-86F1-70570536FC4A}"/>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1A575622-5D63-9244-BD8C-6AAED1464C2F}"/>
                  </a:ext>
                </a:extLst>
              </p:cNvPr>
              <p:cNvSpPr txBox="1"/>
              <p:nvPr/>
            </p:nvSpPr>
            <p:spPr bwMode="auto">
              <a:xfrm>
                <a:off x="262402" y="5112184"/>
                <a:ext cx="1070614" cy="665760"/>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f>
                        <m:fPr>
                          <m:ctrlPr>
                            <a:rPr lang="en-US" b="1" i="1" dirty="0">
                              <a:solidFill>
                                <a:srgbClr val="FF0000"/>
                              </a:solidFill>
                              <a:latin typeface="Cambria Math" panose="02040503050406030204" pitchFamily="18" charset="0"/>
                            </a:rPr>
                          </m:ctrlPr>
                        </m:fPr>
                        <m:num>
                          <m:acc>
                            <m:accPr>
                              <m:chr m:val="⃗"/>
                              <m:ctrlPr>
                                <a:rPr lang="en-US" altLang="zh-CN" b="1" i="1" dirty="0">
                                  <a:solidFill>
                                    <a:srgbClr val="FF0000"/>
                                  </a:solidFill>
                                  <a:latin typeface="Cambria Math" panose="02040503050406030204" pitchFamily="18" charset="0"/>
                                </a:rPr>
                              </m:ctrlPr>
                            </m:accPr>
                            <m:e>
                              <m:r>
                                <a:rPr lang="en-US" altLang="zh-CN" b="1" i="1" dirty="0">
                                  <a:solidFill>
                                    <a:srgbClr val="FF0000"/>
                                  </a:solidFill>
                                  <a:latin typeface="Cambria Math" panose="02040503050406030204" pitchFamily="18" charset="0"/>
                                </a:rPr>
                                <m:t>𝒓</m:t>
                              </m:r>
                            </m:e>
                          </m:acc>
                          <m:r>
                            <a:rPr lang="en-US" altLang="zh-CN" b="1" i="1" dirty="0">
                              <a:solidFill>
                                <a:srgbClr val="FF0000"/>
                              </a:solidFill>
                              <a:latin typeface="Cambria Math" panose="02040503050406030204" pitchFamily="18" charset="0"/>
                            </a:rPr>
                            <m:t>(</m:t>
                          </m:r>
                          <m:r>
                            <a:rPr lang="en-US" altLang="zh-CN" b="1" i="1" dirty="0">
                              <a:solidFill>
                                <a:srgbClr val="FF0000"/>
                              </a:solidFill>
                              <a:latin typeface="Cambria Math" panose="02040503050406030204" pitchFamily="18" charset="0"/>
                            </a:rPr>
                            <m:t>𝒔</m:t>
                          </m:r>
                          <m:r>
                            <a:rPr lang="en-US" altLang="zh-CN" b="1" i="1" dirty="0">
                              <a:solidFill>
                                <a:srgbClr val="FF0000"/>
                              </a:solidFill>
                              <a:latin typeface="Cambria Math" panose="02040503050406030204" pitchFamily="18" charset="0"/>
                            </a:rPr>
                            <m:t>)</m:t>
                          </m:r>
                        </m:num>
                        <m:den>
                          <m:r>
                            <a:rPr lang="en-US" b="1" i="1" dirty="0">
                              <a:solidFill>
                                <a:srgbClr val="FF0000"/>
                              </a:solidFill>
                              <a:latin typeface="Cambria Math" panose="02040503050406030204" pitchFamily="18" charset="0"/>
                            </a:rPr>
                            <m:t>𝒅</m:t>
                          </m:r>
                          <m:r>
                            <a:rPr lang="en-US" b="1" i="1" dirty="0">
                              <a:solidFill>
                                <a:srgbClr val="FF0000"/>
                              </a:solidFill>
                              <a:latin typeface="Cambria Math" panose="02040503050406030204" pitchFamily="18" charset="0"/>
                            </a:rPr>
                            <m:t>(</m:t>
                          </m:r>
                          <m:r>
                            <a:rPr lang="en-US" b="1" i="1" dirty="0">
                              <a:solidFill>
                                <a:srgbClr val="FF0000"/>
                              </a:solidFill>
                              <a:latin typeface="Cambria Math" panose="02040503050406030204" pitchFamily="18" charset="0"/>
                            </a:rPr>
                            <m:t>𝒔</m:t>
                          </m:r>
                          <m:r>
                            <a:rPr lang="en-US" b="1" i="1" dirty="0">
                              <a:solidFill>
                                <a:srgbClr val="FF0000"/>
                              </a:solidFill>
                              <a:latin typeface="Cambria Math" panose="02040503050406030204" pitchFamily="18" charset="0"/>
                            </a:rPr>
                            <m:t>)</m:t>
                          </m:r>
                        </m:den>
                      </m:f>
                      <m:r>
                        <a:rPr lang="en-US" b="1" i="1" dirty="0">
                          <a:solidFill>
                            <a:srgbClr val="FF0000"/>
                          </a:solidFill>
                          <a:latin typeface="Cambria Math" panose="02040503050406030204" pitchFamily="18" charset="0"/>
                        </a:rPr>
                        <m:t>&lt;</m:t>
                      </m:r>
                      <m:r>
                        <a:rPr lang="en-US" b="1" i="1" dirty="0">
                          <a:solidFill>
                            <a:srgbClr val="FF0000"/>
                          </a:solidFill>
                          <a:latin typeface="Cambria Math" panose="02040503050406030204" pitchFamily="18" charset="0"/>
                        </a:rPr>
                        <m:t>𝜽</m:t>
                      </m:r>
                    </m:oMath>
                  </m:oMathPara>
                </a14:m>
                <a:endParaRPr lang="en-US" b="1" dirty="0">
                  <a:solidFill>
                    <a:srgbClr val="FF0000"/>
                  </a:solidFill>
                </a:endParaRPr>
              </a:p>
            </p:txBody>
          </p:sp>
        </mc:Choice>
        <mc:Fallback xmlns="">
          <p:sp>
            <p:nvSpPr>
              <p:cNvPr id="123" name="文本框 122">
                <a:extLst>
                  <a:ext uri="{FF2B5EF4-FFF2-40B4-BE49-F238E27FC236}">
                    <a16:creationId xmlns:a16="http://schemas.microsoft.com/office/drawing/2014/main" id="{1A575622-5D63-9244-BD8C-6AAED1464C2F}"/>
                  </a:ext>
                </a:extLst>
              </p:cNvPr>
              <p:cNvSpPr txBox="1">
                <a:spLocks noRot="1" noChangeAspect="1" noMove="1" noResize="1" noEditPoints="1" noAdjustHandles="1" noChangeArrowheads="1" noChangeShapeType="1" noTextEdit="1"/>
              </p:cNvSpPr>
              <p:nvPr/>
            </p:nvSpPr>
            <p:spPr bwMode="auto">
              <a:xfrm>
                <a:off x="262402" y="5112184"/>
                <a:ext cx="1070614" cy="665760"/>
              </a:xfrm>
              <a:prstGeom prst="rect">
                <a:avLst/>
              </a:prstGeom>
              <a:blipFill>
                <a:blip r:embed="rId18"/>
                <a:stretch>
                  <a:fillRect l="-4651" r="-3488" b="-14815"/>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3835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Contributions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8D2E0FC6-EE0A-2243-AB37-DACE468063B5}"/>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 name="椭圆 3">
            <a:extLst>
              <a:ext uri="{FF2B5EF4-FFF2-40B4-BE49-F238E27FC236}">
                <a16:creationId xmlns:a16="http://schemas.microsoft.com/office/drawing/2014/main" id="{3385F59B-6F9E-4A47-A663-93CC15373F90}"/>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5" name="直线箭头连接符 4">
            <a:extLst>
              <a:ext uri="{FF2B5EF4-FFF2-40B4-BE49-F238E27FC236}">
                <a16:creationId xmlns:a16="http://schemas.microsoft.com/office/drawing/2014/main" id="{9BBCB81B-349E-E243-B75D-77A5C4DA6B06}"/>
              </a:ext>
            </a:extLst>
          </p:cNvPr>
          <p:cNvCxnSpPr>
            <a:cxnSpLocks/>
            <a:stCxn id="14" idx="6"/>
            <a:endCxn id="4"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 name="椭圆 5">
            <a:extLst>
              <a:ext uri="{FF2B5EF4-FFF2-40B4-BE49-F238E27FC236}">
                <a16:creationId xmlns:a16="http://schemas.microsoft.com/office/drawing/2014/main" id="{6676E627-3C3D-AC49-B8D5-00AB07C5872B}"/>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 name="直线箭头连接符 6">
            <a:extLst>
              <a:ext uri="{FF2B5EF4-FFF2-40B4-BE49-F238E27FC236}">
                <a16:creationId xmlns:a16="http://schemas.microsoft.com/office/drawing/2014/main" id="{7506AAF4-7227-5848-9BD0-12060A37B280}"/>
              </a:ext>
            </a:extLst>
          </p:cNvPr>
          <p:cNvCxnSpPr>
            <a:cxnSpLocks/>
            <a:stCxn id="13" idx="6"/>
            <a:endCxn id="4"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8" name="直线箭头连接符 7">
            <a:extLst>
              <a:ext uri="{FF2B5EF4-FFF2-40B4-BE49-F238E27FC236}">
                <a16:creationId xmlns:a16="http://schemas.microsoft.com/office/drawing/2014/main" id="{6B415B8B-61D7-E34E-887C-23ADFDB51887}"/>
              </a:ext>
            </a:extLst>
          </p:cNvPr>
          <p:cNvCxnSpPr>
            <a:cxnSpLocks/>
            <a:stCxn id="6" idx="6"/>
            <a:endCxn id="4"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5602E790-1A87-2249-B338-05B92B683488}"/>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11" name="直线箭头连接符 10">
            <a:extLst>
              <a:ext uri="{FF2B5EF4-FFF2-40B4-BE49-F238E27FC236}">
                <a16:creationId xmlns:a16="http://schemas.microsoft.com/office/drawing/2014/main" id="{2436A16D-278B-E245-9BFE-9300726235F9}"/>
              </a:ext>
            </a:extLst>
          </p:cNvPr>
          <p:cNvCxnSpPr>
            <a:cxnSpLocks/>
            <a:stCxn id="9" idx="6"/>
            <a:endCxn id="14"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1761B04-CEA9-8047-B35A-F3B119B9814C}"/>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12" name="文本框 11">
                <a:extLst>
                  <a:ext uri="{FF2B5EF4-FFF2-40B4-BE49-F238E27FC236}">
                    <a16:creationId xmlns:a16="http://schemas.microsoft.com/office/drawing/2014/main" id="{11761B04-CEA9-8047-B35A-F3B119B9814C}"/>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13" name="椭圆 12">
            <a:extLst>
              <a:ext uri="{FF2B5EF4-FFF2-40B4-BE49-F238E27FC236}">
                <a16:creationId xmlns:a16="http://schemas.microsoft.com/office/drawing/2014/main" id="{0B9E1376-4E29-4D48-BF9E-7885C3325F12}"/>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4" name="椭圆 13">
            <a:extLst>
              <a:ext uri="{FF2B5EF4-FFF2-40B4-BE49-F238E27FC236}">
                <a16:creationId xmlns:a16="http://schemas.microsoft.com/office/drawing/2014/main" id="{0D3A3C88-ED0B-5740-9561-2C7B3057DCB8}"/>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5" name="椭圆 14">
            <a:extLst>
              <a:ext uri="{FF2B5EF4-FFF2-40B4-BE49-F238E27FC236}">
                <a16:creationId xmlns:a16="http://schemas.microsoft.com/office/drawing/2014/main" id="{C04916D7-204C-1C4F-8FA5-38BA20B87365}"/>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17" name="直线箭头连接符 16">
            <a:extLst>
              <a:ext uri="{FF2B5EF4-FFF2-40B4-BE49-F238E27FC236}">
                <a16:creationId xmlns:a16="http://schemas.microsoft.com/office/drawing/2014/main" id="{D27B504D-E8EC-7642-9155-B8D98F44E940}"/>
              </a:ext>
            </a:extLst>
          </p:cNvPr>
          <p:cNvCxnSpPr>
            <a:cxnSpLocks/>
            <a:stCxn id="3" idx="6"/>
            <a:endCxn id="4"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8A46E450-8F6F-3244-B449-7FFC57FDEF79}"/>
              </a:ext>
            </a:extLst>
          </p:cNvPr>
          <p:cNvCxnSpPr>
            <a:cxnSpLocks/>
            <a:stCxn id="15" idx="6"/>
            <a:endCxn id="4"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49F1B46-8BD0-7744-B932-2E01FD6A5EE2}"/>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19" name="文本框 18">
                <a:extLst>
                  <a:ext uri="{FF2B5EF4-FFF2-40B4-BE49-F238E27FC236}">
                    <a16:creationId xmlns:a16="http://schemas.microsoft.com/office/drawing/2014/main" id="{F49F1B46-8BD0-7744-B932-2E01FD6A5EE2}"/>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F89938A-AC91-1643-B4BF-3DC2E409DE23}"/>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0" name="文本框 19">
                <a:extLst>
                  <a:ext uri="{FF2B5EF4-FFF2-40B4-BE49-F238E27FC236}">
                    <a16:creationId xmlns:a16="http://schemas.microsoft.com/office/drawing/2014/main" id="{6F89938A-AC91-1643-B4BF-3DC2E409DE23}"/>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428A78A2-D302-1046-82D5-CA28572AE7F3}"/>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1" name="文本框 20">
                <a:extLst>
                  <a:ext uri="{FF2B5EF4-FFF2-40B4-BE49-F238E27FC236}">
                    <a16:creationId xmlns:a16="http://schemas.microsoft.com/office/drawing/2014/main" id="{428A78A2-D302-1046-82D5-CA28572AE7F3}"/>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CB6FEE0-3CEF-2D44-B6BC-695C830B2EAA}"/>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2" name="文本框 21">
                <a:extLst>
                  <a:ext uri="{FF2B5EF4-FFF2-40B4-BE49-F238E27FC236}">
                    <a16:creationId xmlns:a16="http://schemas.microsoft.com/office/drawing/2014/main" id="{ECB6FEE0-3CEF-2D44-B6BC-695C830B2EAA}"/>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B241F00-6B59-6F44-96E7-BDF7C35C62AE}"/>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3" name="文本框 22">
                <a:extLst>
                  <a:ext uri="{FF2B5EF4-FFF2-40B4-BE49-F238E27FC236}">
                    <a16:creationId xmlns:a16="http://schemas.microsoft.com/office/drawing/2014/main" id="{CB241F00-6B59-6F44-96E7-BDF7C35C62AE}"/>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97C90C0-A4BC-B542-A2EC-FC2EFB61070C}"/>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24" name="文本框 23">
                <a:extLst>
                  <a:ext uri="{FF2B5EF4-FFF2-40B4-BE49-F238E27FC236}">
                    <a16:creationId xmlns:a16="http://schemas.microsoft.com/office/drawing/2014/main" id="{597C90C0-A4BC-B542-A2EC-FC2EFB61070C}"/>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25" name="文本框 24">
            <a:extLst>
              <a:ext uri="{FF2B5EF4-FFF2-40B4-BE49-F238E27FC236}">
                <a16:creationId xmlns:a16="http://schemas.microsoft.com/office/drawing/2014/main" id="{EEC06979-B05D-E644-BF74-C067D6157069}"/>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9F9542D-83CF-8141-B6B4-36EE4D82F0BF}"/>
                  </a:ext>
                </a:extLst>
              </p:cNvPr>
              <p:cNvSpPr txBox="1"/>
              <p:nvPr/>
            </p:nvSpPr>
            <p:spPr bwMode="auto">
              <a:xfrm flipH="1">
                <a:off x="2877939"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28" name="文本框 27">
                <a:extLst>
                  <a:ext uri="{FF2B5EF4-FFF2-40B4-BE49-F238E27FC236}">
                    <a16:creationId xmlns:a16="http://schemas.microsoft.com/office/drawing/2014/main" id="{E9F9542D-83CF-8141-B6B4-36EE4D82F0BF}"/>
                  </a:ext>
                </a:extLst>
              </p:cNvPr>
              <p:cNvSpPr txBox="1">
                <a:spLocks noRot="1" noChangeAspect="1" noMove="1" noResize="1" noEditPoints="1" noAdjustHandles="1" noChangeArrowheads="1" noChangeShapeType="1" noTextEdit="1"/>
              </p:cNvSpPr>
              <p:nvPr/>
            </p:nvSpPr>
            <p:spPr bwMode="auto">
              <a:xfrm flipH="1">
                <a:off x="2877939"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5EB2FBC-9E64-1044-9C96-8E0181AB8FCB}"/>
                  </a:ext>
                </a:extLst>
              </p:cNvPr>
              <p:cNvSpPr txBox="1"/>
              <p:nvPr/>
            </p:nvSpPr>
            <p:spPr bwMode="auto">
              <a:xfrm flipH="1">
                <a:off x="2930295"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29" name="文本框 28">
                <a:extLst>
                  <a:ext uri="{FF2B5EF4-FFF2-40B4-BE49-F238E27FC236}">
                    <a16:creationId xmlns:a16="http://schemas.microsoft.com/office/drawing/2014/main" id="{85EB2FBC-9E64-1044-9C96-8E0181AB8FCB}"/>
                  </a:ext>
                </a:extLst>
              </p:cNvPr>
              <p:cNvSpPr txBox="1">
                <a:spLocks noRot="1" noChangeAspect="1" noMove="1" noResize="1" noEditPoints="1" noAdjustHandles="1" noChangeArrowheads="1" noChangeShapeType="1" noTextEdit="1"/>
              </p:cNvSpPr>
              <p:nvPr/>
            </p:nvSpPr>
            <p:spPr bwMode="auto">
              <a:xfrm flipH="1">
                <a:off x="2930295"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1F627DB-DC8A-1D49-8C82-29586C205CAD}"/>
                  </a:ext>
                </a:extLst>
              </p:cNvPr>
              <p:cNvSpPr txBox="1"/>
              <p:nvPr/>
            </p:nvSpPr>
            <p:spPr bwMode="auto">
              <a:xfrm>
                <a:off x="2883391"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30" name="文本框 29">
                <a:extLst>
                  <a:ext uri="{FF2B5EF4-FFF2-40B4-BE49-F238E27FC236}">
                    <a16:creationId xmlns:a16="http://schemas.microsoft.com/office/drawing/2014/main" id="{91F627DB-DC8A-1D49-8C82-29586C205CAD}"/>
                  </a:ext>
                </a:extLst>
              </p:cNvPr>
              <p:cNvSpPr txBox="1">
                <a:spLocks noRot="1" noChangeAspect="1" noMove="1" noResize="1" noEditPoints="1" noAdjustHandles="1" noChangeArrowheads="1" noChangeShapeType="1" noTextEdit="1"/>
              </p:cNvSpPr>
              <p:nvPr/>
            </p:nvSpPr>
            <p:spPr bwMode="auto">
              <a:xfrm>
                <a:off x="2883391" y="4319164"/>
                <a:ext cx="369310" cy="399574"/>
              </a:xfrm>
              <a:prstGeom prst="rect">
                <a:avLst/>
              </a:prstGeom>
              <a:blipFill>
                <a:blip r:embed="rId13"/>
                <a:stretch>
                  <a:fillRect r="-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FBC6CE5-598F-804C-9CB1-C1BCB8AC6040}"/>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32" name="文本框 31">
                <a:extLst>
                  <a:ext uri="{FF2B5EF4-FFF2-40B4-BE49-F238E27FC236}">
                    <a16:creationId xmlns:a16="http://schemas.microsoft.com/office/drawing/2014/main" id="{BFBC6CE5-598F-804C-9CB1-C1BCB8AC6040}"/>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5"/>
                <a:stretch>
                  <a:fillRect r="-39474"/>
                </a:stretch>
              </a:blipFill>
              <a:ln w="9525" algn="ctr">
                <a:noFill/>
                <a:miter lim="800000"/>
                <a:headEnd/>
                <a:tailEnd/>
              </a:ln>
              <a:effectLst/>
            </p:spPr>
            <p:txBody>
              <a:bodyPr/>
              <a:lstStyle/>
              <a:p>
                <a:r>
                  <a:rPr lang="en-US">
                    <a:noFill/>
                  </a:rPr>
                  <a:t> </a:t>
                </a:r>
              </a:p>
            </p:txBody>
          </p:sp>
        </mc:Fallback>
      </mc:AlternateContent>
      <p:sp>
        <p:nvSpPr>
          <p:cNvPr id="37" name="AutoShape 10">
            <a:extLst>
              <a:ext uri="{FF2B5EF4-FFF2-40B4-BE49-F238E27FC236}">
                <a16:creationId xmlns:a16="http://schemas.microsoft.com/office/drawing/2014/main" id="{06193E42-A98B-664D-82EE-4D8EB4005CCA}"/>
              </a:ext>
            </a:extLst>
          </p:cNvPr>
          <p:cNvSpPr>
            <a:spLocks noChangeArrowheads="1"/>
          </p:cNvSpPr>
          <p:nvPr/>
        </p:nvSpPr>
        <p:spPr bwMode="gray">
          <a:xfrm>
            <a:off x="5363740" y="1793001"/>
            <a:ext cx="7810140" cy="324612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 proposed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EdgePush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for SSPPR queries on weighted graphs.</a:t>
            </a:r>
          </a:p>
        </p:txBody>
      </p:sp>
      <mc:AlternateContent xmlns:mc="http://schemas.openxmlformats.org/markup-compatibility/2006">
        <mc:Choice xmlns:a14="http://schemas.microsoft.com/office/drawing/2010/main" Requires="a14">
          <p:sp>
            <p:nvSpPr>
              <p:cNvPr id="35" name="文本框 34">
                <a:extLst>
                  <a:ext uri="{FF2B5EF4-FFF2-40B4-BE49-F238E27FC236}">
                    <a16:creationId xmlns:a16="http://schemas.microsoft.com/office/drawing/2014/main" id="{F9053328-5C94-8944-AC33-8B5E0E960AFC}"/>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p:sp>
            <p:nvSpPr>
              <p:cNvPr id="35" name="文本框 34">
                <a:extLst>
                  <a:ext uri="{FF2B5EF4-FFF2-40B4-BE49-F238E27FC236}">
                    <a16:creationId xmlns:a16="http://schemas.microsoft.com/office/drawing/2014/main" id="{F9053328-5C94-8944-AC33-8B5E0E960AFC}"/>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文本框 35">
                <a:extLst>
                  <a:ext uri="{FF2B5EF4-FFF2-40B4-BE49-F238E27FC236}">
                    <a16:creationId xmlns:a16="http://schemas.microsoft.com/office/drawing/2014/main" id="{8DF1A00E-9C2A-5D49-A6F2-474A30B18984}"/>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p:sp>
            <p:nvSpPr>
              <p:cNvPr id="36" name="文本框 35">
                <a:extLst>
                  <a:ext uri="{FF2B5EF4-FFF2-40B4-BE49-F238E27FC236}">
                    <a16:creationId xmlns:a16="http://schemas.microsoft.com/office/drawing/2014/main" id="{8DF1A00E-9C2A-5D49-A6F2-474A30B18984}"/>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66412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Contributions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8D2E0FC6-EE0A-2243-AB37-DACE468063B5}"/>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 name="椭圆 3">
            <a:extLst>
              <a:ext uri="{FF2B5EF4-FFF2-40B4-BE49-F238E27FC236}">
                <a16:creationId xmlns:a16="http://schemas.microsoft.com/office/drawing/2014/main" id="{3385F59B-6F9E-4A47-A663-93CC15373F90}"/>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5" name="直线箭头连接符 4">
            <a:extLst>
              <a:ext uri="{FF2B5EF4-FFF2-40B4-BE49-F238E27FC236}">
                <a16:creationId xmlns:a16="http://schemas.microsoft.com/office/drawing/2014/main" id="{9BBCB81B-349E-E243-B75D-77A5C4DA6B06}"/>
              </a:ext>
            </a:extLst>
          </p:cNvPr>
          <p:cNvCxnSpPr>
            <a:cxnSpLocks/>
            <a:stCxn id="14" idx="6"/>
            <a:endCxn id="4"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 name="椭圆 5">
            <a:extLst>
              <a:ext uri="{FF2B5EF4-FFF2-40B4-BE49-F238E27FC236}">
                <a16:creationId xmlns:a16="http://schemas.microsoft.com/office/drawing/2014/main" id="{6676E627-3C3D-AC49-B8D5-00AB07C5872B}"/>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 name="直线箭头连接符 6">
            <a:extLst>
              <a:ext uri="{FF2B5EF4-FFF2-40B4-BE49-F238E27FC236}">
                <a16:creationId xmlns:a16="http://schemas.microsoft.com/office/drawing/2014/main" id="{7506AAF4-7227-5848-9BD0-12060A37B280}"/>
              </a:ext>
            </a:extLst>
          </p:cNvPr>
          <p:cNvCxnSpPr>
            <a:cxnSpLocks/>
            <a:stCxn id="13" idx="6"/>
            <a:endCxn id="4"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8" name="直线箭头连接符 7">
            <a:extLst>
              <a:ext uri="{FF2B5EF4-FFF2-40B4-BE49-F238E27FC236}">
                <a16:creationId xmlns:a16="http://schemas.microsoft.com/office/drawing/2014/main" id="{6B415B8B-61D7-E34E-887C-23ADFDB51887}"/>
              </a:ext>
            </a:extLst>
          </p:cNvPr>
          <p:cNvCxnSpPr>
            <a:cxnSpLocks/>
            <a:stCxn id="6" idx="6"/>
            <a:endCxn id="4"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5602E790-1A87-2249-B338-05B92B683488}"/>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11" name="直线箭头连接符 10">
            <a:extLst>
              <a:ext uri="{FF2B5EF4-FFF2-40B4-BE49-F238E27FC236}">
                <a16:creationId xmlns:a16="http://schemas.microsoft.com/office/drawing/2014/main" id="{2436A16D-278B-E245-9BFE-9300726235F9}"/>
              </a:ext>
            </a:extLst>
          </p:cNvPr>
          <p:cNvCxnSpPr>
            <a:cxnSpLocks/>
            <a:stCxn id="9" idx="6"/>
            <a:endCxn id="14"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1761B04-CEA9-8047-B35A-F3B119B9814C}"/>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12" name="文本框 11">
                <a:extLst>
                  <a:ext uri="{FF2B5EF4-FFF2-40B4-BE49-F238E27FC236}">
                    <a16:creationId xmlns:a16="http://schemas.microsoft.com/office/drawing/2014/main" id="{11761B04-CEA9-8047-B35A-F3B119B9814C}"/>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13" name="椭圆 12">
            <a:extLst>
              <a:ext uri="{FF2B5EF4-FFF2-40B4-BE49-F238E27FC236}">
                <a16:creationId xmlns:a16="http://schemas.microsoft.com/office/drawing/2014/main" id="{0B9E1376-4E29-4D48-BF9E-7885C3325F12}"/>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4" name="椭圆 13">
            <a:extLst>
              <a:ext uri="{FF2B5EF4-FFF2-40B4-BE49-F238E27FC236}">
                <a16:creationId xmlns:a16="http://schemas.microsoft.com/office/drawing/2014/main" id="{0D3A3C88-ED0B-5740-9561-2C7B3057DCB8}"/>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5" name="椭圆 14">
            <a:extLst>
              <a:ext uri="{FF2B5EF4-FFF2-40B4-BE49-F238E27FC236}">
                <a16:creationId xmlns:a16="http://schemas.microsoft.com/office/drawing/2014/main" id="{C04916D7-204C-1C4F-8FA5-38BA20B87365}"/>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C5F274A-F1B5-A24B-A2D8-7D4B716E0912}"/>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16" name="文本框 15">
                <a:extLst>
                  <a:ext uri="{FF2B5EF4-FFF2-40B4-BE49-F238E27FC236}">
                    <a16:creationId xmlns:a16="http://schemas.microsoft.com/office/drawing/2014/main" id="{7C5F274A-F1B5-A24B-A2D8-7D4B716E0912}"/>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17" name="直线箭头连接符 16">
            <a:extLst>
              <a:ext uri="{FF2B5EF4-FFF2-40B4-BE49-F238E27FC236}">
                <a16:creationId xmlns:a16="http://schemas.microsoft.com/office/drawing/2014/main" id="{D27B504D-E8EC-7642-9155-B8D98F44E940}"/>
              </a:ext>
            </a:extLst>
          </p:cNvPr>
          <p:cNvCxnSpPr>
            <a:cxnSpLocks/>
            <a:stCxn id="3" idx="6"/>
            <a:endCxn id="4"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8A46E450-8F6F-3244-B449-7FFC57FDEF79}"/>
              </a:ext>
            </a:extLst>
          </p:cNvPr>
          <p:cNvCxnSpPr>
            <a:cxnSpLocks/>
            <a:stCxn id="15" idx="6"/>
            <a:endCxn id="4"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49F1B46-8BD0-7744-B932-2E01FD6A5EE2}"/>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19" name="文本框 18">
                <a:extLst>
                  <a:ext uri="{FF2B5EF4-FFF2-40B4-BE49-F238E27FC236}">
                    <a16:creationId xmlns:a16="http://schemas.microsoft.com/office/drawing/2014/main" id="{F49F1B46-8BD0-7744-B932-2E01FD6A5EE2}"/>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F89938A-AC91-1643-B4BF-3DC2E409DE23}"/>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0" name="文本框 19">
                <a:extLst>
                  <a:ext uri="{FF2B5EF4-FFF2-40B4-BE49-F238E27FC236}">
                    <a16:creationId xmlns:a16="http://schemas.microsoft.com/office/drawing/2014/main" id="{6F89938A-AC91-1643-B4BF-3DC2E409DE23}"/>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428A78A2-D302-1046-82D5-CA28572AE7F3}"/>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1" name="文本框 20">
                <a:extLst>
                  <a:ext uri="{FF2B5EF4-FFF2-40B4-BE49-F238E27FC236}">
                    <a16:creationId xmlns:a16="http://schemas.microsoft.com/office/drawing/2014/main" id="{428A78A2-D302-1046-82D5-CA28572AE7F3}"/>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CB6FEE0-3CEF-2D44-B6BC-695C830B2EAA}"/>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2" name="文本框 21">
                <a:extLst>
                  <a:ext uri="{FF2B5EF4-FFF2-40B4-BE49-F238E27FC236}">
                    <a16:creationId xmlns:a16="http://schemas.microsoft.com/office/drawing/2014/main" id="{ECB6FEE0-3CEF-2D44-B6BC-695C830B2EAA}"/>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B241F00-6B59-6F44-96E7-BDF7C35C62AE}"/>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3" name="文本框 22">
                <a:extLst>
                  <a:ext uri="{FF2B5EF4-FFF2-40B4-BE49-F238E27FC236}">
                    <a16:creationId xmlns:a16="http://schemas.microsoft.com/office/drawing/2014/main" id="{CB241F00-6B59-6F44-96E7-BDF7C35C62AE}"/>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97C90C0-A4BC-B542-A2EC-FC2EFB61070C}"/>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24" name="文本框 23">
                <a:extLst>
                  <a:ext uri="{FF2B5EF4-FFF2-40B4-BE49-F238E27FC236}">
                    <a16:creationId xmlns:a16="http://schemas.microsoft.com/office/drawing/2014/main" id="{597C90C0-A4BC-B542-A2EC-FC2EFB61070C}"/>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25" name="文本框 24">
            <a:extLst>
              <a:ext uri="{FF2B5EF4-FFF2-40B4-BE49-F238E27FC236}">
                <a16:creationId xmlns:a16="http://schemas.microsoft.com/office/drawing/2014/main" id="{EEC06979-B05D-E644-BF74-C067D6157069}"/>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p:cxnSp>
        <p:nvCxnSpPr>
          <p:cNvPr id="26" name="直线箭头连接符 25">
            <a:extLst>
              <a:ext uri="{FF2B5EF4-FFF2-40B4-BE49-F238E27FC236}">
                <a16:creationId xmlns:a16="http://schemas.microsoft.com/office/drawing/2014/main" id="{13A68BD1-FE1B-FB4E-8E68-F8AEFFCC6BD1}"/>
              </a:ext>
            </a:extLst>
          </p:cNvPr>
          <p:cNvCxnSpPr>
            <a:cxnSpLocks/>
          </p:cNvCxnSpPr>
          <p:nvPr/>
        </p:nvCxnSpPr>
        <p:spPr>
          <a:xfrm flipH="1">
            <a:off x="1059032" y="2053898"/>
            <a:ext cx="1838397" cy="2587793"/>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7" name="椭圆 26">
            <a:extLst>
              <a:ext uri="{FF2B5EF4-FFF2-40B4-BE49-F238E27FC236}">
                <a16:creationId xmlns:a16="http://schemas.microsoft.com/office/drawing/2014/main" id="{AAD140B5-29AC-EC40-ACF7-B1848FABC585}"/>
              </a:ext>
            </a:extLst>
          </p:cNvPr>
          <p:cNvSpPr/>
          <p:nvPr/>
        </p:nvSpPr>
        <p:spPr>
          <a:xfrm flipH="1">
            <a:off x="2881636" y="1860031"/>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9F9542D-83CF-8141-B6B4-36EE4D82F0BF}"/>
                  </a:ext>
                </a:extLst>
              </p:cNvPr>
              <p:cNvSpPr txBox="1"/>
              <p:nvPr/>
            </p:nvSpPr>
            <p:spPr bwMode="auto">
              <a:xfrm flipH="1">
                <a:off x="2877939"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28" name="文本框 27">
                <a:extLst>
                  <a:ext uri="{FF2B5EF4-FFF2-40B4-BE49-F238E27FC236}">
                    <a16:creationId xmlns:a16="http://schemas.microsoft.com/office/drawing/2014/main" id="{E9F9542D-83CF-8141-B6B4-36EE4D82F0BF}"/>
                  </a:ext>
                </a:extLst>
              </p:cNvPr>
              <p:cNvSpPr txBox="1">
                <a:spLocks noRot="1" noChangeAspect="1" noMove="1" noResize="1" noEditPoints="1" noAdjustHandles="1" noChangeArrowheads="1" noChangeShapeType="1" noTextEdit="1"/>
              </p:cNvSpPr>
              <p:nvPr/>
            </p:nvSpPr>
            <p:spPr bwMode="auto">
              <a:xfrm flipH="1">
                <a:off x="2877939"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5EB2FBC-9E64-1044-9C96-8E0181AB8FCB}"/>
                  </a:ext>
                </a:extLst>
              </p:cNvPr>
              <p:cNvSpPr txBox="1"/>
              <p:nvPr/>
            </p:nvSpPr>
            <p:spPr bwMode="auto">
              <a:xfrm flipH="1">
                <a:off x="2930295"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29" name="文本框 28">
                <a:extLst>
                  <a:ext uri="{FF2B5EF4-FFF2-40B4-BE49-F238E27FC236}">
                    <a16:creationId xmlns:a16="http://schemas.microsoft.com/office/drawing/2014/main" id="{85EB2FBC-9E64-1044-9C96-8E0181AB8FCB}"/>
                  </a:ext>
                </a:extLst>
              </p:cNvPr>
              <p:cNvSpPr txBox="1">
                <a:spLocks noRot="1" noChangeAspect="1" noMove="1" noResize="1" noEditPoints="1" noAdjustHandles="1" noChangeArrowheads="1" noChangeShapeType="1" noTextEdit="1"/>
              </p:cNvSpPr>
              <p:nvPr/>
            </p:nvSpPr>
            <p:spPr bwMode="auto">
              <a:xfrm flipH="1">
                <a:off x="2930295"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1F627DB-DC8A-1D49-8C82-29586C205CAD}"/>
                  </a:ext>
                </a:extLst>
              </p:cNvPr>
              <p:cNvSpPr txBox="1"/>
              <p:nvPr/>
            </p:nvSpPr>
            <p:spPr bwMode="auto">
              <a:xfrm>
                <a:off x="2883391"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30" name="文本框 29">
                <a:extLst>
                  <a:ext uri="{FF2B5EF4-FFF2-40B4-BE49-F238E27FC236}">
                    <a16:creationId xmlns:a16="http://schemas.microsoft.com/office/drawing/2014/main" id="{91F627DB-DC8A-1D49-8C82-29586C205CAD}"/>
                  </a:ext>
                </a:extLst>
              </p:cNvPr>
              <p:cNvSpPr txBox="1">
                <a:spLocks noRot="1" noChangeAspect="1" noMove="1" noResize="1" noEditPoints="1" noAdjustHandles="1" noChangeArrowheads="1" noChangeShapeType="1" noTextEdit="1"/>
              </p:cNvSpPr>
              <p:nvPr/>
            </p:nvSpPr>
            <p:spPr bwMode="auto">
              <a:xfrm>
                <a:off x="2883391" y="4319164"/>
                <a:ext cx="369310" cy="399574"/>
              </a:xfrm>
              <a:prstGeom prst="rect">
                <a:avLst/>
              </a:prstGeom>
              <a:blipFill>
                <a:blip r:embed="rId13"/>
                <a:stretch>
                  <a:fillRect r="-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E4FD55D-18C6-3743-BDD0-9B5DB8F7AB36}"/>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31" name="文本框 30">
                <a:extLst>
                  <a:ext uri="{FF2B5EF4-FFF2-40B4-BE49-F238E27FC236}">
                    <a16:creationId xmlns:a16="http://schemas.microsoft.com/office/drawing/2014/main" id="{3E4FD55D-18C6-3743-BDD0-9B5DB8F7AB36}"/>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FBC6CE5-598F-804C-9CB1-C1BCB8AC6040}"/>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32" name="文本框 31">
                <a:extLst>
                  <a:ext uri="{FF2B5EF4-FFF2-40B4-BE49-F238E27FC236}">
                    <a16:creationId xmlns:a16="http://schemas.microsoft.com/office/drawing/2014/main" id="{BFBC6CE5-598F-804C-9CB1-C1BCB8AC6040}"/>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5"/>
                <a:stretch>
                  <a:fillRect r="-39474"/>
                </a:stretch>
              </a:blipFill>
              <a:ln w="9525" algn="ctr">
                <a:noFill/>
                <a:miter lim="800000"/>
                <a:headEnd/>
                <a:tailEnd/>
              </a:ln>
              <a:effectLst/>
            </p:spPr>
            <p:txBody>
              <a:bodyPr/>
              <a:lstStyle/>
              <a:p>
                <a:r>
                  <a:rPr lang="en-US">
                    <a:noFill/>
                  </a:rPr>
                  <a:t> </a:t>
                </a:r>
              </a:p>
            </p:txBody>
          </p:sp>
        </mc:Fallback>
      </mc:AlternateContent>
      <p:cxnSp>
        <p:nvCxnSpPr>
          <p:cNvPr id="33" name="直线箭头连接符 32">
            <a:extLst>
              <a:ext uri="{FF2B5EF4-FFF2-40B4-BE49-F238E27FC236}">
                <a16:creationId xmlns:a16="http://schemas.microsoft.com/office/drawing/2014/main" id="{216C9868-C3DE-734E-B8A3-266AFE066CF9}"/>
              </a:ext>
            </a:extLst>
          </p:cNvPr>
          <p:cNvCxnSpPr>
            <a:cxnSpLocks/>
          </p:cNvCxnSpPr>
          <p:nvPr/>
        </p:nvCxnSpPr>
        <p:spPr>
          <a:xfrm flipH="1">
            <a:off x="3290225" y="2063674"/>
            <a:ext cx="756877" cy="9464"/>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34" name="椭圆 33">
            <a:extLst>
              <a:ext uri="{FF2B5EF4-FFF2-40B4-BE49-F238E27FC236}">
                <a16:creationId xmlns:a16="http://schemas.microsoft.com/office/drawing/2014/main" id="{CE91710C-AEFA-9546-9266-65F0E54A9B03}"/>
              </a:ext>
            </a:extLst>
          </p:cNvPr>
          <p:cNvSpPr/>
          <p:nvPr/>
        </p:nvSpPr>
        <p:spPr>
          <a:xfrm flipH="1">
            <a:off x="4017904" y="1864336"/>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mc:Choice xmlns:a14="http://schemas.microsoft.com/office/drawing/2010/main" Requires="a14">
          <p:sp>
            <p:nvSpPr>
              <p:cNvPr id="37" name="AutoShape 10">
                <a:extLst>
                  <a:ext uri="{FF2B5EF4-FFF2-40B4-BE49-F238E27FC236}">
                    <a16:creationId xmlns:a16="http://schemas.microsoft.com/office/drawing/2014/main" id="{06193E42-A98B-664D-82EE-4D8EB4005CCA}"/>
                  </a:ext>
                </a:extLst>
              </p:cNvPr>
              <p:cNvSpPr>
                <a:spLocks noChangeArrowheads="1"/>
              </p:cNvSpPr>
              <p:nvPr/>
            </p:nvSpPr>
            <p:spPr bwMode="gray">
              <a:xfrm>
                <a:off x="5363740" y="1793001"/>
                <a:ext cx="7810140" cy="324612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 proposed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EdgePush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for SSPPR queries on weighted graphs.</a:t>
                </a:r>
              </a:p>
              <a:p>
                <a:pPr marL="360000" lvl="1" indent="-342900" eaLnBrk="0" hangingPunct="0">
                  <a:spcBef>
                    <a:spcPts val="300"/>
                  </a:spcBef>
                  <a:buSzPct val="80000"/>
                  <a:buFont typeface="Wingdings" pitchFamily="2" charset="2"/>
                  <a:buChar char="Ø"/>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EdgePush decomposes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atomic </a:t>
                </a:r>
                <a:r>
                  <a:rPr lang="en-US" altLang="zh-CN" sz="2200" b="1"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operation of LocalPush into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separate </a:t>
                </a:r>
                <a:r>
                  <a:rPr lang="en-US" altLang="zh-CN" sz="2200" b="1"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edge-based push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operations. </a:t>
                </a:r>
              </a:p>
              <a:p>
                <a:pPr marL="869503" lvl="2" indent="-342900" eaLnBrk="0" hangingPunct="0">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node level granularity </a:t>
                </a:r>
                <a14:m>
                  <m:oMath xmlns:m="http://schemas.openxmlformats.org/officeDocument/2006/math">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edge level granularity</a:t>
                </a:r>
              </a:p>
            </p:txBody>
          </p:sp>
        </mc:Choice>
        <mc:Fallback>
          <p:sp>
            <p:nvSpPr>
              <p:cNvPr id="37" name="AutoShape 10">
                <a:extLst>
                  <a:ext uri="{FF2B5EF4-FFF2-40B4-BE49-F238E27FC236}">
                    <a16:creationId xmlns:a16="http://schemas.microsoft.com/office/drawing/2014/main" id="{06193E42-A98B-664D-82EE-4D8EB4005CCA}"/>
                  </a:ext>
                </a:extLst>
              </p:cNvPr>
              <p:cNvSpPr>
                <a:spLocks noRot="1" noChangeAspect="1" noMove="1" noResize="1" noEditPoints="1" noAdjustHandles="1" noChangeArrowheads="1" noChangeShapeType="1" noTextEdit="1"/>
              </p:cNvSpPr>
              <p:nvPr/>
            </p:nvSpPr>
            <p:spPr bwMode="gray">
              <a:xfrm>
                <a:off x="5363740" y="1793001"/>
                <a:ext cx="7810140" cy="3246121"/>
              </a:xfrm>
              <a:prstGeom prst="roundRect">
                <a:avLst>
                  <a:gd name="adj" fmla="val 0"/>
                </a:avLst>
              </a:prstGeom>
              <a:blipFill>
                <a:blip r:embed="rId16"/>
                <a:stretch>
                  <a:fillRect l="-325" t="-1172" r="-325"/>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1827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Contributions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8D2E0FC6-EE0A-2243-AB37-DACE468063B5}"/>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4" name="椭圆 3">
            <a:extLst>
              <a:ext uri="{FF2B5EF4-FFF2-40B4-BE49-F238E27FC236}">
                <a16:creationId xmlns:a16="http://schemas.microsoft.com/office/drawing/2014/main" id="{3385F59B-6F9E-4A47-A663-93CC15373F90}"/>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5" name="直线箭头连接符 4">
            <a:extLst>
              <a:ext uri="{FF2B5EF4-FFF2-40B4-BE49-F238E27FC236}">
                <a16:creationId xmlns:a16="http://schemas.microsoft.com/office/drawing/2014/main" id="{9BBCB81B-349E-E243-B75D-77A5C4DA6B06}"/>
              </a:ext>
            </a:extLst>
          </p:cNvPr>
          <p:cNvCxnSpPr>
            <a:cxnSpLocks/>
            <a:stCxn id="14" idx="6"/>
            <a:endCxn id="4"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 name="椭圆 5">
            <a:extLst>
              <a:ext uri="{FF2B5EF4-FFF2-40B4-BE49-F238E27FC236}">
                <a16:creationId xmlns:a16="http://schemas.microsoft.com/office/drawing/2014/main" id="{6676E627-3C3D-AC49-B8D5-00AB07C5872B}"/>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 name="直线箭头连接符 6">
            <a:extLst>
              <a:ext uri="{FF2B5EF4-FFF2-40B4-BE49-F238E27FC236}">
                <a16:creationId xmlns:a16="http://schemas.microsoft.com/office/drawing/2014/main" id="{7506AAF4-7227-5848-9BD0-12060A37B280}"/>
              </a:ext>
            </a:extLst>
          </p:cNvPr>
          <p:cNvCxnSpPr>
            <a:cxnSpLocks/>
            <a:stCxn id="13" idx="6"/>
            <a:endCxn id="4"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8" name="直线箭头连接符 7">
            <a:extLst>
              <a:ext uri="{FF2B5EF4-FFF2-40B4-BE49-F238E27FC236}">
                <a16:creationId xmlns:a16="http://schemas.microsoft.com/office/drawing/2014/main" id="{6B415B8B-61D7-E34E-887C-23ADFDB51887}"/>
              </a:ext>
            </a:extLst>
          </p:cNvPr>
          <p:cNvCxnSpPr>
            <a:cxnSpLocks/>
            <a:stCxn id="6" idx="6"/>
            <a:endCxn id="4"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5602E790-1A87-2249-B338-05B92B683488}"/>
              </a:ext>
            </a:extLst>
          </p:cNvPr>
          <p:cNvSpPr/>
          <p:nvPr/>
        </p:nvSpPr>
        <p:spPr>
          <a:xfrm flipH="1">
            <a:off x="4027463" y="1860031"/>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11" name="直线箭头连接符 10">
            <a:extLst>
              <a:ext uri="{FF2B5EF4-FFF2-40B4-BE49-F238E27FC236}">
                <a16:creationId xmlns:a16="http://schemas.microsoft.com/office/drawing/2014/main" id="{2436A16D-278B-E245-9BFE-9300726235F9}"/>
              </a:ext>
            </a:extLst>
          </p:cNvPr>
          <p:cNvCxnSpPr>
            <a:cxnSpLocks/>
            <a:stCxn id="9" idx="6"/>
            <a:endCxn id="14" idx="2"/>
          </p:cNvCxnSpPr>
          <p:nvPr/>
        </p:nvCxnSpPr>
        <p:spPr>
          <a:xfrm flipH="1">
            <a:off x="3270586" y="2055493"/>
            <a:ext cx="756877" cy="9464"/>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1761B04-CEA9-8047-B35A-F3B119B9814C}"/>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12" name="文本框 11">
                <a:extLst>
                  <a:ext uri="{FF2B5EF4-FFF2-40B4-BE49-F238E27FC236}">
                    <a16:creationId xmlns:a16="http://schemas.microsoft.com/office/drawing/2014/main" id="{11761B04-CEA9-8047-B35A-F3B119B9814C}"/>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13" name="椭圆 12">
            <a:extLst>
              <a:ext uri="{FF2B5EF4-FFF2-40B4-BE49-F238E27FC236}">
                <a16:creationId xmlns:a16="http://schemas.microsoft.com/office/drawing/2014/main" id="{0B9E1376-4E29-4D48-BF9E-7885C3325F12}"/>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4" name="椭圆 13">
            <a:extLst>
              <a:ext uri="{FF2B5EF4-FFF2-40B4-BE49-F238E27FC236}">
                <a16:creationId xmlns:a16="http://schemas.microsoft.com/office/drawing/2014/main" id="{0D3A3C88-ED0B-5740-9561-2C7B3057DCB8}"/>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15" name="椭圆 14">
            <a:extLst>
              <a:ext uri="{FF2B5EF4-FFF2-40B4-BE49-F238E27FC236}">
                <a16:creationId xmlns:a16="http://schemas.microsoft.com/office/drawing/2014/main" id="{C04916D7-204C-1C4F-8FA5-38BA20B87365}"/>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C5F274A-F1B5-A24B-A2D8-7D4B716E0912}"/>
                  </a:ext>
                </a:extLst>
              </p:cNvPr>
              <p:cNvSpPr txBox="1"/>
              <p:nvPr/>
            </p:nvSpPr>
            <p:spPr bwMode="auto">
              <a:xfrm flipH="1">
                <a:off x="3988186" y="1819753"/>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altLang="zh-CN" sz="2000" b="0" i="1" dirty="0">
                          <a:solidFill>
                            <a:prstClr val="black"/>
                          </a:solidFill>
                          <a:latin typeface="Cambria Math" panose="02040503050406030204" pitchFamily="18" charset="0"/>
                        </a:rPr>
                        <m:t>𝑤</m:t>
                      </m:r>
                    </m:oMath>
                  </m:oMathPara>
                </a14:m>
                <a:endParaRPr lang="en-US" sz="2000" b="0" dirty="0">
                  <a:solidFill>
                    <a:prstClr val="black"/>
                  </a:solidFill>
                </a:endParaRPr>
              </a:p>
            </p:txBody>
          </p:sp>
        </mc:Choice>
        <mc:Fallback xmlns="">
          <p:sp>
            <p:nvSpPr>
              <p:cNvPr id="16" name="文本框 15">
                <a:extLst>
                  <a:ext uri="{FF2B5EF4-FFF2-40B4-BE49-F238E27FC236}">
                    <a16:creationId xmlns:a16="http://schemas.microsoft.com/office/drawing/2014/main" id="{7C5F274A-F1B5-A24B-A2D8-7D4B716E0912}"/>
                  </a:ext>
                </a:extLst>
              </p:cNvPr>
              <p:cNvSpPr txBox="1">
                <a:spLocks noRot="1" noChangeAspect="1" noMove="1" noResize="1" noEditPoints="1" noAdjustHandles="1" noChangeArrowheads="1" noChangeShapeType="1" noTextEdit="1"/>
              </p:cNvSpPr>
              <p:nvPr/>
            </p:nvSpPr>
            <p:spPr bwMode="auto">
              <a:xfrm flipH="1">
                <a:off x="3988186" y="1819753"/>
                <a:ext cx="471177" cy="433354"/>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cxnSp>
        <p:nvCxnSpPr>
          <p:cNvPr id="17" name="直线箭头连接符 16">
            <a:extLst>
              <a:ext uri="{FF2B5EF4-FFF2-40B4-BE49-F238E27FC236}">
                <a16:creationId xmlns:a16="http://schemas.microsoft.com/office/drawing/2014/main" id="{D27B504D-E8EC-7642-9155-B8D98F44E940}"/>
              </a:ext>
            </a:extLst>
          </p:cNvPr>
          <p:cNvCxnSpPr>
            <a:cxnSpLocks/>
            <a:stCxn id="3" idx="6"/>
            <a:endCxn id="4"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8A46E450-8F6F-3244-B449-7FFC57FDEF79}"/>
              </a:ext>
            </a:extLst>
          </p:cNvPr>
          <p:cNvCxnSpPr>
            <a:cxnSpLocks/>
            <a:stCxn id="15" idx="6"/>
            <a:endCxn id="4"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49F1B46-8BD0-7744-B932-2E01FD6A5EE2}"/>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chemeClr val="tx1"/>
                          </a:solidFill>
                          <a:latin typeface="Cambria Math" panose="02040503050406030204" pitchFamily="18" charset="0"/>
                        </a:rPr>
                        <m:t>𝟏</m:t>
                      </m:r>
                      <m:r>
                        <a:rPr kumimoji="1" lang="en-US" altLang="zh-CN" sz="1800" b="1" i="1" dirty="0">
                          <a:solidFill>
                            <a:schemeClr val="tx1"/>
                          </a:solidFill>
                          <a:latin typeface="Cambria Math" panose="02040503050406030204" pitchFamily="18" charset="0"/>
                        </a:rPr>
                        <m:t>−</m:t>
                      </m:r>
                      <m:f>
                        <m:fPr>
                          <m:ctrlPr>
                            <a:rPr kumimoji="1" lang="en-US" altLang="zh-CN" sz="1800" b="1" i="1" dirty="0">
                              <a:solidFill>
                                <a:schemeClr val="tx1"/>
                              </a:solidFill>
                              <a:latin typeface="Cambria Math" panose="02040503050406030204" pitchFamily="18" charset="0"/>
                            </a:rPr>
                          </m:ctrlPr>
                        </m:fPr>
                        <m:num>
                          <m:r>
                            <a:rPr kumimoji="1" lang="en-US" altLang="zh-CN" sz="1800" b="1" i="1" dirty="0">
                              <a:solidFill>
                                <a:schemeClr val="tx1"/>
                              </a:solidFill>
                              <a:latin typeface="Cambria Math" panose="02040503050406030204" pitchFamily="18" charset="0"/>
                            </a:rPr>
                            <m:t>𝟏</m:t>
                          </m:r>
                        </m:num>
                        <m:den>
                          <m:r>
                            <a:rPr kumimoji="1" lang="en-US" altLang="zh-CN" sz="1800" b="1" i="1" dirty="0">
                              <a:solidFill>
                                <a:schemeClr val="tx1"/>
                              </a:solidFill>
                              <a:latin typeface="Cambria Math" panose="02040503050406030204" pitchFamily="18" charset="0"/>
                            </a:rPr>
                            <m:t>𝒏</m:t>
                          </m:r>
                        </m:den>
                      </m:f>
                    </m:oMath>
                  </m:oMathPara>
                </a14:m>
                <a:endParaRPr kumimoji="1" lang="zh-CN" altLang="en-US" sz="1800" b="1" dirty="0">
                  <a:solidFill>
                    <a:schemeClr val="tx1"/>
                  </a:solidFill>
                </a:endParaRPr>
              </a:p>
            </p:txBody>
          </p:sp>
        </mc:Choice>
        <mc:Fallback xmlns="">
          <p:sp>
            <p:nvSpPr>
              <p:cNvPr id="19" name="文本框 18">
                <a:extLst>
                  <a:ext uri="{FF2B5EF4-FFF2-40B4-BE49-F238E27FC236}">
                    <a16:creationId xmlns:a16="http://schemas.microsoft.com/office/drawing/2014/main" id="{F49F1B46-8BD0-7744-B932-2E01FD6A5EE2}"/>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F89938A-AC91-1643-B4BF-3DC2E409DE23}"/>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0" name="文本框 19">
                <a:extLst>
                  <a:ext uri="{FF2B5EF4-FFF2-40B4-BE49-F238E27FC236}">
                    <a16:creationId xmlns:a16="http://schemas.microsoft.com/office/drawing/2014/main" id="{6F89938A-AC91-1643-B4BF-3DC2E409DE23}"/>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6"/>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428A78A2-D302-1046-82D5-CA28572AE7F3}"/>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1" name="文本框 20">
                <a:extLst>
                  <a:ext uri="{FF2B5EF4-FFF2-40B4-BE49-F238E27FC236}">
                    <a16:creationId xmlns:a16="http://schemas.microsoft.com/office/drawing/2014/main" id="{428A78A2-D302-1046-82D5-CA28572AE7F3}"/>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CB6FEE0-3CEF-2D44-B6BC-695C830B2EAA}"/>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2" name="文本框 21">
                <a:extLst>
                  <a:ext uri="{FF2B5EF4-FFF2-40B4-BE49-F238E27FC236}">
                    <a16:creationId xmlns:a16="http://schemas.microsoft.com/office/drawing/2014/main" id="{ECB6FEE0-3CEF-2D44-B6BC-695C830B2EAA}"/>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B241F00-6B59-6F44-96E7-BDF7C35C62AE}"/>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23" name="文本框 22">
                <a:extLst>
                  <a:ext uri="{FF2B5EF4-FFF2-40B4-BE49-F238E27FC236}">
                    <a16:creationId xmlns:a16="http://schemas.microsoft.com/office/drawing/2014/main" id="{CB241F00-6B59-6F44-96E7-BDF7C35C62AE}"/>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97C90C0-A4BC-B542-A2EC-FC2EFB61070C}"/>
                  </a:ext>
                </a:extLst>
              </p:cNvPr>
              <p:cNvSpPr txBox="1"/>
              <p:nvPr/>
            </p:nvSpPr>
            <p:spPr>
              <a:xfrm>
                <a:off x="3446823" y="1685326"/>
                <a:ext cx="3835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dirty="0">
                          <a:solidFill>
                            <a:schemeClr val="tx1"/>
                          </a:solidFill>
                          <a:latin typeface="Cambria Math" panose="02040503050406030204" pitchFamily="18" charset="0"/>
                        </a:rPr>
                        <m:t>𝟏</m:t>
                      </m:r>
                    </m:oMath>
                  </m:oMathPara>
                </a14:m>
                <a:endParaRPr kumimoji="1" lang="zh-CN" altLang="en-US" sz="1600" b="1" dirty="0">
                  <a:solidFill>
                    <a:schemeClr val="tx1"/>
                  </a:solidFill>
                </a:endParaRPr>
              </a:p>
            </p:txBody>
          </p:sp>
        </mc:Choice>
        <mc:Fallback xmlns="">
          <p:sp>
            <p:nvSpPr>
              <p:cNvPr id="24" name="文本框 23">
                <a:extLst>
                  <a:ext uri="{FF2B5EF4-FFF2-40B4-BE49-F238E27FC236}">
                    <a16:creationId xmlns:a16="http://schemas.microsoft.com/office/drawing/2014/main" id="{597C90C0-A4BC-B542-A2EC-FC2EFB61070C}"/>
                  </a:ext>
                </a:extLst>
              </p:cNvPr>
              <p:cNvSpPr txBox="1">
                <a:spLocks noRot="1" noChangeAspect="1" noMove="1" noResize="1" noEditPoints="1" noAdjustHandles="1" noChangeArrowheads="1" noChangeShapeType="1" noTextEdit="1"/>
              </p:cNvSpPr>
              <p:nvPr/>
            </p:nvSpPr>
            <p:spPr>
              <a:xfrm>
                <a:off x="3446823" y="1685326"/>
                <a:ext cx="383543" cy="338554"/>
              </a:xfrm>
              <a:prstGeom prst="rect">
                <a:avLst/>
              </a:prstGeom>
              <a:blipFill>
                <a:blip r:embed="rId10"/>
                <a:stretch>
                  <a:fillRect/>
                </a:stretch>
              </a:blipFill>
            </p:spPr>
            <p:txBody>
              <a:bodyPr/>
              <a:lstStyle/>
              <a:p>
                <a:r>
                  <a:rPr lang="en-US">
                    <a:noFill/>
                  </a:rPr>
                  <a:t> </a:t>
                </a:r>
              </a:p>
            </p:txBody>
          </p:sp>
        </mc:Fallback>
      </mc:AlternateContent>
      <p:sp>
        <p:nvSpPr>
          <p:cNvPr id="25" name="文本框 24">
            <a:extLst>
              <a:ext uri="{FF2B5EF4-FFF2-40B4-BE49-F238E27FC236}">
                <a16:creationId xmlns:a16="http://schemas.microsoft.com/office/drawing/2014/main" id="{EEC06979-B05D-E644-BF74-C067D6157069}"/>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p:cxnSp>
        <p:nvCxnSpPr>
          <p:cNvPr id="26" name="直线箭头连接符 25">
            <a:extLst>
              <a:ext uri="{FF2B5EF4-FFF2-40B4-BE49-F238E27FC236}">
                <a16:creationId xmlns:a16="http://schemas.microsoft.com/office/drawing/2014/main" id="{13A68BD1-FE1B-FB4E-8E68-F8AEFFCC6BD1}"/>
              </a:ext>
            </a:extLst>
          </p:cNvPr>
          <p:cNvCxnSpPr>
            <a:cxnSpLocks/>
          </p:cNvCxnSpPr>
          <p:nvPr/>
        </p:nvCxnSpPr>
        <p:spPr>
          <a:xfrm flipH="1">
            <a:off x="1059032" y="2053898"/>
            <a:ext cx="1838397" cy="2587793"/>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7" name="椭圆 26">
            <a:extLst>
              <a:ext uri="{FF2B5EF4-FFF2-40B4-BE49-F238E27FC236}">
                <a16:creationId xmlns:a16="http://schemas.microsoft.com/office/drawing/2014/main" id="{AAD140B5-29AC-EC40-ACF7-B1848FABC585}"/>
              </a:ext>
            </a:extLst>
          </p:cNvPr>
          <p:cNvSpPr/>
          <p:nvPr/>
        </p:nvSpPr>
        <p:spPr>
          <a:xfrm flipH="1">
            <a:off x="2881636" y="1860031"/>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9F9542D-83CF-8141-B6B4-36EE4D82F0BF}"/>
                  </a:ext>
                </a:extLst>
              </p:cNvPr>
              <p:cNvSpPr txBox="1"/>
              <p:nvPr/>
            </p:nvSpPr>
            <p:spPr bwMode="auto">
              <a:xfrm flipH="1">
                <a:off x="2877939"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28" name="文本框 27">
                <a:extLst>
                  <a:ext uri="{FF2B5EF4-FFF2-40B4-BE49-F238E27FC236}">
                    <a16:creationId xmlns:a16="http://schemas.microsoft.com/office/drawing/2014/main" id="{E9F9542D-83CF-8141-B6B4-36EE4D82F0BF}"/>
                  </a:ext>
                </a:extLst>
              </p:cNvPr>
              <p:cNvSpPr txBox="1">
                <a:spLocks noRot="1" noChangeAspect="1" noMove="1" noResize="1" noEditPoints="1" noAdjustHandles="1" noChangeArrowheads="1" noChangeShapeType="1" noTextEdit="1"/>
              </p:cNvSpPr>
              <p:nvPr/>
            </p:nvSpPr>
            <p:spPr bwMode="auto">
              <a:xfrm flipH="1">
                <a:off x="2877939" y="3074290"/>
                <a:ext cx="471177" cy="431002"/>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5EB2FBC-9E64-1044-9C96-8E0181AB8FCB}"/>
                  </a:ext>
                </a:extLst>
              </p:cNvPr>
              <p:cNvSpPr txBox="1"/>
              <p:nvPr/>
            </p:nvSpPr>
            <p:spPr bwMode="auto">
              <a:xfrm flipH="1">
                <a:off x="2930295"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29" name="文本框 28">
                <a:extLst>
                  <a:ext uri="{FF2B5EF4-FFF2-40B4-BE49-F238E27FC236}">
                    <a16:creationId xmlns:a16="http://schemas.microsoft.com/office/drawing/2014/main" id="{85EB2FBC-9E64-1044-9C96-8E0181AB8FCB}"/>
                  </a:ext>
                </a:extLst>
              </p:cNvPr>
              <p:cNvSpPr txBox="1">
                <a:spLocks noRot="1" noChangeAspect="1" noMove="1" noResize="1" noEditPoints="1" noAdjustHandles="1" noChangeArrowheads="1" noChangeShapeType="1" noTextEdit="1"/>
              </p:cNvSpPr>
              <p:nvPr/>
            </p:nvSpPr>
            <p:spPr bwMode="auto">
              <a:xfrm flipH="1">
                <a:off x="2930295" y="6824217"/>
                <a:ext cx="471177" cy="433354"/>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1F627DB-DC8A-1D49-8C82-29586C205CAD}"/>
                  </a:ext>
                </a:extLst>
              </p:cNvPr>
              <p:cNvSpPr txBox="1"/>
              <p:nvPr/>
            </p:nvSpPr>
            <p:spPr bwMode="auto">
              <a:xfrm>
                <a:off x="2883391"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30" name="文本框 29">
                <a:extLst>
                  <a:ext uri="{FF2B5EF4-FFF2-40B4-BE49-F238E27FC236}">
                    <a16:creationId xmlns:a16="http://schemas.microsoft.com/office/drawing/2014/main" id="{91F627DB-DC8A-1D49-8C82-29586C205CAD}"/>
                  </a:ext>
                </a:extLst>
              </p:cNvPr>
              <p:cNvSpPr txBox="1">
                <a:spLocks noRot="1" noChangeAspect="1" noMove="1" noResize="1" noEditPoints="1" noAdjustHandles="1" noChangeArrowheads="1" noChangeShapeType="1" noTextEdit="1"/>
              </p:cNvSpPr>
              <p:nvPr/>
            </p:nvSpPr>
            <p:spPr bwMode="auto">
              <a:xfrm>
                <a:off x="2883391" y="4319164"/>
                <a:ext cx="369310" cy="399574"/>
              </a:xfrm>
              <a:prstGeom prst="rect">
                <a:avLst/>
              </a:prstGeom>
              <a:blipFill>
                <a:blip r:embed="rId13"/>
                <a:stretch>
                  <a:fillRect r="-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E4FD55D-18C6-3743-BDD0-9B5DB8F7AB36}"/>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31" name="文本框 30">
                <a:extLst>
                  <a:ext uri="{FF2B5EF4-FFF2-40B4-BE49-F238E27FC236}">
                    <a16:creationId xmlns:a16="http://schemas.microsoft.com/office/drawing/2014/main" id="{3E4FD55D-18C6-3743-BDD0-9B5DB8F7AB36}"/>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FBC6CE5-598F-804C-9CB1-C1BCB8AC6040}"/>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32" name="文本框 31">
                <a:extLst>
                  <a:ext uri="{FF2B5EF4-FFF2-40B4-BE49-F238E27FC236}">
                    <a16:creationId xmlns:a16="http://schemas.microsoft.com/office/drawing/2014/main" id="{BFBC6CE5-598F-804C-9CB1-C1BCB8AC6040}"/>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15"/>
                <a:stretch>
                  <a:fillRect r="-39474"/>
                </a:stretch>
              </a:blipFill>
              <a:ln w="9525" algn="ctr">
                <a:noFill/>
                <a:miter lim="800000"/>
                <a:headEnd/>
                <a:tailEnd/>
              </a:ln>
              <a:effectLst/>
            </p:spPr>
            <p:txBody>
              <a:bodyPr/>
              <a:lstStyle/>
              <a:p>
                <a:r>
                  <a:rPr lang="en-US">
                    <a:noFill/>
                  </a:rPr>
                  <a:t> </a:t>
                </a:r>
              </a:p>
            </p:txBody>
          </p:sp>
        </mc:Fallback>
      </mc:AlternateContent>
      <p:cxnSp>
        <p:nvCxnSpPr>
          <p:cNvPr id="33" name="直线箭头连接符 32">
            <a:extLst>
              <a:ext uri="{FF2B5EF4-FFF2-40B4-BE49-F238E27FC236}">
                <a16:creationId xmlns:a16="http://schemas.microsoft.com/office/drawing/2014/main" id="{216C9868-C3DE-734E-B8A3-266AFE066CF9}"/>
              </a:ext>
            </a:extLst>
          </p:cNvPr>
          <p:cNvCxnSpPr>
            <a:cxnSpLocks/>
          </p:cNvCxnSpPr>
          <p:nvPr/>
        </p:nvCxnSpPr>
        <p:spPr>
          <a:xfrm flipH="1">
            <a:off x="3290225" y="2063674"/>
            <a:ext cx="756877" cy="9464"/>
          </a:xfrm>
          <a:prstGeom prst="straightConnector1">
            <a:avLst/>
          </a:prstGeom>
          <a:ln w="5715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34" name="椭圆 33">
            <a:extLst>
              <a:ext uri="{FF2B5EF4-FFF2-40B4-BE49-F238E27FC236}">
                <a16:creationId xmlns:a16="http://schemas.microsoft.com/office/drawing/2014/main" id="{CE91710C-AEFA-9546-9266-65F0E54A9B03}"/>
              </a:ext>
            </a:extLst>
          </p:cNvPr>
          <p:cNvSpPr/>
          <p:nvPr/>
        </p:nvSpPr>
        <p:spPr>
          <a:xfrm flipH="1">
            <a:off x="4017904" y="1864336"/>
            <a:ext cx="392647" cy="390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mc:AlternateContent xmlns:mc="http://schemas.openxmlformats.org/markup-compatibility/2006" xmlns:a14="http://schemas.microsoft.com/office/drawing/2010/main">
        <mc:Choice Requires="a14">
          <p:sp>
            <p:nvSpPr>
              <p:cNvPr id="37" name="AutoShape 10">
                <a:extLst>
                  <a:ext uri="{FF2B5EF4-FFF2-40B4-BE49-F238E27FC236}">
                    <a16:creationId xmlns:a16="http://schemas.microsoft.com/office/drawing/2014/main" id="{06193E42-A98B-664D-82EE-4D8EB4005CCA}"/>
                  </a:ext>
                </a:extLst>
              </p:cNvPr>
              <p:cNvSpPr>
                <a:spLocks noChangeArrowheads="1"/>
              </p:cNvSpPr>
              <p:nvPr/>
            </p:nvSpPr>
            <p:spPr bwMode="gray">
              <a:xfrm>
                <a:off x="5363740" y="1793001"/>
                <a:ext cx="7810140" cy="3246121"/>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 proposed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EdgePush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for SSPPR queries on weighted graphs.</a:t>
                </a:r>
              </a:p>
              <a:p>
                <a:pPr marL="360000" lvl="1" indent="-342900" eaLnBrk="0" hangingPunct="0">
                  <a:spcBef>
                    <a:spcPts val="300"/>
                  </a:spcBef>
                  <a:buSzPct val="80000"/>
                  <a:buFont typeface="Wingdings" pitchFamily="2" charset="2"/>
                  <a:buChar char="Ø"/>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EdgePush decomposes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atomic </a:t>
                </a:r>
                <a:r>
                  <a:rPr lang="en-US" altLang="zh-CN" sz="2200" b="1"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operation of LocalPush into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separate </a:t>
                </a:r>
                <a:r>
                  <a:rPr lang="en-US" altLang="zh-CN" sz="2200" b="1"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edge-based push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operations. </a:t>
                </a:r>
              </a:p>
              <a:p>
                <a:pPr marL="869503" lvl="2" indent="-342900" eaLnBrk="0" hangingPunct="0">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node level granularity </a:t>
                </a:r>
                <a14:m>
                  <m:oMath xmlns:m="http://schemas.openxmlformats.org/officeDocument/2006/math">
                    <m:r>
                      <a:rPr lang="en-US" altLang="zh-CN"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the edge level granularity</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EdgePush admits a fine-grained individual termination threshold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𝜽</m:t>
                    </m:r>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𝒖</m:t>
                    </m:r>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𝒗</m:t>
                    </m:r>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for each edge</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37" name="AutoShape 10">
                <a:extLst>
                  <a:ext uri="{FF2B5EF4-FFF2-40B4-BE49-F238E27FC236}">
                    <a16:creationId xmlns:a16="http://schemas.microsoft.com/office/drawing/2014/main" id="{06193E42-A98B-664D-82EE-4D8EB4005CCA}"/>
                  </a:ext>
                </a:extLst>
              </p:cNvPr>
              <p:cNvSpPr>
                <a:spLocks noRot="1" noChangeAspect="1" noMove="1" noResize="1" noEditPoints="1" noAdjustHandles="1" noChangeArrowheads="1" noChangeShapeType="1" noTextEdit="1"/>
              </p:cNvSpPr>
              <p:nvPr/>
            </p:nvSpPr>
            <p:spPr bwMode="gray">
              <a:xfrm>
                <a:off x="5363740" y="1793001"/>
                <a:ext cx="7810140" cy="3246121"/>
              </a:xfrm>
              <a:prstGeom prst="roundRect">
                <a:avLst>
                  <a:gd name="adj" fmla="val 0"/>
                </a:avLst>
              </a:prstGeom>
              <a:blipFill>
                <a:blip r:embed="rId16"/>
                <a:stretch>
                  <a:fillRect l="-325" t="-1172" r="-1461"/>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2139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Edge-based Push Operation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659BFE3-64DB-9543-8546-51F467FC3480}"/>
                  </a:ext>
                </a:extLst>
              </p:cNvPr>
              <p:cNvSpPr txBox="1"/>
              <p:nvPr/>
            </p:nvSpPr>
            <p:spPr>
              <a:xfrm>
                <a:off x="5100390" y="2068937"/>
                <a:ext cx="8037625"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Node Income </a:t>
                </a:r>
                <a14:m>
                  <m:oMath xmlns:m="http://schemas.openxmlformats.org/officeDocument/2006/math">
                    <m:acc>
                      <m:accPr>
                        <m:chr m:val="⃗"/>
                        <m:ctrlPr>
                          <a:rPr lang="en-US" altLang="zh-CN" b="1" i="1">
                            <a:latin typeface="Cambria Math" panose="02040503050406030204" pitchFamily="18" charset="0"/>
                            <a:ea typeface="楷体" panose="02010609060101010101" pitchFamily="49" charset="-122"/>
                          </a:rPr>
                        </m:ctrlPr>
                      </m:accPr>
                      <m:e>
                        <m:r>
                          <a:rPr lang="en-US" altLang="zh-CN" b="1" i="1">
                            <a:latin typeface="Cambria Math" panose="02040503050406030204" pitchFamily="18" charset="0"/>
                            <a:ea typeface="楷体" panose="02010609060101010101" pitchFamily="49" charset="-122"/>
                          </a:rPr>
                          <m:t>𝒒</m:t>
                        </m:r>
                      </m:e>
                    </m:acc>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𝒔</m:t>
                    </m:r>
                    <m:r>
                      <a:rPr lang="en-US" altLang="zh-CN" b="1" i="1">
                        <a:latin typeface="Cambria Math" panose="02040503050406030204" pitchFamily="18" charset="0"/>
                        <a:ea typeface="楷体" panose="02010609060101010101" pitchFamily="49" charset="-122"/>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received </a:t>
                </a:r>
                <a:r>
                  <a:rPr lang="en-US" altLang="zh-CN" b="1">
                    <a:latin typeface="Times New Roman" panose="02020603050405020304" pitchFamily="18" charset="0"/>
                    <a:ea typeface="楷体" panose="02010609060101010101" pitchFamily="49" charset="-122"/>
                    <a:cs typeface="Times New Roman" panose="02020603050405020304" pitchFamily="18" charset="0"/>
                  </a:rPr>
                  <a:t>by node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b="0">
                    <a:latin typeface="Times New Roman" panose="02020603050405020304" pitchFamily="18" charset="0"/>
                    <a:ea typeface="楷体" panose="02010609060101010101" pitchFamily="49" charset="-122"/>
                    <a:cs typeface="Times New Roman" panose="02020603050405020304" pitchFamily="18" charset="0"/>
                  </a:rPr>
                  <a:t>so far. </a:t>
                </a:r>
              </a:p>
              <a:p>
                <a:endParaRPr lang="en-US" altLang="zh-CN" sz="1000" b="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Expense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𝑸</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that has been transferred from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endParaRPr lang="en-US" altLang="zh-CN" sz="10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Residue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𝑹</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probability mass that is to be transferred from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d>
                      <m:d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e>
                    </m:d>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at the moment.</a:t>
                </a:r>
              </a:p>
            </p:txBody>
          </p:sp>
        </mc:Choice>
        <mc:Fallback xmlns="">
          <p:sp>
            <p:nvSpPr>
              <p:cNvPr id="21" name="文本框 20">
                <a:extLst>
                  <a:ext uri="{FF2B5EF4-FFF2-40B4-BE49-F238E27FC236}">
                    <a16:creationId xmlns:a16="http://schemas.microsoft.com/office/drawing/2014/main" id="{B659BFE3-64DB-9543-8546-51F467FC3480}"/>
                  </a:ext>
                </a:extLst>
              </p:cNvPr>
              <p:cNvSpPr txBox="1">
                <a:spLocks noRot="1" noChangeAspect="1" noMove="1" noResize="1" noEditPoints="1" noAdjustHandles="1" noChangeArrowheads="1" noChangeShapeType="1" noTextEdit="1"/>
              </p:cNvSpPr>
              <p:nvPr/>
            </p:nvSpPr>
            <p:spPr>
              <a:xfrm>
                <a:off x="5100390" y="2068937"/>
                <a:ext cx="8037625" cy="1938992"/>
              </a:xfrm>
              <a:prstGeom prst="rect">
                <a:avLst/>
              </a:prstGeom>
              <a:blipFill>
                <a:blip r:embed="rId3"/>
                <a:stretch>
                  <a:fillRect l="-631" t="-1299" r="-158"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D0C5AD4-24CE-5E43-B0F6-2D8A97C7E665}"/>
                  </a:ext>
                </a:extLst>
              </p:cNvPr>
              <p:cNvSpPr txBox="1"/>
              <p:nvPr/>
            </p:nvSpPr>
            <p:spPr bwMode="auto">
              <a:xfrm>
                <a:off x="7029387" y="4127252"/>
                <a:ext cx="3960043"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𝑠𝑢</m:t>
                          </m:r>
                        </m:sub>
                      </m:sSub>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1−</m:t>
                          </m:r>
                          <m:r>
                            <a:rPr lang="en-US" altLang="zh-CN" b="0"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b="0"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r>
                        <a:rPr lang="en-US" altLang="zh-CN" b="0"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𝑠𝑢</m:t>
                              </m:r>
                            </m:sub>
                          </m:sSub>
                        </m:num>
                        <m:den>
                          <m:r>
                            <a:rPr lang="en-US" altLang="zh-CN" b="0"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den>
                      </m:f>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𝑠𝑢</m:t>
                          </m:r>
                        </m:sub>
                      </m:sSub>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9" name="文本框 48">
                <a:extLst>
                  <a:ext uri="{FF2B5EF4-FFF2-40B4-BE49-F238E27FC236}">
                    <a16:creationId xmlns:a16="http://schemas.microsoft.com/office/drawing/2014/main" id="{CD0C5AD4-24CE-5E43-B0F6-2D8A97C7E665}"/>
                  </a:ext>
                </a:extLst>
              </p:cNvPr>
              <p:cNvSpPr txBox="1">
                <a:spLocks noRot="1" noChangeAspect="1" noMove="1" noResize="1" noEditPoints="1" noAdjustHandles="1" noChangeArrowheads="1" noChangeShapeType="1" noTextEdit="1"/>
              </p:cNvSpPr>
              <p:nvPr/>
            </p:nvSpPr>
            <p:spPr bwMode="auto">
              <a:xfrm>
                <a:off x="7029387" y="4127252"/>
                <a:ext cx="3960043" cy="714042"/>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sp>
        <p:nvSpPr>
          <p:cNvPr id="50" name="椭圆 49">
            <a:extLst>
              <a:ext uri="{FF2B5EF4-FFF2-40B4-BE49-F238E27FC236}">
                <a16:creationId xmlns:a16="http://schemas.microsoft.com/office/drawing/2014/main" id="{79B23163-4051-2144-8AF4-62C2372E04D7}"/>
              </a:ext>
            </a:extLst>
          </p:cNvPr>
          <p:cNvSpPr/>
          <p:nvPr/>
        </p:nvSpPr>
        <p:spPr>
          <a:xfrm flipH="1">
            <a:off x="3128665" y="22801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1" name="椭圆 50">
            <a:extLst>
              <a:ext uri="{FF2B5EF4-FFF2-40B4-BE49-F238E27FC236}">
                <a16:creationId xmlns:a16="http://schemas.microsoft.com/office/drawing/2014/main" id="{B1BC66B4-CA61-0B44-98CA-F44F5FE7F29D}"/>
              </a:ext>
            </a:extLst>
          </p:cNvPr>
          <p:cNvSpPr/>
          <p:nvPr/>
        </p:nvSpPr>
        <p:spPr>
          <a:xfrm flipH="1">
            <a:off x="1558545" y="367885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2" name="直线箭头连接符 51">
            <a:extLst>
              <a:ext uri="{FF2B5EF4-FFF2-40B4-BE49-F238E27FC236}">
                <a16:creationId xmlns:a16="http://schemas.microsoft.com/office/drawing/2014/main" id="{D3633410-3A22-FF4A-9298-EC0C4988E219}"/>
              </a:ext>
            </a:extLst>
          </p:cNvPr>
          <p:cNvCxnSpPr>
            <a:cxnSpLocks/>
            <a:stCxn id="50" idx="6"/>
            <a:endCxn id="51" idx="1"/>
          </p:cNvCxnSpPr>
          <p:nvPr/>
        </p:nvCxnSpPr>
        <p:spPr>
          <a:xfrm flipH="1">
            <a:off x="1865858" y="2461343"/>
            <a:ext cx="1262807" cy="127058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3" name="椭圆 52">
            <a:extLst>
              <a:ext uri="{FF2B5EF4-FFF2-40B4-BE49-F238E27FC236}">
                <a16:creationId xmlns:a16="http://schemas.microsoft.com/office/drawing/2014/main" id="{47A80B9A-F142-7445-AFDE-8A06CE10E6F0}"/>
              </a:ext>
            </a:extLst>
          </p:cNvPr>
          <p:cNvSpPr/>
          <p:nvPr/>
        </p:nvSpPr>
        <p:spPr>
          <a:xfrm flipH="1">
            <a:off x="3398833" y="366160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4" name="椭圆 53">
            <a:extLst>
              <a:ext uri="{FF2B5EF4-FFF2-40B4-BE49-F238E27FC236}">
                <a16:creationId xmlns:a16="http://schemas.microsoft.com/office/drawing/2014/main" id="{AB16FA9B-B8BD-5142-A7B2-7BD5A9F8868F}"/>
              </a:ext>
            </a:extLst>
          </p:cNvPr>
          <p:cNvSpPr/>
          <p:nvPr/>
        </p:nvSpPr>
        <p:spPr>
          <a:xfrm flipH="1">
            <a:off x="3099217" y="498393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5" name="直线箭头连接符 54">
            <a:extLst>
              <a:ext uri="{FF2B5EF4-FFF2-40B4-BE49-F238E27FC236}">
                <a16:creationId xmlns:a16="http://schemas.microsoft.com/office/drawing/2014/main" id="{C79DFE89-08FA-DC40-8E41-D473D8AF79B9}"/>
              </a:ext>
            </a:extLst>
          </p:cNvPr>
          <p:cNvCxnSpPr>
            <a:cxnSpLocks/>
            <a:stCxn id="53" idx="6"/>
            <a:endCxn id="51" idx="2"/>
          </p:cNvCxnSpPr>
          <p:nvPr/>
        </p:nvCxnSpPr>
        <p:spPr>
          <a:xfrm flipH="1">
            <a:off x="1918585" y="3842809"/>
            <a:ext cx="1480248" cy="1725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3DDACCBA-3CD6-4D40-8098-C8F9260464E9}"/>
              </a:ext>
            </a:extLst>
          </p:cNvPr>
          <p:cNvCxnSpPr>
            <a:cxnSpLocks/>
            <a:stCxn id="54" idx="7"/>
            <a:endCxn id="51" idx="3"/>
          </p:cNvCxnSpPr>
          <p:nvPr/>
        </p:nvCxnSpPr>
        <p:spPr>
          <a:xfrm flipH="1" flipV="1">
            <a:off x="1865858" y="3988197"/>
            <a:ext cx="1286086" cy="104881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CEE3F022-3316-B143-8B64-9BEA4CCE7F8E}"/>
                  </a:ext>
                </a:extLst>
              </p:cNvPr>
              <p:cNvSpPr txBox="1"/>
              <p:nvPr/>
            </p:nvSpPr>
            <p:spPr bwMode="auto">
              <a:xfrm flipH="1">
                <a:off x="1522541" y="3576981"/>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57" name="文本框 56">
                <a:extLst>
                  <a:ext uri="{FF2B5EF4-FFF2-40B4-BE49-F238E27FC236}">
                    <a16:creationId xmlns:a16="http://schemas.microsoft.com/office/drawing/2014/main" id="{CEE3F022-3316-B143-8B64-9BEA4CCE7F8E}"/>
                  </a:ext>
                </a:extLst>
              </p:cNvPr>
              <p:cNvSpPr txBox="1">
                <a:spLocks noRot="1" noChangeAspect="1" noMove="1" noResize="1" noEditPoints="1" noAdjustHandles="1" noChangeArrowheads="1" noChangeShapeType="1" noTextEdit="1"/>
              </p:cNvSpPr>
              <p:nvPr/>
            </p:nvSpPr>
            <p:spPr bwMode="auto">
              <a:xfrm flipH="1">
                <a:off x="1522541" y="3576981"/>
                <a:ext cx="432048" cy="461130"/>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FE61F14B-A38F-2B4B-8D7E-D2DAFFFC6EFE}"/>
                  </a:ext>
                </a:extLst>
              </p:cNvPr>
              <p:cNvSpPr txBox="1"/>
              <p:nvPr/>
            </p:nvSpPr>
            <p:spPr bwMode="auto">
              <a:xfrm flipH="1">
                <a:off x="3085521" y="2196441"/>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58" name="文本框 57">
                <a:extLst>
                  <a:ext uri="{FF2B5EF4-FFF2-40B4-BE49-F238E27FC236}">
                    <a16:creationId xmlns:a16="http://schemas.microsoft.com/office/drawing/2014/main" id="{FE61F14B-A38F-2B4B-8D7E-D2DAFFFC6EFE}"/>
                  </a:ext>
                </a:extLst>
              </p:cNvPr>
              <p:cNvSpPr txBox="1">
                <a:spLocks noRot="1" noChangeAspect="1" noMove="1" noResize="1" noEditPoints="1" noAdjustHandles="1" noChangeArrowheads="1" noChangeShapeType="1" noTextEdit="1"/>
              </p:cNvSpPr>
              <p:nvPr/>
            </p:nvSpPr>
            <p:spPr bwMode="auto">
              <a:xfrm flipH="1">
                <a:off x="3085521" y="2196441"/>
                <a:ext cx="432048" cy="462348"/>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568F42DD-5D4D-CA4E-9E7B-B71566F3D3B7}"/>
                  </a:ext>
                </a:extLst>
              </p:cNvPr>
              <p:cNvSpPr txBox="1"/>
              <p:nvPr/>
            </p:nvSpPr>
            <p:spPr bwMode="auto">
              <a:xfrm>
                <a:off x="2043004" y="2763458"/>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59" name="文本框 58">
                <a:extLst>
                  <a:ext uri="{FF2B5EF4-FFF2-40B4-BE49-F238E27FC236}">
                    <a16:creationId xmlns:a16="http://schemas.microsoft.com/office/drawing/2014/main" id="{568F42DD-5D4D-CA4E-9E7B-B71566F3D3B7}"/>
                  </a:ext>
                </a:extLst>
              </p:cNvPr>
              <p:cNvSpPr txBox="1">
                <a:spLocks noRot="1" noChangeAspect="1" noMove="1" noResize="1" noEditPoints="1" noAdjustHandles="1" noChangeArrowheads="1" noChangeShapeType="1" noTextEdit="1"/>
              </p:cNvSpPr>
              <p:nvPr/>
            </p:nvSpPr>
            <p:spPr bwMode="auto">
              <a:xfrm>
                <a:off x="2043004" y="2763458"/>
                <a:ext cx="465897" cy="307777"/>
              </a:xfrm>
              <a:prstGeom prst="rect">
                <a:avLst/>
              </a:prstGeom>
              <a:blipFill>
                <a:blip r:embed="rId7"/>
                <a:stretch>
                  <a:fillRect l="-7895"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E0A843F7-B231-8343-8AE9-92FD84635728}"/>
                  </a:ext>
                </a:extLst>
              </p:cNvPr>
              <p:cNvSpPr txBox="1"/>
              <p:nvPr/>
            </p:nvSpPr>
            <p:spPr bwMode="auto">
              <a:xfrm>
                <a:off x="2433984" y="3519961"/>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60" name="文本框 59">
                <a:extLst>
                  <a:ext uri="{FF2B5EF4-FFF2-40B4-BE49-F238E27FC236}">
                    <a16:creationId xmlns:a16="http://schemas.microsoft.com/office/drawing/2014/main" id="{E0A843F7-B231-8343-8AE9-92FD84635728}"/>
                  </a:ext>
                </a:extLst>
              </p:cNvPr>
              <p:cNvSpPr txBox="1">
                <a:spLocks noRot="1" noChangeAspect="1" noMove="1" noResize="1" noEditPoints="1" noAdjustHandles="1" noChangeArrowheads="1" noChangeShapeType="1" noTextEdit="1"/>
              </p:cNvSpPr>
              <p:nvPr/>
            </p:nvSpPr>
            <p:spPr bwMode="auto">
              <a:xfrm>
                <a:off x="2433984" y="3519961"/>
                <a:ext cx="457882" cy="307777"/>
              </a:xfrm>
              <a:prstGeom prst="rect">
                <a:avLst/>
              </a:prstGeom>
              <a:blipFill>
                <a:blip r:embed="rId8"/>
                <a:stretch>
                  <a:fillRect l="-8108"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99300040-056C-2F42-934B-E75DA1B8F361}"/>
                  </a:ext>
                </a:extLst>
              </p:cNvPr>
              <p:cNvSpPr txBox="1"/>
              <p:nvPr/>
            </p:nvSpPr>
            <p:spPr bwMode="auto">
              <a:xfrm>
                <a:off x="2240775" y="4535066"/>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61" name="文本框 60">
                <a:extLst>
                  <a:ext uri="{FF2B5EF4-FFF2-40B4-BE49-F238E27FC236}">
                    <a16:creationId xmlns:a16="http://schemas.microsoft.com/office/drawing/2014/main" id="{99300040-056C-2F42-934B-E75DA1B8F361}"/>
                  </a:ext>
                </a:extLst>
              </p:cNvPr>
              <p:cNvSpPr txBox="1">
                <a:spLocks noRot="1" noChangeAspect="1" noMove="1" noResize="1" noEditPoints="1" noAdjustHandles="1" noChangeArrowheads="1" noChangeShapeType="1" noTextEdit="1"/>
              </p:cNvSpPr>
              <p:nvPr/>
            </p:nvSpPr>
            <p:spPr bwMode="auto">
              <a:xfrm>
                <a:off x="2240775" y="4535066"/>
                <a:ext cx="493148" cy="307777"/>
              </a:xfrm>
              <a:prstGeom prst="rect">
                <a:avLst/>
              </a:prstGeom>
              <a:blipFill>
                <a:blip r:embed="rId9"/>
                <a:stretch>
                  <a:fillRect l="-10000" b="-8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7F1CA7C-326D-E143-AE22-5B9C21E7385A}"/>
                  </a:ext>
                </a:extLst>
              </p:cNvPr>
              <p:cNvSpPr txBox="1"/>
              <p:nvPr/>
            </p:nvSpPr>
            <p:spPr bwMode="auto">
              <a:xfrm>
                <a:off x="933723" y="377321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𝑠</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62" name="文本框 61">
                <a:extLst>
                  <a:ext uri="{FF2B5EF4-FFF2-40B4-BE49-F238E27FC236}">
                    <a16:creationId xmlns:a16="http://schemas.microsoft.com/office/drawing/2014/main" id="{27F1CA7C-326D-E143-AE22-5B9C21E7385A}"/>
                  </a:ext>
                </a:extLst>
              </p:cNvPr>
              <p:cNvSpPr txBox="1">
                <a:spLocks noRot="1" noChangeAspect="1" noMove="1" noResize="1" noEditPoints="1" noAdjustHandles="1" noChangeArrowheads="1" noChangeShapeType="1" noTextEdit="1"/>
              </p:cNvSpPr>
              <p:nvPr/>
            </p:nvSpPr>
            <p:spPr bwMode="auto">
              <a:xfrm>
                <a:off x="933723" y="3773215"/>
                <a:ext cx="648072" cy="368797"/>
              </a:xfrm>
              <a:prstGeom prst="rect">
                <a:avLst/>
              </a:prstGeom>
              <a:blipFill>
                <a:blip r:embed="rId10"/>
                <a:stretch>
                  <a:fillRect t="-10345" b="-2069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2E45E504-D53F-8A49-ADC3-07C40AEC3526}"/>
                  </a:ext>
                </a:extLst>
              </p:cNvPr>
              <p:cNvSpPr txBox="1"/>
              <p:nvPr/>
            </p:nvSpPr>
            <p:spPr bwMode="auto">
              <a:xfrm flipH="1">
                <a:off x="3362829" y="357433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64" name="文本框 63">
                <a:extLst>
                  <a:ext uri="{FF2B5EF4-FFF2-40B4-BE49-F238E27FC236}">
                    <a16:creationId xmlns:a16="http://schemas.microsoft.com/office/drawing/2014/main" id="{2E45E504-D53F-8A49-ADC3-07C40AEC3526}"/>
                  </a:ext>
                </a:extLst>
              </p:cNvPr>
              <p:cNvSpPr txBox="1">
                <a:spLocks noRot="1" noChangeAspect="1" noMove="1" noResize="1" noEditPoints="1" noAdjustHandles="1" noChangeArrowheads="1" noChangeShapeType="1" noTextEdit="1"/>
              </p:cNvSpPr>
              <p:nvPr/>
            </p:nvSpPr>
            <p:spPr bwMode="auto">
              <a:xfrm flipH="1">
                <a:off x="3362829" y="3574334"/>
                <a:ext cx="432048" cy="462348"/>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A4C5A67-ABAB-9C42-9132-7A266C74BCE4}"/>
                  </a:ext>
                </a:extLst>
              </p:cNvPr>
              <p:cNvSpPr txBox="1"/>
              <p:nvPr/>
            </p:nvSpPr>
            <p:spPr bwMode="auto">
              <a:xfrm flipH="1">
                <a:off x="3069004" y="4901906"/>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65" name="文本框 64">
                <a:extLst>
                  <a:ext uri="{FF2B5EF4-FFF2-40B4-BE49-F238E27FC236}">
                    <a16:creationId xmlns:a16="http://schemas.microsoft.com/office/drawing/2014/main" id="{8A4C5A67-ABAB-9C42-9132-7A266C74BCE4}"/>
                  </a:ext>
                </a:extLst>
              </p:cNvPr>
              <p:cNvSpPr txBox="1">
                <a:spLocks noRot="1" noChangeAspect="1" noMove="1" noResize="1" noEditPoints="1" noAdjustHandles="1" noChangeArrowheads="1" noChangeShapeType="1" noTextEdit="1"/>
              </p:cNvSpPr>
              <p:nvPr/>
            </p:nvSpPr>
            <p:spPr bwMode="auto">
              <a:xfrm flipH="1">
                <a:off x="3069004" y="4901906"/>
                <a:ext cx="432048" cy="461130"/>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C583375A-F55F-FA47-B987-5E320C1D8ECC}"/>
                  </a:ext>
                </a:extLst>
              </p:cNvPr>
              <p:cNvSpPr txBox="1"/>
              <p:nvPr/>
            </p:nvSpPr>
            <p:spPr bwMode="auto">
              <a:xfrm>
                <a:off x="3522692" y="2153990"/>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𝑢</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66" name="文本框 65">
                <a:extLst>
                  <a:ext uri="{FF2B5EF4-FFF2-40B4-BE49-F238E27FC236}">
                    <a16:creationId xmlns:a16="http://schemas.microsoft.com/office/drawing/2014/main" id="{C583375A-F55F-FA47-B987-5E320C1D8ECC}"/>
                  </a:ext>
                </a:extLst>
              </p:cNvPr>
              <p:cNvSpPr txBox="1">
                <a:spLocks noRot="1" noChangeAspect="1" noMove="1" noResize="1" noEditPoints="1" noAdjustHandles="1" noChangeArrowheads="1" noChangeShapeType="1" noTextEdit="1"/>
              </p:cNvSpPr>
              <p:nvPr/>
            </p:nvSpPr>
            <p:spPr bwMode="auto">
              <a:xfrm>
                <a:off x="3522692" y="2153990"/>
                <a:ext cx="648072" cy="368797"/>
              </a:xfrm>
              <a:prstGeom prst="rect">
                <a:avLst/>
              </a:prstGeom>
              <a:blipFill>
                <a:blip r:embed="rId13"/>
                <a:stretch>
                  <a:fillRect t="-6667" r="-192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28EAB3BA-924E-E64D-B364-D2BFC297902B}"/>
                  </a:ext>
                </a:extLst>
              </p:cNvPr>
              <p:cNvSpPr txBox="1"/>
              <p:nvPr/>
            </p:nvSpPr>
            <p:spPr bwMode="auto">
              <a:xfrm>
                <a:off x="3739424" y="365673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𝑣</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67" name="文本框 66">
                <a:extLst>
                  <a:ext uri="{FF2B5EF4-FFF2-40B4-BE49-F238E27FC236}">
                    <a16:creationId xmlns:a16="http://schemas.microsoft.com/office/drawing/2014/main" id="{28EAB3BA-924E-E64D-B364-D2BFC297902B}"/>
                  </a:ext>
                </a:extLst>
              </p:cNvPr>
              <p:cNvSpPr txBox="1">
                <a:spLocks noRot="1" noChangeAspect="1" noMove="1" noResize="1" noEditPoints="1" noAdjustHandles="1" noChangeArrowheads="1" noChangeShapeType="1" noTextEdit="1"/>
              </p:cNvSpPr>
              <p:nvPr/>
            </p:nvSpPr>
            <p:spPr bwMode="auto">
              <a:xfrm>
                <a:off x="3739424" y="3656735"/>
                <a:ext cx="648072" cy="368797"/>
              </a:xfrm>
              <a:prstGeom prst="rect">
                <a:avLst/>
              </a:prstGeom>
              <a:blipFill>
                <a:blip r:embed="rId14"/>
                <a:stretch>
                  <a:fillRect t="-10345" r="-1923" b="-2069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16592013-99B4-BB42-B7E7-2016CCA81C56}"/>
                  </a:ext>
                </a:extLst>
              </p:cNvPr>
              <p:cNvSpPr txBox="1"/>
              <p:nvPr/>
            </p:nvSpPr>
            <p:spPr bwMode="auto">
              <a:xfrm>
                <a:off x="3448755" y="5066784"/>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𝑤</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68" name="文本框 67">
                <a:extLst>
                  <a:ext uri="{FF2B5EF4-FFF2-40B4-BE49-F238E27FC236}">
                    <a16:creationId xmlns:a16="http://schemas.microsoft.com/office/drawing/2014/main" id="{16592013-99B4-BB42-B7E7-2016CCA81C56}"/>
                  </a:ext>
                </a:extLst>
              </p:cNvPr>
              <p:cNvSpPr txBox="1">
                <a:spLocks noRot="1" noChangeAspect="1" noMove="1" noResize="1" noEditPoints="1" noAdjustHandles="1" noChangeArrowheads="1" noChangeShapeType="1" noTextEdit="1"/>
              </p:cNvSpPr>
              <p:nvPr/>
            </p:nvSpPr>
            <p:spPr bwMode="auto">
              <a:xfrm>
                <a:off x="3448755" y="5066784"/>
                <a:ext cx="648072" cy="368797"/>
              </a:xfrm>
              <a:prstGeom prst="rect">
                <a:avLst/>
              </a:prstGeom>
              <a:blipFill>
                <a:blip r:embed="rId15"/>
                <a:stretch>
                  <a:fillRect t="-6452" r="-7692" b="-1612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73A82623-6A28-234D-A113-3A28C6227A41}"/>
                  </a:ext>
                </a:extLst>
              </p:cNvPr>
              <p:cNvSpPr txBox="1"/>
              <p:nvPr/>
            </p:nvSpPr>
            <p:spPr bwMode="auto">
              <a:xfrm>
                <a:off x="1678096" y="1798762"/>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9" name="文本框 68">
                <a:extLst>
                  <a:ext uri="{FF2B5EF4-FFF2-40B4-BE49-F238E27FC236}">
                    <a16:creationId xmlns:a16="http://schemas.microsoft.com/office/drawing/2014/main" id="{73A82623-6A28-234D-A113-3A28C6227A41}"/>
                  </a:ext>
                </a:extLst>
              </p:cNvPr>
              <p:cNvSpPr txBox="1">
                <a:spLocks noRot="1" noChangeAspect="1" noMove="1" noResize="1" noEditPoints="1" noAdjustHandles="1" noChangeArrowheads="1" noChangeShapeType="1" noTextEdit="1"/>
              </p:cNvSpPr>
              <p:nvPr/>
            </p:nvSpPr>
            <p:spPr bwMode="auto">
              <a:xfrm>
                <a:off x="1678096" y="1798762"/>
                <a:ext cx="830805" cy="368797"/>
              </a:xfrm>
              <a:prstGeom prst="rect">
                <a:avLst/>
              </a:prstGeom>
              <a:blipFill>
                <a:blip r:embed="rId16"/>
                <a:stretch>
                  <a:fillRect b="-10000"/>
                </a:stretch>
              </a:blipFill>
              <a:ln w="9525" algn="ctr">
                <a:noFill/>
                <a:miter lim="800000"/>
                <a:headEnd/>
                <a:tailEnd/>
              </a:ln>
              <a:effectLst/>
            </p:spPr>
            <p:txBody>
              <a:bodyPr/>
              <a:lstStyle/>
              <a:p>
                <a:r>
                  <a:rPr lang="en-US">
                    <a:noFill/>
                  </a:rPr>
                  <a:t> </a:t>
                </a:r>
              </a:p>
            </p:txBody>
          </p:sp>
        </mc:Fallback>
      </mc:AlternateContent>
      <p:sp>
        <p:nvSpPr>
          <p:cNvPr id="70" name="弧 69">
            <a:extLst>
              <a:ext uri="{FF2B5EF4-FFF2-40B4-BE49-F238E27FC236}">
                <a16:creationId xmlns:a16="http://schemas.microsoft.com/office/drawing/2014/main" id="{2F00C20B-CD9F-4944-B2D8-5C9A1E70E6B7}"/>
              </a:ext>
            </a:extLst>
          </p:cNvPr>
          <p:cNvSpPr/>
          <p:nvPr/>
        </p:nvSpPr>
        <p:spPr>
          <a:xfrm rot="6365996" flipH="1">
            <a:off x="1113843" y="2387202"/>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21E769BB-41D2-3941-A66F-247ECFD04CE0}"/>
                  </a:ext>
                </a:extLst>
              </p:cNvPr>
              <p:cNvSpPr txBox="1"/>
              <p:nvPr/>
            </p:nvSpPr>
            <p:spPr bwMode="auto">
              <a:xfrm>
                <a:off x="3239765" y="2984674"/>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𝑠𝑣</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1" name="文本框 70">
                <a:extLst>
                  <a:ext uri="{FF2B5EF4-FFF2-40B4-BE49-F238E27FC236}">
                    <a16:creationId xmlns:a16="http://schemas.microsoft.com/office/drawing/2014/main" id="{21E769BB-41D2-3941-A66F-247ECFD04CE0}"/>
                  </a:ext>
                </a:extLst>
              </p:cNvPr>
              <p:cNvSpPr txBox="1">
                <a:spLocks noRot="1" noChangeAspect="1" noMove="1" noResize="1" noEditPoints="1" noAdjustHandles="1" noChangeArrowheads="1" noChangeShapeType="1" noTextEdit="1"/>
              </p:cNvSpPr>
              <p:nvPr/>
            </p:nvSpPr>
            <p:spPr bwMode="auto">
              <a:xfrm>
                <a:off x="3239765" y="2984674"/>
                <a:ext cx="830805" cy="368797"/>
              </a:xfrm>
              <a:prstGeom prst="rect">
                <a:avLst/>
              </a:prstGeom>
              <a:blipFill>
                <a:blip r:embed="rId17"/>
                <a:stretch>
                  <a:fillRect b="-10345"/>
                </a:stretch>
              </a:blipFill>
              <a:ln w="9525" algn="ctr">
                <a:noFill/>
                <a:miter lim="800000"/>
                <a:headEnd/>
                <a:tailEnd/>
              </a:ln>
              <a:effectLst/>
            </p:spPr>
            <p:txBody>
              <a:bodyPr/>
              <a:lstStyle/>
              <a:p>
                <a:r>
                  <a:rPr lang="en-US">
                    <a:noFill/>
                  </a:rPr>
                  <a:t> </a:t>
                </a:r>
              </a:p>
            </p:txBody>
          </p:sp>
        </mc:Fallback>
      </mc:AlternateContent>
      <p:sp>
        <p:nvSpPr>
          <p:cNvPr id="72" name="弧 71">
            <a:extLst>
              <a:ext uri="{FF2B5EF4-FFF2-40B4-BE49-F238E27FC236}">
                <a16:creationId xmlns:a16="http://schemas.microsoft.com/office/drawing/2014/main" id="{E62500FF-B842-9145-8A3A-89F325B3D644}"/>
              </a:ext>
            </a:extLst>
          </p:cNvPr>
          <p:cNvSpPr/>
          <p:nvPr/>
        </p:nvSpPr>
        <p:spPr>
          <a:xfrm rot="316312" flipH="1">
            <a:off x="2996201" y="3052746"/>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BBC6AB6F-ECF9-CC49-9D6F-8CC21B22FC25}"/>
                  </a:ext>
                </a:extLst>
              </p:cNvPr>
              <p:cNvSpPr txBox="1"/>
              <p:nvPr/>
            </p:nvSpPr>
            <p:spPr bwMode="auto">
              <a:xfrm>
                <a:off x="2675866" y="5708729"/>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𝑠𝑤</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BBC6AB6F-ECF9-CC49-9D6F-8CC21B22FC25}"/>
                  </a:ext>
                </a:extLst>
              </p:cNvPr>
              <p:cNvSpPr txBox="1">
                <a:spLocks noRot="1" noChangeAspect="1" noMove="1" noResize="1" noEditPoints="1" noAdjustHandles="1" noChangeArrowheads="1" noChangeShapeType="1" noTextEdit="1"/>
              </p:cNvSpPr>
              <p:nvPr/>
            </p:nvSpPr>
            <p:spPr bwMode="auto">
              <a:xfrm>
                <a:off x="2675866" y="5708729"/>
                <a:ext cx="830805" cy="368797"/>
              </a:xfrm>
              <a:prstGeom prst="rect">
                <a:avLst/>
              </a:prstGeom>
              <a:blipFill>
                <a:blip r:embed="rId18"/>
                <a:stretch>
                  <a:fillRect b="-6667"/>
                </a:stretch>
              </a:blipFill>
              <a:ln w="9525" algn="ctr">
                <a:noFill/>
                <a:miter lim="800000"/>
                <a:headEnd/>
                <a:tailEnd/>
              </a:ln>
              <a:effectLst/>
            </p:spPr>
            <p:txBody>
              <a:bodyPr/>
              <a:lstStyle/>
              <a:p>
                <a:r>
                  <a:rPr lang="en-US">
                    <a:noFill/>
                  </a:rPr>
                  <a:t> </a:t>
                </a:r>
              </a:p>
            </p:txBody>
          </p:sp>
        </mc:Fallback>
      </mc:AlternateContent>
      <p:sp>
        <p:nvSpPr>
          <p:cNvPr id="74" name="弧 73">
            <a:extLst>
              <a:ext uri="{FF2B5EF4-FFF2-40B4-BE49-F238E27FC236}">
                <a16:creationId xmlns:a16="http://schemas.microsoft.com/office/drawing/2014/main" id="{3E3CE802-7D0F-5D45-BB9C-4C0EA3801D74}"/>
              </a:ext>
            </a:extLst>
          </p:cNvPr>
          <p:cNvSpPr/>
          <p:nvPr/>
        </p:nvSpPr>
        <p:spPr>
          <a:xfrm rot="19069601" flipH="1">
            <a:off x="2657668" y="4249315"/>
            <a:ext cx="1872208" cy="1469247"/>
          </a:xfrm>
          <a:prstGeom prst="arc">
            <a:avLst>
              <a:gd name="adj1" fmla="val 18676196"/>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802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Edge-based Push Operation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F7741CE7-14DC-354C-BCF7-34524603FB2B}"/>
              </a:ext>
            </a:extLst>
          </p:cNvPr>
          <p:cNvSpPr/>
          <p:nvPr/>
        </p:nvSpPr>
        <p:spPr>
          <a:xfrm flipH="1">
            <a:off x="3128665" y="22801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 name="椭圆 3">
            <a:extLst>
              <a:ext uri="{FF2B5EF4-FFF2-40B4-BE49-F238E27FC236}">
                <a16:creationId xmlns:a16="http://schemas.microsoft.com/office/drawing/2014/main" id="{8ADB9B17-9026-694E-B625-40F097CA7F47}"/>
              </a:ext>
            </a:extLst>
          </p:cNvPr>
          <p:cNvSpPr/>
          <p:nvPr/>
        </p:nvSpPr>
        <p:spPr>
          <a:xfrm flipH="1">
            <a:off x="1558545" y="367885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 name="直线箭头连接符 4">
            <a:extLst>
              <a:ext uri="{FF2B5EF4-FFF2-40B4-BE49-F238E27FC236}">
                <a16:creationId xmlns:a16="http://schemas.microsoft.com/office/drawing/2014/main" id="{C4296F31-E80B-1049-BA9E-13FB1A0F5438}"/>
              </a:ext>
            </a:extLst>
          </p:cNvPr>
          <p:cNvCxnSpPr>
            <a:cxnSpLocks/>
            <a:stCxn id="3" idx="6"/>
            <a:endCxn id="4" idx="1"/>
          </p:cNvCxnSpPr>
          <p:nvPr/>
        </p:nvCxnSpPr>
        <p:spPr>
          <a:xfrm flipH="1">
            <a:off x="1865858" y="2461343"/>
            <a:ext cx="1262807" cy="127058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6" name="椭圆 5">
            <a:extLst>
              <a:ext uri="{FF2B5EF4-FFF2-40B4-BE49-F238E27FC236}">
                <a16:creationId xmlns:a16="http://schemas.microsoft.com/office/drawing/2014/main" id="{AFE82AC9-B8E2-D94E-85BE-E70F6DC7AF34}"/>
              </a:ext>
            </a:extLst>
          </p:cNvPr>
          <p:cNvSpPr/>
          <p:nvPr/>
        </p:nvSpPr>
        <p:spPr>
          <a:xfrm flipH="1">
            <a:off x="3398833" y="366160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 name="椭圆 6">
            <a:extLst>
              <a:ext uri="{FF2B5EF4-FFF2-40B4-BE49-F238E27FC236}">
                <a16:creationId xmlns:a16="http://schemas.microsoft.com/office/drawing/2014/main" id="{01D2C23A-1762-A543-B161-76DF2FA15B68}"/>
              </a:ext>
            </a:extLst>
          </p:cNvPr>
          <p:cNvSpPr/>
          <p:nvPr/>
        </p:nvSpPr>
        <p:spPr>
          <a:xfrm flipH="1">
            <a:off x="3099217" y="498393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8" name="直线箭头连接符 7">
            <a:extLst>
              <a:ext uri="{FF2B5EF4-FFF2-40B4-BE49-F238E27FC236}">
                <a16:creationId xmlns:a16="http://schemas.microsoft.com/office/drawing/2014/main" id="{424F013F-9483-D448-B984-08164E6751A4}"/>
              </a:ext>
            </a:extLst>
          </p:cNvPr>
          <p:cNvCxnSpPr>
            <a:cxnSpLocks/>
            <a:stCxn id="6" idx="6"/>
            <a:endCxn id="4" idx="2"/>
          </p:cNvCxnSpPr>
          <p:nvPr/>
        </p:nvCxnSpPr>
        <p:spPr>
          <a:xfrm flipH="1">
            <a:off x="1918585" y="3842809"/>
            <a:ext cx="1480248" cy="1725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9" name="直线箭头连接符 8">
            <a:extLst>
              <a:ext uri="{FF2B5EF4-FFF2-40B4-BE49-F238E27FC236}">
                <a16:creationId xmlns:a16="http://schemas.microsoft.com/office/drawing/2014/main" id="{E4FA1713-1CF2-8C42-ABA9-3BB4FDB992BE}"/>
              </a:ext>
            </a:extLst>
          </p:cNvPr>
          <p:cNvCxnSpPr>
            <a:cxnSpLocks/>
            <a:stCxn id="7" idx="7"/>
            <a:endCxn id="4" idx="3"/>
          </p:cNvCxnSpPr>
          <p:nvPr/>
        </p:nvCxnSpPr>
        <p:spPr>
          <a:xfrm flipH="1" flipV="1">
            <a:off x="1865858" y="3988197"/>
            <a:ext cx="1286086" cy="104881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D084ACA-766D-7D46-BB6A-F5DD8C820237}"/>
                  </a:ext>
                </a:extLst>
              </p:cNvPr>
              <p:cNvSpPr txBox="1"/>
              <p:nvPr/>
            </p:nvSpPr>
            <p:spPr bwMode="auto">
              <a:xfrm flipH="1">
                <a:off x="1522541" y="3576981"/>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1" name="文本框 10">
                <a:extLst>
                  <a:ext uri="{FF2B5EF4-FFF2-40B4-BE49-F238E27FC236}">
                    <a16:creationId xmlns:a16="http://schemas.microsoft.com/office/drawing/2014/main" id="{7D084ACA-766D-7D46-BB6A-F5DD8C820237}"/>
                  </a:ext>
                </a:extLst>
              </p:cNvPr>
              <p:cNvSpPr txBox="1">
                <a:spLocks noRot="1" noChangeAspect="1" noMove="1" noResize="1" noEditPoints="1" noAdjustHandles="1" noChangeArrowheads="1" noChangeShapeType="1" noTextEdit="1"/>
              </p:cNvSpPr>
              <p:nvPr/>
            </p:nvSpPr>
            <p:spPr bwMode="auto">
              <a:xfrm flipH="1">
                <a:off x="1522541" y="3576981"/>
                <a:ext cx="432048" cy="461130"/>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89AF9F7-664A-4A47-9EFB-658F56BF0E68}"/>
                  </a:ext>
                </a:extLst>
              </p:cNvPr>
              <p:cNvSpPr txBox="1"/>
              <p:nvPr/>
            </p:nvSpPr>
            <p:spPr bwMode="auto">
              <a:xfrm flipH="1">
                <a:off x="3085521" y="2196441"/>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12" name="文本框 11">
                <a:extLst>
                  <a:ext uri="{FF2B5EF4-FFF2-40B4-BE49-F238E27FC236}">
                    <a16:creationId xmlns:a16="http://schemas.microsoft.com/office/drawing/2014/main" id="{389AF9F7-664A-4A47-9EFB-658F56BF0E68}"/>
                  </a:ext>
                </a:extLst>
              </p:cNvPr>
              <p:cNvSpPr txBox="1">
                <a:spLocks noRot="1" noChangeAspect="1" noMove="1" noResize="1" noEditPoints="1" noAdjustHandles="1" noChangeArrowheads="1" noChangeShapeType="1" noTextEdit="1"/>
              </p:cNvSpPr>
              <p:nvPr/>
            </p:nvSpPr>
            <p:spPr bwMode="auto">
              <a:xfrm flipH="1">
                <a:off x="3085521" y="2196441"/>
                <a:ext cx="432048" cy="462348"/>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5431F79-987F-FA41-BA63-F1AC50848126}"/>
                  </a:ext>
                </a:extLst>
              </p:cNvPr>
              <p:cNvSpPr txBox="1"/>
              <p:nvPr/>
            </p:nvSpPr>
            <p:spPr bwMode="auto">
              <a:xfrm>
                <a:off x="2043004" y="2763458"/>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13" name="文本框 12">
                <a:extLst>
                  <a:ext uri="{FF2B5EF4-FFF2-40B4-BE49-F238E27FC236}">
                    <a16:creationId xmlns:a16="http://schemas.microsoft.com/office/drawing/2014/main" id="{D5431F79-987F-FA41-BA63-F1AC50848126}"/>
                  </a:ext>
                </a:extLst>
              </p:cNvPr>
              <p:cNvSpPr txBox="1">
                <a:spLocks noRot="1" noChangeAspect="1" noMove="1" noResize="1" noEditPoints="1" noAdjustHandles="1" noChangeArrowheads="1" noChangeShapeType="1" noTextEdit="1"/>
              </p:cNvSpPr>
              <p:nvPr/>
            </p:nvSpPr>
            <p:spPr bwMode="auto">
              <a:xfrm>
                <a:off x="2043004" y="2763458"/>
                <a:ext cx="465897" cy="307777"/>
              </a:xfrm>
              <a:prstGeom prst="rect">
                <a:avLst/>
              </a:prstGeom>
              <a:blipFill>
                <a:blip r:embed="rId5"/>
                <a:stretch>
                  <a:fillRect l="-7895"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D365FF4-2AD5-444B-967E-A1D4BBB28B32}"/>
                  </a:ext>
                </a:extLst>
              </p:cNvPr>
              <p:cNvSpPr txBox="1"/>
              <p:nvPr/>
            </p:nvSpPr>
            <p:spPr bwMode="auto">
              <a:xfrm>
                <a:off x="2433984" y="3519961"/>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4" name="文本框 13">
                <a:extLst>
                  <a:ext uri="{FF2B5EF4-FFF2-40B4-BE49-F238E27FC236}">
                    <a16:creationId xmlns:a16="http://schemas.microsoft.com/office/drawing/2014/main" id="{9D365FF4-2AD5-444B-967E-A1D4BBB28B32}"/>
                  </a:ext>
                </a:extLst>
              </p:cNvPr>
              <p:cNvSpPr txBox="1">
                <a:spLocks noRot="1" noChangeAspect="1" noMove="1" noResize="1" noEditPoints="1" noAdjustHandles="1" noChangeArrowheads="1" noChangeShapeType="1" noTextEdit="1"/>
              </p:cNvSpPr>
              <p:nvPr/>
            </p:nvSpPr>
            <p:spPr bwMode="auto">
              <a:xfrm>
                <a:off x="2433984" y="3519961"/>
                <a:ext cx="457882" cy="307777"/>
              </a:xfrm>
              <a:prstGeom prst="rect">
                <a:avLst/>
              </a:prstGeom>
              <a:blipFill>
                <a:blip r:embed="rId6"/>
                <a:stretch>
                  <a:fillRect l="-8108"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0B891DC-10C2-4141-8235-3E605D2619DC}"/>
                  </a:ext>
                </a:extLst>
              </p:cNvPr>
              <p:cNvSpPr txBox="1"/>
              <p:nvPr/>
            </p:nvSpPr>
            <p:spPr bwMode="auto">
              <a:xfrm>
                <a:off x="2240775" y="4535066"/>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5" name="文本框 14">
                <a:extLst>
                  <a:ext uri="{FF2B5EF4-FFF2-40B4-BE49-F238E27FC236}">
                    <a16:creationId xmlns:a16="http://schemas.microsoft.com/office/drawing/2014/main" id="{F0B891DC-10C2-4141-8235-3E605D2619DC}"/>
                  </a:ext>
                </a:extLst>
              </p:cNvPr>
              <p:cNvSpPr txBox="1">
                <a:spLocks noRot="1" noChangeAspect="1" noMove="1" noResize="1" noEditPoints="1" noAdjustHandles="1" noChangeArrowheads="1" noChangeShapeType="1" noTextEdit="1"/>
              </p:cNvSpPr>
              <p:nvPr/>
            </p:nvSpPr>
            <p:spPr bwMode="auto">
              <a:xfrm>
                <a:off x="2240775" y="4535066"/>
                <a:ext cx="493148" cy="307777"/>
              </a:xfrm>
              <a:prstGeom prst="rect">
                <a:avLst/>
              </a:prstGeom>
              <a:blipFill>
                <a:blip r:embed="rId7"/>
                <a:stretch>
                  <a:fillRect l="-10000" b="-8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DC8216A-B915-F947-9B2F-8F029D0C0CDC}"/>
                  </a:ext>
                </a:extLst>
              </p:cNvPr>
              <p:cNvSpPr txBox="1"/>
              <p:nvPr/>
            </p:nvSpPr>
            <p:spPr bwMode="auto">
              <a:xfrm>
                <a:off x="933723" y="377321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𝑠</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16" name="文本框 15">
                <a:extLst>
                  <a:ext uri="{FF2B5EF4-FFF2-40B4-BE49-F238E27FC236}">
                    <a16:creationId xmlns:a16="http://schemas.microsoft.com/office/drawing/2014/main" id="{FDC8216A-B915-F947-9B2F-8F029D0C0CDC}"/>
                  </a:ext>
                </a:extLst>
              </p:cNvPr>
              <p:cNvSpPr txBox="1">
                <a:spLocks noRot="1" noChangeAspect="1" noMove="1" noResize="1" noEditPoints="1" noAdjustHandles="1" noChangeArrowheads="1" noChangeShapeType="1" noTextEdit="1"/>
              </p:cNvSpPr>
              <p:nvPr/>
            </p:nvSpPr>
            <p:spPr bwMode="auto">
              <a:xfrm>
                <a:off x="933723" y="3773215"/>
                <a:ext cx="648072" cy="368797"/>
              </a:xfrm>
              <a:prstGeom prst="rect">
                <a:avLst/>
              </a:prstGeom>
              <a:blipFill>
                <a:blip r:embed="rId8"/>
                <a:stretch>
                  <a:fillRect t="-10345" b="-2069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659BFE3-64DB-9543-8546-51F467FC3480}"/>
                  </a:ext>
                </a:extLst>
              </p:cNvPr>
              <p:cNvSpPr txBox="1"/>
              <p:nvPr/>
            </p:nvSpPr>
            <p:spPr>
              <a:xfrm>
                <a:off x="5100390" y="2068937"/>
                <a:ext cx="8037625"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Node Income </a:t>
                </a:r>
                <a14:m>
                  <m:oMath xmlns:m="http://schemas.openxmlformats.org/officeDocument/2006/math">
                    <m:acc>
                      <m:accPr>
                        <m:chr m:val="⃗"/>
                        <m:ctrlPr>
                          <a:rPr lang="en-US" altLang="zh-CN" b="1" i="1">
                            <a:latin typeface="Cambria Math" panose="02040503050406030204" pitchFamily="18" charset="0"/>
                            <a:ea typeface="楷体" panose="02010609060101010101" pitchFamily="49" charset="-122"/>
                          </a:rPr>
                        </m:ctrlPr>
                      </m:accPr>
                      <m:e>
                        <m:r>
                          <a:rPr lang="en-US" altLang="zh-CN" b="1" i="1">
                            <a:latin typeface="Cambria Math" panose="02040503050406030204" pitchFamily="18" charset="0"/>
                            <a:ea typeface="楷体" panose="02010609060101010101" pitchFamily="49" charset="-122"/>
                          </a:rPr>
                          <m:t>𝒒</m:t>
                        </m:r>
                      </m:e>
                    </m:acc>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𝒔</m:t>
                    </m:r>
                    <m:r>
                      <a:rPr lang="en-US" altLang="zh-CN" b="1" i="1">
                        <a:latin typeface="Cambria Math" panose="02040503050406030204" pitchFamily="18" charset="0"/>
                        <a:ea typeface="楷体" panose="02010609060101010101" pitchFamily="49" charset="-122"/>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received </a:t>
                </a:r>
                <a:r>
                  <a:rPr lang="en-US" altLang="zh-CN" b="1">
                    <a:latin typeface="Times New Roman" panose="02020603050405020304" pitchFamily="18" charset="0"/>
                    <a:ea typeface="楷体" panose="02010609060101010101" pitchFamily="49" charset="-122"/>
                    <a:cs typeface="Times New Roman" panose="02020603050405020304" pitchFamily="18" charset="0"/>
                  </a:rPr>
                  <a:t>by node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so far. </a:t>
                </a:r>
              </a:p>
              <a:p>
                <a:endParaRPr lang="en-US" altLang="zh-CN" sz="10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Expense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𝑸</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that has been transferred from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endParaRPr lang="en-US" altLang="zh-CN" sz="10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Residue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𝑹</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probability mass that is to be transferred from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d>
                      <m:d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e>
                    </m:d>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at the moment.</a:t>
                </a:r>
              </a:p>
            </p:txBody>
          </p:sp>
        </mc:Choice>
        <mc:Fallback xmlns="">
          <p:sp>
            <p:nvSpPr>
              <p:cNvPr id="21" name="文本框 20">
                <a:extLst>
                  <a:ext uri="{FF2B5EF4-FFF2-40B4-BE49-F238E27FC236}">
                    <a16:creationId xmlns:a16="http://schemas.microsoft.com/office/drawing/2014/main" id="{B659BFE3-64DB-9543-8546-51F467FC3480}"/>
                  </a:ext>
                </a:extLst>
              </p:cNvPr>
              <p:cNvSpPr txBox="1">
                <a:spLocks noRot="1" noChangeAspect="1" noMove="1" noResize="1" noEditPoints="1" noAdjustHandles="1" noChangeArrowheads="1" noChangeShapeType="1" noTextEdit="1"/>
              </p:cNvSpPr>
              <p:nvPr/>
            </p:nvSpPr>
            <p:spPr>
              <a:xfrm>
                <a:off x="5100390" y="2068937"/>
                <a:ext cx="8037625" cy="1938992"/>
              </a:xfrm>
              <a:prstGeom prst="rect">
                <a:avLst/>
              </a:prstGeom>
              <a:blipFill>
                <a:blip r:embed="rId9"/>
                <a:stretch>
                  <a:fillRect l="-631" t="-1299" r="-158"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B9DF520-8129-D74A-9F19-753FE6947113}"/>
                  </a:ext>
                </a:extLst>
              </p:cNvPr>
              <p:cNvSpPr txBox="1"/>
              <p:nvPr/>
            </p:nvSpPr>
            <p:spPr bwMode="auto">
              <a:xfrm flipH="1">
                <a:off x="3362829" y="357433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22" name="文本框 21">
                <a:extLst>
                  <a:ext uri="{FF2B5EF4-FFF2-40B4-BE49-F238E27FC236}">
                    <a16:creationId xmlns:a16="http://schemas.microsoft.com/office/drawing/2014/main" id="{2B9DF520-8129-D74A-9F19-753FE6947113}"/>
                  </a:ext>
                </a:extLst>
              </p:cNvPr>
              <p:cNvSpPr txBox="1">
                <a:spLocks noRot="1" noChangeAspect="1" noMove="1" noResize="1" noEditPoints="1" noAdjustHandles="1" noChangeArrowheads="1" noChangeShapeType="1" noTextEdit="1"/>
              </p:cNvSpPr>
              <p:nvPr/>
            </p:nvSpPr>
            <p:spPr bwMode="auto">
              <a:xfrm flipH="1">
                <a:off x="3362829" y="3574334"/>
                <a:ext cx="432048" cy="462348"/>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8905076-F9BC-B340-86E2-16F0BACA57F7}"/>
                  </a:ext>
                </a:extLst>
              </p:cNvPr>
              <p:cNvSpPr txBox="1"/>
              <p:nvPr/>
            </p:nvSpPr>
            <p:spPr bwMode="auto">
              <a:xfrm flipH="1">
                <a:off x="3069004" y="4901906"/>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23" name="文本框 22">
                <a:extLst>
                  <a:ext uri="{FF2B5EF4-FFF2-40B4-BE49-F238E27FC236}">
                    <a16:creationId xmlns:a16="http://schemas.microsoft.com/office/drawing/2014/main" id="{A8905076-F9BC-B340-86E2-16F0BACA57F7}"/>
                  </a:ext>
                </a:extLst>
              </p:cNvPr>
              <p:cNvSpPr txBox="1">
                <a:spLocks noRot="1" noChangeAspect="1" noMove="1" noResize="1" noEditPoints="1" noAdjustHandles="1" noChangeArrowheads="1" noChangeShapeType="1" noTextEdit="1"/>
              </p:cNvSpPr>
              <p:nvPr/>
            </p:nvSpPr>
            <p:spPr bwMode="auto">
              <a:xfrm flipH="1">
                <a:off x="3069004" y="4901906"/>
                <a:ext cx="432048" cy="461130"/>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5A7EC25-D526-6049-83CA-EC47CE33C0F4}"/>
                  </a:ext>
                </a:extLst>
              </p:cNvPr>
              <p:cNvSpPr txBox="1"/>
              <p:nvPr/>
            </p:nvSpPr>
            <p:spPr bwMode="auto">
              <a:xfrm>
                <a:off x="3522692" y="2153990"/>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𝑢</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4" name="文本框 23">
                <a:extLst>
                  <a:ext uri="{FF2B5EF4-FFF2-40B4-BE49-F238E27FC236}">
                    <a16:creationId xmlns:a16="http://schemas.microsoft.com/office/drawing/2014/main" id="{15A7EC25-D526-6049-83CA-EC47CE33C0F4}"/>
                  </a:ext>
                </a:extLst>
              </p:cNvPr>
              <p:cNvSpPr txBox="1">
                <a:spLocks noRot="1" noChangeAspect="1" noMove="1" noResize="1" noEditPoints="1" noAdjustHandles="1" noChangeArrowheads="1" noChangeShapeType="1" noTextEdit="1"/>
              </p:cNvSpPr>
              <p:nvPr/>
            </p:nvSpPr>
            <p:spPr bwMode="auto">
              <a:xfrm>
                <a:off x="3522692" y="2153990"/>
                <a:ext cx="648072" cy="368797"/>
              </a:xfrm>
              <a:prstGeom prst="rect">
                <a:avLst/>
              </a:prstGeom>
              <a:blipFill>
                <a:blip r:embed="rId12"/>
                <a:stretch>
                  <a:fillRect t="-6667" r="-192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81105073-983C-214B-81DC-65F9DBFC372B}"/>
                  </a:ext>
                </a:extLst>
              </p:cNvPr>
              <p:cNvSpPr txBox="1"/>
              <p:nvPr/>
            </p:nvSpPr>
            <p:spPr bwMode="auto">
              <a:xfrm>
                <a:off x="3739424" y="365673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𝑣</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5" name="文本框 24">
                <a:extLst>
                  <a:ext uri="{FF2B5EF4-FFF2-40B4-BE49-F238E27FC236}">
                    <a16:creationId xmlns:a16="http://schemas.microsoft.com/office/drawing/2014/main" id="{81105073-983C-214B-81DC-65F9DBFC372B}"/>
                  </a:ext>
                </a:extLst>
              </p:cNvPr>
              <p:cNvSpPr txBox="1">
                <a:spLocks noRot="1" noChangeAspect="1" noMove="1" noResize="1" noEditPoints="1" noAdjustHandles="1" noChangeArrowheads="1" noChangeShapeType="1" noTextEdit="1"/>
              </p:cNvSpPr>
              <p:nvPr/>
            </p:nvSpPr>
            <p:spPr bwMode="auto">
              <a:xfrm>
                <a:off x="3739424" y="3656735"/>
                <a:ext cx="648072" cy="368797"/>
              </a:xfrm>
              <a:prstGeom prst="rect">
                <a:avLst/>
              </a:prstGeom>
              <a:blipFill>
                <a:blip r:embed="rId13"/>
                <a:stretch>
                  <a:fillRect t="-10345" r="-1923" b="-2069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19F36B2-BBC6-DB4E-B679-4EF62C3AD63A}"/>
                  </a:ext>
                </a:extLst>
              </p:cNvPr>
              <p:cNvSpPr txBox="1"/>
              <p:nvPr/>
            </p:nvSpPr>
            <p:spPr bwMode="auto">
              <a:xfrm>
                <a:off x="3448755" y="5066784"/>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𝑤</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6" name="文本框 25">
                <a:extLst>
                  <a:ext uri="{FF2B5EF4-FFF2-40B4-BE49-F238E27FC236}">
                    <a16:creationId xmlns:a16="http://schemas.microsoft.com/office/drawing/2014/main" id="{319F36B2-BBC6-DB4E-B679-4EF62C3AD63A}"/>
                  </a:ext>
                </a:extLst>
              </p:cNvPr>
              <p:cNvSpPr txBox="1">
                <a:spLocks noRot="1" noChangeAspect="1" noMove="1" noResize="1" noEditPoints="1" noAdjustHandles="1" noChangeArrowheads="1" noChangeShapeType="1" noTextEdit="1"/>
              </p:cNvSpPr>
              <p:nvPr/>
            </p:nvSpPr>
            <p:spPr bwMode="auto">
              <a:xfrm>
                <a:off x="3448755" y="5066784"/>
                <a:ext cx="648072" cy="368797"/>
              </a:xfrm>
              <a:prstGeom prst="rect">
                <a:avLst/>
              </a:prstGeom>
              <a:blipFill>
                <a:blip r:embed="rId14"/>
                <a:stretch>
                  <a:fillRect t="-6452" r="-7692" b="-1612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BB7D3C0-9233-6845-A1C0-AEBDF608111B}"/>
                  </a:ext>
                </a:extLst>
              </p:cNvPr>
              <p:cNvSpPr txBox="1"/>
              <p:nvPr/>
            </p:nvSpPr>
            <p:spPr bwMode="auto">
              <a:xfrm>
                <a:off x="1678096" y="1798762"/>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FBB7D3C0-9233-6845-A1C0-AEBDF608111B}"/>
                  </a:ext>
                </a:extLst>
              </p:cNvPr>
              <p:cNvSpPr txBox="1">
                <a:spLocks noRot="1" noChangeAspect="1" noMove="1" noResize="1" noEditPoints="1" noAdjustHandles="1" noChangeArrowheads="1" noChangeShapeType="1" noTextEdit="1"/>
              </p:cNvSpPr>
              <p:nvPr/>
            </p:nvSpPr>
            <p:spPr bwMode="auto">
              <a:xfrm>
                <a:off x="1678096" y="1798762"/>
                <a:ext cx="830805" cy="368797"/>
              </a:xfrm>
              <a:prstGeom prst="rect">
                <a:avLst/>
              </a:prstGeom>
              <a:blipFill>
                <a:blip r:embed="rId15"/>
                <a:stretch>
                  <a:fillRect b="-10000"/>
                </a:stretch>
              </a:blipFill>
              <a:ln w="9525" algn="ctr">
                <a:noFill/>
                <a:miter lim="800000"/>
                <a:headEnd/>
                <a:tailEnd/>
              </a:ln>
              <a:effectLst/>
            </p:spPr>
            <p:txBody>
              <a:bodyPr/>
              <a:lstStyle/>
              <a:p>
                <a:r>
                  <a:rPr lang="en-US">
                    <a:noFill/>
                  </a:rPr>
                  <a:t> </a:t>
                </a:r>
              </a:p>
            </p:txBody>
          </p:sp>
        </mc:Fallback>
      </mc:AlternateContent>
      <p:sp>
        <p:nvSpPr>
          <p:cNvPr id="29" name="弧 28">
            <a:extLst>
              <a:ext uri="{FF2B5EF4-FFF2-40B4-BE49-F238E27FC236}">
                <a16:creationId xmlns:a16="http://schemas.microsoft.com/office/drawing/2014/main" id="{84B672C3-B6FE-424E-9DEC-69BC9C298BCB}"/>
              </a:ext>
            </a:extLst>
          </p:cNvPr>
          <p:cNvSpPr/>
          <p:nvPr/>
        </p:nvSpPr>
        <p:spPr>
          <a:xfrm rot="6365996" flipH="1">
            <a:off x="1113843" y="2387202"/>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07C8DDA-52F5-D04E-8584-B5B4EF1F17D0}"/>
                  </a:ext>
                </a:extLst>
              </p:cNvPr>
              <p:cNvSpPr txBox="1"/>
              <p:nvPr/>
            </p:nvSpPr>
            <p:spPr bwMode="auto">
              <a:xfrm>
                <a:off x="3239765" y="2984674"/>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𝑠𝑣</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C07C8DDA-52F5-D04E-8584-B5B4EF1F17D0}"/>
                  </a:ext>
                </a:extLst>
              </p:cNvPr>
              <p:cNvSpPr txBox="1">
                <a:spLocks noRot="1" noChangeAspect="1" noMove="1" noResize="1" noEditPoints="1" noAdjustHandles="1" noChangeArrowheads="1" noChangeShapeType="1" noTextEdit="1"/>
              </p:cNvSpPr>
              <p:nvPr/>
            </p:nvSpPr>
            <p:spPr bwMode="auto">
              <a:xfrm>
                <a:off x="3239765" y="2984674"/>
                <a:ext cx="830805" cy="368797"/>
              </a:xfrm>
              <a:prstGeom prst="rect">
                <a:avLst/>
              </a:prstGeom>
              <a:blipFill>
                <a:blip r:embed="rId16"/>
                <a:stretch>
                  <a:fillRect b="-10345"/>
                </a:stretch>
              </a:blipFill>
              <a:ln w="9525" algn="ctr">
                <a:noFill/>
                <a:miter lim="800000"/>
                <a:headEnd/>
                <a:tailEnd/>
              </a:ln>
              <a:effectLst/>
            </p:spPr>
            <p:txBody>
              <a:bodyPr/>
              <a:lstStyle/>
              <a:p>
                <a:r>
                  <a:rPr lang="en-US">
                    <a:noFill/>
                  </a:rPr>
                  <a:t> </a:t>
                </a:r>
              </a:p>
            </p:txBody>
          </p:sp>
        </mc:Fallback>
      </mc:AlternateContent>
      <p:sp>
        <p:nvSpPr>
          <p:cNvPr id="31" name="弧 30">
            <a:extLst>
              <a:ext uri="{FF2B5EF4-FFF2-40B4-BE49-F238E27FC236}">
                <a16:creationId xmlns:a16="http://schemas.microsoft.com/office/drawing/2014/main" id="{960FFA4D-96A9-7140-A393-4C7E9A7BF390}"/>
              </a:ext>
            </a:extLst>
          </p:cNvPr>
          <p:cNvSpPr/>
          <p:nvPr/>
        </p:nvSpPr>
        <p:spPr>
          <a:xfrm rot="316312" flipH="1">
            <a:off x="2996201" y="3052746"/>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3FC1C48-1CD6-634C-8264-D666749EBE54}"/>
                  </a:ext>
                </a:extLst>
              </p:cNvPr>
              <p:cNvSpPr txBox="1"/>
              <p:nvPr/>
            </p:nvSpPr>
            <p:spPr bwMode="auto">
              <a:xfrm>
                <a:off x="2675866" y="5708729"/>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𝑠𝑤</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D3FC1C48-1CD6-634C-8264-D666749EBE54}"/>
                  </a:ext>
                </a:extLst>
              </p:cNvPr>
              <p:cNvSpPr txBox="1">
                <a:spLocks noRot="1" noChangeAspect="1" noMove="1" noResize="1" noEditPoints="1" noAdjustHandles="1" noChangeArrowheads="1" noChangeShapeType="1" noTextEdit="1"/>
              </p:cNvSpPr>
              <p:nvPr/>
            </p:nvSpPr>
            <p:spPr bwMode="auto">
              <a:xfrm>
                <a:off x="2675866" y="5708729"/>
                <a:ext cx="830805" cy="368797"/>
              </a:xfrm>
              <a:prstGeom prst="rect">
                <a:avLst/>
              </a:prstGeom>
              <a:blipFill>
                <a:blip r:embed="rId17"/>
                <a:stretch>
                  <a:fillRect b="-6667"/>
                </a:stretch>
              </a:blipFill>
              <a:ln w="9525" algn="ctr">
                <a:noFill/>
                <a:miter lim="800000"/>
                <a:headEnd/>
                <a:tailEnd/>
              </a:ln>
              <a:effectLst/>
            </p:spPr>
            <p:txBody>
              <a:bodyPr/>
              <a:lstStyle/>
              <a:p>
                <a:r>
                  <a:rPr lang="en-US">
                    <a:noFill/>
                  </a:rPr>
                  <a:t> </a:t>
                </a:r>
              </a:p>
            </p:txBody>
          </p:sp>
        </mc:Fallback>
      </mc:AlternateContent>
      <p:sp>
        <p:nvSpPr>
          <p:cNvPr id="33" name="弧 32">
            <a:extLst>
              <a:ext uri="{FF2B5EF4-FFF2-40B4-BE49-F238E27FC236}">
                <a16:creationId xmlns:a16="http://schemas.microsoft.com/office/drawing/2014/main" id="{50657965-3659-1349-AF48-A732F915E0ED}"/>
              </a:ext>
            </a:extLst>
          </p:cNvPr>
          <p:cNvSpPr/>
          <p:nvPr/>
        </p:nvSpPr>
        <p:spPr>
          <a:xfrm rot="19069601" flipH="1">
            <a:off x="2657668" y="4249315"/>
            <a:ext cx="1872208" cy="1469247"/>
          </a:xfrm>
          <a:prstGeom prst="arc">
            <a:avLst>
              <a:gd name="adj1" fmla="val 18676196"/>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左大括号 33">
            <a:extLst>
              <a:ext uri="{FF2B5EF4-FFF2-40B4-BE49-F238E27FC236}">
                <a16:creationId xmlns:a16="http://schemas.microsoft.com/office/drawing/2014/main" id="{F6C685D5-0480-AE45-ADA6-D215AAE29CB0}"/>
              </a:ext>
            </a:extLst>
          </p:cNvPr>
          <p:cNvSpPr/>
          <p:nvPr/>
        </p:nvSpPr>
        <p:spPr>
          <a:xfrm rot="16200000">
            <a:off x="8950180" y="4255581"/>
            <a:ext cx="309342" cy="1872207"/>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BB325CE0-78D6-684C-9ED2-E483A76339F8}"/>
                  </a:ext>
                </a:extLst>
              </p:cNvPr>
              <p:cNvSpPr txBox="1"/>
              <p:nvPr/>
            </p:nvSpPr>
            <p:spPr bwMode="auto">
              <a:xfrm>
                <a:off x="4822155" y="6282120"/>
                <a:ext cx="3168351"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is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TO BE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5" name="文本框 34">
                <a:extLst>
                  <a:ext uri="{FF2B5EF4-FFF2-40B4-BE49-F238E27FC236}">
                    <a16:creationId xmlns:a16="http://schemas.microsoft.com/office/drawing/2014/main" id="{BB325CE0-78D6-684C-9ED2-E483A76339F8}"/>
                  </a:ext>
                </a:extLst>
              </p:cNvPr>
              <p:cNvSpPr txBox="1">
                <a:spLocks noRot="1" noChangeAspect="1" noMove="1" noResize="1" noEditPoints="1" noAdjustHandles="1" noChangeArrowheads="1" noChangeShapeType="1" noTextEdit="1"/>
              </p:cNvSpPr>
              <p:nvPr/>
            </p:nvSpPr>
            <p:spPr bwMode="auto">
              <a:xfrm>
                <a:off x="4822155" y="6282120"/>
                <a:ext cx="3168351" cy="645796"/>
              </a:xfrm>
              <a:prstGeom prst="rect">
                <a:avLst/>
              </a:prstGeom>
              <a:blipFill>
                <a:blip r:embed="rId18"/>
                <a:stretch>
                  <a:fillRect l="-1594" t="-3846" b="-134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5696788-8CF8-CE48-9769-2444E2CB4DBE}"/>
                  </a:ext>
                </a:extLst>
              </p:cNvPr>
              <p:cNvSpPr txBox="1"/>
              <p:nvPr/>
            </p:nvSpPr>
            <p:spPr bwMode="auto">
              <a:xfrm>
                <a:off x="7603172" y="5399162"/>
                <a:ext cx="3701010"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SHOULD BE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85696788-8CF8-CE48-9769-2444E2CB4DBE}"/>
                  </a:ext>
                </a:extLst>
              </p:cNvPr>
              <p:cNvSpPr txBox="1">
                <a:spLocks noRot="1" noChangeAspect="1" noMove="1" noResize="1" noEditPoints="1" noAdjustHandles="1" noChangeArrowheads="1" noChangeShapeType="1" noTextEdit="1"/>
              </p:cNvSpPr>
              <p:nvPr/>
            </p:nvSpPr>
            <p:spPr bwMode="auto">
              <a:xfrm>
                <a:off x="7603172" y="5399162"/>
                <a:ext cx="3701010" cy="645796"/>
              </a:xfrm>
              <a:prstGeom prst="rect">
                <a:avLst/>
              </a:prstGeom>
              <a:blipFill>
                <a:blip r:embed="rId19"/>
                <a:stretch>
                  <a:fillRect l="-1370" t="-3846" b="-134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6153010D-F415-CC44-990D-11F3931CA951}"/>
                  </a:ext>
                </a:extLst>
              </p:cNvPr>
              <p:cNvSpPr txBox="1"/>
              <p:nvPr/>
            </p:nvSpPr>
            <p:spPr bwMode="auto">
              <a:xfrm>
                <a:off x="9896938" y="6277530"/>
                <a:ext cx="3662635"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is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HAS BEEN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6153010D-F415-CC44-990D-11F3931CA951}"/>
                  </a:ext>
                </a:extLst>
              </p:cNvPr>
              <p:cNvSpPr txBox="1">
                <a:spLocks noRot="1" noChangeAspect="1" noMove="1" noResize="1" noEditPoints="1" noAdjustHandles="1" noChangeArrowheads="1" noChangeShapeType="1" noTextEdit="1"/>
              </p:cNvSpPr>
              <p:nvPr/>
            </p:nvSpPr>
            <p:spPr bwMode="auto">
              <a:xfrm>
                <a:off x="9896938" y="6277530"/>
                <a:ext cx="3662635" cy="645796"/>
              </a:xfrm>
              <a:prstGeom prst="rect">
                <a:avLst/>
              </a:prstGeom>
              <a:blipFill>
                <a:blip r:embed="rId20"/>
                <a:stretch>
                  <a:fillRect l="-1384" t="-3846" b="-13462"/>
                </a:stretch>
              </a:blipFill>
              <a:ln w="9525" algn="ctr">
                <a:noFill/>
                <a:miter lim="800000"/>
                <a:headEnd/>
                <a:tailEnd/>
              </a:ln>
              <a:effectLst/>
            </p:spPr>
            <p:txBody>
              <a:bodyPr/>
              <a:lstStyle/>
              <a:p>
                <a:r>
                  <a:rPr lang="en-US">
                    <a:noFill/>
                  </a:rPr>
                  <a:t> </a:t>
                </a:r>
              </a:p>
            </p:txBody>
          </p:sp>
        </mc:Fallback>
      </mc:AlternateContent>
      <p:cxnSp>
        <p:nvCxnSpPr>
          <p:cNvPr id="40" name="直线箭头连接符 39">
            <a:extLst>
              <a:ext uri="{FF2B5EF4-FFF2-40B4-BE49-F238E27FC236}">
                <a16:creationId xmlns:a16="http://schemas.microsoft.com/office/drawing/2014/main" id="{C56E1A63-B17A-E44E-9B39-1D4320AB0FEC}"/>
              </a:ext>
            </a:extLst>
          </p:cNvPr>
          <p:cNvCxnSpPr>
            <a:cxnSpLocks/>
          </p:cNvCxnSpPr>
          <p:nvPr/>
        </p:nvCxnSpPr>
        <p:spPr>
          <a:xfrm flipH="1">
            <a:off x="6067133" y="4777787"/>
            <a:ext cx="1453541" cy="1379072"/>
          </a:xfrm>
          <a:prstGeom prst="straightConnector1">
            <a:avLst/>
          </a:prstGeom>
          <a:ln w="12700">
            <a:solidFill>
              <a:srgbClr val="005AAA"/>
            </a:solidFill>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AC8DE934-C4E4-1D4E-89AD-009B4BE42B07}"/>
              </a:ext>
            </a:extLst>
          </p:cNvPr>
          <p:cNvCxnSpPr>
            <a:cxnSpLocks/>
          </p:cNvCxnSpPr>
          <p:nvPr/>
        </p:nvCxnSpPr>
        <p:spPr>
          <a:xfrm>
            <a:off x="10441632" y="4777787"/>
            <a:ext cx="1510052" cy="1299739"/>
          </a:xfrm>
          <a:prstGeom prst="straightConnector1">
            <a:avLst/>
          </a:prstGeom>
          <a:ln w="12700">
            <a:solidFill>
              <a:srgbClr val="005AAA"/>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12DA82D7-D928-A14C-B161-87CCA9CD57C7}"/>
                  </a:ext>
                </a:extLst>
              </p:cNvPr>
              <p:cNvSpPr txBox="1"/>
              <p:nvPr/>
            </p:nvSpPr>
            <p:spPr bwMode="auto">
              <a:xfrm>
                <a:off x="7029387" y="4127252"/>
                <a:ext cx="3960043"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𝑠𝑢</m:t>
                          </m:r>
                        </m:sub>
                      </m:sSub>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1−</m:t>
                          </m:r>
                          <m:r>
                            <a:rPr lang="en-US" altLang="zh-CN" b="0"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b="0"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r>
                        <a:rPr lang="en-US" altLang="zh-CN" b="0"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𝑠𝑢</m:t>
                              </m:r>
                            </m:sub>
                          </m:sSub>
                        </m:num>
                        <m:den>
                          <m:r>
                            <a:rPr lang="en-US" altLang="zh-CN" b="0"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den>
                      </m:f>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𝑠𝑢</m:t>
                          </m:r>
                        </m:sub>
                      </m:sSub>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12DA82D7-D928-A14C-B161-87CCA9CD57C7}"/>
                  </a:ext>
                </a:extLst>
              </p:cNvPr>
              <p:cNvSpPr txBox="1">
                <a:spLocks noRot="1" noChangeAspect="1" noMove="1" noResize="1" noEditPoints="1" noAdjustHandles="1" noChangeArrowheads="1" noChangeShapeType="1" noTextEdit="1"/>
              </p:cNvSpPr>
              <p:nvPr/>
            </p:nvSpPr>
            <p:spPr bwMode="auto">
              <a:xfrm>
                <a:off x="7029387" y="4127252"/>
                <a:ext cx="3960043" cy="714042"/>
              </a:xfrm>
              <a:prstGeom prst="rect">
                <a:avLst/>
              </a:prstGeom>
              <a:blipFill>
                <a:blip r:embed="rId21"/>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643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Edge-based Push Operation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F7741CE7-14DC-354C-BCF7-34524603FB2B}"/>
              </a:ext>
            </a:extLst>
          </p:cNvPr>
          <p:cNvSpPr/>
          <p:nvPr/>
        </p:nvSpPr>
        <p:spPr>
          <a:xfrm flipH="1">
            <a:off x="3128665" y="22801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 name="椭圆 3">
            <a:extLst>
              <a:ext uri="{FF2B5EF4-FFF2-40B4-BE49-F238E27FC236}">
                <a16:creationId xmlns:a16="http://schemas.microsoft.com/office/drawing/2014/main" id="{8ADB9B17-9026-694E-B625-40F097CA7F47}"/>
              </a:ext>
            </a:extLst>
          </p:cNvPr>
          <p:cNvSpPr/>
          <p:nvPr/>
        </p:nvSpPr>
        <p:spPr>
          <a:xfrm flipH="1">
            <a:off x="1558545" y="367885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 name="直线箭头连接符 4">
            <a:extLst>
              <a:ext uri="{FF2B5EF4-FFF2-40B4-BE49-F238E27FC236}">
                <a16:creationId xmlns:a16="http://schemas.microsoft.com/office/drawing/2014/main" id="{C4296F31-E80B-1049-BA9E-13FB1A0F5438}"/>
              </a:ext>
            </a:extLst>
          </p:cNvPr>
          <p:cNvCxnSpPr>
            <a:cxnSpLocks/>
            <a:stCxn id="3" idx="6"/>
            <a:endCxn id="4" idx="1"/>
          </p:cNvCxnSpPr>
          <p:nvPr/>
        </p:nvCxnSpPr>
        <p:spPr>
          <a:xfrm flipH="1">
            <a:off x="1865858" y="2461343"/>
            <a:ext cx="1262807" cy="127058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6" name="椭圆 5">
            <a:extLst>
              <a:ext uri="{FF2B5EF4-FFF2-40B4-BE49-F238E27FC236}">
                <a16:creationId xmlns:a16="http://schemas.microsoft.com/office/drawing/2014/main" id="{AFE82AC9-B8E2-D94E-85BE-E70F6DC7AF34}"/>
              </a:ext>
            </a:extLst>
          </p:cNvPr>
          <p:cNvSpPr/>
          <p:nvPr/>
        </p:nvSpPr>
        <p:spPr>
          <a:xfrm flipH="1">
            <a:off x="3398833" y="366160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 name="椭圆 6">
            <a:extLst>
              <a:ext uri="{FF2B5EF4-FFF2-40B4-BE49-F238E27FC236}">
                <a16:creationId xmlns:a16="http://schemas.microsoft.com/office/drawing/2014/main" id="{01D2C23A-1762-A543-B161-76DF2FA15B68}"/>
              </a:ext>
            </a:extLst>
          </p:cNvPr>
          <p:cNvSpPr/>
          <p:nvPr/>
        </p:nvSpPr>
        <p:spPr>
          <a:xfrm flipH="1">
            <a:off x="3099217" y="498393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8" name="直线箭头连接符 7">
            <a:extLst>
              <a:ext uri="{FF2B5EF4-FFF2-40B4-BE49-F238E27FC236}">
                <a16:creationId xmlns:a16="http://schemas.microsoft.com/office/drawing/2014/main" id="{424F013F-9483-D448-B984-08164E6751A4}"/>
              </a:ext>
            </a:extLst>
          </p:cNvPr>
          <p:cNvCxnSpPr>
            <a:cxnSpLocks/>
            <a:stCxn id="6" idx="6"/>
            <a:endCxn id="4" idx="2"/>
          </p:cNvCxnSpPr>
          <p:nvPr/>
        </p:nvCxnSpPr>
        <p:spPr>
          <a:xfrm flipH="1">
            <a:off x="1918585" y="3842809"/>
            <a:ext cx="1480248" cy="1725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9" name="直线箭头连接符 8">
            <a:extLst>
              <a:ext uri="{FF2B5EF4-FFF2-40B4-BE49-F238E27FC236}">
                <a16:creationId xmlns:a16="http://schemas.microsoft.com/office/drawing/2014/main" id="{E4FA1713-1CF2-8C42-ABA9-3BB4FDB992BE}"/>
              </a:ext>
            </a:extLst>
          </p:cNvPr>
          <p:cNvCxnSpPr>
            <a:cxnSpLocks/>
            <a:stCxn id="7" idx="7"/>
            <a:endCxn id="4" idx="3"/>
          </p:cNvCxnSpPr>
          <p:nvPr/>
        </p:nvCxnSpPr>
        <p:spPr>
          <a:xfrm flipH="1" flipV="1">
            <a:off x="1865858" y="3988197"/>
            <a:ext cx="1286086" cy="104881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D084ACA-766D-7D46-BB6A-F5DD8C820237}"/>
                  </a:ext>
                </a:extLst>
              </p:cNvPr>
              <p:cNvSpPr txBox="1"/>
              <p:nvPr/>
            </p:nvSpPr>
            <p:spPr bwMode="auto">
              <a:xfrm flipH="1">
                <a:off x="1522541" y="3576981"/>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11" name="文本框 10">
                <a:extLst>
                  <a:ext uri="{FF2B5EF4-FFF2-40B4-BE49-F238E27FC236}">
                    <a16:creationId xmlns:a16="http://schemas.microsoft.com/office/drawing/2014/main" id="{7D084ACA-766D-7D46-BB6A-F5DD8C820237}"/>
                  </a:ext>
                </a:extLst>
              </p:cNvPr>
              <p:cNvSpPr txBox="1">
                <a:spLocks noRot="1" noChangeAspect="1" noMove="1" noResize="1" noEditPoints="1" noAdjustHandles="1" noChangeArrowheads="1" noChangeShapeType="1" noTextEdit="1"/>
              </p:cNvSpPr>
              <p:nvPr/>
            </p:nvSpPr>
            <p:spPr bwMode="auto">
              <a:xfrm flipH="1">
                <a:off x="1522541" y="3576981"/>
                <a:ext cx="432048" cy="461130"/>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89AF9F7-664A-4A47-9EFB-658F56BF0E68}"/>
                  </a:ext>
                </a:extLst>
              </p:cNvPr>
              <p:cNvSpPr txBox="1"/>
              <p:nvPr/>
            </p:nvSpPr>
            <p:spPr bwMode="auto">
              <a:xfrm flipH="1">
                <a:off x="3085521" y="2196441"/>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12" name="文本框 11">
                <a:extLst>
                  <a:ext uri="{FF2B5EF4-FFF2-40B4-BE49-F238E27FC236}">
                    <a16:creationId xmlns:a16="http://schemas.microsoft.com/office/drawing/2014/main" id="{389AF9F7-664A-4A47-9EFB-658F56BF0E68}"/>
                  </a:ext>
                </a:extLst>
              </p:cNvPr>
              <p:cNvSpPr txBox="1">
                <a:spLocks noRot="1" noChangeAspect="1" noMove="1" noResize="1" noEditPoints="1" noAdjustHandles="1" noChangeArrowheads="1" noChangeShapeType="1" noTextEdit="1"/>
              </p:cNvSpPr>
              <p:nvPr/>
            </p:nvSpPr>
            <p:spPr bwMode="auto">
              <a:xfrm flipH="1">
                <a:off x="3085521" y="2196441"/>
                <a:ext cx="432048" cy="462348"/>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5431F79-987F-FA41-BA63-F1AC50848126}"/>
                  </a:ext>
                </a:extLst>
              </p:cNvPr>
              <p:cNvSpPr txBox="1"/>
              <p:nvPr/>
            </p:nvSpPr>
            <p:spPr bwMode="auto">
              <a:xfrm>
                <a:off x="2043004" y="2763458"/>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13" name="文本框 12">
                <a:extLst>
                  <a:ext uri="{FF2B5EF4-FFF2-40B4-BE49-F238E27FC236}">
                    <a16:creationId xmlns:a16="http://schemas.microsoft.com/office/drawing/2014/main" id="{D5431F79-987F-FA41-BA63-F1AC50848126}"/>
                  </a:ext>
                </a:extLst>
              </p:cNvPr>
              <p:cNvSpPr txBox="1">
                <a:spLocks noRot="1" noChangeAspect="1" noMove="1" noResize="1" noEditPoints="1" noAdjustHandles="1" noChangeArrowheads="1" noChangeShapeType="1" noTextEdit="1"/>
              </p:cNvSpPr>
              <p:nvPr/>
            </p:nvSpPr>
            <p:spPr bwMode="auto">
              <a:xfrm>
                <a:off x="2043004" y="2763458"/>
                <a:ext cx="465897" cy="307777"/>
              </a:xfrm>
              <a:prstGeom prst="rect">
                <a:avLst/>
              </a:prstGeom>
              <a:blipFill>
                <a:blip r:embed="rId5"/>
                <a:stretch>
                  <a:fillRect l="-7895"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D365FF4-2AD5-444B-967E-A1D4BBB28B32}"/>
                  </a:ext>
                </a:extLst>
              </p:cNvPr>
              <p:cNvSpPr txBox="1"/>
              <p:nvPr/>
            </p:nvSpPr>
            <p:spPr bwMode="auto">
              <a:xfrm>
                <a:off x="2433984" y="3519961"/>
                <a:ext cx="45788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14" name="文本框 13">
                <a:extLst>
                  <a:ext uri="{FF2B5EF4-FFF2-40B4-BE49-F238E27FC236}">
                    <a16:creationId xmlns:a16="http://schemas.microsoft.com/office/drawing/2014/main" id="{9D365FF4-2AD5-444B-967E-A1D4BBB28B32}"/>
                  </a:ext>
                </a:extLst>
              </p:cNvPr>
              <p:cNvSpPr txBox="1">
                <a:spLocks noRot="1" noChangeAspect="1" noMove="1" noResize="1" noEditPoints="1" noAdjustHandles="1" noChangeArrowheads="1" noChangeShapeType="1" noTextEdit="1"/>
              </p:cNvSpPr>
              <p:nvPr/>
            </p:nvSpPr>
            <p:spPr bwMode="auto">
              <a:xfrm>
                <a:off x="2433984" y="3519961"/>
                <a:ext cx="457882" cy="307777"/>
              </a:xfrm>
              <a:prstGeom prst="rect">
                <a:avLst/>
              </a:prstGeom>
              <a:blipFill>
                <a:blip r:embed="rId6"/>
                <a:stretch>
                  <a:fillRect l="-8108" b="-1153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0B891DC-10C2-4141-8235-3E605D2619DC}"/>
                  </a:ext>
                </a:extLst>
              </p:cNvPr>
              <p:cNvSpPr txBox="1"/>
              <p:nvPr/>
            </p:nvSpPr>
            <p:spPr bwMode="auto">
              <a:xfrm>
                <a:off x="2240775" y="4535066"/>
                <a:ext cx="493148"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15" name="文本框 14">
                <a:extLst>
                  <a:ext uri="{FF2B5EF4-FFF2-40B4-BE49-F238E27FC236}">
                    <a16:creationId xmlns:a16="http://schemas.microsoft.com/office/drawing/2014/main" id="{F0B891DC-10C2-4141-8235-3E605D2619DC}"/>
                  </a:ext>
                </a:extLst>
              </p:cNvPr>
              <p:cNvSpPr txBox="1">
                <a:spLocks noRot="1" noChangeAspect="1" noMove="1" noResize="1" noEditPoints="1" noAdjustHandles="1" noChangeArrowheads="1" noChangeShapeType="1" noTextEdit="1"/>
              </p:cNvSpPr>
              <p:nvPr/>
            </p:nvSpPr>
            <p:spPr bwMode="auto">
              <a:xfrm>
                <a:off x="2240775" y="4535066"/>
                <a:ext cx="493148" cy="307777"/>
              </a:xfrm>
              <a:prstGeom prst="rect">
                <a:avLst/>
              </a:prstGeom>
              <a:blipFill>
                <a:blip r:embed="rId7"/>
                <a:stretch>
                  <a:fillRect l="-10000" b="-8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DC8216A-B915-F947-9B2F-8F029D0C0CDC}"/>
                  </a:ext>
                </a:extLst>
              </p:cNvPr>
              <p:cNvSpPr txBox="1"/>
              <p:nvPr/>
            </p:nvSpPr>
            <p:spPr bwMode="auto">
              <a:xfrm>
                <a:off x="933723" y="377321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𝑠</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16" name="文本框 15">
                <a:extLst>
                  <a:ext uri="{FF2B5EF4-FFF2-40B4-BE49-F238E27FC236}">
                    <a16:creationId xmlns:a16="http://schemas.microsoft.com/office/drawing/2014/main" id="{FDC8216A-B915-F947-9B2F-8F029D0C0CDC}"/>
                  </a:ext>
                </a:extLst>
              </p:cNvPr>
              <p:cNvSpPr txBox="1">
                <a:spLocks noRot="1" noChangeAspect="1" noMove="1" noResize="1" noEditPoints="1" noAdjustHandles="1" noChangeArrowheads="1" noChangeShapeType="1" noTextEdit="1"/>
              </p:cNvSpPr>
              <p:nvPr/>
            </p:nvSpPr>
            <p:spPr bwMode="auto">
              <a:xfrm>
                <a:off x="933723" y="3773215"/>
                <a:ext cx="648072" cy="368797"/>
              </a:xfrm>
              <a:prstGeom prst="rect">
                <a:avLst/>
              </a:prstGeom>
              <a:blipFill>
                <a:blip r:embed="rId8"/>
                <a:stretch>
                  <a:fillRect t="-10345" b="-20690"/>
                </a:stretch>
              </a:blipFill>
              <a:ln w="9525" algn="ctr">
                <a:noFill/>
                <a:miter lim="800000"/>
                <a:headEnd/>
                <a:tailEnd/>
              </a:ln>
              <a:effectLst/>
            </p:spPr>
            <p:txBody>
              <a:bodyPr/>
              <a:lstStyle/>
              <a:p>
                <a:r>
                  <a:rPr lang="en-US">
                    <a:noFill/>
                  </a:rPr>
                  <a:t> </a:t>
                </a:r>
              </a:p>
            </p:txBody>
          </p:sp>
        </mc:Fallback>
      </mc:AlternateContent>
      <p:cxnSp>
        <p:nvCxnSpPr>
          <p:cNvPr id="19" name="直线箭头连接符 18">
            <a:extLst>
              <a:ext uri="{FF2B5EF4-FFF2-40B4-BE49-F238E27FC236}">
                <a16:creationId xmlns:a16="http://schemas.microsoft.com/office/drawing/2014/main" id="{69195DF1-D867-0B4D-8371-AE978664632F}"/>
              </a:ext>
            </a:extLst>
          </p:cNvPr>
          <p:cNvCxnSpPr>
            <a:cxnSpLocks/>
            <a:stCxn id="3" idx="6"/>
            <a:endCxn id="4" idx="1"/>
          </p:cNvCxnSpPr>
          <p:nvPr/>
        </p:nvCxnSpPr>
        <p:spPr>
          <a:xfrm flipH="1">
            <a:off x="1865858" y="2461343"/>
            <a:ext cx="1262807" cy="1270587"/>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659BFE3-64DB-9543-8546-51F467FC3480}"/>
                  </a:ext>
                </a:extLst>
              </p:cNvPr>
              <p:cNvSpPr txBox="1"/>
              <p:nvPr/>
            </p:nvSpPr>
            <p:spPr>
              <a:xfrm>
                <a:off x="5100390" y="2068937"/>
                <a:ext cx="8037625"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Node Income </a:t>
                </a:r>
                <a14:m>
                  <m:oMath xmlns:m="http://schemas.openxmlformats.org/officeDocument/2006/math">
                    <m:acc>
                      <m:accPr>
                        <m:chr m:val="⃗"/>
                        <m:ctrlPr>
                          <a:rPr lang="en-US" altLang="zh-CN" b="1" i="1">
                            <a:latin typeface="Cambria Math" panose="02040503050406030204" pitchFamily="18" charset="0"/>
                            <a:ea typeface="楷体" panose="02010609060101010101" pitchFamily="49" charset="-122"/>
                          </a:rPr>
                        </m:ctrlPr>
                      </m:accPr>
                      <m:e>
                        <m:r>
                          <a:rPr lang="en-US" altLang="zh-CN" b="1" i="1">
                            <a:latin typeface="Cambria Math" panose="02040503050406030204" pitchFamily="18" charset="0"/>
                            <a:ea typeface="楷体" panose="02010609060101010101" pitchFamily="49" charset="-122"/>
                          </a:rPr>
                          <m:t>𝒒</m:t>
                        </m:r>
                      </m:e>
                    </m:acc>
                    <m:r>
                      <a:rPr lang="en-US" altLang="zh-CN" b="1" i="1">
                        <a:latin typeface="Cambria Math" panose="02040503050406030204" pitchFamily="18" charset="0"/>
                        <a:ea typeface="楷体" panose="02010609060101010101" pitchFamily="49" charset="-122"/>
                      </a:rPr>
                      <m:t>(</m:t>
                    </m:r>
                    <m:r>
                      <a:rPr lang="en-US" altLang="zh-CN" b="1" i="1">
                        <a:latin typeface="Cambria Math" panose="02040503050406030204" pitchFamily="18" charset="0"/>
                        <a:ea typeface="楷体" panose="02010609060101010101" pitchFamily="49" charset="-122"/>
                      </a:rPr>
                      <m:t>𝒔</m:t>
                    </m:r>
                    <m:r>
                      <a:rPr lang="en-US" altLang="zh-CN" b="1" i="1">
                        <a:latin typeface="Cambria Math" panose="02040503050406030204" pitchFamily="18" charset="0"/>
                        <a:ea typeface="楷体" panose="02010609060101010101" pitchFamily="49" charset="-122"/>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received </a:t>
                </a:r>
                <a:r>
                  <a:rPr lang="en-US" altLang="zh-CN" b="1">
                    <a:latin typeface="Times New Roman" panose="02020603050405020304" pitchFamily="18" charset="0"/>
                    <a:ea typeface="楷体" panose="02010609060101010101" pitchFamily="49" charset="-122"/>
                    <a:cs typeface="Times New Roman" panose="02020603050405020304" pitchFamily="18" charset="0"/>
                  </a:rPr>
                  <a:t>by node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b="0">
                    <a:latin typeface="Times New Roman" panose="02020603050405020304" pitchFamily="18" charset="0"/>
                    <a:ea typeface="楷体" panose="02010609060101010101" pitchFamily="49" charset="-122"/>
                    <a:cs typeface="Times New Roman" panose="02020603050405020304" pitchFamily="18" charset="0"/>
                  </a:rPr>
                  <a:t>so far. </a:t>
                </a:r>
              </a:p>
              <a:p>
                <a:endParaRPr lang="en-US" altLang="zh-CN" sz="1000" b="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Expense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𝑸</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total probability mass that has been transferred from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endParaRPr lang="en-US" altLang="zh-CN" sz="1000" b="1">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en-US" altLang="zh-CN" b="1">
                    <a:latin typeface="Times New Roman" panose="02020603050405020304" pitchFamily="18" charset="0"/>
                    <a:ea typeface="楷体" panose="02010609060101010101" pitchFamily="49" charset="-122"/>
                    <a:cs typeface="Times New Roman" panose="02020603050405020304" pitchFamily="18" charset="0"/>
                  </a:rPr>
                  <a:t>Edge Residue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𝑹</m:t>
                        </m:r>
                      </m:e>
                      <m:sub>
                        <m:r>
                          <a:rPr lang="en-US" altLang="zh-CN" b="1" i="1">
                            <a:latin typeface="Cambria Math" panose="02040503050406030204" pitchFamily="18" charset="0"/>
                            <a:ea typeface="楷体" panose="02010609060101010101" pitchFamily="49" charset="-122"/>
                          </a:rPr>
                          <m:t>𝒔𝒖</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(maintained implicitly)</a:t>
                </a:r>
                <a:r>
                  <a:rPr lang="en-US" altLang="zh-CN">
                    <a:latin typeface="Times New Roman" panose="02020603050405020304" pitchFamily="18" charset="0"/>
                    <a:ea typeface="楷体" panose="02010609060101010101" pitchFamily="49" charset="-122"/>
                    <a:cs typeface="Times New Roman" panose="02020603050405020304" pitchFamily="18" charset="0"/>
                  </a:rPr>
                  <a:t>: the probability mass that is to be transferred from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r>
                  <a:rPr lang="en-US" altLang="zh-CN" b="1">
                    <a:latin typeface="Times New Roman" panose="02020603050405020304" pitchFamily="18" charset="0"/>
                    <a:ea typeface="楷体" panose="02010609060101010101" pitchFamily="49" charset="-122"/>
                    <a:cs typeface="Times New Roman" panose="02020603050405020304" pitchFamily="18" charset="0"/>
                  </a:rPr>
                  <a:t>via edge </a:t>
                </a:r>
                <a14:m>
                  <m:oMath xmlns:m="http://schemas.openxmlformats.org/officeDocument/2006/math">
                    <m:d>
                      <m:d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e>
                    </m:d>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at the moment.</a:t>
                </a:r>
              </a:p>
            </p:txBody>
          </p:sp>
        </mc:Choice>
        <mc:Fallback xmlns="">
          <p:sp>
            <p:nvSpPr>
              <p:cNvPr id="21" name="文本框 20">
                <a:extLst>
                  <a:ext uri="{FF2B5EF4-FFF2-40B4-BE49-F238E27FC236}">
                    <a16:creationId xmlns:a16="http://schemas.microsoft.com/office/drawing/2014/main" id="{B659BFE3-64DB-9543-8546-51F467FC3480}"/>
                  </a:ext>
                </a:extLst>
              </p:cNvPr>
              <p:cNvSpPr txBox="1">
                <a:spLocks noRot="1" noChangeAspect="1" noMove="1" noResize="1" noEditPoints="1" noAdjustHandles="1" noChangeArrowheads="1" noChangeShapeType="1" noTextEdit="1"/>
              </p:cNvSpPr>
              <p:nvPr/>
            </p:nvSpPr>
            <p:spPr>
              <a:xfrm>
                <a:off x="5100390" y="2068937"/>
                <a:ext cx="8037625" cy="1938992"/>
              </a:xfrm>
              <a:prstGeom prst="rect">
                <a:avLst/>
              </a:prstGeom>
              <a:blipFill>
                <a:blip r:embed="rId9"/>
                <a:stretch>
                  <a:fillRect l="-631" t="-1299" r="-158"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B9DF520-8129-D74A-9F19-753FE6947113}"/>
                  </a:ext>
                </a:extLst>
              </p:cNvPr>
              <p:cNvSpPr txBox="1"/>
              <p:nvPr/>
            </p:nvSpPr>
            <p:spPr bwMode="auto">
              <a:xfrm flipH="1">
                <a:off x="3362829" y="3574334"/>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22" name="文本框 21">
                <a:extLst>
                  <a:ext uri="{FF2B5EF4-FFF2-40B4-BE49-F238E27FC236}">
                    <a16:creationId xmlns:a16="http://schemas.microsoft.com/office/drawing/2014/main" id="{2B9DF520-8129-D74A-9F19-753FE6947113}"/>
                  </a:ext>
                </a:extLst>
              </p:cNvPr>
              <p:cNvSpPr txBox="1">
                <a:spLocks noRot="1" noChangeAspect="1" noMove="1" noResize="1" noEditPoints="1" noAdjustHandles="1" noChangeArrowheads="1" noChangeShapeType="1" noTextEdit="1"/>
              </p:cNvSpPr>
              <p:nvPr/>
            </p:nvSpPr>
            <p:spPr bwMode="auto">
              <a:xfrm flipH="1">
                <a:off x="3362829" y="3574334"/>
                <a:ext cx="432048" cy="462348"/>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8905076-F9BC-B340-86E2-16F0BACA57F7}"/>
                  </a:ext>
                </a:extLst>
              </p:cNvPr>
              <p:cNvSpPr txBox="1"/>
              <p:nvPr/>
            </p:nvSpPr>
            <p:spPr bwMode="auto">
              <a:xfrm flipH="1">
                <a:off x="3069004" y="4901906"/>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23" name="文本框 22">
                <a:extLst>
                  <a:ext uri="{FF2B5EF4-FFF2-40B4-BE49-F238E27FC236}">
                    <a16:creationId xmlns:a16="http://schemas.microsoft.com/office/drawing/2014/main" id="{A8905076-F9BC-B340-86E2-16F0BACA57F7}"/>
                  </a:ext>
                </a:extLst>
              </p:cNvPr>
              <p:cNvSpPr txBox="1">
                <a:spLocks noRot="1" noChangeAspect="1" noMove="1" noResize="1" noEditPoints="1" noAdjustHandles="1" noChangeArrowheads="1" noChangeShapeType="1" noTextEdit="1"/>
              </p:cNvSpPr>
              <p:nvPr/>
            </p:nvSpPr>
            <p:spPr bwMode="auto">
              <a:xfrm flipH="1">
                <a:off x="3069004" y="4901906"/>
                <a:ext cx="432048" cy="461130"/>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5A7EC25-D526-6049-83CA-EC47CE33C0F4}"/>
                  </a:ext>
                </a:extLst>
              </p:cNvPr>
              <p:cNvSpPr txBox="1"/>
              <p:nvPr/>
            </p:nvSpPr>
            <p:spPr bwMode="auto">
              <a:xfrm>
                <a:off x="3522692" y="2153990"/>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𝑢</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4" name="文本框 23">
                <a:extLst>
                  <a:ext uri="{FF2B5EF4-FFF2-40B4-BE49-F238E27FC236}">
                    <a16:creationId xmlns:a16="http://schemas.microsoft.com/office/drawing/2014/main" id="{15A7EC25-D526-6049-83CA-EC47CE33C0F4}"/>
                  </a:ext>
                </a:extLst>
              </p:cNvPr>
              <p:cNvSpPr txBox="1">
                <a:spLocks noRot="1" noChangeAspect="1" noMove="1" noResize="1" noEditPoints="1" noAdjustHandles="1" noChangeArrowheads="1" noChangeShapeType="1" noTextEdit="1"/>
              </p:cNvSpPr>
              <p:nvPr/>
            </p:nvSpPr>
            <p:spPr bwMode="auto">
              <a:xfrm>
                <a:off x="3522692" y="2153990"/>
                <a:ext cx="648072" cy="368797"/>
              </a:xfrm>
              <a:prstGeom prst="rect">
                <a:avLst/>
              </a:prstGeom>
              <a:blipFill>
                <a:blip r:embed="rId12"/>
                <a:stretch>
                  <a:fillRect t="-6667" r="-1923"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81105073-983C-214B-81DC-65F9DBFC372B}"/>
                  </a:ext>
                </a:extLst>
              </p:cNvPr>
              <p:cNvSpPr txBox="1"/>
              <p:nvPr/>
            </p:nvSpPr>
            <p:spPr bwMode="auto">
              <a:xfrm>
                <a:off x="3739424" y="3656735"/>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𝑣</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5" name="文本框 24">
                <a:extLst>
                  <a:ext uri="{FF2B5EF4-FFF2-40B4-BE49-F238E27FC236}">
                    <a16:creationId xmlns:a16="http://schemas.microsoft.com/office/drawing/2014/main" id="{81105073-983C-214B-81DC-65F9DBFC372B}"/>
                  </a:ext>
                </a:extLst>
              </p:cNvPr>
              <p:cNvSpPr txBox="1">
                <a:spLocks noRot="1" noChangeAspect="1" noMove="1" noResize="1" noEditPoints="1" noAdjustHandles="1" noChangeArrowheads="1" noChangeShapeType="1" noTextEdit="1"/>
              </p:cNvSpPr>
              <p:nvPr/>
            </p:nvSpPr>
            <p:spPr bwMode="auto">
              <a:xfrm>
                <a:off x="3739424" y="3656735"/>
                <a:ext cx="648072" cy="368797"/>
              </a:xfrm>
              <a:prstGeom prst="rect">
                <a:avLst/>
              </a:prstGeom>
              <a:blipFill>
                <a:blip r:embed="rId13"/>
                <a:stretch>
                  <a:fillRect t="-10345" r="-1923" b="-2069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19F36B2-BBC6-DB4E-B679-4EF62C3AD63A}"/>
                  </a:ext>
                </a:extLst>
              </p:cNvPr>
              <p:cNvSpPr txBox="1"/>
              <p:nvPr/>
            </p:nvSpPr>
            <p:spPr bwMode="auto">
              <a:xfrm>
                <a:off x="3448755" y="5066784"/>
                <a:ext cx="64807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r>
                        <a:rPr lang="en-US" sz="1800" b="0" i="1" dirty="0">
                          <a:solidFill>
                            <a:schemeClr val="tx1"/>
                          </a:solidFill>
                          <a:latin typeface="Cambria Math" panose="02040503050406030204" pitchFamily="18" charset="0"/>
                        </a:rPr>
                        <m:t>(</m:t>
                      </m:r>
                      <m:r>
                        <a:rPr lang="en-US" sz="1800" b="0" i="1" dirty="0">
                          <a:solidFill>
                            <a:schemeClr val="tx1"/>
                          </a:solidFill>
                          <a:latin typeface="Cambria Math" panose="02040503050406030204" pitchFamily="18" charset="0"/>
                        </a:rPr>
                        <m:t>𝑤</m:t>
                      </m:r>
                      <m:r>
                        <a:rPr lang="en-US" sz="1800" b="0" i="1" dirty="0">
                          <a:solidFill>
                            <a:schemeClr val="tx1"/>
                          </a:solidFill>
                          <a:latin typeface="Cambria Math" panose="02040503050406030204" pitchFamily="18" charset="0"/>
                        </a:rPr>
                        <m:t>)</m:t>
                      </m:r>
                    </m:oMath>
                  </m:oMathPara>
                </a14:m>
                <a:endParaRPr lang="en-US" sz="1800" dirty="0">
                  <a:solidFill>
                    <a:schemeClr val="tx1"/>
                  </a:solidFill>
                </a:endParaRPr>
              </a:p>
            </p:txBody>
          </p:sp>
        </mc:Choice>
        <mc:Fallback xmlns="">
          <p:sp>
            <p:nvSpPr>
              <p:cNvPr id="26" name="文本框 25">
                <a:extLst>
                  <a:ext uri="{FF2B5EF4-FFF2-40B4-BE49-F238E27FC236}">
                    <a16:creationId xmlns:a16="http://schemas.microsoft.com/office/drawing/2014/main" id="{319F36B2-BBC6-DB4E-B679-4EF62C3AD63A}"/>
                  </a:ext>
                </a:extLst>
              </p:cNvPr>
              <p:cNvSpPr txBox="1">
                <a:spLocks noRot="1" noChangeAspect="1" noMove="1" noResize="1" noEditPoints="1" noAdjustHandles="1" noChangeArrowheads="1" noChangeShapeType="1" noTextEdit="1"/>
              </p:cNvSpPr>
              <p:nvPr/>
            </p:nvSpPr>
            <p:spPr bwMode="auto">
              <a:xfrm>
                <a:off x="3448755" y="5066784"/>
                <a:ext cx="648072" cy="368797"/>
              </a:xfrm>
              <a:prstGeom prst="rect">
                <a:avLst/>
              </a:prstGeom>
              <a:blipFill>
                <a:blip r:embed="rId14"/>
                <a:stretch>
                  <a:fillRect t="-6452" r="-7692" b="-1612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BB7D3C0-9233-6845-A1C0-AEBDF608111B}"/>
                  </a:ext>
                </a:extLst>
              </p:cNvPr>
              <p:cNvSpPr txBox="1"/>
              <p:nvPr/>
            </p:nvSpPr>
            <p:spPr bwMode="auto">
              <a:xfrm>
                <a:off x="1678096" y="1798762"/>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FBB7D3C0-9233-6845-A1C0-AEBDF608111B}"/>
                  </a:ext>
                </a:extLst>
              </p:cNvPr>
              <p:cNvSpPr txBox="1">
                <a:spLocks noRot="1" noChangeAspect="1" noMove="1" noResize="1" noEditPoints="1" noAdjustHandles="1" noChangeArrowheads="1" noChangeShapeType="1" noTextEdit="1"/>
              </p:cNvSpPr>
              <p:nvPr/>
            </p:nvSpPr>
            <p:spPr bwMode="auto">
              <a:xfrm>
                <a:off x="1678096" y="1798762"/>
                <a:ext cx="830805" cy="368797"/>
              </a:xfrm>
              <a:prstGeom prst="rect">
                <a:avLst/>
              </a:prstGeom>
              <a:blipFill>
                <a:blip r:embed="rId15"/>
                <a:stretch>
                  <a:fillRect b="-10000"/>
                </a:stretch>
              </a:blipFill>
              <a:ln w="9525" algn="ctr">
                <a:noFill/>
                <a:miter lim="800000"/>
                <a:headEnd/>
                <a:tailEnd/>
              </a:ln>
              <a:effectLst/>
            </p:spPr>
            <p:txBody>
              <a:bodyPr/>
              <a:lstStyle/>
              <a:p>
                <a:r>
                  <a:rPr lang="en-US">
                    <a:noFill/>
                  </a:rPr>
                  <a:t> </a:t>
                </a:r>
              </a:p>
            </p:txBody>
          </p:sp>
        </mc:Fallback>
      </mc:AlternateContent>
      <p:sp>
        <p:nvSpPr>
          <p:cNvPr id="29" name="弧 28">
            <a:extLst>
              <a:ext uri="{FF2B5EF4-FFF2-40B4-BE49-F238E27FC236}">
                <a16:creationId xmlns:a16="http://schemas.microsoft.com/office/drawing/2014/main" id="{84B672C3-B6FE-424E-9DEC-69BC9C298BCB}"/>
              </a:ext>
            </a:extLst>
          </p:cNvPr>
          <p:cNvSpPr/>
          <p:nvPr/>
        </p:nvSpPr>
        <p:spPr>
          <a:xfrm rot="6365996" flipH="1">
            <a:off x="1113843" y="2387202"/>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07C8DDA-52F5-D04E-8584-B5B4EF1F17D0}"/>
                  </a:ext>
                </a:extLst>
              </p:cNvPr>
              <p:cNvSpPr txBox="1"/>
              <p:nvPr/>
            </p:nvSpPr>
            <p:spPr bwMode="auto">
              <a:xfrm>
                <a:off x="3239765" y="2984674"/>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𝑠𝑣</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C07C8DDA-52F5-D04E-8584-B5B4EF1F17D0}"/>
                  </a:ext>
                </a:extLst>
              </p:cNvPr>
              <p:cNvSpPr txBox="1">
                <a:spLocks noRot="1" noChangeAspect="1" noMove="1" noResize="1" noEditPoints="1" noAdjustHandles="1" noChangeArrowheads="1" noChangeShapeType="1" noTextEdit="1"/>
              </p:cNvSpPr>
              <p:nvPr/>
            </p:nvSpPr>
            <p:spPr bwMode="auto">
              <a:xfrm>
                <a:off x="3239765" y="2984674"/>
                <a:ext cx="830805" cy="368797"/>
              </a:xfrm>
              <a:prstGeom prst="rect">
                <a:avLst/>
              </a:prstGeom>
              <a:blipFill>
                <a:blip r:embed="rId16"/>
                <a:stretch>
                  <a:fillRect b="-10345"/>
                </a:stretch>
              </a:blipFill>
              <a:ln w="9525" algn="ctr">
                <a:noFill/>
                <a:miter lim="800000"/>
                <a:headEnd/>
                <a:tailEnd/>
              </a:ln>
              <a:effectLst/>
            </p:spPr>
            <p:txBody>
              <a:bodyPr/>
              <a:lstStyle/>
              <a:p>
                <a:r>
                  <a:rPr lang="en-US">
                    <a:noFill/>
                  </a:rPr>
                  <a:t> </a:t>
                </a:r>
              </a:p>
            </p:txBody>
          </p:sp>
        </mc:Fallback>
      </mc:AlternateContent>
      <p:sp>
        <p:nvSpPr>
          <p:cNvPr id="31" name="弧 30">
            <a:extLst>
              <a:ext uri="{FF2B5EF4-FFF2-40B4-BE49-F238E27FC236}">
                <a16:creationId xmlns:a16="http://schemas.microsoft.com/office/drawing/2014/main" id="{960FFA4D-96A9-7140-A393-4C7E9A7BF390}"/>
              </a:ext>
            </a:extLst>
          </p:cNvPr>
          <p:cNvSpPr/>
          <p:nvPr/>
        </p:nvSpPr>
        <p:spPr>
          <a:xfrm rot="316312" flipH="1">
            <a:off x="2996201" y="3052746"/>
            <a:ext cx="1872208" cy="1469247"/>
          </a:xfrm>
          <a:prstGeom prst="arc">
            <a:avLst>
              <a:gd name="adj1" fmla="val 19107647"/>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D3FC1C48-1CD6-634C-8264-D666749EBE54}"/>
                  </a:ext>
                </a:extLst>
              </p:cNvPr>
              <p:cNvSpPr txBox="1"/>
              <p:nvPr/>
            </p:nvSpPr>
            <p:spPr bwMode="auto">
              <a:xfrm>
                <a:off x="2675866" y="5708729"/>
                <a:ext cx="83080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𝑠𝑤</m:t>
                          </m:r>
                        </m:sub>
                      </m:sSub>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D3FC1C48-1CD6-634C-8264-D666749EBE54}"/>
                  </a:ext>
                </a:extLst>
              </p:cNvPr>
              <p:cNvSpPr txBox="1">
                <a:spLocks noRot="1" noChangeAspect="1" noMove="1" noResize="1" noEditPoints="1" noAdjustHandles="1" noChangeArrowheads="1" noChangeShapeType="1" noTextEdit="1"/>
              </p:cNvSpPr>
              <p:nvPr/>
            </p:nvSpPr>
            <p:spPr bwMode="auto">
              <a:xfrm>
                <a:off x="2675866" y="5708729"/>
                <a:ext cx="830805" cy="368797"/>
              </a:xfrm>
              <a:prstGeom prst="rect">
                <a:avLst/>
              </a:prstGeom>
              <a:blipFill>
                <a:blip r:embed="rId17"/>
                <a:stretch>
                  <a:fillRect b="-6667"/>
                </a:stretch>
              </a:blipFill>
              <a:ln w="9525" algn="ctr">
                <a:noFill/>
                <a:miter lim="800000"/>
                <a:headEnd/>
                <a:tailEnd/>
              </a:ln>
              <a:effectLst/>
            </p:spPr>
            <p:txBody>
              <a:bodyPr/>
              <a:lstStyle/>
              <a:p>
                <a:r>
                  <a:rPr lang="en-US">
                    <a:noFill/>
                  </a:rPr>
                  <a:t> </a:t>
                </a:r>
              </a:p>
            </p:txBody>
          </p:sp>
        </mc:Fallback>
      </mc:AlternateContent>
      <p:sp>
        <p:nvSpPr>
          <p:cNvPr id="33" name="弧 32">
            <a:extLst>
              <a:ext uri="{FF2B5EF4-FFF2-40B4-BE49-F238E27FC236}">
                <a16:creationId xmlns:a16="http://schemas.microsoft.com/office/drawing/2014/main" id="{50657965-3659-1349-AF48-A732F915E0ED}"/>
              </a:ext>
            </a:extLst>
          </p:cNvPr>
          <p:cNvSpPr/>
          <p:nvPr/>
        </p:nvSpPr>
        <p:spPr>
          <a:xfrm rot="19069601" flipH="1">
            <a:off x="2657668" y="4249315"/>
            <a:ext cx="1872208" cy="1469247"/>
          </a:xfrm>
          <a:prstGeom prst="arc">
            <a:avLst>
              <a:gd name="adj1" fmla="val 18676196"/>
              <a:gd name="adj2" fmla="val 151450"/>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左大括号 33">
            <a:extLst>
              <a:ext uri="{FF2B5EF4-FFF2-40B4-BE49-F238E27FC236}">
                <a16:creationId xmlns:a16="http://schemas.microsoft.com/office/drawing/2014/main" id="{F6C685D5-0480-AE45-ADA6-D215AAE29CB0}"/>
              </a:ext>
            </a:extLst>
          </p:cNvPr>
          <p:cNvSpPr/>
          <p:nvPr/>
        </p:nvSpPr>
        <p:spPr>
          <a:xfrm rot="16200000">
            <a:off x="8950180" y="4255581"/>
            <a:ext cx="309342" cy="1872207"/>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BB325CE0-78D6-684C-9ED2-E483A76339F8}"/>
                  </a:ext>
                </a:extLst>
              </p:cNvPr>
              <p:cNvSpPr txBox="1"/>
              <p:nvPr/>
            </p:nvSpPr>
            <p:spPr bwMode="auto">
              <a:xfrm>
                <a:off x="4822155" y="6282120"/>
                <a:ext cx="3168351"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is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TO BE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5" name="文本框 34">
                <a:extLst>
                  <a:ext uri="{FF2B5EF4-FFF2-40B4-BE49-F238E27FC236}">
                    <a16:creationId xmlns:a16="http://schemas.microsoft.com/office/drawing/2014/main" id="{BB325CE0-78D6-684C-9ED2-E483A76339F8}"/>
                  </a:ext>
                </a:extLst>
              </p:cNvPr>
              <p:cNvSpPr txBox="1">
                <a:spLocks noRot="1" noChangeAspect="1" noMove="1" noResize="1" noEditPoints="1" noAdjustHandles="1" noChangeArrowheads="1" noChangeShapeType="1" noTextEdit="1"/>
              </p:cNvSpPr>
              <p:nvPr/>
            </p:nvSpPr>
            <p:spPr bwMode="auto">
              <a:xfrm>
                <a:off x="4822155" y="6282120"/>
                <a:ext cx="3168351" cy="645796"/>
              </a:xfrm>
              <a:prstGeom prst="rect">
                <a:avLst/>
              </a:prstGeom>
              <a:blipFill>
                <a:blip r:embed="rId18"/>
                <a:stretch>
                  <a:fillRect l="-1594" t="-3846" b="-134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5696788-8CF8-CE48-9769-2444E2CB4DBE}"/>
                  </a:ext>
                </a:extLst>
              </p:cNvPr>
              <p:cNvSpPr txBox="1"/>
              <p:nvPr/>
            </p:nvSpPr>
            <p:spPr bwMode="auto">
              <a:xfrm>
                <a:off x="7603172" y="5399162"/>
                <a:ext cx="3701010"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SHOULD BE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85696788-8CF8-CE48-9769-2444E2CB4DBE}"/>
                  </a:ext>
                </a:extLst>
              </p:cNvPr>
              <p:cNvSpPr txBox="1">
                <a:spLocks noRot="1" noChangeAspect="1" noMove="1" noResize="1" noEditPoints="1" noAdjustHandles="1" noChangeArrowheads="1" noChangeShapeType="1" noTextEdit="1"/>
              </p:cNvSpPr>
              <p:nvPr/>
            </p:nvSpPr>
            <p:spPr bwMode="auto">
              <a:xfrm>
                <a:off x="7603172" y="5399162"/>
                <a:ext cx="3701010" cy="645796"/>
              </a:xfrm>
              <a:prstGeom prst="rect">
                <a:avLst/>
              </a:prstGeom>
              <a:blipFill>
                <a:blip r:embed="rId19"/>
                <a:stretch>
                  <a:fillRect l="-1370" t="-3846" b="-134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6153010D-F415-CC44-990D-11F3931CA951}"/>
                  </a:ext>
                </a:extLst>
              </p:cNvPr>
              <p:cNvSpPr txBox="1"/>
              <p:nvPr/>
            </p:nvSpPr>
            <p:spPr bwMode="auto">
              <a:xfrm>
                <a:off x="9896938" y="6277530"/>
                <a:ext cx="3662635"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prstClr val="black"/>
                    </a:solidFill>
                    <a:latin typeface="Times New Roman" panose="02020603050405020304" pitchFamily="18" charset="0"/>
                    <a:cs typeface="Times New Roman" panose="02020603050405020304" pitchFamily="18" charset="0"/>
                  </a:rPr>
                  <a:t>the probability mass that is </a:t>
                </a:r>
              </a:p>
              <a:p>
                <a:pPr>
                  <a:spcBef>
                    <a:spcPts val="0"/>
                  </a:spcBef>
                </a:pPr>
                <a:r>
                  <a:rPr lang="en-US" sz="1800" b="1" dirty="0">
                    <a:solidFill>
                      <a:srgbClr val="005AAA"/>
                    </a:solidFill>
                    <a:latin typeface="Times New Roman" panose="02020603050405020304" pitchFamily="18" charset="0"/>
                    <a:cs typeface="Times New Roman" panose="02020603050405020304" pitchFamily="18" charset="0"/>
                  </a:rPr>
                  <a:t>HAS BEEN </a:t>
                </a:r>
                <a:r>
                  <a:rPr lang="en-US" sz="1800" dirty="0">
                    <a:solidFill>
                      <a:prstClr val="black"/>
                    </a:solidFill>
                    <a:latin typeface="Times New Roman" panose="02020603050405020304" pitchFamily="18" charset="0"/>
                    <a:cs typeface="Times New Roman" panose="02020603050405020304" pitchFamily="18" charset="0"/>
                  </a:rPr>
                  <a:t>transferred from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𝑠</m:t>
                    </m:r>
                  </m:oMath>
                </a14:m>
                <a:r>
                  <a:rPr lang="en-US" sz="1800"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𝑢</m:t>
                    </m:r>
                  </m:oMath>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6153010D-F415-CC44-990D-11F3931CA951}"/>
                  </a:ext>
                </a:extLst>
              </p:cNvPr>
              <p:cNvSpPr txBox="1">
                <a:spLocks noRot="1" noChangeAspect="1" noMove="1" noResize="1" noEditPoints="1" noAdjustHandles="1" noChangeArrowheads="1" noChangeShapeType="1" noTextEdit="1"/>
              </p:cNvSpPr>
              <p:nvPr/>
            </p:nvSpPr>
            <p:spPr bwMode="auto">
              <a:xfrm>
                <a:off x="9896938" y="6277530"/>
                <a:ext cx="3662635" cy="645796"/>
              </a:xfrm>
              <a:prstGeom prst="rect">
                <a:avLst/>
              </a:prstGeom>
              <a:blipFill>
                <a:blip r:embed="rId20"/>
                <a:stretch>
                  <a:fillRect l="-1384" t="-3846" b="-13462"/>
                </a:stretch>
              </a:blipFill>
              <a:ln w="9525" algn="ctr">
                <a:noFill/>
                <a:miter lim="800000"/>
                <a:headEnd/>
                <a:tailEnd/>
              </a:ln>
              <a:effectLst/>
            </p:spPr>
            <p:txBody>
              <a:bodyPr/>
              <a:lstStyle/>
              <a:p>
                <a:r>
                  <a:rPr lang="en-US">
                    <a:noFill/>
                  </a:rPr>
                  <a:t> </a:t>
                </a:r>
              </a:p>
            </p:txBody>
          </p:sp>
        </mc:Fallback>
      </mc:AlternateContent>
      <p:cxnSp>
        <p:nvCxnSpPr>
          <p:cNvPr id="40" name="直线箭头连接符 39">
            <a:extLst>
              <a:ext uri="{FF2B5EF4-FFF2-40B4-BE49-F238E27FC236}">
                <a16:creationId xmlns:a16="http://schemas.microsoft.com/office/drawing/2014/main" id="{C56E1A63-B17A-E44E-9B39-1D4320AB0FEC}"/>
              </a:ext>
            </a:extLst>
          </p:cNvPr>
          <p:cNvCxnSpPr>
            <a:cxnSpLocks/>
          </p:cNvCxnSpPr>
          <p:nvPr/>
        </p:nvCxnSpPr>
        <p:spPr>
          <a:xfrm flipH="1">
            <a:off x="6067133" y="4777787"/>
            <a:ext cx="1453541" cy="1379072"/>
          </a:xfrm>
          <a:prstGeom prst="straightConnector1">
            <a:avLst/>
          </a:prstGeom>
          <a:ln w="12700">
            <a:solidFill>
              <a:srgbClr val="005AAA"/>
            </a:solidFill>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AC8DE934-C4E4-1D4E-89AD-009B4BE42B07}"/>
              </a:ext>
            </a:extLst>
          </p:cNvPr>
          <p:cNvCxnSpPr>
            <a:cxnSpLocks/>
          </p:cNvCxnSpPr>
          <p:nvPr/>
        </p:nvCxnSpPr>
        <p:spPr>
          <a:xfrm>
            <a:off x="10441632" y="4777787"/>
            <a:ext cx="1510052" cy="1299739"/>
          </a:xfrm>
          <a:prstGeom prst="straightConnector1">
            <a:avLst/>
          </a:prstGeom>
          <a:ln w="12700">
            <a:solidFill>
              <a:srgbClr val="005AAA"/>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12DA82D7-D928-A14C-B161-87CCA9CD57C7}"/>
                  </a:ext>
                </a:extLst>
              </p:cNvPr>
              <p:cNvSpPr txBox="1"/>
              <p:nvPr/>
            </p:nvSpPr>
            <p:spPr bwMode="auto">
              <a:xfrm>
                <a:off x="7029387" y="4127252"/>
                <a:ext cx="3960043"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𝑠𝑢</m:t>
                          </m:r>
                        </m:sub>
                      </m:sSub>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1−</m:t>
                          </m:r>
                          <m:r>
                            <a:rPr lang="en-US" altLang="zh-CN" b="0"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b="0"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r>
                        <a:rPr lang="en-US" altLang="zh-CN" b="0"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𝑠𝑢</m:t>
                              </m:r>
                            </m:sub>
                          </m:sSub>
                        </m:num>
                        <m:den>
                          <m:r>
                            <a:rPr lang="en-US" altLang="zh-CN" b="0"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den>
                      </m:f>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𝑠𝑢</m:t>
                          </m:r>
                        </m:sub>
                      </m:sSub>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12DA82D7-D928-A14C-B161-87CCA9CD57C7}"/>
                  </a:ext>
                </a:extLst>
              </p:cNvPr>
              <p:cNvSpPr txBox="1">
                <a:spLocks noRot="1" noChangeAspect="1" noMove="1" noResize="1" noEditPoints="1" noAdjustHandles="1" noChangeArrowheads="1" noChangeShapeType="1" noTextEdit="1"/>
              </p:cNvSpPr>
              <p:nvPr/>
            </p:nvSpPr>
            <p:spPr bwMode="auto">
              <a:xfrm>
                <a:off x="7029387" y="4127252"/>
                <a:ext cx="3960043" cy="714042"/>
              </a:xfrm>
              <a:prstGeom prst="rect">
                <a:avLst/>
              </a:prstGeom>
              <a:blipFill>
                <a:blip r:embed="rId2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3D064794-0E73-E046-B060-0067C54C9748}"/>
                  </a:ext>
                </a:extLst>
              </p:cNvPr>
              <p:cNvSpPr txBox="1"/>
              <p:nvPr/>
            </p:nvSpPr>
            <p:spPr bwMode="auto">
              <a:xfrm>
                <a:off x="5950851" y="343116"/>
                <a:ext cx="3696179"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dirty="0">
                    <a:solidFill>
                      <a:prstClr val="black"/>
                    </a:solidFill>
                    <a:latin typeface="Times New Roman" panose="02020603050405020304" pitchFamily="18" charset="0"/>
                    <a:cs typeface="Times New Roman" panose="02020603050405020304" pitchFamily="18" charset="0"/>
                  </a:rPr>
                  <a:t>1. Calculate </a:t>
                </a: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𝑅</m:t>
                        </m:r>
                      </m:e>
                      <m:sub>
                        <m:r>
                          <a:rPr lang="en-US" altLang="zh-CN" i="1">
                            <a:latin typeface="Cambria Math" panose="02040503050406030204" pitchFamily="18" charset="0"/>
                            <a:ea typeface="楷体" panose="02010609060101010101" pitchFamily="49" charset="-122"/>
                          </a:rPr>
                          <m:t>𝑠𝑢</m:t>
                        </m:r>
                      </m:sub>
                    </m:sSub>
                  </m:oMath>
                </a14:m>
                <a:endParaRPr 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3D064794-0E73-E046-B060-0067C54C9748}"/>
                  </a:ext>
                </a:extLst>
              </p:cNvPr>
              <p:cNvSpPr txBox="1">
                <a:spLocks noRot="1" noChangeAspect="1" noMove="1" noResize="1" noEditPoints="1" noAdjustHandles="1" noChangeArrowheads="1" noChangeShapeType="1" noTextEdit="1"/>
              </p:cNvSpPr>
              <p:nvPr/>
            </p:nvSpPr>
            <p:spPr bwMode="auto">
              <a:xfrm>
                <a:off x="5950851" y="343116"/>
                <a:ext cx="3696179" cy="399574"/>
              </a:xfrm>
              <a:prstGeom prst="rect">
                <a:avLst/>
              </a:prstGeom>
              <a:blipFill>
                <a:blip r:embed="rId22"/>
                <a:stretch>
                  <a:fillRect l="-1712" t="-6061" b="-27273"/>
                </a:stretch>
              </a:blipFill>
              <a:ln w="9525" algn="ctr">
                <a:noFill/>
                <a:miter lim="800000"/>
                <a:headEnd/>
                <a:tailEnd/>
              </a:ln>
              <a:effectLst/>
            </p:spPr>
            <p:txBody>
              <a:bodyPr/>
              <a:lstStyle/>
              <a:p>
                <a:r>
                  <a:rPr lang="en-US">
                    <a:noFill/>
                  </a:rPr>
                  <a:t> </a:t>
                </a:r>
              </a:p>
            </p:txBody>
          </p:sp>
        </mc:Fallback>
      </mc:AlternateContent>
      <p:sp>
        <p:nvSpPr>
          <p:cNvPr id="2" name="左大括号 1">
            <a:extLst>
              <a:ext uri="{FF2B5EF4-FFF2-40B4-BE49-F238E27FC236}">
                <a16:creationId xmlns:a16="http://schemas.microsoft.com/office/drawing/2014/main" id="{AD704084-CF49-624F-BE7E-B758191EB119}"/>
              </a:ext>
            </a:extLst>
          </p:cNvPr>
          <p:cNvSpPr/>
          <p:nvPr/>
        </p:nvSpPr>
        <p:spPr>
          <a:xfrm>
            <a:off x="5686251" y="364251"/>
            <a:ext cx="216024" cy="1186519"/>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4E02909E-3E7B-574F-942B-24397CE616D5}"/>
                  </a:ext>
                </a:extLst>
              </p:cNvPr>
              <p:cNvSpPr txBox="1"/>
              <p:nvPr/>
            </p:nvSpPr>
            <p:spPr bwMode="auto">
              <a:xfrm>
                <a:off x="5950851" y="879408"/>
                <a:ext cx="3191784" cy="70735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dirty="0">
                    <a:solidFill>
                      <a:prstClr val="black"/>
                    </a:solidFill>
                    <a:latin typeface="Times New Roman" panose="02020603050405020304" pitchFamily="18" charset="0"/>
                    <a:cs typeface="Times New Roman" panose="02020603050405020304" pitchFamily="18" charset="0"/>
                  </a:rPr>
                  <a:t>2. Push the probability mass of </a:t>
                </a: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𝑅</m:t>
                        </m:r>
                      </m:e>
                      <m:sub>
                        <m:r>
                          <a:rPr lang="en-US" altLang="zh-CN" i="1">
                            <a:latin typeface="Cambria Math" panose="02040503050406030204" pitchFamily="18" charset="0"/>
                            <a:ea typeface="楷体" panose="02010609060101010101" pitchFamily="49" charset="-122"/>
                          </a:rPr>
                          <m:t>𝑠𝑢</m:t>
                        </m:r>
                      </m:sub>
                    </m:sSub>
                  </m:oMath>
                </a14:m>
                <a:r>
                  <a:rPr lang="en-US" dirty="0">
                    <a:solidFill>
                      <a:prstClr val="black"/>
                    </a:solidFill>
                    <a:latin typeface="Times New Roman" panose="02020603050405020304" pitchFamily="18" charset="0"/>
                    <a:cs typeface="Times New Roman" panose="02020603050405020304" pitchFamily="18" charset="0"/>
                  </a:rPr>
                  <a:t> from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𝑠</m:t>
                    </m:r>
                  </m:oMath>
                </a14:m>
                <a:r>
                  <a:rPr lang="en-US" altLang="zh-CN" dirty="0">
                    <a:solidFill>
                      <a:prstClr val="black"/>
                    </a:solidFill>
                    <a:latin typeface="Times New Roman" panose="02020603050405020304" pitchFamily="18" charset="0"/>
                    <a:cs typeface="Times New Roman" panose="02020603050405020304" pitchFamily="18" charset="0"/>
                  </a:rPr>
                  <a:t> to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𝑢</m:t>
                    </m:r>
                  </m:oMath>
                </a14:m>
                <a:endParaRPr 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9" name="文本框 38">
                <a:extLst>
                  <a:ext uri="{FF2B5EF4-FFF2-40B4-BE49-F238E27FC236}">
                    <a16:creationId xmlns:a16="http://schemas.microsoft.com/office/drawing/2014/main" id="{4E02909E-3E7B-574F-942B-24397CE616D5}"/>
                  </a:ext>
                </a:extLst>
              </p:cNvPr>
              <p:cNvSpPr txBox="1">
                <a:spLocks noRot="1" noChangeAspect="1" noMove="1" noResize="1" noEditPoints="1" noAdjustHandles="1" noChangeArrowheads="1" noChangeShapeType="1" noTextEdit="1"/>
              </p:cNvSpPr>
              <p:nvPr/>
            </p:nvSpPr>
            <p:spPr bwMode="auto">
              <a:xfrm>
                <a:off x="5950851" y="879408"/>
                <a:ext cx="3191784" cy="707351"/>
              </a:xfrm>
              <a:prstGeom prst="rect">
                <a:avLst/>
              </a:prstGeom>
              <a:blipFill>
                <a:blip r:embed="rId23"/>
                <a:stretch>
                  <a:fillRect l="-1984" t="-5357" b="-16071"/>
                </a:stretch>
              </a:blipFill>
              <a:ln w="9525" algn="ctr">
                <a:noFill/>
                <a:miter lim="800000"/>
                <a:headEnd/>
                <a:tailEnd/>
              </a:ln>
              <a:effectLst/>
            </p:spPr>
            <p:txBody>
              <a:bodyPr/>
              <a:lstStyle/>
              <a:p>
                <a:r>
                  <a:rPr lang="en-US">
                    <a:noFill/>
                  </a:rPr>
                  <a:t> </a:t>
                </a:r>
              </a:p>
            </p:txBody>
          </p:sp>
        </mc:Fallback>
      </mc:AlternateContent>
      <p:sp>
        <p:nvSpPr>
          <p:cNvPr id="41" name="左大括号 40">
            <a:extLst>
              <a:ext uri="{FF2B5EF4-FFF2-40B4-BE49-F238E27FC236}">
                <a16:creationId xmlns:a16="http://schemas.microsoft.com/office/drawing/2014/main" id="{69CA9A57-90E3-1F48-A03F-19B1E2A20E00}"/>
              </a:ext>
            </a:extLst>
          </p:cNvPr>
          <p:cNvSpPr/>
          <p:nvPr/>
        </p:nvSpPr>
        <p:spPr>
          <a:xfrm>
            <a:off x="8998619" y="645256"/>
            <a:ext cx="216024" cy="1186519"/>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46962A9-18BB-A74A-A1C9-646ED8E35B79}"/>
                  </a:ext>
                </a:extLst>
              </p:cNvPr>
              <p:cNvSpPr txBox="1"/>
              <p:nvPr/>
            </p:nvSpPr>
            <p:spPr bwMode="auto">
              <a:xfrm>
                <a:off x="9267556" y="664499"/>
                <a:ext cx="2374957"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schemeClr val="tx1"/>
                    </a:solidFill>
                    <a:latin typeface="Times New Roman" panose="02020603050405020304" pitchFamily="18" charset="0"/>
                    <a:cs typeface="Times New Roman" panose="02020603050405020304" pitchFamily="18" charset="0"/>
                  </a:rPr>
                  <a:t>(1) </a:t>
                </a: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b="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r>
                      <a:rPr lang="en-US" sz="1800" b="0" i="0" dirty="0">
                        <a:solidFill>
                          <a:schemeClr val="tx1"/>
                        </a:solidFill>
                        <a:latin typeface="Cambria Math" panose="02040503050406030204" pitchFamily="18" charset="0"/>
                      </a:rPr>
                      <m:t>+</m:t>
                    </m:r>
                    <m:sSub>
                      <m:sSubPr>
                        <m:ctrlPr>
                          <a:rPr lang="en-US" altLang="zh-CN" sz="1800" i="1">
                            <a:latin typeface="Cambria Math" panose="02040503050406030204" pitchFamily="18" charset="0"/>
                            <a:ea typeface="楷体" panose="02010609060101010101" pitchFamily="49" charset="-122"/>
                          </a:rPr>
                        </m:ctrlPr>
                      </m:sSubPr>
                      <m:e>
                        <m:r>
                          <a:rPr lang="en-US" altLang="zh-CN" sz="1800" i="1">
                            <a:latin typeface="Cambria Math" panose="02040503050406030204" pitchFamily="18" charset="0"/>
                            <a:ea typeface="楷体" panose="02010609060101010101" pitchFamily="49" charset="-122"/>
                          </a:rPr>
                          <m:t>𝑅</m:t>
                        </m:r>
                      </m:e>
                      <m:sub>
                        <m:r>
                          <a:rPr lang="en-US" altLang="zh-CN" sz="1800" i="1">
                            <a:latin typeface="Cambria Math" panose="02040503050406030204" pitchFamily="18" charset="0"/>
                            <a:ea typeface="楷体" panose="02010609060101010101" pitchFamily="49" charset="-122"/>
                          </a:rPr>
                          <m:t>𝑠𝑢</m:t>
                        </m:r>
                      </m:sub>
                    </m:sSub>
                  </m:oMath>
                </a14:m>
                <a:r>
                  <a:rPr lang="en-US" sz="18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3" name="文本框 42">
                <a:extLst>
                  <a:ext uri="{FF2B5EF4-FFF2-40B4-BE49-F238E27FC236}">
                    <a16:creationId xmlns:a16="http://schemas.microsoft.com/office/drawing/2014/main" id="{E46962A9-18BB-A74A-A1C9-646ED8E35B79}"/>
                  </a:ext>
                </a:extLst>
              </p:cNvPr>
              <p:cNvSpPr txBox="1">
                <a:spLocks noRot="1" noChangeAspect="1" noMove="1" noResize="1" noEditPoints="1" noAdjustHandles="1" noChangeArrowheads="1" noChangeShapeType="1" noTextEdit="1"/>
              </p:cNvSpPr>
              <p:nvPr/>
            </p:nvSpPr>
            <p:spPr bwMode="auto">
              <a:xfrm>
                <a:off x="9267556" y="664499"/>
                <a:ext cx="2374957" cy="368797"/>
              </a:xfrm>
              <a:prstGeom prst="rect">
                <a:avLst/>
              </a:prstGeom>
              <a:blipFill>
                <a:blip r:embed="rId24"/>
                <a:stretch>
                  <a:fillRect l="-2128" t="-13333" b="-2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E188C6DE-999E-A649-A61C-D20B298A38A4}"/>
                  </a:ext>
                </a:extLst>
              </p:cNvPr>
              <p:cNvSpPr txBox="1"/>
              <p:nvPr/>
            </p:nvSpPr>
            <p:spPr bwMode="auto">
              <a:xfrm>
                <a:off x="9267555" y="1327670"/>
                <a:ext cx="2374957"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dirty="0">
                    <a:solidFill>
                      <a:schemeClr val="tx1"/>
                    </a:solidFill>
                    <a:latin typeface="Times New Roman" panose="02020603050405020304" pitchFamily="18" charset="0"/>
                    <a:cs typeface="Times New Roman" panose="02020603050405020304" pitchFamily="18" charset="0"/>
                  </a:rPr>
                  <a:t>(2) </a:t>
                </a:r>
                <a14:m>
                  <m:oMath xmlns:m="http://schemas.openxmlformats.org/officeDocument/2006/math">
                    <m:sSub>
                      <m:sSubPr>
                        <m:ctrlPr>
                          <a:rPr lang="en-US" sz="1800" b="0" i="1" dirty="0">
                            <a:solidFill>
                              <a:schemeClr val="tx1"/>
                            </a:solidFill>
                            <a:latin typeface="Cambria Math" panose="02040503050406030204" pitchFamily="18" charset="0"/>
                          </a:rPr>
                        </m:ctrlPr>
                      </m:sSubPr>
                      <m:e>
                        <m:r>
                          <a:rPr lang="en-US" sz="1800" i="1" dirty="0">
                            <a:solidFill>
                              <a:schemeClr val="tx1"/>
                            </a:solidFill>
                            <a:latin typeface="Cambria Math" panose="02040503050406030204" pitchFamily="18" charset="0"/>
                          </a:rPr>
                          <m:t>𝑄</m:t>
                        </m:r>
                      </m:e>
                      <m:sub>
                        <m:r>
                          <a:rPr lang="en-US" sz="1800" b="0" i="1" dirty="0">
                            <a:solidFill>
                              <a:schemeClr val="tx1"/>
                            </a:solidFill>
                            <a:latin typeface="Cambria Math" panose="02040503050406030204" pitchFamily="18" charset="0"/>
                          </a:rPr>
                          <m:t>𝑠𝑢</m:t>
                        </m:r>
                      </m:sub>
                    </m:sSub>
                    <m:r>
                      <a:rPr lang="en-US" sz="1800" b="0" i="0" dirty="0">
                        <a:solidFill>
                          <a:schemeClr val="tx1"/>
                        </a:solidFill>
                        <a:latin typeface="Cambria Math" panose="02040503050406030204" pitchFamily="18" charset="0"/>
                      </a:rPr>
                      <m:t>+</m:t>
                    </m:r>
                    <m:sSub>
                      <m:sSubPr>
                        <m:ctrlPr>
                          <a:rPr lang="en-US" altLang="zh-CN" sz="1800" i="1">
                            <a:latin typeface="Cambria Math" panose="02040503050406030204" pitchFamily="18" charset="0"/>
                            <a:ea typeface="楷体" panose="02010609060101010101" pitchFamily="49" charset="-122"/>
                          </a:rPr>
                        </m:ctrlPr>
                      </m:sSubPr>
                      <m:e>
                        <m:r>
                          <a:rPr lang="en-US" altLang="zh-CN" sz="1800" i="1">
                            <a:latin typeface="Cambria Math" panose="02040503050406030204" pitchFamily="18" charset="0"/>
                            <a:ea typeface="楷体" panose="02010609060101010101" pitchFamily="49" charset="-122"/>
                          </a:rPr>
                          <m:t>𝑅</m:t>
                        </m:r>
                      </m:e>
                      <m:sub>
                        <m:r>
                          <a:rPr lang="en-US" altLang="zh-CN" sz="1800" i="1">
                            <a:latin typeface="Cambria Math" panose="02040503050406030204" pitchFamily="18" charset="0"/>
                            <a:ea typeface="楷体" panose="02010609060101010101" pitchFamily="49" charset="-122"/>
                          </a:rPr>
                          <m:t>𝑠𝑢</m:t>
                        </m:r>
                      </m:sub>
                    </m:sSub>
                  </m:oMath>
                </a14:m>
                <a:r>
                  <a:rPr lang="en-US" sz="18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44" name="文本框 43">
                <a:extLst>
                  <a:ext uri="{FF2B5EF4-FFF2-40B4-BE49-F238E27FC236}">
                    <a16:creationId xmlns:a16="http://schemas.microsoft.com/office/drawing/2014/main" id="{E188C6DE-999E-A649-A61C-D20B298A38A4}"/>
                  </a:ext>
                </a:extLst>
              </p:cNvPr>
              <p:cNvSpPr txBox="1">
                <a:spLocks noRot="1" noChangeAspect="1" noMove="1" noResize="1" noEditPoints="1" noAdjustHandles="1" noChangeArrowheads="1" noChangeShapeType="1" noTextEdit="1"/>
              </p:cNvSpPr>
              <p:nvPr/>
            </p:nvSpPr>
            <p:spPr bwMode="auto">
              <a:xfrm>
                <a:off x="9267555" y="1327670"/>
                <a:ext cx="2374957" cy="368797"/>
              </a:xfrm>
              <a:prstGeom prst="rect">
                <a:avLst/>
              </a:prstGeom>
              <a:blipFill>
                <a:blip r:embed="rId25"/>
                <a:stretch>
                  <a:fillRect l="-2128" t="-6667" b="-23333"/>
                </a:stretch>
              </a:blipFill>
              <a:ln w="9525" algn="ctr">
                <a:noFill/>
                <a:miter lim="800000"/>
                <a:headEnd/>
                <a:tailEnd/>
              </a:ln>
              <a:effectLst/>
            </p:spPr>
            <p:txBody>
              <a:bodyPr/>
              <a:lstStyle/>
              <a:p>
                <a:r>
                  <a:rPr lang="en-US">
                    <a:noFill/>
                  </a:rPr>
                  <a:t> </a:t>
                </a:r>
              </a:p>
            </p:txBody>
          </p:sp>
        </mc:Fallback>
      </mc:AlternateContent>
      <p:sp>
        <p:nvSpPr>
          <p:cNvPr id="17" name="椭圆 16">
            <a:extLst>
              <a:ext uri="{FF2B5EF4-FFF2-40B4-BE49-F238E27FC236}">
                <a16:creationId xmlns:a16="http://schemas.microsoft.com/office/drawing/2014/main" id="{6948000D-C239-9C47-A841-9845ABC75170}"/>
              </a:ext>
            </a:extLst>
          </p:cNvPr>
          <p:cNvSpPr/>
          <p:nvPr/>
        </p:nvSpPr>
        <p:spPr>
          <a:xfrm>
            <a:off x="7126411" y="4224937"/>
            <a:ext cx="648072" cy="61635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D5A85D5A-CAEE-C64D-96BB-AE1859499552}"/>
                  </a:ext>
                </a:extLst>
              </p:cNvPr>
              <p:cNvSpPr txBox="1"/>
              <p:nvPr/>
            </p:nvSpPr>
            <p:spPr bwMode="auto">
              <a:xfrm>
                <a:off x="4036342" y="2153989"/>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45" name="文本框 44">
                <a:extLst>
                  <a:ext uri="{FF2B5EF4-FFF2-40B4-BE49-F238E27FC236}">
                    <a16:creationId xmlns:a16="http://schemas.microsoft.com/office/drawing/2014/main" id="{D5A85D5A-CAEE-C64D-96BB-AE1859499552}"/>
                  </a:ext>
                </a:extLst>
              </p:cNvPr>
              <p:cNvSpPr txBox="1">
                <a:spLocks noRot="1" noChangeAspect="1" noMove="1" noResize="1" noEditPoints="1" noAdjustHandles="1" noChangeArrowheads="1" noChangeShapeType="1" noTextEdit="1"/>
              </p:cNvSpPr>
              <p:nvPr/>
            </p:nvSpPr>
            <p:spPr bwMode="auto">
              <a:xfrm>
                <a:off x="4036342" y="2153989"/>
                <a:ext cx="1177360" cy="368797"/>
              </a:xfrm>
              <a:prstGeom prst="rect">
                <a:avLst/>
              </a:prstGeom>
              <a:blipFill>
                <a:blip r:embed="rId2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129927F-EDFD-0342-BF12-354C2B8ACF8F}"/>
                  </a:ext>
                </a:extLst>
              </p:cNvPr>
              <p:cNvSpPr txBox="1"/>
              <p:nvPr/>
            </p:nvSpPr>
            <p:spPr bwMode="auto">
              <a:xfrm>
                <a:off x="2221473" y="1797841"/>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46" name="文本框 45">
                <a:extLst>
                  <a:ext uri="{FF2B5EF4-FFF2-40B4-BE49-F238E27FC236}">
                    <a16:creationId xmlns:a16="http://schemas.microsoft.com/office/drawing/2014/main" id="{1129927F-EDFD-0342-BF12-354C2B8ACF8F}"/>
                  </a:ext>
                </a:extLst>
              </p:cNvPr>
              <p:cNvSpPr txBox="1">
                <a:spLocks noRot="1" noChangeAspect="1" noMove="1" noResize="1" noEditPoints="1" noAdjustHandles="1" noChangeArrowheads="1" noChangeShapeType="1" noTextEdit="1"/>
              </p:cNvSpPr>
              <p:nvPr/>
            </p:nvSpPr>
            <p:spPr bwMode="auto">
              <a:xfrm>
                <a:off x="2221473" y="1797841"/>
                <a:ext cx="1177360" cy="368797"/>
              </a:xfrm>
              <a:prstGeom prst="rect">
                <a:avLst/>
              </a:prstGeom>
              <a:blipFill>
                <a:blip r:embed="rId27"/>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637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04381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EdgePush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74585C72-172E-804A-B5C2-17708857E149}"/>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 name="椭圆 3">
            <a:extLst>
              <a:ext uri="{FF2B5EF4-FFF2-40B4-BE49-F238E27FC236}">
                <a16:creationId xmlns:a16="http://schemas.microsoft.com/office/drawing/2014/main" id="{3D0BAB35-C03C-4646-947F-797B5CED93FE}"/>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 name="椭圆 4">
            <a:extLst>
              <a:ext uri="{FF2B5EF4-FFF2-40B4-BE49-F238E27FC236}">
                <a16:creationId xmlns:a16="http://schemas.microsoft.com/office/drawing/2014/main" id="{E7E81FA5-16C5-814E-BCF0-1E7A048D42B4}"/>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 name="椭圆 5">
            <a:extLst>
              <a:ext uri="{FF2B5EF4-FFF2-40B4-BE49-F238E27FC236}">
                <a16:creationId xmlns:a16="http://schemas.microsoft.com/office/drawing/2014/main" id="{FA546C5F-AE9E-A148-8467-1F9D5E76CAD7}"/>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7" name="椭圆 6">
            <a:extLst>
              <a:ext uri="{FF2B5EF4-FFF2-40B4-BE49-F238E27FC236}">
                <a16:creationId xmlns:a16="http://schemas.microsoft.com/office/drawing/2014/main" id="{B072CB5E-5DA1-6543-A35E-89B9271E12E8}"/>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8" name="直线箭头连接符 7">
            <a:extLst>
              <a:ext uri="{FF2B5EF4-FFF2-40B4-BE49-F238E27FC236}">
                <a16:creationId xmlns:a16="http://schemas.microsoft.com/office/drawing/2014/main" id="{065A0ACE-F3AD-2D4C-B65C-0583C709D622}"/>
              </a:ext>
            </a:extLst>
          </p:cNvPr>
          <p:cNvCxnSpPr>
            <a:cxnSpLocks/>
            <a:stCxn id="4" idx="6"/>
            <a:endCxn id="7"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9" name="直线箭头连接符 8">
            <a:extLst>
              <a:ext uri="{FF2B5EF4-FFF2-40B4-BE49-F238E27FC236}">
                <a16:creationId xmlns:a16="http://schemas.microsoft.com/office/drawing/2014/main" id="{B44DDAF9-5192-F047-9B53-3152BED93F0F}"/>
              </a:ext>
            </a:extLst>
          </p:cNvPr>
          <p:cNvCxnSpPr>
            <a:cxnSpLocks/>
            <a:stCxn id="5" idx="6"/>
            <a:endCxn id="7"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11" name="直线箭头连接符 10">
            <a:extLst>
              <a:ext uri="{FF2B5EF4-FFF2-40B4-BE49-F238E27FC236}">
                <a16:creationId xmlns:a16="http://schemas.microsoft.com/office/drawing/2014/main" id="{61FF1F3A-44F8-E144-9A5D-1E0AF30AF96D}"/>
              </a:ext>
            </a:extLst>
          </p:cNvPr>
          <p:cNvCxnSpPr>
            <a:cxnSpLocks/>
            <a:stCxn id="6" idx="6"/>
            <a:endCxn id="7"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32A3640A-1C8A-D748-9F33-C3B2DB3BEF97}"/>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3" name="直线箭头连接符 12">
            <a:extLst>
              <a:ext uri="{FF2B5EF4-FFF2-40B4-BE49-F238E27FC236}">
                <a16:creationId xmlns:a16="http://schemas.microsoft.com/office/drawing/2014/main" id="{0BC0039E-C7AA-4145-A48D-B3664C64848C}"/>
              </a:ext>
            </a:extLst>
          </p:cNvPr>
          <p:cNvCxnSpPr>
            <a:cxnSpLocks/>
            <a:stCxn id="7" idx="6"/>
            <a:endCxn id="12"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14" name="椭圆 13">
            <a:extLst>
              <a:ext uri="{FF2B5EF4-FFF2-40B4-BE49-F238E27FC236}">
                <a16:creationId xmlns:a16="http://schemas.microsoft.com/office/drawing/2014/main" id="{C57BE0B7-6ED7-A147-A166-385E290BEC40}"/>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5" name="椭圆 14">
            <a:extLst>
              <a:ext uri="{FF2B5EF4-FFF2-40B4-BE49-F238E27FC236}">
                <a16:creationId xmlns:a16="http://schemas.microsoft.com/office/drawing/2014/main" id="{4C7D0D66-FBE7-4540-A12F-530D2B54A6B9}"/>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6" name="直线箭头连接符 15">
            <a:extLst>
              <a:ext uri="{FF2B5EF4-FFF2-40B4-BE49-F238E27FC236}">
                <a16:creationId xmlns:a16="http://schemas.microsoft.com/office/drawing/2014/main" id="{A0A720F4-3EB3-5842-98A7-E8E1716BEA4B}"/>
              </a:ext>
            </a:extLst>
          </p:cNvPr>
          <p:cNvCxnSpPr>
            <a:cxnSpLocks/>
            <a:stCxn id="14" idx="6"/>
            <a:endCxn id="12"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7D550D4F-7320-144A-AAE0-1440857CB028}"/>
              </a:ext>
            </a:extLst>
          </p:cNvPr>
          <p:cNvCxnSpPr>
            <a:cxnSpLocks/>
            <a:stCxn id="15" idx="7"/>
            <a:endCxn id="12"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0B737603-2526-8247-B1F3-FEFA19B2044A}"/>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9" name="椭圆 18">
            <a:extLst>
              <a:ext uri="{FF2B5EF4-FFF2-40B4-BE49-F238E27FC236}">
                <a16:creationId xmlns:a16="http://schemas.microsoft.com/office/drawing/2014/main" id="{F6B1FC96-3260-7645-8ABE-3468D5482B4C}"/>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0" name="直线箭头连接符 19">
            <a:extLst>
              <a:ext uri="{FF2B5EF4-FFF2-40B4-BE49-F238E27FC236}">
                <a16:creationId xmlns:a16="http://schemas.microsoft.com/office/drawing/2014/main" id="{9F105839-69E5-C348-B65D-A35126646C2B}"/>
              </a:ext>
            </a:extLst>
          </p:cNvPr>
          <p:cNvCxnSpPr>
            <a:cxnSpLocks/>
            <a:stCxn id="19" idx="6"/>
            <a:endCxn id="14"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21" name="直线箭头连接符 20">
            <a:extLst>
              <a:ext uri="{FF2B5EF4-FFF2-40B4-BE49-F238E27FC236}">
                <a16:creationId xmlns:a16="http://schemas.microsoft.com/office/drawing/2014/main" id="{429FC22E-E0D0-ED40-8453-F6EC774C416B}"/>
              </a:ext>
            </a:extLst>
          </p:cNvPr>
          <p:cNvCxnSpPr>
            <a:cxnSpLocks/>
            <a:stCxn id="18" idx="6"/>
            <a:endCxn id="14"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22" name="椭圆 21">
            <a:extLst>
              <a:ext uri="{FF2B5EF4-FFF2-40B4-BE49-F238E27FC236}">
                <a16:creationId xmlns:a16="http://schemas.microsoft.com/office/drawing/2014/main" id="{583D3BB0-0C6D-3843-B90F-42A20C9BAF30}"/>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3" name="直线箭头连接符 22">
            <a:extLst>
              <a:ext uri="{FF2B5EF4-FFF2-40B4-BE49-F238E27FC236}">
                <a16:creationId xmlns:a16="http://schemas.microsoft.com/office/drawing/2014/main" id="{B4675294-9FDF-4D46-9CB2-CEF9F6B43543}"/>
              </a:ext>
            </a:extLst>
          </p:cNvPr>
          <p:cNvCxnSpPr>
            <a:cxnSpLocks/>
            <a:stCxn id="22" idx="6"/>
            <a:endCxn id="14"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F5F14FF0-7BE4-4047-AF1E-4E27C6129360}"/>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5" name="椭圆 24">
            <a:extLst>
              <a:ext uri="{FF2B5EF4-FFF2-40B4-BE49-F238E27FC236}">
                <a16:creationId xmlns:a16="http://schemas.microsoft.com/office/drawing/2014/main" id="{332D8EA0-4055-2648-831B-0778F2D43E72}"/>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6" name="直线箭头连接符 25">
            <a:extLst>
              <a:ext uri="{FF2B5EF4-FFF2-40B4-BE49-F238E27FC236}">
                <a16:creationId xmlns:a16="http://schemas.microsoft.com/office/drawing/2014/main" id="{DF3DEC51-226D-BB4E-8216-0E95AC146DCF}"/>
              </a:ext>
            </a:extLst>
          </p:cNvPr>
          <p:cNvCxnSpPr>
            <a:cxnSpLocks/>
            <a:stCxn id="24" idx="6"/>
            <a:endCxn id="15"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1CD70950-D66B-5147-BCDA-4F3EEB7D3AE2}"/>
              </a:ext>
            </a:extLst>
          </p:cNvPr>
          <p:cNvCxnSpPr>
            <a:cxnSpLocks/>
            <a:stCxn id="25" idx="6"/>
            <a:endCxn id="15"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1F2F2B34-0066-4E4B-8797-C41182518C45}"/>
              </a:ext>
            </a:extLst>
          </p:cNvPr>
          <p:cNvCxnSpPr>
            <a:cxnSpLocks/>
            <a:stCxn id="3" idx="6"/>
            <a:endCxn id="7"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EB46A45-B922-6E40-9149-8FBC110F38E5}"/>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30" name="文本框 29">
                <a:extLst>
                  <a:ext uri="{FF2B5EF4-FFF2-40B4-BE49-F238E27FC236}">
                    <a16:creationId xmlns:a16="http://schemas.microsoft.com/office/drawing/2014/main" id="{4EB46A45-B922-6E40-9149-8FBC110F38E5}"/>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3"/>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D36F118-0DD4-BF44-8761-8CD36ADC8EC5}"/>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51" name="文本框 50">
                <a:extLst>
                  <a:ext uri="{FF2B5EF4-FFF2-40B4-BE49-F238E27FC236}">
                    <a16:creationId xmlns:a16="http://schemas.microsoft.com/office/drawing/2014/main" id="{4D36F118-0DD4-BF44-8761-8CD36ADC8EC5}"/>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4"/>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31F4497F-B5EC-1948-A063-7E56824AB1CF}"/>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52" name="文本框 51">
                <a:extLst>
                  <a:ext uri="{FF2B5EF4-FFF2-40B4-BE49-F238E27FC236}">
                    <a16:creationId xmlns:a16="http://schemas.microsoft.com/office/drawing/2014/main" id="{31F4497F-B5EC-1948-A063-7E56824AB1CF}"/>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5"/>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3DDC6F71-58EE-C143-AEBA-80EDD4A2FE0A}"/>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53" name="文本框 52">
                <a:extLst>
                  <a:ext uri="{FF2B5EF4-FFF2-40B4-BE49-F238E27FC236}">
                    <a16:creationId xmlns:a16="http://schemas.microsoft.com/office/drawing/2014/main" id="{3DDC6F71-58EE-C143-AEBA-80EDD4A2FE0A}"/>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6"/>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6689E07B-3BB1-7145-B730-87325AF998B2}"/>
                  </a:ext>
                </a:extLst>
              </p:cNvPr>
              <p:cNvSpPr txBox="1"/>
              <p:nvPr/>
            </p:nvSpPr>
            <p:spPr>
              <a:xfrm>
                <a:off x="5425490" y="1942778"/>
                <a:ext cx="8037625" cy="1252715"/>
              </a:xfrm>
              <a:prstGeom prst="rect">
                <a:avLst/>
              </a:prstGeom>
              <a:noFill/>
            </p:spPr>
            <p:txBody>
              <a:bodyPr wrap="square" rtlCol="0">
                <a:spAutoFit/>
              </a:bodyPr>
              <a:lstStyle/>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Initialization: </a:t>
                </a:r>
              </a:p>
              <a:p>
                <a:pPr marL="852404" lvl="1" indent="-342900">
                  <a:lnSpc>
                    <a:spcPct val="130000"/>
                  </a:lnSpc>
                  <a:buFont typeface="Arial" panose="020B0604020202020204" pitchFamily="34" charset="0"/>
                  <a:buChar char="•"/>
                </a:pPr>
                <a14:m>
                  <m:oMath xmlns:m="http://schemas.openxmlformats.org/officeDocument/2006/math">
                    <m:acc>
                      <m:accPr>
                        <m:chr m:val="⃗"/>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e>
                    </m:d>
                    <m:r>
                      <a:rPr lang="en-US" altLang="zh-CN" b="0" i="1">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i="1">
                            <a:latin typeface="Cambria Math" panose="02040503050406030204" pitchFamily="18" charset="0"/>
                            <a:ea typeface="楷体" panose="02010609060101010101" pitchFamily="49" charset="-122"/>
                            <a:cs typeface="Times New Roman" panose="02020603050405020304" pitchFamily="18" charset="0"/>
                          </a:rPr>
                          <m:t>𝑄</m:t>
                        </m:r>
                      </m:e>
                      <m:sub>
                        <m:r>
                          <a:rPr lang="en-US" altLang="zh-CN" i="1">
                            <a:latin typeface="Cambria Math" panose="02040503050406030204" pitchFamily="18" charset="0"/>
                            <a:ea typeface="楷体" panose="02010609060101010101" pitchFamily="49" charset="-122"/>
                            <a:cs typeface="Times New Roman" panose="02020603050405020304" pitchFamily="18" charset="0"/>
                          </a:rPr>
                          <m:t>𝑢𝑣</m:t>
                        </m:r>
                      </m:sub>
                    </m:sSub>
                    <m:r>
                      <a:rPr lang="en-US" altLang="zh-CN">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i="1">
                            <a:latin typeface="Cambria Math" panose="02040503050406030204" pitchFamily="18" charset="0"/>
                            <a:ea typeface="楷体" panose="02010609060101010101" pitchFamily="49" charset="-122"/>
                            <a:cs typeface="Times New Roman" panose="02020603050405020304" pitchFamily="18" charset="0"/>
                          </a:rPr>
                          <m:t>𝑢</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𝐸</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62" name="文本框 61">
                <a:extLst>
                  <a:ext uri="{FF2B5EF4-FFF2-40B4-BE49-F238E27FC236}">
                    <a16:creationId xmlns:a16="http://schemas.microsoft.com/office/drawing/2014/main" id="{6689E07B-3BB1-7145-B730-87325AF998B2}"/>
                  </a:ext>
                </a:extLst>
              </p:cNvPr>
              <p:cNvSpPr txBox="1">
                <a:spLocks noRot="1" noChangeAspect="1" noMove="1" noResize="1" noEditPoints="1" noAdjustHandles="1" noChangeArrowheads="1" noChangeShapeType="1" noTextEdit="1"/>
              </p:cNvSpPr>
              <p:nvPr/>
            </p:nvSpPr>
            <p:spPr>
              <a:xfrm>
                <a:off x="5425490" y="1942778"/>
                <a:ext cx="8037625" cy="1252715"/>
              </a:xfrm>
              <a:prstGeom prst="rect">
                <a:avLst/>
              </a:prstGeom>
              <a:blipFill>
                <a:blip r:embed="rId7"/>
                <a:stretch>
                  <a:fillRect l="-631" b="-8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5E0EC698-E9AE-CF41-A0A0-028D1545CEC1}"/>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63" name="文本框 62">
                <a:extLst>
                  <a:ext uri="{FF2B5EF4-FFF2-40B4-BE49-F238E27FC236}">
                    <a16:creationId xmlns:a16="http://schemas.microsoft.com/office/drawing/2014/main" id="{5E0EC698-E9AE-CF41-A0A0-028D1545CEC1}"/>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17481E3D-A8FB-7146-95A1-ED7E53BEE30F}"/>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64" name="文本框 63">
                <a:extLst>
                  <a:ext uri="{FF2B5EF4-FFF2-40B4-BE49-F238E27FC236}">
                    <a16:creationId xmlns:a16="http://schemas.microsoft.com/office/drawing/2014/main" id="{17481E3D-A8FB-7146-95A1-ED7E53BEE30F}"/>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8832359-EAC8-D24C-A55E-889DA5AEADDB}"/>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65" name="文本框 64">
                <a:extLst>
                  <a:ext uri="{FF2B5EF4-FFF2-40B4-BE49-F238E27FC236}">
                    <a16:creationId xmlns:a16="http://schemas.microsoft.com/office/drawing/2014/main" id="{88832359-EAC8-D24C-A55E-889DA5AEADDB}"/>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D303BD4-352F-634D-9C29-3FFF82578780}"/>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66" name="文本框 65">
                <a:extLst>
                  <a:ext uri="{FF2B5EF4-FFF2-40B4-BE49-F238E27FC236}">
                    <a16:creationId xmlns:a16="http://schemas.microsoft.com/office/drawing/2014/main" id="{AD303BD4-352F-634D-9C29-3FFF82578780}"/>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3015937B-1FA9-5B42-BCF8-70A4364B97ED}"/>
                  </a:ext>
                </a:extLst>
              </p:cNvPr>
              <p:cNvSpPr txBox="1"/>
              <p:nvPr/>
            </p:nvSpPr>
            <p:spPr bwMode="auto">
              <a:xfrm>
                <a:off x="1946210" y="2127806"/>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r>
                      <a:rPr lang="en-US" sz="1800" b="0" i="1" dirty="0">
                        <a:solidFill>
                          <a:schemeClr val="tx1"/>
                        </a:solidFill>
                        <a:latin typeface="Cambria Math" panose="02040503050406030204" pitchFamily="18" charset="0"/>
                      </a:rPr>
                      <m:t>=0</m:t>
                    </m:r>
                  </m:oMath>
                </a14:m>
                <a:r>
                  <a:rPr lang="en-US" sz="1800" dirty="0">
                    <a:solidFill>
                      <a:schemeClr val="tx1"/>
                    </a:solidFill>
                  </a:rPr>
                  <a:t> </a:t>
                </a:r>
              </a:p>
            </p:txBody>
          </p:sp>
        </mc:Choice>
        <mc:Fallback xmlns="">
          <p:sp>
            <p:nvSpPr>
              <p:cNvPr id="77" name="文本框 76">
                <a:extLst>
                  <a:ext uri="{FF2B5EF4-FFF2-40B4-BE49-F238E27FC236}">
                    <a16:creationId xmlns:a16="http://schemas.microsoft.com/office/drawing/2014/main" id="{3015937B-1FA9-5B42-BCF8-70A4364B97ED}"/>
                  </a:ext>
                </a:extLst>
              </p:cNvPr>
              <p:cNvSpPr txBox="1">
                <a:spLocks noRot="1" noChangeAspect="1" noMove="1" noResize="1" noEditPoints="1" noAdjustHandles="1" noChangeArrowheads="1" noChangeShapeType="1" noTextEdit="1"/>
              </p:cNvSpPr>
              <p:nvPr/>
            </p:nvSpPr>
            <p:spPr bwMode="auto">
              <a:xfrm>
                <a:off x="1946210" y="2127806"/>
                <a:ext cx="1188484" cy="368797"/>
              </a:xfrm>
              <a:prstGeom prst="rect">
                <a:avLst/>
              </a:prstGeom>
              <a:blipFill>
                <a:blip r:embed="rId12"/>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3D434C81-2075-484E-8C88-C2B9B2495CED}"/>
                  </a:ext>
                </a:extLst>
              </p:cNvPr>
              <p:cNvSpPr txBox="1"/>
              <p:nvPr/>
            </p:nvSpPr>
            <p:spPr bwMode="auto">
              <a:xfrm>
                <a:off x="395562" y="2477298"/>
                <a:ext cx="111422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r>
                      <a:rPr lang="en-US" sz="1800" b="0" i="1" dirty="0">
                        <a:solidFill>
                          <a:prstClr val="black"/>
                        </a:solidFill>
                        <a:latin typeface="Cambria Math" panose="02040503050406030204" pitchFamily="18" charset="0"/>
                      </a:rPr>
                      <m:t>=0</m:t>
                    </m:r>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78" name="文本框 77">
                <a:extLst>
                  <a:ext uri="{FF2B5EF4-FFF2-40B4-BE49-F238E27FC236}">
                    <a16:creationId xmlns:a16="http://schemas.microsoft.com/office/drawing/2014/main" id="{3D434C81-2075-484E-8C88-C2B9B2495CED}"/>
                  </a:ext>
                </a:extLst>
              </p:cNvPr>
              <p:cNvSpPr txBox="1">
                <a:spLocks noRot="1" noChangeAspect="1" noMove="1" noResize="1" noEditPoints="1" noAdjustHandles="1" noChangeArrowheads="1" noChangeShapeType="1" noTextEdit="1"/>
              </p:cNvSpPr>
              <p:nvPr/>
            </p:nvSpPr>
            <p:spPr bwMode="auto">
              <a:xfrm>
                <a:off x="395562" y="2477298"/>
                <a:ext cx="1114225" cy="368797"/>
              </a:xfrm>
              <a:prstGeom prst="rect">
                <a:avLst/>
              </a:prstGeom>
              <a:blipFill>
                <a:blip r:embed="rId13"/>
                <a:stretch>
                  <a:fillRect l="-1124" b="-6452"/>
                </a:stretch>
              </a:blipFill>
              <a:ln w="9525" algn="ctr">
                <a:noFill/>
                <a:miter lim="800000"/>
                <a:headEnd/>
                <a:tailEnd/>
              </a:ln>
              <a:effectLst/>
            </p:spPr>
            <p:txBody>
              <a:bodyPr/>
              <a:lstStyle/>
              <a:p>
                <a:r>
                  <a:rPr lang="en-US">
                    <a:noFill/>
                  </a:rPr>
                  <a:t> </a:t>
                </a:r>
              </a:p>
            </p:txBody>
          </p:sp>
        </mc:Fallback>
      </mc:AlternateContent>
      <p:sp>
        <p:nvSpPr>
          <p:cNvPr id="79" name="弧 78">
            <a:extLst>
              <a:ext uri="{FF2B5EF4-FFF2-40B4-BE49-F238E27FC236}">
                <a16:creationId xmlns:a16="http://schemas.microsoft.com/office/drawing/2014/main" id="{E80ABC0F-89E1-DB44-9197-7B1A98EAD532}"/>
              </a:ext>
            </a:extLst>
          </p:cNvPr>
          <p:cNvSpPr/>
          <p:nvPr/>
        </p:nvSpPr>
        <p:spPr>
          <a:xfrm rot="6365996" flipH="1">
            <a:off x="375708" y="2982526"/>
            <a:ext cx="1872208" cy="1469247"/>
          </a:xfrm>
          <a:prstGeom prst="arc">
            <a:avLst>
              <a:gd name="adj1" fmla="val 19107647"/>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492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04381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EdgePush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2" name="文本框 61">
                <a:extLst>
                  <a:ext uri="{FF2B5EF4-FFF2-40B4-BE49-F238E27FC236}">
                    <a16:creationId xmlns:a16="http://schemas.microsoft.com/office/drawing/2014/main" id="{6689E07B-3BB1-7145-B730-87325AF998B2}"/>
                  </a:ext>
                </a:extLst>
              </p:cNvPr>
              <p:cNvSpPr txBox="1"/>
              <p:nvPr/>
            </p:nvSpPr>
            <p:spPr>
              <a:xfrm>
                <a:off x="5425490" y="1942778"/>
                <a:ext cx="8037625" cy="1652825"/>
              </a:xfrm>
              <a:prstGeom prst="rect">
                <a:avLst/>
              </a:prstGeom>
              <a:noFill/>
            </p:spPr>
            <p:txBody>
              <a:bodyPr wrap="square" rtlCol="0">
                <a:spAutoFit/>
              </a:bodyPr>
              <a:lstStyle/>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Initialization: </a:t>
                </a:r>
              </a:p>
              <a:p>
                <a:pPr marL="852404" lvl="1" indent="-342900">
                  <a:lnSpc>
                    <a:spcPct val="130000"/>
                  </a:lnSpc>
                  <a:buFont typeface="Arial" panose="020B0604020202020204" pitchFamily="34" charset="0"/>
                  <a:buChar char="•"/>
                </a:pPr>
                <a14:m>
                  <m:oMath xmlns:m="http://schemas.openxmlformats.org/officeDocument/2006/math">
                    <m:acc>
                      <m:accPr>
                        <m:chr m:val="⃗"/>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e>
                    </m:d>
                    <m:r>
                      <a:rPr lang="en-US" altLang="zh-CN" b="0" i="1">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i="1">
                            <a:latin typeface="Cambria Math" panose="02040503050406030204" pitchFamily="18" charset="0"/>
                            <a:ea typeface="楷体" panose="02010609060101010101" pitchFamily="49" charset="-122"/>
                            <a:cs typeface="Times New Roman" panose="02020603050405020304" pitchFamily="18" charset="0"/>
                          </a:rPr>
                          <m:t>𝑄</m:t>
                        </m:r>
                      </m:e>
                      <m:sub>
                        <m:r>
                          <a:rPr lang="en-US" altLang="zh-CN" i="1">
                            <a:latin typeface="Cambria Math" panose="02040503050406030204" pitchFamily="18" charset="0"/>
                            <a:ea typeface="楷体" panose="02010609060101010101" pitchFamily="49" charset="-122"/>
                            <a:cs typeface="Times New Roman" panose="02020603050405020304" pitchFamily="18" charset="0"/>
                          </a:rPr>
                          <m:t>𝑢𝑣</m:t>
                        </m:r>
                      </m:sub>
                    </m:sSub>
                    <m:r>
                      <a:rPr lang="en-US" altLang="zh-CN">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i="1">
                            <a:latin typeface="Cambria Math" panose="02040503050406030204" pitchFamily="18" charset="0"/>
                            <a:ea typeface="楷体" panose="02010609060101010101" pitchFamily="49" charset="-122"/>
                            <a:cs typeface="Times New Roman" panose="02020603050405020304" pitchFamily="18" charset="0"/>
                          </a:rPr>
                          <m:t>𝑢</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𝐸</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Maintaining a candidate set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d>
                          <m:d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𝐸</m:t>
                        </m:r>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𝑢𝑣</m:t>
                        </m:r>
                      </m:sub>
                    </m:sSub>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𝜃</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p:sp>
            <p:nvSpPr>
              <p:cNvPr id="62" name="文本框 61">
                <a:extLst>
                  <a:ext uri="{FF2B5EF4-FFF2-40B4-BE49-F238E27FC236}">
                    <a16:creationId xmlns:a16="http://schemas.microsoft.com/office/drawing/2014/main" id="{6689E07B-3BB1-7145-B730-87325AF998B2}"/>
                  </a:ext>
                </a:extLst>
              </p:cNvPr>
              <p:cNvSpPr txBox="1">
                <a:spLocks noRot="1" noChangeAspect="1" noMove="1" noResize="1" noEditPoints="1" noAdjustHandles="1" noChangeArrowheads="1" noChangeShapeType="1" noTextEdit="1"/>
              </p:cNvSpPr>
              <p:nvPr/>
            </p:nvSpPr>
            <p:spPr>
              <a:xfrm>
                <a:off x="5425490" y="1942778"/>
                <a:ext cx="8037625" cy="1652825"/>
              </a:xfrm>
              <a:prstGeom prst="rect">
                <a:avLst/>
              </a:prstGeom>
              <a:blipFill>
                <a:blip r:embed="rId3"/>
                <a:stretch>
                  <a:fillRect l="-631" b="-5344"/>
                </a:stretch>
              </a:blipFill>
            </p:spPr>
            <p:txBody>
              <a:bodyPr/>
              <a:lstStyle/>
              <a:p>
                <a:r>
                  <a:rPr lang="en-US">
                    <a:noFill/>
                  </a:rPr>
                  <a:t> </a:t>
                </a:r>
              </a:p>
            </p:txBody>
          </p:sp>
        </mc:Fallback>
      </mc:AlternateContent>
      <p:sp>
        <p:nvSpPr>
          <p:cNvPr id="37" name="椭圆 36">
            <a:extLst>
              <a:ext uri="{FF2B5EF4-FFF2-40B4-BE49-F238E27FC236}">
                <a16:creationId xmlns:a16="http://schemas.microsoft.com/office/drawing/2014/main" id="{6D606ABD-21EB-4A48-8C1F-4F0D07B02303}"/>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8" name="椭圆 37">
            <a:extLst>
              <a:ext uri="{FF2B5EF4-FFF2-40B4-BE49-F238E27FC236}">
                <a16:creationId xmlns:a16="http://schemas.microsoft.com/office/drawing/2014/main" id="{49DED201-7405-2F4E-B304-7CC918534612}"/>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9" name="椭圆 38">
            <a:extLst>
              <a:ext uri="{FF2B5EF4-FFF2-40B4-BE49-F238E27FC236}">
                <a16:creationId xmlns:a16="http://schemas.microsoft.com/office/drawing/2014/main" id="{60FEB50A-B098-ED47-85D1-7998A2A6B681}"/>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0" name="椭圆 39">
            <a:extLst>
              <a:ext uri="{FF2B5EF4-FFF2-40B4-BE49-F238E27FC236}">
                <a16:creationId xmlns:a16="http://schemas.microsoft.com/office/drawing/2014/main" id="{B20DF169-DC9F-1643-A999-61EB91CE89AB}"/>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1" name="椭圆 40">
            <a:extLst>
              <a:ext uri="{FF2B5EF4-FFF2-40B4-BE49-F238E27FC236}">
                <a16:creationId xmlns:a16="http://schemas.microsoft.com/office/drawing/2014/main" id="{04E5E0EA-A9B8-2049-ABBA-8969D1252AD2}"/>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2" name="直线箭头连接符 41">
            <a:extLst>
              <a:ext uri="{FF2B5EF4-FFF2-40B4-BE49-F238E27FC236}">
                <a16:creationId xmlns:a16="http://schemas.microsoft.com/office/drawing/2014/main" id="{BD51D30A-BD60-1343-8DA5-24CECFE2D7CF}"/>
              </a:ext>
            </a:extLst>
          </p:cNvPr>
          <p:cNvCxnSpPr>
            <a:cxnSpLocks/>
            <a:stCxn id="38" idx="6"/>
            <a:endCxn id="41"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ECC0E107-C66C-2B4F-9180-A0B007FF28A2}"/>
              </a:ext>
            </a:extLst>
          </p:cNvPr>
          <p:cNvCxnSpPr>
            <a:cxnSpLocks/>
            <a:stCxn id="39" idx="6"/>
            <a:endCxn id="41"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DD84C28-1318-B842-AC5E-937F4B6E0F8F}"/>
              </a:ext>
            </a:extLst>
          </p:cNvPr>
          <p:cNvCxnSpPr>
            <a:cxnSpLocks/>
            <a:stCxn id="40" idx="6"/>
            <a:endCxn id="41"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6BA2A8A2-9200-6D4F-9066-D10316C9C42C}"/>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6" name="直线箭头连接符 45">
            <a:extLst>
              <a:ext uri="{FF2B5EF4-FFF2-40B4-BE49-F238E27FC236}">
                <a16:creationId xmlns:a16="http://schemas.microsoft.com/office/drawing/2014/main" id="{DEFFB0DE-18FC-2B43-81C9-55241C88DFD7}"/>
              </a:ext>
            </a:extLst>
          </p:cNvPr>
          <p:cNvCxnSpPr>
            <a:cxnSpLocks/>
            <a:stCxn id="41" idx="6"/>
            <a:endCxn id="45"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7" name="椭圆 46">
            <a:extLst>
              <a:ext uri="{FF2B5EF4-FFF2-40B4-BE49-F238E27FC236}">
                <a16:creationId xmlns:a16="http://schemas.microsoft.com/office/drawing/2014/main" id="{FEB00E94-5967-FE48-BE83-F1B255AA2870}"/>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8" name="椭圆 47">
            <a:extLst>
              <a:ext uri="{FF2B5EF4-FFF2-40B4-BE49-F238E27FC236}">
                <a16:creationId xmlns:a16="http://schemas.microsoft.com/office/drawing/2014/main" id="{63A4AC4C-298C-2246-8BF5-89146DBE9D9B}"/>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9" name="直线箭头连接符 48">
            <a:extLst>
              <a:ext uri="{FF2B5EF4-FFF2-40B4-BE49-F238E27FC236}">
                <a16:creationId xmlns:a16="http://schemas.microsoft.com/office/drawing/2014/main" id="{6F2FDC93-9162-2E48-8C2F-3D252267D409}"/>
              </a:ext>
            </a:extLst>
          </p:cNvPr>
          <p:cNvCxnSpPr>
            <a:cxnSpLocks/>
            <a:stCxn id="47" idx="6"/>
            <a:endCxn id="45"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E770D6D-0BD6-C04F-A5B3-629ACF3F9EA2}"/>
              </a:ext>
            </a:extLst>
          </p:cNvPr>
          <p:cNvCxnSpPr>
            <a:cxnSpLocks/>
            <a:stCxn id="48" idx="7"/>
            <a:endCxn id="45"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1C1CD19A-FECB-244F-86B5-BC3DFFD86D9E}"/>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5" name="椭圆 54">
            <a:extLst>
              <a:ext uri="{FF2B5EF4-FFF2-40B4-BE49-F238E27FC236}">
                <a16:creationId xmlns:a16="http://schemas.microsoft.com/office/drawing/2014/main" id="{19A6A40C-EEDF-D24B-89FD-A44E212ED35E}"/>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6" name="直线箭头连接符 55">
            <a:extLst>
              <a:ext uri="{FF2B5EF4-FFF2-40B4-BE49-F238E27FC236}">
                <a16:creationId xmlns:a16="http://schemas.microsoft.com/office/drawing/2014/main" id="{E043B155-1CB4-264C-BC96-BC7D29A0FC66}"/>
              </a:ext>
            </a:extLst>
          </p:cNvPr>
          <p:cNvCxnSpPr>
            <a:cxnSpLocks/>
            <a:stCxn id="55" idx="6"/>
            <a:endCxn id="47"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B6F74AE6-003A-F941-A84D-6D5AC51F430E}"/>
              </a:ext>
            </a:extLst>
          </p:cNvPr>
          <p:cNvCxnSpPr>
            <a:cxnSpLocks/>
            <a:stCxn id="54" idx="6"/>
            <a:endCxn id="47"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3041D7EB-5063-FB4A-8289-1D60E72BB77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9" name="直线箭头连接符 58">
            <a:extLst>
              <a:ext uri="{FF2B5EF4-FFF2-40B4-BE49-F238E27FC236}">
                <a16:creationId xmlns:a16="http://schemas.microsoft.com/office/drawing/2014/main" id="{353189CB-131C-7641-B637-E40D58E958D9}"/>
              </a:ext>
            </a:extLst>
          </p:cNvPr>
          <p:cNvCxnSpPr>
            <a:cxnSpLocks/>
            <a:stCxn id="58" idx="6"/>
            <a:endCxn id="47"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545D8FC4-0FDD-BC41-8DAB-42D3F608F16F}"/>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1" name="椭圆 60">
            <a:extLst>
              <a:ext uri="{FF2B5EF4-FFF2-40B4-BE49-F238E27FC236}">
                <a16:creationId xmlns:a16="http://schemas.microsoft.com/office/drawing/2014/main" id="{CE9F9C43-B10C-B745-996E-DE5462C9818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7" name="直线箭头连接符 66">
            <a:extLst>
              <a:ext uri="{FF2B5EF4-FFF2-40B4-BE49-F238E27FC236}">
                <a16:creationId xmlns:a16="http://schemas.microsoft.com/office/drawing/2014/main" id="{114B7D0E-FD6D-614D-BBD7-72AAF9F48E8F}"/>
              </a:ext>
            </a:extLst>
          </p:cNvPr>
          <p:cNvCxnSpPr>
            <a:cxnSpLocks/>
            <a:stCxn id="60" idx="6"/>
            <a:endCxn id="48"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7C85EC4-C7F0-CF42-96E5-1E75F8961B2D}"/>
              </a:ext>
            </a:extLst>
          </p:cNvPr>
          <p:cNvCxnSpPr>
            <a:cxnSpLocks/>
            <a:stCxn id="61" idx="6"/>
            <a:endCxn id="48"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9F7D5933-1801-5F4D-98F2-CA45FB647063}"/>
              </a:ext>
            </a:extLst>
          </p:cNvPr>
          <p:cNvCxnSpPr>
            <a:cxnSpLocks/>
            <a:stCxn id="37" idx="6"/>
            <a:endCxn id="41"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10422341-B8A0-514A-B1D3-CA66ED9BE7DF}"/>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70" name="文本框 69">
                <a:extLst>
                  <a:ext uri="{FF2B5EF4-FFF2-40B4-BE49-F238E27FC236}">
                    <a16:creationId xmlns:a16="http://schemas.microsoft.com/office/drawing/2014/main" id="{10422341-B8A0-514A-B1D3-CA66ED9BE7DF}"/>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4"/>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A55337A-8788-3148-9CBE-D8AC66A10150}"/>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71" name="文本框 70">
                <a:extLst>
                  <a:ext uri="{FF2B5EF4-FFF2-40B4-BE49-F238E27FC236}">
                    <a16:creationId xmlns:a16="http://schemas.microsoft.com/office/drawing/2014/main" id="{6A55337A-8788-3148-9CBE-D8AC66A10150}"/>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5"/>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6CCDD87D-4862-814B-991B-D0E38833257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72" name="文本框 71">
                <a:extLst>
                  <a:ext uri="{FF2B5EF4-FFF2-40B4-BE49-F238E27FC236}">
                    <a16:creationId xmlns:a16="http://schemas.microsoft.com/office/drawing/2014/main" id="{6CCDD87D-4862-814B-991B-D0E38833257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6"/>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2DAE89D7-D17D-4345-BE41-24302E992A3C}"/>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73" name="文本框 72">
                <a:extLst>
                  <a:ext uri="{FF2B5EF4-FFF2-40B4-BE49-F238E27FC236}">
                    <a16:creationId xmlns:a16="http://schemas.microsoft.com/office/drawing/2014/main" id="{2DAE89D7-D17D-4345-BE41-24302E992A3C}"/>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7"/>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C03AE2A5-AFA4-6947-B95D-2CFCE31EFA87}"/>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C03AE2A5-AFA4-6947-B95D-2CFCE31EFA87}"/>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134C91C7-60D2-5748-BF0E-3C98B06D1D9D}"/>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5" name="文本框 74">
                <a:extLst>
                  <a:ext uri="{FF2B5EF4-FFF2-40B4-BE49-F238E27FC236}">
                    <a16:creationId xmlns:a16="http://schemas.microsoft.com/office/drawing/2014/main" id="{134C91C7-60D2-5748-BF0E-3C98B06D1D9D}"/>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58819D9E-9CA1-ED41-9F30-D72147F038EA}"/>
                  </a:ext>
                </a:extLst>
              </p:cNvPr>
              <p:cNvSpPr txBox="1"/>
              <p:nvPr/>
            </p:nvSpPr>
            <p:spPr bwMode="auto">
              <a:xfrm>
                <a:off x="1946210" y="2127806"/>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r>
                      <a:rPr lang="en-US" sz="1800" b="0" i="1" dirty="0">
                        <a:solidFill>
                          <a:schemeClr val="tx1"/>
                        </a:solidFill>
                        <a:latin typeface="Cambria Math" panose="02040503050406030204" pitchFamily="18" charset="0"/>
                      </a:rPr>
                      <m:t>=0</m:t>
                    </m:r>
                  </m:oMath>
                </a14:m>
                <a:r>
                  <a:rPr lang="en-US" sz="1800" dirty="0">
                    <a:solidFill>
                      <a:schemeClr val="tx1"/>
                    </a:solidFill>
                  </a:rPr>
                  <a:t> </a:t>
                </a:r>
              </a:p>
            </p:txBody>
          </p:sp>
        </mc:Choice>
        <mc:Fallback xmlns="">
          <p:sp>
            <p:nvSpPr>
              <p:cNvPr id="78" name="文本框 77">
                <a:extLst>
                  <a:ext uri="{FF2B5EF4-FFF2-40B4-BE49-F238E27FC236}">
                    <a16:creationId xmlns:a16="http://schemas.microsoft.com/office/drawing/2014/main" id="{58819D9E-9CA1-ED41-9F30-D72147F038EA}"/>
                  </a:ext>
                </a:extLst>
              </p:cNvPr>
              <p:cNvSpPr txBox="1">
                <a:spLocks noRot="1" noChangeAspect="1" noMove="1" noResize="1" noEditPoints="1" noAdjustHandles="1" noChangeArrowheads="1" noChangeShapeType="1" noTextEdit="1"/>
              </p:cNvSpPr>
              <p:nvPr/>
            </p:nvSpPr>
            <p:spPr bwMode="auto">
              <a:xfrm>
                <a:off x="1946210" y="2127806"/>
                <a:ext cx="1188484" cy="368797"/>
              </a:xfrm>
              <a:prstGeom prst="rect">
                <a:avLst/>
              </a:prstGeom>
              <a:blipFill>
                <a:blip r:embed="rId10"/>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58BC8DBE-7209-0549-8ECE-4C213535C90D}"/>
                  </a:ext>
                </a:extLst>
              </p:cNvPr>
              <p:cNvSpPr txBox="1"/>
              <p:nvPr/>
            </p:nvSpPr>
            <p:spPr bwMode="auto">
              <a:xfrm>
                <a:off x="395562" y="2477298"/>
                <a:ext cx="111422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r>
                      <a:rPr lang="en-US" sz="1800" b="0" i="1" dirty="0">
                        <a:solidFill>
                          <a:prstClr val="black"/>
                        </a:solidFill>
                        <a:latin typeface="Cambria Math" panose="02040503050406030204" pitchFamily="18" charset="0"/>
                      </a:rPr>
                      <m:t>=0</m:t>
                    </m:r>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81" name="文本框 80">
                <a:extLst>
                  <a:ext uri="{FF2B5EF4-FFF2-40B4-BE49-F238E27FC236}">
                    <a16:creationId xmlns:a16="http://schemas.microsoft.com/office/drawing/2014/main" id="{58BC8DBE-7209-0549-8ECE-4C213535C90D}"/>
                  </a:ext>
                </a:extLst>
              </p:cNvPr>
              <p:cNvSpPr txBox="1">
                <a:spLocks noRot="1" noChangeAspect="1" noMove="1" noResize="1" noEditPoints="1" noAdjustHandles="1" noChangeArrowheads="1" noChangeShapeType="1" noTextEdit="1"/>
              </p:cNvSpPr>
              <p:nvPr/>
            </p:nvSpPr>
            <p:spPr bwMode="auto">
              <a:xfrm>
                <a:off x="395562" y="2477298"/>
                <a:ext cx="1114225" cy="368797"/>
              </a:xfrm>
              <a:prstGeom prst="rect">
                <a:avLst/>
              </a:prstGeom>
              <a:blipFill>
                <a:blip r:embed="rId11"/>
                <a:stretch>
                  <a:fillRect l="-1124" b="-6452"/>
                </a:stretch>
              </a:blipFill>
              <a:ln w="9525" algn="ctr">
                <a:noFill/>
                <a:miter lim="800000"/>
                <a:headEnd/>
                <a:tailEnd/>
              </a:ln>
              <a:effectLst/>
            </p:spPr>
            <p:txBody>
              <a:bodyPr/>
              <a:lstStyle/>
              <a:p>
                <a:r>
                  <a:rPr lang="en-US">
                    <a:noFill/>
                  </a:rPr>
                  <a:t> </a:t>
                </a:r>
              </a:p>
            </p:txBody>
          </p:sp>
        </mc:Fallback>
      </mc:AlternateContent>
      <p:sp>
        <p:nvSpPr>
          <p:cNvPr id="82" name="弧 81">
            <a:extLst>
              <a:ext uri="{FF2B5EF4-FFF2-40B4-BE49-F238E27FC236}">
                <a16:creationId xmlns:a16="http://schemas.microsoft.com/office/drawing/2014/main" id="{62761A6E-CE96-2341-8BF7-E14A2AFA9025}"/>
              </a:ext>
            </a:extLst>
          </p:cNvPr>
          <p:cNvSpPr/>
          <p:nvPr/>
        </p:nvSpPr>
        <p:spPr>
          <a:xfrm rot="6365996" flipH="1">
            <a:off x="375708" y="2982526"/>
            <a:ext cx="1872208" cy="1469247"/>
          </a:xfrm>
          <a:prstGeom prst="arc">
            <a:avLst>
              <a:gd name="adj1" fmla="val 19107647"/>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1" name="文本框 50">
                <a:extLst>
                  <a:ext uri="{FF2B5EF4-FFF2-40B4-BE49-F238E27FC236}">
                    <a16:creationId xmlns:a16="http://schemas.microsoft.com/office/drawing/2014/main" id="{4E00A5A3-0DDA-1C44-899D-E734094CCB2C}"/>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p:sp>
            <p:nvSpPr>
              <p:cNvPr id="51" name="文本框 50">
                <a:extLst>
                  <a:ext uri="{FF2B5EF4-FFF2-40B4-BE49-F238E27FC236}">
                    <a16:creationId xmlns:a16="http://schemas.microsoft.com/office/drawing/2014/main" id="{4E00A5A3-0DDA-1C44-899D-E734094CCB2C}"/>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文本框 52">
                <a:extLst>
                  <a:ext uri="{FF2B5EF4-FFF2-40B4-BE49-F238E27FC236}">
                    <a16:creationId xmlns:a16="http://schemas.microsoft.com/office/drawing/2014/main" id="{FB710158-6BF4-EC4C-845C-FF23987E0C83}"/>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p:sp>
            <p:nvSpPr>
              <p:cNvPr id="53" name="文本框 52">
                <a:extLst>
                  <a:ext uri="{FF2B5EF4-FFF2-40B4-BE49-F238E27FC236}">
                    <a16:creationId xmlns:a16="http://schemas.microsoft.com/office/drawing/2014/main" id="{FB710158-6BF4-EC4C-845C-FF23987E0C83}"/>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6286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Goal</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0" name="AutoShape 10">
            <a:extLst>
              <a:ext uri="{FF2B5EF4-FFF2-40B4-BE49-F238E27FC236}">
                <a16:creationId xmlns:a16="http://schemas.microsoft.com/office/drawing/2014/main" id="{5470AA02-A0F0-2B4F-BDDA-C8EB6ADAE9C9}"/>
              </a:ext>
            </a:extLst>
          </p:cNvPr>
          <p:cNvSpPr>
            <a:spLocks noChangeArrowheads="1"/>
          </p:cNvSpPr>
          <p:nvPr/>
        </p:nvSpPr>
        <p:spPr bwMode="gray">
          <a:xfrm>
            <a:off x="1049991" y="2160900"/>
            <a:ext cx="11720791" cy="3452187"/>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30000"/>
              </a:lnSpc>
              <a:spcBef>
                <a:spcPts val="300"/>
              </a:spcBef>
              <a:buSzPct val="80000"/>
              <a:buFont typeface="Wingdings" pitchFamily="2" charset="2"/>
              <a:buChar char="Ø"/>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In this paper, we aim to efficiently approximate the single-source Personalized PageRank on weighted graphs. </a:t>
            </a:r>
          </a:p>
          <a:p>
            <a:pPr marL="360000" lvl="1" indent="-342900" eaLnBrk="0" hangingPunct="0">
              <a:lnSpc>
                <a:spcPct val="120000"/>
              </a:lnSpc>
              <a:spcBef>
                <a:spcPts val="300"/>
              </a:spcBef>
              <a:buSzPct val="80000"/>
              <a:buFont typeface="Wingdings" pitchFamily="2" charset="2"/>
              <a:buChar char="Ø"/>
              <a:defRPr/>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3" name="直线连接符 2">
            <a:extLst>
              <a:ext uri="{FF2B5EF4-FFF2-40B4-BE49-F238E27FC236}">
                <a16:creationId xmlns:a16="http://schemas.microsoft.com/office/drawing/2014/main" id="{CBA4ABFB-B549-3D4B-9AA2-652B4E6DD3D4}"/>
              </a:ext>
            </a:extLst>
          </p:cNvPr>
          <p:cNvCxnSpPr>
            <a:cxnSpLocks/>
          </p:cNvCxnSpPr>
          <p:nvPr/>
        </p:nvCxnSpPr>
        <p:spPr>
          <a:xfrm>
            <a:off x="11086851" y="2734866"/>
            <a:ext cx="1296144" cy="0"/>
          </a:xfrm>
          <a:prstGeom prst="line">
            <a:avLst/>
          </a:prstGeom>
          <a:ln w="76200">
            <a:solidFill>
              <a:srgbClr val="4F81B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24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04381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EdgePush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6689E07B-3BB1-7145-B730-87325AF998B2}"/>
                  </a:ext>
                </a:extLst>
              </p:cNvPr>
              <p:cNvSpPr txBox="1"/>
              <p:nvPr/>
            </p:nvSpPr>
            <p:spPr>
              <a:xfrm>
                <a:off x="5425490" y="1942778"/>
                <a:ext cx="8037625" cy="5064913"/>
              </a:xfrm>
              <a:prstGeom prst="rect">
                <a:avLst/>
              </a:prstGeom>
              <a:noFill/>
            </p:spPr>
            <p:txBody>
              <a:bodyPr wrap="square" rtlCol="0">
                <a:spAutoFit/>
              </a:bodyPr>
              <a:lstStyle/>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Initialization: </a:t>
                </a:r>
              </a:p>
              <a:p>
                <a:pPr marL="852404" lvl="1" indent="-342900">
                  <a:lnSpc>
                    <a:spcPct val="130000"/>
                  </a:lnSpc>
                  <a:buFont typeface="Arial" panose="020B0604020202020204" pitchFamily="34" charset="0"/>
                  <a:buChar char="•"/>
                </a:pPr>
                <a14:m>
                  <m:oMath xmlns:m="http://schemas.openxmlformats.org/officeDocument/2006/math">
                    <m:acc>
                      <m:accPr>
                        <m:chr m:val="⃗"/>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e>
                    </m:d>
                    <m:r>
                      <a:rPr lang="en-US" altLang="zh-CN" b="0" i="1">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i="1">
                            <a:latin typeface="Cambria Math" panose="02040503050406030204" pitchFamily="18" charset="0"/>
                            <a:ea typeface="楷体" panose="02010609060101010101" pitchFamily="49" charset="-122"/>
                            <a:cs typeface="Times New Roman" panose="02020603050405020304" pitchFamily="18" charset="0"/>
                          </a:rPr>
                          <m:t>𝑄</m:t>
                        </m:r>
                      </m:e>
                      <m:sub>
                        <m:r>
                          <a:rPr lang="en-US" altLang="zh-CN" i="1">
                            <a:latin typeface="Cambria Math" panose="02040503050406030204" pitchFamily="18" charset="0"/>
                            <a:ea typeface="楷体" panose="02010609060101010101" pitchFamily="49" charset="-122"/>
                            <a:cs typeface="Times New Roman" panose="02020603050405020304" pitchFamily="18" charset="0"/>
                          </a:rPr>
                          <m:t>𝑢𝑣</m:t>
                        </m:r>
                      </m:sub>
                    </m:sSub>
                    <m:r>
                      <a:rPr lang="en-US" altLang="zh-CN">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i="1">
                            <a:latin typeface="Cambria Math" panose="02040503050406030204" pitchFamily="18" charset="0"/>
                            <a:ea typeface="楷体" panose="02010609060101010101" pitchFamily="49" charset="-122"/>
                            <a:cs typeface="Times New Roman" panose="02020603050405020304" pitchFamily="18" charset="0"/>
                          </a:rPr>
                          <m:t>𝑢</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𝐸</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Maintaining a candidate set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d>
                          <m:d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𝐸</m:t>
                        </m:r>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𝑢𝑣</m:t>
                        </m:r>
                      </m:sub>
                    </m:sSub>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𝜃</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While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is not empty do: </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Pick an edge from </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(e.g., edge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Conduct the edge-based push operation on edge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Calculate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den>
                    </m:f>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Update the set </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Return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1" i="1">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sub>
                    </m:sSub>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𝜶</m:t>
                    </m:r>
                    <m:acc>
                      <m:accPr>
                        <m:chr m:val="⃗"/>
                        <m:ctrlPr>
                          <a:rPr lang="en-US" altLang="zh-CN" b="1" i="1">
                            <a:latin typeface="Cambria Math" panose="02040503050406030204" pitchFamily="18" charset="0"/>
                            <a:ea typeface="楷体" panose="02010609060101010101" pitchFamily="49" charset="-122"/>
                          </a:rPr>
                        </m:ctrlPr>
                      </m:accPr>
                      <m:e>
                        <m:r>
                          <a:rPr lang="en-US" altLang="zh-CN" b="1" i="1">
                            <a:latin typeface="Cambria Math" panose="02040503050406030204" pitchFamily="18" charset="0"/>
                            <a:ea typeface="楷体" panose="02010609060101010101" pitchFamily="49" charset="-122"/>
                          </a:rPr>
                          <m:t>𝒒</m:t>
                        </m:r>
                      </m:e>
                    </m:acc>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as the estimation of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1" i="1">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62" name="文本框 61">
                <a:extLst>
                  <a:ext uri="{FF2B5EF4-FFF2-40B4-BE49-F238E27FC236}">
                    <a16:creationId xmlns:a16="http://schemas.microsoft.com/office/drawing/2014/main" id="{6689E07B-3BB1-7145-B730-87325AF998B2}"/>
                  </a:ext>
                </a:extLst>
              </p:cNvPr>
              <p:cNvSpPr txBox="1">
                <a:spLocks noRot="1" noChangeAspect="1" noMove="1" noResize="1" noEditPoints="1" noAdjustHandles="1" noChangeArrowheads="1" noChangeShapeType="1" noTextEdit="1"/>
              </p:cNvSpPr>
              <p:nvPr/>
            </p:nvSpPr>
            <p:spPr>
              <a:xfrm>
                <a:off x="5425490" y="1942778"/>
                <a:ext cx="8037625" cy="5064913"/>
              </a:xfrm>
              <a:prstGeom prst="rect">
                <a:avLst/>
              </a:prstGeom>
              <a:blipFill>
                <a:blip r:embed="rId3"/>
                <a:stretch>
                  <a:fillRect l="-631" b="-1253"/>
                </a:stretch>
              </a:blipFill>
            </p:spPr>
            <p:txBody>
              <a:bodyPr/>
              <a:lstStyle/>
              <a:p>
                <a:r>
                  <a:rPr lang="en-US">
                    <a:noFill/>
                  </a:rPr>
                  <a:t> </a:t>
                </a:r>
              </a:p>
            </p:txBody>
          </p:sp>
        </mc:Fallback>
      </mc:AlternateContent>
      <p:sp>
        <p:nvSpPr>
          <p:cNvPr id="37" name="椭圆 36">
            <a:extLst>
              <a:ext uri="{FF2B5EF4-FFF2-40B4-BE49-F238E27FC236}">
                <a16:creationId xmlns:a16="http://schemas.microsoft.com/office/drawing/2014/main" id="{6D606ABD-21EB-4A48-8C1F-4F0D07B02303}"/>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8" name="椭圆 37">
            <a:extLst>
              <a:ext uri="{FF2B5EF4-FFF2-40B4-BE49-F238E27FC236}">
                <a16:creationId xmlns:a16="http://schemas.microsoft.com/office/drawing/2014/main" id="{49DED201-7405-2F4E-B304-7CC918534612}"/>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9" name="椭圆 38">
            <a:extLst>
              <a:ext uri="{FF2B5EF4-FFF2-40B4-BE49-F238E27FC236}">
                <a16:creationId xmlns:a16="http://schemas.microsoft.com/office/drawing/2014/main" id="{60FEB50A-B098-ED47-85D1-7998A2A6B681}"/>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0" name="椭圆 39">
            <a:extLst>
              <a:ext uri="{FF2B5EF4-FFF2-40B4-BE49-F238E27FC236}">
                <a16:creationId xmlns:a16="http://schemas.microsoft.com/office/drawing/2014/main" id="{B20DF169-DC9F-1643-A999-61EB91CE89AB}"/>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1" name="椭圆 40">
            <a:extLst>
              <a:ext uri="{FF2B5EF4-FFF2-40B4-BE49-F238E27FC236}">
                <a16:creationId xmlns:a16="http://schemas.microsoft.com/office/drawing/2014/main" id="{04E5E0EA-A9B8-2049-ABBA-8969D1252AD2}"/>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2" name="直线箭头连接符 41">
            <a:extLst>
              <a:ext uri="{FF2B5EF4-FFF2-40B4-BE49-F238E27FC236}">
                <a16:creationId xmlns:a16="http://schemas.microsoft.com/office/drawing/2014/main" id="{BD51D30A-BD60-1343-8DA5-24CECFE2D7CF}"/>
              </a:ext>
            </a:extLst>
          </p:cNvPr>
          <p:cNvCxnSpPr>
            <a:cxnSpLocks/>
            <a:stCxn id="38" idx="6"/>
            <a:endCxn id="41"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ECC0E107-C66C-2B4F-9180-A0B007FF28A2}"/>
              </a:ext>
            </a:extLst>
          </p:cNvPr>
          <p:cNvCxnSpPr>
            <a:cxnSpLocks/>
            <a:stCxn id="39" idx="6"/>
            <a:endCxn id="41"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DD84C28-1318-B842-AC5E-937F4B6E0F8F}"/>
              </a:ext>
            </a:extLst>
          </p:cNvPr>
          <p:cNvCxnSpPr>
            <a:cxnSpLocks/>
            <a:stCxn id="40" idx="6"/>
            <a:endCxn id="41"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6BA2A8A2-9200-6D4F-9066-D10316C9C42C}"/>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6" name="直线箭头连接符 45">
            <a:extLst>
              <a:ext uri="{FF2B5EF4-FFF2-40B4-BE49-F238E27FC236}">
                <a16:creationId xmlns:a16="http://schemas.microsoft.com/office/drawing/2014/main" id="{DEFFB0DE-18FC-2B43-81C9-55241C88DFD7}"/>
              </a:ext>
            </a:extLst>
          </p:cNvPr>
          <p:cNvCxnSpPr>
            <a:cxnSpLocks/>
            <a:stCxn id="41" idx="6"/>
            <a:endCxn id="45"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7" name="椭圆 46">
            <a:extLst>
              <a:ext uri="{FF2B5EF4-FFF2-40B4-BE49-F238E27FC236}">
                <a16:creationId xmlns:a16="http://schemas.microsoft.com/office/drawing/2014/main" id="{FEB00E94-5967-FE48-BE83-F1B255AA2870}"/>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8" name="椭圆 47">
            <a:extLst>
              <a:ext uri="{FF2B5EF4-FFF2-40B4-BE49-F238E27FC236}">
                <a16:creationId xmlns:a16="http://schemas.microsoft.com/office/drawing/2014/main" id="{63A4AC4C-298C-2246-8BF5-89146DBE9D9B}"/>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9" name="直线箭头连接符 48">
            <a:extLst>
              <a:ext uri="{FF2B5EF4-FFF2-40B4-BE49-F238E27FC236}">
                <a16:creationId xmlns:a16="http://schemas.microsoft.com/office/drawing/2014/main" id="{6F2FDC93-9162-2E48-8C2F-3D252267D409}"/>
              </a:ext>
            </a:extLst>
          </p:cNvPr>
          <p:cNvCxnSpPr>
            <a:cxnSpLocks/>
            <a:stCxn id="47" idx="6"/>
            <a:endCxn id="45"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E770D6D-0BD6-C04F-A5B3-629ACF3F9EA2}"/>
              </a:ext>
            </a:extLst>
          </p:cNvPr>
          <p:cNvCxnSpPr>
            <a:cxnSpLocks/>
            <a:stCxn id="48" idx="7"/>
            <a:endCxn id="45"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1C1CD19A-FECB-244F-86B5-BC3DFFD86D9E}"/>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5" name="椭圆 54">
            <a:extLst>
              <a:ext uri="{FF2B5EF4-FFF2-40B4-BE49-F238E27FC236}">
                <a16:creationId xmlns:a16="http://schemas.microsoft.com/office/drawing/2014/main" id="{19A6A40C-EEDF-D24B-89FD-A44E212ED35E}"/>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6" name="直线箭头连接符 55">
            <a:extLst>
              <a:ext uri="{FF2B5EF4-FFF2-40B4-BE49-F238E27FC236}">
                <a16:creationId xmlns:a16="http://schemas.microsoft.com/office/drawing/2014/main" id="{E043B155-1CB4-264C-BC96-BC7D29A0FC66}"/>
              </a:ext>
            </a:extLst>
          </p:cNvPr>
          <p:cNvCxnSpPr>
            <a:cxnSpLocks/>
            <a:stCxn id="55" idx="6"/>
            <a:endCxn id="47"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B6F74AE6-003A-F941-A84D-6D5AC51F430E}"/>
              </a:ext>
            </a:extLst>
          </p:cNvPr>
          <p:cNvCxnSpPr>
            <a:cxnSpLocks/>
            <a:stCxn id="54" idx="6"/>
            <a:endCxn id="47"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3041D7EB-5063-FB4A-8289-1D60E72BB77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9" name="直线箭头连接符 58">
            <a:extLst>
              <a:ext uri="{FF2B5EF4-FFF2-40B4-BE49-F238E27FC236}">
                <a16:creationId xmlns:a16="http://schemas.microsoft.com/office/drawing/2014/main" id="{353189CB-131C-7641-B637-E40D58E958D9}"/>
              </a:ext>
            </a:extLst>
          </p:cNvPr>
          <p:cNvCxnSpPr>
            <a:cxnSpLocks/>
            <a:stCxn id="58" idx="6"/>
            <a:endCxn id="47"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545D8FC4-0FDD-BC41-8DAB-42D3F608F16F}"/>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1" name="椭圆 60">
            <a:extLst>
              <a:ext uri="{FF2B5EF4-FFF2-40B4-BE49-F238E27FC236}">
                <a16:creationId xmlns:a16="http://schemas.microsoft.com/office/drawing/2014/main" id="{CE9F9C43-B10C-B745-996E-DE5462C9818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7" name="直线箭头连接符 66">
            <a:extLst>
              <a:ext uri="{FF2B5EF4-FFF2-40B4-BE49-F238E27FC236}">
                <a16:creationId xmlns:a16="http://schemas.microsoft.com/office/drawing/2014/main" id="{114B7D0E-FD6D-614D-BBD7-72AAF9F48E8F}"/>
              </a:ext>
            </a:extLst>
          </p:cNvPr>
          <p:cNvCxnSpPr>
            <a:cxnSpLocks/>
            <a:stCxn id="60" idx="6"/>
            <a:endCxn id="48"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7C85EC4-C7F0-CF42-96E5-1E75F8961B2D}"/>
              </a:ext>
            </a:extLst>
          </p:cNvPr>
          <p:cNvCxnSpPr>
            <a:cxnSpLocks/>
            <a:stCxn id="61" idx="6"/>
            <a:endCxn id="48"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9F7D5933-1801-5F4D-98F2-CA45FB647063}"/>
              </a:ext>
            </a:extLst>
          </p:cNvPr>
          <p:cNvCxnSpPr>
            <a:cxnSpLocks/>
            <a:stCxn id="37" idx="6"/>
            <a:endCxn id="41"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10422341-B8A0-514A-B1D3-CA66ED9BE7DF}"/>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70" name="文本框 69">
                <a:extLst>
                  <a:ext uri="{FF2B5EF4-FFF2-40B4-BE49-F238E27FC236}">
                    <a16:creationId xmlns:a16="http://schemas.microsoft.com/office/drawing/2014/main" id="{10422341-B8A0-514A-B1D3-CA66ED9BE7DF}"/>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4"/>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A55337A-8788-3148-9CBE-D8AC66A10150}"/>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71" name="文本框 70">
                <a:extLst>
                  <a:ext uri="{FF2B5EF4-FFF2-40B4-BE49-F238E27FC236}">
                    <a16:creationId xmlns:a16="http://schemas.microsoft.com/office/drawing/2014/main" id="{6A55337A-8788-3148-9CBE-D8AC66A10150}"/>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5"/>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6CCDD87D-4862-814B-991B-D0E38833257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72" name="文本框 71">
                <a:extLst>
                  <a:ext uri="{FF2B5EF4-FFF2-40B4-BE49-F238E27FC236}">
                    <a16:creationId xmlns:a16="http://schemas.microsoft.com/office/drawing/2014/main" id="{6CCDD87D-4862-814B-991B-D0E38833257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6"/>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2DAE89D7-D17D-4345-BE41-24302E992A3C}"/>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73" name="文本框 72">
                <a:extLst>
                  <a:ext uri="{FF2B5EF4-FFF2-40B4-BE49-F238E27FC236}">
                    <a16:creationId xmlns:a16="http://schemas.microsoft.com/office/drawing/2014/main" id="{2DAE89D7-D17D-4345-BE41-24302E992A3C}"/>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7"/>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C03AE2A5-AFA4-6947-B95D-2CFCE31EFA87}"/>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C03AE2A5-AFA4-6947-B95D-2CFCE31EFA87}"/>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134C91C7-60D2-5748-BF0E-3C98B06D1D9D}"/>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5" name="文本框 74">
                <a:extLst>
                  <a:ext uri="{FF2B5EF4-FFF2-40B4-BE49-F238E27FC236}">
                    <a16:creationId xmlns:a16="http://schemas.microsoft.com/office/drawing/2014/main" id="{134C91C7-60D2-5748-BF0E-3C98B06D1D9D}"/>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58819D9E-9CA1-ED41-9F30-D72147F038EA}"/>
                  </a:ext>
                </a:extLst>
              </p:cNvPr>
              <p:cNvSpPr txBox="1"/>
              <p:nvPr/>
            </p:nvSpPr>
            <p:spPr bwMode="auto">
              <a:xfrm>
                <a:off x="1946210" y="2127806"/>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r>
                      <a:rPr lang="en-US" sz="1800" b="0" i="1" dirty="0">
                        <a:solidFill>
                          <a:schemeClr val="tx1"/>
                        </a:solidFill>
                        <a:latin typeface="Cambria Math" panose="02040503050406030204" pitchFamily="18" charset="0"/>
                      </a:rPr>
                      <m:t>=0</m:t>
                    </m:r>
                  </m:oMath>
                </a14:m>
                <a:r>
                  <a:rPr lang="en-US" sz="1800" dirty="0">
                    <a:solidFill>
                      <a:schemeClr val="tx1"/>
                    </a:solidFill>
                  </a:rPr>
                  <a:t> </a:t>
                </a:r>
              </a:p>
            </p:txBody>
          </p:sp>
        </mc:Choice>
        <mc:Fallback xmlns="">
          <p:sp>
            <p:nvSpPr>
              <p:cNvPr id="78" name="文本框 77">
                <a:extLst>
                  <a:ext uri="{FF2B5EF4-FFF2-40B4-BE49-F238E27FC236}">
                    <a16:creationId xmlns:a16="http://schemas.microsoft.com/office/drawing/2014/main" id="{58819D9E-9CA1-ED41-9F30-D72147F038EA}"/>
                  </a:ext>
                </a:extLst>
              </p:cNvPr>
              <p:cNvSpPr txBox="1">
                <a:spLocks noRot="1" noChangeAspect="1" noMove="1" noResize="1" noEditPoints="1" noAdjustHandles="1" noChangeArrowheads="1" noChangeShapeType="1" noTextEdit="1"/>
              </p:cNvSpPr>
              <p:nvPr/>
            </p:nvSpPr>
            <p:spPr bwMode="auto">
              <a:xfrm>
                <a:off x="1946210" y="2127806"/>
                <a:ext cx="1188484" cy="368797"/>
              </a:xfrm>
              <a:prstGeom prst="rect">
                <a:avLst/>
              </a:prstGeom>
              <a:blipFill>
                <a:blip r:embed="rId10"/>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58BC8DBE-7209-0549-8ECE-4C213535C90D}"/>
                  </a:ext>
                </a:extLst>
              </p:cNvPr>
              <p:cNvSpPr txBox="1"/>
              <p:nvPr/>
            </p:nvSpPr>
            <p:spPr bwMode="auto">
              <a:xfrm>
                <a:off x="395562" y="2477298"/>
                <a:ext cx="1114225"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r>
                      <a:rPr lang="en-US" sz="1800" b="0" i="1" dirty="0">
                        <a:solidFill>
                          <a:prstClr val="black"/>
                        </a:solidFill>
                        <a:latin typeface="Cambria Math" panose="02040503050406030204" pitchFamily="18" charset="0"/>
                      </a:rPr>
                      <m:t>=0</m:t>
                    </m:r>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81" name="文本框 80">
                <a:extLst>
                  <a:ext uri="{FF2B5EF4-FFF2-40B4-BE49-F238E27FC236}">
                    <a16:creationId xmlns:a16="http://schemas.microsoft.com/office/drawing/2014/main" id="{58BC8DBE-7209-0549-8ECE-4C213535C90D}"/>
                  </a:ext>
                </a:extLst>
              </p:cNvPr>
              <p:cNvSpPr txBox="1">
                <a:spLocks noRot="1" noChangeAspect="1" noMove="1" noResize="1" noEditPoints="1" noAdjustHandles="1" noChangeArrowheads="1" noChangeShapeType="1" noTextEdit="1"/>
              </p:cNvSpPr>
              <p:nvPr/>
            </p:nvSpPr>
            <p:spPr bwMode="auto">
              <a:xfrm>
                <a:off x="395562" y="2477298"/>
                <a:ext cx="1114225" cy="368797"/>
              </a:xfrm>
              <a:prstGeom prst="rect">
                <a:avLst/>
              </a:prstGeom>
              <a:blipFill>
                <a:blip r:embed="rId11"/>
                <a:stretch>
                  <a:fillRect l="-1124" b="-6452"/>
                </a:stretch>
              </a:blipFill>
              <a:ln w="9525" algn="ctr">
                <a:noFill/>
                <a:miter lim="800000"/>
                <a:headEnd/>
                <a:tailEnd/>
              </a:ln>
              <a:effectLst/>
            </p:spPr>
            <p:txBody>
              <a:bodyPr/>
              <a:lstStyle/>
              <a:p>
                <a:r>
                  <a:rPr lang="en-US">
                    <a:noFill/>
                  </a:rPr>
                  <a:t> </a:t>
                </a:r>
              </a:p>
            </p:txBody>
          </p:sp>
        </mc:Fallback>
      </mc:AlternateContent>
      <p:sp>
        <p:nvSpPr>
          <p:cNvPr id="82" name="弧 81">
            <a:extLst>
              <a:ext uri="{FF2B5EF4-FFF2-40B4-BE49-F238E27FC236}">
                <a16:creationId xmlns:a16="http://schemas.microsoft.com/office/drawing/2014/main" id="{62761A6E-CE96-2341-8BF7-E14A2AFA9025}"/>
              </a:ext>
            </a:extLst>
          </p:cNvPr>
          <p:cNvSpPr/>
          <p:nvPr/>
        </p:nvSpPr>
        <p:spPr>
          <a:xfrm rot="6365996" flipH="1">
            <a:off x="375708" y="2982526"/>
            <a:ext cx="1872208" cy="1469247"/>
          </a:xfrm>
          <a:prstGeom prst="arc">
            <a:avLst>
              <a:gd name="adj1" fmla="val 19107647"/>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椭圆 51">
            <a:extLst>
              <a:ext uri="{FF2B5EF4-FFF2-40B4-BE49-F238E27FC236}">
                <a16:creationId xmlns:a16="http://schemas.microsoft.com/office/drawing/2014/main" id="{2807E959-5F50-A34E-A635-CA58A6FE8B49}"/>
              </a:ext>
            </a:extLst>
          </p:cNvPr>
          <p:cNvSpPr/>
          <p:nvPr/>
        </p:nvSpPr>
        <p:spPr>
          <a:xfrm flipH="1">
            <a:off x="1068553" y="408309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6" name="直线箭头连接符 65">
            <a:extLst>
              <a:ext uri="{FF2B5EF4-FFF2-40B4-BE49-F238E27FC236}">
                <a16:creationId xmlns:a16="http://schemas.microsoft.com/office/drawing/2014/main" id="{C5BC7A17-525F-9545-945D-C063F7A29DD9}"/>
              </a:ext>
            </a:extLst>
          </p:cNvPr>
          <p:cNvCxnSpPr>
            <a:cxnSpLocks/>
          </p:cNvCxnSpPr>
          <p:nvPr/>
        </p:nvCxnSpPr>
        <p:spPr>
          <a:xfrm flipH="1">
            <a:off x="1371695" y="2772801"/>
            <a:ext cx="1081372" cy="135860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87" name="椭圆 86">
            <a:extLst>
              <a:ext uri="{FF2B5EF4-FFF2-40B4-BE49-F238E27FC236}">
                <a16:creationId xmlns:a16="http://schemas.microsoft.com/office/drawing/2014/main" id="{D3710297-874B-0E4F-9C79-1995E6990C99}"/>
              </a:ext>
            </a:extLst>
          </p:cNvPr>
          <p:cNvSpPr/>
          <p:nvPr/>
        </p:nvSpPr>
        <p:spPr>
          <a:xfrm flipH="1">
            <a:off x="2453067" y="2584180"/>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0A53407-B29F-7C41-9610-AB7ED2B656F4}"/>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89" name="文本框 88">
                <a:extLst>
                  <a:ext uri="{FF2B5EF4-FFF2-40B4-BE49-F238E27FC236}">
                    <a16:creationId xmlns:a16="http://schemas.microsoft.com/office/drawing/2014/main" id="{60A53407-B29F-7C41-9610-AB7ED2B656F4}"/>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2FF0FED2-5CD8-134A-AD0F-40002FF47EE6}"/>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90" name="文本框 89">
                <a:extLst>
                  <a:ext uri="{FF2B5EF4-FFF2-40B4-BE49-F238E27FC236}">
                    <a16:creationId xmlns:a16="http://schemas.microsoft.com/office/drawing/2014/main" id="{2FF0FED2-5CD8-134A-AD0F-40002FF47EE6}"/>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505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750"/>
                                        <p:tgtEl>
                                          <p:spTgt spid="52"/>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750"/>
                                        <p:tgtEl>
                                          <p:spTgt spid="66"/>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heel(1)">
                                      <p:cBhvr>
                                        <p:cTn id="15"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04381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Our EdgePush for SSPPR Queries on Weighted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6689E07B-3BB1-7145-B730-87325AF998B2}"/>
                  </a:ext>
                </a:extLst>
              </p:cNvPr>
              <p:cNvSpPr txBox="1"/>
              <p:nvPr/>
            </p:nvSpPr>
            <p:spPr>
              <a:xfrm>
                <a:off x="5425490" y="1942778"/>
                <a:ext cx="8037625" cy="5064913"/>
              </a:xfrm>
              <a:prstGeom prst="rect">
                <a:avLst/>
              </a:prstGeom>
              <a:noFill/>
            </p:spPr>
            <p:txBody>
              <a:bodyPr wrap="square" rtlCol="0">
                <a:spAutoFit/>
              </a:bodyPr>
              <a:lstStyle/>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Initialization: </a:t>
                </a:r>
              </a:p>
              <a:p>
                <a:pPr marL="852404" lvl="1" indent="-342900">
                  <a:lnSpc>
                    <a:spcPct val="130000"/>
                  </a:lnSpc>
                  <a:buFont typeface="Arial" panose="020B0604020202020204" pitchFamily="34" charset="0"/>
                  <a:buChar char="•"/>
                </a:pPr>
                <a14:m>
                  <m:oMath xmlns:m="http://schemas.openxmlformats.org/officeDocument/2006/math">
                    <m:acc>
                      <m:accPr>
                        <m:chr m:val="⃗"/>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b="0"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e>
                    </m:d>
                    <m:r>
                      <a:rPr lang="en-US" altLang="zh-CN" b="0" i="1">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a:latin typeface="Cambria Math" panose="02040503050406030204" pitchFamily="18" charset="0"/>
                            <a:ea typeface="楷体" panose="02010609060101010101" pitchFamily="49" charset="-122"/>
                            <a:cs typeface="Times New Roman" panose="02020603050405020304" pitchFamily="18" charset="0"/>
                          </a:rPr>
                          <m:t>𝑞</m:t>
                        </m:r>
                      </m:e>
                    </m:acc>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i="1">
                            <a:latin typeface="Cambria Math" panose="02040503050406030204" pitchFamily="18" charset="0"/>
                            <a:ea typeface="楷体" panose="02010609060101010101" pitchFamily="49" charset="-122"/>
                            <a:cs typeface="Times New Roman" panose="02020603050405020304" pitchFamily="18" charset="0"/>
                          </a:rPr>
                          <m:t>𝑄</m:t>
                        </m:r>
                      </m:e>
                      <m:sub>
                        <m:r>
                          <a:rPr lang="en-US" altLang="zh-CN" i="1">
                            <a:latin typeface="Cambria Math" panose="02040503050406030204" pitchFamily="18" charset="0"/>
                            <a:ea typeface="楷体" panose="02010609060101010101" pitchFamily="49" charset="-122"/>
                            <a:cs typeface="Times New Roman" panose="02020603050405020304" pitchFamily="18" charset="0"/>
                          </a:rPr>
                          <m:t>𝑢𝑣</m:t>
                        </m:r>
                      </m:sub>
                    </m:sSub>
                    <m:r>
                      <a:rPr lang="en-US" altLang="zh-CN">
                        <a:latin typeface="Cambria Math" panose="02040503050406030204" pitchFamily="18" charset="0"/>
                        <a:ea typeface="楷体" panose="02010609060101010101" pitchFamily="49" charset="-122"/>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for each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i="1">
                            <a:latin typeface="Cambria Math" panose="02040503050406030204" pitchFamily="18" charset="0"/>
                            <a:ea typeface="楷体" panose="02010609060101010101" pitchFamily="49" charset="-122"/>
                            <a:cs typeface="Times New Roman" panose="02020603050405020304" pitchFamily="18" charset="0"/>
                          </a:rPr>
                          <m:t>𝑢</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i="1">
                        <a:latin typeface="Cambria Math" panose="02040503050406030204" pitchFamily="18" charset="0"/>
                        <a:ea typeface="楷体" panose="02010609060101010101" pitchFamily="49" charset="-122"/>
                        <a:cs typeface="Times New Roman" panose="02020603050405020304" pitchFamily="18" charset="0"/>
                      </a:rPr>
                      <m:t>𝐸</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Maintaining a candidate set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d>
                          <m:d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𝐸</m:t>
                        </m:r>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e>
                    </m:d>
                    <m:r>
                      <a:rPr lang="en-US" altLang="zh-CN" b="0"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0"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𝑢𝑣</m:t>
                        </m:r>
                      </m:sub>
                    </m:sSub>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𝜃</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𝑣</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While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is not empty do: </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Pick an edge from </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(e.g., edge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Conduct the edge-based push operation on edge </a:t>
                </a:r>
                <a14:m>
                  <m:oMath xmlns:m="http://schemas.openxmlformats.org/officeDocument/2006/math">
                    <m:d>
                      <m:dPr>
                        <m:ctrlPr>
                          <a:rPr lang="en-US" altLang="zh-CN" i="1">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e>
                    </m:d>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Calculate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𝑠</m:t>
                            </m:r>
                          </m:e>
                        </m:d>
                      </m:den>
                    </m:f>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3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b="0" i="1">
                            <a:latin typeface="Cambria Math" panose="02040503050406030204" pitchFamily="18" charset="0"/>
                            <a:ea typeface="Cambria Math" panose="02040503050406030204" pitchFamily="18" charset="0"/>
                            <a:cs typeface="Times New Roman" panose="02020603050405020304" pitchFamily="18" charset="0"/>
                          </a:rPr>
                          <m:t>𝑠</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a:t>
                </a:r>
              </a:p>
              <a:p>
                <a:pPr marL="852404" lvl="1" indent="-342900">
                  <a:lnSpc>
                    <a:spcPct val="13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Update the set </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342900" indent="-342900">
                  <a:lnSpc>
                    <a:spcPct val="130000"/>
                  </a:lnSpc>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Return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1" i="1">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sub>
                    </m:sSub>
                    <m:r>
                      <a:rPr lang="en-US" altLang="zh-CN" b="1" i="1">
                        <a:latin typeface="Cambria Math" panose="02040503050406030204" pitchFamily="18" charset="0"/>
                        <a:ea typeface="楷体" panose="02010609060101010101" pitchFamily="49" charset="-122"/>
                        <a:cs typeface="Times New Roman" panose="02020603050405020304" pitchFamily="18" charset="0"/>
                      </a:rPr>
                      <m:t>=</m:t>
                    </m:r>
                    <m:r>
                      <a:rPr lang="en-US" altLang="zh-CN" b="1" i="1">
                        <a:latin typeface="Cambria Math" panose="02040503050406030204" pitchFamily="18" charset="0"/>
                        <a:ea typeface="楷体" panose="02010609060101010101" pitchFamily="49" charset="-122"/>
                        <a:cs typeface="Times New Roman" panose="02020603050405020304" pitchFamily="18" charset="0"/>
                      </a:rPr>
                      <m:t>𝜶</m:t>
                    </m:r>
                    <m:acc>
                      <m:accPr>
                        <m:chr m:val="⃗"/>
                        <m:ctrlPr>
                          <a:rPr lang="en-US" altLang="zh-CN" b="1" i="1">
                            <a:latin typeface="Cambria Math" panose="02040503050406030204" pitchFamily="18" charset="0"/>
                            <a:ea typeface="楷体" panose="02010609060101010101" pitchFamily="49" charset="-122"/>
                          </a:rPr>
                        </m:ctrlPr>
                      </m:accPr>
                      <m:e>
                        <m:r>
                          <a:rPr lang="en-US" altLang="zh-CN" b="1" i="1">
                            <a:latin typeface="Cambria Math" panose="02040503050406030204" pitchFamily="18" charset="0"/>
                            <a:ea typeface="楷体" panose="02010609060101010101" pitchFamily="49" charset="-122"/>
                          </a:rPr>
                          <m:t>𝒒</m:t>
                        </m:r>
                      </m:e>
                    </m:acc>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as the estimation of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b="1" i="1">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1" i="1">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62" name="文本框 61">
                <a:extLst>
                  <a:ext uri="{FF2B5EF4-FFF2-40B4-BE49-F238E27FC236}">
                    <a16:creationId xmlns:a16="http://schemas.microsoft.com/office/drawing/2014/main" id="{6689E07B-3BB1-7145-B730-87325AF998B2}"/>
                  </a:ext>
                </a:extLst>
              </p:cNvPr>
              <p:cNvSpPr txBox="1">
                <a:spLocks noRot="1" noChangeAspect="1" noMove="1" noResize="1" noEditPoints="1" noAdjustHandles="1" noChangeArrowheads="1" noChangeShapeType="1" noTextEdit="1"/>
              </p:cNvSpPr>
              <p:nvPr/>
            </p:nvSpPr>
            <p:spPr>
              <a:xfrm>
                <a:off x="5425490" y="1942778"/>
                <a:ext cx="8037625" cy="5064913"/>
              </a:xfrm>
              <a:prstGeom prst="rect">
                <a:avLst/>
              </a:prstGeom>
              <a:blipFill>
                <a:blip r:embed="rId3"/>
                <a:stretch>
                  <a:fillRect l="-631" b="-1253"/>
                </a:stretch>
              </a:blipFill>
            </p:spPr>
            <p:txBody>
              <a:bodyPr/>
              <a:lstStyle/>
              <a:p>
                <a:r>
                  <a:rPr lang="en-US">
                    <a:noFill/>
                  </a:rPr>
                  <a:t> </a:t>
                </a:r>
              </a:p>
            </p:txBody>
          </p:sp>
        </mc:Fallback>
      </mc:AlternateContent>
      <p:sp>
        <p:nvSpPr>
          <p:cNvPr id="37" name="椭圆 36">
            <a:extLst>
              <a:ext uri="{FF2B5EF4-FFF2-40B4-BE49-F238E27FC236}">
                <a16:creationId xmlns:a16="http://schemas.microsoft.com/office/drawing/2014/main" id="{6D606ABD-21EB-4A48-8C1F-4F0D07B02303}"/>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8" name="椭圆 37">
            <a:extLst>
              <a:ext uri="{FF2B5EF4-FFF2-40B4-BE49-F238E27FC236}">
                <a16:creationId xmlns:a16="http://schemas.microsoft.com/office/drawing/2014/main" id="{49DED201-7405-2F4E-B304-7CC918534612}"/>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9" name="椭圆 38">
            <a:extLst>
              <a:ext uri="{FF2B5EF4-FFF2-40B4-BE49-F238E27FC236}">
                <a16:creationId xmlns:a16="http://schemas.microsoft.com/office/drawing/2014/main" id="{60FEB50A-B098-ED47-85D1-7998A2A6B681}"/>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0" name="椭圆 39">
            <a:extLst>
              <a:ext uri="{FF2B5EF4-FFF2-40B4-BE49-F238E27FC236}">
                <a16:creationId xmlns:a16="http://schemas.microsoft.com/office/drawing/2014/main" id="{B20DF169-DC9F-1643-A999-61EB91CE89AB}"/>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1" name="椭圆 40">
            <a:extLst>
              <a:ext uri="{FF2B5EF4-FFF2-40B4-BE49-F238E27FC236}">
                <a16:creationId xmlns:a16="http://schemas.microsoft.com/office/drawing/2014/main" id="{04E5E0EA-A9B8-2049-ABBA-8969D1252AD2}"/>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2" name="直线箭头连接符 41">
            <a:extLst>
              <a:ext uri="{FF2B5EF4-FFF2-40B4-BE49-F238E27FC236}">
                <a16:creationId xmlns:a16="http://schemas.microsoft.com/office/drawing/2014/main" id="{BD51D30A-BD60-1343-8DA5-24CECFE2D7CF}"/>
              </a:ext>
            </a:extLst>
          </p:cNvPr>
          <p:cNvCxnSpPr>
            <a:cxnSpLocks/>
            <a:stCxn id="38" idx="6"/>
            <a:endCxn id="41"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ECC0E107-C66C-2B4F-9180-A0B007FF28A2}"/>
              </a:ext>
            </a:extLst>
          </p:cNvPr>
          <p:cNvCxnSpPr>
            <a:cxnSpLocks/>
            <a:stCxn id="39" idx="6"/>
            <a:endCxn id="41"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DD84C28-1318-B842-AC5E-937F4B6E0F8F}"/>
              </a:ext>
            </a:extLst>
          </p:cNvPr>
          <p:cNvCxnSpPr>
            <a:cxnSpLocks/>
            <a:stCxn id="40" idx="6"/>
            <a:endCxn id="41"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6BA2A8A2-9200-6D4F-9066-D10316C9C42C}"/>
              </a:ext>
            </a:extLst>
          </p:cNvPr>
          <p:cNvSpPr/>
          <p:nvPr/>
        </p:nvSpPr>
        <p:spPr>
          <a:xfrm flipH="1">
            <a:off x="1071982" y="408883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6" name="直线箭头连接符 45">
            <a:extLst>
              <a:ext uri="{FF2B5EF4-FFF2-40B4-BE49-F238E27FC236}">
                <a16:creationId xmlns:a16="http://schemas.microsoft.com/office/drawing/2014/main" id="{DEFFB0DE-18FC-2B43-81C9-55241C88DFD7}"/>
              </a:ext>
            </a:extLst>
          </p:cNvPr>
          <p:cNvCxnSpPr>
            <a:cxnSpLocks/>
            <a:stCxn id="41" idx="6"/>
            <a:endCxn id="45" idx="1"/>
          </p:cNvCxnSpPr>
          <p:nvPr/>
        </p:nvCxnSpPr>
        <p:spPr>
          <a:xfrm flipH="1">
            <a:off x="1379295" y="2769095"/>
            <a:ext cx="1066948" cy="137281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7" name="椭圆 46">
            <a:extLst>
              <a:ext uri="{FF2B5EF4-FFF2-40B4-BE49-F238E27FC236}">
                <a16:creationId xmlns:a16="http://schemas.microsoft.com/office/drawing/2014/main" id="{FEB00E94-5967-FE48-BE83-F1B255AA2870}"/>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8" name="椭圆 47">
            <a:extLst>
              <a:ext uri="{FF2B5EF4-FFF2-40B4-BE49-F238E27FC236}">
                <a16:creationId xmlns:a16="http://schemas.microsoft.com/office/drawing/2014/main" id="{63A4AC4C-298C-2246-8BF5-89146DBE9D9B}"/>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9" name="直线箭头连接符 48">
            <a:extLst>
              <a:ext uri="{FF2B5EF4-FFF2-40B4-BE49-F238E27FC236}">
                <a16:creationId xmlns:a16="http://schemas.microsoft.com/office/drawing/2014/main" id="{6F2FDC93-9162-2E48-8C2F-3D252267D409}"/>
              </a:ext>
            </a:extLst>
          </p:cNvPr>
          <p:cNvCxnSpPr>
            <a:cxnSpLocks/>
            <a:stCxn id="47" idx="6"/>
            <a:endCxn id="45" idx="2"/>
          </p:cNvCxnSpPr>
          <p:nvPr/>
        </p:nvCxnSpPr>
        <p:spPr>
          <a:xfrm flipH="1" flipV="1">
            <a:off x="1432022" y="4270044"/>
            <a:ext cx="1142414" cy="5345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E770D6D-0BD6-C04F-A5B3-629ACF3F9EA2}"/>
              </a:ext>
            </a:extLst>
          </p:cNvPr>
          <p:cNvCxnSpPr>
            <a:cxnSpLocks/>
            <a:stCxn id="48" idx="7"/>
            <a:endCxn id="45" idx="3"/>
          </p:cNvCxnSpPr>
          <p:nvPr/>
        </p:nvCxnSpPr>
        <p:spPr>
          <a:xfrm flipH="1" flipV="1">
            <a:off x="1379295" y="4398177"/>
            <a:ext cx="1119675" cy="177176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1C1CD19A-FECB-244F-86B5-BC3DFFD86D9E}"/>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5" name="椭圆 54">
            <a:extLst>
              <a:ext uri="{FF2B5EF4-FFF2-40B4-BE49-F238E27FC236}">
                <a16:creationId xmlns:a16="http://schemas.microsoft.com/office/drawing/2014/main" id="{19A6A40C-EEDF-D24B-89FD-A44E212ED35E}"/>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6" name="直线箭头连接符 55">
            <a:extLst>
              <a:ext uri="{FF2B5EF4-FFF2-40B4-BE49-F238E27FC236}">
                <a16:creationId xmlns:a16="http://schemas.microsoft.com/office/drawing/2014/main" id="{E043B155-1CB4-264C-BC96-BC7D29A0FC66}"/>
              </a:ext>
            </a:extLst>
          </p:cNvPr>
          <p:cNvCxnSpPr>
            <a:cxnSpLocks/>
            <a:stCxn id="55" idx="6"/>
            <a:endCxn id="47"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B6F74AE6-003A-F941-A84D-6D5AC51F430E}"/>
              </a:ext>
            </a:extLst>
          </p:cNvPr>
          <p:cNvCxnSpPr>
            <a:cxnSpLocks/>
            <a:stCxn id="54" idx="6"/>
            <a:endCxn id="47"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3041D7EB-5063-FB4A-8289-1D60E72BB77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9" name="直线箭头连接符 58">
            <a:extLst>
              <a:ext uri="{FF2B5EF4-FFF2-40B4-BE49-F238E27FC236}">
                <a16:creationId xmlns:a16="http://schemas.microsoft.com/office/drawing/2014/main" id="{353189CB-131C-7641-B637-E40D58E958D9}"/>
              </a:ext>
            </a:extLst>
          </p:cNvPr>
          <p:cNvCxnSpPr>
            <a:cxnSpLocks/>
            <a:stCxn id="58" idx="6"/>
            <a:endCxn id="47"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545D8FC4-0FDD-BC41-8DAB-42D3F608F16F}"/>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1" name="椭圆 60">
            <a:extLst>
              <a:ext uri="{FF2B5EF4-FFF2-40B4-BE49-F238E27FC236}">
                <a16:creationId xmlns:a16="http://schemas.microsoft.com/office/drawing/2014/main" id="{CE9F9C43-B10C-B745-996E-DE5462C9818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7" name="直线箭头连接符 66">
            <a:extLst>
              <a:ext uri="{FF2B5EF4-FFF2-40B4-BE49-F238E27FC236}">
                <a16:creationId xmlns:a16="http://schemas.microsoft.com/office/drawing/2014/main" id="{114B7D0E-FD6D-614D-BBD7-72AAF9F48E8F}"/>
              </a:ext>
            </a:extLst>
          </p:cNvPr>
          <p:cNvCxnSpPr>
            <a:cxnSpLocks/>
            <a:stCxn id="60" idx="6"/>
            <a:endCxn id="48"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7C85EC4-C7F0-CF42-96E5-1E75F8961B2D}"/>
              </a:ext>
            </a:extLst>
          </p:cNvPr>
          <p:cNvCxnSpPr>
            <a:cxnSpLocks/>
            <a:stCxn id="61" idx="6"/>
            <a:endCxn id="48"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9F7D5933-1801-5F4D-98F2-CA45FB647063}"/>
              </a:ext>
            </a:extLst>
          </p:cNvPr>
          <p:cNvCxnSpPr>
            <a:cxnSpLocks/>
            <a:stCxn id="37" idx="6"/>
            <a:endCxn id="41"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10422341-B8A0-514A-B1D3-CA66ED9BE7DF}"/>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70" name="文本框 69">
                <a:extLst>
                  <a:ext uri="{FF2B5EF4-FFF2-40B4-BE49-F238E27FC236}">
                    <a16:creationId xmlns:a16="http://schemas.microsoft.com/office/drawing/2014/main" id="{10422341-B8A0-514A-B1D3-CA66ED9BE7DF}"/>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4"/>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6A55337A-8788-3148-9CBE-D8AC66A10150}"/>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71" name="文本框 70">
                <a:extLst>
                  <a:ext uri="{FF2B5EF4-FFF2-40B4-BE49-F238E27FC236}">
                    <a16:creationId xmlns:a16="http://schemas.microsoft.com/office/drawing/2014/main" id="{6A55337A-8788-3148-9CBE-D8AC66A10150}"/>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5"/>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6CCDD87D-4862-814B-991B-D0E38833257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72" name="文本框 71">
                <a:extLst>
                  <a:ext uri="{FF2B5EF4-FFF2-40B4-BE49-F238E27FC236}">
                    <a16:creationId xmlns:a16="http://schemas.microsoft.com/office/drawing/2014/main" id="{6CCDD87D-4862-814B-991B-D0E38833257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6"/>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2DAE89D7-D17D-4345-BE41-24302E992A3C}"/>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73" name="文本框 72">
                <a:extLst>
                  <a:ext uri="{FF2B5EF4-FFF2-40B4-BE49-F238E27FC236}">
                    <a16:creationId xmlns:a16="http://schemas.microsoft.com/office/drawing/2014/main" id="{2DAE89D7-D17D-4345-BE41-24302E992A3C}"/>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7"/>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C03AE2A5-AFA4-6947-B95D-2CFCE31EFA87}"/>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C03AE2A5-AFA4-6947-B95D-2CFCE31EFA87}"/>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58819D9E-9CA1-ED41-9F30-D72147F038EA}"/>
                  </a:ext>
                </a:extLst>
              </p:cNvPr>
              <p:cNvSpPr txBox="1"/>
              <p:nvPr/>
            </p:nvSpPr>
            <p:spPr bwMode="auto">
              <a:xfrm>
                <a:off x="1946210" y="2127806"/>
                <a:ext cx="137960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r>
                      <a:rPr lang="en-US" sz="1800" b="0" i="1" dirty="0">
                        <a:solidFill>
                          <a:schemeClr val="tx1"/>
                        </a:solidFill>
                        <a:latin typeface="Cambria Math" panose="02040503050406030204" pitchFamily="18" charset="0"/>
                      </a:rPr>
                      <m:t>=</m:t>
                    </m:r>
                    <m:r>
                      <a:rPr lang="en-US" sz="1800" b="0" i="1" dirty="0">
                        <a:solidFill>
                          <a:srgbClr val="C00000"/>
                        </a:solidFill>
                        <a:latin typeface="Cambria Math" panose="02040503050406030204" pitchFamily="18" charset="0"/>
                      </a:rPr>
                      <m:t>0.3</m:t>
                    </m:r>
                  </m:oMath>
                </a14:m>
                <a:r>
                  <a:rPr lang="en-US" sz="1800" dirty="0">
                    <a:solidFill>
                      <a:schemeClr val="tx1"/>
                    </a:solidFill>
                  </a:rPr>
                  <a:t> </a:t>
                </a:r>
              </a:p>
            </p:txBody>
          </p:sp>
        </mc:Choice>
        <mc:Fallback xmlns="">
          <p:sp>
            <p:nvSpPr>
              <p:cNvPr id="78" name="文本框 77">
                <a:extLst>
                  <a:ext uri="{FF2B5EF4-FFF2-40B4-BE49-F238E27FC236}">
                    <a16:creationId xmlns:a16="http://schemas.microsoft.com/office/drawing/2014/main" id="{58819D9E-9CA1-ED41-9F30-D72147F038EA}"/>
                  </a:ext>
                </a:extLst>
              </p:cNvPr>
              <p:cNvSpPr txBox="1">
                <a:spLocks noRot="1" noChangeAspect="1" noMove="1" noResize="1" noEditPoints="1" noAdjustHandles="1" noChangeArrowheads="1" noChangeShapeType="1" noTextEdit="1"/>
              </p:cNvSpPr>
              <p:nvPr/>
            </p:nvSpPr>
            <p:spPr bwMode="auto">
              <a:xfrm>
                <a:off x="1946210" y="2127806"/>
                <a:ext cx="1379600" cy="368797"/>
              </a:xfrm>
              <a:prstGeom prst="rect">
                <a:avLst/>
              </a:prstGeom>
              <a:blipFill>
                <a:blip r:embed="rId9"/>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58BC8DBE-7209-0549-8ECE-4C213535C90D}"/>
                  </a:ext>
                </a:extLst>
              </p:cNvPr>
              <p:cNvSpPr txBox="1"/>
              <p:nvPr/>
            </p:nvSpPr>
            <p:spPr bwMode="auto">
              <a:xfrm>
                <a:off x="395562" y="2477298"/>
                <a:ext cx="1407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r>
                      <a:rPr lang="en-US" sz="1800" b="0" i="1" dirty="0">
                        <a:solidFill>
                          <a:prstClr val="black"/>
                        </a:solidFill>
                        <a:latin typeface="Cambria Math" panose="02040503050406030204" pitchFamily="18" charset="0"/>
                      </a:rPr>
                      <m:t>=</m:t>
                    </m:r>
                    <m:r>
                      <a:rPr lang="en-US" sz="1800" b="0" i="1" dirty="0">
                        <a:solidFill>
                          <a:srgbClr val="C00000"/>
                        </a:solidFill>
                        <a:latin typeface="Cambria Math" panose="02040503050406030204" pitchFamily="18" charset="0"/>
                      </a:rPr>
                      <m:t>0.3</m:t>
                    </m:r>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81" name="文本框 80">
                <a:extLst>
                  <a:ext uri="{FF2B5EF4-FFF2-40B4-BE49-F238E27FC236}">
                    <a16:creationId xmlns:a16="http://schemas.microsoft.com/office/drawing/2014/main" id="{58BC8DBE-7209-0549-8ECE-4C213535C90D}"/>
                  </a:ext>
                </a:extLst>
              </p:cNvPr>
              <p:cNvSpPr txBox="1">
                <a:spLocks noRot="1" noChangeAspect="1" noMove="1" noResize="1" noEditPoints="1" noAdjustHandles="1" noChangeArrowheads="1" noChangeShapeType="1" noTextEdit="1"/>
              </p:cNvSpPr>
              <p:nvPr/>
            </p:nvSpPr>
            <p:spPr bwMode="auto">
              <a:xfrm>
                <a:off x="395562" y="2477298"/>
                <a:ext cx="1407964" cy="368797"/>
              </a:xfrm>
              <a:prstGeom prst="rect">
                <a:avLst/>
              </a:prstGeom>
              <a:blipFill>
                <a:blip r:embed="rId10"/>
                <a:stretch>
                  <a:fillRect l="-893" b="-6452"/>
                </a:stretch>
              </a:blipFill>
              <a:ln w="9525" algn="ctr">
                <a:noFill/>
                <a:miter lim="800000"/>
                <a:headEnd/>
                <a:tailEnd/>
              </a:ln>
              <a:effectLst/>
            </p:spPr>
            <p:txBody>
              <a:bodyPr/>
              <a:lstStyle/>
              <a:p>
                <a:r>
                  <a:rPr lang="en-US">
                    <a:noFill/>
                  </a:rPr>
                  <a:t> </a:t>
                </a:r>
              </a:p>
            </p:txBody>
          </p:sp>
        </mc:Fallback>
      </mc:AlternateContent>
      <p:sp>
        <p:nvSpPr>
          <p:cNvPr id="82" name="弧 81">
            <a:extLst>
              <a:ext uri="{FF2B5EF4-FFF2-40B4-BE49-F238E27FC236}">
                <a16:creationId xmlns:a16="http://schemas.microsoft.com/office/drawing/2014/main" id="{62761A6E-CE96-2341-8BF7-E14A2AFA9025}"/>
              </a:ext>
            </a:extLst>
          </p:cNvPr>
          <p:cNvSpPr/>
          <p:nvPr/>
        </p:nvSpPr>
        <p:spPr>
          <a:xfrm rot="6365996" flipH="1">
            <a:off x="375708" y="2982526"/>
            <a:ext cx="1872208" cy="1469247"/>
          </a:xfrm>
          <a:prstGeom prst="arc">
            <a:avLst>
              <a:gd name="adj1" fmla="val 19107647"/>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椭圆 51">
            <a:extLst>
              <a:ext uri="{FF2B5EF4-FFF2-40B4-BE49-F238E27FC236}">
                <a16:creationId xmlns:a16="http://schemas.microsoft.com/office/drawing/2014/main" id="{2807E959-5F50-A34E-A635-CA58A6FE8B49}"/>
              </a:ext>
            </a:extLst>
          </p:cNvPr>
          <p:cNvSpPr/>
          <p:nvPr/>
        </p:nvSpPr>
        <p:spPr>
          <a:xfrm flipH="1">
            <a:off x="1068553" y="408309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65" name="椭圆 64">
            <a:extLst>
              <a:ext uri="{FF2B5EF4-FFF2-40B4-BE49-F238E27FC236}">
                <a16:creationId xmlns:a16="http://schemas.microsoft.com/office/drawing/2014/main" id="{757D55EE-6D6C-E042-AAD2-C16DD0744883}"/>
              </a:ext>
            </a:extLst>
          </p:cNvPr>
          <p:cNvSpPr/>
          <p:nvPr/>
        </p:nvSpPr>
        <p:spPr>
          <a:xfrm flipH="1">
            <a:off x="2452353" y="6109759"/>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66" name="直线箭头连接符 65">
            <a:extLst>
              <a:ext uri="{FF2B5EF4-FFF2-40B4-BE49-F238E27FC236}">
                <a16:creationId xmlns:a16="http://schemas.microsoft.com/office/drawing/2014/main" id="{DBDBECD4-4C7F-0F4E-AEB4-352A0582F147}"/>
              </a:ext>
            </a:extLst>
          </p:cNvPr>
          <p:cNvCxnSpPr>
            <a:cxnSpLocks/>
          </p:cNvCxnSpPr>
          <p:nvPr/>
        </p:nvCxnSpPr>
        <p:spPr>
          <a:xfrm flipH="1" flipV="1">
            <a:off x="1366929" y="4391071"/>
            <a:ext cx="1134099" cy="1785975"/>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C0405E1A-D52C-B844-8260-C080BACDDF89}"/>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6" name="文本框 75">
                <a:extLst>
                  <a:ext uri="{FF2B5EF4-FFF2-40B4-BE49-F238E27FC236}">
                    <a16:creationId xmlns:a16="http://schemas.microsoft.com/office/drawing/2014/main" id="{C0405E1A-D52C-B844-8260-C080BACDDF89}"/>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p:sp>
        <p:nvSpPr>
          <p:cNvPr id="2" name="椭圆 1">
            <a:extLst>
              <a:ext uri="{FF2B5EF4-FFF2-40B4-BE49-F238E27FC236}">
                <a16:creationId xmlns:a16="http://schemas.microsoft.com/office/drawing/2014/main" id="{C6D0D385-CF29-2F44-958C-6FBF5CB121DD}"/>
              </a:ext>
            </a:extLst>
          </p:cNvPr>
          <p:cNvSpPr/>
          <p:nvPr/>
        </p:nvSpPr>
        <p:spPr>
          <a:xfrm>
            <a:off x="5686251" y="6043817"/>
            <a:ext cx="2664296" cy="59792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5A30A641-CAE5-7A4A-A38E-F028CAFF19EA}"/>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5A30A641-CAE5-7A4A-A38E-F028CAFF19EA}"/>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p:cxnSp>
        <p:nvCxnSpPr>
          <p:cNvPr id="80" name="直线箭头连接符 79">
            <a:extLst>
              <a:ext uri="{FF2B5EF4-FFF2-40B4-BE49-F238E27FC236}">
                <a16:creationId xmlns:a16="http://schemas.microsoft.com/office/drawing/2014/main" id="{C9EC5E42-33E3-4445-BDF1-EBD2BD706439}"/>
              </a:ext>
            </a:extLst>
          </p:cNvPr>
          <p:cNvCxnSpPr>
            <a:cxnSpLocks/>
          </p:cNvCxnSpPr>
          <p:nvPr/>
        </p:nvCxnSpPr>
        <p:spPr>
          <a:xfrm flipH="1">
            <a:off x="1371695" y="2772801"/>
            <a:ext cx="1081372" cy="135860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86" name="椭圆 85">
            <a:extLst>
              <a:ext uri="{FF2B5EF4-FFF2-40B4-BE49-F238E27FC236}">
                <a16:creationId xmlns:a16="http://schemas.microsoft.com/office/drawing/2014/main" id="{31B2BE8A-5B49-6743-BA1E-10D42BB2D21F}"/>
              </a:ext>
            </a:extLst>
          </p:cNvPr>
          <p:cNvSpPr/>
          <p:nvPr/>
        </p:nvSpPr>
        <p:spPr>
          <a:xfrm flipH="1">
            <a:off x="2450414" y="2591023"/>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05B9EEAA-E9EC-DE48-A980-F5F3B6701931}"/>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87" name="文本框 86">
                <a:extLst>
                  <a:ext uri="{FF2B5EF4-FFF2-40B4-BE49-F238E27FC236}">
                    <a16:creationId xmlns:a16="http://schemas.microsoft.com/office/drawing/2014/main" id="{05B9EEAA-E9EC-DE48-A980-F5F3B6701931}"/>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p:sp>
        <p:nvSpPr>
          <p:cNvPr id="51" name="文本框 50">
            <a:extLst>
              <a:ext uri="{FF2B5EF4-FFF2-40B4-BE49-F238E27FC236}">
                <a16:creationId xmlns:a16="http://schemas.microsoft.com/office/drawing/2014/main" id="{BE96411E-7C55-3049-8B87-681090B2BD7B}"/>
              </a:ext>
            </a:extLst>
          </p:cNvPr>
          <p:cNvSpPr txBox="1"/>
          <p:nvPr/>
        </p:nvSpPr>
        <p:spPr bwMode="auto">
          <a:xfrm>
            <a:off x="8998619" y="6160401"/>
            <a:ext cx="4608512" cy="400110"/>
          </a:xfrm>
          <a:prstGeom prst="rect">
            <a:avLst/>
          </a:prstGeom>
          <a:noFill/>
          <a:ln w="9525" algn="ctr">
            <a:noFill/>
            <a:miter lim="800000"/>
            <a:headEnd/>
            <a:tailEnd/>
          </a:ln>
          <a:effectLst/>
        </p:spPr>
        <p:txBody>
          <a:bodyPr wrap="square">
            <a:spAutoFit/>
          </a:bodyPr>
          <a:lstStyle/>
          <a:p>
            <a:r>
              <a:rPr lang="en-US" altLang="zh-CN" dirty="0">
                <a:solidFill>
                  <a:srgbClr val="C00000"/>
                </a:solidFill>
                <a:latin typeface="Times New Roman" panose="02020603050405020304" pitchFamily="18" charset="0"/>
                <a:cs typeface="Times New Roman" panose="02020603050405020304" pitchFamily="18" charset="0"/>
              </a:rPr>
              <a:t>organize the edges with a priority queue</a:t>
            </a:r>
            <a:endParaRPr lang="en-US">
              <a:solidFill>
                <a:srgbClr val="C00000"/>
              </a:solidFill>
              <a:latin typeface="Times New Roman" panose="02020603050405020304" pitchFamily="18" charset="0"/>
              <a:cs typeface="Times New Roman" panose="02020603050405020304" pitchFamily="18" charset="0"/>
            </a:endParaRPr>
          </a:p>
        </p:txBody>
      </p:sp>
      <p:sp>
        <p:nvSpPr>
          <p:cNvPr id="4" name="右箭头 3">
            <a:extLst>
              <a:ext uri="{FF2B5EF4-FFF2-40B4-BE49-F238E27FC236}">
                <a16:creationId xmlns:a16="http://schemas.microsoft.com/office/drawing/2014/main" id="{8C9C04AF-0504-E34D-A95E-03554144CCFD}"/>
              </a:ext>
            </a:extLst>
          </p:cNvPr>
          <p:cNvSpPr/>
          <p:nvPr/>
        </p:nvSpPr>
        <p:spPr>
          <a:xfrm>
            <a:off x="8521068" y="6288432"/>
            <a:ext cx="360040" cy="217733"/>
          </a:xfrm>
          <a:prstGeom prst="rightArrow">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Tree>
    <p:extLst>
      <p:ext uri="{BB962C8B-B14F-4D97-AF65-F5344CB8AC3E}">
        <p14:creationId xmlns:p14="http://schemas.microsoft.com/office/powerpoint/2010/main" val="2257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heel(1)">
                                      <p:cBhvr>
                                        <p:cTn id="11" dur="1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animBg="1"/>
      <p:bldP spid="51"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Theoretical Guarantees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AutoShape 10">
                <a:extLst>
                  <a:ext uri="{FF2B5EF4-FFF2-40B4-BE49-F238E27FC236}">
                    <a16:creationId xmlns:a16="http://schemas.microsoft.com/office/drawing/2014/main" id="{1E9E7069-101C-274D-8D11-DC6C3AAAAB36}"/>
                  </a:ext>
                </a:extLst>
              </p:cNvPr>
              <p:cNvSpPr>
                <a:spLocks noChangeArrowheads="1"/>
              </p:cNvSpPr>
              <p:nvPr/>
            </p:nvSpPr>
            <p:spPr bwMode="gray">
              <a:xfrm>
                <a:off x="1057735" y="1810826"/>
                <a:ext cx="12333372" cy="4380424"/>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Based on priority queues,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cost of each edge-based push operation is bounded by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𝑶</m:t>
                    </m:r>
                    <m:d>
                      <m:d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𝟏</m:t>
                        </m:r>
                      </m:e>
                    </m:d>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amortized. </a:t>
                </a:r>
              </a:p>
              <a:p>
                <a:pPr marL="360000" lvl="1" indent="-342900" eaLnBrk="0" hangingPunct="0">
                  <a:spcBef>
                    <a:spcPts val="300"/>
                  </a:spcBef>
                  <a:buSzPct val="80000"/>
                  <a:buFont typeface="Wingdings" pitchFamily="2" charset="2"/>
                  <a:buChar char="Ø"/>
                  <a:defRPr/>
                </a:pPr>
                <a:endParaRPr lang="en-US" altLang="zh-CN" sz="2200" b="1"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By setting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𝜃</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𝜀</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ad>
                          <m:radPr>
                            <m:degHide m:val="on"/>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num>
                      <m:den>
                        <m:nary>
                          <m:naryPr>
                            <m:chr m:val="∑"/>
                            <m:supHide m:val="on"/>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naryPr>
                          <m:sub>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𝑥</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𝑦</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𝐸</m:t>
                            </m:r>
                          </m:sub>
                          <m:sup/>
                          <m:e>
                            <m:rad>
                              <m:radPr>
                                <m:degHide m:val="on"/>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𝑥𝑦</m:t>
                                    </m:r>
                                  </m:sub>
                                </m:sSub>
                              </m:e>
                            </m:rad>
                          </m:e>
                        </m:nary>
                      </m:den>
                    </m:f>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or </a:t>
                </a: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𝜃</m:t>
                    </m:r>
                    <m:d>
                      <m:d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𝑟</m:t>
                            </m:r>
                          </m:e>
                          <m:sub>
                            <m:r>
                              <m:rPr>
                                <m:sty m:val="p"/>
                              </m:rP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max</m:t>
                            </m:r>
                          </m:sub>
                        </m:s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𝑑</m:t>
                        </m:r>
                        <m:d>
                          <m:d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ad>
                          <m:radPr>
                            <m:degHide m:val="on"/>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num>
                      <m:den>
                        <m:nary>
                          <m:naryPr>
                            <m:chr m:val="∑"/>
                            <m:supHide m:val="on"/>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naryPr>
                          <m: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𝑥</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𝑁</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𝑣</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sub>
                          <m:sup/>
                          <m:e>
                            <m:rad>
                              <m:radPr>
                                <m:degHide m:val="on"/>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𝑥𝑣</m:t>
                                    </m:r>
                                  </m:sub>
                                </m:sSub>
                              </m:e>
                            </m:rad>
                          </m:e>
                        </m:nary>
                      </m:den>
                    </m:f>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 </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for each edge </a:t>
                </a:r>
                <a14:m>
                  <m:oMath xmlns:m="http://schemas.openxmlformats.org/officeDocument/2006/math">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𝐸</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our EdgePush returns an approximate SSPPR vector within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-error at most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𝜀</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or normalized additive error at most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𝑟</m:t>
                        </m:r>
                      </m:e>
                      <m:sub>
                        <m:r>
                          <m:rPr>
                            <m:sty m:val="p"/>
                          </m:rP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max</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with the optimal time cost.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overall running time bound of EdgePush is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no worse than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that of LocalPush regardless of whether the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1</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-error or the normalized additive error. </a:t>
                </a:r>
              </a:p>
              <a:p>
                <a:pPr marL="869503" lvl="2" indent="-342900" eaLnBrk="0" hangingPunct="0">
                  <a:spcBef>
                    <a:spcPts val="300"/>
                  </a:spcBef>
                  <a:buSzPct val="80000"/>
                  <a:buFont typeface="Arial" panose="020B0604020202020204" pitchFamily="34" charset="0"/>
                  <a:buChar char="•"/>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The superiority of EdgePush over LocalPush can be </a:t>
                </a:r>
                <a:r>
                  <a:rPr lang="en-US" altLang="zh-CN"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quantified by the unbalancedness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of the weighted graphs. On some extremely unbalanced graphs, EdgePush can outperforms LocalPush by a </a:t>
                </a:r>
                <a14:m>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𝑂</m:t>
                    </m:r>
                    <m:r>
                      <a:rPr lang="en-US" altLang="zh-CN"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𝑛</m:t>
                    </m:r>
                    <m:r>
                      <a:rPr lang="en-US" altLang="zh-CN" b="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factor. </a:t>
                </a:r>
              </a:p>
              <a:p>
                <a:pPr marL="869503" lvl="2" indent="-342900" eaLnBrk="0" hangingPunct="0">
                  <a:spcBef>
                    <a:spcPts val="300"/>
                  </a:spcBef>
                  <a:buSzPct val="80000"/>
                  <a:buFont typeface="Arial" panose="020B0604020202020204" pitchFamily="34" charset="0"/>
                  <a:buChar char="•"/>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3" name="AutoShape 10">
                <a:extLst>
                  <a:ext uri="{FF2B5EF4-FFF2-40B4-BE49-F238E27FC236}">
                    <a16:creationId xmlns:a16="http://schemas.microsoft.com/office/drawing/2014/main" id="{1E9E7069-101C-274D-8D11-DC6C3AAAAB36}"/>
                  </a:ext>
                </a:extLst>
              </p:cNvPr>
              <p:cNvSpPr>
                <a:spLocks noRot="1" noChangeAspect="1" noMove="1" noResize="1" noEditPoints="1" noAdjustHandles="1" noChangeArrowheads="1" noChangeShapeType="1" noTextEdit="1"/>
              </p:cNvSpPr>
              <p:nvPr/>
            </p:nvSpPr>
            <p:spPr bwMode="gray">
              <a:xfrm>
                <a:off x="1057735" y="1810826"/>
                <a:ext cx="12333372" cy="4380424"/>
              </a:xfrm>
              <a:prstGeom prst="roundRect">
                <a:avLst>
                  <a:gd name="adj" fmla="val 0"/>
                </a:avLst>
              </a:prstGeom>
              <a:blipFill>
                <a:blip r:embed="rId3"/>
                <a:stretch>
                  <a:fillRect l="-206" t="-867" r="-617"/>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52202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Experiments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7" name="AutoShape 10">
            <a:extLst>
              <a:ext uri="{FF2B5EF4-FFF2-40B4-BE49-F238E27FC236}">
                <a16:creationId xmlns:a16="http://schemas.microsoft.com/office/drawing/2014/main" id="{A63CEF1E-3F92-4C41-9415-95FE7BA06CDB}"/>
              </a:ext>
            </a:extLst>
          </p:cNvPr>
          <p:cNvSpPr>
            <a:spLocks noChangeArrowheads="1"/>
          </p:cNvSpPr>
          <p:nvPr/>
        </p:nvSpPr>
        <p:spPr bwMode="gray">
          <a:xfrm>
            <a:off x="1005731" y="2014786"/>
            <a:ext cx="11593288" cy="1256070"/>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 exaluate the performances of our EdgePush on four real-world weighted graphs. </a:t>
            </a:r>
          </a:p>
        </p:txBody>
      </p:sp>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C9E93663-AEBF-D24E-8EE3-C55602C3D08A}"/>
                  </a:ext>
                </a:extLst>
              </p:cNvPr>
              <p:cNvGraphicFramePr>
                <a:graphicFrameLocks noGrp="1"/>
              </p:cNvGraphicFramePr>
              <p:nvPr>
                <p:extLst>
                  <p:ext uri="{D42A27DB-BD31-4B8C-83A1-F6EECF244321}">
                    <p14:modId xmlns:p14="http://schemas.microsoft.com/office/powerpoint/2010/main" val="1484680426"/>
                  </p:ext>
                </p:extLst>
              </p:nvPr>
            </p:nvGraphicFramePr>
            <p:xfrm>
              <a:off x="1005731" y="3270856"/>
              <a:ext cx="11845318" cy="2992400"/>
            </p:xfrm>
            <a:graphic>
              <a:graphicData uri="http://schemas.openxmlformats.org/drawingml/2006/table">
                <a:tbl>
                  <a:tblPr firstRow="1" bandRow="1">
                    <a:tableStyleId>{5940675A-B579-460E-94D1-54222C63F5DA}</a:tableStyleId>
                  </a:tblPr>
                  <a:tblGrid>
                    <a:gridCol w="1898288">
                      <a:extLst>
                        <a:ext uri="{9D8B030D-6E8A-4147-A177-3AD203B41FA5}">
                          <a16:colId xmlns:a16="http://schemas.microsoft.com/office/drawing/2014/main" val="1477337055"/>
                        </a:ext>
                      </a:extLst>
                    </a:gridCol>
                    <a:gridCol w="2126082">
                      <a:extLst>
                        <a:ext uri="{9D8B030D-6E8A-4147-A177-3AD203B41FA5}">
                          <a16:colId xmlns:a16="http://schemas.microsoft.com/office/drawing/2014/main" val="1463684190"/>
                        </a:ext>
                      </a:extLst>
                    </a:gridCol>
                    <a:gridCol w="2126082">
                      <a:extLst>
                        <a:ext uri="{9D8B030D-6E8A-4147-A177-3AD203B41FA5}">
                          <a16:colId xmlns:a16="http://schemas.microsoft.com/office/drawing/2014/main" val="530350528"/>
                        </a:ext>
                      </a:extLst>
                    </a:gridCol>
                    <a:gridCol w="2847433">
                      <a:extLst>
                        <a:ext uri="{9D8B030D-6E8A-4147-A177-3AD203B41FA5}">
                          <a16:colId xmlns:a16="http://schemas.microsoft.com/office/drawing/2014/main" val="2561974319"/>
                        </a:ext>
                      </a:extLst>
                    </a:gridCol>
                    <a:gridCol w="2847433">
                      <a:extLst>
                        <a:ext uri="{9D8B030D-6E8A-4147-A177-3AD203B41FA5}">
                          <a16:colId xmlns:a16="http://schemas.microsoft.com/office/drawing/2014/main" val="3628863704"/>
                        </a:ext>
                      </a:extLst>
                    </a:gridCol>
                  </a:tblGrid>
                  <a:tr h="598480">
                    <a:tc>
                      <a:txBody>
                        <a:bodyPr/>
                        <a:lstStyle/>
                        <a:p>
                          <a:r>
                            <a:rPr lang="en-US" sz="2000" b="1">
                              <a:latin typeface="Times New Roman" panose="02020603050405020304" pitchFamily="18" charset="0"/>
                              <a:cs typeface="Times New Roman" panose="02020603050405020304" pitchFamily="18" charset="0"/>
                            </a:rPr>
                            <a:t>Dataset</a:t>
                          </a:r>
                        </a:p>
                      </a:txBody>
                      <a:tcPr anchor="ctr"/>
                    </a:tc>
                    <a:tc>
                      <a:txBody>
                        <a:bodyPr/>
                        <a:lstStyle/>
                        <a:p>
                          <a:pPr algn="r"/>
                          <a:r>
                            <a:rPr lang="en-US" sz="2000" b="1">
                              <a:latin typeface="Times New Roman" panose="02020603050405020304" pitchFamily="18" charset="0"/>
                              <a:cs typeface="Times New Roman" panose="02020603050405020304" pitchFamily="18" charset="0"/>
                            </a:rPr>
                            <a:t># of nodes (i.e., </a:t>
                          </a:r>
                          <a14:m>
                            <m:oMath xmlns:m="http://schemas.openxmlformats.org/officeDocument/2006/math">
                              <m:r>
                                <a:rPr lang="en-US" sz="2000" b="1" i="1">
                                  <a:latin typeface="Cambria Math" panose="02040503050406030204" pitchFamily="18" charset="0"/>
                                </a:rPr>
                                <m:t>𝒏</m:t>
                              </m:r>
                            </m:oMath>
                          </a14:m>
                          <a:r>
                            <a:rPr lang="en-US" sz="2000" b="1">
                              <a:latin typeface="Times New Roman" panose="02020603050405020304" pitchFamily="18" charset="0"/>
                              <a:cs typeface="Times New Roman" panose="02020603050405020304" pitchFamily="18" charset="0"/>
                            </a:rPr>
                            <a:t>) </a:t>
                          </a:r>
                        </a:p>
                      </a:txBody>
                      <a:tcPr anchor="ctr"/>
                    </a:tc>
                    <a:tc>
                      <a:txBody>
                        <a:bodyPr/>
                        <a:lstStyle/>
                        <a:p>
                          <a:pPr marL="0" marR="0" lvl="0" indent="0" algn="r" defTabSz="1018985" rtl="0" eaLnBrk="1" fontAlgn="auto" latinLnBrk="0" hangingPunct="1">
                            <a:lnSpc>
                              <a:spcPct val="100000"/>
                            </a:lnSpc>
                            <a:spcBef>
                              <a:spcPts val="0"/>
                            </a:spcBef>
                            <a:spcAft>
                              <a:spcPts val="0"/>
                            </a:spcAft>
                            <a:buClrTx/>
                            <a:buSzTx/>
                            <a:buFontTx/>
                            <a:buNone/>
                            <a:tabLst/>
                            <a:defRPr/>
                          </a:pPr>
                          <a:r>
                            <a:rPr lang="en-US" altLang="zh-CN" sz="2000" b="1">
                              <a:latin typeface="Times New Roman" panose="02020603050405020304" pitchFamily="18" charset="0"/>
                              <a:cs typeface="Times New Roman" panose="02020603050405020304" pitchFamily="18" charset="0"/>
                            </a:rPr>
                            <a:t># of edges (i.e., </a:t>
                          </a:r>
                          <a14:m>
                            <m:oMath xmlns:m="http://schemas.openxmlformats.org/officeDocument/2006/math">
                              <m:r>
                                <a:rPr lang="en-US" altLang="zh-CN" sz="2000" b="1" i="1">
                                  <a:latin typeface="Cambria Math" panose="02040503050406030204" pitchFamily="18" charset="0"/>
                                </a:rPr>
                                <m:t>𝒎</m:t>
                              </m:r>
                            </m:oMath>
                          </a14:m>
                          <a:r>
                            <a:rPr lang="en-US" altLang="zh-CN" sz="2000" b="1">
                              <a:latin typeface="Times New Roman" panose="02020603050405020304" pitchFamily="18" charset="0"/>
                              <a:cs typeface="Times New Roman" panose="02020603050405020304" pitchFamily="18" charset="0"/>
                            </a:rPr>
                            <a:t>) </a:t>
                          </a:r>
                        </a:p>
                      </a:txBody>
                      <a:tcPr anchor="ctr"/>
                    </a:tc>
                    <a:tc>
                      <a:txBody>
                        <a:bodyPr/>
                        <a:lstStyle/>
                        <a:p>
                          <a:pPr algn="r"/>
                          <a:r>
                            <a:rPr lang="en-US" sz="2000" b="1">
                              <a:latin typeface="Times New Roman" panose="02020603050405020304" pitchFamily="18" charset="0"/>
                              <a:cs typeface="Times New Roman" panose="02020603050405020304" pitchFamily="18" charset="0"/>
                            </a:rPr>
                            <a:t>Mean of edge Weightes</a:t>
                          </a:r>
                        </a:p>
                      </a:txBody>
                      <a:tcPr anchor="ctr"/>
                    </a:tc>
                    <a:tc>
                      <a:txBody>
                        <a:bodyPr/>
                        <a:lstStyle/>
                        <a:p>
                          <a:pPr algn="r"/>
                          <a:r>
                            <a:rPr lang="en-US" sz="2000" b="1">
                              <a:latin typeface="Times New Roman" panose="02020603050405020304" pitchFamily="18" charset="0"/>
                              <a:cs typeface="Times New Roman" panose="02020603050405020304" pitchFamily="18" charset="0"/>
                            </a:rPr>
                            <a:t>Max of edge Weights</a:t>
                          </a:r>
                        </a:p>
                      </a:txBody>
                      <a:tcPr anchor="ctr"/>
                    </a:tc>
                    <a:extLst>
                      <a:ext uri="{0D108BD9-81ED-4DB2-BD59-A6C34878D82A}">
                        <a16:rowId xmlns:a16="http://schemas.microsoft.com/office/drawing/2014/main" val="2136429488"/>
                      </a:ext>
                    </a:extLst>
                  </a:tr>
                  <a:tr h="598480">
                    <a:tc>
                      <a:txBody>
                        <a:bodyPr/>
                        <a:lstStyle/>
                        <a:p>
                          <a:r>
                            <a:rPr lang="en-US" sz="1800" b="0">
                              <a:latin typeface="Times New Roman" panose="02020603050405020304" pitchFamily="18" charset="0"/>
                              <a:cs typeface="Times New Roman" panose="02020603050405020304" pitchFamily="18" charset="0"/>
                            </a:rPr>
                            <a:t>Tags (TA)</a:t>
                          </a:r>
                        </a:p>
                      </a:txBody>
                      <a:tcPr anchor="ctr"/>
                    </a:tc>
                    <a:tc>
                      <a:txBody>
                        <a:bodyPr/>
                        <a:lstStyle/>
                        <a:p>
                          <a:pPr algn="r"/>
                          <a:r>
                            <a:rPr lang="en-US" sz="1800" b="0">
                              <a:latin typeface="Times New Roman" panose="02020603050405020304" pitchFamily="18" charset="0"/>
                              <a:cs typeface="Times New Roman" panose="02020603050405020304" pitchFamily="18" charset="0"/>
                            </a:rPr>
                            <a:t>49,945</a:t>
                          </a:r>
                        </a:p>
                      </a:txBody>
                      <a:tcPr anchor="ctr"/>
                    </a:tc>
                    <a:tc>
                      <a:txBody>
                        <a:bodyPr/>
                        <a:lstStyle/>
                        <a:p>
                          <a:pPr algn="r"/>
                          <a:r>
                            <a:rPr lang="en-US" sz="1800" b="0">
                              <a:latin typeface="Times New Roman" panose="02020603050405020304" pitchFamily="18" charset="0"/>
                              <a:cs typeface="Times New Roman" panose="02020603050405020304" pitchFamily="18" charset="0"/>
                            </a:rPr>
                            <a:t>8,294,604</a:t>
                          </a:r>
                        </a:p>
                      </a:txBody>
                      <a:tcPr anchor="ctr"/>
                    </a:tc>
                    <a:tc>
                      <a:txBody>
                        <a:bodyPr/>
                        <a:lstStyle/>
                        <a:p>
                          <a:pPr algn="r"/>
                          <a:r>
                            <a:rPr lang="en-US" sz="1800" b="0">
                              <a:latin typeface="Times New Roman" panose="02020603050405020304" pitchFamily="18" charset="0"/>
                              <a:cs typeface="Times New Roman" panose="02020603050405020304" pitchFamily="18" charset="0"/>
                            </a:rPr>
                            <a:t>13</a:t>
                          </a:r>
                        </a:p>
                      </a:txBody>
                      <a:tcPr anchor="ctr"/>
                    </a:tc>
                    <a:tc>
                      <a:txBody>
                        <a:bodyPr/>
                        <a:lstStyle/>
                        <a:p>
                          <a:pPr algn="r"/>
                          <a:r>
                            <a:rPr lang="en-US" sz="1800" b="0">
                              <a:latin typeface="Times New Roman" panose="02020603050405020304" pitchFamily="18" charset="0"/>
                              <a:cs typeface="Times New Roman" panose="02020603050405020304" pitchFamily="18" charset="0"/>
                            </a:rPr>
                            <a:t>469,258</a:t>
                          </a:r>
                        </a:p>
                      </a:txBody>
                      <a:tcPr anchor="ctr"/>
                    </a:tc>
                    <a:extLst>
                      <a:ext uri="{0D108BD9-81ED-4DB2-BD59-A6C34878D82A}">
                        <a16:rowId xmlns:a16="http://schemas.microsoft.com/office/drawing/2014/main" val="2925356161"/>
                      </a:ext>
                    </a:extLst>
                  </a:tr>
                  <a:tr h="598480">
                    <a:tc>
                      <a:txBody>
                        <a:bodyPr/>
                        <a:lstStyle/>
                        <a:p>
                          <a:r>
                            <a:rPr lang="en-US" sz="1800" b="0">
                              <a:latin typeface="Times New Roman" panose="02020603050405020304" pitchFamily="18" charset="0"/>
                              <a:cs typeface="Times New Roman" panose="02020603050405020304" pitchFamily="18" charset="0"/>
                            </a:rPr>
                            <a:t>Threads (TH)</a:t>
                          </a:r>
                        </a:p>
                      </a:txBody>
                      <a:tcPr anchor="ctr"/>
                    </a:tc>
                    <a:tc>
                      <a:txBody>
                        <a:bodyPr/>
                        <a:lstStyle/>
                        <a:p>
                          <a:pPr algn="r"/>
                          <a:r>
                            <a:rPr lang="en-US" sz="1800" b="0">
                              <a:latin typeface="Times New Roman" panose="02020603050405020304" pitchFamily="18" charset="0"/>
                              <a:cs typeface="Times New Roman" panose="02020603050405020304" pitchFamily="18" charset="0"/>
                            </a:rPr>
                            <a:t>2,321,767</a:t>
                          </a:r>
                        </a:p>
                      </a:txBody>
                      <a:tcPr anchor="ctr"/>
                    </a:tc>
                    <a:tc>
                      <a:txBody>
                        <a:bodyPr/>
                        <a:lstStyle/>
                        <a:p>
                          <a:pPr algn="r"/>
                          <a:r>
                            <a:rPr lang="en-US" sz="1800" b="0">
                              <a:latin typeface="Times New Roman" panose="02020603050405020304" pitchFamily="18" charset="0"/>
                              <a:cs typeface="Times New Roman" panose="02020603050405020304" pitchFamily="18" charset="0"/>
                            </a:rPr>
                            <a:t>42,012,344</a:t>
                          </a:r>
                        </a:p>
                      </a:txBody>
                      <a:tcPr anchor="ctr"/>
                    </a:tc>
                    <a:tc>
                      <a:txBody>
                        <a:bodyPr/>
                        <a:lstStyle/>
                        <a:p>
                          <a:pPr algn="r"/>
                          <a:r>
                            <a:rPr lang="en-US" sz="1800" b="0">
                              <a:latin typeface="Times New Roman" panose="02020603050405020304" pitchFamily="18" charset="0"/>
                              <a:cs typeface="Times New Roman" panose="02020603050405020304" pitchFamily="18" charset="0"/>
                            </a:rPr>
                            <a:t>1.1</a:t>
                          </a:r>
                        </a:p>
                      </a:txBody>
                      <a:tcPr anchor="ctr"/>
                    </a:tc>
                    <a:tc>
                      <a:txBody>
                        <a:bodyPr/>
                        <a:lstStyle/>
                        <a:p>
                          <a:pPr algn="r"/>
                          <a:r>
                            <a:rPr lang="en-US" sz="1800" b="0">
                              <a:latin typeface="Times New Roman" panose="02020603050405020304" pitchFamily="18" charset="0"/>
                              <a:cs typeface="Times New Roman" panose="02020603050405020304" pitchFamily="18" charset="0"/>
                            </a:rPr>
                            <a:t>546</a:t>
                          </a:r>
                        </a:p>
                      </a:txBody>
                      <a:tcPr anchor="ctr"/>
                    </a:tc>
                    <a:extLst>
                      <a:ext uri="{0D108BD9-81ED-4DB2-BD59-A6C34878D82A}">
                        <a16:rowId xmlns:a16="http://schemas.microsoft.com/office/drawing/2014/main" val="54594271"/>
                      </a:ext>
                    </a:extLst>
                  </a:tr>
                  <a:tr h="598480">
                    <a:tc>
                      <a:txBody>
                        <a:bodyPr/>
                        <a:lstStyle/>
                        <a:p>
                          <a:r>
                            <a:rPr lang="en-US" sz="1800" b="0">
                              <a:latin typeface="Times New Roman" panose="02020603050405020304" pitchFamily="18" charset="0"/>
                              <a:cs typeface="Times New Roman" panose="02020603050405020304" pitchFamily="18" charset="0"/>
                            </a:rPr>
                            <a:t>BlockChair (BC)</a:t>
                          </a:r>
                        </a:p>
                      </a:txBody>
                      <a:tcPr anchor="ctr"/>
                    </a:tc>
                    <a:tc>
                      <a:txBody>
                        <a:bodyPr/>
                        <a:lstStyle/>
                        <a:p>
                          <a:pPr algn="r"/>
                          <a:r>
                            <a:rPr lang="en-US" sz="1800" b="0">
                              <a:latin typeface="Times New Roman" panose="02020603050405020304" pitchFamily="18" charset="0"/>
                              <a:cs typeface="Times New Roman" panose="02020603050405020304" pitchFamily="18" charset="0"/>
                            </a:rPr>
                            <a:t>595,753</a:t>
                          </a:r>
                        </a:p>
                      </a:txBody>
                      <a:tcPr anchor="ctr"/>
                    </a:tc>
                    <a:tc>
                      <a:txBody>
                        <a:bodyPr/>
                        <a:lstStyle/>
                        <a:p>
                          <a:pPr algn="r"/>
                          <a:r>
                            <a:rPr lang="en-US" sz="1800" b="0">
                              <a:latin typeface="Times New Roman" panose="02020603050405020304" pitchFamily="18" charset="0"/>
                              <a:cs typeface="Times New Roman" panose="02020603050405020304" pitchFamily="18" charset="0"/>
                            </a:rPr>
                            <a:t>1,773,544</a:t>
                          </a:r>
                        </a:p>
                      </a:txBody>
                      <a:tcPr anchor="ctr"/>
                    </a:tc>
                    <a:tc>
                      <a:txBody>
                        <a:bodyPr/>
                        <a:lstStyle/>
                        <a:p>
                          <a:pPr algn="r"/>
                          <a:r>
                            <a:rPr lang="en-US" sz="1800" b="0">
                              <a:latin typeface="Times New Roman" panose="02020603050405020304" pitchFamily="18" charset="0"/>
                              <a:cs typeface="Times New Roman" panose="02020603050405020304" pitchFamily="18" charset="0"/>
                            </a:rPr>
                            <a:t>5.2</a:t>
                          </a:r>
                        </a:p>
                      </a:txBody>
                      <a:tcPr anchor="ctr"/>
                    </a:tc>
                    <a:tc>
                      <a:txBody>
                        <a:bodyPr/>
                        <a:lstStyle/>
                        <a:p>
                          <a:pPr algn="r"/>
                          <a:r>
                            <a:rPr lang="en-US" sz="1800" b="0">
                              <a:latin typeface="Times New Roman" panose="02020603050405020304" pitchFamily="18" charset="0"/>
                              <a:cs typeface="Times New Roman" panose="02020603050405020304" pitchFamily="18" charset="0"/>
                            </a:rPr>
                            <a:t>17,165</a:t>
                          </a:r>
                        </a:p>
                      </a:txBody>
                      <a:tcPr anchor="ctr"/>
                    </a:tc>
                    <a:extLst>
                      <a:ext uri="{0D108BD9-81ED-4DB2-BD59-A6C34878D82A}">
                        <a16:rowId xmlns:a16="http://schemas.microsoft.com/office/drawing/2014/main" val="1774528227"/>
                      </a:ext>
                    </a:extLst>
                  </a:tr>
                  <a:tr h="598480">
                    <a:tc>
                      <a:txBody>
                        <a:bodyPr/>
                        <a:lstStyle/>
                        <a:p>
                          <a:r>
                            <a:rPr lang="en-US" sz="1800" b="0">
                              <a:latin typeface="Times New Roman" panose="02020603050405020304" pitchFamily="18" charset="0"/>
                              <a:cs typeface="Times New Roman" panose="02020603050405020304" pitchFamily="18" charset="0"/>
                            </a:rPr>
                            <a:t>Spotify (SP)</a:t>
                          </a:r>
                        </a:p>
                      </a:txBody>
                      <a:tcPr anchor="ctr"/>
                    </a:tc>
                    <a:tc>
                      <a:txBody>
                        <a:bodyPr/>
                        <a:lstStyle/>
                        <a:p>
                          <a:pPr algn="r"/>
                          <a:r>
                            <a:rPr lang="en-US" sz="1800" b="0">
                              <a:latin typeface="Times New Roman" panose="02020603050405020304" pitchFamily="18" charset="0"/>
                              <a:cs typeface="Times New Roman" panose="02020603050405020304" pitchFamily="18" charset="0"/>
                            </a:rPr>
                            <a:t>3,604,308</a:t>
                          </a:r>
                        </a:p>
                      </a:txBody>
                      <a:tcPr anchor="ctr"/>
                    </a:tc>
                    <a:tc>
                      <a:txBody>
                        <a:bodyPr/>
                        <a:lstStyle/>
                        <a:p>
                          <a:pPr algn="r"/>
                          <a:r>
                            <a:rPr lang="en-US" sz="1800" b="0">
                              <a:latin typeface="Times New Roman" panose="02020603050405020304" pitchFamily="18" charset="0"/>
                              <a:cs typeface="Times New Roman" panose="02020603050405020304" pitchFamily="18" charset="0"/>
                            </a:rPr>
                            <a:t>3,854,964,026</a:t>
                          </a:r>
                        </a:p>
                      </a:txBody>
                      <a:tcPr anchor="ctr"/>
                    </a:tc>
                    <a:tc>
                      <a:txBody>
                        <a:bodyPr/>
                        <a:lstStyle/>
                        <a:p>
                          <a:pPr algn="r"/>
                          <a:r>
                            <a:rPr lang="en-US" sz="1800" b="0">
                              <a:latin typeface="Times New Roman" panose="02020603050405020304" pitchFamily="18" charset="0"/>
                              <a:cs typeface="Times New Roman" panose="02020603050405020304" pitchFamily="18" charset="0"/>
                            </a:rPr>
                            <a:t>8.6</a:t>
                          </a:r>
                        </a:p>
                      </a:txBody>
                      <a:tcPr anchor="ctr"/>
                    </a:tc>
                    <a:tc>
                      <a:txBody>
                        <a:bodyPr/>
                        <a:lstStyle/>
                        <a:p>
                          <a:pPr algn="r"/>
                          <a:r>
                            <a:rPr lang="en-US" sz="1800" b="0">
                              <a:latin typeface="Times New Roman" panose="02020603050405020304" pitchFamily="18" charset="0"/>
                              <a:cs typeface="Times New Roman" panose="02020603050405020304" pitchFamily="18" charset="0"/>
                            </a:rPr>
                            <a:t>2,878,970</a:t>
                          </a:r>
                        </a:p>
                      </a:txBody>
                      <a:tcPr anchor="ctr"/>
                    </a:tc>
                    <a:extLst>
                      <a:ext uri="{0D108BD9-81ED-4DB2-BD59-A6C34878D82A}">
                        <a16:rowId xmlns:a16="http://schemas.microsoft.com/office/drawing/2014/main" val="4189619587"/>
                      </a:ext>
                    </a:extLst>
                  </a:tr>
                </a:tbl>
              </a:graphicData>
            </a:graphic>
          </p:graphicFrame>
        </mc:Choice>
        <mc:Fallback xmlns="">
          <p:graphicFrame>
            <p:nvGraphicFramePr>
              <p:cNvPr id="6" name="表格 7">
                <a:extLst>
                  <a:ext uri="{FF2B5EF4-FFF2-40B4-BE49-F238E27FC236}">
                    <a16:creationId xmlns:a16="http://schemas.microsoft.com/office/drawing/2014/main" id="{C9E93663-AEBF-D24E-8EE3-C55602C3D08A}"/>
                  </a:ext>
                </a:extLst>
              </p:cNvPr>
              <p:cNvGraphicFramePr>
                <a:graphicFrameLocks noGrp="1"/>
              </p:cNvGraphicFramePr>
              <p:nvPr>
                <p:extLst>
                  <p:ext uri="{D42A27DB-BD31-4B8C-83A1-F6EECF244321}">
                    <p14:modId xmlns:p14="http://schemas.microsoft.com/office/powerpoint/2010/main" val="1484680426"/>
                  </p:ext>
                </p:extLst>
              </p:nvPr>
            </p:nvGraphicFramePr>
            <p:xfrm>
              <a:off x="1005731" y="3270856"/>
              <a:ext cx="11845318" cy="2992400"/>
            </p:xfrm>
            <a:graphic>
              <a:graphicData uri="http://schemas.openxmlformats.org/drawingml/2006/table">
                <a:tbl>
                  <a:tblPr firstRow="1" bandRow="1">
                    <a:tableStyleId>{5940675A-B579-460E-94D1-54222C63F5DA}</a:tableStyleId>
                  </a:tblPr>
                  <a:tblGrid>
                    <a:gridCol w="1898288">
                      <a:extLst>
                        <a:ext uri="{9D8B030D-6E8A-4147-A177-3AD203B41FA5}">
                          <a16:colId xmlns:a16="http://schemas.microsoft.com/office/drawing/2014/main" val="1477337055"/>
                        </a:ext>
                      </a:extLst>
                    </a:gridCol>
                    <a:gridCol w="2126082">
                      <a:extLst>
                        <a:ext uri="{9D8B030D-6E8A-4147-A177-3AD203B41FA5}">
                          <a16:colId xmlns:a16="http://schemas.microsoft.com/office/drawing/2014/main" val="1463684190"/>
                        </a:ext>
                      </a:extLst>
                    </a:gridCol>
                    <a:gridCol w="2126082">
                      <a:extLst>
                        <a:ext uri="{9D8B030D-6E8A-4147-A177-3AD203B41FA5}">
                          <a16:colId xmlns:a16="http://schemas.microsoft.com/office/drawing/2014/main" val="530350528"/>
                        </a:ext>
                      </a:extLst>
                    </a:gridCol>
                    <a:gridCol w="2847433">
                      <a:extLst>
                        <a:ext uri="{9D8B030D-6E8A-4147-A177-3AD203B41FA5}">
                          <a16:colId xmlns:a16="http://schemas.microsoft.com/office/drawing/2014/main" val="2561974319"/>
                        </a:ext>
                      </a:extLst>
                    </a:gridCol>
                    <a:gridCol w="2847433">
                      <a:extLst>
                        <a:ext uri="{9D8B030D-6E8A-4147-A177-3AD203B41FA5}">
                          <a16:colId xmlns:a16="http://schemas.microsoft.com/office/drawing/2014/main" val="3628863704"/>
                        </a:ext>
                      </a:extLst>
                    </a:gridCol>
                  </a:tblGrid>
                  <a:tr h="598480">
                    <a:tc>
                      <a:txBody>
                        <a:bodyPr/>
                        <a:lstStyle/>
                        <a:p>
                          <a:r>
                            <a:rPr lang="en-US" sz="2000" b="1">
                              <a:latin typeface="Times New Roman" panose="02020603050405020304" pitchFamily="18" charset="0"/>
                              <a:cs typeface="Times New Roman" panose="02020603050405020304" pitchFamily="18" charset="0"/>
                            </a:rPr>
                            <a:t>Dataset</a:t>
                          </a:r>
                        </a:p>
                      </a:txBody>
                      <a:tcPr anchor="ctr"/>
                    </a:tc>
                    <a:tc>
                      <a:txBody>
                        <a:bodyPr/>
                        <a:lstStyle/>
                        <a:p>
                          <a:endParaRPr lang="zh-CN"/>
                        </a:p>
                      </a:txBody>
                      <a:tcPr anchor="ctr">
                        <a:blipFill>
                          <a:blip r:embed="rId3"/>
                          <a:stretch>
                            <a:fillRect l="-90419" t="-2128" r="-370060" b="-406383"/>
                          </a:stretch>
                        </a:blipFill>
                      </a:tcPr>
                    </a:tc>
                    <a:tc>
                      <a:txBody>
                        <a:bodyPr/>
                        <a:lstStyle/>
                        <a:p>
                          <a:endParaRPr lang="zh-CN"/>
                        </a:p>
                      </a:txBody>
                      <a:tcPr anchor="ctr">
                        <a:blipFill>
                          <a:blip r:embed="rId3"/>
                          <a:stretch>
                            <a:fillRect l="-190419" t="-2128" r="-270060" b="-406383"/>
                          </a:stretch>
                        </a:blipFill>
                      </a:tcPr>
                    </a:tc>
                    <a:tc>
                      <a:txBody>
                        <a:bodyPr/>
                        <a:lstStyle/>
                        <a:p>
                          <a:pPr algn="r"/>
                          <a:r>
                            <a:rPr lang="en-US" sz="2000" b="1">
                              <a:latin typeface="Times New Roman" panose="02020603050405020304" pitchFamily="18" charset="0"/>
                              <a:cs typeface="Times New Roman" panose="02020603050405020304" pitchFamily="18" charset="0"/>
                            </a:rPr>
                            <a:t>Mean of edge Weightes</a:t>
                          </a:r>
                        </a:p>
                      </a:txBody>
                      <a:tcPr anchor="ctr"/>
                    </a:tc>
                    <a:tc>
                      <a:txBody>
                        <a:bodyPr/>
                        <a:lstStyle/>
                        <a:p>
                          <a:pPr algn="r"/>
                          <a:r>
                            <a:rPr lang="en-US" sz="2000" b="1">
                              <a:latin typeface="Times New Roman" panose="02020603050405020304" pitchFamily="18" charset="0"/>
                              <a:cs typeface="Times New Roman" panose="02020603050405020304" pitchFamily="18" charset="0"/>
                            </a:rPr>
                            <a:t>Max of edge Weights</a:t>
                          </a:r>
                        </a:p>
                      </a:txBody>
                      <a:tcPr anchor="ctr"/>
                    </a:tc>
                    <a:extLst>
                      <a:ext uri="{0D108BD9-81ED-4DB2-BD59-A6C34878D82A}">
                        <a16:rowId xmlns:a16="http://schemas.microsoft.com/office/drawing/2014/main" val="2136429488"/>
                      </a:ext>
                    </a:extLst>
                  </a:tr>
                  <a:tr h="598480">
                    <a:tc>
                      <a:txBody>
                        <a:bodyPr/>
                        <a:lstStyle/>
                        <a:p>
                          <a:r>
                            <a:rPr lang="en-US" sz="1800" b="0">
                              <a:latin typeface="Times New Roman" panose="02020603050405020304" pitchFamily="18" charset="0"/>
                              <a:cs typeface="Times New Roman" panose="02020603050405020304" pitchFamily="18" charset="0"/>
                            </a:rPr>
                            <a:t>Tags (TA)</a:t>
                          </a:r>
                        </a:p>
                      </a:txBody>
                      <a:tcPr anchor="ctr"/>
                    </a:tc>
                    <a:tc>
                      <a:txBody>
                        <a:bodyPr/>
                        <a:lstStyle/>
                        <a:p>
                          <a:pPr algn="r"/>
                          <a:r>
                            <a:rPr lang="en-US" sz="1800" b="0">
                              <a:latin typeface="Times New Roman" panose="02020603050405020304" pitchFamily="18" charset="0"/>
                              <a:cs typeface="Times New Roman" panose="02020603050405020304" pitchFamily="18" charset="0"/>
                            </a:rPr>
                            <a:t>49,945</a:t>
                          </a:r>
                        </a:p>
                      </a:txBody>
                      <a:tcPr anchor="ctr"/>
                    </a:tc>
                    <a:tc>
                      <a:txBody>
                        <a:bodyPr/>
                        <a:lstStyle/>
                        <a:p>
                          <a:pPr algn="r"/>
                          <a:r>
                            <a:rPr lang="en-US" sz="1800" b="0">
                              <a:latin typeface="Times New Roman" panose="02020603050405020304" pitchFamily="18" charset="0"/>
                              <a:cs typeface="Times New Roman" panose="02020603050405020304" pitchFamily="18" charset="0"/>
                            </a:rPr>
                            <a:t>8,294,604</a:t>
                          </a:r>
                        </a:p>
                      </a:txBody>
                      <a:tcPr anchor="ctr"/>
                    </a:tc>
                    <a:tc>
                      <a:txBody>
                        <a:bodyPr/>
                        <a:lstStyle/>
                        <a:p>
                          <a:pPr algn="r"/>
                          <a:r>
                            <a:rPr lang="en-US" sz="1800" b="0">
                              <a:latin typeface="Times New Roman" panose="02020603050405020304" pitchFamily="18" charset="0"/>
                              <a:cs typeface="Times New Roman" panose="02020603050405020304" pitchFamily="18" charset="0"/>
                            </a:rPr>
                            <a:t>13</a:t>
                          </a:r>
                        </a:p>
                      </a:txBody>
                      <a:tcPr anchor="ctr"/>
                    </a:tc>
                    <a:tc>
                      <a:txBody>
                        <a:bodyPr/>
                        <a:lstStyle/>
                        <a:p>
                          <a:pPr algn="r"/>
                          <a:r>
                            <a:rPr lang="en-US" sz="1800" b="0">
                              <a:latin typeface="Times New Roman" panose="02020603050405020304" pitchFamily="18" charset="0"/>
                              <a:cs typeface="Times New Roman" panose="02020603050405020304" pitchFamily="18" charset="0"/>
                            </a:rPr>
                            <a:t>469,258</a:t>
                          </a:r>
                        </a:p>
                      </a:txBody>
                      <a:tcPr anchor="ctr"/>
                    </a:tc>
                    <a:extLst>
                      <a:ext uri="{0D108BD9-81ED-4DB2-BD59-A6C34878D82A}">
                        <a16:rowId xmlns:a16="http://schemas.microsoft.com/office/drawing/2014/main" val="2925356161"/>
                      </a:ext>
                    </a:extLst>
                  </a:tr>
                  <a:tr h="598480">
                    <a:tc>
                      <a:txBody>
                        <a:bodyPr/>
                        <a:lstStyle/>
                        <a:p>
                          <a:r>
                            <a:rPr lang="en-US" sz="1800" b="0">
                              <a:latin typeface="Times New Roman" panose="02020603050405020304" pitchFamily="18" charset="0"/>
                              <a:cs typeface="Times New Roman" panose="02020603050405020304" pitchFamily="18" charset="0"/>
                            </a:rPr>
                            <a:t>Threads (TH)</a:t>
                          </a:r>
                        </a:p>
                      </a:txBody>
                      <a:tcPr anchor="ctr"/>
                    </a:tc>
                    <a:tc>
                      <a:txBody>
                        <a:bodyPr/>
                        <a:lstStyle/>
                        <a:p>
                          <a:pPr algn="r"/>
                          <a:r>
                            <a:rPr lang="en-US" sz="1800" b="0">
                              <a:latin typeface="Times New Roman" panose="02020603050405020304" pitchFamily="18" charset="0"/>
                              <a:cs typeface="Times New Roman" panose="02020603050405020304" pitchFamily="18" charset="0"/>
                            </a:rPr>
                            <a:t>2,321,767</a:t>
                          </a:r>
                        </a:p>
                      </a:txBody>
                      <a:tcPr anchor="ctr"/>
                    </a:tc>
                    <a:tc>
                      <a:txBody>
                        <a:bodyPr/>
                        <a:lstStyle/>
                        <a:p>
                          <a:pPr algn="r"/>
                          <a:r>
                            <a:rPr lang="en-US" sz="1800" b="0">
                              <a:latin typeface="Times New Roman" panose="02020603050405020304" pitchFamily="18" charset="0"/>
                              <a:cs typeface="Times New Roman" panose="02020603050405020304" pitchFamily="18" charset="0"/>
                            </a:rPr>
                            <a:t>42,012,344</a:t>
                          </a:r>
                        </a:p>
                      </a:txBody>
                      <a:tcPr anchor="ctr"/>
                    </a:tc>
                    <a:tc>
                      <a:txBody>
                        <a:bodyPr/>
                        <a:lstStyle/>
                        <a:p>
                          <a:pPr algn="r"/>
                          <a:r>
                            <a:rPr lang="en-US" sz="1800" b="0">
                              <a:latin typeface="Times New Roman" panose="02020603050405020304" pitchFamily="18" charset="0"/>
                              <a:cs typeface="Times New Roman" panose="02020603050405020304" pitchFamily="18" charset="0"/>
                            </a:rPr>
                            <a:t>1.1</a:t>
                          </a:r>
                        </a:p>
                      </a:txBody>
                      <a:tcPr anchor="ctr"/>
                    </a:tc>
                    <a:tc>
                      <a:txBody>
                        <a:bodyPr/>
                        <a:lstStyle/>
                        <a:p>
                          <a:pPr algn="r"/>
                          <a:r>
                            <a:rPr lang="en-US" sz="1800" b="0">
                              <a:latin typeface="Times New Roman" panose="02020603050405020304" pitchFamily="18" charset="0"/>
                              <a:cs typeface="Times New Roman" panose="02020603050405020304" pitchFamily="18" charset="0"/>
                            </a:rPr>
                            <a:t>546</a:t>
                          </a:r>
                        </a:p>
                      </a:txBody>
                      <a:tcPr anchor="ctr"/>
                    </a:tc>
                    <a:extLst>
                      <a:ext uri="{0D108BD9-81ED-4DB2-BD59-A6C34878D82A}">
                        <a16:rowId xmlns:a16="http://schemas.microsoft.com/office/drawing/2014/main" val="54594271"/>
                      </a:ext>
                    </a:extLst>
                  </a:tr>
                  <a:tr h="598480">
                    <a:tc>
                      <a:txBody>
                        <a:bodyPr/>
                        <a:lstStyle/>
                        <a:p>
                          <a:r>
                            <a:rPr lang="en-US" sz="1800" b="0">
                              <a:latin typeface="Times New Roman" panose="02020603050405020304" pitchFamily="18" charset="0"/>
                              <a:cs typeface="Times New Roman" panose="02020603050405020304" pitchFamily="18" charset="0"/>
                            </a:rPr>
                            <a:t>BlockChair (BC)</a:t>
                          </a:r>
                        </a:p>
                      </a:txBody>
                      <a:tcPr anchor="ctr"/>
                    </a:tc>
                    <a:tc>
                      <a:txBody>
                        <a:bodyPr/>
                        <a:lstStyle/>
                        <a:p>
                          <a:pPr algn="r"/>
                          <a:r>
                            <a:rPr lang="en-US" sz="1800" b="0">
                              <a:latin typeface="Times New Roman" panose="02020603050405020304" pitchFamily="18" charset="0"/>
                              <a:cs typeface="Times New Roman" panose="02020603050405020304" pitchFamily="18" charset="0"/>
                            </a:rPr>
                            <a:t>595,753</a:t>
                          </a:r>
                        </a:p>
                      </a:txBody>
                      <a:tcPr anchor="ctr"/>
                    </a:tc>
                    <a:tc>
                      <a:txBody>
                        <a:bodyPr/>
                        <a:lstStyle/>
                        <a:p>
                          <a:pPr algn="r"/>
                          <a:r>
                            <a:rPr lang="en-US" sz="1800" b="0">
                              <a:latin typeface="Times New Roman" panose="02020603050405020304" pitchFamily="18" charset="0"/>
                              <a:cs typeface="Times New Roman" panose="02020603050405020304" pitchFamily="18" charset="0"/>
                            </a:rPr>
                            <a:t>1,773,544</a:t>
                          </a:r>
                        </a:p>
                      </a:txBody>
                      <a:tcPr anchor="ctr"/>
                    </a:tc>
                    <a:tc>
                      <a:txBody>
                        <a:bodyPr/>
                        <a:lstStyle/>
                        <a:p>
                          <a:pPr algn="r"/>
                          <a:r>
                            <a:rPr lang="en-US" sz="1800" b="0">
                              <a:latin typeface="Times New Roman" panose="02020603050405020304" pitchFamily="18" charset="0"/>
                              <a:cs typeface="Times New Roman" panose="02020603050405020304" pitchFamily="18" charset="0"/>
                            </a:rPr>
                            <a:t>5.2</a:t>
                          </a:r>
                        </a:p>
                      </a:txBody>
                      <a:tcPr anchor="ctr"/>
                    </a:tc>
                    <a:tc>
                      <a:txBody>
                        <a:bodyPr/>
                        <a:lstStyle/>
                        <a:p>
                          <a:pPr algn="r"/>
                          <a:r>
                            <a:rPr lang="en-US" sz="1800" b="0">
                              <a:latin typeface="Times New Roman" panose="02020603050405020304" pitchFamily="18" charset="0"/>
                              <a:cs typeface="Times New Roman" panose="02020603050405020304" pitchFamily="18" charset="0"/>
                            </a:rPr>
                            <a:t>17,165</a:t>
                          </a:r>
                        </a:p>
                      </a:txBody>
                      <a:tcPr anchor="ctr"/>
                    </a:tc>
                    <a:extLst>
                      <a:ext uri="{0D108BD9-81ED-4DB2-BD59-A6C34878D82A}">
                        <a16:rowId xmlns:a16="http://schemas.microsoft.com/office/drawing/2014/main" val="1774528227"/>
                      </a:ext>
                    </a:extLst>
                  </a:tr>
                  <a:tr h="598480">
                    <a:tc>
                      <a:txBody>
                        <a:bodyPr/>
                        <a:lstStyle/>
                        <a:p>
                          <a:r>
                            <a:rPr lang="en-US" sz="1800" b="0">
                              <a:latin typeface="Times New Roman" panose="02020603050405020304" pitchFamily="18" charset="0"/>
                              <a:cs typeface="Times New Roman" panose="02020603050405020304" pitchFamily="18" charset="0"/>
                            </a:rPr>
                            <a:t>Spotify (SP)</a:t>
                          </a:r>
                        </a:p>
                      </a:txBody>
                      <a:tcPr anchor="ctr"/>
                    </a:tc>
                    <a:tc>
                      <a:txBody>
                        <a:bodyPr/>
                        <a:lstStyle/>
                        <a:p>
                          <a:pPr algn="r"/>
                          <a:r>
                            <a:rPr lang="en-US" sz="1800" b="0">
                              <a:latin typeface="Times New Roman" panose="02020603050405020304" pitchFamily="18" charset="0"/>
                              <a:cs typeface="Times New Roman" panose="02020603050405020304" pitchFamily="18" charset="0"/>
                            </a:rPr>
                            <a:t>3,604,308</a:t>
                          </a:r>
                        </a:p>
                      </a:txBody>
                      <a:tcPr anchor="ctr"/>
                    </a:tc>
                    <a:tc>
                      <a:txBody>
                        <a:bodyPr/>
                        <a:lstStyle/>
                        <a:p>
                          <a:pPr algn="r"/>
                          <a:r>
                            <a:rPr lang="en-US" sz="1800" b="0">
                              <a:latin typeface="Times New Roman" panose="02020603050405020304" pitchFamily="18" charset="0"/>
                              <a:cs typeface="Times New Roman" panose="02020603050405020304" pitchFamily="18" charset="0"/>
                            </a:rPr>
                            <a:t>3,854,964,026</a:t>
                          </a:r>
                        </a:p>
                      </a:txBody>
                      <a:tcPr anchor="ctr"/>
                    </a:tc>
                    <a:tc>
                      <a:txBody>
                        <a:bodyPr/>
                        <a:lstStyle/>
                        <a:p>
                          <a:pPr algn="r"/>
                          <a:r>
                            <a:rPr lang="en-US" sz="1800" b="0">
                              <a:latin typeface="Times New Roman" panose="02020603050405020304" pitchFamily="18" charset="0"/>
                              <a:cs typeface="Times New Roman" panose="02020603050405020304" pitchFamily="18" charset="0"/>
                            </a:rPr>
                            <a:t>8.6</a:t>
                          </a:r>
                        </a:p>
                      </a:txBody>
                      <a:tcPr anchor="ctr"/>
                    </a:tc>
                    <a:tc>
                      <a:txBody>
                        <a:bodyPr/>
                        <a:lstStyle/>
                        <a:p>
                          <a:pPr algn="r"/>
                          <a:r>
                            <a:rPr lang="en-US" sz="1800" b="0">
                              <a:latin typeface="Times New Roman" panose="02020603050405020304" pitchFamily="18" charset="0"/>
                              <a:cs typeface="Times New Roman" panose="02020603050405020304" pitchFamily="18" charset="0"/>
                            </a:rPr>
                            <a:t>2,878,970</a:t>
                          </a:r>
                        </a:p>
                      </a:txBody>
                      <a:tcPr anchor="ctr"/>
                    </a:tc>
                    <a:extLst>
                      <a:ext uri="{0D108BD9-81ED-4DB2-BD59-A6C34878D82A}">
                        <a16:rowId xmlns:a16="http://schemas.microsoft.com/office/drawing/2014/main" val="4189619587"/>
                      </a:ext>
                    </a:extLst>
                  </a:tr>
                </a:tbl>
              </a:graphicData>
            </a:graphic>
          </p:graphicFrame>
        </mc:Fallback>
      </mc:AlternateContent>
    </p:spTree>
    <p:extLst>
      <p:ext uri="{BB962C8B-B14F-4D97-AF65-F5344CB8AC3E}">
        <p14:creationId xmlns:p14="http://schemas.microsoft.com/office/powerpoint/2010/main" val="122220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22383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Experiments for SSPPR Queries with Normalized Additive Error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5" name="图片 4" descr="图表&#10;&#10;描述已自动生成">
            <a:extLst>
              <a:ext uri="{FF2B5EF4-FFF2-40B4-BE49-F238E27FC236}">
                <a16:creationId xmlns:a16="http://schemas.microsoft.com/office/drawing/2014/main" id="{C129FFA2-8C87-D74A-B7D4-A7DF46495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 y="1571865"/>
            <a:ext cx="13820775" cy="5843521"/>
          </a:xfrm>
          <a:prstGeom prst="rect">
            <a:avLst/>
          </a:prstGeom>
        </p:spPr>
      </p:pic>
    </p:spTree>
    <p:extLst>
      <p:ext uri="{BB962C8B-B14F-4D97-AF65-F5344CB8AC3E}">
        <p14:creationId xmlns:p14="http://schemas.microsoft.com/office/powerpoint/2010/main" val="151636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1223831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Experiments for SSPPR Queries with Normalized Additive Error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5" name="图片 4" descr="图表&#10;&#10;描述已自动生成">
            <a:extLst>
              <a:ext uri="{FF2B5EF4-FFF2-40B4-BE49-F238E27FC236}">
                <a16:creationId xmlns:a16="http://schemas.microsoft.com/office/drawing/2014/main" id="{C129FFA2-8C87-D74A-B7D4-A7DF46495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 y="1571865"/>
            <a:ext cx="13820775" cy="5843521"/>
          </a:xfrm>
          <a:prstGeom prst="rect">
            <a:avLst/>
          </a:prstGeom>
        </p:spPr>
      </p:pic>
      <p:sp>
        <p:nvSpPr>
          <p:cNvPr id="2" name="椭圆 1">
            <a:extLst>
              <a:ext uri="{FF2B5EF4-FFF2-40B4-BE49-F238E27FC236}">
                <a16:creationId xmlns:a16="http://schemas.microsoft.com/office/drawing/2014/main" id="{4F36F07B-FFA0-B947-B673-4783D7D7457F}"/>
              </a:ext>
            </a:extLst>
          </p:cNvPr>
          <p:cNvSpPr/>
          <p:nvPr/>
        </p:nvSpPr>
        <p:spPr>
          <a:xfrm rot="2088897">
            <a:off x="352762" y="3207246"/>
            <a:ext cx="2493033" cy="259972"/>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 name="椭圆 5">
            <a:extLst>
              <a:ext uri="{FF2B5EF4-FFF2-40B4-BE49-F238E27FC236}">
                <a16:creationId xmlns:a16="http://schemas.microsoft.com/office/drawing/2014/main" id="{CE0F6C13-E67A-B143-AB7E-4DD307C00000}"/>
              </a:ext>
            </a:extLst>
          </p:cNvPr>
          <p:cNvSpPr/>
          <p:nvPr/>
        </p:nvSpPr>
        <p:spPr>
          <a:xfrm rot="2274771">
            <a:off x="3737137" y="3063229"/>
            <a:ext cx="2493033" cy="259972"/>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E91E3984-EF40-774B-B42C-34F51993AD2D}"/>
              </a:ext>
            </a:extLst>
          </p:cNvPr>
          <p:cNvSpPr/>
          <p:nvPr/>
        </p:nvSpPr>
        <p:spPr>
          <a:xfrm rot="2276152">
            <a:off x="7273523" y="3011198"/>
            <a:ext cx="2026109" cy="282877"/>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8" name="椭圆 7">
            <a:extLst>
              <a:ext uri="{FF2B5EF4-FFF2-40B4-BE49-F238E27FC236}">
                <a16:creationId xmlns:a16="http://schemas.microsoft.com/office/drawing/2014/main" id="{483F0DBD-458A-B44D-81D7-89AB8FB65563}"/>
              </a:ext>
            </a:extLst>
          </p:cNvPr>
          <p:cNvSpPr/>
          <p:nvPr/>
        </p:nvSpPr>
        <p:spPr>
          <a:xfrm rot="1955227">
            <a:off x="10912727" y="2828950"/>
            <a:ext cx="2300800" cy="272436"/>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946A98E4-BCD3-D242-8D5C-A6F257283348}"/>
              </a:ext>
            </a:extLst>
          </p:cNvPr>
          <p:cNvSpPr/>
          <p:nvPr/>
        </p:nvSpPr>
        <p:spPr>
          <a:xfrm rot="17768180">
            <a:off x="109988" y="5439819"/>
            <a:ext cx="2327720" cy="417655"/>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050DCB04-BD5C-6049-AD6A-6F57BFF00332}"/>
              </a:ext>
            </a:extLst>
          </p:cNvPr>
          <p:cNvSpPr/>
          <p:nvPr/>
        </p:nvSpPr>
        <p:spPr>
          <a:xfrm rot="20245143">
            <a:off x="4098325" y="4717467"/>
            <a:ext cx="2327720" cy="417655"/>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6032F8AD-B6F8-964C-A0DC-46B6D251547A}"/>
              </a:ext>
            </a:extLst>
          </p:cNvPr>
          <p:cNvSpPr/>
          <p:nvPr/>
        </p:nvSpPr>
        <p:spPr>
          <a:xfrm rot="17976513">
            <a:off x="6955297" y="5420858"/>
            <a:ext cx="2327720" cy="334639"/>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3" name="椭圆 12">
            <a:extLst>
              <a:ext uri="{FF2B5EF4-FFF2-40B4-BE49-F238E27FC236}">
                <a16:creationId xmlns:a16="http://schemas.microsoft.com/office/drawing/2014/main" id="{44752F06-D64E-914C-AAED-617326F07BF8}"/>
              </a:ext>
            </a:extLst>
          </p:cNvPr>
          <p:cNvSpPr/>
          <p:nvPr/>
        </p:nvSpPr>
        <p:spPr>
          <a:xfrm rot="18632465">
            <a:off x="10537180" y="5409731"/>
            <a:ext cx="2608943" cy="582984"/>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Tree>
    <p:extLst>
      <p:ext uri="{BB962C8B-B14F-4D97-AF65-F5344CB8AC3E}">
        <p14:creationId xmlns:p14="http://schemas.microsoft.com/office/powerpoint/2010/main" val="27405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10;&#10;描述已自动生成">
            <a:extLst>
              <a:ext uri="{FF2B5EF4-FFF2-40B4-BE49-F238E27FC236}">
                <a16:creationId xmlns:a16="http://schemas.microsoft.com/office/drawing/2014/main" id="{ED9DB2F8-AC2A-5745-8004-9A8FA599A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10730"/>
            <a:ext cx="13820775" cy="6156085"/>
          </a:xfrm>
          <a:prstGeom prst="rect">
            <a:avLst/>
          </a:prstGeom>
        </p:spPr>
      </p:pic>
      <mc:AlternateContent xmlns:mc="http://schemas.openxmlformats.org/markup-compatibility/2006" xmlns:a14="http://schemas.microsoft.com/office/drawing/2010/main">
        <mc:Choice Requires="a14">
          <p:sp>
            <p:nvSpPr>
              <p:cNvPr id="8" name="标题 24">
                <a:extLst>
                  <a:ext uri="{FF2B5EF4-FFF2-40B4-BE49-F238E27FC236}">
                    <a16:creationId xmlns:a16="http://schemas.microsoft.com/office/drawing/2014/main" id="{9A2B89F5-338A-144F-8898-33293DFB9557}"/>
                  </a:ext>
                </a:extLst>
              </p:cNvPr>
              <p:cNvSpPr>
                <a:spLocks noGrp="1"/>
              </p:cNvSpPr>
              <p:nvPr>
                <p:ph type="title"/>
              </p:nvPr>
            </p:nvSpPr>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Experiments for SSPPR Queries with </a:t>
                </a:r>
                <a14:m>
                  <m:oMath xmlns:m="http://schemas.openxmlformats.org/officeDocument/2006/math">
                    <m:sSub>
                      <m:sSubPr>
                        <m:ctrlP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ctrlPr>
                      </m:sSubPr>
                      <m:e>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ℓ</m:t>
                        </m:r>
                      </m:e>
                      <m:sub>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𝟏</m:t>
                        </m:r>
                      </m:sub>
                    </m:sSub>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-Error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8" name="标题 24">
                <a:extLst>
                  <a:ext uri="{FF2B5EF4-FFF2-40B4-BE49-F238E27FC236}">
                    <a16:creationId xmlns:a16="http://schemas.microsoft.com/office/drawing/2014/main" id="{9A2B89F5-338A-144F-8898-33293DFB9557}"/>
                  </a:ext>
                </a:extLst>
              </p:cNvPr>
              <p:cNvSpPr>
                <a:spLocks noGrp="1" noRot="1" noChangeAspect="1" noMove="1" noResize="1" noEditPoints="1" noAdjustHandles="1" noChangeArrowheads="1" noChangeShapeType="1" noTextEdit="1"/>
              </p:cNvSpPr>
              <p:nvPr>
                <p:ph type="title"/>
              </p:nvPr>
            </p:nvSpPr>
            <p:spPr>
              <a:blipFill>
                <a:blip r:embed="rId4"/>
                <a:stretch>
                  <a:fillRect l="-1026" t="-10870" b="-28261"/>
                </a:stretch>
              </a:blipFill>
            </p:spPr>
            <p:txBody>
              <a:bodyPr/>
              <a:lstStyle/>
              <a:p>
                <a:r>
                  <a:rPr lang="en-US">
                    <a:noFill/>
                  </a:rPr>
                  <a:t> </a:t>
                </a:r>
              </a:p>
            </p:txBody>
          </p:sp>
        </mc:Fallback>
      </mc:AlternateContent>
    </p:spTree>
    <p:extLst>
      <p:ext uri="{BB962C8B-B14F-4D97-AF65-F5344CB8AC3E}">
        <p14:creationId xmlns:p14="http://schemas.microsoft.com/office/powerpoint/2010/main" val="1233892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10;&#10;描述已自动生成">
            <a:extLst>
              <a:ext uri="{FF2B5EF4-FFF2-40B4-BE49-F238E27FC236}">
                <a16:creationId xmlns:a16="http://schemas.microsoft.com/office/drawing/2014/main" id="{ED9DB2F8-AC2A-5745-8004-9A8FA599A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10730"/>
            <a:ext cx="13820775" cy="6156085"/>
          </a:xfrm>
          <a:prstGeom prst="rect">
            <a:avLst/>
          </a:prstGeom>
        </p:spPr>
      </p:pic>
      <mc:AlternateContent xmlns:mc="http://schemas.openxmlformats.org/markup-compatibility/2006" xmlns:a14="http://schemas.microsoft.com/office/drawing/2010/main">
        <mc:Choice Requires="a14">
          <p:sp>
            <p:nvSpPr>
              <p:cNvPr id="8" name="标题 24">
                <a:extLst>
                  <a:ext uri="{FF2B5EF4-FFF2-40B4-BE49-F238E27FC236}">
                    <a16:creationId xmlns:a16="http://schemas.microsoft.com/office/drawing/2014/main" id="{9A2B89F5-338A-144F-8898-33293DFB9557}"/>
                  </a:ext>
                </a:extLst>
              </p:cNvPr>
              <p:cNvSpPr>
                <a:spLocks noGrp="1"/>
              </p:cNvSpPr>
              <p:nvPr>
                <p:ph type="title"/>
              </p:nvPr>
            </p:nvSpPr>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Experiments for SSPPR Queries with </a:t>
                </a:r>
                <a14:m>
                  <m:oMath xmlns:m="http://schemas.openxmlformats.org/officeDocument/2006/math">
                    <m:sSub>
                      <m:sSubPr>
                        <m:ctrlP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ctrlPr>
                      </m:sSubPr>
                      <m:e>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ℓ</m:t>
                        </m:r>
                      </m:e>
                      <m:sub>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𝟏</m:t>
                        </m:r>
                      </m:sub>
                    </m:sSub>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-Error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8" name="标题 24">
                <a:extLst>
                  <a:ext uri="{FF2B5EF4-FFF2-40B4-BE49-F238E27FC236}">
                    <a16:creationId xmlns:a16="http://schemas.microsoft.com/office/drawing/2014/main" id="{9A2B89F5-338A-144F-8898-33293DFB9557}"/>
                  </a:ext>
                </a:extLst>
              </p:cNvPr>
              <p:cNvSpPr>
                <a:spLocks noGrp="1" noRot="1" noChangeAspect="1" noMove="1" noResize="1" noEditPoints="1" noAdjustHandles="1" noChangeArrowheads="1" noChangeShapeType="1" noTextEdit="1"/>
              </p:cNvSpPr>
              <p:nvPr>
                <p:ph type="title"/>
              </p:nvPr>
            </p:nvSpPr>
            <p:spPr>
              <a:blipFill>
                <a:blip r:embed="rId4"/>
                <a:stretch>
                  <a:fillRect l="-1026" t="-10870" b="-28261"/>
                </a:stretch>
              </a:blipFill>
            </p:spPr>
            <p:txBody>
              <a:bodyPr/>
              <a:lstStyle/>
              <a:p>
                <a:r>
                  <a:rPr lang="en-US">
                    <a:noFill/>
                  </a:rPr>
                  <a:t> </a:t>
                </a:r>
              </a:p>
            </p:txBody>
          </p:sp>
        </mc:Fallback>
      </mc:AlternateContent>
      <p:sp>
        <p:nvSpPr>
          <p:cNvPr id="4" name="椭圆 3">
            <a:extLst>
              <a:ext uri="{FF2B5EF4-FFF2-40B4-BE49-F238E27FC236}">
                <a16:creationId xmlns:a16="http://schemas.microsoft.com/office/drawing/2014/main" id="{5AD1AF67-16DA-5D4D-B84A-13F89513F232}"/>
              </a:ext>
            </a:extLst>
          </p:cNvPr>
          <p:cNvSpPr/>
          <p:nvPr/>
        </p:nvSpPr>
        <p:spPr>
          <a:xfrm rot="907349">
            <a:off x="412000" y="1748520"/>
            <a:ext cx="1305200" cy="258085"/>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 name="椭圆 4">
            <a:extLst>
              <a:ext uri="{FF2B5EF4-FFF2-40B4-BE49-F238E27FC236}">
                <a16:creationId xmlns:a16="http://schemas.microsoft.com/office/drawing/2014/main" id="{47B7B298-BF36-B144-B5C0-1C74FBBE7C1D}"/>
              </a:ext>
            </a:extLst>
          </p:cNvPr>
          <p:cNvSpPr/>
          <p:nvPr/>
        </p:nvSpPr>
        <p:spPr>
          <a:xfrm rot="1843191">
            <a:off x="3839505" y="2072589"/>
            <a:ext cx="2020209" cy="372706"/>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 name="椭圆 5">
            <a:extLst>
              <a:ext uri="{FF2B5EF4-FFF2-40B4-BE49-F238E27FC236}">
                <a16:creationId xmlns:a16="http://schemas.microsoft.com/office/drawing/2014/main" id="{7E775345-A74D-2E4E-B71C-99380BCD2930}"/>
              </a:ext>
            </a:extLst>
          </p:cNvPr>
          <p:cNvSpPr/>
          <p:nvPr/>
        </p:nvSpPr>
        <p:spPr>
          <a:xfrm rot="1843191">
            <a:off x="7295889" y="2216606"/>
            <a:ext cx="2020209" cy="372706"/>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32848A94-C258-CF4C-B1E9-345227A45784}"/>
              </a:ext>
            </a:extLst>
          </p:cNvPr>
          <p:cNvSpPr/>
          <p:nvPr/>
        </p:nvSpPr>
        <p:spPr>
          <a:xfrm rot="1264706">
            <a:off x="10953407" y="1755124"/>
            <a:ext cx="1419140" cy="322821"/>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04F8C1B9-0C6E-794C-B161-1170E6DC001A}"/>
              </a:ext>
            </a:extLst>
          </p:cNvPr>
          <p:cNvSpPr/>
          <p:nvPr/>
        </p:nvSpPr>
        <p:spPr>
          <a:xfrm rot="1926771">
            <a:off x="10939204" y="5058913"/>
            <a:ext cx="1419140" cy="434963"/>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0" name="椭圆 9">
            <a:extLst>
              <a:ext uri="{FF2B5EF4-FFF2-40B4-BE49-F238E27FC236}">
                <a16:creationId xmlns:a16="http://schemas.microsoft.com/office/drawing/2014/main" id="{27C86466-4545-1046-A28A-1F82E71EFE82}"/>
              </a:ext>
            </a:extLst>
          </p:cNvPr>
          <p:cNvSpPr/>
          <p:nvPr/>
        </p:nvSpPr>
        <p:spPr>
          <a:xfrm rot="1143541">
            <a:off x="7375001" y="5307828"/>
            <a:ext cx="1770551" cy="408982"/>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DABE6B67-FDF3-DF41-9C5C-E91D114F24A6}"/>
              </a:ext>
            </a:extLst>
          </p:cNvPr>
          <p:cNvSpPr/>
          <p:nvPr/>
        </p:nvSpPr>
        <p:spPr>
          <a:xfrm rot="1877417">
            <a:off x="3846271" y="5362560"/>
            <a:ext cx="2054869" cy="628832"/>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A551074B-179E-694E-827C-F3935EFEB3AA}"/>
              </a:ext>
            </a:extLst>
          </p:cNvPr>
          <p:cNvSpPr/>
          <p:nvPr/>
        </p:nvSpPr>
        <p:spPr>
          <a:xfrm rot="1353584">
            <a:off x="617920" y="5178220"/>
            <a:ext cx="1022182" cy="425047"/>
          </a:xfrm>
          <a:prstGeom prst="ellipse">
            <a:avLst/>
          </a:prstGeom>
          <a:noFill/>
          <a:ln w="12700">
            <a:solidFill>
              <a:srgbClr val="E5B9AD"/>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Tree>
    <p:extLst>
      <p:ext uri="{BB962C8B-B14F-4D97-AF65-F5344CB8AC3E}">
        <p14:creationId xmlns:p14="http://schemas.microsoft.com/office/powerpoint/2010/main" val="21958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Conclusion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Freeform 34">
            <a:extLst>
              <a:ext uri="{FF2B5EF4-FFF2-40B4-BE49-F238E27FC236}">
                <a16:creationId xmlns:a16="http://schemas.microsoft.com/office/drawing/2014/main" id="{0722CB53-5976-FC4C-BD2A-A78F8B3F037C}"/>
              </a:ext>
            </a:extLst>
          </p:cNvPr>
          <p:cNvSpPr>
            <a:spLocks noEditPoints="1"/>
          </p:cNvSpPr>
          <p:nvPr/>
        </p:nvSpPr>
        <p:spPr bwMode="auto">
          <a:xfrm>
            <a:off x="2341303" y="6263258"/>
            <a:ext cx="9138167" cy="660193"/>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50300" rIns="100600" bIns="50300" numCol="1" anchor="t" anchorCtr="0" compatLnSpc="1">
            <a:prstTxWarp prst="textNoShape">
              <a:avLst/>
            </a:prstTxWarp>
          </a:bodyPr>
          <a:lstStyle/>
          <a:p>
            <a:pPr algn="ctr">
              <a:lnSpc>
                <a:spcPct val="130000"/>
              </a:lnSpc>
              <a:spcBef>
                <a:spcPct val="0"/>
              </a:spcBef>
              <a:defRPr/>
            </a:pPr>
            <a:r>
              <a:rPr lang="en-US" altLang="zh-CN"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rPr>
              <a:t>Thanks!</a:t>
            </a:r>
            <a:endParaRPr lang="zh-CN" altLang="en-US"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AutoShape 10">
                <a:extLst>
                  <a:ext uri="{FF2B5EF4-FFF2-40B4-BE49-F238E27FC236}">
                    <a16:creationId xmlns:a16="http://schemas.microsoft.com/office/drawing/2014/main" id="{B2B9F940-DC90-EF45-975A-49A645462778}"/>
                  </a:ext>
                </a:extLst>
              </p:cNvPr>
              <p:cNvSpPr>
                <a:spLocks noChangeArrowheads="1"/>
              </p:cNvSpPr>
              <p:nvPr/>
            </p:nvSpPr>
            <p:spPr bwMode="gray">
              <a:xfrm>
                <a:off x="1057735" y="1810826"/>
                <a:ext cx="12405380" cy="4380424"/>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We proposed a novel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EdgePush</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method for approximating the SSPPR vector on weighted graphs. </a:t>
                </a:r>
              </a:p>
              <a:p>
                <a:pPr marL="17100" lvl="1" eaLnBrk="0" hangingPunct="0">
                  <a:spcBef>
                    <a:spcPts val="300"/>
                  </a:spcBef>
                  <a:buSzPct val="80000"/>
                  <a:defRPr/>
                </a:pPr>
                <a:endParaRPr lang="en-US" altLang="zh-CN" sz="9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Our EdgePush further decomposes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atomic </a:t>
                </a:r>
                <a:r>
                  <a:rPr lang="en-US" altLang="zh-CN" sz="2200" b="1" i="1" dirty="0">
                    <a:latin typeface="Times New Roman" panose="02020603050405020304" pitchFamily="18" charset="0"/>
                    <a:ea typeface="楷体" panose="02010609060101010101" pitchFamily="49" charset="-122"/>
                    <a:cs typeface="Times New Roman" panose="02020603050405020304" pitchFamily="18" charset="0"/>
                  </a:rPr>
                  <a:t>push</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operation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of LocalPush into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separate </a:t>
                </a:r>
                <a:r>
                  <a:rPr lang="en-US" altLang="zh-CN" sz="2200" b="1" i="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edge-based push</a:t>
                </a:r>
                <a:r>
                  <a:rPr lang="en-US" altLang="zh-CN" sz="22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operations. </a:t>
                </a:r>
              </a:p>
              <a:p>
                <a:pPr marL="17100" lvl="1" eaLnBrk="0" hangingPunct="0">
                  <a:spcBef>
                    <a:spcPts val="300"/>
                  </a:spcBef>
                  <a:buSzPct val="80000"/>
                  <a:defRPr/>
                </a:pPr>
                <a:endParaRPr lang="en-US" altLang="zh-CN" sz="10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overall running time bound of EdgePush is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no worse than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that of LocalPush regardless of whether the </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1</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-error or the normalized additive error. </a:t>
                </a:r>
              </a:p>
              <a:p>
                <a:pPr marL="360000" lvl="1" indent="-342900" eaLnBrk="0" hangingPunct="0">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The superiority of EdgePush over LocalPush can be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quantified by the unbalancedness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of the weighted graphs. On an extremely unbalanced graph, EdgePush outperforms LocalPush by an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𝑂</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𝑛</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factor. </a:t>
                </a:r>
              </a:p>
              <a:p>
                <a:pPr marL="869503" lvl="2" indent="-342900" eaLnBrk="0" hangingPunct="0">
                  <a:spcBef>
                    <a:spcPts val="300"/>
                  </a:spcBef>
                  <a:buSzPct val="80000"/>
                  <a:buFont typeface="Arial" panose="020B0604020202020204" pitchFamily="34" charset="0"/>
                  <a:buChar char="•"/>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 name="AutoShape 10">
                <a:extLst>
                  <a:ext uri="{FF2B5EF4-FFF2-40B4-BE49-F238E27FC236}">
                    <a16:creationId xmlns:a16="http://schemas.microsoft.com/office/drawing/2014/main" id="{B2B9F940-DC90-EF45-975A-49A645462778}"/>
                  </a:ext>
                </a:extLst>
              </p:cNvPr>
              <p:cNvSpPr>
                <a:spLocks noRot="1" noChangeAspect="1" noMove="1" noResize="1" noEditPoints="1" noAdjustHandles="1" noChangeArrowheads="1" noChangeShapeType="1" noTextEdit="1"/>
              </p:cNvSpPr>
              <p:nvPr/>
            </p:nvSpPr>
            <p:spPr bwMode="gray">
              <a:xfrm>
                <a:off x="1057735" y="1810826"/>
                <a:ext cx="12405380" cy="4380424"/>
              </a:xfrm>
              <a:prstGeom prst="roundRect">
                <a:avLst>
                  <a:gd name="adj" fmla="val 0"/>
                </a:avLst>
              </a:prstGeom>
              <a:blipFill>
                <a:blip r:embed="rId3"/>
                <a:stretch>
                  <a:fillRect l="-204" t="-867"/>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99479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027CA4FB-8650-8D41-9973-D997A5C78153}"/>
                  </a:ext>
                </a:extLst>
              </p:cNvPr>
              <p:cNvSpPr txBox="1"/>
              <p:nvPr/>
            </p:nvSpPr>
            <p:spPr>
              <a:xfrm>
                <a:off x="5100390" y="2068937"/>
                <a:ext cx="8037625" cy="3884205"/>
              </a:xfrm>
              <a:prstGeom prst="rect">
                <a:avLst/>
              </a:prstGeom>
              <a:noFill/>
            </p:spPr>
            <p:txBody>
              <a:bodyPr wrap="square" rtlCol="0">
                <a:spAutoFit/>
              </a:bodyPr>
              <a:lstStyle/>
              <a:p>
                <a:pPr marL="342900" indent="-342900">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Candidate set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d>
                          <m:d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𝑣</m:t>
                            </m:r>
                          </m:e>
                        </m:d>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𝐸</m:t>
                        </m:r>
                        <m:r>
                          <a:rPr lang="en-US" altLang="zh-CN" i="1">
                            <a:latin typeface="Cambria Math" panose="02040503050406030204" pitchFamily="18" charset="0"/>
                            <a:ea typeface="Cambria Math" panose="02040503050406030204" pitchFamily="18" charset="0"/>
                            <a:cs typeface="Times New Roman" panose="02020603050405020304" pitchFamily="18" charset="0"/>
                          </a:rPr>
                          <m:t> </m:t>
                        </m:r>
                      </m:e>
                    </m:d>
                    <m:r>
                      <a:rPr lang="en-US" altLang="zh-CN"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i="1">
                            <a:latin typeface="Cambria Math" panose="02040503050406030204" pitchFamily="18" charset="0"/>
                            <a:ea typeface="Cambria Math" panose="02040503050406030204" pitchFamily="18" charset="0"/>
                            <a:cs typeface="Times New Roman" panose="02020603050405020304" pitchFamily="18" charset="0"/>
                          </a:rPr>
                          <m:t>𝑢𝑣</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𝜃</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𝑣</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where</a:t>
                </a: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Wingdings" pitchFamily="2" charset="2"/>
                  <a:buChar char="Ø"/>
                </a:pPr>
                <a:r>
                  <a:rPr lang="en-US" altLang="zh-CN">
                    <a:latin typeface="Times New Roman" panose="02020603050405020304" pitchFamily="18" charset="0"/>
                    <a:ea typeface="楷体" panose="02010609060101010101" pitchFamily="49" charset="-122"/>
                    <a:cs typeface="Times New Roman" panose="02020603050405020304" pitchFamily="18" charset="0"/>
                  </a:rPr>
                  <a:t>After the edge-based push operation </a:t>
                </a:r>
                <a:r>
                  <a:rPr lang="en-US" altLang="zh-CN" b="1">
                    <a:latin typeface="Times New Roman" panose="02020603050405020304" pitchFamily="18" charset="0"/>
                    <a:ea typeface="楷体" panose="02010609060101010101" pitchFamily="49" charset="-122"/>
                    <a:cs typeface="Times New Roman" panose="02020603050405020304" pitchFamily="18" charset="0"/>
                  </a:rPr>
                  <a:t>from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1" i="1">
                        <a:latin typeface="Cambria Math" panose="02040503050406030204" pitchFamily="18" charset="0"/>
                        <a:ea typeface="楷体" panose="02010609060101010101" pitchFamily="49" charset="-122"/>
                        <a:cs typeface="Times New Roman" panose="02020603050405020304" pitchFamily="18" charset="0"/>
                      </a:rPr>
                      <m:t>𝒖</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50000"/>
                  </a:lnSpc>
                  <a:buFont typeface="Arial" panose="020B0604020202020204" pitchFamily="34" charset="0"/>
                  <a:buChar char="•"/>
                </a:pP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 </m:t>
                    </m:r>
                    <m:r>
                      <a:rPr lang="en-US" altLang="zh-CN" b="1" i="1">
                        <a:solidFill>
                          <a:srgbClr val="FF0000"/>
                        </a:solidFill>
                        <a:latin typeface="Cambria Math" panose="02040503050406030204" pitchFamily="18" charset="0"/>
                        <a:ea typeface="Cambria Math" panose="02040503050406030204" pitchFamily="18" charset="0"/>
                      </a:rPr>
                      <m:t>↑</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  </a:t>
                </a: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𝑅</m:t>
                        </m:r>
                      </m:e>
                      <m:sub>
                        <m:r>
                          <a:rPr lang="en-US" altLang="zh-CN" i="1">
                            <a:latin typeface="Cambria Math" panose="02040503050406030204" pitchFamily="18" charset="0"/>
                            <a:ea typeface="楷体" panose="02010609060101010101" pitchFamily="49" charset="-122"/>
                          </a:rPr>
                          <m:t>𝑢𝑣</m:t>
                        </m:r>
                      </m:sub>
                    </m:sSub>
                    <m:r>
                      <a:rPr lang="en-US" altLang="zh-CN" b="0" i="1">
                        <a:latin typeface="Cambria Math" panose="02040503050406030204" pitchFamily="18" charset="0"/>
                        <a:ea typeface="楷体" panose="02010609060101010101" pitchFamily="49" charset="-122"/>
                      </a:rPr>
                      <m:t> </m:t>
                    </m:r>
                  </m:oMath>
                </a14:m>
                <a:r>
                  <a:rPr lang="zh-CN" altLang="en-US" b="1">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r>
                      <a:rPr lang="en-US" altLang="zh-CN" b="1" i="1">
                        <a:solidFill>
                          <a:srgbClr val="FF0000"/>
                        </a:solidFill>
                        <a:latin typeface="Cambria Math" panose="02040503050406030204" pitchFamily="18" charset="0"/>
                        <a:ea typeface="Cambria Math" panose="02040503050406030204" pitchFamily="18" charset="0"/>
                      </a:rPr>
                      <m:t>↑</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for </a:t>
                </a:r>
                <a:r>
                  <a:rPr lang="en-US" altLang="zh-CN"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each neighbor </a:t>
                </a:r>
                <a14:m>
                  <m:oMath xmlns:m="http://schemas.openxmlformats.org/officeDocument/2006/math">
                    <m:r>
                      <a:rPr lang="en-US" altLang="zh-CN"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𝒗</m:t>
                    </m:r>
                  </m:oMath>
                </a14:m>
                <a:r>
                  <a:rPr lang="en-US" altLang="zh-CN"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lang="en-US" altLang="zh-CN" b="1" i="1">
                        <a:solidFill>
                          <a:srgbClr val="005AAA"/>
                        </a:solidFill>
                        <a:latin typeface="Cambria Math" panose="02040503050406030204" pitchFamily="18" charset="0"/>
                        <a:ea typeface="楷体" panose="02010609060101010101" pitchFamily="49" charset="-122"/>
                        <a:cs typeface="Times New Roman" panose="02020603050405020304" pitchFamily="18" charset="0"/>
                      </a:rPr>
                      <m:t>𝒖</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5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All the edge incident on node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may be inserted into set </a:t>
                </a:r>
                <a14:m>
                  <m:oMath xmlns:m="http://schemas.openxmlformats.org/officeDocument/2006/math">
                    <m:r>
                      <a:rPr lang="en-US" altLang="zh-CN" b="0"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50000"/>
                  </a:lnSpc>
                  <a:buFont typeface="Arial" panose="020B0604020202020204" pitchFamily="34" charset="0"/>
                  <a:buChar char="•"/>
                </a:pPr>
                <a14:m>
                  <m:oMath xmlns:m="http://schemas.openxmlformats.org/officeDocument/2006/math">
                    <m:sSub>
                      <m:sSubPr>
                        <m:ctrlPr>
                          <a:rPr lang="en-US" altLang="zh-CN" b="0"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𝑠𝑢</m:t>
                        </m:r>
                      </m:sub>
                    </m:sSub>
                    <m:r>
                      <a:rPr lang="en-US" altLang="zh-CN" i="1">
                        <a:latin typeface="Cambria Math" panose="02040503050406030204" pitchFamily="18" charset="0"/>
                        <a:ea typeface="楷体" panose="02010609060101010101" pitchFamily="49" charset="-122"/>
                      </a:rPr>
                      <m:t> </m:t>
                    </m:r>
                    <m:r>
                      <a:rPr lang="en-US" altLang="zh-CN" b="1" i="1">
                        <a:solidFill>
                          <a:srgbClr val="FF0000"/>
                        </a:solidFill>
                        <a:latin typeface="Cambria Math" panose="02040503050406030204" pitchFamily="18" charset="0"/>
                        <a:ea typeface="Cambria Math" panose="020405030504060302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  </a:t>
                </a: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𝑠</m:t>
                        </m:r>
                        <m:r>
                          <a:rPr lang="en-US" altLang="zh-CN" i="1">
                            <a:latin typeface="Cambria Math" panose="02040503050406030204" pitchFamily="18" charset="0"/>
                            <a:ea typeface="楷体" panose="02010609060101010101" pitchFamily="49" charset="-122"/>
                          </a:rPr>
                          <m:t>𝑢</m:t>
                        </m:r>
                      </m:sub>
                    </m:sSub>
                    <m:r>
                      <a:rPr lang="en-US" altLang="zh-CN" b="0" i="1">
                        <a:latin typeface="Cambria Math" panose="02040503050406030204" pitchFamily="18" charset="0"/>
                        <a:ea typeface="楷体" panose="02010609060101010101" pitchFamily="49" charset="-122"/>
                      </a:rPr>
                      <m:t>  </m:t>
                    </m:r>
                    <m:r>
                      <a:rPr lang="en-US" altLang="zh-CN" b="1" i="1">
                        <a:solidFill>
                          <a:srgbClr val="005AAA"/>
                        </a:solidFill>
                        <a:latin typeface="Cambria Math" panose="02040503050406030204" pitchFamily="18" charset="0"/>
                        <a:ea typeface="Cambria Math" panose="020405030504060302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1361907" lvl="2" indent="-342900">
                  <a:lnSpc>
                    <a:spcPct val="150000"/>
                  </a:lnSpc>
                  <a:buFont typeface="Arial" panose="020B0604020202020204" pitchFamily="34" charset="0"/>
                  <a:buChar char="•"/>
                </a:pPr>
                <a:r>
                  <a:rPr lang="en-US" altLang="zh-CN">
                    <a:latin typeface="Times New Roman" panose="02020603050405020304" pitchFamily="18" charset="0"/>
                    <a:ea typeface="楷体" panose="02010609060101010101" pitchFamily="49" charset="-122"/>
                    <a:cs typeface="Times New Roman" panose="02020603050405020304" pitchFamily="18" charset="0"/>
                  </a:rPr>
                  <a:t>Edge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is removed from set </a:t>
                </a:r>
                <a14:m>
                  <m:oMath xmlns:m="http://schemas.openxmlformats.org/officeDocument/2006/math">
                    <m:r>
                      <a:rPr lang="en-US" altLang="zh-CN" b="0" i="1">
                        <a:latin typeface="Cambria Math" panose="02040503050406030204" pitchFamily="18" charset="0"/>
                        <a:ea typeface="Cambria Math" panose="02040503050406030204" pitchFamily="18" charset="0"/>
                        <a:cs typeface="Times New Roman" panose="02020603050405020304" pitchFamily="18" charset="0"/>
                      </a:rPr>
                      <m:t>𝒞</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73" name="文本框 72">
                <a:extLst>
                  <a:ext uri="{FF2B5EF4-FFF2-40B4-BE49-F238E27FC236}">
                    <a16:creationId xmlns:a16="http://schemas.microsoft.com/office/drawing/2014/main" id="{027CA4FB-8650-8D41-9973-D997A5C78153}"/>
                  </a:ext>
                </a:extLst>
              </p:cNvPr>
              <p:cNvSpPr txBox="1">
                <a:spLocks noRot="1" noChangeAspect="1" noMove="1" noResize="1" noEditPoints="1" noAdjustHandles="1" noChangeArrowheads="1" noChangeShapeType="1" noTextEdit="1"/>
              </p:cNvSpPr>
              <p:nvPr/>
            </p:nvSpPr>
            <p:spPr>
              <a:xfrm>
                <a:off x="5100390" y="2068937"/>
                <a:ext cx="8037625" cy="3884205"/>
              </a:xfrm>
              <a:prstGeom prst="rect">
                <a:avLst/>
              </a:prstGeom>
              <a:blipFill>
                <a:blip r:embed="rId3"/>
                <a:stretch>
                  <a:fillRect l="-631" t="-651" b="-19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How to Update the Candidate Set </a:t>
                </a:r>
                <a14:m>
                  <m:oMath xmlns:m="http://schemas.openxmlformats.org/officeDocument/2006/math">
                    <m:r>
                      <a:rPr lang="en-US" altLang="zh-CN" sz="3000" i="1" dirty="0">
                        <a:latin typeface="Cambria Math" panose="02040503050406030204" pitchFamily="18" charset="0"/>
                        <a:ea typeface="Cambria Math" panose="02040503050406030204" pitchFamily="18" charset="0"/>
                        <a:cs typeface="Times New Roman" panose="02020603050405020304" pitchFamily="18" charset="0"/>
                      </a:rPr>
                      <m:t>𝓒</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within </a:t>
                </a:r>
                <a14:m>
                  <m:oMath xmlns:m="http://schemas.openxmlformats.org/officeDocument/2006/math">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𝑶</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𝟏</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Time?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10" name="标题 24">
                <a:extLst>
                  <a:ext uri="{FF2B5EF4-FFF2-40B4-BE49-F238E27FC236}">
                    <a16:creationId xmlns:a16="http://schemas.microsoft.com/office/drawing/2014/main" id="{9E3BBBD6-5866-40E1-BC24-6826FCA4954E}"/>
                  </a:ext>
                </a:extLst>
              </p:cNvPr>
              <p:cNvSpPr>
                <a:spLocks noGrp="1" noRot="1" noChangeAspect="1" noMove="1" noResize="1" noEditPoints="1" noAdjustHandles="1" noChangeArrowheads="1" noChangeShapeType="1" noTextEdit="1"/>
              </p:cNvSpPr>
              <p:nvPr>
                <p:ph type="title"/>
              </p:nvPr>
            </p:nvSpPr>
            <p:spPr>
              <a:xfrm>
                <a:off x="864765" y="661483"/>
                <a:ext cx="8997950" cy="592057"/>
              </a:xfrm>
              <a:blipFill>
                <a:blip r:embed="rId4"/>
                <a:stretch>
                  <a:fillRect l="-1551" t="-10638" r="-3526"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6463993-1BFD-6B4A-ABDD-7FE4EAAE8FDA}"/>
                  </a:ext>
                </a:extLst>
              </p:cNvPr>
              <p:cNvSpPr txBox="1"/>
              <p:nvPr/>
            </p:nvSpPr>
            <p:spPr bwMode="auto">
              <a:xfrm>
                <a:off x="6910387" y="2671273"/>
                <a:ext cx="3960043"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𝑢𝑣</m:t>
                          </m:r>
                        </m:sub>
                      </m:sSub>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1−</m:t>
                          </m:r>
                          <m:r>
                            <a:rPr lang="en-US" altLang="zh-CN" b="0"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b="0"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𝑢𝑣</m:t>
                              </m:r>
                            </m:sub>
                          </m:sSub>
                        </m:num>
                        <m:den>
                          <m:r>
                            <a:rPr lang="en-US" altLang="zh-CN" b="0"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den>
                      </m:f>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𝑢𝑣</m:t>
                          </m:r>
                        </m:sub>
                      </m:sSub>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06463993-1BFD-6B4A-ABDD-7FE4EAAE8FDA}"/>
                  </a:ext>
                </a:extLst>
              </p:cNvPr>
              <p:cNvSpPr txBox="1">
                <a:spLocks noRot="1" noChangeAspect="1" noMove="1" noResize="1" noEditPoints="1" noAdjustHandles="1" noChangeArrowheads="1" noChangeShapeType="1" noTextEdit="1"/>
              </p:cNvSpPr>
              <p:nvPr/>
            </p:nvSpPr>
            <p:spPr bwMode="auto">
              <a:xfrm>
                <a:off x="6910387" y="2671273"/>
                <a:ext cx="3960043" cy="714042"/>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sp>
        <p:nvSpPr>
          <p:cNvPr id="32" name="椭圆 31">
            <a:extLst>
              <a:ext uri="{FF2B5EF4-FFF2-40B4-BE49-F238E27FC236}">
                <a16:creationId xmlns:a16="http://schemas.microsoft.com/office/drawing/2014/main" id="{2A6B54BB-387F-D748-A591-0F1B408BF362}"/>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3" name="椭圆 32">
            <a:extLst>
              <a:ext uri="{FF2B5EF4-FFF2-40B4-BE49-F238E27FC236}">
                <a16:creationId xmlns:a16="http://schemas.microsoft.com/office/drawing/2014/main" id="{EA6F3820-9D17-F244-A7C8-0BFB2D2A390D}"/>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4" name="椭圆 33">
            <a:extLst>
              <a:ext uri="{FF2B5EF4-FFF2-40B4-BE49-F238E27FC236}">
                <a16:creationId xmlns:a16="http://schemas.microsoft.com/office/drawing/2014/main" id="{EA75E87C-E1A3-7C4F-93B3-86B1213A3AAE}"/>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5" name="椭圆 34">
            <a:extLst>
              <a:ext uri="{FF2B5EF4-FFF2-40B4-BE49-F238E27FC236}">
                <a16:creationId xmlns:a16="http://schemas.microsoft.com/office/drawing/2014/main" id="{74D9C035-DB04-7E4C-BB7B-ED11CF8E5A5A}"/>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6" name="椭圆 35">
            <a:extLst>
              <a:ext uri="{FF2B5EF4-FFF2-40B4-BE49-F238E27FC236}">
                <a16:creationId xmlns:a16="http://schemas.microsoft.com/office/drawing/2014/main" id="{1CA8563D-691D-5D4B-B528-B6A63EAC649B}"/>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7" name="直线箭头连接符 36">
            <a:extLst>
              <a:ext uri="{FF2B5EF4-FFF2-40B4-BE49-F238E27FC236}">
                <a16:creationId xmlns:a16="http://schemas.microsoft.com/office/drawing/2014/main" id="{40D78D00-F15B-034C-B918-15C88FBB3E11}"/>
              </a:ext>
            </a:extLst>
          </p:cNvPr>
          <p:cNvCxnSpPr>
            <a:cxnSpLocks/>
            <a:stCxn id="33" idx="6"/>
            <a:endCxn id="36"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883659FD-1145-1D46-AD80-1502F43282E2}"/>
              </a:ext>
            </a:extLst>
          </p:cNvPr>
          <p:cNvCxnSpPr>
            <a:cxnSpLocks/>
            <a:stCxn id="34" idx="6"/>
            <a:endCxn id="36"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C5E51FE7-AD7E-4E49-8BE1-BCB840999245}"/>
              </a:ext>
            </a:extLst>
          </p:cNvPr>
          <p:cNvCxnSpPr>
            <a:cxnSpLocks/>
            <a:stCxn id="35" idx="6"/>
            <a:endCxn id="36"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0" name="椭圆 39">
            <a:extLst>
              <a:ext uri="{FF2B5EF4-FFF2-40B4-BE49-F238E27FC236}">
                <a16:creationId xmlns:a16="http://schemas.microsoft.com/office/drawing/2014/main" id="{96FBDB00-3F7E-5040-94FE-318036765284}"/>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1" name="直线箭头连接符 40">
            <a:extLst>
              <a:ext uri="{FF2B5EF4-FFF2-40B4-BE49-F238E27FC236}">
                <a16:creationId xmlns:a16="http://schemas.microsoft.com/office/drawing/2014/main" id="{51B47FE9-9AEB-A74C-BCDA-7DD5C3B03733}"/>
              </a:ext>
            </a:extLst>
          </p:cNvPr>
          <p:cNvCxnSpPr>
            <a:cxnSpLocks/>
            <a:stCxn id="36" idx="6"/>
            <a:endCxn id="40"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AB7126B7-6EF3-204B-9857-31955DBDF45B}"/>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3" name="椭圆 42">
            <a:extLst>
              <a:ext uri="{FF2B5EF4-FFF2-40B4-BE49-F238E27FC236}">
                <a16:creationId xmlns:a16="http://schemas.microsoft.com/office/drawing/2014/main" id="{8F3C5904-E6B6-D341-8EDF-020AE415D024}"/>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4" name="直线箭头连接符 43">
            <a:extLst>
              <a:ext uri="{FF2B5EF4-FFF2-40B4-BE49-F238E27FC236}">
                <a16:creationId xmlns:a16="http://schemas.microsoft.com/office/drawing/2014/main" id="{AB73BED0-1160-034D-97F4-CD9709AF8BA6}"/>
              </a:ext>
            </a:extLst>
          </p:cNvPr>
          <p:cNvCxnSpPr>
            <a:cxnSpLocks/>
            <a:stCxn id="42" idx="6"/>
            <a:endCxn id="40"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6BD2933F-35A3-D242-82F1-FA871D39BAD3}"/>
              </a:ext>
            </a:extLst>
          </p:cNvPr>
          <p:cNvCxnSpPr>
            <a:cxnSpLocks/>
            <a:stCxn id="43" idx="7"/>
            <a:endCxn id="40"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6" name="椭圆 45">
            <a:extLst>
              <a:ext uri="{FF2B5EF4-FFF2-40B4-BE49-F238E27FC236}">
                <a16:creationId xmlns:a16="http://schemas.microsoft.com/office/drawing/2014/main" id="{07DAF10C-B73A-7148-83F8-8BF2EA77CEEA}"/>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7" name="椭圆 46">
            <a:extLst>
              <a:ext uri="{FF2B5EF4-FFF2-40B4-BE49-F238E27FC236}">
                <a16:creationId xmlns:a16="http://schemas.microsoft.com/office/drawing/2014/main" id="{0C31A9BE-0E72-7340-B473-E75E0D57803A}"/>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8" name="直线箭头连接符 47">
            <a:extLst>
              <a:ext uri="{FF2B5EF4-FFF2-40B4-BE49-F238E27FC236}">
                <a16:creationId xmlns:a16="http://schemas.microsoft.com/office/drawing/2014/main" id="{96D8C9A3-A366-B24E-8CD4-4D02D48292C4}"/>
              </a:ext>
            </a:extLst>
          </p:cNvPr>
          <p:cNvCxnSpPr>
            <a:cxnSpLocks/>
            <a:stCxn id="47" idx="6"/>
            <a:endCxn id="42"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A0E326A-7947-E740-B1E9-C57D852A0161}"/>
              </a:ext>
            </a:extLst>
          </p:cNvPr>
          <p:cNvCxnSpPr>
            <a:cxnSpLocks/>
            <a:stCxn id="46" idx="6"/>
            <a:endCxn id="42"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F03C9E5C-62E6-744F-9E86-CBAC938785B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1" name="直线箭头连接符 50">
            <a:extLst>
              <a:ext uri="{FF2B5EF4-FFF2-40B4-BE49-F238E27FC236}">
                <a16:creationId xmlns:a16="http://schemas.microsoft.com/office/drawing/2014/main" id="{8B5CC28F-D6A8-414B-BBFE-D31B701F63F4}"/>
              </a:ext>
            </a:extLst>
          </p:cNvPr>
          <p:cNvCxnSpPr>
            <a:cxnSpLocks/>
            <a:stCxn id="50" idx="6"/>
            <a:endCxn id="42"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2" name="椭圆 51">
            <a:extLst>
              <a:ext uri="{FF2B5EF4-FFF2-40B4-BE49-F238E27FC236}">
                <a16:creationId xmlns:a16="http://schemas.microsoft.com/office/drawing/2014/main" id="{4EF81B31-5755-6043-B19F-EB8E4C5608A5}"/>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3" name="椭圆 52">
            <a:extLst>
              <a:ext uri="{FF2B5EF4-FFF2-40B4-BE49-F238E27FC236}">
                <a16:creationId xmlns:a16="http://schemas.microsoft.com/office/drawing/2014/main" id="{72487DAA-66FF-7641-BEEE-E4E2BAFF78A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4" name="直线箭头连接符 53">
            <a:extLst>
              <a:ext uri="{FF2B5EF4-FFF2-40B4-BE49-F238E27FC236}">
                <a16:creationId xmlns:a16="http://schemas.microsoft.com/office/drawing/2014/main" id="{7A8737FF-9731-034F-B43E-B8FD184994C4}"/>
              </a:ext>
            </a:extLst>
          </p:cNvPr>
          <p:cNvCxnSpPr>
            <a:cxnSpLocks/>
            <a:stCxn id="52" idx="6"/>
            <a:endCxn id="43"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1E101A00-2881-5749-B302-2697817CFB26}"/>
              </a:ext>
            </a:extLst>
          </p:cNvPr>
          <p:cNvCxnSpPr>
            <a:cxnSpLocks/>
            <a:stCxn id="53" idx="6"/>
            <a:endCxn id="43"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7CC5DB85-A958-BA43-9A3F-51FA337432DB}"/>
              </a:ext>
            </a:extLst>
          </p:cNvPr>
          <p:cNvCxnSpPr>
            <a:cxnSpLocks/>
            <a:stCxn id="32" idx="6"/>
            <a:endCxn id="36"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745C5D22-1517-364B-BFA0-68F8DD879FA3}"/>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57" name="文本框 56">
                <a:extLst>
                  <a:ext uri="{FF2B5EF4-FFF2-40B4-BE49-F238E27FC236}">
                    <a16:creationId xmlns:a16="http://schemas.microsoft.com/office/drawing/2014/main" id="{745C5D22-1517-364B-BFA0-68F8DD879FA3}"/>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6"/>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87FEBD4C-808E-C64A-9C58-F129080BE051}"/>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58" name="文本框 57">
                <a:extLst>
                  <a:ext uri="{FF2B5EF4-FFF2-40B4-BE49-F238E27FC236}">
                    <a16:creationId xmlns:a16="http://schemas.microsoft.com/office/drawing/2014/main" id="{87FEBD4C-808E-C64A-9C58-F129080BE051}"/>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7"/>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3C3CE13-D987-304B-92A2-459A4FC5A04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59" name="文本框 58">
                <a:extLst>
                  <a:ext uri="{FF2B5EF4-FFF2-40B4-BE49-F238E27FC236}">
                    <a16:creationId xmlns:a16="http://schemas.microsoft.com/office/drawing/2014/main" id="{A3C3CE13-D987-304B-92A2-459A4FC5A04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8"/>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259AF495-67CC-AD4E-A3C4-71C2B3B56638}"/>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60" name="文本框 59">
                <a:extLst>
                  <a:ext uri="{FF2B5EF4-FFF2-40B4-BE49-F238E27FC236}">
                    <a16:creationId xmlns:a16="http://schemas.microsoft.com/office/drawing/2014/main" id="{259AF495-67CC-AD4E-A3C4-71C2B3B56638}"/>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9"/>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83DEC895-C278-D142-810E-4F68A8AD6688}"/>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61" name="文本框 60">
                <a:extLst>
                  <a:ext uri="{FF2B5EF4-FFF2-40B4-BE49-F238E27FC236}">
                    <a16:creationId xmlns:a16="http://schemas.microsoft.com/office/drawing/2014/main" id="{83DEC895-C278-D142-810E-4F68A8AD6688}"/>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1AA5D32A-7D0F-1C43-B7F8-0204BB92565A}"/>
                  </a:ext>
                </a:extLst>
              </p:cNvPr>
              <p:cNvSpPr txBox="1"/>
              <p:nvPr/>
            </p:nvSpPr>
            <p:spPr bwMode="auto">
              <a:xfrm>
                <a:off x="1946210" y="2127806"/>
                <a:ext cx="137960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oMath>
                </a14:m>
                <a:r>
                  <a:rPr lang="en-US" sz="1800" dirty="0">
                    <a:solidFill>
                      <a:schemeClr val="tx1"/>
                    </a:solidFill>
                  </a:rPr>
                  <a:t> </a:t>
                </a:r>
              </a:p>
            </p:txBody>
          </p:sp>
        </mc:Choice>
        <mc:Fallback xmlns="">
          <p:sp>
            <p:nvSpPr>
              <p:cNvPr id="62" name="文本框 61">
                <a:extLst>
                  <a:ext uri="{FF2B5EF4-FFF2-40B4-BE49-F238E27FC236}">
                    <a16:creationId xmlns:a16="http://schemas.microsoft.com/office/drawing/2014/main" id="{1AA5D32A-7D0F-1C43-B7F8-0204BB92565A}"/>
                  </a:ext>
                </a:extLst>
              </p:cNvPr>
              <p:cNvSpPr txBox="1">
                <a:spLocks noRot="1" noChangeAspect="1" noMove="1" noResize="1" noEditPoints="1" noAdjustHandles="1" noChangeArrowheads="1" noChangeShapeType="1" noTextEdit="1"/>
              </p:cNvSpPr>
              <p:nvPr/>
            </p:nvSpPr>
            <p:spPr bwMode="auto">
              <a:xfrm>
                <a:off x="1946210" y="2127806"/>
                <a:ext cx="1379600" cy="368797"/>
              </a:xfrm>
              <a:prstGeom prst="rect">
                <a:avLst/>
              </a:prstGeom>
              <a:blipFill>
                <a:blip r:embed="rId11"/>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23BB43A-E579-754B-8A62-DB0AF26AA674}"/>
                  </a:ext>
                </a:extLst>
              </p:cNvPr>
              <p:cNvSpPr txBox="1"/>
              <p:nvPr/>
            </p:nvSpPr>
            <p:spPr bwMode="auto">
              <a:xfrm>
                <a:off x="861715" y="2446834"/>
                <a:ext cx="61468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63" name="文本框 62">
                <a:extLst>
                  <a:ext uri="{FF2B5EF4-FFF2-40B4-BE49-F238E27FC236}">
                    <a16:creationId xmlns:a16="http://schemas.microsoft.com/office/drawing/2014/main" id="{E23BB43A-E579-754B-8A62-DB0AF26AA674}"/>
                  </a:ext>
                </a:extLst>
              </p:cNvPr>
              <p:cNvSpPr txBox="1">
                <a:spLocks noRot="1" noChangeAspect="1" noMove="1" noResize="1" noEditPoints="1" noAdjustHandles="1" noChangeArrowheads="1" noChangeShapeType="1" noTextEdit="1"/>
              </p:cNvSpPr>
              <p:nvPr/>
            </p:nvSpPr>
            <p:spPr bwMode="auto">
              <a:xfrm>
                <a:off x="861715" y="2446834"/>
                <a:ext cx="614682" cy="368797"/>
              </a:xfrm>
              <a:prstGeom prst="rect">
                <a:avLst/>
              </a:prstGeom>
              <a:blipFill>
                <a:blip r:embed="rId12"/>
                <a:stretch>
                  <a:fillRect b="-10000"/>
                </a:stretch>
              </a:blipFill>
              <a:ln w="9525" algn="ctr">
                <a:noFill/>
                <a:miter lim="800000"/>
                <a:headEnd/>
                <a:tailEnd/>
              </a:ln>
              <a:effectLst/>
            </p:spPr>
            <p:txBody>
              <a:bodyPr/>
              <a:lstStyle/>
              <a:p>
                <a:r>
                  <a:rPr lang="en-US">
                    <a:noFill/>
                  </a:rPr>
                  <a:t> </a:t>
                </a:r>
              </a:p>
            </p:txBody>
          </p:sp>
        </mc:Fallback>
      </mc:AlternateContent>
      <p:sp>
        <p:nvSpPr>
          <p:cNvPr id="64" name="弧 63">
            <a:extLst>
              <a:ext uri="{FF2B5EF4-FFF2-40B4-BE49-F238E27FC236}">
                <a16:creationId xmlns:a16="http://schemas.microsoft.com/office/drawing/2014/main" id="{27C836DF-BD53-7145-B8A4-F3F9AA67E437}"/>
              </a:ext>
            </a:extLst>
          </p:cNvPr>
          <p:cNvSpPr/>
          <p:nvPr/>
        </p:nvSpPr>
        <p:spPr>
          <a:xfrm rot="6365996" flipH="1">
            <a:off x="375708" y="2982526"/>
            <a:ext cx="1872208" cy="1469247"/>
          </a:xfrm>
          <a:prstGeom prst="arc">
            <a:avLst>
              <a:gd name="adj1" fmla="val 19619672"/>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EC4E3470-D02F-1B43-A236-53621EBB6C72}"/>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EC4E3470-D02F-1B43-A236-53621EBB6C72}"/>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E33AF935-0307-2049-B134-8E65C9E9C8DE}"/>
                  </a:ext>
                </a:extLst>
              </p:cNvPr>
              <p:cNvSpPr txBox="1"/>
              <p:nvPr/>
            </p:nvSpPr>
            <p:spPr bwMode="auto">
              <a:xfrm>
                <a:off x="11778373" y="3911883"/>
                <a:ext cx="1379600" cy="645796"/>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1" i="1" dirty="0">
                        <a:solidFill>
                          <a:srgbClr val="005AAA"/>
                        </a:solidFill>
                        <a:latin typeface="Cambria Math" panose="02040503050406030204" pitchFamily="18" charset="0"/>
                      </a:rPr>
                      <m:t>𝑶</m:t>
                    </m:r>
                    <m:r>
                      <a:rPr lang="en-US" sz="1800" b="1" i="1" dirty="0">
                        <a:solidFill>
                          <a:srgbClr val="005AAA"/>
                        </a:solidFill>
                        <a:latin typeface="Cambria Math" panose="02040503050406030204" pitchFamily="18" charset="0"/>
                      </a:rPr>
                      <m:t>(</m:t>
                    </m:r>
                    <m:r>
                      <a:rPr lang="en-US" sz="1800" b="1" i="1" dirty="0">
                        <a:solidFill>
                          <a:srgbClr val="005AAA"/>
                        </a:solidFill>
                        <a:latin typeface="Cambria Math" panose="02040503050406030204" pitchFamily="18" charset="0"/>
                      </a:rPr>
                      <m:t>𝒏</m:t>
                    </m:r>
                    <m:r>
                      <a:rPr lang="en-US" sz="1800" b="1" i="1" dirty="0">
                        <a:solidFill>
                          <a:srgbClr val="005AAA"/>
                        </a:solidFill>
                        <a:latin typeface="Cambria Math" panose="02040503050406030204" pitchFamily="18" charset="0"/>
                      </a:rPr>
                      <m:t>(</m:t>
                    </m:r>
                    <m:r>
                      <a:rPr lang="en-US" sz="1800" b="1" i="1" dirty="0">
                        <a:solidFill>
                          <a:srgbClr val="005AAA"/>
                        </a:solidFill>
                        <a:latin typeface="Cambria Math" panose="02040503050406030204" pitchFamily="18" charset="0"/>
                      </a:rPr>
                      <m:t>𝒖</m:t>
                    </m:r>
                    <m:r>
                      <a:rPr lang="en-US" sz="1800" b="1" i="1" dirty="0">
                        <a:solidFill>
                          <a:srgbClr val="005AAA"/>
                        </a:solidFill>
                        <a:latin typeface="Cambria Math" panose="02040503050406030204" pitchFamily="18" charset="0"/>
                      </a:rPr>
                      <m:t>))</m:t>
                    </m:r>
                  </m:oMath>
                </a14:m>
                <a:r>
                  <a:rPr lang="en-US" sz="1800" b="1" dirty="0">
                    <a:solidFill>
                      <a:srgbClr val="005AAA"/>
                    </a:solidFill>
                    <a:latin typeface="Times New Roman" panose="02020603050405020304" pitchFamily="18" charset="0"/>
                    <a:cs typeface="Times New Roman" panose="02020603050405020304" pitchFamily="18" charset="0"/>
                  </a:rPr>
                  <a:t> time</a:t>
                </a:r>
              </a:p>
            </p:txBody>
          </p:sp>
        </mc:Choice>
        <mc:Fallback xmlns="">
          <p:sp>
            <p:nvSpPr>
              <p:cNvPr id="75" name="文本框 74">
                <a:extLst>
                  <a:ext uri="{FF2B5EF4-FFF2-40B4-BE49-F238E27FC236}">
                    <a16:creationId xmlns:a16="http://schemas.microsoft.com/office/drawing/2014/main" id="{E33AF935-0307-2049-B134-8E65C9E9C8DE}"/>
                  </a:ext>
                </a:extLst>
              </p:cNvPr>
              <p:cNvSpPr txBox="1">
                <a:spLocks noRot="1" noChangeAspect="1" noMove="1" noResize="1" noEditPoints="1" noAdjustHandles="1" noChangeArrowheads="1" noChangeShapeType="1" noTextEdit="1"/>
              </p:cNvSpPr>
              <p:nvPr/>
            </p:nvSpPr>
            <p:spPr bwMode="auto">
              <a:xfrm>
                <a:off x="11778373" y="3911883"/>
                <a:ext cx="1379600" cy="645796"/>
              </a:xfrm>
              <a:prstGeom prst="rect">
                <a:avLst/>
              </a:prstGeom>
              <a:blipFill>
                <a:blip r:embed="rId14"/>
                <a:stretch>
                  <a:fillRect l="-3670" b="-13462"/>
                </a:stretch>
              </a:blipFill>
              <a:ln w="9525" algn="ctr">
                <a:noFill/>
                <a:miter lim="800000"/>
                <a:headEnd/>
                <a:tailEnd/>
              </a:ln>
              <a:effectLst/>
            </p:spPr>
            <p:txBody>
              <a:bodyPr/>
              <a:lstStyle/>
              <a:p>
                <a:r>
                  <a:rPr lang="en-US">
                    <a:noFill/>
                  </a:rPr>
                  <a:t> </a:t>
                </a:r>
              </a:p>
            </p:txBody>
          </p:sp>
        </mc:Fallback>
      </mc:AlternateContent>
      <p:sp>
        <p:nvSpPr>
          <p:cNvPr id="76" name="椭圆 75">
            <a:extLst>
              <a:ext uri="{FF2B5EF4-FFF2-40B4-BE49-F238E27FC236}">
                <a16:creationId xmlns:a16="http://schemas.microsoft.com/office/drawing/2014/main" id="{7461B292-D1AC-644F-AC91-8B0A973D78AC}"/>
              </a:ext>
            </a:extLst>
          </p:cNvPr>
          <p:cNvSpPr/>
          <p:nvPr/>
        </p:nvSpPr>
        <p:spPr>
          <a:xfrm flipH="1">
            <a:off x="1068553" y="408309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7" name="直线箭头连接符 76">
            <a:extLst>
              <a:ext uri="{FF2B5EF4-FFF2-40B4-BE49-F238E27FC236}">
                <a16:creationId xmlns:a16="http://schemas.microsoft.com/office/drawing/2014/main" id="{1B41DB63-5D4B-C94C-A7B9-007B7A159DDB}"/>
              </a:ext>
            </a:extLst>
          </p:cNvPr>
          <p:cNvCxnSpPr>
            <a:cxnSpLocks/>
          </p:cNvCxnSpPr>
          <p:nvPr/>
        </p:nvCxnSpPr>
        <p:spPr>
          <a:xfrm flipH="1">
            <a:off x="1371695" y="2772801"/>
            <a:ext cx="1081372" cy="135860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62D13753-7575-7748-A991-E800B19B3AB5}"/>
              </a:ext>
            </a:extLst>
          </p:cNvPr>
          <p:cNvSpPr/>
          <p:nvPr/>
        </p:nvSpPr>
        <p:spPr>
          <a:xfrm flipH="1">
            <a:off x="2453067" y="2584180"/>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5BAF0C-6714-2F4D-9C3C-502DFEF4D275}"/>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D75BAF0C-6714-2F4D-9C3C-502DFEF4D275}"/>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D65C2E9B-93FD-7846-8100-E564404D9223}"/>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80" name="文本框 79">
                <a:extLst>
                  <a:ext uri="{FF2B5EF4-FFF2-40B4-BE49-F238E27FC236}">
                    <a16:creationId xmlns:a16="http://schemas.microsoft.com/office/drawing/2014/main" id="{D65C2E9B-93FD-7846-8100-E564404D9223}"/>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5AF5A738-4F7A-0347-92E5-F67897869475}"/>
                  </a:ext>
                </a:extLst>
              </p:cNvPr>
              <p:cNvSpPr txBox="1"/>
              <p:nvPr/>
            </p:nvSpPr>
            <p:spPr bwMode="auto">
              <a:xfrm>
                <a:off x="10375429" y="6110484"/>
                <a:ext cx="137960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1" i="1" dirty="0">
                        <a:solidFill>
                          <a:srgbClr val="005AAA"/>
                        </a:solidFill>
                        <a:latin typeface="Cambria Math" panose="02040503050406030204" pitchFamily="18" charset="0"/>
                      </a:rPr>
                      <m:t>𝑶</m:t>
                    </m:r>
                    <m:r>
                      <a:rPr lang="en-US" sz="1800" b="1" i="1" dirty="0">
                        <a:solidFill>
                          <a:srgbClr val="005AAA"/>
                        </a:solidFill>
                        <a:latin typeface="Cambria Math" panose="02040503050406030204" pitchFamily="18" charset="0"/>
                      </a:rPr>
                      <m:t>(</m:t>
                    </m:r>
                    <m:r>
                      <a:rPr lang="en-US" sz="1800" b="1" i="1" dirty="0">
                        <a:solidFill>
                          <a:srgbClr val="005AAA"/>
                        </a:solidFill>
                        <a:latin typeface="Cambria Math" panose="02040503050406030204" pitchFamily="18" charset="0"/>
                      </a:rPr>
                      <m:t>𝟏</m:t>
                    </m:r>
                    <m:r>
                      <a:rPr lang="en-US" sz="1800" b="1" i="1" dirty="0">
                        <a:solidFill>
                          <a:srgbClr val="005AAA"/>
                        </a:solidFill>
                        <a:latin typeface="Cambria Math" panose="02040503050406030204" pitchFamily="18" charset="0"/>
                      </a:rPr>
                      <m:t>)</m:t>
                    </m:r>
                  </m:oMath>
                </a14:m>
                <a:r>
                  <a:rPr lang="en-US" sz="1800" b="1" dirty="0">
                    <a:solidFill>
                      <a:srgbClr val="005AAA"/>
                    </a:solidFill>
                    <a:latin typeface="Times New Roman" panose="02020603050405020304" pitchFamily="18" charset="0"/>
                    <a:cs typeface="Times New Roman" panose="02020603050405020304" pitchFamily="18" charset="0"/>
                  </a:rPr>
                  <a:t> time</a:t>
                </a:r>
              </a:p>
            </p:txBody>
          </p:sp>
        </mc:Choice>
        <mc:Fallback xmlns="">
          <p:sp>
            <p:nvSpPr>
              <p:cNvPr id="81" name="文本框 80">
                <a:extLst>
                  <a:ext uri="{FF2B5EF4-FFF2-40B4-BE49-F238E27FC236}">
                    <a16:creationId xmlns:a16="http://schemas.microsoft.com/office/drawing/2014/main" id="{5AF5A738-4F7A-0347-92E5-F67897869475}"/>
                  </a:ext>
                </a:extLst>
              </p:cNvPr>
              <p:cNvSpPr txBox="1">
                <a:spLocks noRot="1" noChangeAspect="1" noMove="1" noResize="1" noEditPoints="1" noAdjustHandles="1" noChangeArrowheads="1" noChangeShapeType="1" noTextEdit="1"/>
              </p:cNvSpPr>
              <p:nvPr/>
            </p:nvSpPr>
            <p:spPr bwMode="auto">
              <a:xfrm>
                <a:off x="10375429" y="6110484"/>
                <a:ext cx="1379600" cy="368797"/>
              </a:xfrm>
              <a:prstGeom prst="rect">
                <a:avLst/>
              </a:prstGeom>
              <a:blipFill>
                <a:blip r:embed="rId17"/>
                <a:stretch>
                  <a:fillRect t="-3226" b="-19355"/>
                </a:stretch>
              </a:blipFill>
              <a:ln w="9525" algn="ctr">
                <a:noFill/>
                <a:miter lim="800000"/>
                <a:headEnd/>
                <a:tailEnd/>
              </a:ln>
              <a:effectLst/>
            </p:spPr>
            <p:txBody>
              <a:bodyPr/>
              <a:lstStyle/>
              <a:p>
                <a:r>
                  <a:rPr lang="en-US">
                    <a:noFill/>
                  </a:rPr>
                  <a:t> </a:t>
                </a:r>
              </a:p>
            </p:txBody>
          </p:sp>
        </mc:Fallback>
      </mc:AlternateContent>
      <p:sp>
        <p:nvSpPr>
          <p:cNvPr id="82" name="弧 81">
            <a:extLst>
              <a:ext uri="{FF2B5EF4-FFF2-40B4-BE49-F238E27FC236}">
                <a16:creationId xmlns:a16="http://schemas.microsoft.com/office/drawing/2014/main" id="{A69CEA0F-EBF3-9E42-B7E5-9499D15E5F58}"/>
              </a:ext>
            </a:extLst>
          </p:cNvPr>
          <p:cNvSpPr/>
          <p:nvPr/>
        </p:nvSpPr>
        <p:spPr>
          <a:xfrm rot="1182634" flipH="1">
            <a:off x="11264540" y="4159669"/>
            <a:ext cx="1872208" cy="1469247"/>
          </a:xfrm>
          <a:prstGeom prst="arc">
            <a:avLst>
              <a:gd name="adj1" fmla="val 19506656"/>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3" name="弧 82">
            <a:extLst>
              <a:ext uri="{FF2B5EF4-FFF2-40B4-BE49-F238E27FC236}">
                <a16:creationId xmlns:a16="http://schemas.microsoft.com/office/drawing/2014/main" id="{69329DEC-1241-B740-8F3B-D03E7B1B9C18}"/>
              </a:ext>
            </a:extLst>
          </p:cNvPr>
          <p:cNvSpPr/>
          <p:nvPr/>
        </p:nvSpPr>
        <p:spPr>
          <a:xfrm rot="19390781" flipH="1" flipV="1">
            <a:off x="9605946" y="4758022"/>
            <a:ext cx="1872208" cy="1469247"/>
          </a:xfrm>
          <a:prstGeom prst="arc">
            <a:avLst>
              <a:gd name="adj1" fmla="val 19506656"/>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E40F36D4-E09E-C747-B4A9-730D6680F815}"/>
                  </a:ext>
                </a:extLst>
              </p:cNvPr>
              <p:cNvSpPr txBox="1"/>
              <p:nvPr/>
            </p:nvSpPr>
            <p:spPr bwMode="auto">
              <a:xfrm>
                <a:off x="1268883" y="2436632"/>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4" name="文本框 83">
                <a:extLst>
                  <a:ext uri="{FF2B5EF4-FFF2-40B4-BE49-F238E27FC236}">
                    <a16:creationId xmlns:a16="http://schemas.microsoft.com/office/drawing/2014/main" id="{E40F36D4-E09E-C747-B4A9-730D6680F815}"/>
                  </a:ext>
                </a:extLst>
              </p:cNvPr>
              <p:cNvSpPr txBox="1">
                <a:spLocks noRot="1" noChangeAspect="1" noMove="1" noResize="1" noEditPoints="1" noAdjustHandles="1" noChangeArrowheads="1" noChangeShapeType="1" noTextEdit="1"/>
              </p:cNvSpPr>
              <p:nvPr/>
            </p:nvSpPr>
            <p:spPr bwMode="auto">
              <a:xfrm>
                <a:off x="1268883" y="2436632"/>
                <a:ext cx="1177360" cy="368797"/>
              </a:xfrm>
              <a:prstGeom prst="rect">
                <a:avLst/>
              </a:prstGeom>
              <a:blipFill>
                <a:blip r:embed="rId1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ABFAB787-1DA2-EA41-8CE3-DBD208EDCAA6}"/>
                  </a:ext>
                </a:extLst>
              </p:cNvPr>
              <p:cNvSpPr txBox="1"/>
              <p:nvPr/>
            </p:nvSpPr>
            <p:spPr bwMode="auto">
              <a:xfrm>
                <a:off x="2439419" y="2094090"/>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5" name="文本框 84">
                <a:extLst>
                  <a:ext uri="{FF2B5EF4-FFF2-40B4-BE49-F238E27FC236}">
                    <a16:creationId xmlns:a16="http://schemas.microsoft.com/office/drawing/2014/main" id="{ABFAB787-1DA2-EA41-8CE3-DBD208EDCAA6}"/>
                  </a:ext>
                </a:extLst>
              </p:cNvPr>
              <p:cNvSpPr txBox="1">
                <a:spLocks noRot="1" noChangeAspect="1" noMove="1" noResize="1" noEditPoints="1" noAdjustHandles="1" noChangeArrowheads="1" noChangeShapeType="1" noTextEdit="1"/>
              </p:cNvSpPr>
              <p:nvPr/>
            </p:nvSpPr>
            <p:spPr bwMode="auto">
              <a:xfrm>
                <a:off x="2439419" y="2094090"/>
                <a:ext cx="1177360" cy="368797"/>
              </a:xfrm>
              <a:prstGeom prst="rect">
                <a:avLst/>
              </a:prstGeom>
              <a:blipFill>
                <a:blip r:embed="rId19"/>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042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750"/>
                                        <p:tgtEl>
                                          <p:spTgt spid="7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down)">
                                      <p:cBhvr>
                                        <p:cTn id="11" dur="750"/>
                                        <p:tgtEl>
                                          <p:spTgt spid="77"/>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heel(1)">
                                      <p:cBhvr>
                                        <p:cTn id="15" dur="75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P spid="78" grpId="0" animBg="1"/>
      <p:bldP spid="81" grpId="0"/>
      <p:bldP spid="82" grpId="0" animBg="1"/>
      <p:bldP spid="83" grpId="0" animBg="1"/>
      <p:bldP spid="84"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 name="AutoShape 10">
            <a:extLst>
              <a:ext uri="{FF2B5EF4-FFF2-40B4-BE49-F238E27FC236}">
                <a16:creationId xmlns:a16="http://schemas.microsoft.com/office/drawing/2014/main" id="{DED5D4C0-5544-3C42-AA3D-85272BAD05F3}"/>
              </a:ext>
            </a:extLst>
          </p:cNvPr>
          <p:cNvSpPr>
            <a:spLocks noChangeArrowheads="1"/>
          </p:cNvSpPr>
          <p:nvPr/>
        </p:nvSpPr>
        <p:spPr bwMode="gray">
          <a:xfrm>
            <a:off x="5182195" y="1654746"/>
            <a:ext cx="7560841" cy="2592288"/>
          </a:xfrm>
          <a:prstGeom prst="roundRect">
            <a:avLst>
              <a:gd name="adj" fmla="val 16667"/>
            </a:avLst>
          </a:prstGeom>
          <a:noFill/>
          <a:ln w="9525">
            <a:noFill/>
            <a:round/>
            <a:headEnd/>
            <a:tailEnd/>
          </a:ln>
          <a:effectLst/>
        </p:spPr>
        <p:txBody>
          <a:bodyPr wrap="square" anchor="t">
            <a:flatTx/>
          </a:bodyPr>
          <a:lstStyle/>
          <a:p>
            <a:pPr marL="360000" lvl="1" indent="-342900" eaLnBrk="0" hangingPunct="0">
              <a:lnSpc>
                <a:spcPct val="120000"/>
              </a:lnSpc>
              <a:spcBef>
                <a:spcPts val="300"/>
              </a:spcBef>
              <a:buClr>
                <a:schemeClr val="tx1"/>
              </a:buClr>
              <a:buSzPct val="80000"/>
              <a:buFont typeface="Wingdings" panose="05000000000000000000" pitchFamily="2" charset="2"/>
              <a:buChar char="l"/>
              <a:defRPr/>
            </a:pP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PageRank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is</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 popular measure of node proximity, which is first proposed by Google to rank web pages. </a:t>
            </a:r>
          </a:p>
          <a:p>
            <a:pPr marL="17100" lvl="1" eaLnBrk="0" hangingPunct="0">
              <a:lnSpc>
                <a:spcPct val="120000"/>
              </a:lnSpc>
              <a:spcBef>
                <a:spcPts val="300"/>
              </a:spcBef>
              <a:buClr>
                <a:schemeClr val="tx1"/>
              </a:buClr>
              <a:buSzPct val="80000"/>
              <a:defRPr/>
            </a:pPr>
            <a:endParaRPr lang="zh-CN" altLang="en-US" sz="7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Wingdings" panose="05000000000000000000" pitchFamily="2" charset="2"/>
              <a:buChar char="l"/>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Basic Idea: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more important web pages are likely to receive more links from other web pages. </a:t>
            </a:r>
          </a:p>
        </p:txBody>
      </p:sp>
      <mc:AlternateContent xmlns:mc="http://schemas.openxmlformats.org/markup-compatibility/2006">
        <mc:Choice xmlns:a14="http://schemas.microsoft.com/office/drawing/2010/main" Requires="a14">
          <p:sp>
            <p:nvSpPr>
              <p:cNvPr id="72" name="AutoShape 10">
                <a:extLst>
                  <a:ext uri="{FF2B5EF4-FFF2-40B4-BE49-F238E27FC236}">
                    <a16:creationId xmlns:a16="http://schemas.microsoft.com/office/drawing/2014/main" id="{209B7230-6CE0-A844-AB7D-9BE2D81620A4}"/>
                  </a:ext>
                </a:extLst>
              </p:cNvPr>
              <p:cNvSpPr>
                <a:spLocks noChangeArrowheads="1"/>
              </p:cNvSpPr>
              <p:nvPr/>
            </p:nvSpPr>
            <p:spPr bwMode="gray">
              <a:xfrm>
                <a:off x="5182195" y="4179223"/>
                <a:ext cx="8052126" cy="3452187"/>
              </a:xfrm>
              <a:prstGeom prst="roundRect">
                <a:avLst>
                  <a:gd name="adj" fmla="val 16667"/>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Definition</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Formula: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𝑃</m:t>
                    </m:r>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𝑛</m:t>
                            </m:r>
                          </m:den>
                        </m:f>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e>
                        </m:acc>
                      </m:e>
                    </m: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360000" lvl="1" indent="-342900" eaLnBrk="0" hangingPunct="0">
                  <a:lnSpc>
                    <a:spcPct val="120000"/>
                  </a:lnSpc>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 PageRank vector, where </a:t>
                </a:r>
                <a14:m>
                  <m:oMath xmlns:m="http://schemas.openxmlformats.org/officeDocument/2006/math">
                    <m:acc>
                      <m:accPr>
                        <m:chr m:val="⃗"/>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𝒖</m:t>
                        </m:r>
                      </m:e>
                    </m:d>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is node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𝒖</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’s PageRank</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p:txBody>
          </p:sp>
        </mc:Choice>
        <mc:Fallback>
          <p:sp>
            <p:nvSpPr>
              <p:cNvPr id="72" name="AutoShape 10">
                <a:extLst>
                  <a:ext uri="{FF2B5EF4-FFF2-40B4-BE49-F238E27FC236}">
                    <a16:creationId xmlns:a16="http://schemas.microsoft.com/office/drawing/2014/main" id="{209B7230-6CE0-A844-AB7D-9BE2D81620A4}"/>
                  </a:ext>
                </a:extLst>
              </p:cNvPr>
              <p:cNvSpPr>
                <a:spLocks noRot="1" noChangeAspect="1" noMove="1" noResize="1" noEditPoints="1" noAdjustHandles="1" noChangeArrowheads="1" noChangeShapeType="1" noTextEdit="1"/>
              </p:cNvSpPr>
              <p:nvPr/>
            </p:nvSpPr>
            <p:spPr bwMode="gray">
              <a:xfrm>
                <a:off x="5182195" y="4179223"/>
                <a:ext cx="8052126" cy="3452187"/>
              </a:xfrm>
              <a:prstGeom prst="roundRect">
                <a:avLst>
                  <a:gd name="adj" fmla="val 16667"/>
                </a:avLst>
              </a:prstGeom>
              <a:blipFill>
                <a:blip r:embed="rId3"/>
                <a:stretch>
                  <a:fillRect/>
                </a:stretch>
              </a:blipFill>
              <a:ln w="9525">
                <a:noFill/>
                <a:round/>
                <a:headEnd/>
                <a:tailEnd/>
              </a:ln>
              <a:effectLst/>
            </p:spPr>
            <p:txBody>
              <a:bodyPr/>
              <a:lstStyle/>
              <a:p>
                <a:r>
                  <a:rPr lang="en-US">
                    <a:noFill/>
                  </a:rPr>
                  <a:t> </a:t>
                </a:r>
              </a:p>
            </p:txBody>
          </p:sp>
        </mc:Fallback>
      </mc:AlternateContent>
      <p:grpSp>
        <p:nvGrpSpPr>
          <p:cNvPr id="71" name="组合 70">
            <a:extLst>
              <a:ext uri="{FF2B5EF4-FFF2-40B4-BE49-F238E27FC236}">
                <a16:creationId xmlns:a16="http://schemas.microsoft.com/office/drawing/2014/main" id="{645EED32-6160-9642-8A81-F482673F0659}"/>
              </a:ext>
            </a:extLst>
          </p:cNvPr>
          <p:cNvGrpSpPr/>
          <p:nvPr/>
        </p:nvGrpSpPr>
        <p:grpSpPr>
          <a:xfrm>
            <a:off x="1311602" y="4862118"/>
            <a:ext cx="3033859" cy="1545157"/>
            <a:chOff x="1221755" y="4942892"/>
            <a:chExt cx="2952328" cy="1608398"/>
          </a:xfrm>
        </p:grpSpPr>
        <p:sp>
          <p:nvSpPr>
            <p:cNvPr id="6" name="椭圆 5">
              <a:extLst>
                <a:ext uri="{FF2B5EF4-FFF2-40B4-BE49-F238E27FC236}">
                  <a16:creationId xmlns:a16="http://schemas.microsoft.com/office/drawing/2014/main" id="{C33B7945-5659-BE4B-B3D6-8C63F78B208C}"/>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 name="椭圆 6">
              <a:extLst>
                <a:ext uri="{FF2B5EF4-FFF2-40B4-BE49-F238E27FC236}">
                  <a16:creationId xmlns:a16="http://schemas.microsoft.com/office/drawing/2014/main" id="{318BE862-67BB-4E42-A7ED-625B7E0A74D8}"/>
                </a:ext>
              </a:extLst>
            </p:cNvPr>
            <p:cNvSpPr/>
            <p:nvPr/>
          </p:nvSpPr>
          <p:spPr bwMode="auto">
            <a:xfrm>
              <a:off x="3132848" y="562900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9" name="椭圆 8">
              <a:extLst>
                <a:ext uri="{FF2B5EF4-FFF2-40B4-BE49-F238E27FC236}">
                  <a16:creationId xmlns:a16="http://schemas.microsoft.com/office/drawing/2014/main" id="{8ABEDC64-CF15-6D48-A666-5A3542CE0630}"/>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2" name="椭圆 11">
              <a:extLst>
                <a:ext uri="{FF2B5EF4-FFF2-40B4-BE49-F238E27FC236}">
                  <a16:creationId xmlns:a16="http://schemas.microsoft.com/office/drawing/2014/main" id="{4F3C7926-1994-1444-AA3D-024B09CD663E}"/>
                </a:ext>
              </a:extLst>
            </p:cNvPr>
            <p:cNvSpPr/>
            <p:nvPr/>
          </p:nvSpPr>
          <p:spPr bwMode="auto">
            <a:xfrm>
              <a:off x="3977445" y="5590964"/>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4" name="椭圆 13">
              <a:extLst>
                <a:ext uri="{FF2B5EF4-FFF2-40B4-BE49-F238E27FC236}">
                  <a16:creationId xmlns:a16="http://schemas.microsoft.com/office/drawing/2014/main" id="{E2833B10-4559-9F40-BE0E-DBF8B476181B}"/>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15" name="直线连接符 14">
              <a:extLst>
                <a:ext uri="{FF2B5EF4-FFF2-40B4-BE49-F238E27FC236}">
                  <a16:creationId xmlns:a16="http://schemas.microsoft.com/office/drawing/2014/main" id="{DD09BD9D-EFAA-244D-92A3-64864A0A76C3}"/>
                </a:ext>
              </a:extLst>
            </p:cNvPr>
            <p:cNvCxnSpPr>
              <a:cxnSpLocks/>
              <a:stCxn id="20" idx="7"/>
              <a:endCxn id="14"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16" name="椭圆 15">
              <a:extLst>
                <a:ext uri="{FF2B5EF4-FFF2-40B4-BE49-F238E27FC236}">
                  <a16:creationId xmlns:a16="http://schemas.microsoft.com/office/drawing/2014/main" id="{E93B5421-C348-A34D-9DFD-13D3CAE1977E}"/>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8" name="椭圆 17">
              <a:extLst>
                <a:ext uri="{FF2B5EF4-FFF2-40B4-BE49-F238E27FC236}">
                  <a16:creationId xmlns:a16="http://schemas.microsoft.com/office/drawing/2014/main" id="{D9D729D1-89D9-8647-9E9C-53A96C292879}"/>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9" name="椭圆 18">
              <a:extLst>
                <a:ext uri="{FF2B5EF4-FFF2-40B4-BE49-F238E27FC236}">
                  <a16:creationId xmlns:a16="http://schemas.microsoft.com/office/drawing/2014/main" id="{EE8BC4C4-B338-6748-A7D9-0D712410B00B}"/>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20" name="椭圆 19">
              <a:extLst>
                <a:ext uri="{FF2B5EF4-FFF2-40B4-BE49-F238E27FC236}">
                  <a16:creationId xmlns:a16="http://schemas.microsoft.com/office/drawing/2014/main" id="{0EDAFA17-29B4-1C46-824D-4858E4EE6E68}"/>
                </a:ext>
              </a:extLst>
            </p:cNvPr>
            <p:cNvSpPr/>
            <p:nvPr/>
          </p:nvSpPr>
          <p:spPr bwMode="auto">
            <a:xfrm>
              <a:off x="2253430" y="4989505"/>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22" name="直线连接符 21">
              <a:extLst>
                <a:ext uri="{FF2B5EF4-FFF2-40B4-BE49-F238E27FC236}">
                  <a16:creationId xmlns:a16="http://schemas.microsoft.com/office/drawing/2014/main" id="{9D884CB9-8062-5C4C-B988-58124EFBDAEC}"/>
                </a:ext>
              </a:extLst>
            </p:cNvPr>
            <p:cNvCxnSpPr>
              <a:cxnSpLocks/>
              <a:stCxn id="20" idx="5"/>
              <a:endCxn id="7"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38" name="直线连接符 37">
              <a:extLst>
                <a:ext uri="{FF2B5EF4-FFF2-40B4-BE49-F238E27FC236}">
                  <a16:creationId xmlns:a16="http://schemas.microsoft.com/office/drawing/2014/main" id="{507C889B-1291-144A-B7C0-EE2E4C76AEA2}"/>
                </a:ext>
              </a:extLst>
            </p:cNvPr>
            <p:cNvCxnSpPr>
              <a:cxnSpLocks/>
              <a:stCxn id="7" idx="6"/>
              <a:endCxn id="12"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42" name="椭圆 41">
              <a:extLst>
                <a:ext uri="{FF2B5EF4-FFF2-40B4-BE49-F238E27FC236}">
                  <a16:creationId xmlns:a16="http://schemas.microsoft.com/office/drawing/2014/main" id="{953FCE1E-C466-B44D-B3CC-EA086823AE8C}"/>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43" name="直线连接符 42">
              <a:extLst>
                <a:ext uri="{FF2B5EF4-FFF2-40B4-BE49-F238E27FC236}">
                  <a16:creationId xmlns:a16="http://schemas.microsoft.com/office/drawing/2014/main" id="{C048A61B-AC8E-E24B-8844-EC20586542BF}"/>
                </a:ext>
              </a:extLst>
            </p:cNvPr>
            <p:cNvCxnSpPr>
              <a:cxnSpLocks/>
              <a:stCxn id="7" idx="5"/>
              <a:endCxn id="42"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46" name="直线连接符 45">
              <a:extLst>
                <a:ext uri="{FF2B5EF4-FFF2-40B4-BE49-F238E27FC236}">
                  <a16:creationId xmlns:a16="http://schemas.microsoft.com/office/drawing/2014/main" id="{486B64D3-6F7E-4C47-AB27-EBF4806B34D1}"/>
                </a:ext>
              </a:extLst>
            </p:cNvPr>
            <p:cNvCxnSpPr>
              <a:cxnSpLocks/>
              <a:stCxn id="7" idx="4"/>
              <a:endCxn id="9"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49" name="直线连接符 48">
              <a:extLst>
                <a:ext uri="{FF2B5EF4-FFF2-40B4-BE49-F238E27FC236}">
                  <a16:creationId xmlns:a16="http://schemas.microsoft.com/office/drawing/2014/main" id="{EE0A5ED8-C851-8741-AD80-D3AA54DAED5C}"/>
                </a:ext>
              </a:extLst>
            </p:cNvPr>
            <p:cNvCxnSpPr>
              <a:cxnSpLocks/>
              <a:stCxn id="7" idx="3"/>
              <a:endCxn id="18"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2" name="直线连接符 51">
              <a:extLst>
                <a:ext uri="{FF2B5EF4-FFF2-40B4-BE49-F238E27FC236}">
                  <a16:creationId xmlns:a16="http://schemas.microsoft.com/office/drawing/2014/main" id="{F1E0BA12-F5C5-A847-A15B-C77D2C552ECB}"/>
                </a:ext>
              </a:extLst>
            </p:cNvPr>
            <p:cNvCxnSpPr>
              <a:cxnSpLocks/>
              <a:stCxn id="7" idx="3"/>
              <a:endCxn id="19"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5" name="直线连接符 54">
              <a:extLst>
                <a:ext uri="{FF2B5EF4-FFF2-40B4-BE49-F238E27FC236}">
                  <a16:creationId xmlns:a16="http://schemas.microsoft.com/office/drawing/2014/main" id="{936F3C4F-F0C0-D843-844E-5DB04869669E}"/>
                </a:ext>
              </a:extLst>
            </p:cNvPr>
            <p:cNvCxnSpPr>
              <a:cxnSpLocks/>
              <a:stCxn id="20" idx="4"/>
              <a:endCxn id="19"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8" name="直线连接符 57">
              <a:extLst>
                <a:ext uri="{FF2B5EF4-FFF2-40B4-BE49-F238E27FC236}">
                  <a16:creationId xmlns:a16="http://schemas.microsoft.com/office/drawing/2014/main" id="{01BE1E5A-DB88-A74B-9F75-0175CD5FFD41}"/>
                </a:ext>
              </a:extLst>
            </p:cNvPr>
            <p:cNvCxnSpPr>
              <a:cxnSpLocks/>
              <a:stCxn id="20" idx="2"/>
              <a:endCxn id="16"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1" name="直线连接符 60">
              <a:extLst>
                <a:ext uri="{FF2B5EF4-FFF2-40B4-BE49-F238E27FC236}">
                  <a16:creationId xmlns:a16="http://schemas.microsoft.com/office/drawing/2014/main" id="{DADEDB5E-40D1-C044-8D38-E389167D60B8}"/>
                </a:ext>
              </a:extLst>
            </p:cNvPr>
            <p:cNvCxnSpPr>
              <a:cxnSpLocks/>
              <a:stCxn id="20" idx="3"/>
              <a:endCxn id="6"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4" name="直线连接符 63">
              <a:extLst>
                <a:ext uri="{FF2B5EF4-FFF2-40B4-BE49-F238E27FC236}">
                  <a16:creationId xmlns:a16="http://schemas.microsoft.com/office/drawing/2014/main" id="{556A62C1-BBA8-4142-AE79-49EA92EC62A0}"/>
                </a:ext>
              </a:extLst>
            </p:cNvPr>
            <p:cNvCxnSpPr>
              <a:cxnSpLocks/>
              <a:stCxn id="16" idx="5"/>
              <a:endCxn id="6"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8" name="直线连接符 67">
              <a:extLst>
                <a:ext uri="{FF2B5EF4-FFF2-40B4-BE49-F238E27FC236}">
                  <a16:creationId xmlns:a16="http://schemas.microsoft.com/office/drawing/2014/main" id="{30EC6292-6A8E-F840-A4D7-00413FAE75D3}"/>
                </a:ext>
              </a:extLst>
            </p:cNvPr>
            <p:cNvCxnSpPr>
              <a:cxnSpLocks/>
              <a:stCxn id="6" idx="6"/>
              <a:endCxn id="7"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5663720F-6BFC-2544-AC68-C42058BBBAB7}"/>
                  </a:ext>
                </a:extLst>
              </p:cNvPr>
              <p:cNvSpPr txBox="1"/>
              <p:nvPr/>
            </p:nvSpPr>
            <p:spPr bwMode="auto">
              <a:xfrm>
                <a:off x="2284301" y="4607075"/>
                <a:ext cx="216009"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75" name="文本框 74">
                <a:extLst>
                  <a:ext uri="{FF2B5EF4-FFF2-40B4-BE49-F238E27FC236}">
                    <a16:creationId xmlns:a16="http://schemas.microsoft.com/office/drawing/2014/main" id="{5663720F-6BFC-2544-AC68-C42058BBBAB7}"/>
                  </a:ext>
                </a:extLst>
              </p:cNvPr>
              <p:cNvSpPr txBox="1">
                <a:spLocks noRot="1" noChangeAspect="1" noMove="1" noResize="1" noEditPoints="1" noAdjustHandles="1" noChangeArrowheads="1" noChangeShapeType="1" noTextEdit="1"/>
              </p:cNvSpPr>
              <p:nvPr/>
            </p:nvSpPr>
            <p:spPr bwMode="auto">
              <a:xfrm>
                <a:off x="2284301" y="4607075"/>
                <a:ext cx="216009" cy="271376"/>
              </a:xfrm>
              <a:prstGeom prst="rect">
                <a:avLst/>
              </a:prstGeom>
              <a:blipFill>
                <a:blip r:embed="rId4"/>
                <a:stretch>
                  <a:fillRect l="-17647" r="-17647" b="-909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A948E7AD-E5A0-E347-92EA-57A67C31CD6F}"/>
                  </a:ext>
                </a:extLst>
              </p:cNvPr>
              <p:cNvSpPr txBox="1"/>
              <p:nvPr/>
            </p:nvSpPr>
            <p:spPr bwMode="auto">
              <a:xfrm>
                <a:off x="4364945" y="5257587"/>
                <a:ext cx="187018"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76" name="文本框 75">
                <a:extLst>
                  <a:ext uri="{FF2B5EF4-FFF2-40B4-BE49-F238E27FC236}">
                    <a16:creationId xmlns:a16="http://schemas.microsoft.com/office/drawing/2014/main" id="{A948E7AD-E5A0-E347-92EA-57A67C31CD6F}"/>
                  </a:ext>
                </a:extLst>
              </p:cNvPr>
              <p:cNvSpPr txBox="1">
                <a:spLocks noRot="1" noChangeAspect="1" noMove="1" noResize="1" noEditPoints="1" noAdjustHandles="1" noChangeArrowheads="1" noChangeShapeType="1" noTextEdit="1"/>
              </p:cNvSpPr>
              <p:nvPr/>
            </p:nvSpPr>
            <p:spPr bwMode="auto">
              <a:xfrm>
                <a:off x="4364945" y="5257587"/>
                <a:ext cx="187018" cy="271376"/>
              </a:xfrm>
              <a:prstGeom prst="rect">
                <a:avLst/>
              </a:prstGeom>
              <a:blipFill>
                <a:blip r:embed="rId5"/>
                <a:stretch>
                  <a:fillRect l="-12500" r="-6250" b="-4348"/>
                </a:stretch>
              </a:blipFill>
              <a:ln w="9525" algn="ctr">
                <a:noFill/>
                <a:miter lim="800000"/>
                <a:headEnd/>
                <a:tailEnd/>
              </a:ln>
              <a:effectLst/>
            </p:spPr>
            <p:txBody>
              <a:bodyPr/>
              <a:lstStyle/>
              <a:p>
                <a:r>
                  <a:rPr lang="en-US">
                    <a:noFill/>
                  </a:rPr>
                  <a:t> </a:t>
                </a:r>
              </a:p>
            </p:txBody>
          </p:sp>
        </mc:Fallback>
      </mc:AlternateContent>
      <p:grpSp>
        <p:nvGrpSpPr>
          <p:cNvPr id="84" name="组合 83">
            <a:extLst>
              <a:ext uri="{FF2B5EF4-FFF2-40B4-BE49-F238E27FC236}">
                <a16:creationId xmlns:a16="http://schemas.microsoft.com/office/drawing/2014/main" id="{F82700EE-0421-FD44-9059-407BC63BC415}"/>
              </a:ext>
            </a:extLst>
          </p:cNvPr>
          <p:cNvGrpSpPr/>
          <p:nvPr/>
        </p:nvGrpSpPr>
        <p:grpSpPr>
          <a:xfrm>
            <a:off x="1365771" y="1927573"/>
            <a:ext cx="3064326" cy="1724789"/>
            <a:chOff x="6620580" y="2539710"/>
            <a:chExt cx="5114455" cy="3905481"/>
          </a:xfrm>
        </p:grpSpPr>
        <p:pic>
          <p:nvPicPr>
            <p:cNvPr id="85" name="图形 84" descr="文档">
              <a:extLst>
                <a:ext uri="{FF2B5EF4-FFF2-40B4-BE49-F238E27FC236}">
                  <a16:creationId xmlns:a16="http://schemas.microsoft.com/office/drawing/2014/main" id="{404223F1-50CB-2244-8EE5-5DE0D7CFDF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03649" y="2539710"/>
              <a:ext cx="1512168" cy="1512168"/>
            </a:xfrm>
            <a:prstGeom prst="rect">
              <a:avLst/>
            </a:prstGeom>
          </p:spPr>
        </p:pic>
        <p:pic>
          <p:nvPicPr>
            <p:cNvPr id="86" name="图形 85" descr="文档">
              <a:extLst>
                <a:ext uri="{FF2B5EF4-FFF2-40B4-BE49-F238E27FC236}">
                  <a16:creationId xmlns:a16="http://schemas.microsoft.com/office/drawing/2014/main" id="{B590A230-2D7C-7A4B-A685-FA18A6C203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0710" y="2733050"/>
              <a:ext cx="861628" cy="861628"/>
            </a:xfrm>
            <a:prstGeom prst="rect">
              <a:avLst/>
            </a:prstGeom>
          </p:spPr>
        </p:pic>
        <p:pic>
          <p:nvPicPr>
            <p:cNvPr id="87" name="图形 86" descr="文档">
              <a:extLst>
                <a:ext uri="{FF2B5EF4-FFF2-40B4-BE49-F238E27FC236}">
                  <a16:creationId xmlns:a16="http://schemas.microsoft.com/office/drawing/2014/main" id="{D181BE40-9FEC-E64E-B458-F36CD1FAE9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2021" y="4639249"/>
              <a:ext cx="861628" cy="861628"/>
            </a:xfrm>
            <a:prstGeom prst="rect">
              <a:avLst/>
            </a:prstGeom>
          </p:spPr>
        </p:pic>
        <p:pic>
          <p:nvPicPr>
            <p:cNvPr id="88" name="图形 87" descr="文档">
              <a:extLst>
                <a:ext uri="{FF2B5EF4-FFF2-40B4-BE49-F238E27FC236}">
                  <a16:creationId xmlns:a16="http://schemas.microsoft.com/office/drawing/2014/main" id="{151DEAD5-675F-7745-9866-3C007D3E67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0606" y="4161366"/>
              <a:ext cx="1128712" cy="1128712"/>
            </a:xfrm>
            <a:prstGeom prst="rect">
              <a:avLst/>
            </a:prstGeom>
          </p:spPr>
        </p:pic>
        <p:pic>
          <p:nvPicPr>
            <p:cNvPr id="89" name="图形 88" descr="文档">
              <a:extLst>
                <a:ext uri="{FF2B5EF4-FFF2-40B4-BE49-F238E27FC236}">
                  <a16:creationId xmlns:a16="http://schemas.microsoft.com/office/drawing/2014/main" id="{84EC5312-55ED-DF4D-A309-FED9A8D6D7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52774" y="3958661"/>
              <a:ext cx="582261" cy="582261"/>
            </a:xfrm>
            <a:prstGeom prst="rect">
              <a:avLst/>
            </a:prstGeom>
          </p:spPr>
        </p:pic>
        <p:pic>
          <p:nvPicPr>
            <p:cNvPr id="90" name="图形 89" descr="文档">
              <a:extLst>
                <a:ext uri="{FF2B5EF4-FFF2-40B4-BE49-F238E27FC236}">
                  <a16:creationId xmlns:a16="http://schemas.microsoft.com/office/drawing/2014/main" id="{FAD6D09A-701C-1248-A488-34F2F4514F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8178" y="5492689"/>
              <a:ext cx="582261" cy="582261"/>
            </a:xfrm>
            <a:prstGeom prst="rect">
              <a:avLst/>
            </a:prstGeom>
          </p:spPr>
        </p:pic>
        <p:pic>
          <p:nvPicPr>
            <p:cNvPr id="91" name="图形 90" descr="文档">
              <a:extLst>
                <a:ext uri="{FF2B5EF4-FFF2-40B4-BE49-F238E27FC236}">
                  <a16:creationId xmlns:a16="http://schemas.microsoft.com/office/drawing/2014/main" id="{F6E42D5E-226A-3A44-86BA-53DD3A4EE2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71142" y="5862930"/>
              <a:ext cx="582261" cy="582261"/>
            </a:xfrm>
            <a:prstGeom prst="rect">
              <a:avLst/>
            </a:prstGeom>
          </p:spPr>
        </p:pic>
        <p:pic>
          <p:nvPicPr>
            <p:cNvPr id="92" name="图形 91" descr="文档">
              <a:extLst>
                <a:ext uri="{FF2B5EF4-FFF2-40B4-BE49-F238E27FC236}">
                  <a16:creationId xmlns:a16="http://schemas.microsoft.com/office/drawing/2014/main" id="{A628C36F-5B78-9548-8AD8-B86CEF9A85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95937" y="5712717"/>
              <a:ext cx="582261" cy="582261"/>
            </a:xfrm>
            <a:prstGeom prst="rect">
              <a:avLst/>
            </a:prstGeom>
          </p:spPr>
        </p:pic>
        <p:pic>
          <p:nvPicPr>
            <p:cNvPr id="93" name="图形 92" descr="文档">
              <a:extLst>
                <a:ext uri="{FF2B5EF4-FFF2-40B4-BE49-F238E27FC236}">
                  <a16:creationId xmlns:a16="http://schemas.microsoft.com/office/drawing/2014/main" id="{8609B26F-3E14-5649-8107-C1B49FDE82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52774" y="4875524"/>
              <a:ext cx="582261" cy="582261"/>
            </a:xfrm>
            <a:prstGeom prst="rect">
              <a:avLst/>
            </a:prstGeom>
          </p:spPr>
        </p:pic>
        <p:cxnSp>
          <p:nvCxnSpPr>
            <p:cNvPr id="94" name="直线箭头连接符 93">
              <a:extLst>
                <a:ext uri="{FF2B5EF4-FFF2-40B4-BE49-F238E27FC236}">
                  <a16:creationId xmlns:a16="http://schemas.microsoft.com/office/drawing/2014/main" id="{356E2037-3AE9-5646-B562-597D3E194BDE}"/>
                </a:ext>
              </a:extLst>
            </p:cNvPr>
            <p:cNvCxnSpPr>
              <a:cxnSpLocks/>
            </p:cNvCxnSpPr>
            <p:nvPr/>
          </p:nvCxnSpPr>
          <p:spPr>
            <a:xfrm flipV="1">
              <a:off x="9257150" y="5035159"/>
              <a:ext cx="420304" cy="422626"/>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5" name="直线箭头连接符 94">
              <a:extLst>
                <a:ext uri="{FF2B5EF4-FFF2-40B4-BE49-F238E27FC236}">
                  <a16:creationId xmlns:a16="http://schemas.microsoft.com/office/drawing/2014/main" id="{FDD7EF49-BBB7-3A42-90B8-75B0E65FFEB0}"/>
                </a:ext>
              </a:extLst>
            </p:cNvPr>
            <p:cNvCxnSpPr>
              <a:cxnSpLocks/>
            </p:cNvCxnSpPr>
            <p:nvPr/>
          </p:nvCxnSpPr>
          <p:spPr>
            <a:xfrm flipV="1">
              <a:off x="10071390" y="5281410"/>
              <a:ext cx="0" cy="537782"/>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6" name="直线箭头连接符 95">
              <a:extLst>
                <a:ext uri="{FF2B5EF4-FFF2-40B4-BE49-F238E27FC236}">
                  <a16:creationId xmlns:a16="http://schemas.microsoft.com/office/drawing/2014/main" id="{9C94FF17-E44E-944B-835C-884FFF04400E}"/>
                </a:ext>
              </a:extLst>
            </p:cNvPr>
            <p:cNvCxnSpPr>
              <a:cxnSpLocks/>
            </p:cNvCxnSpPr>
            <p:nvPr/>
          </p:nvCxnSpPr>
          <p:spPr>
            <a:xfrm flipH="1" flipV="1">
              <a:off x="10532934" y="5290080"/>
              <a:ext cx="236384" cy="2992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7" name="直线箭头连接符 96">
              <a:extLst>
                <a:ext uri="{FF2B5EF4-FFF2-40B4-BE49-F238E27FC236}">
                  <a16:creationId xmlns:a16="http://schemas.microsoft.com/office/drawing/2014/main" id="{40819E6F-9FD4-FE44-BA58-C61D23A848CB}"/>
                </a:ext>
              </a:extLst>
            </p:cNvPr>
            <p:cNvCxnSpPr>
              <a:cxnSpLocks/>
              <a:stCxn id="93" idx="1"/>
            </p:cNvCxnSpPr>
            <p:nvPr/>
          </p:nvCxnSpPr>
          <p:spPr>
            <a:xfrm flipH="1" flipV="1">
              <a:off x="10651126" y="4955141"/>
              <a:ext cx="501648" cy="2115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8" name="直线箭头连接符 97">
              <a:extLst>
                <a:ext uri="{FF2B5EF4-FFF2-40B4-BE49-F238E27FC236}">
                  <a16:creationId xmlns:a16="http://schemas.microsoft.com/office/drawing/2014/main" id="{748A1965-9EA0-D448-A094-0781294D9485}"/>
                </a:ext>
              </a:extLst>
            </p:cNvPr>
            <p:cNvCxnSpPr>
              <a:cxnSpLocks/>
            </p:cNvCxnSpPr>
            <p:nvPr/>
          </p:nvCxnSpPr>
          <p:spPr>
            <a:xfrm flipH="1">
              <a:off x="10623929" y="4372880"/>
              <a:ext cx="563287" cy="291077"/>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9" name="直线箭头连接符 98">
              <a:extLst>
                <a:ext uri="{FF2B5EF4-FFF2-40B4-BE49-F238E27FC236}">
                  <a16:creationId xmlns:a16="http://schemas.microsoft.com/office/drawing/2014/main" id="{03AEC363-7AB7-924B-97E8-727C7FFBBD5D}"/>
                </a:ext>
              </a:extLst>
            </p:cNvPr>
            <p:cNvCxnSpPr>
              <a:cxnSpLocks/>
              <a:endCxn id="85" idx="2"/>
            </p:cNvCxnSpPr>
            <p:nvPr/>
          </p:nvCxnSpPr>
          <p:spPr>
            <a:xfrm flipH="1" flipV="1">
              <a:off x="8859733" y="4051878"/>
              <a:ext cx="198612" cy="1387809"/>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0" name="直线箭头连接符 99">
              <a:extLst>
                <a:ext uri="{FF2B5EF4-FFF2-40B4-BE49-F238E27FC236}">
                  <a16:creationId xmlns:a16="http://schemas.microsoft.com/office/drawing/2014/main" id="{690DB4DD-61C9-9549-A35B-0F98D659F91D}"/>
                </a:ext>
              </a:extLst>
            </p:cNvPr>
            <p:cNvCxnSpPr>
              <a:cxnSpLocks/>
            </p:cNvCxnSpPr>
            <p:nvPr/>
          </p:nvCxnSpPr>
          <p:spPr>
            <a:xfrm flipH="1" flipV="1">
              <a:off x="9441801" y="3666365"/>
              <a:ext cx="483944" cy="49500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1" name="直线箭头连接符 100">
              <a:extLst>
                <a:ext uri="{FF2B5EF4-FFF2-40B4-BE49-F238E27FC236}">
                  <a16:creationId xmlns:a16="http://schemas.microsoft.com/office/drawing/2014/main" id="{9570488B-098E-E542-9513-43B5EA2C4187}"/>
                </a:ext>
              </a:extLst>
            </p:cNvPr>
            <p:cNvCxnSpPr>
              <a:cxnSpLocks/>
              <a:stCxn id="88" idx="1"/>
              <a:endCxn id="87" idx="3"/>
            </p:cNvCxnSpPr>
            <p:nvPr/>
          </p:nvCxnSpPr>
          <p:spPr>
            <a:xfrm flipH="1">
              <a:off x="8103649" y="4725722"/>
              <a:ext cx="1536957" cy="34434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2" name="直线箭头连接符 101">
              <a:extLst>
                <a:ext uri="{FF2B5EF4-FFF2-40B4-BE49-F238E27FC236}">
                  <a16:creationId xmlns:a16="http://schemas.microsoft.com/office/drawing/2014/main" id="{7B903EB9-B63F-8E4C-BE7A-9335616AA2DA}"/>
                </a:ext>
              </a:extLst>
            </p:cNvPr>
            <p:cNvCxnSpPr>
              <a:cxnSpLocks/>
              <a:stCxn id="87" idx="0"/>
            </p:cNvCxnSpPr>
            <p:nvPr/>
          </p:nvCxnSpPr>
          <p:spPr>
            <a:xfrm flipV="1">
              <a:off x="7672835" y="3868834"/>
              <a:ext cx="616555" cy="770415"/>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pic>
          <p:nvPicPr>
            <p:cNvPr id="103" name="图形 102" descr="文档">
              <a:extLst>
                <a:ext uri="{FF2B5EF4-FFF2-40B4-BE49-F238E27FC236}">
                  <a16:creationId xmlns:a16="http://schemas.microsoft.com/office/drawing/2014/main" id="{F7FDB5D3-F5E0-3E4E-B3D2-722DC0B10B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20580" y="3528657"/>
              <a:ext cx="770415" cy="770415"/>
            </a:xfrm>
            <a:prstGeom prst="rect">
              <a:avLst/>
            </a:prstGeom>
          </p:spPr>
        </p:pic>
        <p:cxnSp>
          <p:nvCxnSpPr>
            <p:cNvPr id="104" name="直线箭头连接符 103">
              <a:extLst>
                <a:ext uri="{FF2B5EF4-FFF2-40B4-BE49-F238E27FC236}">
                  <a16:creationId xmlns:a16="http://schemas.microsoft.com/office/drawing/2014/main" id="{6AE35963-F4C5-CC4C-AAC6-4F6B7E973017}"/>
                </a:ext>
              </a:extLst>
            </p:cNvPr>
            <p:cNvCxnSpPr>
              <a:cxnSpLocks/>
            </p:cNvCxnSpPr>
            <p:nvPr/>
          </p:nvCxnSpPr>
          <p:spPr>
            <a:xfrm flipH="1" flipV="1">
              <a:off x="7125017" y="4350762"/>
              <a:ext cx="250481" cy="288487"/>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5" name="直线箭头连接符 104">
              <a:extLst>
                <a:ext uri="{FF2B5EF4-FFF2-40B4-BE49-F238E27FC236}">
                  <a16:creationId xmlns:a16="http://schemas.microsoft.com/office/drawing/2014/main" id="{90EF6471-D860-A548-A675-B38F38556741}"/>
                </a:ext>
              </a:extLst>
            </p:cNvPr>
            <p:cNvCxnSpPr>
              <a:cxnSpLocks/>
              <a:endCxn id="85" idx="3"/>
            </p:cNvCxnSpPr>
            <p:nvPr/>
          </p:nvCxnSpPr>
          <p:spPr>
            <a:xfrm flipH="1">
              <a:off x="9615817" y="3295794"/>
              <a:ext cx="693384" cy="0"/>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6" name="直线箭头连接符 105">
              <a:extLst>
                <a:ext uri="{FF2B5EF4-FFF2-40B4-BE49-F238E27FC236}">
                  <a16:creationId xmlns:a16="http://schemas.microsoft.com/office/drawing/2014/main" id="{863AE7DD-7286-9546-B28B-FDE313D9F66D}"/>
                </a:ext>
              </a:extLst>
            </p:cNvPr>
            <p:cNvCxnSpPr>
              <a:cxnSpLocks/>
            </p:cNvCxnSpPr>
            <p:nvPr/>
          </p:nvCxnSpPr>
          <p:spPr>
            <a:xfrm flipV="1">
              <a:off x="7390995" y="3383394"/>
              <a:ext cx="898395" cy="407402"/>
            </a:xfrm>
            <a:prstGeom prst="straightConnector1">
              <a:avLst/>
            </a:prstGeom>
            <a:ln w="28575">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231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027CA4FB-8650-8D41-9973-D997A5C78153}"/>
                  </a:ext>
                </a:extLst>
              </p:cNvPr>
              <p:cNvSpPr txBox="1"/>
              <p:nvPr/>
            </p:nvSpPr>
            <p:spPr>
              <a:xfrm>
                <a:off x="5100390" y="2086794"/>
                <a:ext cx="8037625" cy="2246769"/>
              </a:xfrm>
              <a:prstGeom prst="rect">
                <a:avLst/>
              </a:prstGeom>
              <a:noFill/>
            </p:spPr>
            <p:txBody>
              <a:bodyPr wrap="square" rtlCol="0">
                <a:spAutoFit/>
              </a:bodyPr>
              <a:lstStyle/>
              <a:p>
                <a:pPr marL="342900" indent="-342900">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Candidate set </a:t>
                </a:r>
                <a14:m>
                  <m:oMath xmlns:m="http://schemas.openxmlformats.org/officeDocument/2006/math">
                    <m:r>
                      <a:rPr lang="en-US" altLang="zh-CN" b="1" i="1">
                        <a:latin typeface="Cambria Math" panose="02040503050406030204" pitchFamily="18" charset="0"/>
                        <a:ea typeface="Cambria Math" panose="02040503050406030204" pitchFamily="18" charset="0"/>
                        <a:cs typeface="Times New Roman" panose="02020603050405020304" pitchFamily="18" charset="0"/>
                      </a:rPr>
                      <m:t>𝓒</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d>
                          <m:d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𝑣</m:t>
                            </m:r>
                          </m:e>
                        </m:d>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𝐸</m:t>
                        </m:r>
                        <m:r>
                          <a:rPr lang="en-US" altLang="zh-CN" i="1">
                            <a:latin typeface="Cambria Math" panose="02040503050406030204" pitchFamily="18" charset="0"/>
                            <a:ea typeface="Cambria Math" panose="02040503050406030204" pitchFamily="18" charset="0"/>
                            <a:cs typeface="Times New Roman" panose="02020603050405020304" pitchFamily="18" charset="0"/>
                          </a:rPr>
                          <m:t> </m:t>
                        </m:r>
                      </m:e>
                    </m:d>
                    <m:r>
                      <a:rPr lang="en-US" altLang="zh-CN"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Math" panose="02040503050406030204" pitchFamily="18" charset="0"/>
                            <a:cs typeface="Times New Roman" panose="02020603050405020304" pitchFamily="18" charset="0"/>
                          </a:rPr>
                          <m:t>𝑅</m:t>
                        </m:r>
                      </m:e>
                      <m:sub>
                        <m:r>
                          <a:rPr lang="en-US" altLang="zh-CN" i="1">
                            <a:latin typeface="Cambria Math" panose="02040503050406030204" pitchFamily="18" charset="0"/>
                            <a:ea typeface="Cambria Math" panose="02040503050406030204" pitchFamily="18" charset="0"/>
                            <a:cs typeface="Times New Roman" panose="02020603050405020304" pitchFamily="18" charset="0"/>
                          </a:rPr>
                          <m:t>𝑢𝑣</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𝜃</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𝑣</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where</a:t>
                </a: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r>
                  <a:rPr lang="en-US" altLang="zh-CN" b="1">
                    <a:latin typeface="Times New Roman" panose="02020603050405020304" pitchFamily="18" charset="0"/>
                    <a:ea typeface="楷体" panose="02010609060101010101" pitchFamily="49" charset="-122"/>
                    <a:cs typeface="Times New Roman" panose="02020603050405020304" pitchFamily="18" charset="0"/>
                  </a:rPr>
                  <a:t>Rewrite the inequality:</a:t>
                </a:r>
              </a:p>
              <a:p>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027CA4FB-8650-8D41-9973-D997A5C78153}"/>
                  </a:ext>
                </a:extLst>
              </p:cNvPr>
              <p:cNvSpPr txBox="1">
                <a:spLocks noRot="1" noChangeAspect="1" noMove="1" noResize="1" noEditPoints="1" noAdjustHandles="1" noChangeArrowheads="1" noChangeShapeType="1" noTextEdit="1"/>
              </p:cNvSpPr>
              <p:nvPr/>
            </p:nvSpPr>
            <p:spPr>
              <a:xfrm>
                <a:off x="5100390" y="2086794"/>
                <a:ext cx="8037625" cy="2246769"/>
              </a:xfrm>
              <a:prstGeom prst="rect">
                <a:avLst/>
              </a:prstGeom>
              <a:blipFill>
                <a:blip r:embed="rId3"/>
                <a:stretch>
                  <a:fillRect l="-631" t="-1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How to Update the Candidate Set </a:t>
                </a:r>
                <a14:m>
                  <m:oMath xmlns:m="http://schemas.openxmlformats.org/officeDocument/2006/math">
                    <m:r>
                      <a:rPr lang="en-US" altLang="zh-CN" sz="3000" i="1" dirty="0">
                        <a:latin typeface="Cambria Math" panose="02040503050406030204" pitchFamily="18" charset="0"/>
                        <a:ea typeface="Cambria Math" panose="02040503050406030204" pitchFamily="18" charset="0"/>
                        <a:cs typeface="Times New Roman" panose="02020603050405020304" pitchFamily="18" charset="0"/>
                      </a:rPr>
                      <m:t>𝓒</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within </a:t>
                </a:r>
                <a14:m>
                  <m:oMath xmlns:m="http://schemas.openxmlformats.org/officeDocument/2006/math">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𝑶</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𝟏</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Time?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10" name="标题 24">
                <a:extLst>
                  <a:ext uri="{FF2B5EF4-FFF2-40B4-BE49-F238E27FC236}">
                    <a16:creationId xmlns:a16="http://schemas.microsoft.com/office/drawing/2014/main" id="{9E3BBBD6-5866-40E1-BC24-6826FCA4954E}"/>
                  </a:ext>
                </a:extLst>
              </p:cNvPr>
              <p:cNvSpPr>
                <a:spLocks noGrp="1" noRot="1" noChangeAspect="1" noMove="1" noResize="1" noEditPoints="1" noAdjustHandles="1" noChangeArrowheads="1" noChangeShapeType="1" noTextEdit="1"/>
              </p:cNvSpPr>
              <p:nvPr>
                <p:ph type="title"/>
              </p:nvPr>
            </p:nvSpPr>
            <p:spPr>
              <a:xfrm>
                <a:off x="864765" y="661483"/>
                <a:ext cx="8997950" cy="592057"/>
              </a:xfrm>
              <a:blipFill>
                <a:blip r:embed="rId4"/>
                <a:stretch>
                  <a:fillRect l="-1551" t="-10638" r="-3526"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6463993-1BFD-6B4A-ABDD-7FE4EAAE8FDA}"/>
                  </a:ext>
                </a:extLst>
              </p:cNvPr>
              <p:cNvSpPr txBox="1"/>
              <p:nvPr/>
            </p:nvSpPr>
            <p:spPr bwMode="auto">
              <a:xfrm>
                <a:off x="6910387" y="2668896"/>
                <a:ext cx="3960043"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𝑅</m:t>
                          </m:r>
                        </m:e>
                        <m:sub>
                          <m:r>
                            <a:rPr lang="en-US" altLang="zh-CN" b="0" i="1">
                              <a:latin typeface="Cambria Math" panose="02040503050406030204" pitchFamily="18" charset="0"/>
                              <a:ea typeface="楷体" panose="02010609060101010101" pitchFamily="49" charset="-122"/>
                            </a:rPr>
                            <m:t>𝑢𝑣</m:t>
                          </m:r>
                        </m:sub>
                      </m:sSub>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1−</m:t>
                          </m:r>
                          <m:r>
                            <a:rPr lang="en-US" altLang="zh-CN" b="0"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b="0"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r>
                        <a:rPr lang="en-US" altLang="zh-CN" b="0"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𝐴</m:t>
                              </m:r>
                            </m:e>
                            <m:sub>
                              <m:r>
                                <a:rPr lang="en-US" altLang="zh-CN" b="0" i="1">
                                  <a:latin typeface="Cambria Math" panose="02040503050406030204" pitchFamily="18" charset="0"/>
                                  <a:ea typeface="楷体" panose="02010609060101010101" pitchFamily="49" charset="-122"/>
                                </a:rPr>
                                <m:t>𝑢𝑣</m:t>
                              </m:r>
                            </m:sub>
                          </m:sSub>
                        </m:num>
                        <m:den>
                          <m:r>
                            <a:rPr lang="en-US" altLang="zh-CN" b="0"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b="0" i="1">
                                  <a:latin typeface="Cambria Math" panose="02040503050406030204" pitchFamily="18" charset="0"/>
                                  <a:ea typeface="楷体" panose="02010609060101010101" pitchFamily="49" charset="-122"/>
                                </a:rPr>
                                <m:t>𝑢</m:t>
                              </m:r>
                            </m:e>
                          </m:d>
                        </m:den>
                      </m:f>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𝑄</m:t>
                          </m:r>
                        </m:e>
                        <m:sub>
                          <m:r>
                            <a:rPr lang="en-US" altLang="zh-CN" b="0" i="1">
                              <a:latin typeface="Cambria Math" panose="02040503050406030204" pitchFamily="18" charset="0"/>
                              <a:ea typeface="楷体" panose="02010609060101010101" pitchFamily="49" charset="-122"/>
                            </a:rPr>
                            <m:t>𝑢𝑣</m:t>
                          </m:r>
                        </m:sub>
                      </m:sSub>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06463993-1BFD-6B4A-ABDD-7FE4EAAE8FDA}"/>
                  </a:ext>
                </a:extLst>
              </p:cNvPr>
              <p:cNvSpPr txBox="1">
                <a:spLocks noRot="1" noChangeAspect="1" noMove="1" noResize="1" noEditPoints="1" noAdjustHandles="1" noChangeArrowheads="1" noChangeShapeType="1" noTextEdit="1"/>
              </p:cNvSpPr>
              <p:nvPr/>
            </p:nvSpPr>
            <p:spPr bwMode="auto">
              <a:xfrm>
                <a:off x="6910387" y="2668896"/>
                <a:ext cx="3960043" cy="714042"/>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sp>
        <p:nvSpPr>
          <p:cNvPr id="32" name="椭圆 31">
            <a:extLst>
              <a:ext uri="{FF2B5EF4-FFF2-40B4-BE49-F238E27FC236}">
                <a16:creationId xmlns:a16="http://schemas.microsoft.com/office/drawing/2014/main" id="{2A6B54BB-387F-D748-A591-0F1B408BF362}"/>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3" name="椭圆 32">
            <a:extLst>
              <a:ext uri="{FF2B5EF4-FFF2-40B4-BE49-F238E27FC236}">
                <a16:creationId xmlns:a16="http://schemas.microsoft.com/office/drawing/2014/main" id="{EA6F3820-9D17-F244-A7C8-0BFB2D2A390D}"/>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4" name="椭圆 33">
            <a:extLst>
              <a:ext uri="{FF2B5EF4-FFF2-40B4-BE49-F238E27FC236}">
                <a16:creationId xmlns:a16="http://schemas.microsoft.com/office/drawing/2014/main" id="{EA75E87C-E1A3-7C4F-93B3-86B1213A3AAE}"/>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5" name="椭圆 34">
            <a:extLst>
              <a:ext uri="{FF2B5EF4-FFF2-40B4-BE49-F238E27FC236}">
                <a16:creationId xmlns:a16="http://schemas.microsoft.com/office/drawing/2014/main" id="{74D9C035-DB04-7E4C-BB7B-ED11CF8E5A5A}"/>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6" name="椭圆 35">
            <a:extLst>
              <a:ext uri="{FF2B5EF4-FFF2-40B4-BE49-F238E27FC236}">
                <a16:creationId xmlns:a16="http://schemas.microsoft.com/office/drawing/2014/main" id="{1CA8563D-691D-5D4B-B528-B6A63EAC649B}"/>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7" name="直线箭头连接符 36">
            <a:extLst>
              <a:ext uri="{FF2B5EF4-FFF2-40B4-BE49-F238E27FC236}">
                <a16:creationId xmlns:a16="http://schemas.microsoft.com/office/drawing/2014/main" id="{40D78D00-F15B-034C-B918-15C88FBB3E11}"/>
              </a:ext>
            </a:extLst>
          </p:cNvPr>
          <p:cNvCxnSpPr>
            <a:cxnSpLocks/>
            <a:stCxn id="33" idx="6"/>
            <a:endCxn id="36"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883659FD-1145-1D46-AD80-1502F43282E2}"/>
              </a:ext>
            </a:extLst>
          </p:cNvPr>
          <p:cNvCxnSpPr>
            <a:cxnSpLocks/>
            <a:stCxn id="34" idx="6"/>
            <a:endCxn id="36"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C5E51FE7-AD7E-4E49-8BE1-BCB840999245}"/>
              </a:ext>
            </a:extLst>
          </p:cNvPr>
          <p:cNvCxnSpPr>
            <a:cxnSpLocks/>
            <a:stCxn id="35" idx="6"/>
            <a:endCxn id="36"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0" name="椭圆 39">
            <a:extLst>
              <a:ext uri="{FF2B5EF4-FFF2-40B4-BE49-F238E27FC236}">
                <a16:creationId xmlns:a16="http://schemas.microsoft.com/office/drawing/2014/main" id="{96FBDB00-3F7E-5040-94FE-318036765284}"/>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1" name="直线箭头连接符 40">
            <a:extLst>
              <a:ext uri="{FF2B5EF4-FFF2-40B4-BE49-F238E27FC236}">
                <a16:creationId xmlns:a16="http://schemas.microsoft.com/office/drawing/2014/main" id="{51B47FE9-9AEB-A74C-BCDA-7DD5C3B03733}"/>
              </a:ext>
            </a:extLst>
          </p:cNvPr>
          <p:cNvCxnSpPr>
            <a:cxnSpLocks/>
            <a:stCxn id="36" idx="6"/>
            <a:endCxn id="40"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AB7126B7-6EF3-204B-9857-31955DBDF45B}"/>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3" name="椭圆 42">
            <a:extLst>
              <a:ext uri="{FF2B5EF4-FFF2-40B4-BE49-F238E27FC236}">
                <a16:creationId xmlns:a16="http://schemas.microsoft.com/office/drawing/2014/main" id="{8F3C5904-E6B6-D341-8EDF-020AE415D024}"/>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4" name="直线箭头连接符 43">
            <a:extLst>
              <a:ext uri="{FF2B5EF4-FFF2-40B4-BE49-F238E27FC236}">
                <a16:creationId xmlns:a16="http://schemas.microsoft.com/office/drawing/2014/main" id="{AB73BED0-1160-034D-97F4-CD9709AF8BA6}"/>
              </a:ext>
            </a:extLst>
          </p:cNvPr>
          <p:cNvCxnSpPr>
            <a:cxnSpLocks/>
            <a:stCxn id="42" idx="6"/>
            <a:endCxn id="40"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6BD2933F-35A3-D242-82F1-FA871D39BAD3}"/>
              </a:ext>
            </a:extLst>
          </p:cNvPr>
          <p:cNvCxnSpPr>
            <a:cxnSpLocks/>
            <a:stCxn id="43" idx="7"/>
            <a:endCxn id="40"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6" name="椭圆 45">
            <a:extLst>
              <a:ext uri="{FF2B5EF4-FFF2-40B4-BE49-F238E27FC236}">
                <a16:creationId xmlns:a16="http://schemas.microsoft.com/office/drawing/2014/main" id="{07DAF10C-B73A-7148-83F8-8BF2EA77CEEA}"/>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7" name="椭圆 46">
            <a:extLst>
              <a:ext uri="{FF2B5EF4-FFF2-40B4-BE49-F238E27FC236}">
                <a16:creationId xmlns:a16="http://schemas.microsoft.com/office/drawing/2014/main" id="{0C31A9BE-0E72-7340-B473-E75E0D57803A}"/>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8" name="直线箭头连接符 47">
            <a:extLst>
              <a:ext uri="{FF2B5EF4-FFF2-40B4-BE49-F238E27FC236}">
                <a16:creationId xmlns:a16="http://schemas.microsoft.com/office/drawing/2014/main" id="{96D8C9A3-A366-B24E-8CD4-4D02D48292C4}"/>
              </a:ext>
            </a:extLst>
          </p:cNvPr>
          <p:cNvCxnSpPr>
            <a:cxnSpLocks/>
            <a:stCxn id="47" idx="6"/>
            <a:endCxn id="42"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A0E326A-7947-E740-B1E9-C57D852A0161}"/>
              </a:ext>
            </a:extLst>
          </p:cNvPr>
          <p:cNvCxnSpPr>
            <a:cxnSpLocks/>
            <a:stCxn id="46" idx="6"/>
            <a:endCxn id="42"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F03C9E5C-62E6-744F-9E86-CBAC938785B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1" name="直线箭头连接符 50">
            <a:extLst>
              <a:ext uri="{FF2B5EF4-FFF2-40B4-BE49-F238E27FC236}">
                <a16:creationId xmlns:a16="http://schemas.microsoft.com/office/drawing/2014/main" id="{8B5CC28F-D6A8-414B-BBFE-D31B701F63F4}"/>
              </a:ext>
            </a:extLst>
          </p:cNvPr>
          <p:cNvCxnSpPr>
            <a:cxnSpLocks/>
            <a:stCxn id="50" idx="6"/>
            <a:endCxn id="42"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2" name="椭圆 51">
            <a:extLst>
              <a:ext uri="{FF2B5EF4-FFF2-40B4-BE49-F238E27FC236}">
                <a16:creationId xmlns:a16="http://schemas.microsoft.com/office/drawing/2014/main" id="{4EF81B31-5755-6043-B19F-EB8E4C5608A5}"/>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3" name="椭圆 52">
            <a:extLst>
              <a:ext uri="{FF2B5EF4-FFF2-40B4-BE49-F238E27FC236}">
                <a16:creationId xmlns:a16="http://schemas.microsoft.com/office/drawing/2014/main" id="{72487DAA-66FF-7641-BEEE-E4E2BAFF78A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4" name="直线箭头连接符 53">
            <a:extLst>
              <a:ext uri="{FF2B5EF4-FFF2-40B4-BE49-F238E27FC236}">
                <a16:creationId xmlns:a16="http://schemas.microsoft.com/office/drawing/2014/main" id="{7A8737FF-9731-034F-B43E-B8FD184994C4}"/>
              </a:ext>
            </a:extLst>
          </p:cNvPr>
          <p:cNvCxnSpPr>
            <a:cxnSpLocks/>
            <a:stCxn id="52" idx="6"/>
            <a:endCxn id="43"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1E101A00-2881-5749-B302-2697817CFB26}"/>
              </a:ext>
            </a:extLst>
          </p:cNvPr>
          <p:cNvCxnSpPr>
            <a:cxnSpLocks/>
            <a:stCxn id="53" idx="6"/>
            <a:endCxn id="43"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7CC5DB85-A958-BA43-9A3F-51FA337432DB}"/>
              </a:ext>
            </a:extLst>
          </p:cNvPr>
          <p:cNvCxnSpPr>
            <a:cxnSpLocks/>
            <a:stCxn id="32" idx="6"/>
            <a:endCxn id="36"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745C5D22-1517-364B-BFA0-68F8DD879FA3}"/>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57" name="文本框 56">
                <a:extLst>
                  <a:ext uri="{FF2B5EF4-FFF2-40B4-BE49-F238E27FC236}">
                    <a16:creationId xmlns:a16="http://schemas.microsoft.com/office/drawing/2014/main" id="{745C5D22-1517-364B-BFA0-68F8DD879FA3}"/>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6"/>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87FEBD4C-808E-C64A-9C58-F129080BE051}"/>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58" name="文本框 57">
                <a:extLst>
                  <a:ext uri="{FF2B5EF4-FFF2-40B4-BE49-F238E27FC236}">
                    <a16:creationId xmlns:a16="http://schemas.microsoft.com/office/drawing/2014/main" id="{87FEBD4C-808E-C64A-9C58-F129080BE051}"/>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7"/>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3C3CE13-D987-304B-92A2-459A4FC5A04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59" name="文本框 58">
                <a:extLst>
                  <a:ext uri="{FF2B5EF4-FFF2-40B4-BE49-F238E27FC236}">
                    <a16:creationId xmlns:a16="http://schemas.microsoft.com/office/drawing/2014/main" id="{A3C3CE13-D987-304B-92A2-459A4FC5A04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8"/>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259AF495-67CC-AD4E-A3C4-71C2B3B56638}"/>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60" name="文本框 59">
                <a:extLst>
                  <a:ext uri="{FF2B5EF4-FFF2-40B4-BE49-F238E27FC236}">
                    <a16:creationId xmlns:a16="http://schemas.microsoft.com/office/drawing/2014/main" id="{259AF495-67CC-AD4E-A3C4-71C2B3B56638}"/>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9"/>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83DEC895-C278-D142-810E-4F68A8AD6688}"/>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61" name="文本框 60">
                <a:extLst>
                  <a:ext uri="{FF2B5EF4-FFF2-40B4-BE49-F238E27FC236}">
                    <a16:creationId xmlns:a16="http://schemas.microsoft.com/office/drawing/2014/main" id="{83DEC895-C278-D142-810E-4F68A8AD6688}"/>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1AA5D32A-7D0F-1C43-B7F8-0204BB92565A}"/>
                  </a:ext>
                </a:extLst>
              </p:cNvPr>
              <p:cNvSpPr txBox="1"/>
              <p:nvPr/>
            </p:nvSpPr>
            <p:spPr bwMode="auto">
              <a:xfrm>
                <a:off x="1946210" y="2127806"/>
                <a:ext cx="137960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oMath>
                </a14:m>
                <a:r>
                  <a:rPr lang="en-US" sz="1800" dirty="0">
                    <a:solidFill>
                      <a:schemeClr val="tx1"/>
                    </a:solidFill>
                  </a:rPr>
                  <a:t> </a:t>
                </a:r>
              </a:p>
            </p:txBody>
          </p:sp>
        </mc:Choice>
        <mc:Fallback xmlns="">
          <p:sp>
            <p:nvSpPr>
              <p:cNvPr id="62" name="文本框 61">
                <a:extLst>
                  <a:ext uri="{FF2B5EF4-FFF2-40B4-BE49-F238E27FC236}">
                    <a16:creationId xmlns:a16="http://schemas.microsoft.com/office/drawing/2014/main" id="{1AA5D32A-7D0F-1C43-B7F8-0204BB92565A}"/>
                  </a:ext>
                </a:extLst>
              </p:cNvPr>
              <p:cNvSpPr txBox="1">
                <a:spLocks noRot="1" noChangeAspect="1" noMove="1" noResize="1" noEditPoints="1" noAdjustHandles="1" noChangeArrowheads="1" noChangeShapeType="1" noTextEdit="1"/>
              </p:cNvSpPr>
              <p:nvPr/>
            </p:nvSpPr>
            <p:spPr bwMode="auto">
              <a:xfrm>
                <a:off x="1946210" y="2127806"/>
                <a:ext cx="1379600" cy="368797"/>
              </a:xfrm>
              <a:prstGeom prst="rect">
                <a:avLst/>
              </a:prstGeom>
              <a:blipFill>
                <a:blip r:embed="rId11"/>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23BB43A-E579-754B-8A62-DB0AF26AA674}"/>
                  </a:ext>
                </a:extLst>
              </p:cNvPr>
              <p:cNvSpPr txBox="1"/>
              <p:nvPr/>
            </p:nvSpPr>
            <p:spPr bwMode="auto">
              <a:xfrm>
                <a:off x="861715" y="2446834"/>
                <a:ext cx="61468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63" name="文本框 62">
                <a:extLst>
                  <a:ext uri="{FF2B5EF4-FFF2-40B4-BE49-F238E27FC236}">
                    <a16:creationId xmlns:a16="http://schemas.microsoft.com/office/drawing/2014/main" id="{E23BB43A-E579-754B-8A62-DB0AF26AA674}"/>
                  </a:ext>
                </a:extLst>
              </p:cNvPr>
              <p:cNvSpPr txBox="1">
                <a:spLocks noRot="1" noChangeAspect="1" noMove="1" noResize="1" noEditPoints="1" noAdjustHandles="1" noChangeArrowheads="1" noChangeShapeType="1" noTextEdit="1"/>
              </p:cNvSpPr>
              <p:nvPr/>
            </p:nvSpPr>
            <p:spPr bwMode="auto">
              <a:xfrm>
                <a:off x="861715" y="2446834"/>
                <a:ext cx="614682" cy="368797"/>
              </a:xfrm>
              <a:prstGeom prst="rect">
                <a:avLst/>
              </a:prstGeom>
              <a:blipFill>
                <a:blip r:embed="rId12"/>
                <a:stretch>
                  <a:fillRect b="-10000"/>
                </a:stretch>
              </a:blipFill>
              <a:ln w="9525" algn="ctr">
                <a:noFill/>
                <a:miter lim="800000"/>
                <a:headEnd/>
                <a:tailEnd/>
              </a:ln>
              <a:effectLst/>
            </p:spPr>
            <p:txBody>
              <a:bodyPr/>
              <a:lstStyle/>
              <a:p>
                <a:r>
                  <a:rPr lang="en-US">
                    <a:noFill/>
                  </a:rPr>
                  <a:t> </a:t>
                </a:r>
              </a:p>
            </p:txBody>
          </p:sp>
        </mc:Fallback>
      </mc:AlternateContent>
      <p:sp>
        <p:nvSpPr>
          <p:cNvPr id="64" name="弧 63">
            <a:extLst>
              <a:ext uri="{FF2B5EF4-FFF2-40B4-BE49-F238E27FC236}">
                <a16:creationId xmlns:a16="http://schemas.microsoft.com/office/drawing/2014/main" id="{27C836DF-BD53-7145-B8A4-F3F9AA67E437}"/>
              </a:ext>
            </a:extLst>
          </p:cNvPr>
          <p:cNvSpPr/>
          <p:nvPr/>
        </p:nvSpPr>
        <p:spPr>
          <a:xfrm rot="6365996" flipH="1">
            <a:off x="375708" y="2982526"/>
            <a:ext cx="1872208" cy="1469247"/>
          </a:xfrm>
          <a:prstGeom prst="arc">
            <a:avLst>
              <a:gd name="adj1" fmla="val 19619672"/>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EC4E3470-D02F-1B43-A236-53621EBB6C72}"/>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EC4E3470-D02F-1B43-A236-53621EBB6C72}"/>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p:sp>
        <p:nvSpPr>
          <p:cNvPr id="76" name="椭圆 75">
            <a:extLst>
              <a:ext uri="{FF2B5EF4-FFF2-40B4-BE49-F238E27FC236}">
                <a16:creationId xmlns:a16="http://schemas.microsoft.com/office/drawing/2014/main" id="{7461B292-D1AC-644F-AC91-8B0A973D78AC}"/>
              </a:ext>
            </a:extLst>
          </p:cNvPr>
          <p:cNvSpPr/>
          <p:nvPr/>
        </p:nvSpPr>
        <p:spPr>
          <a:xfrm flipH="1">
            <a:off x="1068553" y="408309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7" name="直线箭头连接符 76">
            <a:extLst>
              <a:ext uri="{FF2B5EF4-FFF2-40B4-BE49-F238E27FC236}">
                <a16:creationId xmlns:a16="http://schemas.microsoft.com/office/drawing/2014/main" id="{1B41DB63-5D4B-C94C-A7B9-007B7A159DDB}"/>
              </a:ext>
            </a:extLst>
          </p:cNvPr>
          <p:cNvCxnSpPr>
            <a:cxnSpLocks/>
          </p:cNvCxnSpPr>
          <p:nvPr/>
        </p:nvCxnSpPr>
        <p:spPr>
          <a:xfrm flipH="1">
            <a:off x="1371695" y="2772801"/>
            <a:ext cx="1081372" cy="135860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62D13753-7575-7748-A991-E800B19B3AB5}"/>
              </a:ext>
            </a:extLst>
          </p:cNvPr>
          <p:cNvSpPr/>
          <p:nvPr/>
        </p:nvSpPr>
        <p:spPr>
          <a:xfrm flipH="1">
            <a:off x="2453067" y="2584180"/>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5BAF0C-6714-2F4D-9C3C-502DFEF4D275}"/>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D75BAF0C-6714-2F4D-9C3C-502DFEF4D275}"/>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D65C2E9B-93FD-7846-8100-E564404D9223}"/>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80" name="文本框 79">
                <a:extLst>
                  <a:ext uri="{FF2B5EF4-FFF2-40B4-BE49-F238E27FC236}">
                    <a16:creationId xmlns:a16="http://schemas.microsoft.com/office/drawing/2014/main" id="{D65C2E9B-93FD-7846-8100-E564404D9223}"/>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C8079535-3E06-DE48-9919-F920357555DD}"/>
                  </a:ext>
                </a:extLst>
              </p:cNvPr>
              <p:cNvSpPr txBox="1"/>
              <p:nvPr/>
            </p:nvSpPr>
            <p:spPr bwMode="auto">
              <a:xfrm>
                <a:off x="5397608" y="4103018"/>
                <a:ext cx="6911788" cy="71404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i="1">
                                  <a:latin typeface="Cambria Math" panose="02040503050406030204" pitchFamily="18" charset="0"/>
                                  <a:ea typeface="楷体" panose="02010609060101010101" pitchFamily="49" charset="-122"/>
                                </a:rPr>
                                <m:t>𝑢𝑣</m:t>
                              </m:r>
                            </m:sub>
                          </m:sSub>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den>
                      </m:f>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i="1">
                              <a:latin typeface="Cambria Math" panose="02040503050406030204" pitchFamily="18" charset="0"/>
                              <a:ea typeface="楷体" panose="02010609060101010101" pitchFamily="49" charset="-122"/>
                            </a:rPr>
                            <m:t>𝑢𝑣</m:t>
                          </m:r>
                        </m:sub>
                      </m:sSub>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𝜃</m:t>
                      </m:r>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𝑢</m:t>
                      </m:r>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𝑣</m:t>
                      </m:r>
                      <m:r>
                        <a:rPr lang="en-US" altLang="zh-CN" i="1">
                          <a:latin typeface="Cambria Math" panose="02040503050406030204" pitchFamily="18" charset="0"/>
                          <a:ea typeface="楷体" panose="02010609060101010101" pitchFamily="49" charset="-122"/>
                        </a:rPr>
                        <m:t>)</m:t>
                      </m:r>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6" name="文本框 65">
                <a:extLst>
                  <a:ext uri="{FF2B5EF4-FFF2-40B4-BE49-F238E27FC236}">
                    <a16:creationId xmlns:a16="http://schemas.microsoft.com/office/drawing/2014/main" id="{C8079535-3E06-DE48-9919-F920357555DD}"/>
                  </a:ext>
                </a:extLst>
              </p:cNvPr>
              <p:cNvSpPr txBox="1">
                <a:spLocks noRot="1" noChangeAspect="1" noMove="1" noResize="1" noEditPoints="1" noAdjustHandles="1" noChangeArrowheads="1" noChangeShapeType="1" noTextEdit="1"/>
              </p:cNvSpPr>
              <p:nvPr/>
            </p:nvSpPr>
            <p:spPr bwMode="auto">
              <a:xfrm>
                <a:off x="5397608" y="4103018"/>
                <a:ext cx="6911788" cy="714042"/>
              </a:xfrm>
              <a:prstGeom prst="rect">
                <a:avLst/>
              </a:prstGeom>
              <a:blipFill>
                <a:blip r:embed="rId1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9521F345-050F-8849-8F92-95F2FA164B42}"/>
                  </a:ext>
                </a:extLst>
              </p:cNvPr>
              <p:cNvSpPr txBox="1"/>
              <p:nvPr/>
            </p:nvSpPr>
            <p:spPr bwMode="auto">
              <a:xfrm>
                <a:off x="5557523" y="4998268"/>
                <a:ext cx="6911788" cy="740587"/>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a:solidFill>
                            <a:srgbClr val="005AAA"/>
                          </a:solidFill>
                          <a:latin typeface="Cambria Math" panose="02040503050406030204" pitchFamily="18" charset="0"/>
                          <a:ea typeface="Cambria Math" panose="02040503050406030204" pitchFamily="18" charset="0"/>
                        </a:rPr>
                        <m:t>⟹ </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r>
                            <a:rPr lang="en-US" altLang="zh-CN" b="0" i="1">
                              <a:latin typeface="Cambria Math" panose="02040503050406030204" pitchFamily="18" charset="0"/>
                              <a:ea typeface="楷体" panose="02010609060101010101" pitchFamily="49" charset="-122"/>
                            </a:rPr>
                            <m:t>1</m:t>
                          </m:r>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den>
                      </m:f>
                      <m:r>
                        <a:rPr lang="en-US" altLang="zh-CN" b="0" i="1">
                          <a:latin typeface="Cambria Math" panose="02040503050406030204" pitchFamily="18" charset="0"/>
                          <a:ea typeface="楷体" panose="02010609060101010101" pitchFamily="49" charset="-122"/>
                        </a:rPr>
                        <m:t>  </m:t>
                      </m:r>
                      <m:r>
                        <a:rPr lang="en-US" altLang="zh-CN"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  </m:t>
                      </m:r>
                      <m:f>
                        <m:fPr>
                          <m:ctrlPr>
                            <a:rPr lang="en-US" altLang="zh-CN" i="1">
                              <a:latin typeface="Cambria Math" panose="02040503050406030204" pitchFamily="18" charset="0"/>
                              <a:ea typeface="楷体" panose="02010609060101010101" pitchFamily="49" charset="-122"/>
                            </a:rPr>
                          </m:ctrlPr>
                        </m:fPr>
                        <m:num>
                          <m:r>
                            <a:rPr lang="en-US" altLang="zh-CN" b="0" i="1">
                              <a:latin typeface="Cambria Math" panose="02040503050406030204" pitchFamily="18" charset="0"/>
                              <a:ea typeface="楷体" panose="02010609060101010101" pitchFamily="49" charset="-122"/>
                            </a:rPr>
                            <m:t>1</m:t>
                          </m:r>
                        </m:num>
                        <m:den>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i="1">
                                  <a:latin typeface="Cambria Math" panose="02040503050406030204" pitchFamily="18" charset="0"/>
                                  <a:ea typeface="楷体" panose="02010609060101010101" pitchFamily="49" charset="-122"/>
                                </a:rPr>
                                <m:t>𝑢𝑣</m:t>
                              </m:r>
                            </m:sub>
                          </m:sSub>
                        </m:den>
                      </m:f>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𝜃</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𝑣</m:t>
                              </m:r>
                            </m:e>
                          </m:d>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i="1">
                                  <a:latin typeface="Cambria Math" panose="02040503050406030204" pitchFamily="18" charset="0"/>
                                  <a:ea typeface="楷体" panose="02010609060101010101" pitchFamily="49" charset="-122"/>
                                </a:rPr>
                                <m:t>𝑢𝑣</m:t>
                              </m:r>
                            </m:sub>
                          </m:sSub>
                        </m:e>
                      </m:d>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7" name="文本框 66">
                <a:extLst>
                  <a:ext uri="{FF2B5EF4-FFF2-40B4-BE49-F238E27FC236}">
                    <a16:creationId xmlns:a16="http://schemas.microsoft.com/office/drawing/2014/main" id="{9521F345-050F-8849-8F92-95F2FA164B42}"/>
                  </a:ext>
                </a:extLst>
              </p:cNvPr>
              <p:cNvSpPr txBox="1">
                <a:spLocks noRot="1" noChangeAspect="1" noMove="1" noResize="1" noEditPoints="1" noAdjustHandles="1" noChangeArrowheads="1" noChangeShapeType="1" noTextEdit="1"/>
              </p:cNvSpPr>
              <p:nvPr/>
            </p:nvSpPr>
            <p:spPr bwMode="auto">
              <a:xfrm>
                <a:off x="5557523" y="4998268"/>
                <a:ext cx="6911788" cy="740587"/>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p:sp>
        <p:nvSpPr>
          <p:cNvPr id="68" name="左大括号 67">
            <a:extLst>
              <a:ext uri="{FF2B5EF4-FFF2-40B4-BE49-F238E27FC236}">
                <a16:creationId xmlns:a16="http://schemas.microsoft.com/office/drawing/2014/main" id="{76C2BF68-3205-A84F-8004-800F3FE905F7}"/>
              </a:ext>
            </a:extLst>
          </p:cNvPr>
          <p:cNvSpPr/>
          <p:nvPr/>
        </p:nvSpPr>
        <p:spPr>
          <a:xfrm rot="16200000">
            <a:off x="7691820" y="5049779"/>
            <a:ext cx="309342" cy="1872207"/>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B2256397-B254-254D-93A2-185092050E7F}"/>
                  </a:ext>
                </a:extLst>
              </p:cNvPr>
              <p:cNvSpPr txBox="1"/>
              <p:nvPr/>
            </p:nvSpPr>
            <p:spPr bwMode="auto">
              <a:xfrm>
                <a:off x="7196565" y="6182493"/>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for node </a:t>
                </a:r>
                <a14:m>
                  <m:oMath xmlns:m="http://schemas.openxmlformats.org/officeDocument/2006/math">
                    <m:r>
                      <a:rPr lang="en-US" sz="1800" b="1" i="1" dirty="0">
                        <a:solidFill>
                          <a:prstClr val="black"/>
                        </a:solidFill>
                        <a:latin typeface="Cambria Math" panose="02040503050406030204" pitchFamily="18" charset="0"/>
                        <a:cs typeface="Times New Roman" panose="02020603050405020304" pitchFamily="18" charset="0"/>
                      </a:rPr>
                      <m:t>𝒖</m:t>
                    </m:r>
                  </m:oMath>
                </a14:m>
                <a:endParaRPr lang="en-US" sz="1800"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9" name="文本框 68">
                <a:extLst>
                  <a:ext uri="{FF2B5EF4-FFF2-40B4-BE49-F238E27FC236}">
                    <a16:creationId xmlns:a16="http://schemas.microsoft.com/office/drawing/2014/main" id="{B2256397-B254-254D-93A2-185092050E7F}"/>
                  </a:ext>
                </a:extLst>
              </p:cNvPr>
              <p:cNvSpPr txBox="1">
                <a:spLocks noRot="1" noChangeAspect="1" noMove="1" noResize="1" noEditPoints="1" noAdjustHandles="1" noChangeArrowheads="1" noChangeShapeType="1" noTextEdit="1"/>
              </p:cNvSpPr>
              <p:nvPr/>
            </p:nvSpPr>
            <p:spPr bwMode="auto">
              <a:xfrm>
                <a:off x="7196565" y="6182493"/>
                <a:ext cx="1358964" cy="368797"/>
              </a:xfrm>
              <a:prstGeom prst="rect">
                <a:avLst/>
              </a:prstGeom>
              <a:blipFill>
                <a:blip r:embed="rId18"/>
                <a:stretch>
                  <a:fillRect l="-3704" t="-6667" b="-23333"/>
                </a:stretch>
              </a:blipFill>
              <a:ln w="9525" algn="ctr">
                <a:noFill/>
                <a:miter lim="800000"/>
                <a:headEnd/>
                <a:tailEnd/>
              </a:ln>
              <a:effectLst/>
            </p:spPr>
            <p:txBody>
              <a:bodyPr/>
              <a:lstStyle/>
              <a:p>
                <a:r>
                  <a:rPr lang="en-US">
                    <a:noFill/>
                  </a:rPr>
                  <a:t> </a:t>
                </a:r>
              </a:p>
            </p:txBody>
          </p:sp>
        </mc:Fallback>
      </mc:AlternateContent>
      <p:sp>
        <p:nvSpPr>
          <p:cNvPr id="70" name="左大括号 69">
            <a:extLst>
              <a:ext uri="{FF2B5EF4-FFF2-40B4-BE49-F238E27FC236}">
                <a16:creationId xmlns:a16="http://schemas.microsoft.com/office/drawing/2014/main" id="{05348798-7A6B-4E42-93C6-B5EC6423FCA7}"/>
              </a:ext>
            </a:extLst>
          </p:cNvPr>
          <p:cNvSpPr/>
          <p:nvPr/>
        </p:nvSpPr>
        <p:spPr>
          <a:xfrm rot="16200000">
            <a:off x="10369441" y="4961642"/>
            <a:ext cx="309343" cy="2048480"/>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C371D4C6-1272-3E43-97C3-EFF61D0C3AC0}"/>
                  </a:ext>
                </a:extLst>
              </p:cNvPr>
              <p:cNvSpPr txBox="1"/>
              <p:nvPr/>
            </p:nvSpPr>
            <p:spPr bwMode="auto">
              <a:xfrm>
                <a:off x="9358659" y="6176397"/>
                <a:ext cx="370101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for each edge incident on node </a:t>
                </a:r>
                <a14:m>
                  <m:oMath xmlns:m="http://schemas.openxmlformats.org/officeDocument/2006/math">
                    <m:r>
                      <a:rPr lang="en-US" sz="1800" b="1" i="1" dirty="0">
                        <a:solidFill>
                          <a:prstClr val="black"/>
                        </a:solidFill>
                        <a:latin typeface="Cambria Math" panose="02040503050406030204" pitchFamily="18" charset="0"/>
                        <a:cs typeface="Times New Roman" panose="02020603050405020304" pitchFamily="18" charset="0"/>
                      </a:rPr>
                      <m:t>𝒖</m:t>
                    </m:r>
                  </m:oMath>
                </a14:m>
                <a:endParaRPr lang="en-US" sz="1800"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1" name="文本框 70">
                <a:extLst>
                  <a:ext uri="{FF2B5EF4-FFF2-40B4-BE49-F238E27FC236}">
                    <a16:creationId xmlns:a16="http://schemas.microsoft.com/office/drawing/2014/main" id="{C371D4C6-1272-3E43-97C3-EFF61D0C3AC0}"/>
                  </a:ext>
                </a:extLst>
              </p:cNvPr>
              <p:cNvSpPr txBox="1">
                <a:spLocks noRot="1" noChangeAspect="1" noMove="1" noResize="1" noEditPoints="1" noAdjustHandles="1" noChangeArrowheads="1" noChangeShapeType="1" noTextEdit="1"/>
              </p:cNvSpPr>
              <p:nvPr/>
            </p:nvSpPr>
            <p:spPr bwMode="auto">
              <a:xfrm>
                <a:off x="9358659" y="6176397"/>
                <a:ext cx="3701010" cy="368797"/>
              </a:xfrm>
              <a:prstGeom prst="rect">
                <a:avLst/>
              </a:prstGeom>
              <a:blipFill>
                <a:blip r:embed="rId19"/>
                <a:stretch>
                  <a:fillRect l="-1365" t="-6667" b="-2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DACB38A3-2F64-CF4D-8B8C-33E1639E0320}"/>
                  </a:ext>
                </a:extLst>
              </p:cNvPr>
              <p:cNvSpPr txBox="1"/>
              <p:nvPr/>
            </p:nvSpPr>
            <p:spPr bwMode="auto">
              <a:xfrm>
                <a:off x="1268883" y="2436632"/>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72" name="文本框 71">
                <a:extLst>
                  <a:ext uri="{FF2B5EF4-FFF2-40B4-BE49-F238E27FC236}">
                    <a16:creationId xmlns:a16="http://schemas.microsoft.com/office/drawing/2014/main" id="{DACB38A3-2F64-CF4D-8B8C-33E1639E0320}"/>
                  </a:ext>
                </a:extLst>
              </p:cNvPr>
              <p:cNvSpPr txBox="1">
                <a:spLocks noRot="1" noChangeAspect="1" noMove="1" noResize="1" noEditPoints="1" noAdjustHandles="1" noChangeArrowheads="1" noChangeShapeType="1" noTextEdit="1"/>
              </p:cNvSpPr>
              <p:nvPr/>
            </p:nvSpPr>
            <p:spPr bwMode="auto">
              <a:xfrm>
                <a:off x="1268883" y="2436632"/>
                <a:ext cx="1177360" cy="368797"/>
              </a:xfrm>
              <a:prstGeom prst="rect">
                <a:avLst/>
              </a:prstGeom>
              <a:blipFill>
                <a:blip r:embed="rId2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03428120-87F3-7A44-9FDD-3B03CE9906D6}"/>
                  </a:ext>
                </a:extLst>
              </p:cNvPr>
              <p:cNvSpPr txBox="1"/>
              <p:nvPr/>
            </p:nvSpPr>
            <p:spPr bwMode="auto">
              <a:xfrm>
                <a:off x="2439419" y="2094090"/>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4" name="文本框 83">
                <a:extLst>
                  <a:ext uri="{FF2B5EF4-FFF2-40B4-BE49-F238E27FC236}">
                    <a16:creationId xmlns:a16="http://schemas.microsoft.com/office/drawing/2014/main" id="{03428120-87F3-7A44-9FDD-3B03CE9906D6}"/>
                  </a:ext>
                </a:extLst>
              </p:cNvPr>
              <p:cNvSpPr txBox="1">
                <a:spLocks noRot="1" noChangeAspect="1" noMove="1" noResize="1" noEditPoints="1" noAdjustHandles="1" noChangeArrowheads="1" noChangeShapeType="1" noTextEdit="1"/>
              </p:cNvSpPr>
              <p:nvPr/>
            </p:nvSpPr>
            <p:spPr bwMode="auto">
              <a:xfrm>
                <a:off x="2439419" y="2094090"/>
                <a:ext cx="1177360" cy="368797"/>
              </a:xfrm>
              <a:prstGeom prst="rect">
                <a:avLst/>
              </a:prstGeom>
              <a:blipFill>
                <a:blip r:embed="rId21"/>
                <a:stretch>
                  <a:fillRect/>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694238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How to Update the Candidate Set </a:t>
                </a:r>
                <a14:m>
                  <m:oMath xmlns:m="http://schemas.openxmlformats.org/officeDocument/2006/math">
                    <m:r>
                      <a:rPr lang="en-US" altLang="zh-CN" sz="3000" i="1" dirty="0">
                        <a:latin typeface="Cambria Math" panose="02040503050406030204" pitchFamily="18" charset="0"/>
                        <a:ea typeface="Cambria Math" panose="02040503050406030204" pitchFamily="18" charset="0"/>
                        <a:cs typeface="Times New Roman" panose="02020603050405020304" pitchFamily="18" charset="0"/>
                      </a:rPr>
                      <m:t>𝓒</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within </a:t>
                </a:r>
                <a14:m>
                  <m:oMath xmlns:m="http://schemas.openxmlformats.org/officeDocument/2006/math">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𝑶</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𝟏</m:t>
                    </m:r>
                    <m:r>
                      <a:rPr lang="en-US" altLang="zh-CN" sz="3000" b="1" i="1" dirty="0">
                        <a:latin typeface="Cambria Math" panose="02040503050406030204" pitchFamily="18" charset="0"/>
                        <a:ea typeface="KaiTi" panose="02010609060101010101" pitchFamily="49" charset="-122"/>
                        <a:cs typeface="Times New Roman" panose="02020603050405020304" pitchFamily="18" charset="0"/>
                      </a:rPr>
                      <m:t>)</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 Time?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10" name="标题 24">
                <a:extLst>
                  <a:ext uri="{FF2B5EF4-FFF2-40B4-BE49-F238E27FC236}">
                    <a16:creationId xmlns:a16="http://schemas.microsoft.com/office/drawing/2014/main" id="{9E3BBBD6-5866-40E1-BC24-6826FCA4954E}"/>
                  </a:ext>
                </a:extLst>
              </p:cNvPr>
              <p:cNvSpPr>
                <a:spLocks noGrp="1" noRot="1" noChangeAspect="1" noMove="1" noResize="1" noEditPoints="1" noAdjustHandles="1" noChangeArrowheads="1" noChangeShapeType="1" noTextEdit="1"/>
              </p:cNvSpPr>
              <p:nvPr>
                <p:ph type="title"/>
              </p:nvPr>
            </p:nvSpPr>
            <p:spPr>
              <a:xfrm>
                <a:off x="864765" y="661483"/>
                <a:ext cx="8997950" cy="592057"/>
              </a:xfrm>
              <a:blipFill>
                <a:blip r:embed="rId3"/>
                <a:stretch>
                  <a:fillRect l="-1551" t="-10638" r="-3526" b="-25532"/>
                </a:stretch>
              </a:blipFill>
            </p:spPr>
            <p:txBody>
              <a:bodyPr/>
              <a:lstStyle/>
              <a:p>
                <a:r>
                  <a:rPr lang="en-US">
                    <a:noFill/>
                  </a:rPr>
                  <a:t> </a:t>
                </a:r>
              </a:p>
            </p:txBody>
          </p:sp>
        </mc:Fallback>
      </mc:AlternateContent>
      <p:sp>
        <p:nvSpPr>
          <p:cNvPr id="32" name="椭圆 31">
            <a:extLst>
              <a:ext uri="{FF2B5EF4-FFF2-40B4-BE49-F238E27FC236}">
                <a16:creationId xmlns:a16="http://schemas.microsoft.com/office/drawing/2014/main" id="{2A6B54BB-387F-D748-A591-0F1B408BF362}"/>
              </a:ext>
            </a:extLst>
          </p:cNvPr>
          <p:cNvSpPr/>
          <p:nvPr/>
        </p:nvSpPr>
        <p:spPr>
          <a:xfrm flipH="1">
            <a:off x="3685850" y="165474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3" name="椭圆 32">
            <a:extLst>
              <a:ext uri="{FF2B5EF4-FFF2-40B4-BE49-F238E27FC236}">
                <a16:creationId xmlns:a16="http://schemas.microsoft.com/office/drawing/2014/main" id="{EA6F3820-9D17-F244-A7C8-0BFB2D2A390D}"/>
              </a:ext>
            </a:extLst>
          </p:cNvPr>
          <p:cNvSpPr/>
          <p:nvPr/>
        </p:nvSpPr>
        <p:spPr>
          <a:xfrm flipH="1">
            <a:off x="3685850" y="211830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4" name="椭圆 33">
            <a:extLst>
              <a:ext uri="{FF2B5EF4-FFF2-40B4-BE49-F238E27FC236}">
                <a16:creationId xmlns:a16="http://schemas.microsoft.com/office/drawing/2014/main" id="{EA75E87C-E1A3-7C4F-93B3-86B1213A3AAE}"/>
              </a:ext>
            </a:extLst>
          </p:cNvPr>
          <p:cNvSpPr/>
          <p:nvPr/>
        </p:nvSpPr>
        <p:spPr>
          <a:xfrm flipH="1">
            <a:off x="3685850" y="257060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5" name="椭圆 34">
            <a:extLst>
              <a:ext uri="{FF2B5EF4-FFF2-40B4-BE49-F238E27FC236}">
                <a16:creationId xmlns:a16="http://schemas.microsoft.com/office/drawing/2014/main" id="{74D9C035-DB04-7E4C-BB7B-ED11CF8E5A5A}"/>
              </a:ext>
            </a:extLst>
          </p:cNvPr>
          <p:cNvSpPr/>
          <p:nvPr/>
        </p:nvSpPr>
        <p:spPr>
          <a:xfrm flipH="1">
            <a:off x="3685850" y="302289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6" name="椭圆 35">
            <a:extLst>
              <a:ext uri="{FF2B5EF4-FFF2-40B4-BE49-F238E27FC236}">
                <a16:creationId xmlns:a16="http://schemas.microsoft.com/office/drawing/2014/main" id="{1CA8563D-691D-5D4B-B528-B6A63EAC649B}"/>
              </a:ext>
            </a:extLst>
          </p:cNvPr>
          <p:cNvSpPr/>
          <p:nvPr/>
        </p:nvSpPr>
        <p:spPr>
          <a:xfrm flipH="1">
            <a:off x="2446243" y="258788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37" name="直线箭头连接符 36">
            <a:extLst>
              <a:ext uri="{FF2B5EF4-FFF2-40B4-BE49-F238E27FC236}">
                <a16:creationId xmlns:a16="http://schemas.microsoft.com/office/drawing/2014/main" id="{40D78D00-F15B-034C-B918-15C88FBB3E11}"/>
              </a:ext>
            </a:extLst>
          </p:cNvPr>
          <p:cNvCxnSpPr>
            <a:cxnSpLocks/>
            <a:stCxn id="33" idx="6"/>
            <a:endCxn id="36" idx="2"/>
          </p:cNvCxnSpPr>
          <p:nvPr/>
        </p:nvCxnSpPr>
        <p:spPr>
          <a:xfrm flipH="1">
            <a:off x="2806283" y="2299518"/>
            <a:ext cx="879567" cy="469577"/>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883659FD-1145-1D46-AD80-1502F43282E2}"/>
              </a:ext>
            </a:extLst>
          </p:cNvPr>
          <p:cNvCxnSpPr>
            <a:cxnSpLocks/>
            <a:stCxn id="34" idx="6"/>
            <a:endCxn id="36" idx="2"/>
          </p:cNvCxnSpPr>
          <p:nvPr/>
        </p:nvCxnSpPr>
        <p:spPr>
          <a:xfrm flipH="1">
            <a:off x="2806283" y="2751812"/>
            <a:ext cx="879567" cy="1728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C5E51FE7-AD7E-4E49-8BE1-BCB840999245}"/>
              </a:ext>
            </a:extLst>
          </p:cNvPr>
          <p:cNvCxnSpPr>
            <a:cxnSpLocks/>
            <a:stCxn id="35" idx="6"/>
            <a:endCxn id="36" idx="2"/>
          </p:cNvCxnSpPr>
          <p:nvPr/>
        </p:nvCxnSpPr>
        <p:spPr>
          <a:xfrm flipH="1" flipV="1">
            <a:off x="2806283" y="2769095"/>
            <a:ext cx="879567" cy="43501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0" name="椭圆 39">
            <a:extLst>
              <a:ext uri="{FF2B5EF4-FFF2-40B4-BE49-F238E27FC236}">
                <a16:creationId xmlns:a16="http://schemas.microsoft.com/office/drawing/2014/main" id="{96FBDB00-3F7E-5040-94FE-318036765284}"/>
              </a:ext>
            </a:extLst>
          </p:cNvPr>
          <p:cNvSpPr/>
          <p:nvPr/>
        </p:nvSpPr>
        <p:spPr>
          <a:xfrm flipH="1">
            <a:off x="1057558" y="4074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1" name="直线箭头连接符 40">
            <a:extLst>
              <a:ext uri="{FF2B5EF4-FFF2-40B4-BE49-F238E27FC236}">
                <a16:creationId xmlns:a16="http://schemas.microsoft.com/office/drawing/2014/main" id="{51B47FE9-9AEB-A74C-BCDA-7DD5C3B03733}"/>
              </a:ext>
            </a:extLst>
          </p:cNvPr>
          <p:cNvCxnSpPr>
            <a:cxnSpLocks/>
            <a:stCxn id="36" idx="6"/>
            <a:endCxn id="40" idx="1"/>
          </p:cNvCxnSpPr>
          <p:nvPr/>
        </p:nvCxnSpPr>
        <p:spPr>
          <a:xfrm flipH="1">
            <a:off x="1364871" y="2769095"/>
            <a:ext cx="1081372" cy="135860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AB7126B7-6EF3-204B-9857-31955DBDF45B}"/>
              </a:ext>
            </a:extLst>
          </p:cNvPr>
          <p:cNvSpPr/>
          <p:nvPr/>
        </p:nvSpPr>
        <p:spPr>
          <a:xfrm flipH="1">
            <a:off x="2574436" y="462341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3" name="椭圆 42">
            <a:extLst>
              <a:ext uri="{FF2B5EF4-FFF2-40B4-BE49-F238E27FC236}">
                <a16:creationId xmlns:a16="http://schemas.microsoft.com/office/drawing/2014/main" id="{8F3C5904-E6B6-D341-8EDF-020AE415D024}"/>
              </a:ext>
            </a:extLst>
          </p:cNvPr>
          <p:cNvSpPr/>
          <p:nvPr/>
        </p:nvSpPr>
        <p:spPr>
          <a:xfrm flipH="1">
            <a:off x="2446243" y="61168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4" name="直线箭头连接符 43">
            <a:extLst>
              <a:ext uri="{FF2B5EF4-FFF2-40B4-BE49-F238E27FC236}">
                <a16:creationId xmlns:a16="http://schemas.microsoft.com/office/drawing/2014/main" id="{AB73BED0-1160-034D-97F4-CD9709AF8BA6}"/>
              </a:ext>
            </a:extLst>
          </p:cNvPr>
          <p:cNvCxnSpPr>
            <a:cxnSpLocks/>
            <a:stCxn id="42" idx="6"/>
            <a:endCxn id="40" idx="2"/>
          </p:cNvCxnSpPr>
          <p:nvPr/>
        </p:nvCxnSpPr>
        <p:spPr>
          <a:xfrm flipH="1" flipV="1">
            <a:off x="1417598" y="4255832"/>
            <a:ext cx="1156838" cy="54879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6BD2933F-35A3-D242-82F1-FA871D39BAD3}"/>
              </a:ext>
            </a:extLst>
          </p:cNvPr>
          <p:cNvCxnSpPr>
            <a:cxnSpLocks/>
            <a:stCxn id="43" idx="7"/>
            <a:endCxn id="40" idx="3"/>
          </p:cNvCxnSpPr>
          <p:nvPr/>
        </p:nvCxnSpPr>
        <p:spPr>
          <a:xfrm flipH="1" flipV="1">
            <a:off x="1364871" y="4383965"/>
            <a:ext cx="1134099" cy="17859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46" name="椭圆 45">
            <a:extLst>
              <a:ext uri="{FF2B5EF4-FFF2-40B4-BE49-F238E27FC236}">
                <a16:creationId xmlns:a16="http://schemas.microsoft.com/office/drawing/2014/main" id="{07DAF10C-B73A-7148-83F8-8BF2EA77CEEA}"/>
              </a:ext>
            </a:extLst>
          </p:cNvPr>
          <p:cNvSpPr/>
          <p:nvPr/>
        </p:nvSpPr>
        <p:spPr>
          <a:xfrm flipH="1">
            <a:off x="3814043" y="4751551"/>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47" name="椭圆 46">
            <a:extLst>
              <a:ext uri="{FF2B5EF4-FFF2-40B4-BE49-F238E27FC236}">
                <a16:creationId xmlns:a16="http://schemas.microsoft.com/office/drawing/2014/main" id="{0C31A9BE-0E72-7340-B473-E75E0D57803A}"/>
              </a:ext>
            </a:extLst>
          </p:cNvPr>
          <p:cNvSpPr/>
          <p:nvPr/>
        </p:nvSpPr>
        <p:spPr>
          <a:xfrm flipH="1">
            <a:off x="3814043" y="4202756"/>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48" name="直线箭头连接符 47">
            <a:extLst>
              <a:ext uri="{FF2B5EF4-FFF2-40B4-BE49-F238E27FC236}">
                <a16:creationId xmlns:a16="http://schemas.microsoft.com/office/drawing/2014/main" id="{96D8C9A3-A366-B24E-8CD4-4D02D48292C4}"/>
              </a:ext>
            </a:extLst>
          </p:cNvPr>
          <p:cNvCxnSpPr>
            <a:cxnSpLocks/>
            <a:stCxn id="47" idx="6"/>
            <a:endCxn id="42" idx="2"/>
          </p:cNvCxnSpPr>
          <p:nvPr/>
        </p:nvCxnSpPr>
        <p:spPr>
          <a:xfrm flipH="1">
            <a:off x="2934476" y="4383965"/>
            <a:ext cx="879567" cy="420662"/>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A0E326A-7947-E740-B1E9-C57D852A0161}"/>
              </a:ext>
            </a:extLst>
          </p:cNvPr>
          <p:cNvCxnSpPr>
            <a:cxnSpLocks/>
            <a:stCxn id="46" idx="6"/>
            <a:endCxn id="42" idx="2"/>
          </p:cNvCxnSpPr>
          <p:nvPr/>
        </p:nvCxnSpPr>
        <p:spPr>
          <a:xfrm flipH="1" flipV="1">
            <a:off x="2934476" y="4804627"/>
            <a:ext cx="879567" cy="128133"/>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F03C9E5C-62E6-744F-9E86-CBAC938785BF}"/>
              </a:ext>
            </a:extLst>
          </p:cNvPr>
          <p:cNvSpPr/>
          <p:nvPr/>
        </p:nvSpPr>
        <p:spPr>
          <a:xfrm flipH="1">
            <a:off x="3814043" y="529517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1" name="直线箭头连接符 50">
            <a:extLst>
              <a:ext uri="{FF2B5EF4-FFF2-40B4-BE49-F238E27FC236}">
                <a16:creationId xmlns:a16="http://schemas.microsoft.com/office/drawing/2014/main" id="{8B5CC28F-D6A8-414B-BBFE-D31B701F63F4}"/>
              </a:ext>
            </a:extLst>
          </p:cNvPr>
          <p:cNvCxnSpPr>
            <a:cxnSpLocks/>
            <a:stCxn id="50" idx="6"/>
            <a:endCxn id="42" idx="2"/>
          </p:cNvCxnSpPr>
          <p:nvPr/>
        </p:nvCxnSpPr>
        <p:spPr>
          <a:xfrm flipH="1" flipV="1">
            <a:off x="2934476" y="4804627"/>
            <a:ext cx="879567" cy="671759"/>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2" name="椭圆 51">
            <a:extLst>
              <a:ext uri="{FF2B5EF4-FFF2-40B4-BE49-F238E27FC236}">
                <a16:creationId xmlns:a16="http://schemas.microsoft.com/office/drawing/2014/main" id="{4EF81B31-5755-6043-B19F-EB8E4C5608A5}"/>
              </a:ext>
            </a:extLst>
          </p:cNvPr>
          <p:cNvSpPr/>
          <p:nvPr/>
        </p:nvSpPr>
        <p:spPr>
          <a:xfrm flipH="1">
            <a:off x="3685850" y="61168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3" name="椭圆 52">
            <a:extLst>
              <a:ext uri="{FF2B5EF4-FFF2-40B4-BE49-F238E27FC236}">
                <a16:creationId xmlns:a16="http://schemas.microsoft.com/office/drawing/2014/main" id="{72487DAA-66FF-7641-BEEE-E4E2BAFF78A7}"/>
              </a:ext>
            </a:extLst>
          </p:cNvPr>
          <p:cNvSpPr/>
          <p:nvPr/>
        </p:nvSpPr>
        <p:spPr>
          <a:xfrm flipH="1">
            <a:off x="3685850" y="6641740"/>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4" name="直线箭头连接符 53">
            <a:extLst>
              <a:ext uri="{FF2B5EF4-FFF2-40B4-BE49-F238E27FC236}">
                <a16:creationId xmlns:a16="http://schemas.microsoft.com/office/drawing/2014/main" id="{7A8737FF-9731-034F-B43E-B8FD184994C4}"/>
              </a:ext>
            </a:extLst>
          </p:cNvPr>
          <p:cNvCxnSpPr>
            <a:cxnSpLocks/>
            <a:stCxn id="52" idx="6"/>
            <a:endCxn id="43" idx="2"/>
          </p:cNvCxnSpPr>
          <p:nvPr/>
        </p:nvCxnSpPr>
        <p:spPr>
          <a:xfrm flipH="1">
            <a:off x="2806283" y="6298073"/>
            <a:ext cx="879567" cy="1"/>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1E101A00-2881-5749-B302-2697817CFB26}"/>
              </a:ext>
            </a:extLst>
          </p:cNvPr>
          <p:cNvCxnSpPr>
            <a:cxnSpLocks/>
            <a:stCxn id="53" idx="6"/>
            <a:endCxn id="43" idx="2"/>
          </p:cNvCxnSpPr>
          <p:nvPr/>
        </p:nvCxnSpPr>
        <p:spPr>
          <a:xfrm flipH="1" flipV="1">
            <a:off x="2806283" y="6298074"/>
            <a:ext cx="879567" cy="524875"/>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7CC5DB85-A958-BA43-9A3F-51FA337432DB}"/>
              </a:ext>
            </a:extLst>
          </p:cNvPr>
          <p:cNvCxnSpPr>
            <a:cxnSpLocks/>
            <a:stCxn id="32" idx="6"/>
            <a:endCxn id="36" idx="2"/>
          </p:cNvCxnSpPr>
          <p:nvPr/>
        </p:nvCxnSpPr>
        <p:spPr>
          <a:xfrm flipH="1">
            <a:off x="2806283" y="1835955"/>
            <a:ext cx="879567" cy="93314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745C5D22-1517-364B-BFA0-68F8DD879FA3}"/>
                  </a:ext>
                </a:extLst>
              </p:cNvPr>
              <p:cNvSpPr txBox="1"/>
              <p:nvPr/>
            </p:nvSpPr>
            <p:spPr bwMode="auto">
              <a:xfrm>
                <a:off x="287913" y="4515531"/>
                <a:ext cx="118848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𝑠</m:t>
                          </m:r>
                        </m:e>
                      </m:d>
                      <m:r>
                        <a:rPr lang="en-US" sz="1800" b="0" i="1" dirty="0">
                          <a:solidFill>
                            <a:schemeClr val="tx1"/>
                          </a:solidFill>
                          <a:latin typeface="Cambria Math" panose="02040503050406030204" pitchFamily="18" charset="0"/>
                        </a:rPr>
                        <m:t>=1</m:t>
                      </m:r>
                    </m:oMath>
                  </m:oMathPara>
                </a14:m>
                <a:endParaRPr lang="en-US" sz="1800" dirty="0">
                  <a:solidFill>
                    <a:schemeClr val="tx1"/>
                  </a:solidFill>
                </a:endParaRPr>
              </a:p>
            </p:txBody>
          </p:sp>
        </mc:Choice>
        <mc:Fallback xmlns="">
          <p:sp>
            <p:nvSpPr>
              <p:cNvPr id="57" name="文本框 56">
                <a:extLst>
                  <a:ext uri="{FF2B5EF4-FFF2-40B4-BE49-F238E27FC236}">
                    <a16:creationId xmlns:a16="http://schemas.microsoft.com/office/drawing/2014/main" id="{745C5D22-1517-364B-BFA0-68F8DD879FA3}"/>
                  </a:ext>
                </a:extLst>
              </p:cNvPr>
              <p:cNvSpPr txBox="1">
                <a:spLocks noRot="1" noChangeAspect="1" noMove="1" noResize="1" noEditPoints="1" noAdjustHandles="1" noChangeArrowheads="1" noChangeShapeType="1" noTextEdit="1"/>
              </p:cNvSpPr>
              <p:nvPr/>
            </p:nvSpPr>
            <p:spPr bwMode="auto">
              <a:xfrm>
                <a:off x="287913" y="4515531"/>
                <a:ext cx="1188484" cy="368797"/>
              </a:xfrm>
              <a:prstGeom prst="rect">
                <a:avLst/>
              </a:prstGeom>
              <a:blipFill>
                <a:blip r:embed="rId4"/>
                <a:stretch>
                  <a:fillRect t="-10000" b="-1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87FEBD4C-808E-C64A-9C58-F129080BE051}"/>
                  </a:ext>
                </a:extLst>
              </p:cNvPr>
              <p:cNvSpPr txBox="1"/>
              <p:nvPr/>
            </p:nvSpPr>
            <p:spPr bwMode="auto">
              <a:xfrm>
                <a:off x="1337629" y="3272507"/>
                <a:ext cx="465897"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𝑠𝑢</m:t>
                          </m:r>
                        </m:sub>
                      </m:sSub>
                    </m:oMath>
                  </m:oMathPara>
                </a14:m>
                <a:endParaRPr lang="en-US" dirty="0">
                  <a:solidFill>
                    <a:srgbClr val="005AAA"/>
                  </a:solidFill>
                </a:endParaRPr>
              </a:p>
            </p:txBody>
          </p:sp>
        </mc:Choice>
        <mc:Fallback xmlns="">
          <p:sp>
            <p:nvSpPr>
              <p:cNvPr id="58" name="文本框 57">
                <a:extLst>
                  <a:ext uri="{FF2B5EF4-FFF2-40B4-BE49-F238E27FC236}">
                    <a16:creationId xmlns:a16="http://schemas.microsoft.com/office/drawing/2014/main" id="{87FEBD4C-808E-C64A-9C58-F129080BE051}"/>
                  </a:ext>
                </a:extLst>
              </p:cNvPr>
              <p:cNvSpPr txBox="1">
                <a:spLocks noRot="1" noChangeAspect="1" noMove="1" noResize="1" noEditPoints="1" noAdjustHandles="1" noChangeArrowheads="1" noChangeShapeType="1" noTextEdit="1"/>
              </p:cNvSpPr>
              <p:nvPr/>
            </p:nvSpPr>
            <p:spPr bwMode="auto">
              <a:xfrm>
                <a:off x="1337629" y="3272507"/>
                <a:ext cx="465897" cy="307777"/>
              </a:xfrm>
              <a:prstGeom prst="rect">
                <a:avLst/>
              </a:prstGeom>
              <a:blipFill>
                <a:blip r:embed="rId5"/>
                <a:stretch>
                  <a:fillRect l="-10526"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3C3CE13-D987-304B-92A2-459A4FC5A044}"/>
                  </a:ext>
                </a:extLst>
              </p:cNvPr>
              <p:cNvSpPr txBox="1"/>
              <p:nvPr/>
            </p:nvSpPr>
            <p:spPr bwMode="auto">
              <a:xfrm>
                <a:off x="1890717" y="4185861"/>
                <a:ext cx="44499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𝑠𝑣</m:t>
                          </m:r>
                        </m:sub>
                      </m:sSub>
                    </m:oMath>
                  </m:oMathPara>
                </a14:m>
                <a:endParaRPr lang="en-US" dirty="0">
                  <a:solidFill>
                    <a:srgbClr val="005AAA"/>
                  </a:solidFill>
                </a:endParaRPr>
              </a:p>
            </p:txBody>
          </p:sp>
        </mc:Choice>
        <mc:Fallback xmlns="">
          <p:sp>
            <p:nvSpPr>
              <p:cNvPr id="59" name="文本框 58">
                <a:extLst>
                  <a:ext uri="{FF2B5EF4-FFF2-40B4-BE49-F238E27FC236}">
                    <a16:creationId xmlns:a16="http://schemas.microsoft.com/office/drawing/2014/main" id="{A3C3CE13-D987-304B-92A2-459A4FC5A044}"/>
                  </a:ext>
                </a:extLst>
              </p:cNvPr>
              <p:cNvSpPr txBox="1">
                <a:spLocks noRot="1" noChangeAspect="1" noMove="1" noResize="1" noEditPoints="1" noAdjustHandles="1" noChangeArrowheads="1" noChangeShapeType="1" noTextEdit="1"/>
              </p:cNvSpPr>
              <p:nvPr/>
            </p:nvSpPr>
            <p:spPr bwMode="auto">
              <a:xfrm>
                <a:off x="1890717" y="4185861"/>
                <a:ext cx="444994" cy="307777"/>
              </a:xfrm>
              <a:prstGeom prst="rect">
                <a:avLst/>
              </a:prstGeom>
              <a:blipFill>
                <a:blip r:embed="rId6"/>
                <a:stretch>
                  <a:fillRect l="-11111"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259AF495-67CC-AD4E-A3C4-71C2B3B56638}"/>
                  </a:ext>
                </a:extLst>
              </p:cNvPr>
              <p:cNvSpPr txBox="1"/>
              <p:nvPr/>
            </p:nvSpPr>
            <p:spPr bwMode="auto">
              <a:xfrm>
                <a:off x="1620130" y="5378628"/>
                <a:ext cx="493084"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i="1" dirty="0">
                              <a:solidFill>
                                <a:srgbClr val="005AAA"/>
                              </a:solidFill>
                              <a:latin typeface="Cambria Math" panose="02040503050406030204" pitchFamily="18" charset="0"/>
                            </a:rPr>
                          </m:ctrlPr>
                        </m:sSubPr>
                        <m:e>
                          <m:r>
                            <a:rPr lang="en-US" b="0" i="1" dirty="0">
                              <a:solidFill>
                                <a:srgbClr val="005AAA"/>
                              </a:solidFill>
                              <a:latin typeface="Cambria Math" panose="02040503050406030204" pitchFamily="18" charset="0"/>
                            </a:rPr>
                            <m:t>𝐴</m:t>
                          </m:r>
                        </m:e>
                        <m:sub>
                          <m:r>
                            <a:rPr lang="en-US" b="0" i="1" dirty="0">
                              <a:solidFill>
                                <a:srgbClr val="005AAA"/>
                              </a:solidFill>
                              <a:latin typeface="Cambria Math" panose="02040503050406030204" pitchFamily="18" charset="0"/>
                            </a:rPr>
                            <m:t>𝑠𝑤</m:t>
                          </m:r>
                        </m:sub>
                      </m:sSub>
                    </m:oMath>
                  </m:oMathPara>
                </a14:m>
                <a:endParaRPr lang="en-US" dirty="0">
                  <a:solidFill>
                    <a:srgbClr val="005AAA"/>
                  </a:solidFill>
                </a:endParaRPr>
              </a:p>
            </p:txBody>
          </p:sp>
        </mc:Choice>
        <mc:Fallback xmlns="">
          <p:sp>
            <p:nvSpPr>
              <p:cNvPr id="60" name="文本框 59">
                <a:extLst>
                  <a:ext uri="{FF2B5EF4-FFF2-40B4-BE49-F238E27FC236}">
                    <a16:creationId xmlns:a16="http://schemas.microsoft.com/office/drawing/2014/main" id="{259AF495-67CC-AD4E-A3C4-71C2B3B56638}"/>
                  </a:ext>
                </a:extLst>
              </p:cNvPr>
              <p:cNvSpPr txBox="1">
                <a:spLocks noRot="1" noChangeAspect="1" noMove="1" noResize="1" noEditPoints="1" noAdjustHandles="1" noChangeArrowheads="1" noChangeShapeType="1" noTextEdit="1"/>
              </p:cNvSpPr>
              <p:nvPr/>
            </p:nvSpPr>
            <p:spPr bwMode="auto">
              <a:xfrm>
                <a:off x="1620130" y="5378628"/>
                <a:ext cx="493084" cy="307777"/>
              </a:xfrm>
              <a:prstGeom prst="rect">
                <a:avLst/>
              </a:prstGeom>
              <a:blipFill>
                <a:blip r:embed="rId7"/>
                <a:stretch>
                  <a:fillRect l="-10000" b="-12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83DEC895-C278-D142-810E-4F68A8AD6688}"/>
                  </a:ext>
                </a:extLst>
              </p:cNvPr>
              <p:cNvSpPr txBox="1"/>
              <p:nvPr/>
            </p:nvSpPr>
            <p:spPr bwMode="auto">
              <a:xfrm flipH="1">
                <a:off x="2538432" y="4541590"/>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𝑣</m:t>
                      </m:r>
                    </m:oMath>
                  </m:oMathPara>
                </a14:m>
                <a:endParaRPr lang="en-US" sz="2400" dirty="0">
                  <a:solidFill>
                    <a:prstClr val="black"/>
                  </a:solidFill>
                </a:endParaRPr>
              </a:p>
            </p:txBody>
          </p:sp>
        </mc:Choice>
        <mc:Fallback xmlns="">
          <p:sp>
            <p:nvSpPr>
              <p:cNvPr id="61" name="文本框 60">
                <a:extLst>
                  <a:ext uri="{FF2B5EF4-FFF2-40B4-BE49-F238E27FC236}">
                    <a16:creationId xmlns:a16="http://schemas.microsoft.com/office/drawing/2014/main" id="{83DEC895-C278-D142-810E-4F68A8AD6688}"/>
                  </a:ext>
                </a:extLst>
              </p:cNvPr>
              <p:cNvSpPr txBox="1">
                <a:spLocks noRot="1" noChangeAspect="1" noMove="1" noResize="1" noEditPoints="1" noAdjustHandles="1" noChangeArrowheads="1" noChangeShapeType="1" noTextEdit="1"/>
              </p:cNvSpPr>
              <p:nvPr/>
            </p:nvSpPr>
            <p:spPr bwMode="auto">
              <a:xfrm flipH="1">
                <a:off x="2538432" y="4541590"/>
                <a:ext cx="432048" cy="46113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1AA5D32A-7D0F-1C43-B7F8-0204BB92565A}"/>
                  </a:ext>
                </a:extLst>
              </p:cNvPr>
              <p:cNvSpPr txBox="1"/>
              <p:nvPr/>
            </p:nvSpPr>
            <p:spPr bwMode="auto">
              <a:xfrm>
                <a:off x="1946210" y="2127806"/>
                <a:ext cx="137960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acc>
                      <m:accPr>
                        <m:chr m:val="⃗"/>
                        <m:ctrlPr>
                          <a:rPr lang="en-US" sz="1800" i="1" dirty="0">
                            <a:solidFill>
                              <a:schemeClr val="tx1"/>
                            </a:solidFill>
                            <a:latin typeface="Cambria Math" panose="02040503050406030204" pitchFamily="18" charset="0"/>
                          </a:rPr>
                        </m:ctrlPr>
                      </m:accPr>
                      <m:e>
                        <m:r>
                          <a:rPr lang="en-US" sz="1800" b="0" i="1" dirty="0">
                            <a:solidFill>
                              <a:schemeClr val="tx1"/>
                            </a:solidFill>
                            <a:latin typeface="Cambria Math" panose="02040503050406030204" pitchFamily="18" charset="0"/>
                          </a:rPr>
                          <m:t>𝑞</m:t>
                        </m:r>
                      </m:e>
                    </m:acc>
                    <m:d>
                      <m:dPr>
                        <m:ctrlPr>
                          <a:rPr lang="en-US" sz="1800" i="1" dirty="0">
                            <a:solidFill>
                              <a:schemeClr val="tx1"/>
                            </a:solidFill>
                            <a:latin typeface="Cambria Math" panose="02040503050406030204" pitchFamily="18" charset="0"/>
                          </a:rPr>
                        </m:ctrlPr>
                      </m:dPr>
                      <m:e>
                        <m:r>
                          <a:rPr lang="en-US" sz="1800" b="0" i="1" dirty="0">
                            <a:solidFill>
                              <a:schemeClr val="tx1"/>
                            </a:solidFill>
                            <a:latin typeface="Cambria Math" panose="02040503050406030204" pitchFamily="18" charset="0"/>
                          </a:rPr>
                          <m:t>𝑢</m:t>
                        </m:r>
                      </m:e>
                    </m:d>
                  </m:oMath>
                </a14:m>
                <a:r>
                  <a:rPr lang="en-US" sz="1800" dirty="0">
                    <a:solidFill>
                      <a:schemeClr val="tx1"/>
                    </a:solidFill>
                  </a:rPr>
                  <a:t> </a:t>
                </a:r>
              </a:p>
            </p:txBody>
          </p:sp>
        </mc:Choice>
        <mc:Fallback xmlns="">
          <p:sp>
            <p:nvSpPr>
              <p:cNvPr id="62" name="文本框 61">
                <a:extLst>
                  <a:ext uri="{FF2B5EF4-FFF2-40B4-BE49-F238E27FC236}">
                    <a16:creationId xmlns:a16="http://schemas.microsoft.com/office/drawing/2014/main" id="{1AA5D32A-7D0F-1C43-B7F8-0204BB92565A}"/>
                  </a:ext>
                </a:extLst>
              </p:cNvPr>
              <p:cNvSpPr txBox="1">
                <a:spLocks noRot="1" noChangeAspect="1" noMove="1" noResize="1" noEditPoints="1" noAdjustHandles="1" noChangeArrowheads="1" noChangeShapeType="1" noTextEdit="1"/>
              </p:cNvSpPr>
              <p:nvPr/>
            </p:nvSpPr>
            <p:spPr bwMode="auto">
              <a:xfrm>
                <a:off x="1946210" y="2127806"/>
                <a:ext cx="1379600" cy="368797"/>
              </a:xfrm>
              <a:prstGeom prst="rect">
                <a:avLst/>
              </a:prstGeom>
              <a:blipFill>
                <a:blip r:embed="rId9"/>
                <a:stretch>
                  <a:fillRect t="-6667" b="-1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23BB43A-E579-754B-8A62-DB0AF26AA674}"/>
                  </a:ext>
                </a:extLst>
              </p:cNvPr>
              <p:cNvSpPr txBox="1"/>
              <p:nvPr/>
            </p:nvSpPr>
            <p:spPr bwMode="auto">
              <a:xfrm>
                <a:off x="861715" y="2446834"/>
                <a:ext cx="614682"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sSub>
                      <m:sSubPr>
                        <m:ctrlPr>
                          <a:rPr lang="en-US" sz="1800" b="0" i="1" dirty="0">
                            <a:solidFill>
                              <a:prstClr val="black"/>
                            </a:solidFill>
                            <a:latin typeface="Cambria Math" panose="02040503050406030204" pitchFamily="18" charset="0"/>
                          </a:rPr>
                        </m:ctrlPr>
                      </m:sSubPr>
                      <m:e>
                        <m:r>
                          <a:rPr lang="en-US" sz="1800" b="0" i="1" dirty="0">
                            <a:solidFill>
                              <a:prstClr val="black"/>
                            </a:solidFill>
                            <a:latin typeface="Cambria Math" panose="02040503050406030204" pitchFamily="18" charset="0"/>
                          </a:rPr>
                          <m:t>𝑄</m:t>
                        </m:r>
                      </m:e>
                      <m:sub>
                        <m:r>
                          <a:rPr lang="en-US" sz="1800" b="0" i="1" dirty="0">
                            <a:solidFill>
                              <a:prstClr val="black"/>
                            </a:solidFill>
                            <a:latin typeface="Cambria Math" panose="02040503050406030204" pitchFamily="18" charset="0"/>
                          </a:rPr>
                          <m:t>𝑠𝑢</m:t>
                        </m:r>
                      </m:sub>
                    </m:sSub>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63" name="文本框 62">
                <a:extLst>
                  <a:ext uri="{FF2B5EF4-FFF2-40B4-BE49-F238E27FC236}">
                    <a16:creationId xmlns:a16="http://schemas.microsoft.com/office/drawing/2014/main" id="{E23BB43A-E579-754B-8A62-DB0AF26AA674}"/>
                  </a:ext>
                </a:extLst>
              </p:cNvPr>
              <p:cNvSpPr txBox="1">
                <a:spLocks noRot="1" noChangeAspect="1" noMove="1" noResize="1" noEditPoints="1" noAdjustHandles="1" noChangeArrowheads="1" noChangeShapeType="1" noTextEdit="1"/>
              </p:cNvSpPr>
              <p:nvPr/>
            </p:nvSpPr>
            <p:spPr bwMode="auto">
              <a:xfrm>
                <a:off x="861715" y="2446834"/>
                <a:ext cx="614682" cy="368797"/>
              </a:xfrm>
              <a:prstGeom prst="rect">
                <a:avLst/>
              </a:prstGeom>
              <a:blipFill>
                <a:blip r:embed="rId10"/>
                <a:stretch>
                  <a:fillRect b="-10000"/>
                </a:stretch>
              </a:blipFill>
              <a:ln w="9525" algn="ctr">
                <a:noFill/>
                <a:miter lim="800000"/>
                <a:headEnd/>
                <a:tailEnd/>
              </a:ln>
              <a:effectLst/>
            </p:spPr>
            <p:txBody>
              <a:bodyPr/>
              <a:lstStyle/>
              <a:p>
                <a:r>
                  <a:rPr lang="en-US">
                    <a:noFill/>
                  </a:rPr>
                  <a:t> </a:t>
                </a:r>
              </a:p>
            </p:txBody>
          </p:sp>
        </mc:Fallback>
      </mc:AlternateContent>
      <p:sp>
        <p:nvSpPr>
          <p:cNvPr id="64" name="弧 63">
            <a:extLst>
              <a:ext uri="{FF2B5EF4-FFF2-40B4-BE49-F238E27FC236}">
                <a16:creationId xmlns:a16="http://schemas.microsoft.com/office/drawing/2014/main" id="{27C836DF-BD53-7145-B8A4-F3F9AA67E437}"/>
              </a:ext>
            </a:extLst>
          </p:cNvPr>
          <p:cNvSpPr/>
          <p:nvPr/>
        </p:nvSpPr>
        <p:spPr>
          <a:xfrm rot="6365996" flipH="1">
            <a:off x="375708" y="2982526"/>
            <a:ext cx="1872208" cy="1469247"/>
          </a:xfrm>
          <a:prstGeom prst="arc">
            <a:avLst>
              <a:gd name="adj1" fmla="val 19619672"/>
              <a:gd name="adj2" fmla="val 411987"/>
            </a:avLst>
          </a:prstGeom>
          <a:ln w="28575">
            <a:solidFill>
              <a:srgbClr val="4F81B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EC4E3470-D02F-1B43-A236-53621EBB6C72}"/>
                  </a:ext>
                </a:extLst>
              </p:cNvPr>
              <p:cNvSpPr txBox="1"/>
              <p:nvPr/>
            </p:nvSpPr>
            <p:spPr bwMode="auto">
              <a:xfrm flipH="1">
                <a:off x="2404727" y="6043817"/>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𝑤</m:t>
                      </m:r>
                    </m:oMath>
                  </m:oMathPara>
                </a14:m>
                <a:endParaRPr lang="en-US" sz="2400" dirty="0">
                  <a:solidFill>
                    <a:prstClr val="black"/>
                  </a:solidFill>
                </a:endParaRPr>
              </a:p>
            </p:txBody>
          </p:sp>
        </mc:Choice>
        <mc:Fallback xmlns="">
          <p:sp>
            <p:nvSpPr>
              <p:cNvPr id="74" name="文本框 73">
                <a:extLst>
                  <a:ext uri="{FF2B5EF4-FFF2-40B4-BE49-F238E27FC236}">
                    <a16:creationId xmlns:a16="http://schemas.microsoft.com/office/drawing/2014/main" id="{EC4E3470-D02F-1B43-A236-53621EBB6C72}"/>
                  </a:ext>
                </a:extLst>
              </p:cNvPr>
              <p:cNvSpPr txBox="1">
                <a:spLocks noRot="1" noChangeAspect="1" noMove="1" noResize="1" noEditPoints="1" noAdjustHandles="1" noChangeArrowheads="1" noChangeShapeType="1" noTextEdit="1"/>
              </p:cNvSpPr>
              <p:nvPr/>
            </p:nvSpPr>
            <p:spPr bwMode="auto">
              <a:xfrm flipH="1">
                <a:off x="2404727" y="6043817"/>
                <a:ext cx="432048" cy="462348"/>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p:sp>
        <p:nvSpPr>
          <p:cNvPr id="76" name="椭圆 75">
            <a:extLst>
              <a:ext uri="{FF2B5EF4-FFF2-40B4-BE49-F238E27FC236}">
                <a16:creationId xmlns:a16="http://schemas.microsoft.com/office/drawing/2014/main" id="{7461B292-D1AC-644F-AC91-8B0A973D78AC}"/>
              </a:ext>
            </a:extLst>
          </p:cNvPr>
          <p:cNvSpPr/>
          <p:nvPr/>
        </p:nvSpPr>
        <p:spPr>
          <a:xfrm flipH="1">
            <a:off x="1068553" y="4083095"/>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77" name="直线箭头连接符 76">
            <a:extLst>
              <a:ext uri="{FF2B5EF4-FFF2-40B4-BE49-F238E27FC236}">
                <a16:creationId xmlns:a16="http://schemas.microsoft.com/office/drawing/2014/main" id="{1B41DB63-5D4B-C94C-A7B9-007B7A159DDB}"/>
              </a:ext>
            </a:extLst>
          </p:cNvPr>
          <p:cNvCxnSpPr>
            <a:cxnSpLocks/>
          </p:cNvCxnSpPr>
          <p:nvPr/>
        </p:nvCxnSpPr>
        <p:spPr>
          <a:xfrm flipH="1">
            <a:off x="1371695" y="2772801"/>
            <a:ext cx="1081372" cy="1358603"/>
          </a:xfrm>
          <a:prstGeom prst="straightConnector1">
            <a:avLst/>
          </a:prstGeom>
          <a:ln w="38100">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62D13753-7575-7748-A991-E800B19B3AB5}"/>
              </a:ext>
            </a:extLst>
          </p:cNvPr>
          <p:cNvSpPr/>
          <p:nvPr/>
        </p:nvSpPr>
        <p:spPr>
          <a:xfrm flipH="1">
            <a:off x="2453067" y="2584180"/>
            <a:ext cx="360040" cy="362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75BAF0C-6714-2F4D-9C3C-502DFEF4D275}"/>
                  </a:ext>
                </a:extLst>
              </p:cNvPr>
              <p:cNvSpPr txBox="1"/>
              <p:nvPr/>
            </p:nvSpPr>
            <p:spPr bwMode="auto">
              <a:xfrm flipH="1">
                <a:off x="2404727" y="2488352"/>
                <a:ext cx="432048" cy="462348"/>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𝑢</m:t>
                      </m:r>
                    </m:oMath>
                  </m:oMathPara>
                </a14:m>
                <a:endParaRPr lang="en-US" sz="2400" dirty="0">
                  <a:solidFill>
                    <a:prstClr val="black"/>
                  </a:solidFill>
                </a:endParaRPr>
              </a:p>
            </p:txBody>
          </p:sp>
        </mc:Choice>
        <mc:Fallback xmlns="">
          <p:sp>
            <p:nvSpPr>
              <p:cNvPr id="79" name="文本框 78">
                <a:extLst>
                  <a:ext uri="{FF2B5EF4-FFF2-40B4-BE49-F238E27FC236}">
                    <a16:creationId xmlns:a16="http://schemas.microsoft.com/office/drawing/2014/main" id="{D75BAF0C-6714-2F4D-9C3C-502DFEF4D275}"/>
                  </a:ext>
                </a:extLst>
              </p:cNvPr>
              <p:cNvSpPr txBox="1">
                <a:spLocks noRot="1" noChangeAspect="1" noMove="1" noResize="1" noEditPoints="1" noAdjustHandles="1" noChangeArrowheads="1" noChangeShapeType="1" noTextEdit="1"/>
              </p:cNvSpPr>
              <p:nvPr/>
            </p:nvSpPr>
            <p:spPr bwMode="auto">
              <a:xfrm flipH="1">
                <a:off x="2404727" y="2488352"/>
                <a:ext cx="432048" cy="462348"/>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D65C2E9B-93FD-7846-8100-E564404D9223}"/>
                  </a:ext>
                </a:extLst>
              </p:cNvPr>
              <p:cNvSpPr txBox="1"/>
              <p:nvPr/>
            </p:nvSpPr>
            <p:spPr bwMode="auto">
              <a:xfrm flipH="1">
                <a:off x="1005731" y="3987737"/>
                <a:ext cx="432048" cy="461130"/>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400" b="0" i="1" dirty="0">
                          <a:solidFill>
                            <a:prstClr val="black"/>
                          </a:solidFill>
                          <a:latin typeface="Cambria Math" panose="02040503050406030204" pitchFamily="18" charset="0"/>
                        </a:rPr>
                        <m:t>𝑠</m:t>
                      </m:r>
                    </m:oMath>
                  </m:oMathPara>
                </a14:m>
                <a:endParaRPr lang="en-US" sz="2400" dirty="0">
                  <a:solidFill>
                    <a:prstClr val="black"/>
                  </a:solidFill>
                </a:endParaRPr>
              </a:p>
            </p:txBody>
          </p:sp>
        </mc:Choice>
        <mc:Fallback xmlns="">
          <p:sp>
            <p:nvSpPr>
              <p:cNvPr id="80" name="文本框 79">
                <a:extLst>
                  <a:ext uri="{FF2B5EF4-FFF2-40B4-BE49-F238E27FC236}">
                    <a16:creationId xmlns:a16="http://schemas.microsoft.com/office/drawing/2014/main" id="{D65C2E9B-93FD-7846-8100-E564404D9223}"/>
                  </a:ext>
                </a:extLst>
              </p:cNvPr>
              <p:cNvSpPr txBox="1">
                <a:spLocks noRot="1" noChangeAspect="1" noMove="1" noResize="1" noEditPoints="1" noAdjustHandles="1" noChangeArrowheads="1" noChangeShapeType="1" noTextEdit="1"/>
              </p:cNvSpPr>
              <p:nvPr/>
            </p:nvSpPr>
            <p:spPr bwMode="auto">
              <a:xfrm flipH="1">
                <a:off x="1005731" y="3987737"/>
                <a:ext cx="432048" cy="461130"/>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9521F345-050F-8849-8F92-95F2FA164B42}"/>
                  </a:ext>
                </a:extLst>
              </p:cNvPr>
              <p:cNvSpPr txBox="1"/>
              <p:nvPr/>
            </p:nvSpPr>
            <p:spPr bwMode="auto">
              <a:xfrm>
                <a:off x="5557523" y="1556435"/>
                <a:ext cx="6911788" cy="740587"/>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r>
                            <a:rPr lang="en-US" altLang="zh-CN" b="0" i="1">
                              <a:latin typeface="Cambria Math" panose="02040503050406030204" pitchFamily="18" charset="0"/>
                              <a:ea typeface="楷体" panose="02010609060101010101" pitchFamily="49" charset="-122"/>
                            </a:rPr>
                            <m:t>1</m:t>
                          </m:r>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den>
                      </m:f>
                      <m:r>
                        <a:rPr lang="en-US" altLang="zh-CN" b="0" i="1">
                          <a:latin typeface="Cambria Math" panose="02040503050406030204" pitchFamily="18" charset="0"/>
                          <a:ea typeface="楷体" panose="02010609060101010101" pitchFamily="49" charset="-122"/>
                        </a:rPr>
                        <m:t>  </m:t>
                      </m:r>
                      <m:r>
                        <a:rPr lang="en-US" altLang="zh-CN" i="1">
                          <a:latin typeface="Cambria Math" panose="02040503050406030204" pitchFamily="18" charset="0"/>
                          <a:ea typeface="楷体" panose="02010609060101010101" pitchFamily="49" charset="-122"/>
                        </a:rPr>
                        <m:t>≥</m:t>
                      </m:r>
                      <m:r>
                        <a:rPr lang="en-US" altLang="zh-CN" b="0" i="1">
                          <a:latin typeface="Cambria Math" panose="02040503050406030204" pitchFamily="18" charset="0"/>
                          <a:ea typeface="楷体" panose="02010609060101010101" pitchFamily="49" charset="-122"/>
                        </a:rPr>
                        <m:t>  </m:t>
                      </m:r>
                      <m:f>
                        <m:fPr>
                          <m:ctrlPr>
                            <a:rPr lang="en-US" altLang="zh-CN" i="1">
                              <a:latin typeface="Cambria Math" panose="02040503050406030204" pitchFamily="18" charset="0"/>
                              <a:ea typeface="楷体" panose="02010609060101010101" pitchFamily="49" charset="-122"/>
                            </a:rPr>
                          </m:ctrlPr>
                        </m:fPr>
                        <m:num>
                          <m:r>
                            <a:rPr lang="en-US" altLang="zh-CN" b="0" i="1">
                              <a:latin typeface="Cambria Math" panose="02040503050406030204" pitchFamily="18" charset="0"/>
                              <a:ea typeface="楷体" panose="02010609060101010101" pitchFamily="49" charset="-122"/>
                            </a:rPr>
                            <m:t>1</m:t>
                          </m:r>
                        </m:num>
                        <m:den>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i="1">
                                  <a:latin typeface="Cambria Math" panose="02040503050406030204" pitchFamily="18" charset="0"/>
                                  <a:ea typeface="楷体" panose="02010609060101010101" pitchFamily="49" charset="-122"/>
                                </a:rPr>
                                <m:t>𝑢𝑣</m:t>
                              </m:r>
                            </m:sub>
                          </m:sSub>
                        </m:den>
                      </m:f>
                      <m:r>
                        <a:rPr lang="en-US" altLang="zh-CN" b="0"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𝜃</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𝑣</m:t>
                              </m:r>
                            </m:e>
                          </m:d>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i="1">
                                  <a:latin typeface="Cambria Math" panose="02040503050406030204" pitchFamily="18" charset="0"/>
                                  <a:ea typeface="楷体" panose="02010609060101010101" pitchFamily="49" charset="-122"/>
                                </a:rPr>
                                <m:t>𝑢𝑣</m:t>
                              </m:r>
                            </m:sub>
                          </m:sSub>
                        </m:e>
                      </m:d>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7" name="文本框 66">
                <a:extLst>
                  <a:ext uri="{FF2B5EF4-FFF2-40B4-BE49-F238E27FC236}">
                    <a16:creationId xmlns:a16="http://schemas.microsoft.com/office/drawing/2014/main" id="{9521F345-050F-8849-8F92-95F2FA164B42}"/>
                  </a:ext>
                </a:extLst>
              </p:cNvPr>
              <p:cNvSpPr txBox="1">
                <a:spLocks noRot="1" noChangeAspect="1" noMove="1" noResize="1" noEditPoints="1" noAdjustHandles="1" noChangeArrowheads="1" noChangeShapeType="1" noTextEdit="1"/>
              </p:cNvSpPr>
              <p:nvPr/>
            </p:nvSpPr>
            <p:spPr bwMode="auto">
              <a:xfrm>
                <a:off x="5557523" y="1556435"/>
                <a:ext cx="6911788" cy="740587"/>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p:sp>
        <p:nvSpPr>
          <p:cNvPr id="68" name="左大括号 67">
            <a:extLst>
              <a:ext uri="{FF2B5EF4-FFF2-40B4-BE49-F238E27FC236}">
                <a16:creationId xmlns:a16="http://schemas.microsoft.com/office/drawing/2014/main" id="{76C2BF68-3205-A84F-8004-800F3FE905F7}"/>
              </a:ext>
            </a:extLst>
          </p:cNvPr>
          <p:cNvSpPr/>
          <p:nvPr/>
        </p:nvSpPr>
        <p:spPr>
          <a:xfrm rot="16200000">
            <a:off x="7475796" y="1521387"/>
            <a:ext cx="309342" cy="1872207"/>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B2256397-B254-254D-93A2-185092050E7F}"/>
                  </a:ext>
                </a:extLst>
              </p:cNvPr>
              <p:cNvSpPr txBox="1"/>
              <p:nvPr/>
            </p:nvSpPr>
            <p:spPr bwMode="auto">
              <a:xfrm>
                <a:off x="6980541" y="2618258"/>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for node </a:t>
                </a:r>
                <a14:m>
                  <m:oMath xmlns:m="http://schemas.openxmlformats.org/officeDocument/2006/math">
                    <m:r>
                      <a:rPr lang="en-US" sz="1800" b="1" i="1" dirty="0">
                        <a:solidFill>
                          <a:prstClr val="black"/>
                        </a:solidFill>
                        <a:latin typeface="Cambria Math" panose="02040503050406030204" pitchFamily="18" charset="0"/>
                        <a:cs typeface="Times New Roman" panose="02020603050405020304" pitchFamily="18" charset="0"/>
                      </a:rPr>
                      <m:t>𝒖</m:t>
                    </m:r>
                  </m:oMath>
                </a14:m>
                <a:endParaRPr lang="en-US" sz="1800"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9" name="文本框 68">
                <a:extLst>
                  <a:ext uri="{FF2B5EF4-FFF2-40B4-BE49-F238E27FC236}">
                    <a16:creationId xmlns:a16="http://schemas.microsoft.com/office/drawing/2014/main" id="{B2256397-B254-254D-93A2-185092050E7F}"/>
                  </a:ext>
                </a:extLst>
              </p:cNvPr>
              <p:cNvSpPr txBox="1">
                <a:spLocks noRot="1" noChangeAspect="1" noMove="1" noResize="1" noEditPoints="1" noAdjustHandles="1" noChangeArrowheads="1" noChangeShapeType="1" noTextEdit="1"/>
              </p:cNvSpPr>
              <p:nvPr/>
            </p:nvSpPr>
            <p:spPr bwMode="auto">
              <a:xfrm>
                <a:off x="6980541" y="2618258"/>
                <a:ext cx="1358964" cy="368797"/>
              </a:xfrm>
              <a:prstGeom prst="rect">
                <a:avLst/>
              </a:prstGeom>
              <a:blipFill>
                <a:blip r:embed="rId15"/>
                <a:stretch>
                  <a:fillRect l="-3704" t="-6667" b="-20000"/>
                </a:stretch>
              </a:blipFill>
              <a:ln w="9525" algn="ctr">
                <a:noFill/>
                <a:miter lim="800000"/>
                <a:headEnd/>
                <a:tailEnd/>
              </a:ln>
              <a:effectLst/>
            </p:spPr>
            <p:txBody>
              <a:bodyPr/>
              <a:lstStyle/>
              <a:p>
                <a:r>
                  <a:rPr lang="en-US">
                    <a:noFill/>
                  </a:rPr>
                  <a:t> </a:t>
                </a:r>
              </a:p>
            </p:txBody>
          </p:sp>
        </mc:Fallback>
      </mc:AlternateContent>
      <p:sp>
        <p:nvSpPr>
          <p:cNvPr id="70" name="左大括号 69">
            <a:extLst>
              <a:ext uri="{FF2B5EF4-FFF2-40B4-BE49-F238E27FC236}">
                <a16:creationId xmlns:a16="http://schemas.microsoft.com/office/drawing/2014/main" id="{05348798-7A6B-4E42-93C6-B5EC6423FCA7}"/>
              </a:ext>
            </a:extLst>
          </p:cNvPr>
          <p:cNvSpPr/>
          <p:nvPr/>
        </p:nvSpPr>
        <p:spPr>
          <a:xfrm rot="16200000">
            <a:off x="10153417" y="1433250"/>
            <a:ext cx="309343" cy="2048480"/>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C371D4C6-1272-3E43-97C3-EFF61D0C3AC0}"/>
                  </a:ext>
                </a:extLst>
              </p:cNvPr>
              <p:cNvSpPr txBox="1"/>
              <p:nvPr/>
            </p:nvSpPr>
            <p:spPr bwMode="auto">
              <a:xfrm>
                <a:off x="8748070" y="2618258"/>
                <a:ext cx="370101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for each edge incident on node </a:t>
                </a:r>
                <a14:m>
                  <m:oMath xmlns:m="http://schemas.openxmlformats.org/officeDocument/2006/math">
                    <m:r>
                      <a:rPr lang="en-US" sz="1800" b="1" i="1" dirty="0">
                        <a:solidFill>
                          <a:prstClr val="black"/>
                        </a:solidFill>
                        <a:latin typeface="Cambria Math" panose="02040503050406030204" pitchFamily="18" charset="0"/>
                        <a:cs typeface="Times New Roman" panose="02020603050405020304" pitchFamily="18" charset="0"/>
                      </a:rPr>
                      <m:t>𝒖</m:t>
                    </m:r>
                  </m:oMath>
                </a14:m>
                <a:endParaRPr lang="en-US" sz="1800"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1" name="文本框 70">
                <a:extLst>
                  <a:ext uri="{FF2B5EF4-FFF2-40B4-BE49-F238E27FC236}">
                    <a16:creationId xmlns:a16="http://schemas.microsoft.com/office/drawing/2014/main" id="{C371D4C6-1272-3E43-97C3-EFF61D0C3AC0}"/>
                  </a:ext>
                </a:extLst>
              </p:cNvPr>
              <p:cNvSpPr txBox="1">
                <a:spLocks noRot="1" noChangeAspect="1" noMove="1" noResize="1" noEditPoints="1" noAdjustHandles="1" noChangeArrowheads="1" noChangeShapeType="1" noTextEdit="1"/>
              </p:cNvSpPr>
              <p:nvPr/>
            </p:nvSpPr>
            <p:spPr bwMode="auto">
              <a:xfrm>
                <a:off x="8748070" y="2618258"/>
                <a:ext cx="3701010" cy="368797"/>
              </a:xfrm>
              <a:prstGeom prst="rect">
                <a:avLst/>
              </a:prstGeom>
              <a:blipFill>
                <a:blip r:embed="rId16"/>
                <a:stretch>
                  <a:fillRect l="-1365" t="-6667"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DACB38A3-2F64-CF4D-8B8C-33E1639E0320}"/>
                  </a:ext>
                </a:extLst>
              </p:cNvPr>
              <p:cNvSpPr txBox="1"/>
              <p:nvPr/>
            </p:nvSpPr>
            <p:spPr bwMode="auto">
              <a:xfrm>
                <a:off x="1268883" y="2436632"/>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72" name="文本框 71">
                <a:extLst>
                  <a:ext uri="{FF2B5EF4-FFF2-40B4-BE49-F238E27FC236}">
                    <a16:creationId xmlns:a16="http://schemas.microsoft.com/office/drawing/2014/main" id="{DACB38A3-2F64-CF4D-8B8C-33E1639E0320}"/>
                  </a:ext>
                </a:extLst>
              </p:cNvPr>
              <p:cNvSpPr txBox="1">
                <a:spLocks noRot="1" noChangeAspect="1" noMove="1" noResize="1" noEditPoints="1" noAdjustHandles="1" noChangeArrowheads="1" noChangeShapeType="1" noTextEdit="1"/>
              </p:cNvSpPr>
              <p:nvPr/>
            </p:nvSpPr>
            <p:spPr bwMode="auto">
              <a:xfrm>
                <a:off x="1268883" y="2436632"/>
                <a:ext cx="1177360" cy="368797"/>
              </a:xfrm>
              <a:prstGeom prst="rect">
                <a:avLst/>
              </a:prstGeom>
              <a:blipFill>
                <a:blip r:embed="rId17"/>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03428120-87F3-7A44-9FDD-3B03CE9906D6}"/>
                  </a:ext>
                </a:extLst>
              </p:cNvPr>
              <p:cNvSpPr txBox="1"/>
              <p:nvPr/>
            </p:nvSpPr>
            <p:spPr bwMode="auto">
              <a:xfrm>
                <a:off x="2439419" y="2094090"/>
                <a:ext cx="117736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sz="1800" b="0" i="0" dirty="0">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ea typeface="楷体" panose="02010609060101010101" pitchFamily="49" charset="-122"/>
                          </a:rPr>
                        </m:ctrlPr>
                      </m:sSubPr>
                      <m:e>
                        <m:r>
                          <a:rPr lang="en-US" altLang="zh-CN" sz="1800" i="1">
                            <a:solidFill>
                              <a:srgbClr val="FF0000"/>
                            </a:solidFill>
                            <a:latin typeface="Cambria Math" panose="02040503050406030204" pitchFamily="18" charset="0"/>
                            <a:ea typeface="楷体" panose="02010609060101010101" pitchFamily="49" charset="-122"/>
                          </a:rPr>
                          <m:t>𝑅</m:t>
                        </m:r>
                      </m:e>
                      <m:sub>
                        <m:r>
                          <a:rPr lang="en-US" altLang="zh-CN" sz="1800" i="1">
                            <a:solidFill>
                              <a:srgbClr val="FF0000"/>
                            </a:solidFill>
                            <a:latin typeface="Cambria Math" panose="02040503050406030204" pitchFamily="18" charset="0"/>
                            <a:ea typeface="楷体" panose="02010609060101010101" pitchFamily="49" charset="-122"/>
                          </a:rPr>
                          <m:t>𝑠𝑢</m:t>
                        </m:r>
                      </m:sub>
                    </m:sSub>
                  </m:oMath>
                </a14:m>
                <a:r>
                  <a:rPr lang="en-US" sz="18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4" name="文本框 83">
                <a:extLst>
                  <a:ext uri="{FF2B5EF4-FFF2-40B4-BE49-F238E27FC236}">
                    <a16:creationId xmlns:a16="http://schemas.microsoft.com/office/drawing/2014/main" id="{03428120-87F3-7A44-9FDD-3B03CE9906D6}"/>
                  </a:ext>
                </a:extLst>
              </p:cNvPr>
              <p:cNvSpPr txBox="1">
                <a:spLocks noRot="1" noChangeAspect="1" noMove="1" noResize="1" noEditPoints="1" noAdjustHandles="1" noChangeArrowheads="1" noChangeShapeType="1" noTextEdit="1"/>
              </p:cNvSpPr>
              <p:nvPr/>
            </p:nvSpPr>
            <p:spPr bwMode="auto">
              <a:xfrm>
                <a:off x="2439419" y="2094090"/>
                <a:ext cx="1177360" cy="368797"/>
              </a:xfrm>
              <a:prstGeom prst="rect">
                <a:avLst/>
              </a:prstGeom>
              <a:blipFill>
                <a:blip r:embed="rId1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E65C7AF-429D-474F-92F6-C52B63603FC9}"/>
                  </a:ext>
                </a:extLst>
              </p:cNvPr>
              <p:cNvSpPr txBox="1"/>
              <p:nvPr/>
            </p:nvSpPr>
            <p:spPr>
              <a:xfrm>
                <a:off x="5254203" y="3166914"/>
                <a:ext cx="8424936" cy="4114140"/>
              </a:xfrm>
              <a:prstGeom prst="rect">
                <a:avLst/>
              </a:prstGeom>
              <a:noFill/>
            </p:spPr>
            <p:txBody>
              <a:bodyPr wrap="square" rtlCol="0">
                <a:spAutoFit/>
              </a:bodyPr>
              <a:lstStyle/>
              <a:p>
                <a:pPr marL="342900" indent="-342900">
                  <a:spcBef>
                    <a:spcPts val="0"/>
                  </a:spcBef>
                  <a:buFont typeface="Wingdings" pitchFamily="2" charset="2"/>
                  <a:buChar char="Ø"/>
                </a:pPr>
                <a:r>
                  <a:rPr lang="en-US" altLang="zh-CN" dirty="0">
                    <a:solidFill>
                      <a:prstClr val="black"/>
                    </a:solidFill>
                    <a:latin typeface="Times New Roman" panose="02020603050405020304" pitchFamily="18" charset="0"/>
                    <a:cs typeface="Times New Roman" panose="02020603050405020304" pitchFamily="18" charset="0"/>
                  </a:rPr>
                  <a:t>For each node </a:t>
                </a:r>
                <a14:m>
                  <m:oMath xmlns:m="http://schemas.openxmlformats.org/officeDocument/2006/math">
                    <m:r>
                      <a:rPr lang="en-US" altLang="zh-CN" b="0" i="1" dirty="0">
                        <a:solidFill>
                          <a:prstClr val="black"/>
                        </a:solidFill>
                        <a:latin typeface="Cambria Math" panose="02040503050406030204" pitchFamily="18" charset="0"/>
                        <a:cs typeface="Times New Roman" panose="02020603050405020304" pitchFamily="18" charset="0"/>
                      </a:rPr>
                      <m:t>𝑢</m:t>
                    </m:r>
                    <m:r>
                      <a:rPr lang="en-US" altLang="zh-CN" b="0" i="1" dirty="0">
                        <a:solidFill>
                          <a:prstClr val="black"/>
                        </a:solidFill>
                        <a:latin typeface="Cambria Math" panose="02040503050406030204" pitchFamily="18" charset="0"/>
                        <a:cs typeface="Times New Roman" panose="02020603050405020304" pitchFamily="18" charset="0"/>
                      </a:rPr>
                      <m:t>∈</m:t>
                    </m:r>
                    <m:r>
                      <a:rPr lang="en-US" altLang="zh-CN" b="0" i="1" dirty="0">
                        <a:solidFill>
                          <a:prstClr val="black"/>
                        </a:solidFill>
                        <a:latin typeface="Cambria Math" panose="02040503050406030204" pitchFamily="18" charset="0"/>
                        <a:cs typeface="Times New Roman" panose="02020603050405020304" pitchFamily="18" charset="0"/>
                      </a:rPr>
                      <m:t>𝑉</m:t>
                    </m:r>
                  </m:oMath>
                </a14:m>
                <a:r>
                  <a:rPr lang="en-US" altLang="zh-CN" dirty="0">
                    <a:solidFill>
                      <a:prstClr val="black"/>
                    </a:solidFill>
                    <a:latin typeface="Times New Roman" panose="02020603050405020304" pitchFamily="18" charset="0"/>
                    <a:cs typeface="Times New Roman" panose="02020603050405020304" pitchFamily="18" charset="0"/>
                  </a:rPr>
                  <a:t>, maintaining </a:t>
                </a:r>
                <a:r>
                  <a:rPr lang="en-US" altLang="zh-CN" b="1" dirty="0">
                    <a:solidFill>
                      <a:srgbClr val="005AAA"/>
                    </a:solidFill>
                    <a:latin typeface="Times New Roman" panose="02020603050405020304" pitchFamily="18" charset="0"/>
                    <a:cs typeface="Times New Roman" panose="02020603050405020304" pitchFamily="18" charset="0"/>
                  </a:rPr>
                  <a:t>a priority queue </a:t>
                </a:r>
                <a14:m>
                  <m:oMath xmlns:m="http://schemas.openxmlformats.org/officeDocument/2006/math">
                    <m:r>
                      <a:rPr lang="en-US" altLang="zh-CN" b="1" i="1" dirty="0">
                        <a:solidFill>
                          <a:srgbClr val="005AAA"/>
                        </a:solidFill>
                        <a:latin typeface="Cambria Math" panose="02040503050406030204" pitchFamily="18" charset="0"/>
                        <a:cs typeface="Times New Roman" panose="02020603050405020304" pitchFamily="18" charset="0"/>
                      </a:rPr>
                      <m:t>𝑸</m:t>
                    </m:r>
                    <m:d>
                      <m:dPr>
                        <m:ctrlPr>
                          <a:rPr lang="en-US" altLang="zh-CN" b="1" i="1" dirty="0">
                            <a:solidFill>
                              <a:srgbClr val="005AAA"/>
                            </a:solidFill>
                            <a:latin typeface="Cambria Math" panose="02040503050406030204" pitchFamily="18" charset="0"/>
                            <a:cs typeface="Times New Roman" panose="02020603050405020304" pitchFamily="18" charset="0"/>
                          </a:rPr>
                        </m:ctrlPr>
                      </m:dPr>
                      <m:e>
                        <m:r>
                          <a:rPr lang="en-US" altLang="zh-CN" b="1" i="1" dirty="0">
                            <a:solidFill>
                              <a:srgbClr val="005AAA"/>
                            </a:solidFill>
                            <a:latin typeface="Cambria Math" panose="02040503050406030204" pitchFamily="18" charset="0"/>
                            <a:cs typeface="Times New Roman" panose="02020603050405020304" pitchFamily="18" charset="0"/>
                          </a:rPr>
                          <m:t>𝒖</m:t>
                        </m:r>
                      </m:e>
                    </m:d>
                  </m:oMath>
                </a14:m>
                <a:r>
                  <a:rPr lang="en-US" altLang="zh-CN" b="1" dirty="0">
                    <a:solidFill>
                      <a:srgbClr val="005AAA"/>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of all the neighbors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𝑣</m:t>
                    </m:r>
                  </m:oMath>
                </a14:m>
                <a:r>
                  <a:rPr lang="en-US" altLang="zh-CN" dirty="0">
                    <a:solidFill>
                      <a:prstClr val="black"/>
                    </a:solidFill>
                    <a:latin typeface="Times New Roman" panose="02020603050405020304" pitchFamily="18" charset="0"/>
                    <a:cs typeface="Times New Roman" panose="02020603050405020304" pitchFamily="18" charset="0"/>
                  </a:rPr>
                  <a:t> of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𝑢</m:t>
                    </m:r>
                  </m:oMath>
                </a14:m>
                <a:r>
                  <a:rPr lang="en-US" altLang="zh-CN" dirty="0">
                    <a:solidFill>
                      <a:prstClr val="black"/>
                    </a:solidFill>
                    <a:latin typeface="Times New Roman" panose="02020603050405020304" pitchFamily="18" charset="0"/>
                    <a:cs typeface="Times New Roman" panose="02020603050405020304" pitchFamily="18" charset="0"/>
                  </a:rPr>
                  <a:t> with priority: </a:t>
                </a:r>
              </a:p>
              <a:p>
                <a:pPr>
                  <a:spcBef>
                    <a:spcPts val="0"/>
                  </a:spcBef>
                </a:pPr>
                <a14:m>
                  <m:oMathPara xmlns:m="http://schemas.openxmlformats.org/officeDocument/2006/math">
                    <m:oMathParaPr>
                      <m:jc m:val="centerGroup"/>
                    </m:oMathParaPr>
                    <m:oMath xmlns:m="http://schemas.openxmlformats.org/officeDocument/2006/math">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𝑘</m:t>
                          </m:r>
                        </m:e>
                        <m:sub>
                          <m:r>
                            <a:rPr lang="en-US" altLang="zh-CN" i="1" dirty="0">
                              <a:solidFill>
                                <a:prstClr val="black"/>
                              </a:solidFill>
                              <a:latin typeface="Cambria Math" panose="02040503050406030204" pitchFamily="18" charset="0"/>
                              <a:cs typeface="Times New Roman" panose="02020603050405020304" pitchFamily="18" charset="0"/>
                            </a:rPr>
                            <m:t>𝑢</m:t>
                          </m:r>
                        </m:sub>
                      </m:sSub>
                      <m:d>
                        <m:dPr>
                          <m:ctrlPr>
                            <a:rPr lang="en-US" altLang="zh-CN" i="1" dirty="0">
                              <a:solidFill>
                                <a:prstClr val="black"/>
                              </a:solidFill>
                              <a:latin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cs typeface="Times New Roman" panose="02020603050405020304" pitchFamily="18" charset="0"/>
                            </a:rPr>
                            <m:t>𝑣</m:t>
                          </m:r>
                        </m:e>
                      </m:d>
                      <m:r>
                        <a:rPr lang="en-US" altLang="zh-CN" i="1" dirty="0">
                          <a:solidFill>
                            <a:prstClr val="black"/>
                          </a:solidFill>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ea typeface="楷体" panose="02010609060101010101" pitchFamily="49" charset="-122"/>
                            </a:rPr>
                          </m:ctrlPr>
                        </m:fPr>
                        <m:num>
                          <m:r>
                            <a:rPr lang="en-US" altLang="zh-CN" i="1">
                              <a:latin typeface="Cambria Math" panose="02040503050406030204" pitchFamily="18" charset="0"/>
                              <a:ea typeface="楷体" panose="02010609060101010101" pitchFamily="49" charset="-122"/>
                            </a:rPr>
                            <m:t>1</m:t>
                          </m:r>
                        </m:num>
                        <m:den>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𝐴</m:t>
                              </m:r>
                            </m:e>
                            <m:sub>
                              <m:r>
                                <a:rPr lang="en-US" altLang="zh-CN" i="1">
                                  <a:latin typeface="Cambria Math" panose="02040503050406030204" pitchFamily="18" charset="0"/>
                                  <a:ea typeface="楷体" panose="02010609060101010101" pitchFamily="49" charset="-122"/>
                                </a:rPr>
                                <m:t>𝑢𝑣</m:t>
                              </m:r>
                            </m:sub>
                          </m:sSub>
                        </m:den>
                      </m:f>
                      <m:r>
                        <a:rPr lang="en-US" altLang="zh-CN" i="1">
                          <a:latin typeface="Cambria Math" panose="02040503050406030204" pitchFamily="18" charset="0"/>
                          <a:ea typeface="楷体" panose="02010609060101010101" pitchFamily="49" charset="-122"/>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𝜃</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𝑣</m:t>
                              </m:r>
                            </m:e>
                          </m:d>
                          <m:r>
                            <a:rPr lang="en-US" altLang="zh-CN"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i="1">
                                  <a:latin typeface="Cambria Math" panose="02040503050406030204" pitchFamily="18" charset="0"/>
                                  <a:ea typeface="楷体" panose="02010609060101010101" pitchFamily="49" charset="-122"/>
                                </a:rPr>
                                <m:t>𝑢𝑣</m:t>
                              </m:r>
                            </m:sub>
                          </m:sSub>
                        </m:e>
                      </m:d>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10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altLang="zh-CN" dirty="0">
                    <a:solidFill>
                      <a:prstClr val="black"/>
                    </a:solidFill>
                    <a:latin typeface="Times New Roman" panose="02020603050405020304" pitchFamily="18" charset="0"/>
                    <a:cs typeface="Times New Roman" panose="02020603050405020304" pitchFamily="18" charset="0"/>
                  </a:rPr>
                  <a:t>Maintaining </a:t>
                </a:r>
                <a:r>
                  <a:rPr lang="en-US" altLang="zh-CN" b="1" dirty="0">
                    <a:solidFill>
                      <a:srgbClr val="005AAA"/>
                    </a:solidFill>
                    <a:latin typeface="Times New Roman" panose="02020603050405020304" pitchFamily="18" charset="0"/>
                    <a:cs typeface="Times New Roman" panose="02020603050405020304" pitchFamily="18" charset="0"/>
                  </a:rPr>
                  <a:t>a linked list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𝐿</m:t>
                    </m:r>
                  </m:oMath>
                </a14:m>
                <a:r>
                  <a:rPr lang="en-US" altLang="zh-CN" dirty="0">
                    <a:solidFill>
                      <a:prstClr val="black"/>
                    </a:solidFill>
                    <a:latin typeface="Times New Roman" panose="02020603050405020304" pitchFamily="18" charset="0"/>
                    <a:cs typeface="Times New Roman" panose="02020603050405020304" pitchFamily="18" charset="0"/>
                  </a:rPr>
                  <a:t> for storing all the nodes </a:t>
                </a:r>
                <a14:m>
                  <m:oMath xmlns:m="http://schemas.openxmlformats.org/officeDocument/2006/math">
                    <m:r>
                      <a:rPr lang="en-US" altLang="zh-CN" i="1" dirty="0">
                        <a:solidFill>
                          <a:prstClr val="black"/>
                        </a:solidFill>
                        <a:latin typeface="Cambria Math" panose="02040503050406030204" pitchFamily="18" charset="0"/>
                        <a:cs typeface="Times New Roman" panose="02020603050405020304" pitchFamily="18" charset="0"/>
                      </a:rPr>
                      <m:t>𝑢</m:t>
                    </m:r>
                  </m:oMath>
                </a14:m>
                <a:r>
                  <a:rPr lang="en-US" altLang="zh-CN" dirty="0">
                    <a:solidFill>
                      <a:prstClr val="black"/>
                    </a:solidFill>
                    <a:latin typeface="Times New Roman" panose="02020603050405020304" pitchFamily="18" charset="0"/>
                    <a:cs typeface="Times New Roman" panose="02020603050405020304" pitchFamily="18" charset="0"/>
                  </a:rPr>
                  <a:t> on the graph if: </a:t>
                </a:r>
              </a:p>
              <a:p>
                <a:pPr>
                  <a:spcBef>
                    <a:spcPts val="0"/>
                  </a:spcBef>
                </a:pPr>
                <a14:m>
                  <m:oMathPara xmlns:m="http://schemas.openxmlformats.org/officeDocument/2006/math">
                    <m:oMathParaPr>
                      <m:jc m:val="centerGroup"/>
                    </m:oMathParaPr>
                    <m:oMath xmlns:m="http://schemas.openxmlformats.org/officeDocument/2006/math">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𝐾</m:t>
                          </m:r>
                        </m:e>
                        <m:sub>
                          <m:r>
                            <a:rPr lang="en-US" altLang="zh-CN" i="1" dirty="0">
                              <a:solidFill>
                                <a:prstClr val="black"/>
                              </a:solidFill>
                              <a:latin typeface="Cambria Math" panose="02040503050406030204" pitchFamily="18" charset="0"/>
                              <a:cs typeface="Times New Roman" panose="02020603050405020304" pitchFamily="18" charset="0"/>
                            </a:rPr>
                            <m:t>𝑢</m:t>
                          </m:r>
                        </m:sub>
                      </m:sSub>
                      <m:r>
                        <a:rPr lang="en-US" altLang="zh-CN" i="1" dirty="0">
                          <a:solidFill>
                            <a:prstClr val="black"/>
                          </a:solidFill>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1−</m:t>
                          </m:r>
                          <m:r>
                            <a:rPr lang="en-US" altLang="zh-CN" i="1">
                              <a:latin typeface="Cambria Math" panose="02040503050406030204" pitchFamily="18" charset="0"/>
                              <a:ea typeface="楷体" panose="02010609060101010101" pitchFamily="49" charset="-122"/>
                            </a:rPr>
                            <m:t>𝛼</m:t>
                          </m:r>
                        </m:e>
                      </m:d>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m:t>
                      </m:r>
                      <m:f>
                        <m:fPr>
                          <m:ctrlPr>
                            <a:rPr lang="en-US" altLang="zh-CN" i="1">
                              <a:latin typeface="Cambria Math" panose="02040503050406030204" pitchFamily="18" charset="0"/>
                              <a:ea typeface="楷体" panose="02010609060101010101" pitchFamily="49" charset="-122"/>
                            </a:rPr>
                          </m:ctrlPr>
                        </m:fPr>
                        <m:num>
                          <m:r>
                            <a:rPr lang="en-US" altLang="zh-CN" i="1">
                              <a:latin typeface="Cambria Math" panose="02040503050406030204" pitchFamily="18" charset="0"/>
                              <a:ea typeface="楷体" panose="02010609060101010101" pitchFamily="49" charset="-122"/>
                            </a:rPr>
                            <m:t>1</m:t>
                          </m:r>
                        </m:num>
                        <m:den>
                          <m:r>
                            <a:rPr lang="en-US" altLang="zh-CN" i="1">
                              <a:latin typeface="Cambria Math" panose="02040503050406030204" pitchFamily="18" charset="0"/>
                              <a:ea typeface="楷体" panose="02010609060101010101" pitchFamily="49" charset="-122"/>
                            </a:rPr>
                            <m:t>𝑑</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den>
                      </m:f>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𝑄</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m:t>
                      </m:r>
                      <m:r>
                        <a:rPr lang="en-US" altLang="zh-CN" i="1">
                          <a:latin typeface="Cambria Math" panose="02040503050406030204" pitchFamily="18" charset="0"/>
                          <a:ea typeface="楷体" panose="02010609060101010101" pitchFamily="49" charset="-122"/>
                        </a:rPr>
                        <m:t>𝑡𝑜𝑝</m:t>
                      </m:r>
                      <m:r>
                        <a:rPr lang="en-US" altLang="zh-CN" i="1">
                          <a:latin typeface="Cambria Math" panose="02040503050406030204" pitchFamily="18" charset="0"/>
                          <a:ea typeface="楷体" panose="02010609060101010101" pitchFamily="49" charset="-122"/>
                        </a:rPr>
                        <m:t>≤0</m:t>
                      </m:r>
                    </m:oMath>
                  </m:oMathPara>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100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Wingdings" pitchFamily="2" charset="2"/>
                  <a:buChar char="Ø"/>
                </a:pPr>
                <a:r>
                  <a:rPr lang="en-US" altLang="zh-CN">
                    <a:latin typeface="Times New Roman" panose="02020603050405020304" pitchFamily="18" charset="0"/>
                    <a:ea typeface="楷体" panose="02010609060101010101" pitchFamily="49" charset="-122"/>
                    <a:cs typeface="Times New Roman" panose="02020603050405020304" pitchFamily="18" charset="0"/>
                  </a:rPr>
                  <a:t>After the edge-based push operation from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to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50000"/>
                  </a:lnSpc>
                  <a:buFont typeface="Arial" panose="020B0604020202020204" pitchFamily="34" charset="0"/>
                  <a:buChar char="•"/>
                </a:pPr>
                <a14:m>
                  <m:oMath xmlns:m="http://schemas.openxmlformats.org/officeDocument/2006/math">
                    <m:acc>
                      <m:accPr>
                        <m:chr m:val="⃗"/>
                        <m:ctrlPr>
                          <a:rPr lang="en-US" altLang="zh-CN" i="1">
                            <a:latin typeface="Cambria Math" panose="02040503050406030204" pitchFamily="18" charset="0"/>
                            <a:ea typeface="楷体" panose="02010609060101010101" pitchFamily="49" charset="-122"/>
                          </a:rPr>
                        </m:ctrlPr>
                      </m:accPr>
                      <m:e>
                        <m:r>
                          <a:rPr lang="en-US" altLang="zh-CN" i="1">
                            <a:latin typeface="Cambria Math" panose="02040503050406030204" pitchFamily="18" charset="0"/>
                            <a:ea typeface="楷体" panose="02010609060101010101" pitchFamily="49" charset="-122"/>
                          </a:rPr>
                          <m:t>𝑞</m:t>
                        </m:r>
                      </m:e>
                    </m:acc>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𝑢</m:t>
                        </m:r>
                      </m:e>
                    </m:d>
                    <m:r>
                      <a:rPr lang="en-US" altLang="zh-CN" i="1">
                        <a:latin typeface="Cambria Math" panose="02040503050406030204" pitchFamily="18" charset="0"/>
                        <a:ea typeface="楷体" panose="02010609060101010101" pitchFamily="49" charset="-122"/>
                      </a:rPr>
                      <m:t> </m:t>
                    </m:r>
                    <m:r>
                      <a:rPr lang="en-US" altLang="zh-CN" b="1" i="1">
                        <a:solidFill>
                          <a:srgbClr val="FF0000"/>
                        </a:solidFill>
                        <a:latin typeface="Cambria Math" panose="02040503050406030204" pitchFamily="18" charset="0"/>
                        <a:ea typeface="Cambria Math" panose="02040503050406030204" pitchFamily="18" charset="0"/>
                      </a:rPr>
                      <m:t>↑</m:t>
                    </m:r>
                  </m:oMath>
                </a14:m>
                <a:r>
                  <a:rPr lang="en-US" altLang="zh-CN" b="1">
                    <a:latin typeface="Times New Roman" panose="02020603050405020304" pitchFamily="18" charset="0"/>
                    <a:ea typeface="楷体" panose="02010609060101010101" pitchFamily="49" charset="-122"/>
                    <a:cs typeface="Times New Roman" panose="02020603050405020304" pitchFamily="18" charset="0"/>
                  </a:rPr>
                  <a:t>  </a:t>
                </a:r>
                <a:r>
                  <a:rPr lang="en-US" altLang="zh-CN">
                    <a:latin typeface="Times New Roman" panose="02020603050405020304" pitchFamily="18" charset="0"/>
                    <a:ea typeface="楷体" panose="02010609060101010101" pitchFamily="49" charset="-122"/>
                    <a:cs typeface="Times New Roman" panose="02020603050405020304" pitchFamily="18" charset="0"/>
                  </a:rPr>
                  <a:t>: Check if </a:t>
                </a:r>
                <a14:m>
                  <m:oMath xmlns:m="http://schemas.openxmlformats.org/officeDocument/2006/math">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b="0" i="1" dirty="0">
                            <a:solidFill>
                              <a:prstClr val="black"/>
                            </a:solidFill>
                            <a:latin typeface="Cambria Math" panose="02040503050406030204" pitchFamily="18" charset="0"/>
                            <a:cs typeface="Times New Roman" panose="02020603050405020304" pitchFamily="18" charset="0"/>
                          </a:rPr>
                          <m:t>𝐾</m:t>
                        </m:r>
                      </m:e>
                      <m:sub>
                        <m:r>
                          <a:rPr lang="en-US" altLang="zh-CN" b="0" i="1" dirty="0">
                            <a:solidFill>
                              <a:prstClr val="black"/>
                            </a:solidFill>
                            <a:latin typeface="Cambria Math" panose="02040503050406030204" pitchFamily="18" charset="0"/>
                            <a:cs typeface="Times New Roman" panose="02020603050405020304" pitchFamily="18" charset="0"/>
                          </a:rPr>
                          <m:t>𝑢</m:t>
                        </m:r>
                      </m:sub>
                    </m:sSub>
                    <m:r>
                      <a:rPr lang="en-US" altLang="zh-CN" b="0" i="1" dirty="0">
                        <a:solidFill>
                          <a:prstClr val="black"/>
                        </a:solidFill>
                        <a:latin typeface="Cambria Math" panose="02040503050406030204" pitchFamily="18" charset="0"/>
                        <a:cs typeface="Times New Roman" panose="02020603050405020304" pitchFamily="18" charset="0"/>
                      </a:rPr>
                      <m:t>≤0</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If so, then add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into the </a:t>
                </a:r>
                <a:r>
                  <a:rPr lang="en-US" altLang="zh-CN" b="1">
                    <a:latin typeface="Times New Roman" panose="02020603050405020304" pitchFamily="18" charset="0"/>
                    <a:ea typeface="楷体" panose="02010609060101010101" pitchFamily="49" charset="-122"/>
                    <a:cs typeface="Times New Roman" panose="02020603050405020304" pitchFamily="18" charset="0"/>
                  </a:rPr>
                  <a:t>linked list </a:t>
                </a:r>
                <a14:m>
                  <m:oMath xmlns:m="http://schemas.openxmlformats.org/officeDocument/2006/math">
                    <m:r>
                      <a:rPr lang="en-US" altLang="zh-CN" b="1" i="1" dirty="0">
                        <a:solidFill>
                          <a:prstClr val="black"/>
                        </a:solidFill>
                        <a:latin typeface="Cambria Math" panose="02040503050406030204" pitchFamily="18" charset="0"/>
                        <a:cs typeface="Times New Roman" panose="02020603050405020304" pitchFamily="18" charset="0"/>
                      </a:rPr>
                      <m:t>𝑳</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t>
                </a:r>
              </a:p>
              <a:p>
                <a:pPr marL="852404" lvl="1" indent="-342900">
                  <a:lnSpc>
                    <a:spcPct val="15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𝑄</m:t>
                        </m:r>
                      </m:e>
                      <m:sub>
                        <m:r>
                          <a:rPr lang="en-US" altLang="zh-CN" i="1">
                            <a:latin typeface="Cambria Math" panose="02040503050406030204" pitchFamily="18" charset="0"/>
                            <a:ea typeface="楷体" panose="02010609060101010101" pitchFamily="49" charset="-122"/>
                          </a:rPr>
                          <m:t>𝑠𝑢</m:t>
                        </m:r>
                      </m:sub>
                    </m:sSub>
                    <m:r>
                      <a:rPr lang="en-US" altLang="zh-CN" i="1">
                        <a:latin typeface="Cambria Math" panose="02040503050406030204" pitchFamily="18" charset="0"/>
                        <a:ea typeface="楷体" panose="02010609060101010101" pitchFamily="49" charset="-122"/>
                      </a:rPr>
                      <m:t> </m:t>
                    </m:r>
                    <m:r>
                      <a:rPr lang="en-US" altLang="zh-CN" b="1" i="1">
                        <a:solidFill>
                          <a:srgbClr val="FF0000"/>
                        </a:solidFill>
                        <a:latin typeface="Cambria Math" panose="02040503050406030204" pitchFamily="18" charset="0"/>
                        <a:ea typeface="Cambria Math" panose="020405030504060302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 Conduct an </a:t>
                </a:r>
                <a:r>
                  <a:rPr lang="en-US" altLang="zh-CN" b="1">
                    <a:solidFill>
                      <a:srgbClr val="005AAA"/>
                    </a:solidFill>
                    <a:latin typeface="Times New Roman" panose="02020603050405020304" pitchFamily="18" charset="0"/>
                    <a:ea typeface="楷体" panose="02010609060101010101" pitchFamily="49" charset="-122"/>
                    <a:cs typeface="Times New Roman" panose="02020603050405020304" pitchFamily="18" charset="0"/>
                  </a:rPr>
                  <a:t>IncreseKey</a:t>
                </a:r>
                <a:r>
                  <a:rPr lang="en-US" altLang="zh-CN">
                    <a:latin typeface="Times New Roman" panose="02020603050405020304" pitchFamily="18" charset="0"/>
                    <a:ea typeface="楷体" panose="02010609060101010101" pitchFamily="49" charset="-122"/>
                    <a:cs typeface="Times New Roman" panose="02020603050405020304" pitchFamily="18" charset="0"/>
                  </a:rPr>
                  <a:t> operation in the </a:t>
                </a:r>
                <a:r>
                  <a:rPr lang="en-US" altLang="zh-CN"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priority queue </a:t>
                </a:r>
                <a14:m>
                  <m:oMath xmlns:m="http://schemas.openxmlformats.org/officeDocument/2006/math">
                    <m:r>
                      <a:rPr lang="en-US" altLang="zh-CN" b="1" i="1" dirty="0">
                        <a:solidFill>
                          <a:schemeClr val="tx1"/>
                        </a:solidFill>
                        <a:latin typeface="Cambria Math" panose="02040503050406030204" pitchFamily="18" charset="0"/>
                        <a:cs typeface="Times New Roman" panose="02020603050405020304" pitchFamily="18" charset="0"/>
                      </a:rPr>
                      <m:t>𝑸</m:t>
                    </m:r>
                    <m:d>
                      <m:dPr>
                        <m:ctrlPr>
                          <a:rPr lang="en-US" altLang="zh-CN" b="1" i="1" dirty="0">
                            <a:solidFill>
                              <a:schemeClr val="tx1"/>
                            </a:solidFill>
                            <a:latin typeface="Cambria Math" panose="02040503050406030204" pitchFamily="18" charset="0"/>
                            <a:cs typeface="Times New Roman" panose="02020603050405020304" pitchFamily="18" charset="0"/>
                          </a:rPr>
                        </m:ctrlPr>
                      </m:dPr>
                      <m:e>
                        <m:r>
                          <a:rPr lang="en-US" altLang="zh-CN" b="1" i="1" dirty="0">
                            <a:solidFill>
                              <a:schemeClr val="tx1"/>
                            </a:solidFill>
                            <a:latin typeface="Cambria Math" panose="02040503050406030204" pitchFamily="18" charset="0"/>
                            <a:cs typeface="Times New Roman" panose="02020603050405020304" pitchFamily="18" charset="0"/>
                          </a:rPr>
                          <m:t>𝒖</m:t>
                        </m:r>
                      </m:e>
                    </m:d>
                  </m:oMath>
                </a14:m>
                <a:r>
                  <a:rPr lang="en-US" altLang="zh-CN"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65" name="文本框 64">
                <a:extLst>
                  <a:ext uri="{FF2B5EF4-FFF2-40B4-BE49-F238E27FC236}">
                    <a16:creationId xmlns:a16="http://schemas.microsoft.com/office/drawing/2014/main" id="{6E65C7AF-429D-474F-92F6-C52B63603FC9}"/>
                  </a:ext>
                </a:extLst>
              </p:cNvPr>
              <p:cNvSpPr txBox="1">
                <a:spLocks noRot="1" noChangeAspect="1" noMove="1" noResize="1" noEditPoints="1" noAdjustHandles="1" noChangeArrowheads="1" noChangeShapeType="1" noTextEdit="1"/>
              </p:cNvSpPr>
              <p:nvPr/>
            </p:nvSpPr>
            <p:spPr>
              <a:xfrm>
                <a:off x="5254203" y="3166914"/>
                <a:ext cx="8424936" cy="4114140"/>
              </a:xfrm>
              <a:prstGeom prst="rect">
                <a:avLst/>
              </a:prstGeom>
              <a:blipFill>
                <a:blip r:embed="rId19"/>
                <a:stretch>
                  <a:fillRect l="-602" t="-923"/>
                </a:stretch>
              </a:blipFill>
            </p:spPr>
            <p:txBody>
              <a:bodyPr/>
              <a:lstStyle/>
              <a:p>
                <a:r>
                  <a:rPr lang="en-US">
                    <a:noFill/>
                  </a:rPr>
                  <a:t> </a:t>
                </a:r>
              </a:p>
            </p:txBody>
          </p:sp>
        </mc:Fallback>
      </mc:AlternateContent>
    </p:spTree>
    <p:extLst>
      <p:ext uri="{BB962C8B-B14F-4D97-AF65-F5344CB8AC3E}">
        <p14:creationId xmlns:p14="http://schemas.microsoft.com/office/powerpoint/2010/main" val="3088782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Theoretical Improvements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2" name="椭圆 61">
            <a:extLst>
              <a:ext uri="{FF2B5EF4-FFF2-40B4-BE49-F238E27FC236}">
                <a16:creationId xmlns:a16="http://schemas.microsoft.com/office/drawing/2014/main" id="{27BD8C8D-8C77-8545-8685-46AFCD312564}"/>
              </a:ext>
            </a:extLst>
          </p:cNvPr>
          <p:cNvSpPr/>
          <p:nvPr/>
        </p:nvSpPr>
        <p:spPr>
          <a:xfrm flipH="1">
            <a:off x="2892223" y="3122282"/>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63" name="椭圆 62">
            <a:extLst>
              <a:ext uri="{FF2B5EF4-FFF2-40B4-BE49-F238E27FC236}">
                <a16:creationId xmlns:a16="http://schemas.microsoft.com/office/drawing/2014/main" id="{27AC407B-A093-2949-A311-EE18E7827CA7}"/>
              </a:ext>
            </a:extLst>
          </p:cNvPr>
          <p:cNvSpPr/>
          <p:nvPr/>
        </p:nvSpPr>
        <p:spPr>
          <a:xfrm flipH="1">
            <a:off x="646895" y="4457288"/>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cxnSp>
        <p:nvCxnSpPr>
          <p:cNvPr id="64" name="直线箭头连接符 63">
            <a:extLst>
              <a:ext uri="{FF2B5EF4-FFF2-40B4-BE49-F238E27FC236}">
                <a16:creationId xmlns:a16="http://schemas.microsoft.com/office/drawing/2014/main" id="{F9451C0E-78B9-844A-B6B6-1B783B9926E9}"/>
              </a:ext>
            </a:extLst>
          </p:cNvPr>
          <p:cNvCxnSpPr>
            <a:cxnSpLocks/>
            <a:stCxn id="73" idx="6"/>
            <a:endCxn id="63" idx="2"/>
          </p:cNvCxnSpPr>
          <p:nvPr/>
        </p:nvCxnSpPr>
        <p:spPr>
          <a:xfrm flipH="1">
            <a:off x="1039542" y="2064957"/>
            <a:ext cx="1838397" cy="2587793"/>
          </a:xfrm>
          <a:prstGeom prst="straightConnector1">
            <a:avLst/>
          </a:prstGeom>
          <a:ln w="5715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1839E40A-9DFA-0D4B-9D3C-8C986B859327}"/>
              </a:ext>
            </a:extLst>
          </p:cNvPr>
          <p:cNvSpPr/>
          <p:nvPr/>
        </p:nvSpPr>
        <p:spPr>
          <a:xfrm flipH="1">
            <a:off x="2945431" y="688044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66" name="直线箭头连接符 65">
            <a:extLst>
              <a:ext uri="{FF2B5EF4-FFF2-40B4-BE49-F238E27FC236}">
                <a16:creationId xmlns:a16="http://schemas.microsoft.com/office/drawing/2014/main" id="{608ACFA4-7EA0-9D4A-AACA-6197B51F44D8}"/>
              </a:ext>
            </a:extLst>
          </p:cNvPr>
          <p:cNvCxnSpPr>
            <a:cxnSpLocks/>
            <a:stCxn id="72" idx="6"/>
            <a:endCxn id="63" idx="2"/>
          </p:cNvCxnSpPr>
          <p:nvPr/>
        </p:nvCxnSpPr>
        <p:spPr>
          <a:xfrm flipH="1">
            <a:off x="1039542" y="4555629"/>
            <a:ext cx="1852681" cy="97121"/>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901EE923-AA64-C741-9D7C-79ECF894FA3A}"/>
              </a:ext>
            </a:extLst>
          </p:cNvPr>
          <p:cNvCxnSpPr>
            <a:cxnSpLocks/>
            <a:stCxn id="65" idx="6"/>
            <a:endCxn id="63" idx="2"/>
          </p:cNvCxnSpPr>
          <p:nvPr/>
        </p:nvCxnSpPr>
        <p:spPr>
          <a:xfrm flipH="1" flipV="1">
            <a:off x="1039542" y="4652750"/>
            <a:ext cx="1905889" cy="2423159"/>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F2B75F8E-5EAA-5F4C-8B56-45E00F610A2E}"/>
                  </a:ext>
                </a:extLst>
              </p:cNvPr>
              <p:cNvSpPr txBox="1"/>
              <p:nvPr/>
            </p:nvSpPr>
            <p:spPr bwMode="auto">
              <a:xfrm flipH="1">
                <a:off x="632395" y="4391050"/>
                <a:ext cx="39264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dirty="0">
                          <a:solidFill>
                            <a:prstClr val="black"/>
                          </a:solidFill>
                          <a:latin typeface="Cambria Math" panose="02040503050406030204" pitchFamily="18" charset="0"/>
                        </a:rPr>
                        <m:t>𝒔</m:t>
                      </m:r>
                    </m:oMath>
                  </m:oMathPara>
                </a14:m>
                <a:endParaRPr lang="en-US" sz="2000" dirty="0">
                  <a:solidFill>
                    <a:prstClr val="black"/>
                  </a:solidFill>
                </a:endParaRPr>
              </a:p>
            </p:txBody>
          </p:sp>
        </mc:Choice>
        <mc:Fallback xmlns="">
          <p:sp>
            <p:nvSpPr>
              <p:cNvPr id="71" name="文本框 70">
                <a:extLst>
                  <a:ext uri="{FF2B5EF4-FFF2-40B4-BE49-F238E27FC236}">
                    <a16:creationId xmlns:a16="http://schemas.microsoft.com/office/drawing/2014/main" id="{F2B75F8E-5EAA-5F4C-8B56-45E00F610A2E}"/>
                  </a:ext>
                </a:extLst>
              </p:cNvPr>
              <p:cNvSpPr txBox="1">
                <a:spLocks noRot="1" noChangeAspect="1" noMove="1" noResize="1" noEditPoints="1" noAdjustHandles="1" noChangeArrowheads="1" noChangeShapeType="1" noTextEdit="1"/>
              </p:cNvSpPr>
              <p:nvPr/>
            </p:nvSpPr>
            <p:spPr bwMode="auto">
              <a:xfrm flipH="1">
                <a:off x="632395" y="4391050"/>
                <a:ext cx="392647" cy="431002"/>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72" name="椭圆 71">
            <a:extLst>
              <a:ext uri="{FF2B5EF4-FFF2-40B4-BE49-F238E27FC236}">
                <a16:creationId xmlns:a16="http://schemas.microsoft.com/office/drawing/2014/main" id="{59E298D3-8142-234A-9ED2-744CCE70F15D}"/>
              </a:ext>
            </a:extLst>
          </p:cNvPr>
          <p:cNvSpPr/>
          <p:nvPr/>
        </p:nvSpPr>
        <p:spPr>
          <a:xfrm flipH="1">
            <a:off x="2892223" y="4360167"/>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3" name="椭圆 72">
            <a:extLst>
              <a:ext uri="{FF2B5EF4-FFF2-40B4-BE49-F238E27FC236}">
                <a16:creationId xmlns:a16="http://schemas.microsoft.com/office/drawing/2014/main" id="{9E2FF00A-98DF-3A4D-873E-BD4109621535}"/>
              </a:ext>
            </a:extLst>
          </p:cNvPr>
          <p:cNvSpPr/>
          <p:nvPr/>
        </p:nvSpPr>
        <p:spPr>
          <a:xfrm flipH="1">
            <a:off x="2877939" y="186949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sp>
        <p:nvSpPr>
          <p:cNvPr id="74" name="椭圆 73">
            <a:extLst>
              <a:ext uri="{FF2B5EF4-FFF2-40B4-BE49-F238E27FC236}">
                <a16:creationId xmlns:a16="http://schemas.microsoft.com/office/drawing/2014/main" id="{D8113D89-9F77-EB40-A790-446BDBDD5093}"/>
              </a:ext>
            </a:extLst>
          </p:cNvPr>
          <p:cNvSpPr/>
          <p:nvPr/>
        </p:nvSpPr>
        <p:spPr>
          <a:xfrm flipH="1">
            <a:off x="2927591" y="5921835"/>
            <a:ext cx="392647" cy="3909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rgbClr val="C00000"/>
              </a:solidFill>
            </a:endParaRPr>
          </a:p>
        </p:txBody>
      </p:sp>
      <p:cxnSp>
        <p:nvCxnSpPr>
          <p:cNvPr id="75" name="直线箭头连接符 74">
            <a:extLst>
              <a:ext uri="{FF2B5EF4-FFF2-40B4-BE49-F238E27FC236}">
                <a16:creationId xmlns:a16="http://schemas.microsoft.com/office/drawing/2014/main" id="{57E29C98-65D4-9B40-AC3A-C0C4DA2FB31B}"/>
              </a:ext>
            </a:extLst>
          </p:cNvPr>
          <p:cNvCxnSpPr>
            <a:cxnSpLocks/>
            <a:stCxn id="62" idx="6"/>
            <a:endCxn id="63" idx="2"/>
          </p:cNvCxnSpPr>
          <p:nvPr/>
        </p:nvCxnSpPr>
        <p:spPr>
          <a:xfrm flipH="1">
            <a:off x="1039542" y="3317744"/>
            <a:ext cx="1852681" cy="1335006"/>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5445BF55-9C63-7A47-B2B6-DDE1E06A5250}"/>
              </a:ext>
            </a:extLst>
          </p:cNvPr>
          <p:cNvCxnSpPr>
            <a:cxnSpLocks/>
            <a:stCxn id="74" idx="6"/>
            <a:endCxn id="63" idx="2"/>
          </p:cNvCxnSpPr>
          <p:nvPr/>
        </p:nvCxnSpPr>
        <p:spPr>
          <a:xfrm flipH="1" flipV="1">
            <a:off x="1039542" y="4652750"/>
            <a:ext cx="1888049" cy="1464547"/>
          </a:xfrm>
          <a:prstGeom prst="straightConnector1">
            <a:avLst/>
          </a:prstGeom>
          <a:ln w="12700">
            <a:solidFill>
              <a:schemeClr val="tx1"/>
            </a:solidFill>
            <a:headEnd type="none" w="lg" len="lg"/>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92E1014F-10C7-254C-94F8-1C9BC3EAB1AA}"/>
                  </a:ext>
                </a:extLst>
              </p:cNvPr>
              <p:cNvSpPr txBox="1"/>
              <p:nvPr/>
            </p:nvSpPr>
            <p:spPr>
              <a:xfrm>
                <a:off x="1507104" y="2060225"/>
                <a:ext cx="120492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dirty="0">
                          <a:solidFill>
                            <a:sysClr val="windowText" lastClr="000000"/>
                          </a:solidFill>
                          <a:latin typeface="Cambria Math" panose="02040503050406030204" pitchFamily="18" charset="0"/>
                        </a:rPr>
                        <m:t>𝟏</m:t>
                      </m:r>
                      <m:r>
                        <a:rPr kumimoji="1" lang="en-US" altLang="zh-CN" sz="1800" b="1" i="1" dirty="0">
                          <a:solidFill>
                            <a:sysClr val="windowText" lastClr="000000"/>
                          </a:solidFill>
                          <a:latin typeface="Cambria Math" panose="02040503050406030204" pitchFamily="18" charset="0"/>
                        </a:rPr>
                        <m:t>−</m:t>
                      </m:r>
                      <m:f>
                        <m:fPr>
                          <m:ctrlPr>
                            <a:rPr kumimoji="1" lang="en-US" altLang="zh-CN" sz="1800" b="1" i="1" dirty="0">
                              <a:solidFill>
                                <a:sysClr val="windowText" lastClr="000000"/>
                              </a:solidFill>
                              <a:latin typeface="Cambria Math" panose="02040503050406030204" pitchFamily="18" charset="0"/>
                            </a:rPr>
                          </m:ctrlPr>
                        </m:fPr>
                        <m:num>
                          <m:r>
                            <a:rPr kumimoji="1" lang="en-US" altLang="zh-CN" sz="1800" b="1" i="1" dirty="0">
                              <a:solidFill>
                                <a:sysClr val="windowText" lastClr="000000"/>
                              </a:solidFill>
                              <a:latin typeface="Cambria Math" panose="02040503050406030204" pitchFamily="18" charset="0"/>
                            </a:rPr>
                            <m:t>𝟏</m:t>
                          </m:r>
                        </m:num>
                        <m:den>
                          <m:r>
                            <a:rPr kumimoji="1" lang="en-US" altLang="zh-CN" sz="1800" b="1" i="1" dirty="0">
                              <a:solidFill>
                                <a:sysClr val="windowText" lastClr="000000"/>
                              </a:solidFill>
                              <a:latin typeface="Cambria Math" panose="02040503050406030204" pitchFamily="18" charset="0"/>
                            </a:rPr>
                            <m:t>𝒏</m:t>
                          </m:r>
                        </m:den>
                      </m:f>
                    </m:oMath>
                  </m:oMathPara>
                </a14:m>
                <a:endParaRPr kumimoji="1" lang="zh-CN" altLang="en-US" sz="1800" b="1" dirty="0">
                  <a:solidFill>
                    <a:sysClr val="windowText" lastClr="000000"/>
                  </a:solidFill>
                </a:endParaRPr>
              </a:p>
            </p:txBody>
          </p:sp>
        </mc:Choice>
        <mc:Fallback xmlns="">
          <p:sp>
            <p:nvSpPr>
              <p:cNvPr id="77" name="文本框 76">
                <a:extLst>
                  <a:ext uri="{FF2B5EF4-FFF2-40B4-BE49-F238E27FC236}">
                    <a16:creationId xmlns:a16="http://schemas.microsoft.com/office/drawing/2014/main" id="{92E1014F-10C7-254C-94F8-1C9BC3EAB1AA}"/>
                  </a:ext>
                </a:extLst>
              </p:cNvPr>
              <p:cNvSpPr txBox="1">
                <a:spLocks noRot="1" noChangeAspect="1" noMove="1" noResize="1" noEditPoints="1" noAdjustHandles="1" noChangeArrowheads="1" noChangeShapeType="1" noTextEdit="1"/>
              </p:cNvSpPr>
              <p:nvPr/>
            </p:nvSpPr>
            <p:spPr>
              <a:xfrm>
                <a:off x="1507104" y="2060225"/>
                <a:ext cx="1204929"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C81E37D-983F-5C4B-B377-02F7EC4806CE}"/>
                  </a:ext>
                </a:extLst>
              </p:cNvPr>
              <p:cNvSpPr txBox="1"/>
              <p:nvPr/>
            </p:nvSpPr>
            <p:spPr>
              <a:xfrm>
                <a:off x="1797819" y="4849748"/>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8" name="文本框 77">
                <a:extLst>
                  <a:ext uri="{FF2B5EF4-FFF2-40B4-BE49-F238E27FC236}">
                    <a16:creationId xmlns:a16="http://schemas.microsoft.com/office/drawing/2014/main" id="{FC81E37D-983F-5C4B-B377-02F7EC4806CE}"/>
                  </a:ext>
                </a:extLst>
              </p:cNvPr>
              <p:cNvSpPr txBox="1">
                <a:spLocks noRot="1" noChangeAspect="1" noMove="1" noResize="1" noEditPoints="1" noAdjustHandles="1" noChangeArrowheads="1" noChangeShapeType="1" noTextEdit="1"/>
              </p:cNvSpPr>
              <p:nvPr/>
            </p:nvSpPr>
            <p:spPr>
              <a:xfrm>
                <a:off x="1797819" y="4849748"/>
                <a:ext cx="892798" cy="535275"/>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976DC528-B60F-1B45-A289-6FA7BF2EB19C}"/>
                  </a:ext>
                </a:extLst>
              </p:cNvPr>
              <p:cNvSpPr txBox="1"/>
              <p:nvPr/>
            </p:nvSpPr>
            <p:spPr>
              <a:xfrm>
                <a:off x="1731556" y="6387625"/>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79" name="文本框 78">
                <a:extLst>
                  <a:ext uri="{FF2B5EF4-FFF2-40B4-BE49-F238E27FC236}">
                    <a16:creationId xmlns:a16="http://schemas.microsoft.com/office/drawing/2014/main" id="{976DC528-B60F-1B45-A289-6FA7BF2EB19C}"/>
                  </a:ext>
                </a:extLst>
              </p:cNvPr>
              <p:cNvSpPr txBox="1">
                <a:spLocks noRot="1" noChangeAspect="1" noMove="1" noResize="1" noEditPoints="1" noAdjustHandles="1" noChangeArrowheads="1" noChangeShapeType="1" noTextEdit="1"/>
              </p:cNvSpPr>
              <p:nvPr/>
            </p:nvSpPr>
            <p:spPr>
              <a:xfrm>
                <a:off x="1731556" y="6387625"/>
                <a:ext cx="892798" cy="535275"/>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9EB284C-5057-7544-BFE4-4CF675B0556D}"/>
                  </a:ext>
                </a:extLst>
              </p:cNvPr>
              <p:cNvSpPr txBox="1"/>
              <p:nvPr/>
            </p:nvSpPr>
            <p:spPr>
              <a:xfrm>
                <a:off x="1801218" y="3195259"/>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0" name="文本框 79">
                <a:extLst>
                  <a:ext uri="{FF2B5EF4-FFF2-40B4-BE49-F238E27FC236}">
                    <a16:creationId xmlns:a16="http://schemas.microsoft.com/office/drawing/2014/main" id="{69EB284C-5057-7544-BFE4-4CF675B0556D}"/>
                  </a:ext>
                </a:extLst>
              </p:cNvPr>
              <p:cNvSpPr txBox="1">
                <a:spLocks noRot="1" noChangeAspect="1" noMove="1" noResize="1" noEditPoints="1" noAdjustHandles="1" noChangeArrowheads="1" noChangeShapeType="1" noTextEdit="1"/>
              </p:cNvSpPr>
              <p:nvPr/>
            </p:nvSpPr>
            <p:spPr>
              <a:xfrm>
                <a:off x="1801218" y="3195259"/>
                <a:ext cx="892798" cy="535275"/>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E516F9A-178C-F349-9D7A-D833EB1D2A71}"/>
                  </a:ext>
                </a:extLst>
              </p:cNvPr>
              <p:cNvSpPr txBox="1"/>
              <p:nvPr/>
            </p:nvSpPr>
            <p:spPr>
              <a:xfrm>
                <a:off x="1788077" y="4056232"/>
                <a:ext cx="892798" cy="53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1" i="1" dirty="0">
                              <a:solidFill>
                                <a:srgbClr val="0070C0"/>
                              </a:solidFill>
                              <a:latin typeface="Cambria Math" panose="02040503050406030204" pitchFamily="18" charset="0"/>
                            </a:rPr>
                          </m:ctrlPr>
                        </m:fPr>
                        <m:num>
                          <m:r>
                            <a:rPr kumimoji="1" lang="en-US" altLang="zh-CN" sz="1400" b="1" i="1" dirty="0">
                              <a:solidFill>
                                <a:srgbClr val="0070C0"/>
                              </a:solidFill>
                              <a:latin typeface="Cambria Math" panose="02040503050406030204" pitchFamily="18" charset="0"/>
                            </a:rPr>
                            <m:t>𝟏</m:t>
                          </m:r>
                        </m:num>
                        <m:den>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𝒏</m:t>
                          </m:r>
                          <m:r>
                            <a:rPr kumimoji="1" lang="en-US" altLang="zh-CN" sz="1400" b="1" i="1" dirty="0">
                              <a:solidFill>
                                <a:srgbClr val="0070C0"/>
                              </a:solidFill>
                              <a:latin typeface="Cambria Math" panose="02040503050406030204" pitchFamily="18" charset="0"/>
                            </a:rPr>
                            <m:t>−</m:t>
                          </m:r>
                          <m:r>
                            <a:rPr kumimoji="1" lang="en-US" altLang="zh-CN" sz="1400" b="1" i="1" dirty="0">
                              <a:solidFill>
                                <a:srgbClr val="0070C0"/>
                              </a:solidFill>
                              <a:latin typeface="Cambria Math" panose="02040503050406030204" pitchFamily="18" charset="0"/>
                            </a:rPr>
                            <m:t>𝟏</m:t>
                          </m:r>
                          <m:r>
                            <a:rPr kumimoji="1" lang="en-US" altLang="zh-CN" sz="1400" b="1" i="1" dirty="0">
                              <a:solidFill>
                                <a:srgbClr val="0070C0"/>
                              </a:solidFill>
                              <a:latin typeface="Cambria Math" panose="02040503050406030204" pitchFamily="18" charset="0"/>
                            </a:rPr>
                            <m:t>)</m:t>
                          </m:r>
                        </m:den>
                      </m:f>
                    </m:oMath>
                  </m:oMathPara>
                </a14:m>
                <a:endParaRPr kumimoji="1" lang="zh-CN" altLang="en-US" sz="1400" b="1" dirty="0">
                  <a:solidFill>
                    <a:srgbClr val="0070C0"/>
                  </a:solidFill>
                </a:endParaRPr>
              </a:p>
            </p:txBody>
          </p:sp>
        </mc:Choice>
        <mc:Fallback xmlns="">
          <p:sp>
            <p:nvSpPr>
              <p:cNvPr id="81" name="文本框 80">
                <a:extLst>
                  <a:ext uri="{FF2B5EF4-FFF2-40B4-BE49-F238E27FC236}">
                    <a16:creationId xmlns:a16="http://schemas.microsoft.com/office/drawing/2014/main" id="{DE516F9A-178C-F349-9D7A-D833EB1D2A71}"/>
                  </a:ext>
                </a:extLst>
              </p:cNvPr>
              <p:cNvSpPr txBox="1">
                <a:spLocks noRot="1" noChangeAspect="1" noMove="1" noResize="1" noEditPoints="1" noAdjustHandles="1" noChangeArrowheads="1" noChangeShapeType="1" noTextEdit="1"/>
              </p:cNvSpPr>
              <p:nvPr/>
            </p:nvSpPr>
            <p:spPr>
              <a:xfrm>
                <a:off x="1788077" y="4056232"/>
                <a:ext cx="892798" cy="535275"/>
              </a:xfrm>
              <a:prstGeom prst="rect">
                <a:avLst/>
              </a:prstGeom>
              <a:blipFill>
                <a:blip r:embed="rId8"/>
                <a:stretch>
                  <a:fillRect b="-6977"/>
                </a:stretch>
              </a:blipFill>
            </p:spPr>
            <p:txBody>
              <a:bodyPr/>
              <a:lstStyle/>
              <a:p>
                <a:r>
                  <a:rPr lang="en-US">
                    <a:noFill/>
                  </a:rPr>
                  <a:t> </a:t>
                </a:r>
              </a:p>
            </p:txBody>
          </p:sp>
        </mc:Fallback>
      </mc:AlternateContent>
      <p:sp>
        <p:nvSpPr>
          <p:cNvPr id="83" name="文本框 82">
            <a:extLst>
              <a:ext uri="{FF2B5EF4-FFF2-40B4-BE49-F238E27FC236}">
                <a16:creationId xmlns:a16="http://schemas.microsoft.com/office/drawing/2014/main" id="{6BC05DF6-58C2-5747-908F-AD22412E0A22}"/>
              </a:ext>
            </a:extLst>
          </p:cNvPr>
          <p:cNvSpPr txBox="1"/>
          <p:nvPr/>
        </p:nvSpPr>
        <p:spPr>
          <a:xfrm rot="5400000">
            <a:off x="2873774" y="5119561"/>
            <a:ext cx="622542" cy="461665"/>
          </a:xfrm>
          <a:prstGeom prst="rect">
            <a:avLst/>
          </a:prstGeom>
          <a:noFill/>
        </p:spPr>
        <p:txBody>
          <a:bodyPr wrap="square" rtlCol="0">
            <a:spAutoFit/>
          </a:bodyPr>
          <a:lstStyle/>
          <a:p>
            <a:r>
              <a:rPr kumimoji="1" lang="en-US" altLang="zh-CN" sz="2400" b="1" dirty="0"/>
              <a:t>…</a:t>
            </a:r>
            <a:endParaRPr kumimoji="1" lang="zh-CN" altLang="en-US" sz="2400" b="1" dirty="0"/>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C2957E8A-9E58-A349-AFC6-25B74A9BEAE6}"/>
                  </a:ext>
                </a:extLst>
              </p:cNvPr>
              <p:cNvSpPr txBox="1"/>
              <p:nvPr/>
            </p:nvSpPr>
            <p:spPr bwMode="auto">
              <a:xfrm flipH="1">
                <a:off x="3278620" y="5913184"/>
                <a:ext cx="471177"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b="0" i="1" dirty="0">
                              <a:solidFill>
                                <a:prstClr val="black"/>
                              </a:solidFill>
                              <a:latin typeface="Cambria Math" panose="02040503050406030204" pitchFamily="18" charset="0"/>
                            </a:rPr>
                          </m:ctrlPr>
                        </m:sSubPr>
                        <m:e>
                          <m:r>
                            <a:rPr lang="en-US" b="0" i="1" dirty="0">
                              <a:solidFill>
                                <a:prstClr val="black"/>
                              </a:solidFill>
                              <a:latin typeface="Cambria Math" panose="02040503050406030204" pitchFamily="18" charset="0"/>
                            </a:rPr>
                            <m:t>𝑢</m:t>
                          </m:r>
                        </m:e>
                        <m:sub>
                          <m:r>
                            <a:rPr lang="en-US" b="0" i="1" dirty="0">
                              <a:solidFill>
                                <a:prstClr val="black"/>
                              </a:solidFill>
                              <a:latin typeface="Cambria Math" panose="02040503050406030204" pitchFamily="18" charset="0"/>
                            </a:rPr>
                            <m:t>𝑛</m:t>
                          </m:r>
                          <m:r>
                            <a:rPr lang="en-US" b="0" i="1" dirty="0">
                              <a:solidFill>
                                <a:prstClr val="black"/>
                              </a:solidFill>
                              <a:latin typeface="Cambria Math" panose="02040503050406030204" pitchFamily="18" charset="0"/>
                            </a:rPr>
                            <m:t>−1</m:t>
                          </m:r>
                        </m:sub>
                      </m:sSub>
                    </m:oMath>
                  </m:oMathPara>
                </a14:m>
                <a:endParaRPr lang="en-US" b="0" dirty="0">
                  <a:solidFill>
                    <a:prstClr val="black"/>
                  </a:solidFill>
                </a:endParaRPr>
              </a:p>
            </p:txBody>
          </p:sp>
        </mc:Choice>
        <mc:Fallback xmlns="">
          <p:sp>
            <p:nvSpPr>
              <p:cNvPr id="84" name="文本框 83">
                <a:extLst>
                  <a:ext uri="{FF2B5EF4-FFF2-40B4-BE49-F238E27FC236}">
                    <a16:creationId xmlns:a16="http://schemas.microsoft.com/office/drawing/2014/main" id="{C2957E8A-9E58-A349-AFC6-25B74A9BEAE6}"/>
                  </a:ext>
                </a:extLst>
              </p:cNvPr>
              <p:cNvSpPr txBox="1">
                <a:spLocks noRot="1" noChangeAspect="1" noMove="1" noResize="1" noEditPoints="1" noAdjustHandles="1" noChangeArrowheads="1" noChangeShapeType="1" noTextEdit="1"/>
              </p:cNvSpPr>
              <p:nvPr/>
            </p:nvSpPr>
            <p:spPr bwMode="auto">
              <a:xfrm flipH="1">
                <a:off x="3278620" y="5913184"/>
                <a:ext cx="471177" cy="399574"/>
              </a:xfrm>
              <a:prstGeom prst="rect">
                <a:avLst/>
              </a:prstGeom>
              <a:blipFill>
                <a:blip r:embed="rId9"/>
                <a:stretch>
                  <a:fillRect r="-3947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E4F884C5-868B-4444-A170-71BC1B0B0F66}"/>
                  </a:ext>
                </a:extLst>
              </p:cNvPr>
              <p:cNvSpPr txBox="1"/>
              <p:nvPr/>
            </p:nvSpPr>
            <p:spPr bwMode="auto">
              <a:xfrm flipH="1">
                <a:off x="2875235" y="3074290"/>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2</m:t>
                          </m:r>
                        </m:sub>
                      </m:sSub>
                    </m:oMath>
                  </m:oMathPara>
                </a14:m>
                <a:endParaRPr lang="en-US" sz="2000" dirty="0">
                  <a:solidFill>
                    <a:prstClr val="black"/>
                  </a:solidFill>
                </a:endParaRPr>
              </a:p>
            </p:txBody>
          </p:sp>
        </mc:Choice>
        <mc:Fallback xmlns="">
          <p:sp>
            <p:nvSpPr>
              <p:cNvPr id="86" name="文本框 85">
                <a:extLst>
                  <a:ext uri="{FF2B5EF4-FFF2-40B4-BE49-F238E27FC236}">
                    <a16:creationId xmlns:a16="http://schemas.microsoft.com/office/drawing/2014/main" id="{E4F884C5-868B-4444-A170-71BC1B0B0F66}"/>
                  </a:ext>
                </a:extLst>
              </p:cNvPr>
              <p:cNvSpPr txBox="1">
                <a:spLocks noRot="1" noChangeAspect="1" noMove="1" noResize="1" noEditPoints="1" noAdjustHandles="1" noChangeArrowheads="1" noChangeShapeType="1" noTextEdit="1"/>
              </p:cNvSpPr>
              <p:nvPr/>
            </p:nvSpPr>
            <p:spPr bwMode="auto">
              <a:xfrm flipH="1">
                <a:off x="2875235" y="3074290"/>
                <a:ext cx="471177" cy="431002"/>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A497731-E2A0-4F4F-A909-74538AB99A95}"/>
                  </a:ext>
                </a:extLst>
              </p:cNvPr>
              <p:cNvSpPr txBox="1"/>
              <p:nvPr/>
            </p:nvSpPr>
            <p:spPr bwMode="auto">
              <a:xfrm flipH="1">
                <a:off x="2927591" y="6824217"/>
                <a:ext cx="471177" cy="43335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altLang="zh-CN" sz="2000" b="0" i="1" dirty="0">
                              <a:solidFill>
                                <a:prstClr val="black"/>
                              </a:solidFill>
                              <a:latin typeface="Cambria Math" panose="02040503050406030204" pitchFamily="18" charset="0"/>
                            </a:rPr>
                          </m:ctrlPr>
                        </m:sSubPr>
                        <m:e>
                          <m:r>
                            <a:rPr lang="en-US" altLang="zh-CN" sz="2000" b="0" i="1" dirty="0">
                              <a:solidFill>
                                <a:prstClr val="black"/>
                              </a:solidFill>
                              <a:latin typeface="Cambria Math" panose="02040503050406030204" pitchFamily="18" charset="0"/>
                            </a:rPr>
                            <m:t>𝑢</m:t>
                          </m:r>
                        </m:e>
                        <m:sub>
                          <m:r>
                            <a:rPr lang="en-US" altLang="zh-CN" sz="2000" b="0" i="1" dirty="0">
                              <a:solidFill>
                                <a:prstClr val="black"/>
                              </a:solidFill>
                              <a:latin typeface="Cambria Math" panose="02040503050406030204" pitchFamily="18" charset="0"/>
                            </a:rPr>
                            <m:t>𝑛</m:t>
                          </m:r>
                        </m:sub>
                      </m:sSub>
                    </m:oMath>
                  </m:oMathPara>
                </a14:m>
                <a:endParaRPr lang="en-US" sz="2000" b="0" dirty="0">
                  <a:solidFill>
                    <a:prstClr val="black"/>
                  </a:solidFill>
                </a:endParaRPr>
              </a:p>
            </p:txBody>
          </p:sp>
        </mc:Choice>
        <mc:Fallback xmlns="">
          <p:sp>
            <p:nvSpPr>
              <p:cNvPr id="87" name="文本框 86">
                <a:extLst>
                  <a:ext uri="{FF2B5EF4-FFF2-40B4-BE49-F238E27FC236}">
                    <a16:creationId xmlns:a16="http://schemas.microsoft.com/office/drawing/2014/main" id="{4A497731-E2A0-4F4F-A909-74538AB99A95}"/>
                  </a:ext>
                </a:extLst>
              </p:cNvPr>
              <p:cNvSpPr txBox="1">
                <a:spLocks noRot="1" noChangeAspect="1" noMove="1" noResize="1" noEditPoints="1" noAdjustHandles="1" noChangeArrowheads="1" noChangeShapeType="1" noTextEdit="1"/>
              </p:cNvSpPr>
              <p:nvPr/>
            </p:nvSpPr>
            <p:spPr bwMode="auto">
              <a:xfrm flipH="1">
                <a:off x="2927591" y="6824217"/>
                <a:ext cx="471177" cy="433354"/>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7502137A-FCBE-9E45-B380-9E141461C213}"/>
                  </a:ext>
                </a:extLst>
              </p:cNvPr>
              <p:cNvSpPr txBox="1"/>
              <p:nvPr/>
            </p:nvSpPr>
            <p:spPr bwMode="auto">
              <a:xfrm>
                <a:off x="2880687" y="4319164"/>
                <a:ext cx="36931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3</m:t>
                          </m:r>
                        </m:sub>
                      </m:sSub>
                    </m:oMath>
                  </m:oMathPara>
                </a14:m>
                <a:endParaRPr lang="en-US" sz="2000" dirty="0">
                  <a:solidFill>
                    <a:prstClr val="black"/>
                  </a:solidFill>
                </a:endParaRPr>
              </a:p>
            </p:txBody>
          </p:sp>
        </mc:Choice>
        <mc:Fallback xmlns="">
          <p:sp>
            <p:nvSpPr>
              <p:cNvPr id="88" name="文本框 87">
                <a:extLst>
                  <a:ext uri="{FF2B5EF4-FFF2-40B4-BE49-F238E27FC236}">
                    <a16:creationId xmlns:a16="http://schemas.microsoft.com/office/drawing/2014/main" id="{7502137A-FCBE-9E45-B380-9E141461C213}"/>
                  </a:ext>
                </a:extLst>
              </p:cNvPr>
              <p:cNvSpPr txBox="1">
                <a:spLocks noRot="1" noChangeAspect="1" noMove="1" noResize="1" noEditPoints="1" noAdjustHandles="1" noChangeArrowheads="1" noChangeShapeType="1" noTextEdit="1"/>
              </p:cNvSpPr>
              <p:nvPr/>
            </p:nvSpPr>
            <p:spPr bwMode="auto">
              <a:xfrm>
                <a:off x="2880687" y="4319164"/>
                <a:ext cx="369310" cy="399574"/>
              </a:xfrm>
              <a:prstGeom prst="rect">
                <a:avLst/>
              </a:prstGeom>
              <a:blipFill>
                <a:blip r:embed="rId12"/>
                <a:stretch>
                  <a:fillRect r="-1034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67A7BBEA-0613-3F41-99E6-8E1C243B48BC}"/>
                  </a:ext>
                </a:extLst>
              </p:cNvPr>
              <p:cNvSpPr txBox="1"/>
              <p:nvPr/>
            </p:nvSpPr>
            <p:spPr bwMode="auto">
              <a:xfrm flipH="1">
                <a:off x="2852957" y="1797454"/>
                <a:ext cx="471177" cy="431002"/>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0" i="1" dirty="0">
                              <a:solidFill>
                                <a:prstClr val="black"/>
                              </a:solidFill>
                              <a:latin typeface="Cambria Math" panose="02040503050406030204" pitchFamily="18" charset="0"/>
                            </a:rPr>
                          </m:ctrlPr>
                        </m:sSubPr>
                        <m:e>
                          <m:r>
                            <a:rPr lang="en-US" sz="2000" b="0" i="1" dirty="0">
                              <a:solidFill>
                                <a:prstClr val="black"/>
                              </a:solidFill>
                              <a:latin typeface="Cambria Math" panose="02040503050406030204" pitchFamily="18" charset="0"/>
                            </a:rPr>
                            <m:t>𝑢</m:t>
                          </m:r>
                        </m:e>
                        <m:sub>
                          <m:r>
                            <a:rPr lang="en-US" sz="2000" b="0" i="1" dirty="0">
                              <a:solidFill>
                                <a:prstClr val="black"/>
                              </a:solidFill>
                              <a:latin typeface="Cambria Math" panose="02040503050406030204" pitchFamily="18" charset="0"/>
                            </a:rPr>
                            <m:t>1</m:t>
                          </m:r>
                        </m:sub>
                      </m:sSub>
                    </m:oMath>
                  </m:oMathPara>
                </a14:m>
                <a:endParaRPr lang="en-US" sz="2000" dirty="0">
                  <a:solidFill>
                    <a:prstClr val="black"/>
                  </a:solidFill>
                </a:endParaRPr>
              </a:p>
            </p:txBody>
          </p:sp>
        </mc:Choice>
        <mc:Fallback xmlns="">
          <p:sp>
            <p:nvSpPr>
              <p:cNvPr id="89" name="文本框 88">
                <a:extLst>
                  <a:ext uri="{FF2B5EF4-FFF2-40B4-BE49-F238E27FC236}">
                    <a16:creationId xmlns:a16="http://schemas.microsoft.com/office/drawing/2014/main" id="{67A7BBEA-0613-3F41-99E6-8E1C243B48BC}"/>
                  </a:ext>
                </a:extLst>
              </p:cNvPr>
              <p:cNvSpPr txBox="1">
                <a:spLocks noRot="1" noChangeAspect="1" noMove="1" noResize="1" noEditPoints="1" noAdjustHandles="1" noChangeArrowheads="1" noChangeShapeType="1" noTextEdit="1"/>
              </p:cNvSpPr>
              <p:nvPr/>
            </p:nvSpPr>
            <p:spPr bwMode="auto">
              <a:xfrm flipH="1">
                <a:off x="2852957" y="1797454"/>
                <a:ext cx="471177" cy="431002"/>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AutoShape 10">
                <a:extLst>
                  <a:ext uri="{FF2B5EF4-FFF2-40B4-BE49-F238E27FC236}">
                    <a16:creationId xmlns:a16="http://schemas.microsoft.com/office/drawing/2014/main" id="{1E92F08E-E72F-4149-9A86-5AB9029BBD13}"/>
                  </a:ext>
                </a:extLst>
              </p:cNvPr>
              <p:cNvSpPr>
                <a:spLocks noChangeArrowheads="1"/>
              </p:cNvSpPr>
              <p:nvPr/>
            </p:nvSpPr>
            <p:spPr bwMode="gray">
              <a:xfrm>
                <a:off x="4406584" y="1654746"/>
                <a:ext cx="8806786" cy="1402256"/>
              </a:xfrm>
              <a:prstGeom prst="roundRect">
                <a:avLst>
                  <a:gd name="adj" fmla="val 0"/>
                </a:avLst>
              </a:prstGeom>
              <a:noFill/>
              <a:ln w="9525">
                <a:noFill/>
                <a:round/>
                <a:headEnd/>
                <a:tailEnd/>
              </a:ln>
              <a:effectLst/>
            </p:spPr>
            <p:txBody>
              <a:bodyPr wrap="square" anchor="t">
                <a:flatTx/>
              </a:bodyPr>
              <a:lstStyle/>
              <a:p>
                <a:pPr marL="360000" lvl="1" indent="-342900" eaLnBrk="0" hangingPunct="0">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To achieve an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normalized additive error of </a:t>
                </a:r>
                <a14:m>
                  <m:oMath xmlns:m="http://schemas.openxmlformats.org/officeDocument/2006/math">
                    <m:sSub>
                      <m:sSub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𝒓</m:t>
                        </m:r>
                      </m:e>
                      <m:sub>
                        <m:r>
                          <m:rPr>
                            <m:sty m:val="p"/>
                          </m:r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max</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we reduce the upper bound of SSPPR queries’ time cost on weighted graphs by a factor of </a:t>
                </a:r>
              </a:p>
              <a:p>
                <a:pPr marL="17100" lvl="1" algn="ctr" eaLnBrk="0" hangingPunct="0">
                  <a:spcBef>
                    <a:spcPts val="300"/>
                  </a:spcBef>
                  <a:buSzPct val="80000"/>
                  <a:defRPr/>
                </a:pPr>
                <a14:m>
                  <m:oMath xmlns:m="http://schemas.openxmlformats.org/officeDocument/2006/math">
                    <m:func>
                      <m:func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funcPr>
                      <m:fName>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𝑓𝑎𝑐𝑡𝑜</m:t>
                        </m:r>
                        <m:sSub>
                          <m:sSubPr>
                            <m:ctrlP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𝑟</m:t>
                            </m:r>
                          </m:e>
                          <m:sub>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𝑣</m:t>
                            </m:r>
                          </m:sub>
                        </m:sSub>
                      </m:fName>
                      <m:e>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m:t>
                        </m:r>
                      </m:e>
                    </m:func>
                    <m:d>
                      <m:dPr>
                        <m:ctrlPr>
                          <a:rPr lang="en-US" altLang="zh-CN" sz="24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𝛼</m:t>
                                </m:r>
                              </m:e>
                            </m:d>
                          </m:num>
                          <m:den>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𝑚</m:t>
                            </m:r>
                          </m:den>
                        </m:f>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naryPr>
                              <m:sub>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𝑣</m:t>
                                </m:r>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𝑉</m:t>
                                </m:r>
                              </m:sub>
                              <m:sup/>
                              <m:e>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𝑛</m:t>
                                </m:r>
                                <m:d>
                                  <m:d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𝑣</m:t>
                                    </m:r>
                                  </m:e>
                                </m:d>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sSupPr>
                                      <m:e>
                                        <m:r>
                                          <m:rPr>
                                            <m:sty m:val="p"/>
                                          </m:rPr>
                                          <a:rPr lang="en-US" altLang="zh-CN" sz="2400" dirty="0">
                                            <a:latin typeface="Cambria Math" panose="02040503050406030204" pitchFamily="18" charset="0"/>
                                            <a:ea typeface="楷体" panose="02010609060101010101" pitchFamily="49" charset="-122"/>
                                            <a:cs typeface="Times New Roman" panose="02020603050405020304" pitchFamily="18" charset="0"/>
                                          </a:rPr>
                                          <m:t>cos</m:t>
                                        </m:r>
                                      </m:e>
                                      <m:sup>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2</m:t>
                                        </m:r>
                                      </m:sup>
                                    </m:sSup>
                                  </m:fName>
                                  <m:e>
                                    <m:sSub>
                                      <m:sSubPr>
                                        <m:ctrlPr>
                                          <a:rPr lang="en-US" altLang="zh-CN" sz="24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𝜑</m:t>
                                        </m:r>
                                      </m:e>
                                      <m:sub>
                                        <m:r>
                                          <a:rPr lang="en-US" altLang="zh-CN" sz="2400" i="1" dirty="0">
                                            <a:latin typeface="Cambria Math" panose="02040503050406030204" pitchFamily="18" charset="0"/>
                                            <a:ea typeface="楷体" panose="02010609060101010101" pitchFamily="49" charset="-122"/>
                                            <a:cs typeface="Times New Roman" panose="02020603050405020304" pitchFamily="18" charset="0"/>
                                          </a:rPr>
                                          <m:t>𝑣</m:t>
                                        </m:r>
                                      </m:sub>
                                    </m:sSub>
                                  </m:e>
                                </m:func>
                              </m:e>
                            </m:nary>
                          </m:e>
                        </m:d>
                      </m:e>
                    </m:d>
                    <m:r>
                      <a:rPr lang="en-US" altLang="zh-CN" sz="24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∈(0,1)</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spcBef>
                    <a:spcPts val="300"/>
                  </a:spcBef>
                  <a:buSzPct val="80000"/>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0" name="AutoShape 10">
                <a:extLst>
                  <a:ext uri="{FF2B5EF4-FFF2-40B4-BE49-F238E27FC236}">
                    <a16:creationId xmlns:a16="http://schemas.microsoft.com/office/drawing/2014/main" id="{1E92F08E-E72F-4149-9A86-5AB9029BBD13}"/>
                  </a:ext>
                </a:extLst>
              </p:cNvPr>
              <p:cNvSpPr>
                <a:spLocks noRot="1" noChangeAspect="1" noMove="1" noResize="1" noEditPoints="1" noAdjustHandles="1" noChangeArrowheads="1" noChangeShapeType="1" noTextEdit="1"/>
              </p:cNvSpPr>
              <p:nvPr/>
            </p:nvSpPr>
            <p:spPr bwMode="gray">
              <a:xfrm>
                <a:off x="4406584" y="1654746"/>
                <a:ext cx="8806786" cy="1402256"/>
              </a:xfrm>
              <a:prstGeom prst="roundRect">
                <a:avLst>
                  <a:gd name="adj" fmla="val 0"/>
                </a:avLst>
              </a:prstGeom>
              <a:blipFill>
                <a:blip r:embed="rId14"/>
                <a:stretch>
                  <a:fillRect l="-288" t="-2703" b="-58559"/>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AutoShape 10">
                <a:extLst>
                  <a:ext uri="{FF2B5EF4-FFF2-40B4-BE49-F238E27FC236}">
                    <a16:creationId xmlns:a16="http://schemas.microsoft.com/office/drawing/2014/main" id="{338941C6-6823-D847-8B36-ED398AEE491E}"/>
                  </a:ext>
                </a:extLst>
              </p:cNvPr>
              <p:cNvSpPr>
                <a:spLocks noChangeArrowheads="1"/>
              </p:cNvSpPr>
              <p:nvPr/>
            </p:nvSpPr>
            <p:spPr bwMode="gray">
              <a:xfrm>
                <a:off x="4495159" y="3166914"/>
                <a:ext cx="9133691" cy="1553823"/>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𝜑</m:t>
                        </m:r>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𝑣</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the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angle</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between vectors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𝜁</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𝑣</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and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𝜒</m:t>
                            </m:r>
                          </m:e>
                        </m:acc>
                      </m:e>
                      <m:sub>
                        <m:r>
                          <m:rPr>
                            <m:sty m:val="p"/>
                          </m:rPr>
                          <a:rPr lang="en-US" altLang="zh-CN" sz="2200" b="0" i="0" dirty="0">
                            <a:latin typeface="Cambria Math" panose="02040503050406030204" pitchFamily="18" charset="0"/>
                            <a:ea typeface="楷体" panose="02010609060101010101" pitchFamily="49" charset="-122"/>
                            <a:cs typeface="Times New Roman" panose="02020603050405020304" pitchFamily="18" charset="0"/>
                          </a:rPr>
                          <m:t>v</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sSub>
                      <m:sSub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altLang="zh-CN"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𝜁</m:t>
                            </m:r>
                          </m:e>
                        </m:acc>
                      </m:e>
                      <m:sub>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𝑣</m:t>
                        </m:r>
                      </m:sub>
                    </m:sSub>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𝑛</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𝑣</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and the </a:t>
                </a:r>
                <a14:m>
                  <m:oMath xmlns:m="http://schemas.openxmlformats.org/officeDocument/2006/math">
                    <m:sSup>
                      <m:sSupPr>
                        <m:ctrlPr>
                          <a:rPr lang="en-US" altLang="zh-CN" b="0"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𝑗</m:t>
                        </m:r>
                      </m:e>
                      <m:sup>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𝑡h</m:t>
                        </m:r>
                      </m:sup>
                    </m:sSup>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entry </a:t>
                </a:r>
                <a14:m>
                  <m:oMath xmlns:m="http://schemas.openxmlformats.org/officeDocument/2006/math">
                    <m:sSub>
                      <m:sSub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dirty="0">
                                <a:latin typeface="Cambria Math" panose="02040503050406030204" pitchFamily="18" charset="0"/>
                                <a:ea typeface="Cambria Math" panose="02040503050406030204" pitchFamily="18" charset="0"/>
                                <a:cs typeface="Times New Roman" panose="02020603050405020304" pitchFamily="18" charset="0"/>
                              </a:rPr>
                              <m:t>𝜁</m:t>
                            </m:r>
                          </m:e>
                        </m:acc>
                      </m:e>
                      <m:sub>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𝑣</m:t>
                        </m:r>
                      </m:sub>
                    </m:sSub>
                    <m:d>
                      <m:d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𝑗</m:t>
                        </m:r>
                      </m:e>
                    </m:d>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𝑢𝑣</m:t>
                            </m:r>
                          </m:sub>
                        </m:sSub>
                      </m:e>
                    </m:rad>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where </a:t>
                </a:r>
                <a14:m>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is the </a:t>
                </a:r>
                <a14:m>
                  <m:oMath xmlns:m="http://schemas.openxmlformats.org/officeDocument/2006/math">
                    <m:sSup>
                      <m:sSupPr>
                        <m:ctrlPr>
                          <a:rPr lang="en-US" altLang="zh-CN" b="0"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𝑗</m:t>
                        </m:r>
                      </m:e>
                      <m:sup>
                        <m:r>
                          <m:rPr>
                            <m:sty m:val="p"/>
                          </m:rPr>
                          <a:rPr lang="en-US" altLang="zh-CN" b="0" i="0" dirty="0">
                            <a:latin typeface="Cambria Math" panose="02040503050406030204" pitchFamily="18" charset="0"/>
                            <a:ea typeface="楷体" panose="02010609060101010101" pitchFamily="49" charset="-122"/>
                            <a:cs typeface="Times New Roman" panose="02020603050405020304" pitchFamily="18" charset="0"/>
                          </a:rPr>
                          <m:t>th</m:t>
                        </m:r>
                      </m:sup>
                    </m:sSup>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neighbor of </a:t>
                </a:r>
                <a14:m>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𝑣</m:t>
                    </m:r>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a:t>
                </a:r>
              </a:p>
              <a:p>
                <a:pPr marL="869503" lvl="2" indent="-342900" eaLnBrk="0" hangingPunct="0">
                  <a:spcBef>
                    <a:spcPts val="300"/>
                  </a:spcBef>
                  <a:buSzPct val="80000"/>
                  <a:buFont typeface="Arial" panose="020B0604020202020204" pitchFamily="34" charset="0"/>
                  <a:buChar char="•"/>
                  <a:defRPr/>
                </a:pPr>
                <a14:m>
                  <m:oMath xmlns:m="http://schemas.openxmlformats.org/officeDocument/2006/math">
                    <m:sSub>
                      <m:sSubPr>
                        <m:ctrlPr>
                          <a:rPr lang="en-US" altLang="zh-CN" b="0" i="1" dirty="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altLang="zh-CN"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𝜒</m:t>
                            </m:r>
                          </m:e>
                        </m:acc>
                      </m:e>
                      <m:sub>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𝑣</m:t>
                        </m:r>
                      </m:sub>
                    </m:sSub>
                    <m:r>
                      <a:rPr lang="en-US" altLang="zh-CN"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𝑛</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𝑣</m:t>
                        </m:r>
                        <m:r>
                          <a:rPr lang="en-US" altLang="zh-CN" b="0" i="1" dirty="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is an all-one vector. </a:t>
                </a:r>
              </a:p>
              <a:p>
                <a:pPr marL="526603" lvl="2" eaLnBrk="0" hangingPunct="0">
                  <a:spcBef>
                    <a:spcPts val="300"/>
                  </a:spcBef>
                  <a:buSzPct val="80000"/>
                  <a:defRPr/>
                </a:pPr>
                <a:endParaRPr lang="en-US" altLang="zh-CN" sz="105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spcBef>
                    <a:spcPts val="300"/>
                  </a:spcBef>
                  <a:buSzPct val="80000"/>
                  <a:buFont typeface="Wingdings" pitchFamily="2" charset="2"/>
                  <a:buChar char="Ø"/>
                  <a:defRPr/>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The more unbalanced the weighted graph is, the smaller </a:t>
                </a:r>
                <a14:m>
                  <m:oMath xmlns:m="http://schemas.openxmlformats.org/officeDocument/2006/math">
                    <m:r>
                      <a:rPr lang="en-US" altLang="zh-CN" b="1" i="1" dirty="0">
                        <a:latin typeface="Cambria Math" panose="02040503050406030204" pitchFamily="18" charset="0"/>
                        <a:ea typeface="楷体" panose="02010609060101010101" pitchFamily="49" charset="-122"/>
                        <a:cs typeface="Times New Roman" panose="02020603050405020304" pitchFamily="18" charset="0"/>
                      </a:rPr>
                      <m:t>𝒇𝒂𝒄𝒕𝒐</m:t>
                    </m:r>
                    <m:sSub>
                      <m:sSubPr>
                        <m:ctrlPr>
                          <a:rPr lang="en-US" altLang="zh-CN" b="1"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dirty="0">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b="1" i="1" dirty="0">
                            <a:latin typeface="Cambria Math" panose="02040503050406030204" pitchFamily="18" charset="0"/>
                            <a:ea typeface="楷体" panose="02010609060101010101" pitchFamily="49" charset="-122"/>
                            <a:cs typeface="Times New Roman" panose="02020603050405020304" pitchFamily="18" charset="0"/>
                          </a:rPr>
                          <m:t>𝒗</m:t>
                        </m:r>
                      </m:sub>
                    </m:sSub>
                    <m:r>
                      <a:rPr lang="en-US" altLang="zh-CN" b="1" i="1" dirty="0">
                        <a:latin typeface="Cambria Math" panose="02040503050406030204" pitchFamily="18" charset="0"/>
                        <a:ea typeface="楷体" panose="02010609060101010101" pitchFamily="49" charset="-122"/>
                        <a:cs typeface="Times New Roman" panose="02020603050405020304" pitchFamily="18" charset="0"/>
                      </a:rPr>
                      <m:t> </m:t>
                    </m:r>
                  </m:oMath>
                </a14:m>
                <a:r>
                  <a:rPr lang="en-US" altLang="zh-CN" b="1" dirty="0">
                    <a:latin typeface="Times New Roman" panose="02020603050405020304" pitchFamily="18" charset="0"/>
                    <a:ea typeface="楷体" panose="02010609060101010101" pitchFamily="49" charset="-122"/>
                    <a:cs typeface="Times New Roman" panose="02020603050405020304" pitchFamily="18" charset="0"/>
                  </a:rPr>
                  <a:t>is. </a:t>
                </a:r>
              </a:p>
              <a:p>
                <a:pPr marL="17100" lvl="1" eaLnBrk="0" hangingPunct="0">
                  <a:spcBef>
                    <a:spcPts val="300"/>
                  </a:spcBef>
                  <a:buSzPct val="80000"/>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95" name="AutoShape 10">
                <a:extLst>
                  <a:ext uri="{FF2B5EF4-FFF2-40B4-BE49-F238E27FC236}">
                    <a16:creationId xmlns:a16="http://schemas.microsoft.com/office/drawing/2014/main" id="{338941C6-6823-D847-8B36-ED398AEE491E}"/>
                  </a:ext>
                </a:extLst>
              </p:cNvPr>
              <p:cNvSpPr>
                <a:spLocks noRot="1" noChangeAspect="1" noMove="1" noResize="1" noEditPoints="1" noAdjustHandles="1" noChangeArrowheads="1" noChangeShapeType="1" noTextEdit="1"/>
              </p:cNvSpPr>
              <p:nvPr/>
            </p:nvSpPr>
            <p:spPr bwMode="gray">
              <a:xfrm>
                <a:off x="4495159" y="3166914"/>
                <a:ext cx="9133691" cy="1553823"/>
              </a:xfrm>
              <a:prstGeom prst="roundRect">
                <a:avLst>
                  <a:gd name="adj" fmla="val 0"/>
                </a:avLst>
              </a:prstGeom>
              <a:blipFill>
                <a:blip r:embed="rId15"/>
                <a:stretch>
                  <a:fillRect l="-139" t="-2439" b="-26829"/>
                </a:stretch>
              </a:blipFill>
              <a:ln w="9525">
                <a:noFill/>
                <a:round/>
                <a:headEnd/>
                <a:tailEnd/>
              </a:ln>
              <a:effectLst/>
            </p:spPr>
            <p:txBody>
              <a:bodyPr/>
              <a:lstStyle/>
              <a:p>
                <a:r>
                  <a:rPr lang="en-US">
                    <a:noFill/>
                  </a:rPr>
                  <a:t> </a:t>
                </a:r>
              </a:p>
            </p:txBody>
          </p:sp>
        </mc:Fallback>
      </mc:AlternateContent>
      <p:sp>
        <p:nvSpPr>
          <p:cNvPr id="33" name="左大括号 32">
            <a:extLst>
              <a:ext uri="{FF2B5EF4-FFF2-40B4-BE49-F238E27FC236}">
                <a16:creationId xmlns:a16="http://schemas.microsoft.com/office/drawing/2014/main" id="{C78C0A91-EA51-8E40-A92A-651F66A21F9D}"/>
              </a:ext>
            </a:extLst>
          </p:cNvPr>
          <p:cNvSpPr/>
          <p:nvPr/>
        </p:nvSpPr>
        <p:spPr>
          <a:xfrm rot="16200000">
            <a:off x="6308495" y="4818046"/>
            <a:ext cx="339694" cy="3024341"/>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文本框 33">
            <a:extLst>
              <a:ext uri="{FF2B5EF4-FFF2-40B4-BE49-F238E27FC236}">
                <a16:creationId xmlns:a16="http://schemas.microsoft.com/office/drawing/2014/main" id="{3CD6337B-A78F-7C46-9F6D-24097B6F7A26}"/>
              </a:ext>
            </a:extLst>
          </p:cNvPr>
          <p:cNvSpPr txBox="1"/>
          <p:nvPr/>
        </p:nvSpPr>
        <p:spPr bwMode="auto">
          <a:xfrm>
            <a:off x="5834679" y="6583660"/>
            <a:ext cx="1358964"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Our Bound</a:t>
            </a:r>
          </a:p>
        </p:txBody>
      </p:sp>
      <p:sp>
        <p:nvSpPr>
          <p:cNvPr id="35" name="文本框 34">
            <a:extLst>
              <a:ext uri="{FF2B5EF4-FFF2-40B4-BE49-F238E27FC236}">
                <a16:creationId xmlns:a16="http://schemas.microsoft.com/office/drawing/2014/main" id="{6A0035CB-8069-1846-86EB-7EFF6339D865}"/>
              </a:ext>
            </a:extLst>
          </p:cNvPr>
          <p:cNvSpPr txBox="1"/>
          <p:nvPr/>
        </p:nvSpPr>
        <p:spPr bwMode="auto">
          <a:xfrm>
            <a:off x="11509155" y="6614541"/>
            <a:ext cx="1593920" cy="368797"/>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r>
              <a:rPr lang="en-US" sz="1800" b="1" dirty="0">
                <a:solidFill>
                  <a:prstClr val="black"/>
                </a:solidFill>
                <a:latin typeface="Times New Roman" panose="02020603050405020304" pitchFamily="18" charset="0"/>
                <a:cs typeface="Times New Roman" panose="02020603050405020304" pitchFamily="18" charset="0"/>
              </a:rPr>
              <a:t>SOTA Bound</a:t>
            </a:r>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8AB30F6-6A8A-EA47-9DD5-4A7A41263653}"/>
                  </a:ext>
                </a:extLst>
              </p:cNvPr>
              <p:cNvSpPr txBox="1"/>
              <p:nvPr/>
            </p:nvSpPr>
            <p:spPr bwMode="auto">
              <a:xfrm>
                <a:off x="4174083" y="5152257"/>
                <a:ext cx="9308372" cy="98405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m:t>
                          </m:r>
                        </m:num>
                        <m:den>
                          <m:sSub>
                            <m:sSub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𝑟</m:t>
                              </m:r>
                            </m:e>
                            <m:sub>
                              <m:r>
                                <m:rPr>
                                  <m:sty m:val="p"/>
                                </m:rPr>
                                <a:rPr lang="en-US" altLang="zh-CN" sz="1800" i="1" dirty="0">
                                  <a:latin typeface="Cambria Math" panose="02040503050406030204" pitchFamily="18" charset="0"/>
                                  <a:ea typeface="楷体" panose="02010609060101010101" pitchFamily="49" charset="-122"/>
                                  <a:cs typeface="Times New Roman" panose="02020603050405020304" pitchFamily="18" charset="0"/>
                                </a:rPr>
                                <m:t>max</m:t>
                              </m:r>
                            </m:sub>
                          </m:sSub>
                          <m:sSub>
                            <m:sSub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𝐴</m:t>
                                  </m:r>
                                </m:e>
                              </m:d>
                            </m:e>
                            <m:sub>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1</m:t>
                              </m:r>
                            </m:sub>
                          </m:sSub>
                        </m:den>
                      </m:f>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m:t>
                      </m:r>
                      <m:nary>
                        <m:naryPr>
                          <m:chr m:val="∑"/>
                          <m:supHide m:val="on"/>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naryPr>
                        <m:sub>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𝑣</m:t>
                          </m:r>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𝑉</m:t>
                          </m:r>
                        </m:sub>
                        <m:sup/>
                        <m:e>
                          <m:f>
                            <m:f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naryPr>
                                        <m:sub>
                                          <m:r>
                                            <m:rPr>
                                              <m:brk m:alnAt="7"/>
                                            </m:rP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𝑥</m:t>
                                          </m:r>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𝑁</m:t>
                                          </m:r>
                                          <m:d>
                                            <m:d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𝑣</m:t>
                                              </m:r>
                                            </m:e>
                                          </m:d>
                                        </m:sub>
                                        <m:sup/>
                                        <m:e>
                                          <m:rad>
                                            <m:radPr>
                                              <m:degHide m:val="on"/>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radPr>
                                            <m:deg/>
                                            <m:e>
                                              <m:sSub>
                                                <m:sSub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𝑢𝑣</m:t>
                                                  </m:r>
                                                </m:sub>
                                              </m:sSub>
                                            </m:e>
                                          </m:rad>
                                        </m:e>
                                      </m:nary>
                                    </m:e>
                                  </m:d>
                                </m:e>
                                <m:sup>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2</m:t>
                                  </m:r>
                                </m:sup>
                              </m:sSup>
                            </m:num>
                            <m:den>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𝑑</m:t>
                              </m:r>
                              <m:d>
                                <m:d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i="1" dirty="0">
                                      <a:latin typeface="Cambria Math" panose="02040503050406030204" pitchFamily="18" charset="0"/>
                                      <a:ea typeface="楷体" panose="02010609060101010101" pitchFamily="49" charset="-122"/>
                                      <a:cs typeface="Times New Roman" panose="02020603050405020304" pitchFamily="18" charset="0"/>
                                    </a:rPr>
                                    <m:t>𝑣</m:t>
                                  </m:r>
                                </m:e>
                              </m:d>
                            </m:den>
                          </m:f>
                        </m:e>
                      </m:nary>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1800" i="1" dirty="0">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Pr>
                            <m:num>
                              <m:d>
                                <m:d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𝟏</m:t>
                                  </m:r>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𝜶</m:t>
                                  </m:r>
                                </m:e>
                              </m:d>
                            </m:num>
                            <m:den>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𝒎</m:t>
                              </m:r>
                            </m:den>
                          </m:f>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nary>
                                <m:naryPr>
                                  <m:chr m:val="∑"/>
                                  <m:supHide m:val="on"/>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naryPr>
                                <m:sub>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𝒗</m:t>
                                  </m:r>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𝑽</m:t>
                                  </m:r>
                                </m:sub>
                                <m:sup/>
                                <m:e>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𝒏</m:t>
                                  </m:r>
                                  <m:d>
                                    <m:d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𝒗</m:t>
                                      </m:r>
                                    </m:e>
                                  </m:d>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m:t>
                                  </m:r>
                                  <m:func>
                                    <m:func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funcPr>
                                    <m:fName>
                                      <m:sSup>
                                        <m:sSup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𝒄𝒐𝒔</m:t>
                                          </m:r>
                                        </m:e>
                                        <m:sup>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𝟐</m:t>
                                          </m:r>
                                        </m:sup>
                                      </m:sSup>
                                    </m:fName>
                                    <m:e>
                                      <m:sSub>
                                        <m:sSubPr>
                                          <m:ctrlP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𝝋</m:t>
                                          </m:r>
                                        </m:e>
                                        <m:sub>
                                          <m:r>
                                            <a:rPr lang="en-US" altLang="zh-CN" sz="18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𝒗</m:t>
                                          </m:r>
                                        </m:sub>
                                      </m:sSub>
                                    </m:e>
                                  </m:func>
                                </m:e>
                              </m:nary>
                            </m:e>
                          </m:d>
                        </m:e>
                      </m:d>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2</m:t>
                          </m:r>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𝑚</m:t>
                          </m:r>
                        </m:num>
                        <m:den>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𝛼</m:t>
                          </m:r>
                          <m:sSub>
                            <m:sSubPr>
                              <m:ctrl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𝑟</m:t>
                              </m:r>
                            </m:e>
                            <m:sub>
                              <m:r>
                                <m:rPr>
                                  <m:sty m:val="p"/>
                                </m:r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max</m:t>
                              </m:r>
                            </m:sub>
                          </m:sSub>
                          <m:sSub>
                            <m:sSubPr>
                              <m:ctrl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𝐴</m:t>
                                  </m:r>
                                </m:e>
                              </m:d>
                            </m:e>
                            <m:sub>
                              <m:r>
                                <a:rPr lang="en-US" altLang="zh-CN" sz="1800" b="0" i="1" dirty="0">
                                  <a:latin typeface="Cambria Math" panose="02040503050406030204" pitchFamily="18" charset="0"/>
                                  <a:ea typeface="楷体" panose="02010609060101010101" pitchFamily="49" charset="-122"/>
                                  <a:cs typeface="Times New Roman" panose="02020603050405020304" pitchFamily="18" charset="0"/>
                                </a:rPr>
                                <m:t>1</m:t>
                              </m:r>
                            </m:sub>
                          </m:sSub>
                        </m:den>
                      </m:f>
                    </m:oMath>
                  </m:oMathPara>
                </a14:m>
                <a:endParaRPr lang="en-US" sz="1800"/>
              </a:p>
            </p:txBody>
          </p:sp>
        </mc:Choice>
        <mc:Fallback xmlns="">
          <p:sp>
            <p:nvSpPr>
              <p:cNvPr id="36" name="文本框 35">
                <a:extLst>
                  <a:ext uri="{FF2B5EF4-FFF2-40B4-BE49-F238E27FC236}">
                    <a16:creationId xmlns:a16="http://schemas.microsoft.com/office/drawing/2014/main" id="{18AB30F6-6A8A-EA47-9DD5-4A7A41263653}"/>
                  </a:ext>
                </a:extLst>
              </p:cNvPr>
              <p:cNvSpPr txBox="1">
                <a:spLocks noRot="1" noChangeAspect="1" noMove="1" noResize="1" noEditPoints="1" noAdjustHandles="1" noChangeArrowheads="1" noChangeShapeType="1" noTextEdit="1"/>
              </p:cNvSpPr>
              <p:nvPr/>
            </p:nvSpPr>
            <p:spPr bwMode="auto">
              <a:xfrm>
                <a:off x="4174083" y="5152257"/>
                <a:ext cx="9308372" cy="984052"/>
              </a:xfrm>
              <a:prstGeom prst="rect">
                <a:avLst/>
              </a:prstGeom>
              <a:blipFill>
                <a:blip r:embed="rId16"/>
                <a:stretch>
                  <a:fillRect t="-78481" b="-124051"/>
                </a:stretch>
              </a:blipFill>
              <a:ln w="9525" algn="ctr">
                <a:noFill/>
                <a:miter lim="800000"/>
                <a:headEnd/>
                <a:tailEnd/>
              </a:ln>
              <a:effectLst/>
            </p:spPr>
            <p:txBody>
              <a:bodyPr/>
              <a:lstStyle/>
              <a:p>
                <a:r>
                  <a:rPr lang="en-US">
                    <a:noFill/>
                  </a:rPr>
                  <a:t> </a:t>
                </a:r>
              </a:p>
            </p:txBody>
          </p:sp>
        </mc:Fallback>
      </mc:AlternateContent>
      <p:sp>
        <p:nvSpPr>
          <p:cNvPr id="38" name="左大括号 37">
            <a:extLst>
              <a:ext uri="{FF2B5EF4-FFF2-40B4-BE49-F238E27FC236}">
                <a16:creationId xmlns:a16="http://schemas.microsoft.com/office/drawing/2014/main" id="{A4C775B6-CC53-4F48-996A-DF639157911D}"/>
              </a:ext>
            </a:extLst>
          </p:cNvPr>
          <p:cNvSpPr/>
          <p:nvPr/>
        </p:nvSpPr>
        <p:spPr>
          <a:xfrm rot="16200000">
            <a:off x="12062483" y="5747503"/>
            <a:ext cx="332666" cy="1172453"/>
          </a:xfrm>
          <a:prstGeom prst="lef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577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PageRank</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 name="AutoShape 10">
            <a:extLst>
              <a:ext uri="{FF2B5EF4-FFF2-40B4-BE49-F238E27FC236}">
                <a16:creationId xmlns:a16="http://schemas.microsoft.com/office/drawing/2014/main" id="{DED5D4C0-5544-3C42-AA3D-85272BAD05F3}"/>
              </a:ext>
            </a:extLst>
          </p:cNvPr>
          <p:cNvSpPr>
            <a:spLocks noChangeArrowheads="1"/>
          </p:cNvSpPr>
          <p:nvPr/>
        </p:nvSpPr>
        <p:spPr bwMode="gray">
          <a:xfrm>
            <a:off x="5182195" y="1654746"/>
            <a:ext cx="7560841" cy="2592288"/>
          </a:xfrm>
          <a:prstGeom prst="roundRect">
            <a:avLst>
              <a:gd name="adj" fmla="val 16667"/>
            </a:avLst>
          </a:prstGeom>
          <a:noFill/>
          <a:ln w="9525">
            <a:noFill/>
            <a:round/>
            <a:headEnd/>
            <a:tailEnd/>
          </a:ln>
          <a:effectLst/>
        </p:spPr>
        <p:txBody>
          <a:bodyPr wrap="square" anchor="t">
            <a:flatTx/>
          </a:bodyPr>
          <a:lstStyle/>
          <a:p>
            <a:pPr marL="360000" lvl="1" indent="-342900" eaLnBrk="0" hangingPunct="0">
              <a:lnSpc>
                <a:spcPct val="120000"/>
              </a:lnSpc>
              <a:spcBef>
                <a:spcPts val="300"/>
              </a:spcBef>
              <a:buClr>
                <a:schemeClr val="tx1"/>
              </a:buClr>
              <a:buSzPct val="80000"/>
              <a:buFont typeface="Wingdings" panose="05000000000000000000" pitchFamily="2" charset="2"/>
              <a:buChar char="l"/>
              <a:defRPr/>
            </a:pP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PageRank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is</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 popular measure of node proximity, which is first proposed by Google to rank web pages. </a:t>
            </a:r>
          </a:p>
          <a:p>
            <a:pPr marL="17100" lvl="1" eaLnBrk="0" hangingPunct="0">
              <a:lnSpc>
                <a:spcPct val="120000"/>
              </a:lnSpc>
              <a:spcBef>
                <a:spcPts val="300"/>
              </a:spcBef>
              <a:buClr>
                <a:schemeClr val="tx1"/>
              </a:buClr>
              <a:buSzPct val="80000"/>
              <a:defRPr/>
            </a:pPr>
            <a:endParaRPr lang="zh-CN" altLang="en-US" sz="7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Wingdings" panose="05000000000000000000" pitchFamily="2" charset="2"/>
              <a:buChar char="l"/>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Basic Idea: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more important web pages are likely to receive more links from other web pages. </a:t>
            </a:r>
          </a:p>
        </p:txBody>
      </p:sp>
      <mc:AlternateContent xmlns:mc="http://schemas.openxmlformats.org/markup-compatibility/2006" xmlns:a14="http://schemas.microsoft.com/office/drawing/2010/main">
        <mc:Choice Requires="a14">
          <p:sp>
            <p:nvSpPr>
              <p:cNvPr id="72" name="AutoShape 10">
                <a:extLst>
                  <a:ext uri="{FF2B5EF4-FFF2-40B4-BE49-F238E27FC236}">
                    <a16:creationId xmlns:a16="http://schemas.microsoft.com/office/drawing/2014/main" id="{209B7230-6CE0-A844-AB7D-9BE2D81620A4}"/>
                  </a:ext>
                </a:extLst>
              </p:cNvPr>
              <p:cNvSpPr>
                <a:spLocks noChangeArrowheads="1"/>
              </p:cNvSpPr>
              <p:nvPr/>
            </p:nvSpPr>
            <p:spPr bwMode="gray">
              <a:xfrm>
                <a:off x="5182195" y="4179223"/>
                <a:ext cx="8052126" cy="3452187"/>
              </a:xfrm>
              <a:prstGeom prst="roundRect">
                <a:avLst>
                  <a:gd name="adj" fmla="val 16667"/>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Definition</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Formula: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𝑃</m:t>
                    </m:r>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𝑛</m:t>
                            </m:r>
                          </m:den>
                        </m:f>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acc>
                          <m:accPr>
                            <m:chr m:val="⃗"/>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e>
                        </m:acc>
                      </m:e>
                    </m: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360000" lvl="1" indent="-342900" eaLnBrk="0" hangingPunct="0">
                  <a:lnSpc>
                    <a:spcPct val="120000"/>
                  </a:lnSpc>
                  <a:spcBef>
                    <a:spcPts val="300"/>
                  </a:spcBef>
                  <a:buSzPct val="80000"/>
                  <a:buFont typeface="Arial" panose="020B0604020202020204" pitchFamily="34" charset="0"/>
                  <a:buChar char="•"/>
                  <a:defRPr/>
                </a:pP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 PageRank vector, where </a:t>
                </a:r>
                <a14:m>
                  <m:oMath xmlns:m="http://schemas.openxmlformats.org/officeDocument/2006/math">
                    <m:acc>
                      <m:accPr>
                        <m:chr m:val="⃗"/>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𝝅</m:t>
                        </m:r>
                      </m:e>
                    </m:acc>
                    <m:d>
                      <m:dPr>
                        <m:ctrlP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𝒖</m:t>
                        </m:r>
                      </m:e>
                    </m:d>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is node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𝒖</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’s PageRank</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5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From the probabilistic aspect,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equals to the probability that an </a:t>
                </a:r>
                <a14:m>
                  <m:oMath xmlns:m="http://schemas.openxmlformats.org/officeDocument/2006/math">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𝜶</m:t>
                    </m:r>
                  </m:oMath>
                </a14:m>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starting from </a:t>
                </a:r>
                <a:r>
                  <a:rPr lang="en-US" altLang="zh-CN" sz="2200" u="sng" dirty="0">
                    <a:latin typeface="Times New Roman" panose="02020603050405020304" pitchFamily="18" charset="0"/>
                    <a:ea typeface="楷体" panose="02010609060101010101" pitchFamily="49" charset="-122"/>
                    <a:cs typeface="Times New Roman" panose="02020603050405020304" pitchFamily="18" charset="0"/>
                  </a:rPr>
                  <a:t>a random node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on the graph terminates at node </a:t>
                </a: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72" name="AutoShape 10">
                <a:extLst>
                  <a:ext uri="{FF2B5EF4-FFF2-40B4-BE49-F238E27FC236}">
                    <a16:creationId xmlns:a16="http://schemas.microsoft.com/office/drawing/2014/main" id="{209B7230-6CE0-A844-AB7D-9BE2D81620A4}"/>
                  </a:ext>
                </a:extLst>
              </p:cNvPr>
              <p:cNvSpPr>
                <a:spLocks noRot="1" noChangeAspect="1" noMove="1" noResize="1" noEditPoints="1" noAdjustHandles="1" noChangeArrowheads="1" noChangeShapeType="1" noTextEdit="1"/>
              </p:cNvSpPr>
              <p:nvPr/>
            </p:nvSpPr>
            <p:spPr bwMode="gray">
              <a:xfrm>
                <a:off x="5182195" y="4179223"/>
                <a:ext cx="8052126" cy="3452187"/>
              </a:xfrm>
              <a:prstGeom prst="roundRect">
                <a:avLst>
                  <a:gd name="adj" fmla="val 16667"/>
                </a:avLst>
              </a:prstGeom>
              <a:blipFill>
                <a:blip r:embed="rId3"/>
                <a:stretch>
                  <a:fillRect/>
                </a:stretch>
              </a:blipFill>
              <a:ln w="9525">
                <a:noFill/>
                <a:round/>
                <a:headEnd/>
                <a:tailEnd/>
              </a:ln>
              <a:effectLst/>
            </p:spPr>
            <p:txBody>
              <a:bodyPr/>
              <a:lstStyle/>
              <a:p>
                <a:r>
                  <a:rPr lang="en-US">
                    <a:noFill/>
                  </a:rPr>
                  <a:t> </a:t>
                </a:r>
              </a:p>
            </p:txBody>
          </p:sp>
        </mc:Fallback>
      </mc:AlternateContent>
      <p:grpSp>
        <p:nvGrpSpPr>
          <p:cNvPr id="71" name="组合 70">
            <a:extLst>
              <a:ext uri="{FF2B5EF4-FFF2-40B4-BE49-F238E27FC236}">
                <a16:creationId xmlns:a16="http://schemas.microsoft.com/office/drawing/2014/main" id="{645EED32-6160-9642-8A81-F482673F0659}"/>
              </a:ext>
            </a:extLst>
          </p:cNvPr>
          <p:cNvGrpSpPr/>
          <p:nvPr/>
        </p:nvGrpSpPr>
        <p:grpSpPr>
          <a:xfrm>
            <a:off x="1311602" y="4862118"/>
            <a:ext cx="3033859" cy="1545157"/>
            <a:chOff x="1221755" y="4942892"/>
            <a:chExt cx="2952328" cy="1608398"/>
          </a:xfrm>
        </p:grpSpPr>
        <p:sp>
          <p:nvSpPr>
            <p:cNvPr id="6" name="椭圆 5">
              <a:extLst>
                <a:ext uri="{FF2B5EF4-FFF2-40B4-BE49-F238E27FC236}">
                  <a16:creationId xmlns:a16="http://schemas.microsoft.com/office/drawing/2014/main" id="{C33B7945-5659-BE4B-B3D6-8C63F78B208C}"/>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 name="椭圆 6">
              <a:extLst>
                <a:ext uri="{FF2B5EF4-FFF2-40B4-BE49-F238E27FC236}">
                  <a16:creationId xmlns:a16="http://schemas.microsoft.com/office/drawing/2014/main" id="{318BE862-67BB-4E42-A7ED-625B7E0A74D8}"/>
                </a:ext>
              </a:extLst>
            </p:cNvPr>
            <p:cNvSpPr/>
            <p:nvPr/>
          </p:nvSpPr>
          <p:spPr bwMode="auto">
            <a:xfrm>
              <a:off x="3132848" y="562900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9" name="椭圆 8">
              <a:extLst>
                <a:ext uri="{FF2B5EF4-FFF2-40B4-BE49-F238E27FC236}">
                  <a16:creationId xmlns:a16="http://schemas.microsoft.com/office/drawing/2014/main" id="{8ABEDC64-CF15-6D48-A666-5A3542CE0630}"/>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2" name="椭圆 11">
              <a:extLst>
                <a:ext uri="{FF2B5EF4-FFF2-40B4-BE49-F238E27FC236}">
                  <a16:creationId xmlns:a16="http://schemas.microsoft.com/office/drawing/2014/main" id="{4F3C7926-1994-1444-AA3D-024B09CD663E}"/>
                </a:ext>
              </a:extLst>
            </p:cNvPr>
            <p:cNvSpPr/>
            <p:nvPr/>
          </p:nvSpPr>
          <p:spPr bwMode="auto">
            <a:xfrm>
              <a:off x="3977445" y="5590964"/>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4" name="椭圆 13">
              <a:extLst>
                <a:ext uri="{FF2B5EF4-FFF2-40B4-BE49-F238E27FC236}">
                  <a16:creationId xmlns:a16="http://schemas.microsoft.com/office/drawing/2014/main" id="{E2833B10-4559-9F40-BE0E-DBF8B476181B}"/>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15" name="直线连接符 14">
              <a:extLst>
                <a:ext uri="{FF2B5EF4-FFF2-40B4-BE49-F238E27FC236}">
                  <a16:creationId xmlns:a16="http://schemas.microsoft.com/office/drawing/2014/main" id="{DD09BD9D-EFAA-244D-92A3-64864A0A76C3}"/>
                </a:ext>
              </a:extLst>
            </p:cNvPr>
            <p:cNvCxnSpPr>
              <a:cxnSpLocks/>
              <a:stCxn id="20" idx="7"/>
              <a:endCxn id="14"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16" name="椭圆 15">
              <a:extLst>
                <a:ext uri="{FF2B5EF4-FFF2-40B4-BE49-F238E27FC236}">
                  <a16:creationId xmlns:a16="http://schemas.microsoft.com/office/drawing/2014/main" id="{E93B5421-C348-A34D-9DFD-13D3CAE1977E}"/>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8" name="椭圆 17">
              <a:extLst>
                <a:ext uri="{FF2B5EF4-FFF2-40B4-BE49-F238E27FC236}">
                  <a16:creationId xmlns:a16="http://schemas.microsoft.com/office/drawing/2014/main" id="{D9D729D1-89D9-8647-9E9C-53A96C292879}"/>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19" name="椭圆 18">
              <a:extLst>
                <a:ext uri="{FF2B5EF4-FFF2-40B4-BE49-F238E27FC236}">
                  <a16:creationId xmlns:a16="http://schemas.microsoft.com/office/drawing/2014/main" id="{EE8BC4C4-B338-6748-A7D9-0D712410B00B}"/>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20" name="椭圆 19">
              <a:extLst>
                <a:ext uri="{FF2B5EF4-FFF2-40B4-BE49-F238E27FC236}">
                  <a16:creationId xmlns:a16="http://schemas.microsoft.com/office/drawing/2014/main" id="{0EDAFA17-29B4-1C46-824D-4858E4EE6E68}"/>
                </a:ext>
              </a:extLst>
            </p:cNvPr>
            <p:cNvSpPr/>
            <p:nvPr/>
          </p:nvSpPr>
          <p:spPr bwMode="auto">
            <a:xfrm>
              <a:off x="2253430" y="4989505"/>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22" name="直线连接符 21">
              <a:extLst>
                <a:ext uri="{FF2B5EF4-FFF2-40B4-BE49-F238E27FC236}">
                  <a16:creationId xmlns:a16="http://schemas.microsoft.com/office/drawing/2014/main" id="{9D884CB9-8062-5C4C-B988-58124EFBDAEC}"/>
                </a:ext>
              </a:extLst>
            </p:cNvPr>
            <p:cNvCxnSpPr>
              <a:cxnSpLocks/>
              <a:stCxn id="20" idx="5"/>
              <a:endCxn id="7"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38" name="直线连接符 37">
              <a:extLst>
                <a:ext uri="{FF2B5EF4-FFF2-40B4-BE49-F238E27FC236}">
                  <a16:creationId xmlns:a16="http://schemas.microsoft.com/office/drawing/2014/main" id="{507C889B-1291-144A-B7C0-EE2E4C76AEA2}"/>
                </a:ext>
              </a:extLst>
            </p:cNvPr>
            <p:cNvCxnSpPr>
              <a:cxnSpLocks/>
              <a:stCxn id="7" idx="6"/>
              <a:endCxn id="12"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42" name="椭圆 41">
              <a:extLst>
                <a:ext uri="{FF2B5EF4-FFF2-40B4-BE49-F238E27FC236}">
                  <a16:creationId xmlns:a16="http://schemas.microsoft.com/office/drawing/2014/main" id="{953FCE1E-C466-B44D-B3CC-EA086823AE8C}"/>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43" name="直线连接符 42">
              <a:extLst>
                <a:ext uri="{FF2B5EF4-FFF2-40B4-BE49-F238E27FC236}">
                  <a16:creationId xmlns:a16="http://schemas.microsoft.com/office/drawing/2014/main" id="{C048A61B-AC8E-E24B-8844-EC20586542BF}"/>
                </a:ext>
              </a:extLst>
            </p:cNvPr>
            <p:cNvCxnSpPr>
              <a:cxnSpLocks/>
              <a:stCxn id="7" idx="5"/>
              <a:endCxn id="42"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46" name="直线连接符 45">
              <a:extLst>
                <a:ext uri="{FF2B5EF4-FFF2-40B4-BE49-F238E27FC236}">
                  <a16:creationId xmlns:a16="http://schemas.microsoft.com/office/drawing/2014/main" id="{486B64D3-6F7E-4C47-AB27-EBF4806B34D1}"/>
                </a:ext>
              </a:extLst>
            </p:cNvPr>
            <p:cNvCxnSpPr>
              <a:cxnSpLocks/>
              <a:stCxn id="7" idx="4"/>
              <a:endCxn id="9"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49" name="直线连接符 48">
              <a:extLst>
                <a:ext uri="{FF2B5EF4-FFF2-40B4-BE49-F238E27FC236}">
                  <a16:creationId xmlns:a16="http://schemas.microsoft.com/office/drawing/2014/main" id="{EE0A5ED8-C851-8741-AD80-D3AA54DAED5C}"/>
                </a:ext>
              </a:extLst>
            </p:cNvPr>
            <p:cNvCxnSpPr>
              <a:cxnSpLocks/>
              <a:stCxn id="7" idx="3"/>
              <a:endCxn id="18"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2" name="直线连接符 51">
              <a:extLst>
                <a:ext uri="{FF2B5EF4-FFF2-40B4-BE49-F238E27FC236}">
                  <a16:creationId xmlns:a16="http://schemas.microsoft.com/office/drawing/2014/main" id="{F1E0BA12-F5C5-A847-A15B-C77D2C552ECB}"/>
                </a:ext>
              </a:extLst>
            </p:cNvPr>
            <p:cNvCxnSpPr>
              <a:cxnSpLocks/>
              <a:stCxn id="7" idx="3"/>
              <a:endCxn id="19"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5" name="直线连接符 54">
              <a:extLst>
                <a:ext uri="{FF2B5EF4-FFF2-40B4-BE49-F238E27FC236}">
                  <a16:creationId xmlns:a16="http://schemas.microsoft.com/office/drawing/2014/main" id="{936F3C4F-F0C0-D843-844E-5DB04869669E}"/>
                </a:ext>
              </a:extLst>
            </p:cNvPr>
            <p:cNvCxnSpPr>
              <a:cxnSpLocks/>
              <a:stCxn id="20" idx="4"/>
              <a:endCxn id="19"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58" name="直线连接符 57">
              <a:extLst>
                <a:ext uri="{FF2B5EF4-FFF2-40B4-BE49-F238E27FC236}">
                  <a16:creationId xmlns:a16="http://schemas.microsoft.com/office/drawing/2014/main" id="{01BE1E5A-DB88-A74B-9F75-0175CD5FFD41}"/>
                </a:ext>
              </a:extLst>
            </p:cNvPr>
            <p:cNvCxnSpPr>
              <a:cxnSpLocks/>
              <a:stCxn id="20" idx="2"/>
              <a:endCxn id="16"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1" name="直线连接符 60">
              <a:extLst>
                <a:ext uri="{FF2B5EF4-FFF2-40B4-BE49-F238E27FC236}">
                  <a16:creationId xmlns:a16="http://schemas.microsoft.com/office/drawing/2014/main" id="{DADEDB5E-40D1-C044-8D38-E389167D60B8}"/>
                </a:ext>
              </a:extLst>
            </p:cNvPr>
            <p:cNvCxnSpPr>
              <a:cxnSpLocks/>
              <a:stCxn id="20" idx="3"/>
              <a:endCxn id="6"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4" name="直线连接符 63">
              <a:extLst>
                <a:ext uri="{FF2B5EF4-FFF2-40B4-BE49-F238E27FC236}">
                  <a16:creationId xmlns:a16="http://schemas.microsoft.com/office/drawing/2014/main" id="{556A62C1-BBA8-4142-AE79-49EA92EC62A0}"/>
                </a:ext>
              </a:extLst>
            </p:cNvPr>
            <p:cNvCxnSpPr>
              <a:cxnSpLocks/>
              <a:stCxn id="16" idx="5"/>
              <a:endCxn id="6"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8" name="直线连接符 67">
              <a:extLst>
                <a:ext uri="{FF2B5EF4-FFF2-40B4-BE49-F238E27FC236}">
                  <a16:creationId xmlns:a16="http://schemas.microsoft.com/office/drawing/2014/main" id="{30EC6292-6A8E-F840-A4D7-00413FAE75D3}"/>
                </a:ext>
              </a:extLst>
            </p:cNvPr>
            <p:cNvCxnSpPr>
              <a:cxnSpLocks/>
              <a:stCxn id="6" idx="6"/>
              <a:endCxn id="7"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p:sp>
        <p:nvSpPr>
          <p:cNvPr id="73" name="椭圆 72">
            <a:extLst>
              <a:ext uri="{FF2B5EF4-FFF2-40B4-BE49-F238E27FC236}">
                <a16:creationId xmlns:a16="http://schemas.microsoft.com/office/drawing/2014/main" id="{9B9885B4-9154-1E44-910C-D6133A257E8A}"/>
              </a:ext>
            </a:extLst>
          </p:cNvPr>
          <p:cNvSpPr/>
          <p:nvPr/>
        </p:nvSpPr>
        <p:spPr bwMode="auto">
          <a:xfrm>
            <a:off x="4139937" y="5488490"/>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5663720F-6BFC-2544-AC68-C42058BBBAB7}"/>
                  </a:ext>
                </a:extLst>
              </p:cNvPr>
              <p:cNvSpPr txBox="1"/>
              <p:nvPr/>
            </p:nvSpPr>
            <p:spPr bwMode="auto">
              <a:xfrm>
                <a:off x="2284301" y="4607075"/>
                <a:ext cx="216009"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75" name="文本框 74">
                <a:extLst>
                  <a:ext uri="{FF2B5EF4-FFF2-40B4-BE49-F238E27FC236}">
                    <a16:creationId xmlns:a16="http://schemas.microsoft.com/office/drawing/2014/main" id="{5663720F-6BFC-2544-AC68-C42058BBBAB7}"/>
                  </a:ext>
                </a:extLst>
              </p:cNvPr>
              <p:cNvSpPr txBox="1">
                <a:spLocks noRot="1" noChangeAspect="1" noMove="1" noResize="1" noEditPoints="1" noAdjustHandles="1" noChangeArrowheads="1" noChangeShapeType="1" noTextEdit="1"/>
              </p:cNvSpPr>
              <p:nvPr/>
            </p:nvSpPr>
            <p:spPr bwMode="auto">
              <a:xfrm>
                <a:off x="2284301" y="4607075"/>
                <a:ext cx="216009" cy="271376"/>
              </a:xfrm>
              <a:prstGeom prst="rect">
                <a:avLst/>
              </a:prstGeom>
              <a:blipFill>
                <a:blip r:embed="rId4"/>
                <a:stretch>
                  <a:fillRect l="-17647" r="-17647" b="-909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A948E7AD-E5A0-E347-92EA-57A67C31CD6F}"/>
                  </a:ext>
                </a:extLst>
              </p:cNvPr>
              <p:cNvSpPr txBox="1"/>
              <p:nvPr/>
            </p:nvSpPr>
            <p:spPr bwMode="auto">
              <a:xfrm>
                <a:off x="4364945" y="5257587"/>
                <a:ext cx="187018" cy="271376"/>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76" name="文本框 75">
                <a:extLst>
                  <a:ext uri="{FF2B5EF4-FFF2-40B4-BE49-F238E27FC236}">
                    <a16:creationId xmlns:a16="http://schemas.microsoft.com/office/drawing/2014/main" id="{A948E7AD-E5A0-E347-92EA-57A67C31CD6F}"/>
                  </a:ext>
                </a:extLst>
              </p:cNvPr>
              <p:cNvSpPr txBox="1">
                <a:spLocks noRot="1" noChangeAspect="1" noMove="1" noResize="1" noEditPoints="1" noAdjustHandles="1" noChangeArrowheads="1" noChangeShapeType="1" noTextEdit="1"/>
              </p:cNvSpPr>
              <p:nvPr/>
            </p:nvSpPr>
            <p:spPr bwMode="auto">
              <a:xfrm>
                <a:off x="4364945" y="5257587"/>
                <a:ext cx="187018" cy="271376"/>
              </a:xfrm>
              <a:prstGeom prst="rect">
                <a:avLst/>
              </a:prstGeom>
              <a:blipFill>
                <a:blip r:embed="rId5"/>
                <a:stretch>
                  <a:fillRect l="-12500" r="-6250" b="-4348"/>
                </a:stretch>
              </a:blipFill>
              <a:ln w="9525" algn="ctr">
                <a:noFill/>
                <a:miter lim="800000"/>
                <a:headEnd/>
                <a:tailEnd/>
              </a:ln>
              <a:effectLst/>
            </p:spPr>
            <p:txBody>
              <a:bodyPr/>
              <a:lstStyle/>
              <a:p>
                <a:r>
                  <a:rPr lang="en-US">
                    <a:noFill/>
                  </a:rPr>
                  <a:t> </a:t>
                </a:r>
              </a:p>
            </p:txBody>
          </p:sp>
        </mc:Fallback>
      </mc:AlternateContent>
      <p:sp>
        <p:nvSpPr>
          <p:cNvPr id="77" name="椭圆 76">
            <a:extLst>
              <a:ext uri="{FF2B5EF4-FFF2-40B4-BE49-F238E27FC236}">
                <a16:creationId xmlns:a16="http://schemas.microsoft.com/office/drawing/2014/main" id="{FEE333C6-1178-0F49-BBFC-349CDF9BD8ED}"/>
              </a:ext>
            </a:extLst>
          </p:cNvPr>
          <p:cNvSpPr/>
          <p:nvPr/>
        </p:nvSpPr>
        <p:spPr bwMode="auto">
          <a:xfrm>
            <a:off x="3280250" y="5521254"/>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78" name="椭圆 77">
            <a:extLst>
              <a:ext uri="{FF2B5EF4-FFF2-40B4-BE49-F238E27FC236}">
                <a16:creationId xmlns:a16="http://schemas.microsoft.com/office/drawing/2014/main" id="{18952AEA-9ABA-6C49-B767-EBCB12C0035A}"/>
              </a:ext>
            </a:extLst>
          </p:cNvPr>
          <p:cNvSpPr/>
          <p:nvPr/>
        </p:nvSpPr>
        <p:spPr bwMode="auto">
          <a:xfrm>
            <a:off x="2367123" y="4908313"/>
            <a:ext cx="202068" cy="194252"/>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9" name="直线连接符 78">
            <a:extLst>
              <a:ext uri="{FF2B5EF4-FFF2-40B4-BE49-F238E27FC236}">
                <a16:creationId xmlns:a16="http://schemas.microsoft.com/office/drawing/2014/main" id="{733749C2-EC97-114F-9139-BDEB0DD635A0}"/>
              </a:ext>
            </a:extLst>
          </p:cNvPr>
          <p:cNvCxnSpPr>
            <a:cxnSpLocks/>
            <a:stCxn id="78" idx="5"/>
            <a:endCxn id="77" idx="1"/>
          </p:cNvCxnSpPr>
          <p:nvPr/>
        </p:nvCxnSpPr>
        <p:spPr bwMode="auto">
          <a:xfrm>
            <a:off x="2539599" y="5074117"/>
            <a:ext cx="770243" cy="475585"/>
          </a:xfrm>
          <a:prstGeom prst="line">
            <a:avLst/>
          </a:prstGeom>
          <a:solidFill>
            <a:schemeClr val="accent1"/>
          </a:solidFill>
          <a:ln w="38100" cap="flat" cmpd="sng" algn="ctr">
            <a:solidFill>
              <a:srgbClr val="4F81BD"/>
            </a:solidFill>
            <a:prstDash val="solid"/>
            <a:round/>
            <a:headEnd type="stealth" w="lg" len="lg"/>
            <a:tailEnd type="none" w="med" len="med"/>
          </a:ln>
        </p:spPr>
      </p:cxnSp>
      <p:cxnSp>
        <p:nvCxnSpPr>
          <p:cNvPr id="80" name="直线连接符 79">
            <a:extLst>
              <a:ext uri="{FF2B5EF4-FFF2-40B4-BE49-F238E27FC236}">
                <a16:creationId xmlns:a16="http://schemas.microsoft.com/office/drawing/2014/main" id="{309E1BE4-E768-7F41-841A-395A76423E09}"/>
              </a:ext>
            </a:extLst>
          </p:cNvPr>
          <p:cNvCxnSpPr>
            <a:cxnSpLocks/>
            <a:stCxn id="77" idx="6"/>
            <a:endCxn id="73" idx="2"/>
          </p:cNvCxnSpPr>
          <p:nvPr/>
        </p:nvCxnSpPr>
        <p:spPr bwMode="auto">
          <a:xfrm flipV="1">
            <a:off x="3482318" y="5585616"/>
            <a:ext cx="657619" cy="32764"/>
          </a:xfrm>
          <a:prstGeom prst="line">
            <a:avLst/>
          </a:prstGeom>
          <a:solidFill>
            <a:schemeClr val="accent1"/>
          </a:solidFill>
          <a:ln w="38100" cap="flat" cmpd="sng" algn="ctr">
            <a:solidFill>
              <a:srgbClr val="4F81BD"/>
            </a:solidFill>
            <a:prstDash val="solid"/>
            <a:round/>
            <a:headEnd type="stealth" w="lg" len="lg"/>
            <a:tailEnd type="none" w="med" len="med"/>
          </a:ln>
        </p:spPr>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A8F9D83B-776B-A54C-AC8E-0524142C2ED6}"/>
                  </a:ext>
                </a:extLst>
              </p:cNvPr>
              <p:cNvSpPr txBox="1"/>
              <p:nvPr/>
            </p:nvSpPr>
            <p:spPr bwMode="auto">
              <a:xfrm>
                <a:off x="3610178" y="5330199"/>
                <a:ext cx="589614" cy="244238"/>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82" name="文本框 81">
                <a:extLst>
                  <a:ext uri="{FF2B5EF4-FFF2-40B4-BE49-F238E27FC236}">
                    <a16:creationId xmlns:a16="http://schemas.microsoft.com/office/drawing/2014/main" id="{A8F9D83B-776B-A54C-AC8E-0524142C2ED6}"/>
                  </a:ext>
                </a:extLst>
              </p:cNvPr>
              <p:cNvSpPr txBox="1">
                <a:spLocks noRot="1" noChangeAspect="1" noMove="1" noResize="1" noEditPoints="1" noAdjustHandles="1" noChangeArrowheads="1" noChangeShapeType="1" noTextEdit="1"/>
              </p:cNvSpPr>
              <p:nvPr/>
            </p:nvSpPr>
            <p:spPr bwMode="auto">
              <a:xfrm>
                <a:off x="3610178" y="5330199"/>
                <a:ext cx="589614" cy="244238"/>
              </a:xfrm>
              <a:prstGeom prst="rect">
                <a:avLst/>
              </a:prstGeom>
              <a:blipFill>
                <a:blip r:embed="rId6"/>
                <a:stretch>
                  <a:fillRect l="-14894" r="-2128"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6B52C6EF-B0A9-CF44-8E85-5E8F63066162}"/>
                  </a:ext>
                </a:extLst>
              </p:cNvPr>
              <p:cNvSpPr txBox="1"/>
              <p:nvPr/>
            </p:nvSpPr>
            <p:spPr bwMode="auto">
              <a:xfrm>
                <a:off x="2890873" y="5106665"/>
                <a:ext cx="589614" cy="244238"/>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83" name="文本框 82">
                <a:extLst>
                  <a:ext uri="{FF2B5EF4-FFF2-40B4-BE49-F238E27FC236}">
                    <a16:creationId xmlns:a16="http://schemas.microsoft.com/office/drawing/2014/main" id="{6B52C6EF-B0A9-CF44-8E85-5E8F63066162}"/>
                  </a:ext>
                </a:extLst>
              </p:cNvPr>
              <p:cNvSpPr txBox="1">
                <a:spLocks noRot="1" noChangeAspect="1" noMove="1" noResize="1" noEditPoints="1" noAdjustHandles="1" noChangeArrowheads="1" noChangeShapeType="1" noTextEdit="1"/>
              </p:cNvSpPr>
              <p:nvPr/>
            </p:nvSpPr>
            <p:spPr bwMode="auto">
              <a:xfrm>
                <a:off x="2890873" y="5106665"/>
                <a:ext cx="589614" cy="244238"/>
              </a:xfrm>
              <a:prstGeom prst="rect">
                <a:avLst/>
              </a:prstGeom>
              <a:blipFill>
                <a:blip r:embed="rId7"/>
                <a:stretch>
                  <a:fillRect l="-12500" b="-20000"/>
                </a:stretch>
              </a:blipFill>
              <a:ln w="9525" algn="ctr">
                <a:noFill/>
                <a:miter lim="800000"/>
                <a:headEnd/>
                <a:tailEnd/>
              </a:ln>
              <a:effectLst/>
            </p:spPr>
            <p:txBody>
              <a:bodyPr/>
              <a:lstStyle/>
              <a:p>
                <a:r>
                  <a:rPr lang="en-US">
                    <a:noFill/>
                  </a:rPr>
                  <a:t> </a:t>
                </a:r>
              </a:p>
            </p:txBody>
          </p:sp>
        </mc:Fallback>
      </mc:AlternateContent>
      <p:grpSp>
        <p:nvGrpSpPr>
          <p:cNvPr id="84" name="组合 83">
            <a:extLst>
              <a:ext uri="{FF2B5EF4-FFF2-40B4-BE49-F238E27FC236}">
                <a16:creationId xmlns:a16="http://schemas.microsoft.com/office/drawing/2014/main" id="{F82700EE-0421-FD44-9059-407BC63BC415}"/>
              </a:ext>
            </a:extLst>
          </p:cNvPr>
          <p:cNvGrpSpPr/>
          <p:nvPr/>
        </p:nvGrpSpPr>
        <p:grpSpPr>
          <a:xfrm>
            <a:off x="1365771" y="1927573"/>
            <a:ext cx="3064326" cy="1724789"/>
            <a:chOff x="6620580" y="2539710"/>
            <a:chExt cx="5114455" cy="3905481"/>
          </a:xfrm>
        </p:grpSpPr>
        <p:pic>
          <p:nvPicPr>
            <p:cNvPr id="85" name="图形 84" descr="文档">
              <a:extLst>
                <a:ext uri="{FF2B5EF4-FFF2-40B4-BE49-F238E27FC236}">
                  <a16:creationId xmlns:a16="http://schemas.microsoft.com/office/drawing/2014/main" id="{404223F1-50CB-2244-8EE5-5DE0D7CFDF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03649" y="2539710"/>
              <a:ext cx="1512168" cy="1512168"/>
            </a:xfrm>
            <a:prstGeom prst="rect">
              <a:avLst/>
            </a:prstGeom>
          </p:spPr>
        </p:pic>
        <p:pic>
          <p:nvPicPr>
            <p:cNvPr id="86" name="图形 85" descr="文档">
              <a:extLst>
                <a:ext uri="{FF2B5EF4-FFF2-40B4-BE49-F238E27FC236}">
                  <a16:creationId xmlns:a16="http://schemas.microsoft.com/office/drawing/2014/main" id="{B590A230-2D7C-7A4B-A685-FA18A6C203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0710" y="2733050"/>
              <a:ext cx="861628" cy="861628"/>
            </a:xfrm>
            <a:prstGeom prst="rect">
              <a:avLst/>
            </a:prstGeom>
          </p:spPr>
        </p:pic>
        <p:pic>
          <p:nvPicPr>
            <p:cNvPr id="87" name="图形 86" descr="文档">
              <a:extLst>
                <a:ext uri="{FF2B5EF4-FFF2-40B4-BE49-F238E27FC236}">
                  <a16:creationId xmlns:a16="http://schemas.microsoft.com/office/drawing/2014/main" id="{D181BE40-9FEC-E64E-B458-F36CD1FAE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2021" y="4639249"/>
              <a:ext cx="861628" cy="861628"/>
            </a:xfrm>
            <a:prstGeom prst="rect">
              <a:avLst/>
            </a:prstGeom>
          </p:spPr>
        </p:pic>
        <p:pic>
          <p:nvPicPr>
            <p:cNvPr id="88" name="图形 87" descr="文档">
              <a:extLst>
                <a:ext uri="{FF2B5EF4-FFF2-40B4-BE49-F238E27FC236}">
                  <a16:creationId xmlns:a16="http://schemas.microsoft.com/office/drawing/2014/main" id="{151DEAD5-675F-7745-9866-3C007D3E67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0606" y="4161366"/>
              <a:ext cx="1128712" cy="1128712"/>
            </a:xfrm>
            <a:prstGeom prst="rect">
              <a:avLst/>
            </a:prstGeom>
          </p:spPr>
        </p:pic>
        <p:pic>
          <p:nvPicPr>
            <p:cNvPr id="89" name="图形 88" descr="文档">
              <a:extLst>
                <a:ext uri="{FF2B5EF4-FFF2-40B4-BE49-F238E27FC236}">
                  <a16:creationId xmlns:a16="http://schemas.microsoft.com/office/drawing/2014/main" id="{84EC5312-55ED-DF4D-A309-FED9A8D6D7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52774" y="3958661"/>
              <a:ext cx="582261" cy="582261"/>
            </a:xfrm>
            <a:prstGeom prst="rect">
              <a:avLst/>
            </a:prstGeom>
          </p:spPr>
        </p:pic>
        <p:pic>
          <p:nvPicPr>
            <p:cNvPr id="90" name="图形 89" descr="文档">
              <a:extLst>
                <a:ext uri="{FF2B5EF4-FFF2-40B4-BE49-F238E27FC236}">
                  <a16:creationId xmlns:a16="http://schemas.microsoft.com/office/drawing/2014/main" id="{FAD6D09A-701C-1248-A488-34F2F4514F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8178" y="5492689"/>
              <a:ext cx="582261" cy="582261"/>
            </a:xfrm>
            <a:prstGeom prst="rect">
              <a:avLst/>
            </a:prstGeom>
          </p:spPr>
        </p:pic>
        <p:pic>
          <p:nvPicPr>
            <p:cNvPr id="91" name="图形 90" descr="文档">
              <a:extLst>
                <a:ext uri="{FF2B5EF4-FFF2-40B4-BE49-F238E27FC236}">
                  <a16:creationId xmlns:a16="http://schemas.microsoft.com/office/drawing/2014/main" id="{F6E42D5E-226A-3A44-86BA-53DD3A4EE2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71142" y="5862930"/>
              <a:ext cx="582261" cy="582261"/>
            </a:xfrm>
            <a:prstGeom prst="rect">
              <a:avLst/>
            </a:prstGeom>
          </p:spPr>
        </p:pic>
        <p:pic>
          <p:nvPicPr>
            <p:cNvPr id="92" name="图形 91" descr="文档">
              <a:extLst>
                <a:ext uri="{FF2B5EF4-FFF2-40B4-BE49-F238E27FC236}">
                  <a16:creationId xmlns:a16="http://schemas.microsoft.com/office/drawing/2014/main" id="{A628C36F-5B78-9548-8AD8-B86CEF9A85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95937" y="5712717"/>
              <a:ext cx="582261" cy="582261"/>
            </a:xfrm>
            <a:prstGeom prst="rect">
              <a:avLst/>
            </a:prstGeom>
          </p:spPr>
        </p:pic>
        <p:pic>
          <p:nvPicPr>
            <p:cNvPr id="93" name="图形 92" descr="文档">
              <a:extLst>
                <a:ext uri="{FF2B5EF4-FFF2-40B4-BE49-F238E27FC236}">
                  <a16:creationId xmlns:a16="http://schemas.microsoft.com/office/drawing/2014/main" id="{8609B26F-3E14-5649-8107-C1B49FDE82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52774" y="4875524"/>
              <a:ext cx="582261" cy="582261"/>
            </a:xfrm>
            <a:prstGeom prst="rect">
              <a:avLst/>
            </a:prstGeom>
          </p:spPr>
        </p:pic>
        <p:cxnSp>
          <p:nvCxnSpPr>
            <p:cNvPr id="94" name="直线箭头连接符 93">
              <a:extLst>
                <a:ext uri="{FF2B5EF4-FFF2-40B4-BE49-F238E27FC236}">
                  <a16:creationId xmlns:a16="http://schemas.microsoft.com/office/drawing/2014/main" id="{356E2037-3AE9-5646-B562-597D3E194BDE}"/>
                </a:ext>
              </a:extLst>
            </p:cNvPr>
            <p:cNvCxnSpPr>
              <a:cxnSpLocks/>
            </p:cNvCxnSpPr>
            <p:nvPr/>
          </p:nvCxnSpPr>
          <p:spPr>
            <a:xfrm flipV="1">
              <a:off x="9257150" y="5035159"/>
              <a:ext cx="420304" cy="422626"/>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5" name="直线箭头连接符 94">
              <a:extLst>
                <a:ext uri="{FF2B5EF4-FFF2-40B4-BE49-F238E27FC236}">
                  <a16:creationId xmlns:a16="http://schemas.microsoft.com/office/drawing/2014/main" id="{FDD7EF49-BBB7-3A42-90B8-75B0E65FFEB0}"/>
                </a:ext>
              </a:extLst>
            </p:cNvPr>
            <p:cNvCxnSpPr>
              <a:cxnSpLocks/>
            </p:cNvCxnSpPr>
            <p:nvPr/>
          </p:nvCxnSpPr>
          <p:spPr>
            <a:xfrm flipV="1">
              <a:off x="10071390" y="5281410"/>
              <a:ext cx="0" cy="537782"/>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6" name="直线箭头连接符 95">
              <a:extLst>
                <a:ext uri="{FF2B5EF4-FFF2-40B4-BE49-F238E27FC236}">
                  <a16:creationId xmlns:a16="http://schemas.microsoft.com/office/drawing/2014/main" id="{9C94FF17-E44E-944B-835C-884FFF04400E}"/>
                </a:ext>
              </a:extLst>
            </p:cNvPr>
            <p:cNvCxnSpPr>
              <a:cxnSpLocks/>
            </p:cNvCxnSpPr>
            <p:nvPr/>
          </p:nvCxnSpPr>
          <p:spPr>
            <a:xfrm flipH="1" flipV="1">
              <a:off x="10532934" y="5290080"/>
              <a:ext cx="236384" cy="2992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7" name="直线箭头连接符 96">
              <a:extLst>
                <a:ext uri="{FF2B5EF4-FFF2-40B4-BE49-F238E27FC236}">
                  <a16:creationId xmlns:a16="http://schemas.microsoft.com/office/drawing/2014/main" id="{40819E6F-9FD4-FE44-BA58-C61D23A848CB}"/>
                </a:ext>
              </a:extLst>
            </p:cNvPr>
            <p:cNvCxnSpPr>
              <a:cxnSpLocks/>
              <a:stCxn id="93" idx="1"/>
            </p:cNvCxnSpPr>
            <p:nvPr/>
          </p:nvCxnSpPr>
          <p:spPr>
            <a:xfrm flipH="1" flipV="1">
              <a:off x="10651126" y="4955141"/>
              <a:ext cx="501648" cy="211514"/>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8" name="直线箭头连接符 97">
              <a:extLst>
                <a:ext uri="{FF2B5EF4-FFF2-40B4-BE49-F238E27FC236}">
                  <a16:creationId xmlns:a16="http://schemas.microsoft.com/office/drawing/2014/main" id="{748A1965-9EA0-D448-A094-0781294D9485}"/>
                </a:ext>
              </a:extLst>
            </p:cNvPr>
            <p:cNvCxnSpPr>
              <a:cxnSpLocks/>
            </p:cNvCxnSpPr>
            <p:nvPr/>
          </p:nvCxnSpPr>
          <p:spPr>
            <a:xfrm flipH="1">
              <a:off x="10623929" y="4372880"/>
              <a:ext cx="563287" cy="291077"/>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9" name="直线箭头连接符 98">
              <a:extLst>
                <a:ext uri="{FF2B5EF4-FFF2-40B4-BE49-F238E27FC236}">
                  <a16:creationId xmlns:a16="http://schemas.microsoft.com/office/drawing/2014/main" id="{03AEC363-7AB7-924B-97E8-727C7FFBBD5D}"/>
                </a:ext>
              </a:extLst>
            </p:cNvPr>
            <p:cNvCxnSpPr>
              <a:cxnSpLocks/>
              <a:endCxn id="85" idx="2"/>
            </p:cNvCxnSpPr>
            <p:nvPr/>
          </p:nvCxnSpPr>
          <p:spPr>
            <a:xfrm flipH="1" flipV="1">
              <a:off x="8859733" y="4051878"/>
              <a:ext cx="198612" cy="1387809"/>
            </a:xfrm>
            <a:prstGeom prst="straightConnector1">
              <a:avLst/>
            </a:prstGeom>
            <a:ln w="28575">
              <a:solidFill>
                <a:srgbClr val="00B05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0" name="直线箭头连接符 99">
              <a:extLst>
                <a:ext uri="{FF2B5EF4-FFF2-40B4-BE49-F238E27FC236}">
                  <a16:creationId xmlns:a16="http://schemas.microsoft.com/office/drawing/2014/main" id="{690DB4DD-61C9-9549-A35B-0F98D659F91D}"/>
                </a:ext>
              </a:extLst>
            </p:cNvPr>
            <p:cNvCxnSpPr>
              <a:cxnSpLocks/>
            </p:cNvCxnSpPr>
            <p:nvPr/>
          </p:nvCxnSpPr>
          <p:spPr>
            <a:xfrm flipH="1" flipV="1">
              <a:off x="9441801" y="3666365"/>
              <a:ext cx="483944" cy="49500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1" name="直线箭头连接符 100">
              <a:extLst>
                <a:ext uri="{FF2B5EF4-FFF2-40B4-BE49-F238E27FC236}">
                  <a16:creationId xmlns:a16="http://schemas.microsoft.com/office/drawing/2014/main" id="{9570488B-098E-E542-9513-43B5EA2C4187}"/>
                </a:ext>
              </a:extLst>
            </p:cNvPr>
            <p:cNvCxnSpPr>
              <a:cxnSpLocks/>
              <a:stCxn id="88" idx="1"/>
              <a:endCxn id="87" idx="3"/>
            </p:cNvCxnSpPr>
            <p:nvPr/>
          </p:nvCxnSpPr>
          <p:spPr>
            <a:xfrm flipH="1">
              <a:off x="8103649" y="4725722"/>
              <a:ext cx="1536957" cy="344341"/>
            </a:xfrm>
            <a:prstGeom prst="straightConnector1">
              <a:avLst/>
            </a:prstGeom>
            <a:ln w="28575">
              <a:solidFill>
                <a:srgbClr val="6C64BD"/>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2" name="直线箭头连接符 101">
              <a:extLst>
                <a:ext uri="{FF2B5EF4-FFF2-40B4-BE49-F238E27FC236}">
                  <a16:creationId xmlns:a16="http://schemas.microsoft.com/office/drawing/2014/main" id="{7B903EB9-B63F-8E4C-BE7A-9335616AA2DA}"/>
                </a:ext>
              </a:extLst>
            </p:cNvPr>
            <p:cNvCxnSpPr>
              <a:cxnSpLocks/>
              <a:stCxn id="87" idx="0"/>
            </p:cNvCxnSpPr>
            <p:nvPr/>
          </p:nvCxnSpPr>
          <p:spPr>
            <a:xfrm flipV="1">
              <a:off x="7672835" y="3868834"/>
              <a:ext cx="616555" cy="770415"/>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pic>
          <p:nvPicPr>
            <p:cNvPr id="103" name="图形 102" descr="文档">
              <a:extLst>
                <a:ext uri="{FF2B5EF4-FFF2-40B4-BE49-F238E27FC236}">
                  <a16:creationId xmlns:a16="http://schemas.microsoft.com/office/drawing/2014/main" id="{F7FDB5D3-F5E0-3E4E-B3D2-722DC0B10B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20580" y="3528657"/>
              <a:ext cx="770415" cy="770415"/>
            </a:xfrm>
            <a:prstGeom prst="rect">
              <a:avLst/>
            </a:prstGeom>
          </p:spPr>
        </p:pic>
        <p:cxnSp>
          <p:nvCxnSpPr>
            <p:cNvPr id="104" name="直线箭头连接符 103">
              <a:extLst>
                <a:ext uri="{FF2B5EF4-FFF2-40B4-BE49-F238E27FC236}">
                  <a16:creationId xmlns:a16="http://schemas.microsoft.com/office/drawing/2014/main" id="{6AE35963-F4C5-CC4C-AAC6-4F6B7E973017}"/>
                </a:ext>
              </a:extLst>
            </p:cNvPr>
            <p:cNvCxnSpPr>
              <a:cxnSpLocks/>
            </p:cNvCxnSpPr>
            <p:nvPr/>
          </p:nvCxnSpPr>
          <p:spPr>
            <a:xfrm flipH="1" flipV="1">
              <a:off x="7125017" y="4350762"/>
              <a:ext cx="250481" cy="288487"/>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5" name="直线箭头连接符 104">
              <a:extLst>
                <a:ext uri="{FF2B5EF4-FFF2-40B4-BE49-F238E27FC236}">
                  <a16:creationId xmlns:a16="http://schemas.microsoft.com/office/drawing/2014/main" id="{90EF6471-D860-A548-A675-B38F38556741}"/>
                </a:ext>
              </a:extLst>
            </p:cNvPr>
            <p:cNvCxnSpPr>
              <a:cxnSpLocks/>
              <a:endCxn id="85" idx="3"/>
            </p:cNvCxnSpPr>
            <p:nvPr/>
          </p:nvCxnSpPr>
          <p:spPr>
            <a:xfrm flipH="1">
              <a:off x="9615817" y="3295794"/>
              <a:ext cx="693384" cy="0"/>
            </a:xfrm>
            <a:prstGeom prst="straightConnector1">
              <a:avLst/>
            </a:prstGeom>
            <a:ln w="28575">
              <a:solidFill>
                <a:srgbClr val="FF99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06" name="直线箭头连接符 105">
              <a:extLst>
                <a:ext uri="{FF2B5EF4-FFF2-40B4-BE49-F238E27FC236}">
                  <a16:creationId xmlns:a16="http://schemas.microsoft.com/office/drawing/2014/main" id="{863AE7DD-7286-9546-B28B-FDE313D9F66D}"/>
                </a:ext>
              </a:extLst>
            </p:cNvPr>
            <p:cNvCxnSpPr>
              <a:cxnSpLocks/>
            </p:cNvCxnSpPr>
            <p:nvPr/>
          </p:nvCxnSpPr>
          <p:spPr>
            <a:xfrm flipV="1">
              <a:off x="7390995" y="3383394"/>
              <a:ext cx="898395" cy="407402"/>
            </a:xfrm>
            <a:prstGeom prst="straightConnector1">
              <a:avLst/>
            </a:prstGeom>
            <a:ln w="28575">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81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300"/>
                                  </p:stCondLst>
                                  <p:childTnLst>
                                    <p:set>
                                      <p:cBhvr>
                                        <p:cTn id="9" dur="1" fill="hold">
                                          <p:stCondLst>
                                            <p:cond delay="0"/>
                                          </p:stCondLst>
                                        </p:cTn>
                                        <p:tgtEl>
                                          <p:spTgt spid="80"/>
                                        </p:tgtEl>
                                        <p:attrNameLst>
                                          <p:attrName>style.visibility</p:attrName>
                                        </p:attrNameLst>
                                      </p:cBhvr>
                                      <p:to>
                                        <p:strVal val="visible"/>
                                      </p:to>
                                    </p:set>
                                    <p:animEffect transition="in" filter="wipe(right)">
                                      <p:cBhvr>
                                        <p:cTn id="10" dur="500"/>
                                        <p:tgtEl>
                                          <p:spTgt spid="80"/>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800"/>
                            </p:stCondLst>
                            <p:childTnLst>
                              <p:par>
                                <p:cTn id="14" presetID="1"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childTnLst>
                          </p:cTn>
                        </p:par>
                        <p:par>
                          <p:cTn id="16" fill="hold">
                            <p:stCondLst>
                              <p:cond delay="800"/>
                            </p:stCondLst>
                            <p:childTnLst>
                              <p:par>
                                <p:cTn id="17" presetID="22" presetClass="entr" presetSubtype="2" fill="hold" nodeType="afterEffect">
                                  <p:stCondLst>
                                    <p:cond delay="300"/>
                                  </p:stCondLst>
                                  <p:childTnLst>
                                    <p:set>
                                      <p:cBhvr>
                                        <p:cTn id="18" dur="1" fill="hold">
                                          <p:stCondLst>
                                            <p:cond delay="0"/>
                                          </p:stCondLst>
                                        </p:cTn>
                                        <p:tgtEl>
                                          <p:spTgt spid="79"/>
                                        </p:tgtEl>
                                        <p:attrNameLst>
                                          <p:attrName>style.visibility</p:attrName>
                                        </p:attrNameLst>
                                      </p:cBhvr>
                                      <p:to>
                                        <p:strVal val="visible"/>
                                      </p:to>
                                    </p:set>
                                    <p:animEffect transition="in" filter="wipe(right)">
                                      <p:cBhvr>
                                        <p:cTn id="19" dur="500"/>
                                        <p:tgtEl>
                                          <p:spTgt spid="79"/>
                                        </p:tgtEl>
                                      </p:cBhvr>
                                    </p:animEffect>
                                  </p:childTnLst>
                                </p:cTn>
                              </p:par>
                              <p:par>
                                <p:cTn id="20" presetID="1" presetClass="entr" presetSubtype="0" fill="hold" grpId="0" nodeType="withEffect">
                                  <p:stCondLst>
                                    <p:cond delay="500"/>
                                  </p:stCondLst>
                                  <p:childTnLst>
                                    <p:set>
                                      <p:cBhvr>
                                        <p:cTn id="21" dur="1" fill="hold">
                                          <p:stCondLst>
                                            <p:cond delay="0"/>
                                          </p:stCondLst>
                                        </p:cTn>
                                        <p:tgtEl>
                                          <p:spTgt spid="83"/>
                                        </p:tgtEl>
                                        <p:attrNameLst>
                                          <p:attrName>style.visibility</p:attrName>
                                        </p:attrNameLst>
                                      </p:cBhvr>
                                      <p:to>
                                        <p:strVal val="visible"/>
                                      </p:to>
                                    </p:set>
                                  </p:childTnLst>
                                </p:cTn>
                              </p:par>
                            </p:childTnLst>
                          </p:cTn>
                        </p:par>
                        <p:par>
                          <p:cTn id="22" fill="hold">
                            <p:stCondLst>
                              <p:cond delay="1600"/>
                            </p:stCondLst>
                            <p:childTnLst>
                              <p:par>
                                <p:cTn id="23" presetID="1" presetClass="entr" presetSubtype="0"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Personalized PageRank (PPR) and SSPPR Queries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AutoShape 10">
                <a:extLst>
                  <a:ext uri="{FF2B5EF4-FFF2-40B4-BE49-F238E27FC236}">
                    <a16:creationId xmlns:a16="http://schemas.microsoft.com/office/drawing/2014/main" id="{7397FC6D-9F16-894D-87F0-C915603D2E67}"/>
                  </a:ext>
                </a:extLst>
              </p:cNvPr>
              <p:cNvSpPr>
                <a:spLocks noChangeArrowheads="1"/>
              </p:cNvSpPr>
              <p:nvPr/>
            </p:nvSpPr>
            <p:spPr bwMode="gray">
              <a:xfrm>
                <a:off x="5186175" y="1651646"/>
                <a:ext cx="8204932" cy="2163340"/>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Definition</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Formula: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𝑃</m:t>
                    </m:r>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𝒆</m:t>
                            </m:r>
                          </m:e>
                        </m:acc>
                      </m:e>
                      <m:sub>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360000" lvl="1" indent="-342900" eaLnBrk="0" hangingPunct="0">
                  <a:lnSpc>
                    <a:spcPct val="120000"/>
                  </a:lnSpc>
                  <a:spcBef>
                    <a:spcPts val="300"/>
                  </a:spcBef>
                  <a:buSzPct val="80000"/>
                  <a:buFont typeface="Arial" panose="020B0604020202020204" pitchFamily="34" charset="0"/>
                  <a:buChar char="•"/>
                  <a:defRPr/>
                </a:pP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 PPR vector, where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d>
                      <m:d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e>
                    </m: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 PPR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w.r.t node s</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8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Given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𝑉</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as the source node,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equals to the probability that an </a:t>
                </a:r>
                <a14:m>
                  <m:oMath xmlns:m="http://schemas.openxmlformats.org/officeDocument/2006/math">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from node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terminates at node </a:t>
                </a: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6" name="AutoShape 10">
                <a:extLst>
                  <a:ext uri="{FF2B5EF4-FFF2-40B4-BE49-F238E27FC236}">
                    <a16:creationId xmlns:a16="http://schemas.microsoft.com/office/drawing/2014/main" id="{7397FC6D-9F16-894D-87F0-C915603D2E67}"/>
                  </a:ext>
                </a:extLst>
              </p:cNvPr>
              <p:cNvSpPr>
                <a:spLocks noRot="1" noChangeAspect="1" noMove="1" noResize="1" noEditPoints="1" noAdjustHandles="1" noChangeArrowheads="1" noChangeShapeType="1" noTextEdit="1"/>
              </p:cNvSpPr>
              <p:nvPr/>
            </p:nvSpPr>
            <p:spPr bwMode="gray">
              <a:xfrm>
                <a:off x="5186175" y="1651646"/>
                <a:ext cx="8204932" cy="2163340"/>
              </a:xfrm>
              <a:prstGeom prst="roundRect">
                <a:avLst>
                  <a:gd name="adj" fmla="val 0"/>
                </a:avLst>
              </a:prstGeom>
              <a:blipFill>
                <a:blip r:embed="rId3"/>
                <a:stretch>
                  <a:fillRect l="-309" r="-1082"/>
                </a:stretch>
              </a:blipFill>
              <a:ln w="9525">
                <a:noFill/>
                <a:round/>
                <a:headEnd/>
                <a:tailEnd/>
              </a:ln>
              <a:effectLst/>
            </p:spPr>
            <p:txBody>
              <a:bodyPr/>
              <a:lstStyle/>
              <a:p>
                <a:r>
                  <a:rPr lang="en-US">
                    <a:noFill/>
                  </a:rPr>
                  <a:t> </a:t>
                </a:r>
              </a:p>
            </p:txBody>
          </p:sp>
        </mc:Fallback>
      </mc:AlternateContent>
      <p:grpSp>
        <p:nvGrpSpPr>
          <p:cNvPr id="47" name="组合 46">
            <a:extLst>
              <a:ext uri="{FF2B5EF4-FFF2-40B4-BE49-F238E27FC236}">
                <a16:creationId xmlns:a16="http://schemas.microsoft.com/office/drawing/2014/main" id="{DA124DD8-4C02-8246-BC76-A768AF33CE96}"/>
              </a:ext>
            </a:extLst>
          </p:cNvPr>
          <p:cNvGrpSpPr/>
          <p:nvPr/>
        </p:nvGrpSpPr>
        <p:grpSpPr>
          <a:xfrm>
            <a:off x="1311602" y="1726754"/>
            <a:ext cx="3240361" cy="1800200"/>
            <a:chOff x="1077738" y="4535066"/>
            <a:chExt cx="3368471" cy="2041667"/>
          </a:xfrm>
        </p:grpSpPr>
        <p:grpSp>
          <p:nvGrpSpPr>
            <p:cNvPr id="48" name="组合 47">
              <a:extLst>
                <a:ext uri="{FF2B5EF4-FFF2-40B4-BE49-F238E27FC236}">
                  <a16:creationId xmlns:a16="http://schemas.microsoft.com/office/drawing/2014/main" id="{8EC8AA91-D0EB-4E47-9982-0ABB12F2ED8B}"/>
                </a:ext>
              </a:extLst>
            </p:cNvPr>
            <p:cNvGrpSpPr/>
            <p:nvPr/>
          </p:nvGrpSpPr>
          <p:grpSpPr>
            <a:xfrm>
              <a:off x="1077738" y="4824319"/>
              <a:ext cx="3153805" cy="1752414"/>
              <a:chOff x="1221755" y="4942892"/>
              <a:chExt cx="2952328" cy="1608398"/>
            </a:xfrm>
          </p:grpSpPr>
          <p:sp>
            <p:nvSpPr>
              <p:cNvPr id="58" name="椭圆 57">
                <a:extLst>
                  <a:ext uri="{FF2B5EF4-FFF2-40B4-BE49-F238E27FC236}">
                    <a16:creationId xmlns:a16="http://schemas.microsoft.com/office/drawing/2014/main" id="{85B847BB-5D39-8447-9D91-228BF90E8C35}"/>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59" name="椭圆 58">
                <a:extLst>
                  <a:ext uri="{FF2B5EF4-FFF2-40B4-BE49-F238E27FC236}">
                    <a16:creationId xmlns:a16="http://schemas.microsoft.com/office/drawing/2014/main" id="{647156DB-4DBF-D74A-9E24-2627C83D2933}"/>
                  </a:ext>
                </a:extLst>
              </p:cNvPr>
              <p:cNvSpPr/>
              <p:nvPr/>
            </p:nvSpPr>
            <p:spPr bwMode="auto">
              <a:xfrm>
                <a:off x="3132848" y="5629007"/>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0" name="椭圆 59">
                <a:extLst>
                  <a:ext uri="{FF2B5EF4-FFF2-40B4-BE49-F238E27FC236}">
                    <a16:creationId xmlns:a16="http://schemas.microsoft.com/office/drawing/2014/main" id="{CCC4783C-593B-C14C-80BD-FE55B2541866}"/>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1" name="椭圆 60">
                <a:extLst>
                  <a:ext uri="{FF2B5EF4-FFF2-40B4-BE49-F238E27FC236}">
                    <a16:creationId xmlns:a16="http://schemas.microsoft.com/office/drawing/2014/main" id="{0BCC11B8-9D17-D148-94B1-8E463FE620F4}"/>
                  </a:ext>
                </a:extLst>
              </p:cNvPr>
              <p:cNvSpPr/>
              <p:nvPr/>
            </p:nvSpPr>
            <p:spPr bwMode="auto">
              <a:xfrm>
                <a:off x="3977445" y="5590964"/>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2" name="椭圆 61">
                <a:extLst>
                  <a:ext uri="{FF2B5EF4-FFF2-40B4-BE49-F238E27FC236}">
                    <a16:creationId xmlns:a16="http://schemas.microsoft.com/office/drawing/2014/main" id="{877ABF39-843F-AD4B-A001-9DBD876D0FCC}"/>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3" name="直线连接符 62">
                <a:extLst>
                  <a:ext uri="{FF2B5EF4-FFF2-40B4-BE49-F238E27FC236}">
                    <a16:creationId xmlns:a16="http://schemas.microsoft.com/office/drawing/2014/main" id="{72D9ED41-3D8B-AD48-A1D0-4CC62B339E08}"/>
                  </a:ext>
                </a:extLst>
              </p:cNvPr>
              <p:cNvCxnSpPr>
                <a:cxnSpLocks/>
                <a:stCxn id="67" idx="7"/>
                <a:endCxn id="62"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64" name="椭圆 63">
                <a:extLst>
                  <a:ext uri="{FF2B5EF4-FFF2-40B4-BE49-F238E27FC236}">
                    <a16:creationId xmlns:a16="http://schemas.microsoft.com/office/drawing/2014/main" id="{576F5562-58C0-1340-869F-8A497562EEC7}"/>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5" name="椭圆 64">
                <a:extLst>
                  <a:ext uri="{FF2B5EF4-FFF2-40B4-BE49-F238E27FC236}">
                    <a16:creationId xmlns:a16="http://schemas.microsoft.com/office/drawing/2014/main" id="{5F4AEA9B-8696-8B40-A658-23A1615261B9}"/>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6" name="椭圆 65">
                <a:extLst>
                  <a:ext uri="{FF2B5EF4-FFF2-40B4-BE49-F238E27FC236}">
                    <a16:creationId xmlns:a16="http://schemas.microsoft.com/office/drawing/2014/main" id="{A71666BC-EDB2-F84F-B009-0029F6A80058}"/>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7" name="椭圆 66">
                <a:extLst>
                  <a:ext uri="{FF2B5EF4-FFF2-40B4-BE49-F238E27FC236}">
                    <a16:creationId xmlns:a16="http://schemas.microsoft.com/office/drawing/2014/main" id="{1DDA377C-B485-5E44-A997-716C0AF5AC76}"/>
                  </a:ext>
                </a:extLst>
              </p:cNvPr>
              <p:cNvSpPr/>
              <p:nvPr/>
            </p:nvSpPr>
            <p:spPr bwMode="auto">
              <a:xfrm>
                <a:off x="2253430" y="4989505"/>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8" name="直线连接符 67">
                <a:extLst>
                  <a:ext uri="{FF2B5EF4-FFF2-40B4-BE49-F238E27FC236}">
                    <a16:creationId xmlns:a16="http://schemas.microsoft.com/office/drawing/2014/main" id="{8B8B6137-78CD-6941-A752-C3B66A6ADD2C}"/>
                  </a:ext>
                </a:extLst>
              </p:cNvPr>
              <p:cNvCxnSpPr>
                <a:cxnSpLocks/>
                <a:stCxn id="67" idx="5"/>
                <a:endCxn id="59"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9" name="直线连接符 68">
                <a:extLst>
                  <a:ext uri="{FF2B5EF4-FFF2-40B4-BE49-F238E27FC236}">
                    <a16:creationId xmlns:a16="http://schemas.microsoft.com/office/drawing/2014/main" id="{34F38D3D-1077-9C4E-9043-77EBB0BC6374}"/>
                  </a:ext>
                </a:extLst>
              </p:cNvPr>
              <p:cNvCxnSpPr>
                <a:cxnSpLocks/>
                <a:stCxn id="59" idx="6"/>
                <a:endCxn id="61"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0" name="椭圆 69">
                <a:extLst>
                  <a:ext uri="{FF2B5EF4-FFF2-40B4-BE49-F238E27FC236}">
                    <a16:creationId xmlns:a16="http://schemas.microsoft.com/office/drawing/2014/main" id="{B2B29DA8-2992-4A4C-B84A-40CC0979E3F8}"/>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1" name="直线连接符 70">
                <a:extLst>
                  <a:ext uri="{FF2B5EF4-FFF2-40B4-BE49-F238E27FC236}">
                    <a16:creationId xmlns:a16="http://schemas.microsoft.com/office/drawing/2014/main" id="{198BAE4F-9A0F-1B4D-B118-0B0BBA5973F3}"/>
                  </a:ext>
                </a:extLst>
              </p:cNvPr>
              <p:cNvCxnSpPr>
                <a:cxnSpLocks/>
                <a:stCxn id="59" idx="5"/>
                <a:endCxn id="70"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2" name="直线连接符 71">
                <a:extLst>
                  <a:ext uri="{FF2B5EF4-FFF2-40B4-BE49-F238E27FC236}">
                    <a16:creationId xmlns:a16="http://schemas.microsoft.com/office/drawing/2014/main" id="{49CF98D9-BB02-5D4D-AEBD-133BF6CF47AF}"/>
                  </a:ext>
                </a:extLst>
              </p:cNvPr>
              <p:cNvCxnSpPr>
                <a:cxnSpLocks/>
                <a:stCxn id="59" idx="4"/>
                <a:endCxn id="60"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3" name="直线连接符 72">
                <a:extLst>
                  <a:ext uri="{FF2B5EF4-FFF2-40B4-BE49-F238E27FC236}">
                    <a16:creationId xmlns:a16="http://schemas.microsoft.com/office/drawing/2014/main" id="{1812CCB0-4F2E-C548-B0FD-A37BC3682B5E}"/>
                  </a:ext>
                </a:extLst>
              </p:cNvPr>
              <p:cNvCxnSpPr>
                <a:cxnSpLocks/>
                <a:stCxn id="59" idx="3"/>
                <a:endCxn id="65"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4" name="直线连接符 73">
                <a:extLst>
                  <a:ext uri="{FF2B5EF4-FFF2-40B4-BE49-F238E27FC236}">
                    <a16:creationId xmlns:a16="http://schemas.microsoft.com/office/drawing/2014/main" id="{69F6859C-2A6E-9C4A-A9F7-C966BA5842E7}"/>
                  </a:ext>
                </a:extLst>
              </p:cNvPr>
              <p:cNvCxnSpPr>
                <a:cxnSpLocks/>
                <a:stCxn id="59" idx="3"/>
                <a:endCxn id="66"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5" name="直线连接符 74">
                <a:extLst>
                  <a:ext uri="{FF2B5EF4-FFF2-40B4-BE49-F238E27FC236}">
                    <a16:creationId xmlns:a16="http://schemas.microsoft.com/office/drawing/2014/main" id="{11A9F56E-CB5E-FC40-9149-481BA7083780}"/>
                  </a:ext>
                </a:extLst>
              </p:cNvPr>
              <p:cNvCxnSpPr>
                <a:cxnSpLocks/>
                <a:stCxn id="67" idx="4"/>
                <a:endCxn id="66"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6" name="直线连接符 75">
                <a:extLst>
                  <a:ext uri="{FF2B5EF4-FFF2-40B4-BE49-F238E27FC236}">
                    <a16:creationId xmlns:a16="http://schemas.microsoft.com/office/drawing/2014/main" id="{EF2EB4A9-0C83-8946-B541-8D277FE6BD90}"/>
                  </a:ext>
                </a:extLst>
              </p:cNvPr>
              <p:cNvCxnSpPr>
                <a:cxnSpLocks/>
                <a:stCxn id="67" idx="2"/>
                <a:endCxn id="64"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7" name="直线连接符 76">
                <a:extLst>
                  <a:ext uri="{FF2B5EF4-FFF2-40B4-BE49-F238E27FC236}">
                    <a16:creationId xmlns:a16="http://schemas.microsoft.com/office/drawing/2014/main" id="{6996C8B3-948E-DF4C-B6E4-C14F769F9F60}"/>
                  </a:ext>
                </a:extLst>
              </p:cNvPr>
              <p:cNvCxnSpPr>
                <a:cxnSpLocks/>
                <a:stCxn id="67" idx="3"/>
                <a:endCxn id="58"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8" name="直线连接符 77">
                <a:extLst>
                  <a:ext uri="{FF2B5EF4-FFF2-40B4-BE49-F238E27FC236}">
                    <a16:creationId xmlns:a16="http://schemas.microsoft.com/office/drawing/2014/main" id="{028C2280-1A59-2E4C-A4B8-885553A2600F}"/>
                  </a:ext>
                </a:extLst>
              </p:cNvPr>
              <p:cNvCxnSpPr>
                <a:cxnSpLocks/>
                <a:stCxn id="64" idx="5"/>
                <a:endCxn id="58"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9" name="直线连接符 78">
                <a:extLst>
                  <a:ext uri="{FF2B5EF4-FFF2-40B4-BE49-F238E27FC236}">
                    <a16:creationId xmlns:a16="http://schemas.microsoft.com/office/drawing/2014/main" id="{EB2AE703-9FBC-6E46-BA55-889FB5FF7366}"/>
                  </a:ext>
                </a:extLst>
              </p:cNvPr>
              <p:cNvCxnSpPr>
                <a:cxnSpLocks/>
                <a:stCxn id="58" idx="6"/>
                <a:endCxn id="59"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5B656E9-D144-2F42-AF8F-C6D94F2E2F44}"/>
                    </a:ext>
                  </a:extLst>
                </p:cNvPr>
                <p:cNvSpPr txBox="1"/>
                <p:nvPr/>
              </p:nvSpPr>
              <p:spPr bwMode="auto">
                <a:xfrm>
                  <a:off x="2088893" y="4535066"/>
                  <a:ext cx="224549"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50" name="文本框 49">
                  <a:extLst>
                    <a:ext uri="{FF2B5EF4-FFF2-40B4-BE49-F238E27FC236}">
                      <a16:creationId xmlns:a16="http://schemas.microsoft.com/office/drawing/2014/main" id="{75B656E9-D144-2F42-AF8F-C6D94F2E2F44}"/>
                    </a:ext>
                  </a:extLst>
                </p:cNvPr>
                <p:cNvSpPr txBox="1">
                  <a:spLocks noRot="1" noChangeAspect="1" noMove="1" noResize="1" noEditPoints="1" noAdjustHandles="1" noChangeArrowheads="1" noChangeShapeType="1" noTextEdit="1"/>
                </p:cNvSpPr>
                <p:nvPr/>
              </p:nvSpPr>
              <p:spPr bwMode="auto">
                <a:xfrm>
                  <a:off x="2088893" y="4535066"/>
                  <a:ext cx="224549" cy="307777"/>
                </a:xfrm>
                <a:prstGeom prst="rect">
                  <a:avLst/>
                </a:prstGeom>
                <a:blipFill>
                  <a:blip r:embed="rId8"/>
                  <a:stretch>
                    <a:fillRect l="-17647" r="-17647" b="-43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5F17756-BB35-0345-9794-7834ADF1BD99}"/>
                    </a:ext>
                  </a:extLst>
                </p:cNvPr>
                <p:cNvSpPr txBox="1"/>
                <p:nvPr/>
              </p:nvSpPr>
              <p:spPr bwMode="auto">
                <a:xfrm>
                  <a:off x="4251797" y="5272833"/>
                  <a:ext cx="19441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51" name="文本框 50">
                  <a:extLst>
                    <a:ext uri="{FF2B5EF4-FFF2-40B4-BE49-F238E27FC236}">
                      <a16:creationId xmlns:a16="http://schemas.microsoft.com/office/drawing/2014/main" id="{55F17756-BB35-0345-9794-7834ADF1BD99}"/>
                    </a:ext>
                  </a:extLst>
                </p:cNvPr>
                <p:cNvSpPr txBox="1">
                  <a:spLocks noRot="1" noChangeAspect="1" noMove="1" noResize="1" noEditPoints="1" noAdjustHandles="1" noChangeArrowheads="1" noChangeShapeType="1" noTextEdit="1"/>
                </p:cNvSpPr>
                <p:nvPr/>
              </p:nvSpPr>
              <p:spPr bwMode="auto">
                <a:xfrm>
                  <a:off x="4251797" y="5272833"/>
                  <a:ext cx="194412" cy="307777"/>
                </a:xfrm>
                <a:prstGeom prst="rect">
                  <a:avLst/>
                </a:prstGeom>
                <a:blipFill>
                  <a:blip r:embed="rId9"/>
                  <a:stretch>
                    <a:fillRect l="-12500" r="-6250" b="-4545"/>
                  </a:stretch>
                </a:blipFill>
                <a:ln w="9525" algn="ctr">
                  <a:noFill/>
                  <a:miter lim="800000"/>
                  <a:headEnd/>
                  <a:tailEnd/>
                </a:ln>
                <a:effectLst/>
              </p:spPr>
              <p:txBody>
                <a:bodyPr/>
                <a:lstStyle/>
                <a:p>
                  <a:r>
                    <a:rPr lang="en-US">
                      <a:noFill/>
                    </a:rPr>
                    <a:t> </a:t>
                  </a:r>
                </a:p>
              </p:txBody>
            </p:sp>
          </mc:Fallback>
        </mc:AlternateContent>
        <p:cxnSp>
          <p:nvCxnSpPr>
            <p:cNvPr id="54" name="直线连接符 53">
              <a:extLst>
                <a:ext uri="{FF2B5EF4-FFF2-40B4-BE49-F238E27FC236}">
                  <a16:creationId xmlns:a16="http://schemas.microsoft.com/office/drawing/2014/main" id="{2194D856-3E21-CF4F-8DA7-759A6E72128F}"/>
                </a:ext>
              </a:extLst>
            </p:cNvPr>
            <p:cNvCxnSpPr>
              <a:cxnSpLocks/>
            </p:cNvCxnSpPr>
            <p:nvPr/>
          </p:nvCxnSpPr>
          <p:spPr bwMode="auto">
            <a:xfrm>
              <a:off x="2346215" y="5084694"/>
              <a:ext cx="790900" cy="540982"/>
            </a:xfrm>
            <a:prstGeom prst="line">
              <a:avLst/>
            </a:prstGeom>
            <a:solidFill>
              <a:schemeClr val="accent1"/>
            </a:solidFill>
            <a:ln w="38100" cap="flat" cmpd="sng" algn="ctr">
              <a:solidFill>
                <a:srgbClr val="4F81BD"/>
              </a:solidFill>
              <a:prstDash val="solid"/>
              <a:round/>
              <a:headEnd type="stealth" w="lg" len="lg"/>
              <a:tailEnd type="none" w="med" len="med"/>
            </a:ln>
          </p:spPr>
        </p:cxnSp>
        <p:cxnSp>
          <p:nvCxnSpPr>
            <p:cNvPr id="55" name="直线连接符 54">
              <a:extLst>
                <a:ext uri="{FF2B5EF4-FFF2-40B4-BE49-F238E27FC236}">
                  <a16:creationId xmlns:a16="http://schemas.microsoft.com/office/drawing/2014/main" id="{C1DD0D7A-F157-A548-8475-B58AA54F246E}"/>
                </a:ext>
              </a:extLst>
            </p:cNvPr>
            <p:cNvCxnSpPr>
              <a:cxnSpLocks/>
            </p:cNvCxnSpPr>
            <p:nvPr/>
          </p:nvCxnSpPr>
          <p:spPr bwMode="auto">
            <a:xfrm flipV="1">
              <a:off x="3316410" y="5662117"/>
              <a:ext cx="692178" cy="41449"/>
            </a:xfrm>
            <a:prstGeom prst="line">
              <a:avLst/>
            </a:prstGeom>
            <a:solidFill>
              <a:schemeClr val="accent1"/>
            </a:solidFill>
            <a:ln w="38100" cap="flat" cmpd="sng" algn="ctr">
              <a:solidFill>
                <a:srgbClr val="4F81BD"/>
              </a:solidFill>
              <a:prstDash val="solid"/>
              <a:round/>
              <a:headEnd type="stealth" w="lg" len="lg"/>
              <a:tailEnd type="none" w="med" len="med"/>
            </a:ln>
          </p:spPr>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6C4F751B-0056-CF49-A9B6-1066F2CB343F}"/>
                    </a:ext>
                  </a:extLst>
                </p:cNvPr>
                <p:cNvSpPr txBox="1"/>
                <p:nvPr/>
              </p:nvSpPr>
              <p:spPr bwMode="auto">
                <a:xfrm>
                  <a:off x="3467190" y="5355185"/>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6" name="文本框 55">
                  <a:extLst>
                    <a:ext uri="{FF2B5EF4-FFF2-40B4-BE49-F238E27FC236}">
                      <a16:creationId xmlns:a16="http://schemas.microsoft.com/office/drawing/2014/main" id="{6C4F751B-0056-CF49-A9B6-1066F2CB343F}"/>
                    </a:ext>
                  </a:extLst>
                </p:cNvPr>
                <p:cNvSpPr txBox="1">
                  <a:spLocks noRot="1" noChangeAspect="1" noMove="1" noResize="1" noEditPoints="1" noAdjustHandles="1" noChangeArrowheads="1" noChangeShapeType="1" noTextEdit="1"/>
                </p:cNvSpPr>
                <p:nvPr/>
              </p:nvSpPr>
              <p:spPr bwMode="auto">
                <a:xfrm>
                  <a:off x="3467190" y="5355185"/>
                  <a:ext cx="612925" cy="276999"/>
                </a:xfrm>
                <a:prstGeom prst="rect">
                  <a:avLst/>
                </a:prstGeom>
                <a:blipFill>
                  <a:blip r:embed="rId10"/>
                  <a:stretch>
                    <a:fillRect l="-14894" r="-2128" b="-190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B37F2975-EE7C-8141-9824-C1ABC2D68103}"/>
                    </a:ext>
                  </a:extLst>
                </p:cNvPr>
                <p:cNvSpPr txBox="1"/>
                <p:nvPr/>
              </p:nvSpPr>
              <p:spPr bwMode="auto">
                <a:xfrm>
                  <a:off x="2719447" y="5101668"/>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7" name="文本框 56">
                  <a:extLst>
                    <a:ext uri="{FF2B5EF4-FFF2-40B4-BE49-F238E27FC236}">
                      <a16:creationId xmlns:a16="http://schemas.microsoft.com/office/drawing/2014/main" id="{B37F2975-EE7C-8141-9824-C1ABC2D68103}"/>
                    </a:ext>
                  </a:extLst>
                </p:cNvPr>
                <p:cNvSpPr txBox="1">
                  <a:spLocks noRot="1" noChangeAspect="1" noMove="1" noResize="1" noEditPoints="1" noAdjustHandles="1" noChangeArrowheads="1" noChangeShapeType="1" noTextEdit="1"/>
                </p:cNvSpPr>
                <p:nvPr/>
              </p:nvSpPr>
              <p:spPr bwMode="auto">
                <a:xfrm>
                  <a:off x="2719447" y="5101668"/>
                  <a:ext cx="612925" cy="276999"/>
                </a:xfrm>
                <a:prstGeom prst="rect">
                  <a:avLst/>
                </a:prstGeom>
                <a:blipFill>
                  <a:blip r:embed="rId11"/>
                  <a:stretch>
                    <a:fillRect l="-12500" b="-20000"/>
                  </a:stretch>
                </a:blipFill>
                <a:ln w="9525" algn="ctr">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3728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Personalized PageRank (PPR) and SSPPR Queries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AutoShape 10">
                <a:extLst>
                  <a:ext uri="{FF2B5EF4-FFF2-40B4-BE49-F238E27FC236}">
                    <a16:creationId xmlns:a16="http://schemas.microsoft.com/office/drawing/2014/main" id="{7397FC6D-9F16-894D-87F0-C915603D2E67}"/>
                  </a:ext>
                </a:extLst>
              </p:cNvPr>
              <p:cNvSpPr>
                <a:spLocks noChangeArrowheads="1"/>
              </p:cNvSpPr>
              <p:nvPr/>
            </p:nvSpPr>
            <p:spPr bwMode="gray">
              <a:xfrm>
                <a:off x="5186175" y="1651646"/>
                <a:ext cx="8204932" cy="2163340"/>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Definition</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Formula: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𝑃</m:t>
                    </m:r>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𝒆</m:t>
                            </m:r>
                          </m:e>
                        </m:acc>
                      </m:e>
                      <m:sub>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360000" lvl="1" indent="-342900" eaLnBrk="0" hangingPunct="0">
                  <a:lnSpc>
                    <a:spcPct val="120000"/>
                  </a:lnSpc>
                  <a:spcBef>
                    <a:spcPts val="300"/>
                  </a:spcBef>
                  <a:buSzPct val="80000"/>
                  <a:buFont typeface="Arial" panose="020B0604020202020204" pitchFamily="34" charset="0"/>
                  <a:buChar char="•"/>
                  <a:defRPr/>
                </a:pP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 PPR vector, where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d>
                      <m:d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e>
                    </m: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 PPR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w.r.t node s</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8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Given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𝑉</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as the source node,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equals to the probability that an </a:t>
                </a:r>
                <a14:m>
                  <m:oMath xmlns:m="http://schemas.openxmlformats.org/officeDocument/2006/math">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from node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terminates at node </a:t>
                </a: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6" name="AutoShape 10">
                <a:extLst>
                  <a:ext uri="{FF2B5EF4-FFF2-40B4-BE49-F238E27FC236}">
                    <a16:creationId xmlns:a16="http://schemas.microsoft.com/office/drawing/2014/main" id="{7397FC6D-9F16-894D-87F0-C915603D2E67}"/>
                  </a:ext>
                </a:extLst>
              </p:cNvPr>
              <p:cNvSpPr>
                <a:spLocks noRot="1" noChangeAspect="1" noMove="1" noResize="1" noEditPoints="1" noAdjustHandles="1" noChangeArrowheads="1" noChangeShapeType="1" noTextEdit="1"/>
              </p:cNvSpPr>
              <p:nvPr/>
            </p:nvSpPr>
            <p:spPr bwMode="gray">
              <a:xfrm>
                <a:off x="5186175" y="1651646"/>
                <a:ext cx="8204932" cy="2163340"/>
              </a:xfrm>
              <a:prstGeom prst="roundRect">
                <a:avLst>
                  <a:gd name="adj" fmla="val 0"/>
                </a:avLst>
              </a:prstGeom>
              <a:blipFill>
                <a:blip r:embed="rId3"/>
                <a:stretch>
                  <a:fillRect l="-309" r="-1082"/>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2" name="表格 96">
                <a:extLst>
                  <a:ext uri="{FF2B5EF4-FFF2-40B4-BE49-F238E27FC236}">
                    <a16:creationId xmlns:a16="http://schemas.microsoft.com/office/drawing/2014/main" id="{14B54875-7E6B-DA4F-8852-A87341A1EC99}"/>
                  </a:ext>
                </a:extLst>
              </p:cNvPr>
              <p:cNvGraphicFramePr>
                <a:graphicFrameLocks noGrp="1"/>
              </p:cNvGraphicFramePr>
              <p:nvPr/>
            </p:nvGraphicFramePr>
            <p:xfrm>
              <a:off x="3397706" y="4502319"/>
              <a:ext cx="753295" cy="2676296"/>
            </p:xfrm>
            <a:graphic>
              <a:graphicData uri="http://schemas.openxmlformats.org/drawingml/2006/table">
                <a:tbl>
                  <a:tblPr firstRow="1" bandRow="1">
                    <a:tableStyleId>{ED083AE6-46FA-4A59-8FB0-9F97EB10719F}</a:tableStyleId>
                  </a:tblPr>
                  <a:tblGrid>
                    <a:gridCol w="753295">
                      <a:extLst>
                        <a:ext uri="{9D8B030D-6E8A-4147-A177-3AD203B41FA5}">
                          <a16:colId xmlns:a16="http://schemas.microsoft.com/office/drawing/2014/main" val="702646799"/>
                        </a:ext>
                      </a:extLst>
                    </a:gridCol>
                  </a:tblGrid>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1</m:t>
                                    </m:r>
                                  </m:sub>
                                </m:sSub>
                                <m:r>
                                  <a:rPr lang="en-US" altLang="zh-CN" sz="1600" b="0" i="1" dirty="0">
                                    <a:solidFill>
                                      <a:prstClr val="black"/>
                                    </a:solidFill>
                                    <a:latin typeface="Cambria Math" panose="02040503050406030204" pitchFamily="18" charset="0"/>
                                  </a:rPr>
                                  <m:t>)</m:t>
                                </m:r>
                              </m:oMath>
                            </m:oMathPara>
                          </a14:m>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625135818"/>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2</m:t>
                                    </m:r>
                                  </m:sub>
                                </m:sSub>
                                <m:r>
                                  <a:rPr lang="en-US" altLang="zh-CN" sz="1600" b="0" i="1" dirty="0">
                                    <a:solidFill>
                                      <a:prstClr val="black"/>
                                    </a:solidFill>
                                    <a:latin typeface="Cambria Math" panose="02040503050406030204" pitchFamily="18" charset="0"/>
                                  </a:rPr>
                                  <m:t>)</m:t>
                                </m:r>
                              </m:oMath>
                            </m:oMathPara>
                          </a14:m>
                          <a:endParaRPr lang="en-US" sz="1600" b="0" dirty="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967152963"/>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3</m:t>
                                    </m:r>
                                  </m:sub>
                                </m:sSub>
                                <m:r>
                                  <a:rPr lang="en-US" altLang="zh-CN" sz="1600" b="0" i="1" dirty="0">
                                    <a:solidFill>
                                      <a:prstClr val="black"/>
                                    </a:solidFill>
                                    <a:latin typeface="Cambria Math" panose="02040503050406030204" pitchFamily="18" charset="0"/>
                                  </a:rPr>
                                  <m:t>)</m:t>
                                </m:r>
                              </m:oMath>
                            </m:oMathPara>
                          </a14:m>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3467816205"/>
                      </a:ext>
                    </a:extLst>
                  </a:tr>
                  <a:tr h="1146984">
                    <a:tc>
                      <a:txBody>
                        <a:bodyPr/>
                        <a:lstStyle/>
                        <a:p>
                          <a:pPr algn="r"/>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583898332"/>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𝑛</m:t>
                                    </m:r>
                                  </m:sub>
                                </m:sSub>
                                <m:r>
                                  <a:rPr lang="en-US" altLang="zh-CN" sz="1600" b="0" i="1" dirty="0">
                                    <a:solidFill>
                                      <a:prstClr val="black"/>
                                    </a:solidFill>
                                    <a:latin typeface="Cambria Math" panose="02040503050406030204" pitchFamily="18" charset="0"/>
                                  </a:rPr>
                                  <m:t>)</m:t>
                                </m:r>
                              </m:oMath>
                            </m:oMathPara>
                          </a14:m>
                          <a:endParaRPr lang="en-US" sz="1600" b="0" dirty="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3062162951"/>
                      </a:ext>
                    </a:extLst>
                  </a:tr>
                </a:tbl>
              </a:graphicData>
            </a:graphic>
          </p:graphicFrame>
        </mc:Choice>
        <mc:Fallback xmlns="">
          <p:graphicFrame>
            <p:nvGraphicFramePr>
              <p:cNvPr id="42" name="表格 96">
                <a:extLst>
                  <a:ext uri="{FF2B5EF4-FFF2-40B4-BE49-F238E27FC236}">
                    <a16:creationId xmlns:a16="http://schemas.microsoft.com/office/drawing/2014/main" id="{14B54875-7E6B-DA4F-8852-A87341A1EC99}"/>
                  </a:ext>
                </a:extLst>
              </p:cNvPr>
              <p:cNvGraphicFramePr>
                <a:graphicFrameLocks noGrp="1"/>
              </p:cNvGraphicFramePr>
              <p:nvPr>
                <p:extLst>
                  <p:ext uri="{D42A27DB-BD31-4B8C-83A1-F6EECF244321}">
                    <p14:modId xmlns:p14="http://schemas.microsoft.com/office/powerpoint/2010/main" val="1723478832"/>
                  </p:ext>
                </p:extLst>
              </p:nvPr>
            </p:nvGraphicFramePr>
            <p:xfrm>
              <a:off x="3397706" y="4502319"/>
              <a:ext cx="753295" cy="2676296"/>
            </p:xfrm>
            <a:graphic>
              <a:graphicData uri="http://schemas.openxmlformats.org/drawingml/2006/table">
                <a:tbl>
                  <a:tblPr firstRow="1" bandRow="1">
                    <a:tableStyleId>{ED083AE6-46FA-4A59-8FB0-9F97EB10719F}</a:tableStyleId>
                  </a:tblPr>
                  <a:tblGrid>
                    <a:gridCol w="753295">
                      <a:extLst>
                        <a:ext uri="{9D8B030D-6E8A-4147-A177-3AD203B41FA5}">
                          <a16:colId xmlns:a16="http://schemas.microsoft.com/office/drawing/2014/main" val="702646799"/>
                        </a:ext>
                      </a:extLst>
                    </a:gridCol>
                  </a:tblGrid>
                  <a:tr h="382328">
                    <a:tc>
                      <a:txBody>
                        <a:bodyPr/>
                        <a:lstStyle/>
                        <a:p>
                          <a:endParaRPr lang="zh-CN"/>
                        </a:p>
                      </a:txBody>
                      <a:tcPr marL="90000">
                        <a:blipFill>
                          <a:blip r:embed="rId4"/>
                          <a:stretch>
                            <a:fillRect l="-1667" t="-3333" r="-3333" b="-610000"/>
                          </a:stretch>
                        </a:blipFill>
                      </a:tcPr>
                    </a:tc>
                    <a:extLst>
                      <a:ext uri="{0D108BD9-81ED-4DB2-BD59-A6C34878D82A}">
                        <a16:rowId xmlns:a16="http://schemas.microsoft.com/office/drawing/2014/main" val="625135818"/>
                      </a:ext>
                    </a:extLst>
                  </a:tr>
                  <a:tr h="382328">
                    <a:tc>
                      <a:txBody>
                        <a:bodyPr/>
                        <a:lstStyle/>
                        <a:p>
                          <a:endParaRPr lang="zh-CN"/>
                        </a:p>
                      </a:txBody>
                      <a:tcPr marL="90000">
                        <a:blipFill>
                          <a:blip r:embed="rId4"/>
                          <a:stretch>
                            <a:fillRect l="-1667" t="-100000" r="-3333" b="-490323"/>
                          </a:stretch>
                        </a:blipFill>
                      </a:tcPr>
                    </a:tc>
                    <a:extLst>
                      <a:ext uri="{0D108BD9-81ED-4DB2-BD59-A6C34878D82A}">
                        <a16:rowId xmlns:a16="http://schemas.microsoft.com/office/drawing/2014/main" val="2967152963"/>
                      </a:ext>
                    </a:extLst>
                  </a:tr>
                  <a:tr h="382328">
                    <a:tc>
                      <a:txBody>
                        <a:bodyPr/>
                        <a:lstStyle/>
                        <a:p>
                          <a:endParaRPr lang="zh-CN"/>
                        </a:p>
                      </a:txBody>
                      <a:tcPr marL="90000">
                        <a:blipFill>
                          <a:blip r:embed="rId4"/>
                          <a:stretch>
                            <a:fillRect l="-1667" t="-206667" r="-3333" b="-406667"/>
                          </a:stretch>
                        </a:blipFill>
                      </a:tcPr>
                    </a:tc>
                    <a:extLst>
                      <a:ext uri="{0D108BD9-81ED-4DB2-BD59-A6C34878D82A}">
                        <a16:rowId xmlns:a16="http://schemas.microsoft.com/office/drawing/2014/main" val="3467816205"/>
                      </a:ext>
                    </a:extLst>
                  </a:tr>
                  <a:tr h="1146984">
                    <a:tc>
                      <a:txBody>
                        <a:bodyPr/>
                        <a:lstStyle/>
                        <a:p>
                          <a:pPr algn="r"/>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583898332"/>
                      </a:ext>
                    </a:extLst>
                  </a:tr>
                  <a:tr h="382328">
                    <a:tc>
                      <a:txBody>
                        <a:bodyPr/>
                        <a:lstStyle/>
                        <a:p>
                          <a:endParaRPr lang="zh-CN"/>
                        </a:p>
                      </a:txBody>
                      <a:tcPr marL="90000">
                        <a:blipFill>
                          <a:blip r:embed="rId4"/>
                          <a:stretch>
                            <a:fillRect l="-1667" t="-610000" r="-3333" b="-3333"/>
                          </a:stretch>
                        </a:blipFill>
                      </a:tcPr>
                    </a:tc>
                    <a:extLst>
                      <a:ext uri="{0D108BD9-81ED-4DB2-BD59-A6C34878D82A}">
                        <a16:rowId xmlns:a16="http://schemas.microsoft.com/office/drawing/2014/main" val="3062162951"/>
                      </a:ext>
                    </a:extLst>
                  </a:tr>
                </a:tbl>
              </a:graphicData>
            </a:graphic>
          </p:graphicFrame>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D46B41A2-74AC-9B44-8F06-B20E7F26A159}"/>
                  </a:ext>
                </a:extLst>
              </p:cNvPr>
              <p:cNvSpPr txBox="1"/>
              <p:nvPr/>
            </p:nvSpPr>
            <p:spPr bwMode="auto">
              <a:xfrm>
                <a:off x="1005392" y="5201924"/>
                <a:ext cx="2371513" cy="798745"/>
              </a:xfrm>
              <a:prstGeom prst="rect">
                <a:avLst/>
              </a:prstGeom>
              <a:noFill/>
              <a:ln w="9525" algn="ctr">
                <a:noFill/>
                <a:miter lim="800000"/>
                <a:headEnd/>
                <a:tailEnd/>
              </a:ln>
              <a:effectLst/>
            </p:spPr>
            <p:txBody>
              <a:bodyPr wrap="square">
                <a:spAutoFit/>
              </a:bodyPr>
              <a:lstStyle/>
              <a:p>
                <a:pPr>
                  <a:lnSpc>
                    <a:spcPct val="120000"/>
                  </a:lnSpc>
                </a:pPr>
                <a:r>
                  <a:rPr lang="en-US" altLang="zh-CN" sz="2000" b="0" dirty="0">
                    <a:solidFill>
                      <a:prstClr val="black"/>
                    </a:solidFill>
                    <a:latin typeface="Times New Roman" panose="02020603050405020304" pitchFamily="18" charset="0"/>
                    <a:cs typeface="Times New Roman" panose="02020603050405020304" pitchFamily="18" charset="0"/>
                  </a:rPr>
                  <a:t>SSPPR vector </a:t>
                </a:r>
                <a14:m>
                  <m:oMath xmlns:m="http://schemas.openxmlformats.org/officeDocument/2006/math">
                    <m:sSub>
                      <m:sSubPr>
                        <m:ctrlPr>
                          <a:rPr lang="en-US" altLang="zh-CN" sz="2000" b="1" i="1" dirty="0">
                            <a:solidFill>
                              <a:srgbClr val="005AAA"/>
                            </a:solidFill>
                            <a:latin typeface="Cambria Math" panose="02040503050406030204" pitchFamily="18" charset="0"/>
                          </a:rPr>
                        </m:ctrlPr>
                      </m:sSubPr>
                      <m:e>
                        <m:acc>
                          <m:accPr>
                            <m:chr m:val="⃗"/>
                            <m:ctrlPr>
                              <a:rPr lang="en-US" altLang="zh-CN" sz="2000" b="1" i="1" dirty="0">
                                <a:solidFill>
                                  <a:srgbClr val="005AAA"/>
                                </a:solidFill>
                                <a:latin typeface="Cambria Math" panose="02040503050406030204" pitchFamily="18" charset="0"/>
                              </a:rPr>
                            </m:ctrlPr>
                          </m:accPr>
                          <m:e>
                            <m:r>
                              <a:rPr lang="en-US" altLang="zh-CN" sz="2000" b="1" i="1" dirty="0">
                                <a:solidFill>
                                  <a:srgbClr val="005AAA"/>
                                </a:solidFill>
                                <a:latin typeface="Cambria Math" panose="02040503050406030204" pitchFamily="18" charset="0"/>
                              </a:rPr>
                              <m:t>𝝅</m:t>
                            </m:r>
                          </m:e>
                        </m:acc>
                      </m:e>
                      <m:sub>
                        <m:r>
                          <a:rPr lang="en-US" altLang="zh-CN" sz="2000" b="1" i="1" dirty="0">
                            <a:solidFill>
                              <a:srgbClr val="005AAA"/>
                            </a:solidFill>
                            <a:latin typeface="Cambria Math" panose="02040503050406030204" pitchFamily="18" charset="0"/>
                          </a:rPr>
                          <m:t>𝒔</m:t>
                        </m:r>
                      </m:sub>
                    </m:sSub>
                  </m:oMath>
                </a14:m>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w.r.t source node </a:t>
                </a:r>
                <a14:m>
                  <m:oMath xmlns:m="http://schemas.openxmlformats.org/officeDocument/2006/math">
                    <m:r>
                      <a:rPr lang="en-US" b="1" i="1">
                        <a:latin typeface="Cambria Math" panose="02040503050406030204" pitchFamily="18" charset="0"/>
                        <a:cs typeface="Times New Roman" panose="02020603050405020304" pitchFamily="18" charset="0"/>
                      </a:rPr>
                      <m:t>𝒔</m:t>
                    </m:r>
                  </m:oMath>
                </a14:m>
                <a:endParaRPr lang="en-US" b="1">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D46B41A2-74AC-9B44-8F06-B20E7F26A159}"/>
                  </a:ext>
                </a:extLst>
              </p:cNvPr>
              <p:cNvSpPr txBox="1">
                <a:spLocks noRot="1" noChangeAspect="1" noMove="1" noResize="1" noEditPoints="1" noAdjustHandles="1" noChangeArrowheads="1" noChangeShapeType="1" noTextEdit="1"/>
              </p:cNvSpPr>
              <p:nvPr/>
            </p:nvSpPr>
            <p:spPr bwMode="auto">
              <a:xfrm>
                <a:off x="1005392" y="5201924"/>
                <a:ext cx="2371513" cy="798745"/>
              </a:xfrm>
              <a:prstGeom prst="rect">
                <a:avLst/>
              </a:prstGeom>
              <a:blipFill>
                <a:blip r:embed="rId5"/>
                <a:stretch>
                  <a:fillRect l="-3209" b="-125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F71C4A6-35C0-1449-984F-FB3D773E9A8A}"/>
                  </a:ext>
                </a:extLst>
              </p:cNvPr>
              <p:cNvSpPr txBox="1"/>
              <p:nvPr/>
            </p:nvSpPr>
            <p:spPr bwMode="auto">
              <a:xfrm>
                <a:off x="3608146" y="5840467"/>
                <a:ext cx="491370" cy="72008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prstClr val="black"/>
                          </a:solidFill>
                          <a:latin typeface="Cambria Math" panose="02040503050406030204" pitchFamily="18" charset="0"/>
                        </a:rPr>
                        <m:t>…</m:t>
                      </m:r>
                    </m:oMath>
                  </m:oMathPara>
                </a14:m>
                <a:endParaRPr lang="en-US" b="1" dirty="0">
                  <a:solidFill>
                    <a:prstClr val="black"/>
                  </a:solidFill>
                </a:endParaRPr>
              </a:p>
            </p:txBody>
          </p:sp>
        </mc:Choice>
        <mc:Fallback xmlns="">
          <p:sp>
            <p:nvSpPr>
              <p:cNvPr id="45" name="文本框 44">
                <a:extLst>
                  <a:ext uri="{FF2B5EF4-FFF2-40B4-BE49-F238E27FC236}">
                    <a16:creationId xmlns:a16="http://schemas.microsoft.com/office/drawing/2014/main" id="{FF71C4A6-35C0-1449-984F-FB3D773E9A8A}"/>
                  </a:ext>
                </a:extLst>
              </p:cNvPr>
              <p:cNvSpPr txBox="1">
                <a:spLocks noRot="1" noChangeAspect="1" noMove="1" noResize="1" noEditPoints="1" noAdjustHandles="1" noChangeArrowheads="1" noChangeShapeType="1" noTextEdit="1"/>
              </p:cNvSpPr>
              <p:nvPr/>
            </p:nvSpPr>
            <p:spPr bwMode="auto">
              <a:xfrm>
                <a:off x="3608146" y="5840467"/>
                <a:ext cx="491370" cy="720080"/>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AutoShape 10">
                <a:extLst>
                  <a:ext uri="{FF2B5EF4-FFF2-40B4-BE49-F238E27FC236}">
                    <a16:creationId xmlns:a16="http://schemas.microsoft.com/office/drawing/2014/main" id="{9ABAF07E-62AA-E747-8A7C-CF12873B420C}"/>
                  </a:ext>
                </a:extLst>
              </p:cNvPr>
              <p:cNvSpPr>
                <a:spLocks noChangeArrowheads="1"/>
              </p:cNvSpPr>
              <p:nvPr/>
            </p:nvSpPr>
            <p:spPr bwMode="gray">
              <a:xfrm>
                <a:off x="5182195" y="4103018"/>
                <a:ext cx="8496944" cy="3326258"/>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1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SSPPR Queries: </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given a source node </a:t>
                </a:r>
                <a14:m>
                  <m:oMath xmlns:m="http://schemas.openxmlformats.org/officeDocument/2006/math">
                    <m:r>
                      <a:rPr lang="en-US" altLang="zh-CN" sz="21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the SSPPR query aims to return the SSPPR vector </a:t>
                </a:r>
                <a14:m>
                  <m:oMath xmlns:m="http://schemas.openxmlformats.org/officeDocument/2006/math">
                    <m:sSub>
                      <m:sSubPr>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(i.e., </a:t>
                </a: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the PPR of each node on the graph w.r.t </a:t>
                </a:r>
                <a14:m>
                  <m:oMath xmlns:m="http://schemas.openxmlformats.org/officeDocument/2006/math">
                    <m:r>
                      <a:rPr lang="en-US" altLang="zh-CN" sz="21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46" name="AutoShape 10">
                <a:extLst>
                  <a:ext uri="{FF2B5EF4-FFF2-40B4-BE49-F238E27FC236}">
                    <a16:creationId xmlns:a16="http://schemas.microsoft.com/office/drawing/2014/main" id="{9ABAF07E-62AA-E747-8A7C-CF12873B420C}"/>
                  </a:ext>
                </a:extLst>
              </p:cNvPr>
              <p:cNvSpPr>
                <a:spLocks noRot="1" noChangeAspect="1" noMove="1" noResize="1" noEditPoints="1" noAdjustHandles="1" noChangeArrowheads="1" noChangeShapeType="1" noTextEdit="1"/>
              </p:cNvSpPr>
              <p:nvPr/>
            </p:nvSpPr>
            <p:spPr bwMode="gray">
              <a:xfrm>
                <a:off x="5182195" y="4103018"/>
                <a:ext cx="8496944" cy="3326258"/>
              </a:xfrm>
              <a:prstGeom prst="roundRect">
                <a:avLst>
                  <a:gd name="adj" fmla="val 0"/>
                </a:avLst>
              </a:prstGeom>
              <a:blipFill>
                <a:blip r:embed="rId7"/>
                <a:stretch>
                  <a:fillRect l="-149"/>
                </a:stretch>
              </a:blipFill>
              <a:ln w="9525">
                <a:noFill/>
                <a:round/>
                <a:headEnd/>
                <a:tailEnd/>
              </a:ln>
              <a:effectLst/>
            </p:spPr>
            <p:txBody>
              <a:bodyPr/>
              <a:lstStyle/>
              <a:p>
                <a:r>
                  <a:rPr lang="en-US">
                    <a:noFill/>
                  </a:rPr>
                  <a:t> </a:t>
                </a:r>
              </a:p>
            </p:txBody>
          </p:sp>
        </mc:Fallback>
      </mc:AlternateContent>
      <p:grpSp>
        <p:nvGrpSpPr>
          <p:cNvPr id="47" name="组合 46">
            <a:extLst>
              <a:ext uri="{FF2B5EF4-FFF2-40B4-BE49-F238E27FC236}">
                <a16:creationId xmlns:a16="http://schemas.microsoft.com/office/drawing/2014/main" id="{DA124DD8-4C02-8246-BC76-A768AF33CE96}"/>
              </a:ext>
            </a:extLst>
          </p:cNvPr>
          <p:cNvGrpSpPr/>
          <p:nvPr/>
        </p:nvGrpSpPr>
        <p:grpSpPr>
          <a:xfrm>
            <a:off x="1311602" y="1726754"/>
            <a:ext cx="3240361" cy="1800200"/>
            <a:chOff x="1077738" y="4535066"/>
            <a:chExt cx="3368471" cy="2041667"/>
          </a:xfrm>
        </p:grpSpPr>
        <p:grpSp>
          <p:nvGrpSpPr>
            <p:cNvPr id="48" name="组合 47">
              <a:extLst>
                <a:ext uri="{FF2B5EF4-FFF2-40B4-BE49-F238E27FC236}">
                  <a16:creationId xmlns:a16="http://schemas.microsoft.com/office/drawing/2014/main" id="{8EC8AA91-D0EB-4E47-9982-0ABB12F2ED8B}"/>
                </a:ext>
              </a:extLst>
            </p:cNvPr>
            <p:cNvGrpSpPr/>
            <p:nvPr/>
          </p:nvGrpSpPr>
          <p:grpSpPr>
            <a:xfrm>
              <a:off x="1077738" y="4824319"/>
              <a:ext cx="3153805" cy="1752414"/>
              <a:chOff x="1221755" y="4942892"/>
              <a:chExt cx="2952328" cy="1608398"/>
            </a:xfrm>
          </p:grpSpPr>
          <p:sp>
            <p:nvSpPr>
              <p:cNvPr id="58" name="椭圆 57">
                <a:extLst>
                  <a:ext uri="{FF2B5EF4-FFF2-40B4-BE49-F238E27FC236}">
                    <a16:creationId xmlns:a16="http://schemas.microsoft.com/office/drawing/2014/main" id="{85B847BB-5D39-8447-9D91-228BF90E8C35}"/>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59" name="椭圆 58">
                <a:extLst>
                  <a:ext uri="{FF2B5EF4-FFF2-40B4-BE49-F238E27FC236}">
                    <a16:creationId xmlns:a16="http://schemas.microsoft.com/office/drawing/2014/main" id="{647156DB-4DBF-D74A-9E24-2627C83D2933}"/>
                  </a:ext>
                </a:extLst>
              </p:cNvPr>
              <p:cNvSpPr/>
              <p:nvPr/>
            </p:nvSpPr>
            <p:spPr bwMode="auto">
              <a:xfrm>
                <a:off x="3132848" y="5629007"/>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0" name="椭圆 59">
                <a:extLst>
                  <a:ext uri="{FF2B5EF4-FFF2-40B4-BE49-F238E27FC236}">
                    <a16:creationId xmlns:a16="http://schemas.microsoft.com/office/drawing/2014/main" id="{CCC4783C-593B-C14C-80BD-FE55B2541866}"/>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1" name="椭圆 60">
                <a:extLst>
                  <a:ext uri="{FF2B5EF4-FFF2-40B4-BE49-F238E27FC236}">
                    <a16:creationId xmlns:a16="http://schemas.microsoft.com/office/drawing/2014/main" id="{0BCC11B8-9D17-D148-94B1-8E463FE620F4}"/>
                  </a:ext>
                </a:extLst>
              </p:cNvPr>
              <p:cNvSpPr/>
              <p:nvPr/>
            </p:nvSpPr>
            <p:spPr bwMode="auto">
              <a:xfrm>
                <a:off x="3977445" y="5590964"/>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2" name="椭圆 61">
                <a:extLst>
                  <a:ext uri="{FF2B5EF4-FFF2-40B4-BE49-F238E27FC236}">
                    <a16:creationId xmlns:a16="http://schemas.microsoft.com/office/drawing/2014/main" id="{877ABF39-843F-AD4B-A001-9DBD876D0FCC}"/>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3" name="直线连接符 62">
                <a:extLst>
                  <a:ext uri="{FF2B5EF4-FFF2-40B4-BE49-F238E27FC236}">
                    <a16:creationId xmlns:a16="http://schemas.microsoft.com/office/drawing/2014/main" id="{72D9ED41-3D8B-AD48-A1D0-4CC62B339E08}"/>
                  </a:ext>
                </a:extLst>
              </p:cNvPr>
              <p:cNvCxnSpPr>
                <a:cxnSpLocks/>
                <a:stCxn id="67" idx="7"/>
                <a:endCxn id="62"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64" name="椭圆 63">
                <a:extLst>
                  <a:ext uri="{FF2B5EF4-FFF2-40B4-BE49-F238E27FC236}">
                    <a16:creationId xmlns:a16="http://schemas.microsoft.com/office/drawing/2014/main" id="{576F5562-58C0-1340-869F-8A497562EEC7}"/>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5" name="椭圆 64">
                <a:extLst>
                  <a:ext uri="{FF2B5EF4-FFF2-40B4-BE49-F238E27FC236}">
                    <a16:creationId xmlns:a16="http://schemas.microsoft.com/office/drawing/2014/main" id="{5F4AEA9B-8696-8B40-A658-23A1615261B9}"/>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6" name="椭圆 65">
                <a:extLst>
                  <a:ext uri="{FF2B5EF4-FFF2-40B4-BE49-F238E27FC236}">
                    <a16:creationId xmlns:a16="http://schemas.microsoft.com/office/drawing/2014/main" id="{A71666BC-EDB2-F84F-B009-0029F6A80058}"/>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7" name="椭圆 66">
                <a:extLst>
                  <a:ext uri="{FF2B5EF4-FFF2-40B4-BE49-F238E27FC236}">
                    <a16:creationId xmlns:a16="http://schemas.microsoft.com/office/drawing/2014/main" id="{1DDA377C-B485-5E44-A997-716C0AF5AC76}"/>
                  </a:ext>
                </a:extLst>
              </p:cNvPr>
              <p:cNvSpPr/>
              <p:nvPr/>
            </p:nvSpPr>
            <p:spPr bwMode="auto">
              <a:xfrm>
                <a:off x="2253430" y="4989505"/>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8" name="直线连接符 67">
                <a:extLst>
                  <a:ext uri="{FF2B5EF4-FFF2-40B4-BE49-F238E27FC236}">
                    <a16:creationId xmlns:a16="http://schemas.microsoft.com/office/drawing/2014/main" id="{8B8B6137-78CD-6941-A752-C3B66A6ADD2C}"/>
                  </a:ext>
                </a:extLst>
              </p:cNvPr>
              <p:cNvCxnSpPr>
                <a:cxnSpLocks/>
                <a:stCxn id="67" idx="5"/>
                <a:endCxn id="59"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9" name="直线连接符 68">
                <a:extLst>
                  <a:ext uri="{FF2B5EF4-FFF2-40B4-BE49-F238E27FC236}">
                    <a16:creationId xmlns:a16="http://schemas.microsoft.com/office/drawing/2014/main" id="{34F38D3D-1077-9C4E-9043-77EBB0BC6374}"/>
                  </a:ext>
                </a:extLst>
              </p:cNvPr>
              <p:cNvCxnSpPr>
                <a:cxnSpLocks/>
                <a:stCxn id="59" idx="6"/>
                <a:endCxn id="61"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0" name="椭圆 69">
                <a:extLst>
                  <a:ext uri="{FF2B5EF4-FFF2-40B4-BE49-F238E27FC236}">
                    <a16:creationId xmlns:a16="http://schemas.microsoft.com/office/drawing/2014/main" id="{B2B29DA8-2992-4A4C-B84A-40CC0979E3F8}"/>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1" name="直线连接符 70">
                <a:extLst>
                  <a:ext uri="{FF2B5EF4-FFF2-40B4-BE49-F238E27FC236}">
                    <a16:creationId xmlns:a16="http://schemas.microsoft.com/office/drawing/2014/main" id="{198BAE4F-9A0F-1B4D-B118-0B0BBA5973F3}"/>
                  </a:ext>
                </a:extLst>
              </p:cNvPr>
              <p:cNvCxnSpPr>
                <a:cxnSpLocks/>
                <a:stCxn id="59" idx="5"/>
                <a:endCxn id="70"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2" name="直线连接符 71">
                <a:extLst>
                  <a:ext uri="{FF2B5EF4-FFF2-40B4-BE49-F238E27FC236}">
                    <a16:creationId xmlns:a16="http://schemas.microsoft.com/office/drawing/2014/main" id="{49CF98D9-BB02-5D4D-AEBD-133BF6CF47AF}"/>
                  </a:ext>
                </a:extLst>
              </p:cNvPr>
              <p:cNvCxnSpPr>
                <a:cxnSpLocks/>
                <a:stCxn id="59" idx="4"/>
                <a:endCxn id="60"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3" name="直线连接符 72">
                <a:extLst>
                  <a:ext uri="{FF2B5EF4-FFF2-40B4-BE49-F238E27FC236}">
                    <a16:creationId xmlns:a16="http://schemas.microsoft.com/office/drawing/2014/main" id="{1812CCB0-4F2E-C548-B0FD-A37BC3682B5E}"/>
                  </a:ext>
                </a:extLst>
              </p:cNvPr>
              <p:cNvCxnSpPr>
                <a:cxnSpLocks/>
                <a:stCxn id="59" idx="3"/>
                <a:endCxn id="65"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4" name="直线连接符 73">
                <a:extLst>
                  <a:ext uri="{FF2B5EF4-FFF2-40B4-BE49-F238E27FC236}">
                    <a16:creationId xmlns:a16="http://schemas.microsoft.com/office/drawing/2014/main" id="{69F6859C-2A6E-9C4A-A9F7-C966BA5842E7}"/>
                  </a:ext>
                </a:extLst>
              </p:cNvPr>
              <p:cNvCxnSpPr>
                <a:cxnSpLocks/>
                <a:stCxn id="59" idx="3"/>
                <a:endCxn id="66"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5" name="直线连接符 74">
                <a:extLst>
                  <a:ext uri="{FF2B5EF4-FFF2-40B4-BE49-F238E27FC236}">
                    <a16:creationId xmlns:a16="http://schemas.microsoft.com/office/drawing/2014/main" id="{11A9F56E-CB5E-FC40-9149-481BA7083780}"/>
                  </a:ext>
                </a:extLst>
              </p:cNvPr>
              <p:cNvCxnSpPr>
                <a:cxnSpLocks/>
                <a:stCxn id="67" idx="4"/>
                <a:endCxn id="66"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6" name="直线连接符 75">
                <a:extLst>
                  <a:ext uri="{FF2B5EF4-FFF2-40B4-BE49-F238E27FC236}">
                    <a16:creationId xmlns:a16="http://schemas.microsoft.com/office/drawing/2014/main" id="{EF2EB4A9-0C83-8946-B541-8D277FE6BD90}"/>
                  </a:ext>
                </a:extLst>
              </p:cNvPr>
              <p:cNvCxnSpPr>
                <a:cxnSpLocks/>
                <a:stCxn id="67" idx="2"/>
                <a:endCxn id="64"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7" name="直线连接符 76">
                <a:extLst>
                  <a:ext uri="{FF2B5EF4-FFF2-40B4-BE49-F238E27FC236}">
                    <a16:creationId xmlns:a16="http://schemas.microsoft.com/office/drawing/2014/main" id="{6996C8B3-948E-DF4C-B6E4-C14F769F9F60}"/>
                  </a:ext>
                </a:extLst>
              </p:cNvPr>
              <p:cNvCxnSpPr>
                <a:cxnSpLocks/>
                <a:stCxn id="67" idx="3"/>
                <a:endCxn id="58"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8" name="直线连接符 77">
                <a:extLst>
                  <a:ext uri="{FF2B5EF4-FFF2-40B4-BE49-F238E27FC236}">
                    <a16:creationId xmlns:a16="http://schemas.microsoft.com/office/drawing/2014/main" id="{028C2280-1A59-2E4C-A4B8-885553A2600F}"/>
                  </a:ext>
                </a:extLst>
              </p:cNvPr>
              <p:cNvCxnSpPr>
                <a:cxnSpLocks/>
                <a:stCxn id="64" idx="5"/>
                <a:endCxn id="58"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9" name="直线连接符 78">
                <a:extLst>
                  <a:ext uri="{FF2B5EF4-FFF2-40B4-BE49-F238E27FC236}">
                    <a16:creationId xmlns:a16="http://schemas.microsoft.com/office/drawing/2014/main" id="{EB2AE703-9FBC-6E46-BA55-889FB5FF7366}"/>
                  </a:ext>
                </a:extLst>
              </p:cNvPr>
              <p:cNvCxnSpPr>
                <a:cxnSpLocks/>
                <a:stCxn id="58" idx="6"/>
                <a:endCxn id="59"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5B656E9-D144-2F42-AF8F-C6D94F2E2F44}"/>
                    </a:ext>
                  </a:extLst>
                </p:cNvPr>
                <p:cNvSpPr txBox="1"/>
                <p:nvPr/>
              </p:nvSpPr>
              <p:spPr bwMode="auto">
                <a:xfrm>
                  <a:off x="2088893" y="4535066"/>
                  <a:ext cx="224549"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50" name="文本框 49">
                  <a:extLst>
                    <a:ext uri="{FF2B5EF4-FFF2-40B4-BE49-F238E27FC236}">
                      <a16:creationId xmlns:a16="http://schemas.microsoft.com/office/drawing/2014/main" id="{75B656E9-D144-2F42-AF8F-C6D94F2E2F44}"/>
                    </a:ext>
                  </a:extLst>
                </p:cNvPr>
                <p:cNvSpPr txBox="1">
                  <a:spLocks noRot="1" noChangeAspect="1" noMove="1" noResize="1" noEditPoints="1" noAdjustHandles="1" noChangeArrowheads="1" noChangeShapeType="1" noTextEdit="1"/>
                </p:cNvSpPr>
                <p:nvPr/>
              </p:nvSpPr>
              <p:spPr bwMode="auto">
                <a:xfrm>
                  <a:off x="2088893" y="4535066"/>
                  <a:ext cx="224549" cy="307777"/>
                </a:xfrm>
                <a:prstGeom prst="rect">
                  <a:avLst/>
                </a:prstGeom>
                <a:blipFill>
                  <a:blip r:embed="rId8"/>
                  <a:stretch>
                    <a:fillRect l="-17647" r="-17647" b="-43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5F17756-BB35-0345-9794-7834ADF1BD99}"/>
                    </a:ext>
                  </a:extLst>
                </p:cNvPr>
                <p:cNvSpPr txBox="1"/>
                <p:nvPr/>
              </p:nvSpPr>
              <p:spPr bwMode="auto">
                <a:xfrm>
                  <a:off x="4251797" y="5272833"/>
                  <a:ext cx="19441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51" name="文本框 50">
                  <a:extLst>
                    <a:ext uri="{FF2B5EF4-FFF2-40B4-BE49-F238E27FC236}">
                      <a16:creationId xmlns:a16="http://schemas.microsoft.com/office/drawing/2014/main" id="{55F17756-BB35-0345-9794-7834ADF1BD99}"/>
                    </a:ext>
                  </a:extLst>
                </p:cNvPr>
                <p:cNvSpPr txBox="1">
                  <a:spLocks noRot="1" noChangeAspect="1" noMove="1" noResize="1" noEditPoints="1" noAdjustHandles="1" noChangeArrowheads="1" noChangeShapeType="1" noTextEdit="1"/>
                </p:cNvSpPr>
                <p:nvPr/>
              </p:nvSpPr>
              <p:spPr bwMode="auto">
                <a:xfrm>
                  <a:off x="4251797" y="5272833"/>
                  <a:ext cx="194412" cy="307777"/>
                </a:xfrm>
                <a:prstGeom prst="rect">
                  <a:avLst/>
                </a:prstGeom>
                <a:blipFill>
                  <a:blip r:embed="rId9"/>
                  <a:stretch>
                    <a:fillRect l="-12500" r="-6250" b="-4545"/>
                  </a:stretch>
                </a:blipFill>
                <a:ln w="9525" algn="ctr">
                  <a:noFill/>
                  <a:miter lim="800000"/>
                  <a:headEnd/>
                  <a:tailEnd/>
                </a:ln>
                <a:effectLst/>
              </p:spPr>
              <p:txBody>
                <a:bodyPr/>
                <a:lstStyle/>
                <a:p>
                  <a:r>
                    <a:rPr lang="en-US">
                      <a:noFill/>
                    </a:rPr>
                    <a:t> </a:t>
                  </a:r>
                </a:p>
              </p:txBody>
            </p:sp>
          </mc:Fallback>
        </mc:AlternateContent>
        <p:cxnSp>
          <p:nvCxnSpPr>
            <p:cNvPr id="54" name="直线连接符 53">
              <a:extLst>
                <a:ext uri="{FF2B5EF4-FFF2-40B4-BE49-F238E27FC236}">
                  <a16:creationId xmlns:a16="http://schemas.microsoft.com/office/drawing/2014/main" id="{2194D856-3E21-CF4F-8DA7-759A6E72128F}"/>
                </a:ext>
              </a:extLst>
            </p:cNvPr>
            <p:cNvCxnSpPr>
              <a:cxnSpLocks/>
            </p:cNvCxnSpPr>
            <p:nvPr/>
          </p:nvCxnSpPr>
          <p:spPr bwMode="auto">
            <a:xfrm>
              <a:off x="2346215" y="5084694"/>
              <a:ext cx="790900" cy="540982"/>
            </a:xfrm>
            <a:prstGeom prst="line">
              <a:avLst/>
            </a:prstGeom>
            <a:solidFill>
              <a:schemeClr val="accent1"/>
            </a:solidFill>
            <a:ln w="38100" cap="flat" cmpd="sng" algn="ctr">
              <a:solidFill>
                <a:srgbClr val="4F81BD"/>
              </a:solidFill>
              <a:prstDash val="solid"/>
              <a:round/>
              <a:headEnd type="stealth" w="lg" len="lg"/>
              <a:tailEnd type="none" w="med" len="med"/>
            </a:ln>
          </p:spPr>
        </p:cxnSp>
        <p:cxnSp>
          <p:nvCxnSpPr>
            <p:cNvPr id="55" name="直线连接符 54">
              <a:extLst>
                <a:ext uri="{FF2B5EF4-FFF2-40B4-BE49-F238E27FC236}">
                  <a16:creationId xmlns:a16="http://schemas.microsoft.com/office/drawing/2014/main" id="{C1DD0D7A-F157-A548-8475-B58AA54F246E}"/>
                </a:ext>
              </a:extLst>
            </p:cNvPr>
            <p:cNvCxnSpPr>
              <a:cxnSpLocks/>
            </p:cNvCxnSpPr>
            <p:nvPr/>
          </p:nvCxnSpPr>
          <p:spPr bwMode="auto">
            <a:xfrm flipV="1">
              <a:off x="3316410" y="5662117"/>
              <a:ext cx="692178" cy="41449"/>
            </a:xfrm>
            <a:prstGeom prst="line">
              <a:avLst/>
            </a:prstGeom>
            <a:solidFill>
              <a:schemeClr val="accent1"/>
            </a:solidFill>
            <a:ln w="38100" cap="flat" cmpd="sng" algn="ctr">
              <a:solidFill>
                <a:srgbClr val="4F81BD"/>
              </a:solidFill>
              <a:prstDash val="solid"/>
              <a:round/>
              <a:headEnd type="stealth" w="lg" len="lg"/>
              <a:tailEnd type="none" w="med" len="med"/>
            </a:ln>
          </p:spPr>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6C4F751B-0056-CF49-A9B6-1066F2CB343F}"/>
                    </a:ext>
                  </a:extLst>
                </p:cNvPr>
                <p:cNvSpPr txBox="1"/>
                <p:nvPr/>
              </p:nvSpPr>
              <p:spPr bwMode="auto">
                <a:xfrm>
                  <a:off x="3467190" y="5355185"/>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6" name="文本框 55">
                  <a:extLst>
                    <a:ext uri="{FF2B5EF4-FFF2-40B4-BE49-F238E27FC236}">
                      <a16:creationId xmlns:a16="http://schemas.microsoft.com/office/drawing/2014/main" id="{6C4F751B-0056-CF49-A9B6-1066F2CB343F}"/>
                    </a:ext>
                  </a:extLst>
                </p:cNvPr>
                <p:cNvSpPr txBox="1">
                  <a:spLocks noRot="1" noChangeAspect="1" noMove="1" noResize="1" noEditPoints="1" noAdjustHandles="1" noChangeArrowheads="1" noChangeShapeType="1" noTextEdit="1"/>
                </p:cNvSpPr>
                <p:nvPr/>
              </p:nvSpPr>
              <p:spPr bwMode="auto">
                <a:xfrm>
                  <a:off x="3467190" y="5355185"/>
                  <a:ext cx="612925" cy="276999"/>
                </a:xfrm>
                <a:prstGeom prst="rect">
                  <a:avLst/>
                </a:prstGeom>
                <a:blipFill>
                  <a:blip r:embed="rId10"/>
                  <a:stretch>
                    <a:fillRect l="-14894" r="-2128" b="-190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B37F2975-EE7C-8141-9824-C1ABC2D68103}"/>
                    </a:ext>
                  </a:extLst>
                </p:cNvPr>
                <p:cNvSpPr txBox="1"/>
                <p:nvPr/>
              </p:nvSpPr>
              <p:spPr bwMode="auto">
                <a:xfrm>
                  <a:off x="2719447" y="5101668"/>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7" name="文本框 56">
                  <a:extLst>
                    <a:ext uri="{FF2B5EF4-FFF2-40B4-BE49-F238E27FC236}">
                      <a16:creationId xmlns:a16="http://schemas.microsoft.com/office/drawing/2014/main" id="{B37F2975-EE7C-8141-9824-C1ABC2D68103}"/>
                    </a:ext>
                  </a:extLst>
                </p:cNvPr>
                <p:cNvSpPr txBox="1">
                  <a:spLocks noRot="1" noChangeAspect="1" noMove="1" noResize="1" noEditPoints="1" noAdjustHandles="1" noChangeArrowheads="1" noChangeShapeType="1" noTextEdit="1"/>
                </p:cNvSpPr>
                <p:nvPr/>
              </p:nvSpPr>
              <p:spPr bwMode="auto">
                <a:xfrm>
                  <a:off x="2719447" y="5101668"/>
                  <a:ext cx="612925" cy="276999"/>
                </a:xfrm>
                <a:prstGeom prst="rect">
                  <a:avLst/>
                </a:prstGeom>
                <a:blipFill>
                  <a:blip r:embed="rId11"/>
                  <a:stretch>
                    <a:fillRect l="-12500" b="-20000"/>
                  </a:stretch>
                </a:blipFill>
                <a:ln w="9525" algn="ctr">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311000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Personalized PageRank (PPR) and SSPPR Queries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AutoShape 10">
                <a:extLst>
                  <a:ext uri="{FF2B5EF4-FFF2-40B4-BE49-F238E27FC236}">
                    <a16:creationId xmlns:a16="http://schemas.microsoft.com/office/drawing/2014/main" id="{7397FC6D-9F16-894D-87F0-C915603D2E67}"/>
                  </a:ext>
                </a:extLst>
              </p:cNvPr>
              <p:cNvSpPr>
                <a:spLocks noChangeArrowheads="1"/>
              </p:cNvSpPr>
              <p:nvPr/>
            </p:nvSpPr>
            <p:spPr bwMode="gray">
              <a:xfrm>
                <a:off x="5186175" y="1651646"/>
                <a:ext cx="8204932" cy="2163340"/>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Definition</a:t>
                </a:r>
                <a:r>
                  <a:rPr lang="zh-CN" altLang="en-US"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Formula: </a:t>
                </a:r>
                <a14:m>
                  <m:oMath xmlns:m="http://schemas.openxmlformats.org/officeDocument/2006/math">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d>
                      <m:d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1−</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e>
                    </m:d>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𝑃</m:t>
                    </m:r>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𝛼</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𝒆</m:t>
                            </m:r>
                          </m:e>
                        </m:acc>
                      </m:e>
                      <m:sub>
                        <m:r>
                          <a:rPr lang="en-US" altLang="zh-CN" sz="22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360000" lvl="1" indent="-342900" eaLnBrk="0" hangingPunct="0">
                  <a:lnSpc>
                    <a:spcPct val="120000"/>
                  </a:lnSpc>
                  <a:spcBef>
                    <a:spcPts val="300"/>
                  </a:spcBef>
                  <a:buSzPct val="80000"/>
                  <a:buFont typeface="Arial" panose="020B0604020202020204" pitchFamily="34" charset="0"/>
                  <a:buChar char="•"/>
                  <a:defRPr/>
                </a:pP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zh-CN" sz="2200" b="0" i="1" dirty="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 PPR vector, where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d>
                      <m:dPr>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e>
                    </m:d>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is node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 PPR </a:t>
                </a:r>
                <a:r>
                  <a:rPr lang="en-US" altLang="zh-CN" sz="22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w.r.t node s</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8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Given </a:t>
                </a:r>
                <a14:m>
                  <m:oMath xmlns:m="http://schemas.openxmlformats.org/officeDocument/2006/math">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𝑉</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as the source node, </a:t>
                </a:r>
                <a14:m>
                  <m:oMath xmlns:m="http://schemas.openxmlformats.org/officeDocument/2006/math">
                    <m:sSub>
                      <m:sSubPr>
                        <m:ctrlP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2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200" b="0" i="1" dirty="0">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equals to the probability that an </a:t>
                </a:r>
                <a14:m>
                  <m:oMath xmlns:m="http://schemas.openxmlformats.org/officeDocument/2006/math">
                    <m:r>
                      <a:rPr lang="en-US" altLang="zh-CN" sz="22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𝛼</m:t>
                    </m:r>
                  </m:oMath>
                </a14:m>
                <a:r>
                  <a:rPr lang="en-US" altLang="zh-CN" sz="2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-random walk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starting </a:t>
                </a:r>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from node </a:t>
                </a:r>
                <a14:m>
                  <m:oMath xmlns:m="http://schemas.openxmlformats.org/officeDocument/2006/math">
                    <m:r>
                      <a:rPr lang="en-US" altLang="zh-CN" sz="22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2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terminates at node </a:t>
                </a:r>
                <a14:m>
                  <m:oMath xmlns:m="http://schemas.openxmlformats.org/officeDocument/2006/math">
                    <m:r>
                      <a:rPr lang="en-US" altLang="zh-CN" sz="2200"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6" name="AutoShape 10">
                <a:extLst>
                  <a:ext uri="{FF2B5EF4-FFF2-40B4-BE49-F238E27FC236}">
                    <a16:creationId xmlns:a16="http://schemas.microsoft.com/office/drawing/2014/main" id="{7397FC6D-9F16-894D-87F0-C915603D2E67}"/>
                  </a:ext>
                </a:extLst>
              </p:cNvPr>
              <p:cNvSpPr>
                <a:spLocks noRot="1" noChangeAspect="1" noMove="1" noResize="1" noEditPoints="1" noAdjustHandles="1" noChangeArrowheads="1" noChangeShapeType="1" noTextEdit="1"/>
              </p:cNvSpPr>
              <p:nvPr/>
            </p:nvSpPr>
            <p:spPr bwMode="gray">
              <a:xfrm>
                <a:off x="5186175" y="1651646"/>
                <a:ext cx="8204932" cy="2163340"/>
              </a:xfrm>
              <a:prstGeom prst="roundRect">
                <a:avLst>
                  <a:gd name="adj" fmla="val 0"/>
                </a:avLst>
              </a:prstGeom>
              <a:blipFill>
                <a:blip r:embed="rId3"/>
                <a:stretch>
                  <a:fillRect l="-309" r="-1082"/>
                </a:stretch>
              </a:blipFill>
              <a:ln w="9525">
                <a:no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2" name="表格 96">
                <a:extLst>
                  <a:ext uri="{FF2B5EF4-FFF2-40B4-BE49-F238E27FC236}">
                    <a16:creationId xmlns:a16="http://schemas.microsoft.com/office/drawing/2014/main" id="{14B54875-7E6B-DA4F-8852-A87341A1EC99}"/>
                  </a:ext>
                </a:extLst>
              </p:cNvPr>
              <p:cNvGraphicFramePr>
                <a:graphicFrameLocks noGrp="1"/>
              </p:cNvGraphicFramePr>
              <p:nvPr/>
            </p:nvGraphicFramePr>
            <p:xfrm>
              <a:off x="3397706" y="4502319"/>
              <a:ext cx="753295" cy="2676296"/>
            </p:xfrm>
            <a:graphic>
              <a:graphicData uri="http://schemas.openxmlformats.org/drawingml/2006/table">
                <a:tbl>
                  <a:tblPr firstRow="1" bandRow="1">
                    <a:tableStyleId>{ED083AE6-46FA-4A59-8FB0-9F97EB10719F}</a:tableStyleId>
                  </a:tblPr>
                  <a:tblGrid>
                    <a:gridCol w="753295">
                      <a:extLst>
                        <a:ext uri="{9D8B030D-6E8A-4147-A177-3AD203B41FA5}">
                          <a16:colId xmlns:a16="http://schemas.microsoft.com/office/drawing/2014/main" val="702646799"/>
                        </a:ext>
                      </a:extLst>
                    </a:gridCol>
                  </a:tblGrid>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1</m:t>
                                    </m:r>
                                  </m:sub>
                                </m:sSub>
                                <m:r>
                                  <a:rPr lang="en-US" altLang="zh-CN" sz="1600" b="0" i="1" dirty="0">
                                    <a:solidFill>
                                      <a:prstClr val="black"/>
                                    </a:solidFill>
                                    <a:latin typeface="Cambria Math" panose="02040503050406030204" pitchFamily="18" charset="0"/>
                                  </a:rPr>
                                  <m:t>)</m:t>
                                </m:r>
                              </m:oMath>
                            </m:oMathPara>
                          </a14:m>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625135818"/>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2</m:t>
                                    </m:r>
                                  </m:sub>
                                </m:sSub>
                                <m:r>
                                  <a:rPr lang="en-US" altLang="zh-CN" sz="1600" b="0" i="1" dirty="0">
                                    <a:solidFill>
                                      <a:prstClr val="black"/>
                                    </a:solidFill>
                                    <a:latin typeface="Cambria Math" panose="02040503050406030204" pitchFamily="18" charset="0"/>
                                  </a:rPr>
                                  <m:t>)</m:t>
                                </m:r>
                              </m:oMath>
                            </m:oMathPara>
                          </a14:m>
                          <a:endParaRPr lang="en-US" sz="1600" b="0" dirty="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967152963"/>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3</m:t>
                                    </m:r>
                                  </m:sub>
                                </m:sSub>
                                <m:r>
                                  <a:rPr lang="en-US" altLang="zh-CN" sz="1600" b="0" i="1" dirty="0">
                                    <a:solidFill>
                                      <a:prstClr val="black"/>
                                    </a:solidFill>
                                    <a:latin typeface="Cambria Math" panose="02040503050406030204" pitchFamily="18" charset="0"/>
                                  </a:rPr>
                                  <m:t>)</m:t>
                                </m:r>
                              </m:oMath>
                            </m:oMathPara>
                          </a14:m>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3467816205"/>
                      </a:ext>
                    </a:extLst>
                  </a:tr>
                  <a:tr h="1146984">
                    <a:tc>
                      <a:txBody>
                        <a:bodyPr/>
                        <a:lstStyle/>
                        <a:p>
                          <a:pPr algn="r"/>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583898332"/>
                      </a:ext>
                    </a:extLst>
                  </a:tr>
                  <a:tr h="382328">
                    <a:tc>
                      <a:txBody>
                        <a:bodyPr/>
                        <a:lstStyle/>
                        <a:p>
                          <a:pPr algn="r"/>
                          <a14:m>
                            <m:oMathPara xmlns:m="http://schemas.openxmlformats.org/officeDocument/2006/math">
                              <m:oMathParaPr>
                                <m:jc m:val="centerGroup"/>
                              </m:oMathParaPr>
                              <m:oMath xmlns:m="http://schemas.openxmlformats.org/officeDocument/2006/math">
                                <m:sSub>
                                  <m:sSubPr>
                                    <m:ctrlPr>
                                      <a:rPr lang="en-US" altLang="zh-CN" sz="1600" b="0" i="1" dirty="0">
                                        <a:solidFill>
                                          <a:prstClr val="black"/>
                                        </a:solidFill>
                                        <a:latin typeface="Cambria Math" panose="02040503050406030204" pitchFamily="18" charset="0"/>
                                      </a:rPr>
                                    </m:ctrlPr>
                                  </m:sSubPr>
                                  <m:e>
                                    <m:acc>
                                      <m:accPr>
                                        <m:chr m:val="⃗"/>
                                        <m:ctrlPr>
                                          <a:rPr lang="en-US" altLang="zh-CN" sz="1600" b="0" i="1" dirty="0">
                                            <a:solidFill>
                                              <a:prstClr val="black"/>
                                            </a:solidFill>
                                            <a:latin typeface="Cambria Math" panose="02040503050406030204" pitchFamily="18" charset="0"/>
                                          </a:rPr>
                                        </m:ctrlPr>
                                      </m:accPr>
                                      <m:e>
                                        <m:r>
                                          <a:rPr lang="en-US" altLang="zh-CN" sz="1600" b="0" i="1" dirty="0">
                                            <a:solidFill>
                                              <a:prstClr val="black"/>
                                            </a:solidFill>
                                            <a:latin typeface="Cambria Math" panose="02040503050406030204" pitchFamily="18" charset="0"/>
                                          </a:rPr>
                                          <m:t>𝜋</m:t>
                                        </m:r>
                                      </m:e>
                                    </m:acc>
                                  </m:e>
                                  <m:sub>
                                    <m:r>
                                      <a:rPr lang="en-US" altLang="zh-CN" sz="1600" b="0" i="1" dirty="0">
                                        <a:solidFill>
                                          <a:prstClr val="black"/>
                                        </a:solidFill>
                                        <a:latin typeface="Cambria Math" panose="02040503050406030204" pitchFamily="18" charset="0"/>
                                      </a:rPr>
                                      <m:t>𝑠</m:t>
                                    </m:r>
                                  </m:sub>
                                </m:sSub>
                                <m:r>
                                  <a:rPr lang="en-US" altLang="zh-CN" sz="1600" b="0" i="1" dirty="0">
                                    <a:solidFill>
                                      <a:prstClr val="black"/>
                                    </a:solidFill>
                                    <a:latin typeface="Cambria Math" panose="02040503050406030204" pitchFamily="18" charset="0"/>
                                  </a:rPr>
                                  <m:t>(</m:t>
                                </m:r>
                                <m:sSub>
                                  <m:sSubPr>
                                    <m:ctrlPr>
                                      <a:rPr lang="en-US" altLang="zh-CN" sz="1600" b="0" i="1" dirty="0">
                                        <a:solidFill>
                                          <a:prstClr val="black"/>
                                        </a:solidFill>
                                        <a:latin typeface="Cambria Math" panose="02040503050406030204" pitchFamily="18" charset="0"/>
                                      </a:rPr>
                                    </m:ctrlPr>
                                  </m:sSubPr>
                                  <m:e>
                                    <m:r>
                                      <a:rPr lang="en-US" altLang="zh-CN" sz="1600" b="0" i="1" dirty="0">
                                        <a:solidFill>
                                          <a:prstClr val="black"/>
                                        </a:solidFill>
                                        <a:latin typeface="Cambria Math" panose="02040503050406030204" pitchFamily="18" charset="0"/>
                                      </a:rPr>
                                      <m:t>𝑣</m:t>
                                    </m:r>
                                  </m:e>
                                  <m:sub>
                                    <m:r>
                                      <a:rPr lang="en-US" altLang="zh-CN" sz="1600" b="0" i="1" dirty="0">
                                        <a:solidFill>
                                          <a:prstClr val="black"/>
                                        </a:solidFill>
                                        <a:latin typeface="Cambria Math" panose="02040503050406030204" pitchFamily="18" charset="0"/>
                                      </a:rPr>
                                      <m:t>𝑛</m:t>
                                    </m:r>
                                  </m:sub>
                                </m:sSub>
                                <m:r>
                                  <a:rPr lang="en-US" altLang="zh-CN" sz="1600" b="0" i="1" dirty="0">
                                    <a:solidFill>
                                      <a:prstClr val="black"/>
                                    </a:solidFill>
                                    <a:latin typeface="Cambria Math" panose="02040503050406030204" pitchFamily="18" charset="0"/>
                                  </a:rPr>
                                  <m:t>)</m:t>
                                </m:r>
                              </m:oMath>
                            </m:oMathPara>
                          </a14:m>
                          <a:endParaRPr lang="en-US" sz="1600" b="0" dirty="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3062162951"/>
                      </a:ext>
                    </a:extLst>
                  </a:tr>
                </a:tbl>
              </a:graphicData>
            </a:graphic>
          </p:graphicFrame>
        </mc:Choice>
        <mc:Fallback xmlns="">
          <p:graphicFrame>
            <p:nvGraphicFramePr>
              <p:cNvPr id="42" name="表格 96">
                <a:extLst>
                  <a:ext uri="{FF2B5EF4-FFF2-40B4-BE49-F238E27FC236}">
                    <a16:creationId xmlns:a16="http://schemas.microsoft.com/office/drawing/2014/main" id="{14B54875-7E6B-DA4F-8852-A87341A1EC99}"/>
                  </a:ext>
                </a:extLst>
              </p:cNvPr>
              <p:cNvGraphicFramePr>
                <a:graphicFrameLocks noGrp="1"/>
              </p:cNvGraphicFramePr>
              <p:nvPr>
                <p:extLst>
                  <p:ext uri="{D42A27DB-BD31-4B8C-83A1-F6EECF244321}">
                    <p14:modId xmlns:p14="http://schemas.microsoft.com/office/powerpoint/2010/main" val="1723478832"/>
                  </p:ext>
                </p:extLst>
              </p:nvPr>
            </p:nvGraphicFramePr>
            <p:xfrm>
              <a:off x="3397706" y="4502319"/>
              <a:ext cx="753295" cy="2676296"/>
            </p:xfrm>
            <a:graphic>
              <a:graphicData uri="http://schemas.openxmlformats.org/drawingml/2006/table">
                <a:tbl>
                  <a:tblPr firstRow="1" bandRow="1">
                    <a:tableStyleId>{ED083AE6-46FA-4A59-8FB0-9F97EB10719F}</a:tableStyleId>
                  </a:tblPr>
                  <a:tblGrid>
                    <a:gridCol w="753295">
                      <a:extLst>
                        <a:ext uri="{9D8B030D-6E8A-4147-A177-3AD203B41FA5}">
                          <a16:colId xmlns:a16="http://schemas.microsoft.com/office/drawing/2014/main" val="702646799"/>
                        </a:ext>
                      </a:extLst>
                    </a:gridCol>
                  </a:tblGrid>
                  <a:tr h="382328">
                    <a:tc>
                      <a:txBody>
                        <a:bodyPr/>
                        <a:lstStyle/>
                        <a:p>
                          <a:endParaRPr lang="zh-CN"/>
                        </a:p>
                      </a:txBody>
                      <a:tcPr marL="90000">
                        <a:blipFill>
                          <a:blip r:embed="rId4"/>
                          <a:stretch>
                            <a:fillRect l="-1667" t="-3333" r="-3333" b="-610000"/>
                          </a:stretch>
                        </a:blipFill>
                      </a:tcPr>
                    </a:tc>
                    <a:extLst>
                      <a:ext uri="{0D108BD9-81ED-4DB2-BD59-A6C34878D82A}">
                        <a16:rowId xmlns:a16="http://schemas.microsoft.com/office/drawing/2014/main" val="625135818"/>
                      </a:ext>
                    </a:extLst>
                  </a:tr>
                  <a:tr h="382328">
                    <a:tc>
                      <a:txBody>
                        <a:bodyPr/>
                        <a:lstStyle/>
                        <a:p>
                          <a:endParaRPr lang="zh-CN"/>
                        </a:p>
                      </a:txBody>
                      <a:tcPr marL="90000">
                        <a:blipFill>
                          <a:blip r:embed="rId4"/>
                          <a:stretch>
                            <a:fillRect l="-1667" t="-100000" r="-3333" b="-490323"/>
                          </a:stretch>
                        </a:blipFill>
                      </a:tcPr>
                    </a:tc>
                    <a:extLst>
                      <a:ext uri="{0D108BD9-81ED-4DB2-BD59-A6C34878D82A}">
                        <a16:rowId xmlns:a16="http://schemas.microsoft.com/office/drawing/2014/main" val="2967152963"/>
                      </a:ext>
                    </a:extLst>
                  </a:tr>
                  <a:tr h="382328">
                    <a:tc>
                      <a:txBody>
                        <a:bodyPr/>
                        <a:lstStyle/>
                        <a:p>
                          <a:endParaRPr lang="zh-CN"/>
                        </a:p>
                      </a:txBody>
                      <a:tcPr marL="90000">
                        <a:blipFill>
                          <a:blip r:embed="rId4"/>
                          <a:stretch>
                            <a:fillRect l="-1667" t="-206667" r="-3333" b="-406667"/>
                          </a:stretch>
                        </a:blipFill>
                      </a:tcPr>
                    </a:tc>
                    <a:extLst>
                      <a:ext uri="{0D108BD9-81ED-4DB2-BD59-A6C34878D82A}">
                        <a16:rowId xmlns:a16="http://schemas.microsoft.com/office/drawing/2014/main" val="3467816205"/>
                      </a:ext>
                    </a:extLst>
                  </a:tr>
                  <a:tr h="1146984">
                    <a:tc>
                      <a:txBody>
                        <a:bodyPr/>
                        <a:lstStyle/>
                        <a:p>
                          <a:pPr algn="r"/>
                          <a:endParaRPr lang="en-US" sz="1600" b="0">
                            <a:latin typeface="Times New Roman" panose="02020603050405020304" pitchFamily="18" charset="0"/>
                            <a:cs typeface="Times New Roman" panose="02020603050405020304" pitchFamily="18" charset="0"/>
                          </a:endParaRPr>
                        </a:p>
                      </a:txBody>
                      <a:tcPr marL="90000">
                        <a:noFill/>
                      </a:tcPr>
                    </a:tc>
                    <a:extLst>
                      <a:ext uri="{0D108BD9-81ED-4DB2-BD59-A6C34878D82A}">
                        <a16:rowId xmlns:a16="http://schemas.microsoft.com/office/drawing/2014/main" val="2583898332"/>
                      </a:ext>
                    </a:extLst>
                  </a:tr>
                  <a:tr h="382328">
                    <a:tc>
                      <a:txBody>
                        <a:bodyPr/>
                        <a:lstStyle/>
                        <a:p>
                          <a:endParaRPr lang="zh-CN"/>
                        </a:p>
                      </a:txBody>
                      <a:tcPr marL="90000">
                        <a:blipFill>
                          <a:blip r:embed="rId4"/>
                          <a:stretch>
                            <a:fillRect l="-1667" t="-610000" r="-3333" b="-3333"/>
                          </a:stretch>
                        </a:blipFill>
                      </a:tcPr>
                    </a:tc>
                    <a:extLst>
                      <a:ext uri="{0D108BD9-81ED-4DB2-BD59-A6C34878D82A}">
                        <a16:rowId xmlns:a16="http://schemas.microsoft.com/office/drawing/2014/main" val="3062162951"/>
                      </a:ext>
                    </a:extLst>
                  </a:tr>
                </a:tbl>
              </a:graphicData>
            </a:graphic>
          </p:graphicFrame>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D46B41A2-74AC-9B44-8F06-B20E7F26A159}"/>
                  </a:ext>
                </a:extLst>
              </p:cNvPr>
              <p:cNvSpPr txBox="1"/>
              <p:nvPr/>
            </p:nvSpPr>
            <p:spPr bwMode="auto">
              <a:xfrm>
                <a:off x="1005392" y="5201924"/>
                <a:ext cx="2371513" cy="798745"/>
              </a:xfrm>
              <a:prstGeom prst="rect">
                <a:avLst/>
              </a:prstGeom>
              <a:noFill/>
              <a:ln w="9525" algn="ctr">
                <a:noFill/>
                <a:miter lim="800000"/>
                <a:headEnd/>
                <a:tailEnd/>
              </a:ln>
              <a:effectLst/>
            </p:spPr>
            <p:txBody>
              <a:bodyPr wrap="square">
                <a:spAutoFit/>
              </a:bodyPr>
              <a:lstStyle/>
              <a:p>
                <a:pPr>
                  <a:lnSpc>
                    <a:spcPct val="120000"/>
                  </a:lnSpc>
                </a:pPr>
                <a:r>
                  <a:rPr lang="en-US" altLang="zh-CN" sz="2000" b="0" dirty="0">
                    <a:solidFill>
                      <a:prstClr val="black"/>
                    </a:solidFill>
                    <a:latin typeface="Times New Roman" panose="02020603050405020304" pitchFamily="18" charset="0"/>
                    <a:cs typeface="Times New Roman" panose="02020603050405020304" pitchFamily="18" charset="0"/>
                  </a:rPr>
                  <a:t>SSPPR vector </a:t>
                </a:r>
                <a14:m>
                  <m:oMath xmlns:m="http://schemas.openxmlformats.org/officeDocument/2006/math">
                    <m:sSub>
                      <m:sSubPr>
                        <m:ctrlPr>
                          <a:rPr lang="en-US" altLang="zh-CN" sz="2000" b="1" i="1" dirty="0">
                            <a:solidFill>
                              <a:srgbClr val="005AAA"/>
                            </a:solidFill>
                            <a:latin typeface="Cambria Math" panose="02040503050406030204" pitchFamily="18" charset="0"/>
                          </a:rPr>
                        </m:ctrlPr>
                      </m:sSubPr>
                      <m:e>
                        <m:acc>
                          <m:accPr>
                            <m:chr m:val="⃗"/>
                            <m:ctrlPr>
                              <a:rPr lang="en-US" altLang="zh-CN" sz="2000" b="1" i="1" dirty="0">
                                <a:solidFill>
                                  <a:srgbClr val="005AAA"/>
                                </a:solidFill>
                                <a:latin typeface="Cambria Math" panose="02040503050406030204" pitchFamily="18" charset="0"/>
                              </a:rPr>
                            </m:ctrlPr>
                          </m:accPr>
                          <m:e>
                            <m:r>
                              <a:rPr lang="en-US" altLang="zh-CN" sz="2000" b="1" i="1" dirty="0">
                                <a:solidFill>
                                  <a:srgbClr val="005AAA"/>
                                </a:solidFill>
                                <a:latin typeface="Cambria Math" panose="02040503050406030204" pitchFamily="18" charset="0"/>
                              </a:rPr>
                              <m:t>𝝅</m:t>
                            </m:r>
                          </m:e>
                        </m:acc>
                      </m:e>
                      <m:sub>
                        <m:r>
                          <a:rPr lang="en-US" altLang="zh-CN" sz="2000" b="1" i="1" dirty="0">
                            <a:solidFill>
                              <a:srgbClr val="005AAA"/>
                            </a:solidFill>
                            <a:latin typeface="Cambria Math" panose="02040503050406030204" pitchFamily="18" charset="0"/>
                          </a:rPr>
                          <m:t>𝒔</m:t>
                        </m:r>
                      </m:sub>
                    </m:sSub>
                  </m:oMath>
                </a14:m>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w.r.t source node </a:t>
                </a:r>
                <a14:m>
                  <m:oMath xmlns:m="http://schemas.openxmlformats.org/officeDocument/2006/math">
                    <m:r>
                      <a:rPr lang="en-US" b="1" i="1">
                        <a:latin typeface="Cambria Math" panose="02040503050406030204" pitchFamily="18" charset="0"/>
                        <a:cs typeface="Times New Roman" panose="02020603050405020304" pitchFamily="18" charset="0"/>
                      </a:rPr>
                      <m:t>𝒔</m:t>
                    </m:r>
                  </m:oMath>
                </a14:m>
                <a:endParaRPr lang="en-US" b="1">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D46B41A2-74AC-9B44-8F06-B20E7F26A159}"/>
                  </a:ext>
                </a:extLst>
              </p:cNvPr>
              <p:cNvSpPr txBox="1">
                <a:spLocks noRot="1" noChangeAspect="1" noMove="1" noResize="1" noEditPoints="1" noAdjustHandles="1" noChangeArrowheads="1" noChangeShapeType="1" noTextEdit="1"/>
              </p:cNvSpPr>
              <p:nvPr/>
            </p:nvSpPr>
            <p:spPr bwMode="auto">
              <a:xfrm>
                <a:off x="1005392" y="5201924"/>
                <a:ext cx="2371513" cy="798745"/>
              </a:xfrm>
              <a:prstGeom prst="rect">
                <a:avLst/>
              </a:prstGeom>
              <a:blipFill>
                <a:blip r:embed="rId5"/>
                <a:stretch>
                  <a:fillRect l="-3209" b="-125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F71C4A6-35C0-1449-984F-FB3D773E9A8A}"/>
                  </a:ext>
                </a:extLst>
              </p:cNvPr>
              <p:cNvSpPr txBox="1"/>
              <p:nvPr/>
            </p:nvSpPr>
            <p:spPr bwMode="auto">
              <a:xfrm>
                <a:off x="3608146" y="5840467"/>
                <a:ext cx="491370" cy="720080"/>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prstClr val="black"/>
                          </a:solidFill>
                          <a:latin typeface="Cambria Math" panose="02040503050406030204" pitchFamily="18" charset="0"/>
                        </a:rPr>
                        <m:t>…</m:t>
                      </m:r>
                    </m:oMath>
                  </m:oMathPara>
                </a14:m>
                <a:endParaRPr lang="en-US" b="1" dirty="0">
                  <a:solidFill>
                    <a:prstClr val="black"/>
                  </a:solidFill>
                </a:endParaRPr>
              </a:p>
            </p:txBody>
          </p:sp>
        </mc:Choice>
        <mc:Fallback xmlns="">
          <p:sp>
            <p:nvSpPr>
              <p:cNvPr id="45" name="文本框 44">
                <a:extLst>
                  <a:ext uri="{FF2B5EF4-FFF2-40B4-BE49-F238E27FC236}">
                    <a16:creationId xmlns:a16="http://schemas.microsoft.com/office/drawing/2014/main" id="{FF71C4A6-35C0-1449-984F-FB3D773E9A8A}"/>
                  </a:ext>
                </a:extLst>
              </p:cNvPr>
              <p:cNvSpPr txBox="1">
                <a:spLocks noRot="1" noChangeAspect="1" noMove="1" noResize="1" noEditPoints="1" noAdjustHandles="1" noChangeArrowheads="1" noChangeShapeType="1" noTextEdit="1"/>
              </p:cNvSpPr>
              <p:nvPr/>
            </p:nvSpPr>
            <p:spPr bwMode="auto">
              <a:xfrm>
                <a:off x="3608146" y="5840467"/>
                <a:ext cx="491370" cy="720080"/>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AutoShape 10">
                <a:extLst>
                  <a:ext uri="{FF2B5EF4-FFF2-40B4-BE49-F238E27FC236}">
                    <a16:creationId xmlns:a16="http://schemas.microsoft.com/office/drawing/2014/main" id="{9ABAF07E-62AA-E747-8A7C-CF12873B420C}"/>
                  </a:ext>
                </a:extLst>
              </p:cNvPr>
              <p:cNvSpPr>
                <a:spLocks noChangeArrowheads="1"/>
              </p:cNvSpPr>
              <p:nvPr/>
            </p:nvSpPr>
            <p:spPr bwMode="gray">
              <a:xfrm>
                <a:off x="5182195" y="4103018"/>
                <a:ext cx="8496944" cy="3326258"/>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20000"/>
                  </a:lnSpc>
                  <a:spcBef>
                    <a:spcPts val="300"/>
                  </a:spcBef>
                  <a:buSzPct val="80000"/>
                  <a:buFont typeface="Wingdings" pitchFamily="2" charset="2"/>
                  <a:buChar char="Ø"/>
                  <a:defRPr/>
                </a:pPr>
                <a:r>
                  <a:rPr lang="en-US" altLang="zh-CN" sz="21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SSPPR Queries: </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given a source node </a:t>
                </a:r>
                <a14:m>
                  <m:oMath xmlns:m="http://schemas.openxmlformats.org/officeDocument/2006/math">
                    <m:r>
                      <a:rPr lang="en-US" altLang="zh-CN" sz="2100" b="0" i="1" dirty="0">
                        <a:latin typeface="Cambria Math" panose="02040503050406030204" pitchFamily="18" charset="0"/>
                        <a:ea typeface="楷体" panose="02010609060101010101" pitchFamily="49" charset="-122"/>
                        <a:cs typeface="Times New Roman" panose="02020603050405020304" pitchFamily="18" charset="0"/>
                      </a:rPr>
                      <m:t>𝑠</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the SSPPR query aims to return the SSPPR vector </a:t>
                </a:r>
                <a14:m>
                  <m:oMath xmlns:m="http://schemas.openxmlformats.org/officeDocument/2006/math">
                    <m:sSub>
                      <m:sSubPr>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sz="2100" i="1" dirty="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 (i.e., </a:t>
                </a:r>
                <a:r>
                  <a:rPr lang="en-US" altLang="zh-CN" sz="2100" b="1" dirty="0">
                    <a:latin typeface="Times New Roman" panose="02020603050405020304" pitchFamily="18" charset="0"/>
                    <a:ea typeface="楷体" panose="02010609060101010101" pitchFamily="49" charset="-122"/>
                    <a:cs typeface="Times New Roman" panose="02020603050405020304" pitchFamily="18" charset="0"/>
                  </a:rPr>
                  <a:t>the PPR of each node on the graph w.r.t </a:t>
                </a:r>
                <a14:m>
                  <m:oMath xmlns:m="http://schemas.openxmlformats.org/officeDocument/2006/math">
                    <m:r>
                      <a:rPr lang="en-US" altLang="zh-CN" sz="2100" b="1" i="1" dirty="0">
                        <a:latin typeface="Cambria Math" panose="02040503050406030204" pitchFamily="18" charset="0"/>
                        <a:ea typeface="楷体" panose="02010609060101010101" pitchFamily="49" charset="-122"/>
                        <a:cs typeface="Times New Roman" panose="02020603050405020304" pitchFamily="18" charset="0"/>
                      </a:rPr>
                      <m:t>𝒔</m:t>
                    </m:r>
                  </m:oMath>
                </a14:m>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Approximate </a:t>
                </a:r>
                <a14:m>
                  <m:oMath xmlns:m="http://schemas.openxmlformats.org/officeDocument/2006/math">
                    <m:sSub>
                      <m:sSubPr>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dirty="0">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i="1" dirty="0">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dirty="0">
                    <a:latin typeface="Times New Roman" panose="02020603050405020304" pitchFamily="18" charset="0"/>
                    <a:ea typeface="楷体" panose="02010609060101010101" pitchFamily="49" charset="-122"/>
                    <a:cs typeface="Times New Roman" panose="02020603050405020304" pitchFamily="18" charset="0"/>
                  </a:rPr>
                  <a:t> by </a:t>
                </a:r>
                <a14:m>
                  <m:oMath xmlns:m="http://schemas.openxmlformats.org/officeDocument/2006/math">
                    <m:sSub>
                      <m:sSubPr>
                        <m:ctrlPr>
                          <a:rPr lang="en-US" altLang="zh-CN"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sub>
                    </m:sSub>
                    <m:r>
                      <a:rPr lang="en-US" altLang="zh-CN"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 </m:t>
                    </m:r>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with </a:t>
                </a:r>
                <a14:m>
                  <m:oMath xmlns:m="http://schemas.openxmlformats.org/officeDocument/2006/math">
                    <m:sSub>
                      <m:sSubPr>
                        <m:ctrlP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ℓ</m:t>
                        </m:r>
                      </m:e>
                      <m:sub>
                        <m: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𝟏</m:t>
                        </m:r>
                      </m:sub>
                    </m:sSub>
                  </m:oMath>
                </a14:m>
                <a:r>
                  <a:rPr lang="en-US" altLang="zh-CN"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-error </a:t>
                </a:r>
                <a14:m>
                  <m:oMath xmlns:m="http://schemas.openxmlformats.org/officeDocument/2006/math">
                    <m: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𝜺</m:t>
                    </m:r>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a:p>
                <a:pPr marL="17100" lvl="1" algn="ctr" eaLnBrk="0" hangingPunct="0">
                  <a:lnSpc>
                    <a:spcPct val="120000"/>
                  </a:lnSpc>
                  <a:spcBef>
                    <a:spcPts val="300"/>
                  </a:spcBef>
                  <a:buSzPct val="80000"/>
                  <a:defRPr/>
                </a:pPr>
                <a14:m>
                  <m:oMath xmlns:m="http://schemas.openxmlformats.org/officeDocument/2006/math">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d>
                          <m:dPr>
                            <m:begChr m:val="‖"/>
                            <m:end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e>
                        </m:d>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sub>
                    </m:s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nary>
                      <m:naryPr>
                        <m:chr m:val="∑"/>
                        <m:supHide m:val="on"/>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naryPr>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𝑉</m:t>
                        </m:r>
                      </m:sub>
                      <m:sup/>
                      <m:e>
                        <m:d>
                          <m:dPr>
                            <m:begChr m:val="|"/>
                            <m:end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d>
                              <m:d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e>
                            </m:d>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e>
                        </m:d>
                      </m:e>
                    </m:nary>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𝜀</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lnSpc>
                    <a:spcPct val="120000"/>
                  </a:lnSpc>
                  <a:spcBef>
                    <a:spcPts val="300"/>
                  </a:spcBef>
                  <a:buSzPct val="80000"/>
                  <a:defRPr/>
                </a:pPr>
                <a:endParaRPr lang="en-US" altLang="zh-CN" sz="6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Arial" panose="020B0604020202020204" pitchFamily="34" charset="0"/>
                  <a:buChar char="•"/>
                  <a:defRPr/>
                </a:pP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Approximate </a:t>
                </a:r>
                <a14:m>
                  <m:oMath xmlns:m="http://schemas.openxmlformats.org/officeDocument/2006/math">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by </a:t>
                </a:r>
                <a14:m>
                  <m:oMath xmlns:m="http://schemas.openxmlformats.org/officeDocument/2006/math">
                    <m:sSub>
                      <m:sSubPr>
                        <m:ctrlPr>
                          <a:rPr lang="en-US" altLang="zh-CN"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sz="21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sz="2100"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𝝅</m:t>
                            </m:r>
                          </m:e>
                        </m:acc>
                      </m:e>
                      <m:sub>
                        <m:r>
                          <a:rPr lang="en-US" altLang="zh-CN" b="1" i="1" dirty="0">
                            <a:solidFill>
                              <a:srgbClr val="005AAA"/>
                            </a:solidFill>
                            <a:latin typeface="Cambria Math" panose="02040503050406030204" pitchFamily="18" charset="0"/>
                            <a:ea typeface="楷体" panose="02010609060101010101" pitchFamily="49" charset="-122"/>
                            <a:cs typeface="Times New Roman" panose="02020603050405020304" pitchFamily="18" charset="0"/>
                          </a:rPr>
                          <m:t>𝒔</m:t>
                        </m:r>
                      </m:sub>
                    </m:sSub>
                  </m:oMath>
                </a14:m>
                <a:r>
                  <a:rPr lang="en-US" altLang="zh-CN"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with </a:t>
                </a:r>
                <a:r>
                  <a:rPr lang="en-US" altLang="zh-CN"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normalized additive error </a:t>
                </a:r>
                <a14:m>
                  <m:oMath xmlns:m="http://schemas.openxmlformats.org/officeDocument/2006/math">
                    <m:sSub>
                      <m:sSubPr>
                        <m:ctrlP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𝒓</m:t>
                        </m:r>
                      </m:e>
                      <m:sub>
                        <m:r>
                          <a:rPr lang="en-US" altLang="zh-CN" b="1"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𝒎𝒂𝒙</m:t>
                        </m:r>
                      </m:sub>
                    </m:sSub>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p>
              <a:p>
                <a:pPr marL="17100" lvl="1" algn="ctr" eaLnBrk="0" hangingPunct="0">
                  <a:spcBef>
                    <a:spcPts val="300"/>
                  </a:spcBef>
                  <a:buSzPct val="80000"/>
                  <a:defRPr/>
                </a:pPr>
                <a14:m>
                  <m:oMath xmlns:m="http://schemas.openxmlformats.org/officeDocument/2006/math">
                    <m:d>
                      <m:dPr>
                        <m:begChr m:val="|"/>
                        <m:end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d>
                              <m:d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e>
                            </m:d>
                          </m:num>
                          <m:den>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den>
                        </m:f>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acc>
                                  <m:accPr>
                                    <m:chr m:val="̂"/>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𝜋</m:t>
                                    </m:r>
                                  </m:e>
                                </m:acc>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𝑠</m:t>
                                </m:r>
                              </m:sub>
                            </m:s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𝑢</m:t>
                            </m:r>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den>
                        </m:f>
                      </m:e>
                    </m:d>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𝑟</m:t>
                        </m:r>
                      </m:e>
                      <m: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𝑚𝑎𝑥</m:t>
                        </m:r>
                      </m:sub>
                    </m:sSub>
                    <m:r>
                      <a:rPr lang="en-US" altLang="zh-CN"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p>
              <a:p>
                <a:pPr marL="17100" lvl="1" eaLnBrk="0" hangingPunct="0">
                  <a:spcBef>
                    <a:spcPts val="300"/>
                  </a:spcBef>
                  <a:buSzPct val="80000"/>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      holds for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each node </a:t>
                </a:r>
                <a14:m>
                  <m:oMath xmlns:m="http://schemas.openxmlformats.org/officeDocument/2006/math">
                    <m:r>
                      <a:rPr lang="en-US" altLang="zh-CN" i="1" dirty="0">
                        <a:latin typeface="Cambria Math" panose="02040503050406030204" pitchFamily="18" charset="0"/>
                        <a:ea typeface="楷体" panose="02010609060101010101" pitchFamily="49" charset="-122"/>
                        <a:cs typeface="Times New Roman" panose="02020603050405020304" pitchFamily="18" charset="0"/>
                      </a:rPr>
                      <m:t>𝑢</m:t>
                    </m:r>
                  </m:oMath>
                </a14:m>
                <a:r>
                  <a:rPr lang="en-US" altLang="zh-CN"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on the graph. </a:t>
                </a:r>
              </a:p>
              <a:p>
                <a:pPr marL="17100" lvl="1" eaLnBrk="0" hangingPunct="0">
                  <a:lnSpc>
                    <a:spcPct val="120000"/>
                  </a:lnSpc>
                  <a:spcBef>
                    <a:spcPts val="300"/>
                  </a:spcBef>
                  <a:buSzPct val="80000"/>
                  <a:defRPr/>
                </a:pPr>
                <a:endParaRPr lang="en-US" altLang="zh-CN" sz="2100" dirty="0">
                  <a:latin typeface="Times New Roman" panose="02020603050405020304" pitchFamily="18" charset="0"/>
                  <a:ea typeface="楷体" panose="02010609060101010101" pitchFamily="49" charset="-122"/>
                  <a:cs typeface="Times New Roman" panose="02020603050405020304" pitchFamily="18" charset="0"/>
                </a:endParaRPr>
              </a:p>
              <a:p>
                <a:pPr marL="17100" lvl="1" eaLnBrk="0" hangingPunct="0">
                  <a:lnSpc>
                    <a:spcPct val="120000"/>
                  </a:lnSpc>
                  <a:spcBef>
                    <a:spcPts val="300"/>
                  </a:spcBef>
                  <a:buSzPct val="80000"/>
                  <a:defRPr/>
                </a:pPr>
                <a:endParaRPr lang="en-US" altLang="zh-CN" sz="6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6" name="AutoShape 10">
                <a:extLst>
                  <a:ext uri="{FF2B5EF4-FFF2-40B4-BE49-F238E27FC236}">
                    <a16:creationId xmlns:a16="http://schemas.microsoft.com/office/drawing/2014/main" id="{9ABAF07E-62AA-E747-8A7C-CF12873B420C}"/>
                  </a:ext>
                </a:extLst>
              </p:cNvPr>
              <p:cNvSpPr>
                <a:spLocks noRot="1" noChangeAspect="1" noMove="1" noResize="1" noEditPoints="1" noAdjustHandles="1" noChangeArrowheads="1" noChangeShapeType="1" noTextEdit="1"/>
              </p:cNvSpPr>
              <p:nvPr/>
            </p:nvSpPr>
            <p:spPr bwMode="gray">
              <a:xfrm>
                <a:off x="5182195" y="4103018"/>
                <a:ext cx="8496944" cy="3326258"/>
              </a:xfrm>
              <a:prstGeom prst="roundRect">
                <a:avLst>
                  <a:gd name="adj" fmla="val 0"/>
                </a:avLst>
              </a:prstGeom>
              <a:blipFill>
                <a:blip r:embed="rId7"/>
                <a:stretch>
                  <a:fillRect l="-149" b="-760"/>
                </a:stretch>
              </a:blipFill>
              <a:ln w="9525">
                <a:noFill/>
                <a:round/>
                <a:headEnd/>
                <a:tailEnd/>
              </a:ln>
              <a:effectLst/>
            </p:spPr>
            <p:txBody>
              <a:bodyPr/>
              <a:lstStyle/>
              <a:p>
                <a:r>
                  <a:rPr lang="en-US">
                    <a:noFill/>
                  </a:rPr>
                  <a:t> </a:t>
                </a:r>
              </a:p>
            </p:txBody>
          </p:sp>
        </mc:Fallback>
      </mc:AlternateContent>
      <p:grpSp>
        <p:nvGrpSpPr>
          <p:cNvPr id="47" name="组合 46">
            <a:extLst>
              <a:ext uri="{FF2B5EF4-FFF2-40B4-BE49-F238E27FC236}">
                <a16:creationId xmlns:a16="http://schemas.microsoft.com/office/drawing/2014/main" id="{DA124DD8-4C02-8246-BC76-A768AF33CE96}"/>
              </a:ext>
            </a:extLst>
          </p:cNvPr>
          <p:cNvGrpSpPr/>
          <p:nvPr/>
        </p:nvGrpSpPr>
        <p:grpSpPr>
          <a:xfrm>
            <a:off x="1311602" y="1726754"/>
            <a:ext cx="3240361" cy="1800200"/>
            <a:chOff x="1077738" y="4535066"/>
            <a:chExt cx="3368471" cy="2041667"/>
          </a:xfrm>
        </p:grpSpPr>
        <p:grpSp>
          <p:nvGrpSpPr>
            <p:cNvPr id="48" name="组合 47">
              <a:extLst>
                <a:ext uri="{FF2B5EF4-FFF2-40B4-BE49-F238E27FC236}">
                  <a16:creationId xmlns:a16="http://schemas.microsoft.com/office/drawing/2014/main" id="{8EC8AA91-D0EB-4E47-9982-0ABB12F2ED8B}"/>
                </a:ext>
              </a:extLst>
            </p:cNvPr>
            <p:cNvGrpSpPr/>
            <p:nvPr/>
          </p:nvGrpSpPr>
          <p:grpSpPr>
            <a:xfrm>
              <a:off x="1077738" y="4824319"/>
              <a:ext cx="3153805" cy="1752414"/>
              <a:chOff x="1221755" y="4942892"/>
              <a:chExt cx="2952328" cy="1608398"/>
            </a:xfrm>
          </p:grpSpPr>
          <p:sp>
            <p:nvSpPr>
              <p:cNvPr id="58" name="椭圆 57">
                <a:extLst>
                  <a:ext uri="{FF2B5EF4-FFF2-40B4-BE49-F238E27FC236}">
                    <a16:creationId xmlns:a16="http://schemas.microsoft.com/office/drawing/2014/main" id="{85B847BB-5D39-8447-9D91-228BF90E8C35}"/>
                  </a:ext>
                </a:extLst>
              </p:cNvPr>
              <p:cNvSpPr/>
              <p:nvPr/>
            </p:nvSpPr>
            <p:spPr bwMode="auto">
              <a:xfrm>
                <a:off x="1580059" y="5857930"/>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59" name="椭圆 58">
                <a:extLst>
                  <a:ext uri="{FF2B5EF4-FFF2-40B4-BE49-F238E27FC236}">
                    <a16:creationId xmlns:a16="http://schemas.microsoft.com/office/drawing/2014/main" id="{647156DB-4DBF-D74A-9E24-2627C83D2933}"/>
                  </a:ext>
                </a:extLst>
              </p:cNvPr>
              <p:cNvSpPr/>
              <p:nvPr/>
            </p:nvSpPr>
            <p:spPr bwMode="auto">
              <a:xfrm>
                <a:off x="3132848" y="5629007"/>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0" name="椭圆 59">
                <a:extLst>
                  <a:ext uri="{FF2B5EF4-FFF2-40B4-BE49-F238E27FC236}">
                    <a16:creationId xmlns:a16="http://schemas.microsoft.com/office/drawing/2014/main" id="{CCC4783C-593B-C14C-80BD-FE55B2541866}"/>
                  </a:ext>
                </a:extLst>
              </p:cNvPr>
              <p:cNvSpPr/>
              <p:nvPr/>
            </p:nvSpPr>
            <p:spPr bwMode="auto">
              <a:xfrm>
                <a:off x="3473389"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1" name="椭圆 60">
                <a:extLst>
                  <a:ext uri="{FF2B5EF4-FFF2-40B4-BE49-F238E27FC236}">
                    <a16:creationId xmlns:a16="http://schemas.microsoft.com/office/drawing/2014/main" id="{0BCC11B8-9D17-D148-94B1-8E463FE620F4}"/>
                  </a:ext>
                </a:extLst>
              </p:cNvPr>
              <p:cNvSpPr/>
              <p:nvPr/>
            </p:nvSpPr>
            <p:spPr bwMode="auto">
              <a:xfrm>
                <a:off x="3977445" y="5590964"/>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2" name="椭圆 61">
                <a:extLst>
                  <a:ext uri="{FF2B5EF4-FFF2-40B4-BE49-F238E27FC236}">
                    <a16:creationId xmlns:a16="http://schemas.microsoft.com/office/drawing/2014/main" id="{877ABF39-843F-AD4B-A001-9DBD876D0FCC}"/>
                  </a:ext>
                </a:extLst>
              </p:cNvPr>
              <p:cNvSpPr/>
              <p:nvPr/>
            </p:nvSpPr>
            <p:spPr bwMode="auto">
              <a:xfrm>
                <a:off x="3283789" y="494289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3" name="直线连接符 62">
                <a:extLst>
                  <a:ext uri="{FF2B5EF4-FFF2-40B4-BE49-F238E27FC236}">
                    <a16:creationId xmlns:a16="http://schemas.microsoft.com/office/drawing/2014/main" id="{72D9ED41-3D8B-AD48-A1D0-4CC62B339E08}"/>
                  </a:ext>
                </a:extLst>
              </p:cNvPr>
              <p:cNvCxnSpPr>
                <a:cxnSpLocks/>
                <a:stCxn id="67" idx="7"/>
                <a:endCxn id="62" idx="2"/>
              </p:cNvCxnSpPr>
              <p:nvPr/>
            </p:nvCxnSpPr>
            <p:spPr bwMode="auto">
              <a:xfrm>
                <a:off x="2421271" y="5019117"/>
                <a:ext cx="862518" cy="24877"/>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64" name="椭圆 63">
                <a:extLst>
                  <a:ext uri="{FF2B5EF4-FFF2-40B4-BE49-F238E27FC236}">
                    <a16:creationId xmlns:a16="http://schemas.microsoft.com/office/drawing/2014/main" id="{576F5562-58C0-1340-869F-8A497562EEC7}"/>
                  </a:ext>
                </a:extLst>
              </p:cNvPr>
              <p:cNvSpPr/>
              <p:nvPr/>
            </p:nvSpPr>
            <p:spPr bwMode="auto">
              <a:xfrm>
                <a:off x="1221755" y="5388761"/>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5" name="椭圆 64">
                <a:extLst>
                  <a:ext uri="{FF2B5EF4-FFF2-40B4-BE49-F238E27FC236}">
                    <a16:creationId xmlns:a16="http://schemas.microsoft.com/office/drawing/2014/main" id="{5F4AEA9B-8696-8B40-A658-23A1615261B9}"/>
                  </a:ext>
                </a:extLst>
              </p:cNvPr>
              <p:cNvSpPr/>
              <p:nvPr/>
            </p:nvSpPr>
            <p:spPr bwMode="auto">
              <a:xfrm>
                <a:off x="2874641" y="6349087"/>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6" name="椭圆 65">
                <a:extLst>
                  <a:ext uri="{FF2B5EF4-FFF2-40B4-BE49-F238E27FC236}">
                    <a16:creationId xmlns:a16="http://schemas.microsoft.com/office/drawing/2014/main" id="{A71666BC-EDB2-F84F-B009-0029F6A80058}"/>
                  </a:ext>
                </a:extLst>
              </p:cNvPr>
              <p:cNvSpPr/>
              <p:nvPr/>
            </p:nvSpPr>
            <p:spPr bwMode="auto">
              <a:xfrm>
                <a:off x="2393269" y="6239036"/>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sp>
            <p:nvSpPr>
              <p:cNvPr id="67" name="椭圆 66">
                <a:extLst>
                  <a:ext uri="{FF2B5EF4-FFF2-40B4-BE49-F238E27FC236}">
                    <a16:creationId xmlns:a16="http://schemas.microsoft.com/office/drawing/2014/main" id="{1DDA377C-B485-5E44-A997-716C0AF5AC76}"/>
                  </a:ext>
                </a:extLst>
              </p:cNvPr>
              <p:cNvSpPr/>
              <p:nvPr/>
            </p:nvSpPr>
            <p:spPr bwMode="auto">
              <a:xfrm>
                <a:off x="2253430" y="4989505"/>
                <a:ext cx="196638" cy="202203"/>
              </a:xfrm>
              <a:prstGeom prst="ellipse">
                <a:avLst/>
              </a:prstGeom>
              <a:solidFill>
                <a:srgbClr val="4F81BD"/>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68" name="直线连接符 67">
                <a:extLst>
                  <a:ext uri="{FF2B5EF4-FFF2-40B4-BE49-F238E27FC236}">
                    <a16:creationId xmlns:a16="http://schemas.microsoft.com/office/drawing/2014/main" id="{8B8B6137-78CD-6941-A752-C3B66A6ADD2C}"/>
                  </a:ext>
                </a:extLst>
              </p:cNvPr>
              <p:cNvCxnSpPr>
                <a:cxnSpLocks/>
                <a:stCxn id="67" idx="5"/>
                <a:endCxn id="59" idx="1"/>
              </p:cNvCxnSpPr>
              <p:nvPr/>
            </p:nvCxnSpPr>
            <p:spPr bwMode="auto">
              <a:xfrm>
                <a:off x="2421271" y="5162096"/>
                <a:ext cx="740374" cy="496523"/>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69" name="直线连接符 68">
                <a:extLst>
                  <a:ext uri="{FF2B5EF4-FFF2-40B4-BE49-F238E27FC236}">
                    <a16:creationId xmlns:a16="http://schemas.microsoft.com/office/drawing/2014/main" id="{34F38D3D-1077-9C4E-9043-77EBB0BC6374}"/>
                  </a:ext>
                </a:extLst>
              </p:cNvPr>
              <p:cNvCxnSpPr>
                <a:cxnSpLocks/>
                <a:stCxn id="59" idx="6"/>
                <a:endCxn id="61" idx="2"/>
              </p:cNvCxnSpPr>
              <p:nvPr/>
            </p:nvCxnSpPr>
            <p:spPr bwMode="auto">
              <a:xfrm flipV="1">
                <a:off x="3329486" y="5692066"/>
                <a:ext cx="647959" cy="38043"/>
              </a:xfrm>
              <a:prstGeom prst="line">
                <a:avLst/>
              </a:prstGeom>
              <a:solidFill>
                <a:schemeClr val="accent1"/>
              </a:solidFill>
              <a:ln w="9525" cap="flat" cmpd="sng" algn="ctr">
                <a:solidFill>
                  <a:schemeClr val="tx1"/>
                </a:solidFill>
                <a:prstDash val="solid"/>
                <a:round/>
                <a:headEnd type="none" w="lg" len="lg"/>
                <a:tailEnd type="none" w="med" len="med"/>
              </a:ln>
            </p:spPr>
          </p:cxnSp>
          <p:sp>
            <p:nvSpPr>
              <p:cNvPr id="70" name="椭圆 69">
                <a:extLst>
                  <a:ext uri="{FF2B5EF4-FFF2-40B4-BE49-F238E27FC236}">
                    <a16:creationId xmlns:a16="http://schemas.microsoft.com/office/drawing/2014/main" id="{B2B29DA8-2992-4A4C-B84A-40CC0979E3F8}"/>
                  </a:ext>
                </a:extLst>
              </p:cNvPr>
              <p:cNvSpPr/>
              <p:nvPr/>
            </p:nvSpPr>
            <p:spPr bwMode="auto">
              <a:xfrm>
                <a:off x="3853853" y="6023012"/>
                <a:ext cx="196638" cy="202203"/>
              </a:xfrm>
              <a:prstGeom prst="ellipse">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sz="2000" b="1" i="0" u="none" strike="noStrike" cap="none" normalizeH="0" baseline="0">
                  <a:ln>
                    <a:noFill/>
                  </a:ln>
                  <a:solidFill>
                    <a:srgbClr val="003366"/>
                  </a:solidFill>
                  <a:effectLst/>
                  <a:latin typeface="Arial" panose="020B0604020202020204" pitchFamily="34" charset="0"/>
                  <a:ea typeface="宋体" panose="02010600030101010101" pitchFamily="2" charset="-122"/>
                </a:endParaRPr>
              </a:p>
            </p:txBody>
          </p:sp>
          <p:cxnSp>
            <p:nvCxnSpPr>
              <p:cNvPr id="71" name="直线连接符 70">
                <a:extLst>
                  <a:ext uri="{FF2B5EF4-FFF2-40B4-BE49-F238E27FC236}">
                    <a16:creationId xmlns:a16="http://schemas.microsoft.com/office/drawing/2014/main" id="{198BAE4F-9A0F-1B4D-B118-0B0BBA5973F3}"/>
                  </a:ext>
                </a:extLst>
              </p:cNvPr>
              <p:cNvCxnSpPr>
                <a:cxnSpLocks/>
                <a:stCxn id="59" idx="5"/>
                <a:endCxn id="70" idx="1"/>
              </p:cNvCxnSpPr>
              <p:nvPr/>
            </p:nvCxnSpPr>
            <p:spPr bwMode="auto">
              <a:xfrm>
                <a:off x="3300689" y="5801598"/>
                <a:ext cx="581961" cy="25102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2" name="直线连接符 71">
                <a:extLst>
                  <a:ext uri="{FF2B5EF4-FFF2-40B4-BE49-F238E27FC236}">
                    <a16:creationId xmlns:a16="http://schemas.microsoft.com/office/drawing/2014/main" id="{49CF98D9-BB02-5D4D-AEBD-133BF6CF47AF}"/>
                  </a:ext>
                </a:extLst>
              </p:cNvPr>
              <p:cNvCxnSpPr>
                <a:cxnSpLocks/>
                <a:stCxn id="59" idx="4"/>
                <a:endCxn id="60" idx="1"/>
              </p:cNvCxnSpPr>
              <p:nvPr/>
            </p:nvCxnSpPr>
            <p:spPr bwMode="auto">
              <a:xfrm>
                <a:off x="3231167" y="5831210"/>
                <a:ext cx="271019"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3" name="直线连接符 72">
                <a:extLst>
                  <a:ext uri="{FF2B5EF4-FFF2-40B4-BE49-F238E27FC236}">
                    <a16:creationId xmlns:a16="http://schemas.microsoft.com/office/drawing/2014/main" id="{1812CCB0-4F2E-C548-B0FD-A37BC3682B5E}"/>
                  </a:ext>
                </a:extLst>
              </p:cNvPr>
              <p:cNvCxnSpPr>
                <a:cxnSpLocks/>
                <a:stCxn id="59" idx="3"/>
                <a:endCxn id="65" idx="0"/>
              </p:cNvCxnSpPr>
              <p:nvPr/>
            </p:nvCxnSpPr>
            <p:spPr bwMode="auto">
              <a:xfrm flipH="1">
                <a:off x="2972960" y="5801598"/>
                <a:ext cx="188685" cy="547489"/>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4" name="直线连接符 73">
                <a:extLst>
                  <a:ext uri="{FF2B5EF4-FFF2-40B4-BE49-F238E27FC236}">
                    <a16:creationId xmlns:a16="http://schemas.microsoft.com/office/drawing/2014/main" id="{69F6859C-2A6E-9C4A-A9F7-C966BA5842E7}"/>
                  </a:ext>
                </a:extLst>
              </p:cNvPr>
              <p:cNvCxnSpPr>
                <a:cxnSpLocks/>
                <a:stCxn id="59" idx="3"/>
                <a:endCxn id="66" idx="7"/>
              </p:cNvCxnSpPr>
              <p:nvPr/>
            </p:nvCxnSpPr>
            <p:spPr bwMode="auto">
              <a:xfrm flipH="1">
                <a:off x="2561110" y="5801598"/>
                <a:ext cx="600535" cy="46705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5" name="直线连接符 74">
                <a:extLst>
                  <a:ext uri="{FF2B5EF4-FFF2-40B4-BE49-F238E27FC236}">
                    <a16:creationId xmlns:a16="http://schemas.microsoft.com/office/drawing/2014/main" id="{11A9F56E-CB5E-FC40-9149-481BA7083780}"/>
                  </a:ext>
                </a:extLst>
              </p:cNvPr>
              <p:cNvCxnSpPr>
                <a:cxnSpLocks/>
                <a:stCxn id="67" idx="4"/>
                <a:endCxn id="66" idx="0"/>
              </p:cNvCxnSpPr>
              <p:nvPr/>
            </p:nvCxnSpPr>
            <p:spPr bwMode="auto">
              <a:xfrm>
                <a:off x="2351749" y="5191708"/>
                <a:ext cx="139839" cy="1047328"/>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6" name="直线连接符 75">
                <a:extLst>
                  <a:ext uri="{FF2B5EF4-FFF2-40B4-BE49-F238E27FC236}">
                    <a16:creationId xmlns:a16="http://schemas.microsoft.com/office/drawing/2014/main" id="{EF2EB4A9-0C83-8946-B541-8D277FE6BD90}"/>
                  </a:ext>
                </a:extLst>
              </p:cNvPr>
              <p:cNvCxnSpPr>
                <a:cxnSpLocks/>
                <a:stCxn id="67" idx="2"/>
                <a:endCxn id="64" idx="6"/>
              </p:cNvCxnSpPr>
              <p:nvPr/>
            </p:nvCxnSpPr>
            <p:spPr bwMode="auto">
              <a:xfrm flipH="1">
                <a:off x="1418393" y="5090607"/>
                <a:ext cx="835037" cy="39925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7" name="直线连接符 76">
                <a:extLst>
                  <a:ext uri="{FF2B5EF4-FFF2-40B4-BE49-F238E27FC236}">
                    <a16:creationId xmlns:a16="http://schemas.microsoft.com/office/drawing/2014/main" id="{6996C8B3-948E-DF4C-B6E4-C14F769F9F60}"/>
                  </a:ext>
                </a:extLst>
              </p:cNvPr>
              <p:cNvCxnSpPr>
                <a:cxnSpLocks/>
                <a:stCxn id="67" idx="3"/>
                <a:endCxn id="58" idx="7"/>
              </p:cNvCxnSpPr>
              <p:nvPr/>
            </p:nvCxnSpPr>
            <p:spPr bwMode="auto">
              <a:xfrm flipH="1">
                <a:off x="1747900" y="5162096"/>
                <a:ext cx="534327" cy="725446"/>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8" name="直线连接符 77">
                <a:extLst>
                  <a:ext uri="{FF2B5EF4-FFF2-40B4-BE49-F238E27FC236}">
                    <a16:creationId xmlns:a16="http://schemas.microsoft.com/office/drawing/2014/main" id="{028C2280-1A59-2E4C-A4B8-885553A2600F}"/>
                  </a:ext>
                </a:extLst>
              </p:cNvPr>
              <p:cNvCxnSpPr>
                <a:cxnSpLocks/>
                <a:stCxn id="64" idx="5"/>
                <a:endCxn id="58" idx="1"/>
              </p:cNvCxnSpPr>
              <p:nvPr/>
            </p:nvCxnSpPr>
            <p:spPr bwMode="auto">
              <a:xfrm>
                <a:off x="1389596" y="5561352"/>
                <a:ext cx="219260" cy="326190"/>
              </a:xfrm>
              <a:prstGeom prst="line">
                <a:avLst/>
              </a:prstGeom>
              <a:solidFill>
                <a:schemeClr val="accent1"/>
              </a:solidFill>
              <a:ln w="9525" cap="flat" cmpd="sng" algn="ctr">
                <a:solidFill>
                  <a:schemeClr val="tx1"/>
                </a:solidFill>
                <a:prstDash val="solid"/>
                <a:round/>
                <a:headEnd type="none" w="lg" len="lg"/>
                <a:tailEnd type="none" w="med" len="med"/>
              </a:ln>
            </p:spPr>
          </p:cxnSp>
          <p:cxnSp>
            <p:nvCxnSpPr>
              <p:cNvPr id="79" name="直线连接符 78">
                <a:extLst>
                  <a:ext uri="{FF2B5EF4-FFF2-40B4-BE49-F238E27FC236}">
                    <a16:creationId xmlns:a16="http://schemas.microsoft.com/office/drawing/2014/main" id="{EB2AE703-9FBC-6E46-BA55-889FB5FF7366}"/>
                  </a:ext>
                </a:extLst>
              </p:cNvPr>
              <p:cNvCxnSpPr>
                <a:cxnSpLocks/>
                <a:stCxn id="58" idx="6"/>
                <a:endCxn id="59" idx="2"/>
              </p:cNvCxnSpPr>
              <p:nvPr/>
            </p:nvCxnSpPr>
            <p:spPr bwMode="auto">
              <a:xfrm flipV="1">
                <a:off x="1776697" y="5730109"/>
                <a:ext cx="1356151" cy="228923"/>
              </a:xfrm>
              <a:prstGeom prst="line">
                <a:avLst/>
              </a:prstGeom>
              <a:solidFill>
                <a:schemeClr val="accent1"/>
              </a:solidFill>
              <a:ln w="9525" cap="flat" cmpd="sng" algn="ctr">
                <a:solidFill>
                  <a:schemeClr val="tx1"/>
                </a:solidFill>
                <a:prstDash val="solid"/>
                <a:round/>
                <a:headEnd type="none" w="lg" len="lg"/>
                <a:tailEnd type="none" w="med" len="med"/>
              </a:ln>
            </p:spPr>
          </p:cxnSp>
        </p:gr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5B656E9-D144-2F42-AF8F-C6D94F2E2F44}"/>
                    </a:ext>
                  </a:extLst>
                </p:cNvPr>
                <p:cNvSpPr txBox="1"/>
                <p:nvPr/>
              </p:nvSpPr>
              <p:spPr bwMode="auto">
                <a:xfrm>
                  <a:off x="2088893" y="4535066"/>
                  <a:ext cx="224549"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𝑢</m:t>
                        </m:r>
                      </m:oMath>
                    </m:oMathPara>
                  </a14:m>
                  <a:endParaRPr lang="en-US" dirty="0">
                    <a:solidFill>
                      <a:prstClr val="black"/>
                    </a:solidFill>
                  </a:endParaRPr>
                </a:p>
              </p:txBody>
            </p:sp>
          </mc:Choice>
          <mc:Fallback xmlns="">
            <p:sp>
              <p:nvSpPr>
                <p:cNvPr id="50" name="文本框 49">
                  <a:extLst>
                    <a:ext uri="{FF2B5EF4-FFF2-40B4-BE49-F238E27FC236}">
                      <a16:creationId xmlns:a16="http://schemas.microsoft.com/office/drawing/2014/main" id="{75B656E9-D144-2F42-AF8F-C6D94F2E2F44}"/>
                    </a:ext>
                  </a:extLst>
                </p:cNvPr>
                <p:cNvSpPr txBox="1">
                  <a:spLocks noRot="1" noChangeAspect="1" noMove="1" noResize="1" noEditPoints="1" noAdjustHandles="1" noChangeArrowheads="1" noChangeShapeType="1" noTextEdit="1"/>
                </p:cNvSpPr>
                <p:nvPr/>
              </p:nvSpPr>
              <p:spPr bwMode="auto">
                <a:xfrm>
                  <a:off x="2088893" y="4535066"/>
                  <a:ext cx="224549" cy="307777"/>
                </a:xfrm>
                <a:prstGeom prst="rect">
                  <a:avLst/>
                </a:prstGeom>
                <a:blipFill>
                  <a:blip r:embed="rId8"/>
                  <a:stretch>
                    <a:fillRect l="-17647" r="-17647" b="-43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5F17756-BB35-0345-9794-7834ADF1BD99}"/>
                    </a:ext>
                  </a:extLst>
                </p:cNvPr>
                <p:cNvSpPr txBox="1"/>
                <p:nvPr/>
              </p:nvSpPr>
              <p:spPr bwMode="auto">
                <a:xfrm>
                  <a:off x="4251797" y="5272833"/>
                  <a:ext cx="194412"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𝑠</m:t>
                        </m:r>
                      </m:oMath>
                    </m:oMathPara>
                  </a14:m>
                  <a:endParaRPr lang="en-US" dirty="0">
                    <a:solidFill>
                      <a:prstClr val="black"/>
                    </a:solidFill>
                  </a:endParaRPr>
                </a:p>
              </p:txBody>
            </p:sp>
          </mc:Choice>
          <mc:Fallback xmlns="">
            <p:sp>
              <p:nvSpPr>
                <p:cNvPr id="51" name="文本框 50">
                  <a:extLst>
                    <a:ext uri="{FF2B5EF4-FFF2-40B4-BE49-F238E27FC236}">
                      <a16:creationId xmlns:a16="http://schemas.microsoft.com/office/drawing/2014/main" id="{55F17756-BB35-0345-9794-7834ADF1BD99}"/>
                    </a:ext>
                  </a:extLst>
                </p:cNvPr>
                <p:cNvSpPr txBox="1">
                  <a:spLocks noRot="1" noChangeAspect="1" noMove="1" noResize="1" noEditPoints="1" noAdjustHandles="1" noChangeArrowheads="1" noChangeShapeType="1" noTextEdit="1"/>
                </p:cNvSpPr>
                <p:nvPr/>
              </p:nvSpPr>
              <p:spPr bwMode="auto">
                <a:xfrm>
                  <a:off x="4251797" y="5272833"/>
                  <a:ext cx="194412" cy="307777"/>
                </a:xfrm>
                <a:prstGeom prst="rect">
                  <a:avLst/>
                </a:prstGeom>
                <a:blipFill>
                  <a:blip r:embed="rId9"/>
                  <a:stretch>
                    <a:fillRect l="-12500" r="-6250" b="-4545"/>
                  </a:stretch>
                </a:blipFill>
                <a:ln w="9525" algn="ctr">
                  <a:noFill/>
                  <a:miter lim="800000"/>
                  <a:headEnd/>
                  <a:tailEnd/>
                </a:ln>
                <a:effectLst/>
              </p:spPr>
              <p:txBody>
                <a:bodyPr/>
                <a:lstStyle/>
                <a:p>
                  <a:r>
                    <a:rPr lang="en-US">
                      <a:noFill/>
                    </a:rPr>
                    <a:t> </a:t>
                  </a:r>
                </a:p>
              </p:txBody>
            </p:sp>
          </mc:Fallback>
        </mc:AlternateContent>
        <p:cxnSp>
          <p:nvCxnSpPr>
            <p:cNvPr id="54" name="直线连接符 53">
              <a:extLst>
                <a:ext uri="{FF2B5EF4-FFF2-40B4-BE49-F238E27FC236}">
                  <a16:creationId xmlns:a16="http://schemas.microsoft.com/office/drawing/2014/main" id="{2194D856-3E21-CF4F-8DA7-759A6E72128F}"/>
                </a:ext>
              </a:extLst>
            </p:cNvPr>
            <p:cNvCxnSpPr>
              <a:cxnSpLocks/>
            </p:cNvCxnSpPr>
            <p:nvPr/>
          </p:nvCxnSpPr>
          <p:spPr bwMode="auto">
            <a:xfrm>
              <a:off x="2346215" y="5084694"/>
              <a:ext cx="790900" cy="540982"/>
            </a:xfrm>
            <a:prstGeom prst="line">
              <a:avLst/>
            </a:prstGeom>
            <a:solidFill>
              <a:schemeClr val="accent1"/>
            </a:solidFill>
            <a:ln w="38100" cap="flat" cmpd="sng" algn="ctr">
              <a:solidFill>
                <a:srgbClr val="4F81BD"/>
              </a:solidFill>
              <a:prstDash val="solid"/>
              <a:round/>
              <a:headEnd type="stealth" w="lg" len="lg"/>
              <a:tailEnd type="none" w="med" len="med"/>
            </a:ln>
          </p:spPr>
        </p:cxnSp>
        <p:cxnSp>
          <p:nvCxnSpPr>
            <p:cNvPr id="55" name="直线连接符 54">
              <a:extLst>
                <a:ext uri="{FF2B5EF4-FFF2-40B4-BE49-F238E27FC236}">
                  <a16:creationId xmlns:a16="http://schemas.microsoft.com/office/drawing/2014/main" id="{C1DD0D7A-F157-A548-8475-B58AA54F246E}"/>
                </a:ext>
              </a:extLst>
            </p:cNvPr>
            <p:cNvCxnSpPr>
              <a:cxnSpLocks/>
            </p:cNvCxnSpPr>
            <p:nvPr/>
          </p:nvCxnSpPr>
          <p:spPr bwMode="auto">
            <a:xfrm flipV="1">
              <a:off x="3316410" y="5662117"/>
              <a:ext cx="692178" cy="41449"/>
            </a:xfrm>
            <a:prstGeom prst="line">
              <a:avLst/>
            </a:prstGeom>
            <a:solidFill>
              <a:schemeClr val="accent1"/>
            </a:solidFill>
            <a:ln w="38100" cap="flat" cmpd="sng" algn="ctr">
              <a:solidFill>
                <a:srgbClr val="4F81BD"/>
              </a:solidFill>
              <a:prstDash val="solid"/>
              <a:round/>
              <a:headEnd type="stealth" w="lg" len="lg"/>
              <a:tailEnd type="none" w="med" len="med"/>
            </a:ln>
          </p:spPr>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6C4F751B-0056-CF49-A9B6-1066F2CB343F}"/>
                    </a:ext>
                  </a:extLst>
                </p:cNvPr>
                <p:cNvSpPr txBox="1"/>
                <p:nvPr/>
              </p:nvSpPr>
              <p:spPr bwMode="auto">
                <a:xfrm>
                  <a:off x="3467190" y="5355185"/>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6" name="文本框 55">
                  <a:extLst>
                    <a:ext uri="{FF2B5EF4-FFF2-40B4-BE49-F238E27FC236}">
                      <a16:creationId xmlns:a16="http://schemas.microsoft.com/office/drawing/2014/main" id="{6C4F751B-0056-CF49-A9B6-1066F2CB343F}"/>
                    </a:ext>
                  </a:extLst>
                </p:cNvPr>
                <p:cNvSpPr txBox="1">
                  <a:spLocks noRot="1" noChangeAspect="1" noMove="1" noResize="1" noEditPoints="1" noAdjustHandles="1" noChangeArrowheads="1" noChangeShapeType="1" noTextEdit="1"/>
                </p:cNvSpPr>
                <p:nvPr/>
              </p:nvSpPr>
              <p:spPr bwMode="auto">
                <a:xfrm>
                  <a:off x="3467190" y="5355185"/>
                  <a:ext cx="612925" cy="276999"/>
                </a:xfrm>
                <a:prstGeom prst="rect">
                  <a:avLst/>
                </a:prstGeom>
                <a:blipFill>
                  <a:blip r:embed="rId10"/>
                  <a:stretch>
                    <a:fillRect l="-14894" r="-2128" b="-1904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B37F2975-EE7C-8141-9824-C1ABC2D68103}"/>
                    </a:ext>
                  </a:extLst>
                </p:cNvPr>
                <p:cNvSpPr txBox="1"/>
                <p:nvPr/>
              </p:nvSpPr>
              <p:spPr bwMode="auto">
                <a:xfrm>
                  <a:off x="2719447" y="5101668"/>
                  <a:ext cx="612925" cy="276999"/>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 xmlns:m="http://schemas.openxmlformats.org/officeDocument/2006/math">
                      <m:r>
                        <a:rPr lang="en-US" sz="1800" b="0" i="1" dirty="0">
                          <a:solidFill>
                            <a:srgbClr val="4F81BD"/>
                          </a:solidFill>
                          <a:latin typeface="Cambria Math" panose="02040503050406030204" pitchFamily="18" charset="0"/>
                        </a:rPr>
                        <m:t>1−</m:t>
                      </m:r>
                      <m:r>
                        <a:rPr lang="en-US" sz="1800" b="0" i="1" dirty="0">
                          <a:solidFill>
                            <a:srgbClr val="4F81BD"/>
                          </a:solidFill>
                          <a:latin typeface="Cambria Math" panose="02040503050406030204" pitchFamily="18" charset="0"/>
                        </a:rPr>
                        <m:t>𝛼</m:t>
                      </m:r>
                    </m:oMath>
                  </a14:m>
                  <a:r>
                    <a:rPr lang="en-US" sz="1800" dirty="0">
                      <a:solidFill>
                        <a:srgbClr val="4F81BD"/>
                      </a:solidFill>
                    </a:rPr>
                    <a:t> </a:t>
                  </a:r>
                </a:p>
              </p:txBody>
            </p:sp>
          </mc:Choice>
          <mc:Fallback xmlns="">
            <p:sp>
              <p:nvSpPr>
                <p:cNvPr id="57" name="文本框 56">
                  <a:extLst>
                    <a:ext uri="{FF2B5EF4-FFF2-40B4-BE49-F238E27FC236}">
                      <a16:creationId xmlns:a16="http://schemas.microsoft.com/office/drawing/2014/main" id="{B37F2975-EE7C-8141-9824-C1ABC2D68103}"/>
                    </a:ext>
                  </a:extLst>
                </p:cNvPr>
                <p:cNvSpPr txBox="1">
                  <a:spLocks noRot="1" noChangeAspect="1" noMove="1" noResize="1" noEditPoints="1" noAdjustHandles="1" noChangeArrowheads="1" noChangeShapeType="1" noTextEdit="1"/>
                </p:cNvSpPr>
                <p:nvPr/>
              </p:nvSpPr>
              <p:spPr bwMode="auto">
                <a:xfrm>
                  <a:off x="2719447" y="5101668"/>
                  <a:ext cx="612925" cy="276999"/>
                </a:xfrm>
                <a:prstGeom prst="rect">
                  <a:avLst/>
                </a:prstGeom>
                <a:blipFill>
                  <a:blip r:embed="rId11"/>
                  <a:stretch>
                    <a:fillRect l="-12500" b="-20000"/>
                  </a:stretch>
                </a:blipFill>
                <a:ln w="9525" algn="ctr">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418709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864765" y="661483"/>
            <a:ext cx="8997950" cy="592057"/>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Wide Applications of SSPPR Queries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2050" name="Picture 2" descr="Projects - Big Data Research Laboratory">
            <a:extLst>
              <a:ext uri="{FF2B5EF4-FFF2-40B4-BE49-F238E27FC236}">
                <a16:creationId xmlns:a16="http://schemas.microsoft.com/office/drawing/2014/main" id="{FCBE9827-ED0B-4049-9326-AA10C15BE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677" y="5112495"/>
            <a:ext cx="2601688"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6FDD1DF2-679B-C148-AEDA-5FF8B7E3B9D2}"/>
              </a:ext>
            </a:extLst>
          </p:cNvPr>
          <p:cNvSpPr>
            <a:spLocks noChangeArrowheads="1"/>
          </p:cNvSpPr>
          <p:nvPr/>
        </p:nvSpPr>
        <p:spPr bwMode="gray">
          <a:xfrm>
            <a:off x="1459814" y="1946975"/>
            <a:ext cx="9389134" cy="3452187"/>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30000"/>
              </a:lnSpc>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Local Clustering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[KDD’ 23]. </a:t>
            </a: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30000"/>
              </a:lnSpc>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Point-of-Interest Recommendation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[UMAP’17]</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lnSpc>
                <a:spcPct val="130000"/>
              </a:lnSpc>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Who-To-Follow Recommendation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[WWW’03].</a:t>
            </a: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p>
          <a:p>
            <a:pPr marL="360000" lvl="1" indent="-342900" eaLnBrk="0" hangingPunct="0">
              <a:lnSpc>
                <a:spcPct val="130000"/>
              </a:lnSpc>
              <a:spcBef>
                <a:spcPts val="300"/>
              </a:spcBef>
              <a:buSzPct val="80000"/>
              <a:buFont typeface="Wingdings" pitchFamily="2" charset="2"/>
              <a:buChar char="Ø"/>
              <a:defRPr/>
            </a:pPr>
            <a:r>
              <a:rPr lang="en-US" altLang="zh-CN" sz="2200" dirty="0">
                <a:latin typeface="Times New Roman" panose="02020603050405020304" pitchFamily="18" charset="0"/>
                <a:ea typeface="楷体" panose="02010609060101010101" pitchFamily="49" charset="-122"/>
                <a:cs typeface="Times New Roman" panose="02020603050405020304" pitchFamily="18" charset="0"/>
              </a:rPr>
              <a:t>Graph Representation Learning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[KDD’20, NeurIPS’20, ICLR’19, NeurIPS’04].</a:t>
            </a:r>
          </a:p>
          <a:p>
            <a:pPr marL="360000" lvl="1" indent="-342900" eaLnBrk="0" hangingPunct="0">
              <a:lnSpc>
                <a:spcPct val="130000"/>
              </a:lnSpc>
              <a:spcBef>
                <a:spcPts val="300"/>
              </a:spcBef>
              <a:buSzPct val="80000"/>
              <a:buFont typeface="Wingdings" pitchFamily="2" charset="2"/>
              <a:buChar char="Ø"/>
              <a:defRP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a:p>
            <a:pPr marL="360000" lvl="1" indent="-342900" eaLnBrk="0" hangingPunct="0">
              <a:lnSpc>
                <a:spcPct val="120000"/>
              </a:lnSpc>
              <a:spcBef>
                <a:spcPts val="300"/>
              </a:spcBef>
              <a:buSzPct val="80000"/>
              <a:buFont typeface="Wingdings" pitchFamily="2" charset="2"/>
              <a:buChar char="Ø"/>
              <a:defRPr/>
            </a:pPr>
            <a:endParaRPr lang="en-US" altLang="zh-CN" sz="22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056" name="Picture 8" descr="How to Display Official Follow Button on Your WordPress Website – Vitorials">
            <a:extLst>
              <a:ext uri="{FF2B5EF4-FFF2-40B4-BE49-F238E27FC236}">
                <a16:creationId xmlns:a16="http://schemas.microsoft.com/office/drawing/2014/main" id="{2D1E0893-3B48-014C-9183-67721D111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0747" y="5039122"/>
            <a:ext cx="1581278" cy="1807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Gpsnavigator Pin Blue Color Mock Map Stock Vector (Royalty Free) 569761816  | Shutterstock">
            <a:extLst>
              <a:ext uri="{FF2B5EF4-FFF2-40B4-BE49-F238E27FC236}">
                <a16:creationId xmlns:a16="http://schemas.microsoft.com/office/drawing/2014/main" id="{A00D7DD2-C4E6-E449-A813-DB2F4801A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882"/>
          <a:stretch/>
        </p:blipFill>
        <p:spPr bwMode="auto">
          <a:xfrm>
            <a:off x="5614243" y="5550153"/>
            <a:ext cx="232148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6633"/>
      </p:ext>
    </p:extLst>
  </p:cSld>
  <p:clrMapOvr>
    <a:masterClrMapping/>
  </p:clrMapOvr>
</p:sld>
</file>

<file path=ppt/theme/theme1.xml><?xml version="1.0" encoding="utf-8"?>
<a:theme xmlns:a="http://schemas.openxmlformats.org/drawingml/2006/main" name="CICC IBD">
  <a:themeElements>
    <a:clrScheme name="自定义 1">
      <a:dk1>
        <a:sysClr val="windowText" lastClr="000000"/>
      </a:dk1>
      <a:lt1>
        <a:sysClr val="window" lastClr="FFFFFF"/>
      </a:lt1>
      <a:dk2>
        <a:srgbClr val="1F497D"/>
      </a:dk2>
      <a:lt2>
        <a:srgbClr val="EEECE1"/>
      </a:lt2>
      <a:accent1>
        <a:srgbClr val="CBAA7B"/>
      </a:accent1>
      <a:accent2>
        <a:srgbClr val="BEC0C2"/>
      </a:accent2>
      <a:accent3>
        <a:srgbClr val="C7674B"/>
      </a:accent3>
      <a:accent4>
        <a:srgbClr val="8A90A5"/>
      </a:accent4>
      <a:accent5>
        <a:srgbClr val="DF9753"/>
      </a:accent5>
      <a:accent6>
        <a:srgbClr val="DEC9AC"/>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bwMode="auto">
        <a:solidFill>
          <a:srgbClr val="CEE7FA"/>
        </a:solidFill>
        <a:ln w="9525" algn="ctr">
          <a:solidFill>
            <a:schemeClr val="bg1">
              <a:lumMod val="75000"/>
            </a:schemeClr>
          </a:solidFill>
          <a:miter lim="800000"/>
          <a:headEnd/>
          <a:tailEnd/>
        </a:ln>
        <a:effectLst/>
      </a:spPr>
      <a:bodyPr lIns="90909" tIns="45455" rIns="90909" bIns="45455" anchor="ctr"/>
      <a:lstStyle>
        <a:defPPr marL="170543" indent="-170543">
          <a:spcBef>
            <a:spcPts val="0"/>
          </a:spcBef>
          <a:buFont typeface="Wingdings" pitchFamily="2" charset="2"/>
          <a:buChar char="n"/>
          <a:defRPr dirty="0">
            <a:solidFill>
              <a:prstClr val="black"/>
            </a:solidFill>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22028</TotalTime>
  <Words>6375</Words>
  <Application>Microsoft Macintosh PowerPoint</Application>
  <PresentationFormat>自定义</PresentationFormat>
  <Paragraphs>786</Paragraphs>
  <Slides>42</Slides>
  <Notes>42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等线</vt:lpstr>
      <vt:lpstr>LibertineMathMI</vt:lpstr>
      <vt:lpstr>LinLibertineT</vt:lpstr>
      <vt:lpstr>LinLibertineTI</vt:lpstr>
      <vt:lpstr>MacDictSTHeiti</vt:lpstr>
      <vt:lpstr>txsys</vt:lpstr>
      <vt:lpstr>Arial</vt:lpstr>
      <vt:lpstr>Calibri</vt:lpstr>
      <vt:lpstr>Cambria Math</vt:lpstr>
      <vt:lpstr>Comic Sans MS</vt:lpstr>
      <vt:lpstr>lucida sans unicode</vt:lpstr>
      <vt:lpstr>Times New Roman</vt:lpstr>
      <vt:lpstr>Wingdings</vt:lpstr>
      <vt:lpstr>CICC IBD</vt:lpstr>
      <vt:lpstr>PowerPoint 演示文稿</vt:lpstr>
      <vt:lpstr>Graph</vt:lpstr>
      <vt:lpstr>Goal</vt:lpstr>
      <vt:lpstr>PageRank</vt:lpstr>
      <vt:lpstr>PageRank</vt:lpstr>
      <vt:lpstr>Personalized PageRank (PPR) and SSPPR Queries</vt:lpstr>
      <vt:lpstr>Personalized PageRank (PPR) and SSPPR Queries</vt:lpstr>
      <vt:lpstr>Personalized PageRank (PPR) and SSPPR Queries</vt:lpstr>
      <vt:lpstr>Wide Applications of SSPPR Queries</vt:lpstr>
      <vt:lpstr>SSPPR Queries on Weighted Graphs</vt:lpstr>
      <vt:lpstr>SSPPR Queries on Weighted Graphs</vt:lpstr>
      <vt:lpstr>Theoretical Improvements</vt:lpstr>
      <vt:lpstr>Theoretical Improvements</vt:lpstr>
      <vt:lpstr>Theoretical Improvements</vt:lpstr>
      <vt:lpstr>SSPPR Queries on Weighted Graphs</vt:lpstr>
      <vt:lpstr>LocalPush for SSPPR Queries on Weighted Graphs</vt:lpstr>
      <vt:lpstr>LocalPush for SSPPR Queries on Weighted Graphs</vt:lpstr>
      <vt:lpstr>Motivations</vt:lpstr>
      <vt:lpstr>Motivations</vt:lpstr>
      <vt:lpstr>Motivations</vt:lpstr>
      <vt:lpstr>Motivations</vt:lpstr>
      <vt:lpstr>Our Contributions</vt:lpstr>
      <vt:lpstr>Our Contributions</vt:lpstr>
      <vt:lpstr>Our Contributions</vt:lpstr>
      <vt:lpstr>Edge-based Push Operation</vt:lpstr>
      <vt:lpstr>Edge-based Push Operation</vt:lpstr>
      <vt:lpstr>Edge-based Push Operation</vt:lpstr>
      <vt:lpstr>Our EdgePush for SSPPR Queries on Weighted Graphs</vt:lpstr>
      <vt:lpstr>Our EdgePush for SSPPR Queries on Weighted Graphs</vt:lpstr>
      <vt:lpstr>Our EdgePush for SSPPR Queries on Weighted Graphs</vt:lpstr>
      <vt:lpstr>Our EdgePush for SSPPR Queries on Weighted Graphs</vt:lpstr>
      <vt:lpstr>Theoretical Guarantees</vt:lpstr>
      <vt:lpstr>Experiments</vt:lpstr>
      <vt:lpstr>Experiments for SSPPR Queries with Normalized Additive Error</vt:lpstr>
      <vt:lpstr>Experiments for SSPPR Queries with Normalized Additive Error</vt:lpstr>
      <vt:lpstr>Experiments for SSPPR Queries with ℓ_1-Error</vt:lpstr>
      <vt:lpstr>Experiments for SSPPR Queries with ℓ_1-Error</vt:lpstr>
      <vt:lpstr>Conclusion</vt:lpstr>
      <vt:lpstr>How to Update the Candidate Set C within O(1) Time?</vt:lpstr>
      <vt:lpstr>How to Update the Candidate Set C within O(1) Time?</vt:lpstr>
      <vt:lpstr>How to Update the Candidate Set C within O(1) Time?</vt:lpstr>
      <vt:lpstr>Theoretical Improvements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wanghanzhi</dc:creator>
  <cp:lastModifiedBy>Wang Hanzhi</cp:lastModifiedBy>
  <cp:revision>1934</cp:revision>
  <dcterms:created xsi:type="dcterms:W3CDTF">2011-06-28T01:27:34Z</dcterms:created>
  <dcterms:modified xsi:type="dcterms:W3CDTF">2022-09-08T07:59:38Z</dcterms:modified>
</cp:coreProperties>
</file>